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2" r:id="rId3"/>
    <p:sldId id="257" r:id="rId4"/>
    <p:sldId id="258" r:id="rId5"/>
    <p:sldId id="259" r:id="rId6"/>
    <p:sldId id="265" r:id="rId7"/>
    <p:sldId id="266" r:id="rId8"/>
    <p:sldId id="267" r:id="rId9"/>
    <p:sldId id="260" r:id="rId10"/>
    <p:sldId id="263" r:id="rId11"/>
    <p:sldId id="261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2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5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4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3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4/27/2022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6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38" r:id="rId8"/>
    <p:sldLayoutId id="2147483739" r:id="rId9"/>
    <p:sldLayoutId id="2147483740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A80BB-797F-4E17-BE49-88254F081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6A2758-B8BA-4D9B-97E3-E52153020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E244-A8BA-4FF8-B4FC-9CDD56731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" y="3341876"/>
            <a:ext cx="9144000" cy="2150873"/>
          </a:xfrm>
        </p:spPr>
        <p:txBody>
          <a:bodyPr>
            <a:normAutofit/>
          </a:bodyPr>
          <a:lstStyle/>
          <a:p>
            <a:pPr algn="l"/>
            <a:endParaRPr lang="en-I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הכוח השקול </a:t>
            </a:r>
            <a:endParaRPr lang="en-I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73A0E-14A6-48EC-9194-DABC62ABD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5632449"/>
            <a:ext cx="9645014" cy="759851"/>
          </a:xfrm>
        </p:spPr>
        <p:txBody>
          <a:bodyPr>
            <a:normAutofit/>
          </a:bodyPr>
          <a:lstStyle/>
          <a:p>
            <a:pPr algn="l"/>
            <a:endParaRPr lang="en-IL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2">
            <a:extLst>
              <a:ext uri="{FF2B5EF4-FFF2-40B4-BE49-F238E27FC236}">
                <a16:creationId xmlns:a16="http://schemas.microsoft.com/office/drawing/2014/main" id="{AFB96475-2867-474D-9BBE-8A1AD6339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2716" y="0"/>
            <a:ext cx="2677067" cy="263093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AD878FB-F558-4540-A767-8D9B30DC96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726" t="25556" r="13582" b="10444"/>
          <a:stretch/>
        </p:blipFill>
        <p:spPr>
          <a:xfrm>
            <a:off x="-3051" y="0"/>
            <a:ext cx="2551964" cy="2647434"/>
          </a:xfrm>
          <a:prstGeom prst="rect">
            <a:avLst/>
          </a:prstGeom>
        </p:spPr>
      </p:pic>
      <p:grpSp>
        <p:nvGrpSpPr>
          <p:cNvPr id="22" name="Decorative Circles">
            <a:extLst>
              <a:ext uri="{FF2B5EF4-FFF2-40B4-BE49-F238E27FC236}">
                <a16:creationId xmlns:a16="http://schemas.microsoft.com/office/drawing/2014/main" id="{39C3DA20-FFCC-4296-AB2D-B3E0FAB4F2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17076" y="316268"/>
            <a:ext cx="7118688" cy="2769969"/>
            <a:chOff x="2717076" y="316268"/>
            <a:chExt cx="7118688" cy="27699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8BDF860-3DDC-4720-AE6F-CD9B695D46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00000">
              <a:off x="3144819" y="2212360"/>
              <a:ext cx="366238" cy="366238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B60FE7-87B8-4742-BC61-2ECDC3B2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00000">
              <a:off x="2717076" y="1985957"/>
              <a:ext cx="204589" cy="2045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D34C2BE-2D05-48BA-964F-100BBD1B84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44962" y="2517454"/>
              <a:ext cx="390802" cy="39080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323C82-6DEA-4E17-8830-94F080AAE5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23231" y="2972870"/>
              <a:ext cx="113367" cy="1133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C99ED1-E2AE-467A-BE39-F16FF83C1E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1579" y="316268"/>
              <a:ext cx="390802" cy="39080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733DE5A-B0AD-4479-9A82-A4C9082766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0500" y="127640"/>
            <a:ext cx="2051331" cy="205133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34C3143C-8F0B-4846-BB4A-D1B73D5BBA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8252" y="119873"/>
            <a:ext cx="2051331" cy="2051331"/>
          </a:xfrm>
          <a:prstGeom prst="rect">
            <a:avLst/>
          </a:prstGeom>
        </p:spPr>
      </p:pic>
      <p:pic>
        <p:nvPicPr>
          <p:cNvPr id="4" name="Picture 3" descr="Crumpled paper light bulb">
            <a:extLst>
              <a:ext uri="{FF2B5EF4-FFF2-40B4-BE49-F238E27FC236}">
                <a16:creationId xmlns:a16="http://schemas.microsoft.com/office/drawing/2014/main" id="{002970E4-6287-46EF-9FF8-A27E458894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12" r="22639" b="2"/>
          <a:stretch/>
        </p:blipFill>
        <p:spPr>
          <a:xfrm>
            <a:off x="6062381" y="180049"/>
            <a:ext cx="3022127" cy="3022127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sp>
        <p:nvSpPr>
          <p:cNvPr id="33" name="Oval 1">
            <a:extLst>
              <a:ext uri="{FF2B5EF4-FFF2-40B4-BE49-F238E27FC236}">
                <a16:creationId xmlns:a16="http://schemas.microsoft.com/office/drawing/2014/main" id="{D98E9F16-5388-4521-ABC6-5D536FD9C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9918" y="0"/>
            <a:ext cx="2579034" cy="2619754"/>
          </a:xfrm>
          <a:custGeom>
            <a:avLst/>
            <a:gdLst>
              <a:gd name="connsiteX0" fmla="*/ 455682 w 2579034"/>
              <a:gd name="connsiteY0" fmla="*/ 0 h 2619754"/>
              <a:gd name="connsiteX1" fmla="*/ 2579034 w 2579034"/>
              <a:gd name="connsiteY1" fmla="*/ 0 h 2619754"/>
              <a:gd name="connsiteX2" fmla="*/ 2579034 w 2579034"/>
              <a:gd name="connsiteY2" fmla="*/ 2202359 h 2619754"/>
              <a:gd name="connsiteX3" fmla="*/ 2504372 w 2579034"/>
              <a:gd name="connsiteY3" fmla="*/ 2270216 h 2619754"/>
              <a:gd name="connsiteX4" fmla="*/ 1530703 w 2579034"/>
              <a:gd name="connsiteY4" fmla="*/ 2619754 h 2619754"/>
              <a:gd name="connsiteX5" fmla="*/ 0 w 2579034"/>
              <a:gd name="connsiteY5" fmla="*/ 1089051 h 2619754"/>
              <a:gd name="connsiteX6" fmla="*/ 448332 w 2579034"/>
              <a:gd name="connsiteY6" fmla="*/ 6680 h 261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034" h="2619754">
                <a:moveTo>
                  <a:pt x="455682" y="0"/>
                </a:moveTo>
                <a:lnTo>
                  <a:pt x="2579034" y="0"/>
                </a:lnTo>
                <a:lnTo>
                  <a:pt x="2579034" y="2202359"/>
                </a:lnTo>
                <a:lnTo>
                  <a:pt x="2504372" y="2270216"/>
                </a:lnTo>
                <a:cubicBezTo>
                  <a:pt x="2239776" y="2488580"/>
                  <a:pt x="1900558" y="2619754"/>
                  <a:pt x="1530703" y="2619754"/>
                </a:cubicBezTo>
                <a:cubicBezTo>
                  <a:pt x="685318" y="2619754"/>
                  <a:pt x="0" y="1934436"/>
                  <a:pt x="0" y="1089051"/>
                </a:cubicBezTo>
                <a:cubicBezTo>
                  <a:pt x="0" y="666360"/>
                  <a:pt x="171330" y="283684"/>
                  <a:pt x="448332" y="668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34E190D-AACA-4F2E-BFAF-4853346B5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10292" t="22145" r="23712" b="11768"/>
          <a:stretch/>
        </p:blipFill>
        <p:spPr>
          <a:xfrm>
            <a:off x="9575849" y="0"/>
            <a:ext cx="2616152" cy="261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C6857-383D-428D-9887-988E9F27C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9239" y="3338395"/>
            <a:ext cx="6517644" cy="30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7830-BF98-4833-B5BA-3CB2E8FD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54329"/>
            <a:ext cx="10578148" cy="1325563"/>
          </a:xfrm>
        </p:spPr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בשני מישורים שונים- </a:t>
            </a: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חוק המקבילית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A005-F6FB-4758-8152-BDDF95C16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E7B66-82D3-42AF-887E-62479604CD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8093" y="2828112"/>
            <a:ext cx="5218628" cy="335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666AF83-E40A-41ED-98DC-BFEDC68E3F9C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196080" y="5252262"/>
                <a:ext cx="7638370" cy="935037"/>
              </a:xfrm>
            </p:spPr>
            <p:txBody>
              <a:bodyPr>
                <a:noAutofit/>
              </a:bodyPr>
              <a:lstStyle/>
              <a:p>
                <a:pPr algn="r" rtl="1"/>
                <a:r>
                  <a:rPr lang="he-IL" dirty="0"/>
                  <a:t>פעולות :</a:t>
                </a:r>
              </a:p>
              <a:p>
                <a:pPr algn="r" rtl="1"/>
                <a:r>
                  <a:rPr lang="he-IL" dirty="0"/>
                  <a:t>א. נשרטט את שני הכוחות </a:t>
                </a:r>
                <a:r>
                  <a:rPr lang="en-US" dirty="0"/>
                  <a:t>F1 F2 </a:t>
                </a:r>
                <a:r>
                  <a:rPr lang="he-IL" dirty="0"/>
                  <a:t> מנקודת התחלה משותפת .</a:t>
                </a:r>
              </a:p>
              <a:p>
                <a:pPr algn="r" rtl="1"/>
                <a:r>
                  <a:rPr lang="he-IL" dirty="0"/>
                  <a:t>ב. משלימים את התרשיםלמקבילית (קוים זהים בגודלם אך מקבילים זה לזה).</a:t>
                </a:r>
              </a:p>
              <a:p>
                <a:pPr algn="r" rtl="1"/>
                <a:r>
                  <a:rPr lang="he-IL" dirty="0"/>
                  <a:t>ג. משרטטים חץ המתלכד עם האלכסון היוצא מנקודת ההתחלה המשותפת של שני הכוחות ומסתיים בקודקוד הנגדי של המקבילית.</a:t>
                </a:r>
              </a:p>
              <a:p>
                <a:pPr algn="r" rtl="1"/>
                <a:r>
                  <a:rPr lang="he-IL" dirty="0"/>
                  <a:t>ד. זהו הכוח השקול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</m:oMath>
                </a14:m>
                <a:r>
                  <a:rPr lang="he-IL" dirty="0"/>
                  <a:t> </a:t>
                </a:r>
              </a:p>
              <a:p>
                <a:pPr algn="r" rtl="1"/>
                <a:endParaRPr lang="he-IL" dirty="0"/>
              </a:p>
              <a:p>
                <a:pPr algn="r" rtl="1"/>
                <a:endParaRPr lang="en-IL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666AF83-E40A-41ED-98DC-BFEDC68E3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196080" y="5252262"/>
                <a:ext cx="7638370" cy="935037"/>
              </a:xfrm>
              <a:blipFill>
                <a:blip r:embed="rId3"/>
                <a:stretch>
                  <a:fillRect l="-1357" t="-352941" r="-1277" b="-6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A9B086-779C-4411-8C0A-231240E774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805471" y="3207444"/>
            <a:ext cx="493819" cy="131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78AFC-52A3-4CF6-8FE5-8D050239C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30" y="3207444"/>
            <a:ext cx="1896020" cy="1560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A4EFC4-F41F-4CDD-BE0B-050A8AF39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88" y="4073082"/>
            <a:ext cx="983574" cy="499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F7E1B8-65B1-4DDD-9C0A-FA73760FAFE2}"/>
              </a:ext>
            </a:extLst>
          </p:cNvPr>
          <p:cNvSpPr txBox="1"/>
          <p:nvPr/>
        </p:nvSpPr>
        <p:spPr>
          <a:xfrm>
            <a:off x="2059484" y="3657989"/>
            <a:ext cx="73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C11656-2BA8-4685-98BC-9A184D4A8C9C}"/>
              </a:ext>
            </a:extLst>
          </p:cNvPr>
          <p:cNvCxnSpPr>
            <a:cxnSpLocks/>
          </p:cNvCxnSpPr>
          <p:nvPr/>
        </p:nvCxnSpPr>
        <p:spPr>
          <a:xfrm flipH="1">
            <a:off x="744676" y="4323040"/>
            <a:ext cx="1307705" cy="103128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13DF1E-67DE-4F1E-AD53-605FC7B0BE2C}"/>
              </a:ext>
            </a:extLst>
          </p:cNvPr>
          <p:cNvCxnSpPr/>
          <p:nvPr/>
        </p:nvCxnSpPr>
        <p:spPr>
          <a:xfrm>
            <a:off x="744676" y="4507705"/>
            <a:ext cx="0" cy="846615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838101-D716-4EEB-937E-B6CEA9D9199C}"/>
              </a:ext>
            </a:extLst>
          </p:cNvPr>
          <p:cNvCxnSpPr/>
          <p:nvPr/>
        </p:nvCxnSpPr>
        <p:spPr>
          <a:xfrm flipH="1">
            <a:off x="744676" y="3281680"/>
            <a:ext cx="1449884" cy="192024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FF19D3-E405-4972-A6C7-226439C13D9C}"/>
              </a:ext>
            </a:extLst>
          </p:cNvPr>
          <p:cNvCxnSpPr/>
          <p:nvPr/>
        </p:nvCxnSpPr>
        <p:spPr>
          <a:xfrm>
            <a:off x="9174480" y="4768155"/>
            <a:ext cx="240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4A09-BE91-4C27-922A-C08DD5FB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חישוב כוח השקול לכוחות בשני מישורים מאונכים זה לזה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EB721-4319-41FB-9FAB-E7E75E25E2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76C39D-BD73-4CA0-A7FD-72EEE9FC7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5841" y="1696998"/>
            <a:ext cx="11091227" cy="336391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כאשר הכוחות הנתונים מאונכים זה לזה תתקבל בשעת שקלול הכוחות צורת מלבן. </a:t>
            </a:r>
          </a:p>
          <a:p>
            <a:pPr algn="r" rtl="1">
              <a:lnSpc>
                <a:spcPct val="150000"/>
              </a:lnSpc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הכוח השקול הוא האלכסון של המלבן המחלק את המלבן לשני משולשים ישרי זוית. </a:t>
            </a:r>
          </a:p>
          <a:p>
            <a:pPr algn="r" rtl="1">
              <a:lnSpc>
                <a:spcPct val="150000"/>
              </a:lnSpc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משפט פיתגורס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+b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=c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r" rtl="1">
              <a:lnSpc>
                <a:spcPct val="150000"/>
              </a:lnSpc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במשולש ישר זוית סכום ריבועי ניצבי המשולש שווה לריבוע היתר. </a:t>
            </a:r>
          </a:p>
          <a:p>
            <a:pPr algn="r" rtl="1">
              <a:lnSpc>
                <a:spcPct val="150000"/>
              </a:lnSpc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D0AD3D-C070-42E7-B35F-0F2CD9648B7F}"/>
              </a:ext>
            </a:extLst>
          </p:cNvPr>
          <p:cNvCxnSpPr/>
          <p:nvPr/>
        </p:nvCxnSpPr>
        <p:spPr>
          <a:xfrm>
            <a:off x="1859280" y="3429000"/>
            <a:ext cx="16560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9D8A09-A44B-41FA-900D-50BA39B3D8C6}"/>
              </a:ext>
            </a:extLst>
          </p:cNvPr>
          <p:cNvCxnSpPr/>
          <p:nvPr/>
        </p:nvCxnSpPr>
        <p:spPr>
          <a:xfrm>
            <a:off x="1859280" y="3429000"/>
            <a:ext cx="0" cy="2514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C9E9EE-59A7-491B-A799-1B729040F536}"/>
              </a:ext>
            </a:extLst>
          </p:cNvPr>
          <p:cNvSpPr/>
          <p:nvPr/>
        </p:nvSpPr>
        <p:spPr>
          <a:xfrm>
            <a:off x="1859280" y="3429000"/>
            <a:ext cx="386080" cy="269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5BB483-72E2-4468-AE08-91E5982BCDB8}"/>
              </a:ext>
            </a:extLst>
          </p:cNvPr>
          <p:cNvCxnSpPr/>
          <p:nvPr/>
        </p:nvCxnSpPr>
        <p:spPr>
          <a:xfrm>
            <a:off x="3515360" y="3429000"/>
            <a:ext cx="0" cy="251460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32DACD-36B2-437F-A895-6D276644EE3C}"/>
              </a:ext>
            </a:extLst>
          </p:cNvPr>
          <p:cNvCxnSpPr>
            <a:cxnSpLocks/>
          </p:cNvCxnSpPr>
          <p:nvPr/>
        </p:nvCxnSpPr>
        <p:spPr>
          <a:xfrm flipH="1">
            <a:off x="1859280" y="5943600"/>
            <a:ext cx="1656080" cy="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3482B0-FAD6-421A-AE5C-8A290BE1CF99}"/>
              </a:ext>
            </a:extLst>
          </p:cNvPr>
          <p:cNvSpPr txBox="1"/>
          <p:nvPr/>
        </p:nvSpPr>
        <p:spPr>
          <a:xfrm>
            <a:off x="3195320" y="3009623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0427C1-855C-41D2-9E29-DF183CCC06BB}"/>
              </a:ext>
            </a:extLst>
          </p:cNvPr>
          <p:cNvSpPr txBox="1"/>
          <p:nvPr/>
        </p:nvSpPr>
        <p:spPr>
          <a:xfrm>
            <a:off x="1092202" y="5574268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3116E9-E4CE-460E-8A34-388694FCA979}"/>
              </a:ext>
            </a:extLst>
          </p:cNvPr>
          <p:cNvCxnSpPr/>
          <p:nvPr/>
        </p:nvCxnSpPr>
        <p:spPr>
          <a:xfrm>
            <a:off x="1859279" y="3429000"/>
            <a:ext cx="1656080" cy="2514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3AA16A1-CB48-4977-B2DE-4A067549B81F}"/>
              </a:ext>
            </a:extLst>
          </p:cNvPr>
          <p:cNvSpPr/>
          <p:nvPr/>
        </p:nvSpPr>
        <p:spPr>
          <a:xfrm>
            <a:off x="8493760" y="4211598"/>
            <a:ext cx="1920240" cy="8480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363A51-5C31-443C-885D-D3F86D97CFA8}"/>
              </a:ext>
            </a:extLst>
          </p:cNvPr>
          <p:cNvSpPr txBox="1"/>
          <p:nvPr/>
        </p:nvSpPr>
        <p:spPr>
          <a:xfrm>
            <a:off x="7244080" y="4498400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a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D0D550-B3F2-4477-A436-ECA80B295CFC}"/>
              </a:ext>
            </a:extLst>
          </p:cNvPr>
          <p:cNvSpPr txBox="1"/>
          <p:nvPr/>
        </p:nvSpPr>
        <p:spPr>
          <a:xfrm>
            <a:off x="8747760" y="5059680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b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F6220-219C-4A00-A8E0-93BCA804ED2F}"/>
              </a:ext>
            </a:extLst>
          </p:cNvPr>
          <p:cNvSpPr txBox="1"/>
          <p:nvPr/>
        </p:nvSpPr>
        <p:spPr>
          <a:xfrm>
            <a:off x="9164320" y="4123928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היתר </a:t>
            </a:r>
            <a:r>
              <a:rPr lang="en-US" dirty="0"/>
              <a:t>c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789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4A09-BE91-4C27-922A-C08DD5FB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חישוב כוח השקול לכוחות בשני מישורים מאונכים זה לזה- תרגיל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EB721-4319-41FB-9FAB-E7E75E25E2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076C39D-BD73-4CA0-A7FD-72EEE9FC796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" y="1696998"/>
                <a:ext cx="12097068" cy="4795877"/>
              </a:xfrm>
            </p:spPr>
            <p:txBody>
              <a:bodyPr>
                <a:normAutofit fontScale="32500" lnSpcReduction="20000"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משפט פיתגורס </a:t>
                </a:r>
                <a:r>
                  <a:rPr lang="en-US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6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+b</a:t>
                </a:r>
                <a:r>
                  <a:rPr lang="en-US" sz="6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=c</a:t>
                </a:r>
                <a:r>
                  <a:rPr lang="en-US" sz="6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he-IL" sz="62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en-US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F1=5N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en-US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F2=10N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en-US" sz="6600" dirty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sz="6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6600" b="0" i="0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e-IL" sz="6600" dirty="0"/>
                  <a:t> </a:t>
                </a: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5</a:t>
                </a:r>
                <a:r>
                  <a:rPr lang="he-IL" sz="6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+10</a:t>
                </a:r>
                <a:r>
                  <a:rPr lang="he-IL" sz="6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  <a:p>
                <a:pPr algn="r" rtl="1">
                  <a:lnSpc>
                    <a:spcPct val="150000"/>
                  </a:lnSpc>
                </a:pPr>
                <a:endParaRPr lang="en-US" sz="7200" i="1" dirty="0">
                  <a:latin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en-US" sz="7200" dirty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sz="7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en-US" sz="72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7200" b="0" i="0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e-IL" sz="7200" dirty="0"/>
                  <a:t> </a:t>
                </a: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125</a:t>
                </a:r>
              </a:p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sz="6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</m:oMath>
                </a14:m>
                <a:r>
                  <a:rPr lang="he-IL" sz="6600" dirty="0"/>
                  <a:t> </a:t>
                </a: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e-IL" sz="6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𝟏𝟐𝟓</m:t>
                        </m:r>
                      </m:e>
                    </m:rad>
                  </m:oMath>
                </a14:m>
                <a:endParaRPr lang="en-US" sz="6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sz="7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</m:oMath>
                </a14:m>
                <a:r>
                  <a:rPr lang="he-IL" sz="7200" dirty="0"/>
                  <a:t> </a:t>
                </a: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11.18 ניוטון</a:t>
                </a:r>
                <a:endParaRPr lang="en-US" sz="6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>
                  <a:lnSpc>
                    <a:spcPct val="150000"/>
                  </a:lnSpc>
                </a:pP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076C39D-BD73-4CA0-A7FD-72EEE9FC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" y="1696998"/>
                <a:ext cx="12097068" cy="4795877"/>
              </a:xfrm>
              <a:blipFill>
                <a:blip r:embed="rId2"/>
                <a:stretch>
                  <a:fillRect r="-4183" b="-87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D0AD3D-C070-42E7-B35F-0F2CD9648B7F}"/>
              </a:ext>
            </a:extLst>
          </p:cNvPr>
          <p:cNvCxnSpPr/>
          <p:nvPr/>
        </p:nvCxnSpPr>
        <p:spPr>
          <a:xfrm>
            <a:off x="1859280" y="3429000"/>
            <a:ext cx="16560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9D8A09-A44B-41FA-900D-50BA39B3D8C6}"/>
              </a:ext>
            </a:extLst>
          </p:cNvPr>
          <p:cNvCxnSpPr/>
          <p:nvPr/>
        </p:nvCxnSpPr>
        <p:spPr>
          <a:xfrm>
            <a:off x="1859280" y="3429000"/>
            <a:ext cx="0" cy="2514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C9E9EE-59A7-491B-A799-1B729040F536}"/>
              </a:ext>
            </a:extLst>
          </p:cNvPr>
          <p:cNvSpPr/>
          <p:nvPr/>
        </p:nvSpPr>
        <p:spPr>
          <a:xfrm>
            <a:off x="1859280" y="3429000"/>
            <a:ext cx="386080" cy="269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5BB483-72E2-4468-AE08-91E5982BCDB8}"/>
              </a:ext>
            </a:extLst>
          </p:cNvPr>
          <p:cNvCxnSpPr/>
          <p:nvPr/>
        </p:nvCxnSpPr>
        <p:spPr>
          <a:xfrm>
            <a:off x="3515360" y="3429000"/>
            <a:ext cx="0" cy="251460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32DACD-36B2-437F-A895-6D276644EE3C}"/>
              </a:ext>
            </a:extLst>
          </p:cNvPr>
          <p:cNvCxnSpPr>
            <a:cxnSpLocks/>
          </p:cNvCxnSpPr>
          <p:nvPr/>
        </p:nvCxnSpPr>
        <p:spPr>
          <a:xfrm flipH="1">
            <a:off x="1859280" y="5943600"/>
            <a:ext cx="1656080" cy="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3482B0-FAD6-421A-AE5C-8A290BE1CF99}"/>
              </a:ext>
            </a:extLst>
          </p:cNvPr>
          <p:cNvSpPr txBox="1"/>
          <p:nvPr/>
        </p:nvSpPr>
        <p:spPr>
          <a:xfrm>
            <a:off x="3195320" y="3009623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0427C1-855C-41D2-9E29-DF183CCC06BB}"/>
              </a:ext>
            </a:extLst>
          </p:cNvPr>
          <p:cNvSpPr txBox="1"/>
          <p:nvPr/>
        </p:nvSpPr>
        <p:spPr>
          <a:xfrm>
            <a:off x="1092202" y="5574268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3116E9-E4CE-460E-8A34-388694FCA979}"/>
              </a:ext>
            </a:extLst>
          </p:cNvPr>
          <p:cNvCxnSpPr/>
          <p:nvPr/>
        </p:nvCxnSpPr>
        <p:spPr>
          <a:xfrm>
            <a:off x="1859279" y="3429000"/>
            <a:ext cx="1656080" cy="2514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3AA16A1-CB48-4977-B2DE-4A067549B81F}"/>
              </a:ext>
            </a:extLst>
          </p:cNvPr>
          <p:cNvSpPr/>
          <p:nvPr/>
        </p:nvSpPr>
        <p:spPr>
          <a:xfrm>
            <a:off x="6551454" y="5519559"/>
            <a:ext cx="1920240" cy="8480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363A51-5C31-443C-885D-D3F86D97CFA8}"/>
              </a:ext>
            </a:extLst>
          </p:cNvPr>
          <p:cNvSpPr txBox="1"/>
          <p:nvPr/>
        </p:nvSpPr>
        <p:spPr>
          <a:xfrm>
            <a:off x="5436234" y="5833030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a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D0D550-B3F2-4477-A436-ECA80B295CFC}"/>
              </a:ext>
            </a:extLst>
          </p:cNvPr>
          <p:cNvSpPr txBox="1"/>
          <p:nvPr/>
        </p:nvSpPr>
        <p:spPr>
          <a:xfrm>
            <a:off x="6612414" y="6308209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b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F6220-219C-4A00-A8E0-93BCA804ED2F}"/>
              </a:ext>
            </a:extLst>
          </p:cNvPr>
          <p:cNvSpPr txBox="1"/>
          <p:nvPr/>
        </p:nvSpPr>
        <p:spPr>
          <a:xfrm>
            <a:off x="6685914" y="5513249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היתר </a:t>
            </a:r>
            <a:r>
              <a:rPr lang="en-US" dirty="0"/>
              <a:t>c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737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9744-90AC-4FD9-BB12-E9CA42C1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2B0E4-0673-4B56-8C89-1F2929EAA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02F96-F277-4B6C-A668-4CC1F7FDA7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A169D-5ABE-4A54-A2BC-90EEE7E0C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FD6FE-09B1-437A-8036-788EC534A6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DDE0D6-A82D-45E3-B141-DBDE133355F2}"/>
              </a:ext>
            </a:extLst>
          </p:cNvPr>
          <p:cNvSpPr txBox="1">
            <a:spLocks/>
          </p:cNvSpPr>
          <p:nvPr/>
        </p:nvSpPr>
        <p:spPr>
          <a:xfrm>
            <a:off x="777240" y="365125"/>
            <a:ext cx="1057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חישוב כוח השקול לכוחות בשני מישורים מאונכים זה לזה- תרגיל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FAF9900-C1D3-47A6-BBE5-E3A90A3F532B}"/>
              </a:ext>
            </a:extLst>
          </p:cNvPr>
          <p:cNvSpPr txBox="1">
            <a:spLocks/>
          </p:cNvSpPr>
          <p:nvPr/>
        </p:nvSpPr>
        <p:spPr>
          <a:xfrm>
            <a:off x="1" y="1696998"/>
            <a:ext cx="12097068" cy="479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משפט פיתגורס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+b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=c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F1=2N</a:t>
            </a:r>
          </a:p>
          <a:p>
            <a:pPr algn="r" rtl="1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F2=6N</a:t>
            </a:r>
          </a:p>
          <a:p>
            <a:pPr algn="r" rtl="1">
              <a:lnSpc>
                <a:spcPct val="150000"/>
              </a:lnSpc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413EF8-988E-48D5-B8EA-BA08AF9BD470}"/>
              </a:ext>
            </a:extLst>
          </p:cNvPr>
          <p:cNvCxnSpPr/>
          <p:nvPr/>
        </p:nvCxnSpPr>
        <p:spPr>
          <a:xfrm>
            <a:off x="1859280" y="3429000"/>
            <a:ext cx="16560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DA3B9B-1F87-4959-8252-119A56FF326C}"/>
              </a:ext>
            </a:extLst>
          </p:cNvPr>
          <p:cNvCxnSpPr/>
          <p:nvPr/>
        </p:nvCxnSpPr>
        <p:spPr>
          <a:xfrm>
            <a:off x="1859280" y="3429000"/>
            <a:ext cx="0" cy="2514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84909-3D91-4B37-B812-9205E92C929B}"/>
              </a:ext>
            </a:extLst>
          </p:cNvPr>
          <p:cNvSpPr/>
          <p:nvPr/>
        </p:nvSpPr>
        <p:spPr>
          <a:xfrm>
            <a:off x="1859280" y="3429000"/>
            <a:ext cx="386080" cy="269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027EDB-10FC-4BA0-865B-0E94B4A8E397}"/>
              </a:ext>
            </a:extLst>
          </p:cNvPr>
          <p:cNvCxnSpPr/>
          <p:nvPr/>
        </p:nvCxnSpPr>
        <p:spPr>
          <a:xfrm>
            <a:off x="3515360" y="3429000"/>
            <a:ext cx="0" cy="251460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F645E0-3DB7-447A-9964-35FB15D5B4C5}"/>
              </a:ext>
            </a:extLst>
          </p:cNvPr>
          <p:cNvCxnSpPr>
            <a:cxnSpLocks/>
          </p:cNvCxnSpPr>
          <p:nvPr/>
        </p:nvCxnSpPr>
        <p:spPr>
          <a:xfrm flipH="1">
            <a:off x="1859280" y="5943600"/>
            <a:ext cx="1656080" cy="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48F2F6-04C8-477F-B07E-2AD0B6C7C6A4}"/>
              </a:ext>
            </a:extLst>
          </p:cNvPr>
          <p:cNvSpPr txBox="1"/>
          <p:nvPr/>
        </p:nvSpPr>
        <p:spPr>
          <a:xfrm>
            <a:off x="3195320" y="3009623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3E791-4586-4B22-A093-C65CBB7E36E3}"/>
              </a:ext>
            </a:extLst>
          </p:cNvPr>
          <p:cNvSpPr txBox="1"/>
          <p:nvPr/>
        </p:nvSpPr>
        <p:spPr>
          <a:xfrm>
            <a:off x="1092202" y="5574268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081028-EC09-4D0A-B83A-7FC621578671}"/>
              </a:ext>
            </a:extLst>
          </p:cNvPr>
          <p:cNvCxnSpPr/>
          <p:nvPr/>
        </p:nvCxnSpPr>
        <p:spPr>
          <a:xfrm>
            <a:off x="1859279" y="3429000"/>
            <a:ext cx="1656080" cy="2514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9469A2B-1D21-4E57-8A50-F299563FA193}"/>
              </a:ext>
            </a:extLst>
          </p:cNvPr>
          <p:cNvSpPr/>
          <p:nvPr/>
        </p:nvSpPr>
        <p:spPr>
          <a:xfrm>
            <a:off x="6551454" y="5519559"/>
            <a:ext cx="1920240" cy="8480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50830-FD4B-48DB-BF96-81EDD51AFCD2}"/>
              </a:ext>
            </a:extLst>
          </p:cNvPr>
          <p:cNvSpPr txBox="1"/>
          <p:nvPr/>
        </p:nvSpPr>
        <p:spPr>
          <a:xfrm>
            <a:off x="5436234" y="5833030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a</a:t>
            </a:r>
            <a:endParaRPr lang="en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E108B-F37E-43E0-A896-D8AABFD90702}"/>
              </a:ext>
            </a:extLst>
          </p:cNvPr>
          <p:cNvSpPr txBox="1"/>
          <p:nvPr/>
        </p:nvSpPr>
        <p:spPr>
          <a:xfrm>
            <a:off x="6612414" y="6308209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b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71DF9D-4797-41C5-B050-F0573CD06F8F}"/>
              </a:ext>
            </a:extLst>
          </p:cNvPr>
          <p:cNvSpPr txBox="1"/>
          <p:nvPr/>
        </p:nvSpPr>
        <p:spPr>
          <a:xfrm>
            <a:off x="6685914" y="5513249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היתר </a:t>
            </a:r>
            <a:r>
              <a:rPr lang="en-US" dirty="0"/>
              <a:t>c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591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087F-D416-4280-A1AD-62680D9B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משימה בקבוצות להגשה בגוגל קלאסרום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BD457-3F07-4E76-850E-4B3AAF5B7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25C0B-92B2-463B-A87D-9E3B557883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614" y="2156343"/>
            <a:ext cx="4700905" cy="396879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9938F-FC10-4174-AA8B-A339D9572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506A8-F0EE-421F-BFC3-3DDD7996618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פתרו עמ' 91 שאלות 3,4,5,6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02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7873-3AB4-45B8-88FB-D56B3331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9C0AD-894C-4DB1-8445-8F3146212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11" y="897392"/>
            <a:ext cx="6381750" cy="3952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FB6A2-AA36-45B0-BA29-A4D295CD2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65" y="3207658"/>
            <a:ext cx="5446725" cy="36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2B46-CA64-41A2-90DB-8CDE01D9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הכוח השקול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EB64D-FDE4-4B10-9E89-94BF7B60CB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כוח שקול- </a:t>
                </a:r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כוח דמיוני אחד שתוצאת פעולתו על הגוף הנתון זהה לזה של כל הכוחות הפועלים עליו במציאות יחד. </a:t>
                </a:r>
              </a:p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סימון שקול כוחות או הכוח השקול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  <m:sup/>
                      <m:e/>
                    </m:nary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האות סיגמא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מסמנת במתמטיקה חיבור. </a:t>
                </a:r>
                <a14:m>
                  <m:oMath xmlns:m="http://schemas.openxmlformats.org/officeDocument/2006/math"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יחידת מידה ניוטון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algn="r" rtl="1"/>
                <a:endParaRPr lang="he-IL" dirty="0"/>
              </a:p>
              <a:p>
                <a:pPr marL="0" indent="0" algn="r" rtl="1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EB64D-FDE4-4B10-9E89-94BF7B60CB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1" r="-8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74FBDD-1C94-4F8E-A7CD-501FDD21384B}"/>
              </a:ext>
            </a:extLst>
          </p:cNvPr>
          <p:cNvCxnSpPr/>
          <p:nvPr/>
        </p:nvCxnSpPr>
        <p:spPr>
          <a:xfrm>
            <a:off x="7270811" y="2636667"/>
            <a:ext cx="195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68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F47C-DFF4-4019-9E0E-CE5338A0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347369"/>
            <a:ext cx="11092205" cy="1325563"/>
          </a:xfrm>
        </p:spPr>
        <p:txBody>
          <a:bodyPr/>
          <a:lstStyle/>
          <a:p>
            <a:pPr algn="ct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חיבור כוחות- חיבור וקטורי- שקלול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85B2A-D0C3-447C-A47D-2E64F779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1825625"/>
            <a:ext cx="11092205" cy="192443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מצבים של נמלים נושאות עלים. עמ' 85. 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נתרגם את הסיטואציה לשפה פיזיקלית :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גוף פיזיקלי – עלה 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 אחת מהנמלים מפעילה כוח על העלה.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כח הנמלה העליונה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וכח הנמלה שמתחת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8CB942-E7ED-4DEA-9B26-425DE9057E0F}"/>
              </a:ext>
            </a:extLst>
          </p:cNvPr>
          <p:cNvCxnSpPr>
            <a:cxnSpLocks/>
          </p:cNvCxnSpPr>
          <p:nvPr/>
        </p:nvCxnSpPr>
        <p:spPr>
          <a:xfrm>
            <a:off x="9205713" y="3338005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75BF7E-1454-4589-9B88-4927158260FF}"/>
              </a:ext>
            </a:extLst>
          </p:cNvPr>
          <p:cNvCxnSpPr>
            <a:cxnSpLocks/>
          </p:cNvCxnSpPr>
          <p:nvPr/>
        </p:nvCxnSpPr>
        <p:spPr>
          <a:xfrm>
            <a:off x="6604503" y="333134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58570BB-FB6C-4AD4-8541-33255BA8DFA2}"/>
              </a:ext>
            </a:extLst>
          </p:cNvPr>
          <p:cNvSpPr/>
          <p:nvPr/>
        </p:nvSpPr>
        <p:spPr>
          <a:xfrm rot="16200000">
            <a:off x="1476450" y="4412744"/>
            <a:ext cx="1518082" cy="26421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170775F-7B33-4C2A-BD72-D7628B651675}"/>
              </a:ext>
            </a:extLst>
          </p:cNvPr>
          <p:cNvSpPr/>
          <p:nvPr/>
        </p:nvSpPr>
        <p:spPr>
          <a:xfrm rot="16200000">
            <a:off x="6658049" y="4412744"/>
            <a:ext cx="1518082" cy="26421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E5AC0E-0579-4EFF-B4C7-672AC661E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6" t="16341" r="16342" b="28089"/>
          <a:stretch/>
        </p:blipFill>
        <p:spPr>
          <a:xfrm rot="21068091">
            <a:off x="6453814" y="4836603"/>
            <a:ext cx="1080890" cy="807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27A863-8CB2-422D-A812-C294CCBE9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6" t="16341" r="16342" b="28089"/>
          <a:stretch/>
        </p:blipFill>
        <p:spPr>
          <a:xfrm rot="21068091">
            <a:off x="1260378" y="4911814"/>
            <a:ext cx="1080890" cy="80786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A001D7-7C9E-4491-B0FD-D29B1137B0BD}"/>
              </a:ext>
            </a:extLst>
          </p:cNvPr>
          <p:cNvCxnSpPr>
            <a:cxnSpLocks/>
          </p:cNvCxnSpPr>
          <p:nvPr/>
        </p:nvCxnSpPr>
        <p:spPr>
          <a:xfrm flipV="1">
            <a:off x="1779973" y="4479812"/>
            <a:ext cx="1069317" cy="878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AEDDD7-B20B-4263-945F-4132FDDA70F9}"/>
              </a:ext>
            </a:extLst>
          </p:cNvPr>
          <p:cNvCxnSpPr>
            <a:cxnSpLocks/>
          </p:cNvCxnSpPr>
          <p:nvPr/>
        </p:nvCxnSpPr>
        <p:spPr>
          <a:xfrm flipV="1">
            <a:off x="1255748" y="5108666"/>
            <a:ext cx="1069317" cy="878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17D0AA-43C4-46B6-9CB2-8F90B30B74AE}"/>
              </a:ext>
            </a:extLst>
          </p:cNvPr>
          <p:cNvCxnSpPr>
            <a:cxnSpLocks/>
          </p:cNvCxnSpPr>
          <p:nvPr/>
        </p:nvCxnSpPr>
        <p:spPr>
          <a:xfrm flipV="1">
            <a:off x="6973409" y="4400411"/>
            <a:ext cx="1069317" cy="878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D02CEF-094D-4D3E-AF7F-55B76215D05A}"/>
              </a:ext>
            </a:extLst>
          </p:cNvPr>
          <p:cNvCxnSpPr>
            <a:cxnSpLocks/>
          </p:cNvCxnSpPr>
          <p:nvPr/>
        </p:nvCxnSpPr>
        <p:spPr>
          <a:xfrm flipH="1">
            <a:off x="5793981" y="5441642"/>
            <a:ext cx="1059958" cy="735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F1F7A2-0471-4A75-8CDA-AD8A4FB537CF}"/>
              </a:ext>
            </a:extLst>
          </p:cNvPr>
          <p:cNvSpPr txBox="1"/>
          <p:nvPr/>
        </p:nvSpPr>
        <p:spPr>
          <a:xfrm>
            <a:off x="8256233" y="4065973"/>
            <a:ext cx="48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7AA7AF-1E25-4843-8E79-3A86EDFA8E2B}"/>
              </a:ext>
            </a:extLst>
          </p:cNvPr>
          <p:cNvSpPr txBox="1"/>
          <p:nvPr/>
        </p:nvSpPr>
        <p:spPr>
          <a:xfrm>
            <a:off x="2921390" y="4173304"/>
            <a:ext cx="48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4B58CC-4BAA-40EA-ABBA-44E6A20219F6}"/>
              </a:ext>
            </a:extLst>
          </p:cNvPr>
          <p:cNvSpPr txBox="1"/>
          <p:nvPr/>
        </p:nvSpPr>
        <p:spPr>
          <a:xfrm>
            <a:off x="5252532" y="6123543"/>
            <a:ext cx="48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50A8E7-B077-4706-93B1-829B38580809}"/>
              </a:ext>
            </a:extLst>
          </p:cNvPr>
          <p:cNvSpPr txBox="1"/>
          <p:nvPr/>
        </p:nvSpPr>
        <p:spPr>
          <a:xfrm>
            <a:off x="683580" y="5942569"/>
            <a:ext cx="48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59C191-CC7E-4697-829B-710D3ED96AFE}"/>
              </a:ext>
            </a:extLst>
          </p:cNvPr>
          <p:cNvSpPr txBox="1"/>
          <p:nvPr/>
        </p:nvSpPr>
        <p:spPr>
          <a:xfrm>
            <a:off x="11274640" y="6308209"/>
            <a:ext cx="55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59D14C-9582-4E1F-A063-17934E278F5E}"/>
              </a:ext>
            </a:extLst>
          </p:cNvPr>
          <p:cNvCxnSpPr>
            <a:cxnSpLocks/>
          </p:cNvCxnSpPr>
          <p:nvPr/>
        </p:nvCxnSpPr>
        <p:spPr>
          <a:xfrm>
            <a:off x="8362765" y="3989498"/>
            <a:ext cx="275163" cy="1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C0E3A6-929A-4EE7-B626-1E59CEAD26D2}"/>
              </a:ext>
            </a:extLst>
          </p:cNvPr>
          <p:cNvCxnSpPr>
            <a:cxnSpLocks/>
          </p:cNvCxnSpPr>
          <p:nvPr/>
        </p:nvCxnSpPr>
        <p:spPr>
          <a:xfrm flipV="1">
            <a:off x="5344357" y="6123156"/>
            <a:ext cx="290467" cy="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9E1738-EB34-425A-9F9E-011D3B54EBF9}"/>
              </a:ext>
            </a:extLst>
          </p:cNvPr>
          <p:cNvCxnSpPr>
            <a:cxnSpLocks/>
          </p:cNvCxnSpPr>
          <p:nvPr/>
        </p:nvCxnSpPr>
        <p:spPr>
          <a:xfrm>
            <a:off x="3019999" y="4179647"/>
            <a:ext cx="275163" cy="1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A299AA-AF68-413D-8B2C-07203B0F5529}"/>
              </a:ext>
            </a:extLst>
          </p:cNvPr>
          <p:cNvCxnSpPr>
            <a:cxnSpLocks/>
          </p:cNvCxnSpPr>
          <p:nvPr/>
        </p:nvCxnSpPr>
        <p:spPr>
          <a:xfrm>
            <a:off x="728866" y="5949924"/>
            <a:ext cx="275163" cy="1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93FDE1-DB0D-4A09-8673-4806DD5C8F98}"/>
                  </a:ext>
                </a:extLst>
              </p:cNvPr>
              <p:cNvSpPr txBox="1"/>
              <p:nvPr/>
            </p:nvSpPr>
            <p:spPr>
              <a:xfrm>
                <a:off x="9215021" y="4479811"/>
                <a:ext cx="277505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הכוחות שהנמלים מפעילות על העלה מנוגדים בכיוון ,</a:t>
                </a:r>
              </a:p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בעת שקלול הכוחות</a:t>
                </a:r>
              </a:p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יש להחסיר בין גדלי הכוחות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93FDE1-DB0D-4A09-8673-4806DD5C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021" y="4479811"/>
                <a:ext cx="2775056" cy="1754326"/>
              </a:xfrm>
              <a:prstGeom prst="rect">
                <a:avLst/>
              </a:prstGeom>
              <a:blipFill>
                <a:blip r:embed="rId3"/>
                <a:stretch>
                  <a:fillRect l="-12527" t="-2083" r="-2637" b="-395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3BFE03-A1E9-42E3-B557-2E5F5F31940F}"/>
              </a:ext>
            </a:extLst>
          </p:cNvPr>
          <p:cNvCxnSpPr>
            <a:cxnSpLocks/>
          </p:cNvCxnSpPr>
          <p:nvPr/>
        </p:nvCxnSpPr>
        <p:spPr>
          <a:xfrm>
            <a:off x="9330431" y="587573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BD6201-D927-441A-8ED0-36441DF1A07F}"/>
              </a:ext>
            </a:extLst>
          </p:cNvPr>
          <p:cNvCxnSpPr>
            <a:cxnSpLocks/>
          </p:cNvCxnSpPr>
          <p:nvPr/>
        </p:nvCxnSpPr>
        <p:spPr>
          <a:xfrm>
            <a:off x="9987379" y="587573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497C03-289B-4CD3-9533-6E422B807D3A}"/>
              </a:ext>
            </a:extLst>
          </p:cNvPr>
          <p:cNvCxnSpPr>
            <a:cxnSpLocks/>
          </p:cNvCxnSpPr>
          <p:nvPr/>
        </p:nvCxnSpPr>
        <p:spPr>
          <a:xfrm>
            <a:off x="10520039" y="589467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E6D3B1-DC92-4746-A261-8061BAF4EAFD}"/>
                  </a:ext>
                </a:extLst>
              </p:cNvPr>
              <p:cNvSpPr txBox="1"/>
              <p:nvPr/>
            </p:nvSpPr>
            <p:spPr>
              <a:xfrm>
                <a:off x="3525517" y="3410317"/>
                <a:ext cx="277505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הכוחות שהנמלים מפעילות על העלה פועלות באותו הכיוון ,</a:t>
                </a:r>
              </a:p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בעת שקלול הכוחות</a:t>
                </a:r>
              </a:p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יש לחבר בין גדלי הכוחות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E6D3B1-DC92-4746-A261-8061BAF4E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17" y="3410317"/>
                <a:ext cx="2775056" cy="2031325"/>
              </a:xfrm>
              <a:prstGeom prst="rect">
                <a:avLst/>
              </a:prstGeom>
              <a:blipFill>
                <a:blip r:embed="rId4"/>
                <a:stretch>
                  <a:fillRect l="-12281" t="-1796" r="-2412" b="-341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396BCD-BE3A-4ADB-AC75-C71C17BCFE44}"/>
              </a:ext>
            </a:extLst>
          </p:cNvPr>
          <p:cNvCxnSpPr>
            <a:cxnSpLocks/>
          </p:cNvCxnSpPr>
          <p:nvPr/>
        </p:nvCxnSpPr>
        <p:spPr>
          <a:xfrm>
            <a:off x="3613212" y="499126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466109-8C04-4B6E-8CB7-EA50BBD57A19}"/>
              </a:ext>
            </a:extLst>
          </p:cNvPr>
          <p:cNvCxnSpPr>
            <a:cxnSpLocks/>
          </p:cNvCxnSpPr>
          <p:nvPr/>
        </p:nvCxnSpPr>
        <p:spPr>
          <a:xfrm>
            <a:off x="4314548" y="499126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2F821D0-0900-4383-8F09-A8802B030384}"/>
              </a:ext>
            </a:extLst>
          </p:cNvPr>
          <p:cNvCxnSpPr>
            <a:cxnSpLocks/>
          </p:cNvCxnSpPr>
          <p:nvPr/>
        </p:nvCxnSpPr>
        <p:spPr>
          <a:xfrm>
            <a:off x="4912135" y="4996580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5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1BC8-9729-4212-87CA-F40AB917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באותו מישור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6F5E-F188-4D6F-B4BC-A5B205F7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1: אם שני הכוחות נמצאים על אותו מישור והם פועלים בכיוונים מנוגדים נחסיר את הכוח הגדול מהכוח הקטן .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כיוון הכוח השקול יהיה כיוון הכוח הגדול. </a:t>
            </a:r>
          </a:p>
          <a:p>
            <a:pPr marL="0" indent="0" algn="r" rtl="1">
              <a:buNone/>
            </a:pP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2: אם שני הכוחות נמצאים על אותו מישור והם פועלים באותו הכיוון נחבר את הכוחות .</a:t>
            </a:r>
          </a:p>
          <a:p>
            <a:pPr marL="0" indent="0" algn="r" rtl="1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כיוון הכוח השקול יהיה כיוון שני הכוחות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B3785-9164-4EDA-96F1-987C3E193FCF}"/>
              </a:ext>
            </a:extLst>
          </p:cNvPr>
          <p:cNvSpPr txBox="1"/>
          <p:nvPr/>
        </p:nvSpPr>
        <p:spPr>
          <a:xfrm>
            <a:off x="6029325" y="4434881"/>
            <a:ext cx="111442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גוף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4907-01BA-44F0-8D56-A07D47848026}"/>
              </a:ext>
            </a:extLst>
          </p:cNvPr>
          <p:cNvSpPr txBox="1"/>
          <p:nvPr/>
        </p:nvSpPr>
        <p:spPr>
          <a:xfrm>
            <a:off x="6096001" y="2692801"/>
            <a:ext cx="104775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גוף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0B7A1-ACD3-45B0-99D6-74598BE49474}"/>
              </a:ext>
            </a:extLst>
          </p:cNvPr>
          <p:cNvCxnSpPr>
            <a:cxnSpLocks/>
          </p:cNvCxnSpPr>
          <p:nvPr/>
        </p:nvCxnSpPr>
        <p:spPr>
          <a:xfrm flipV="1">
            <a:off x="7143750" y="4514850"/>
            <a:ext cx="857249" cy="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A8D68D-B170-4F16-8CC2-4CFC10438924}"/>
              </a:ext>
            </a:extLst>
          </p:cNvPr>
          <p:cNvCxnSpPr>
            <a:cxnSpLocks/>
          </p:cNvCxnSpPr>
          <p:nvPr/>
        </p:nvCxnSpPr>
        <p:spPr>
          <a:xfrm flipV="1">
            <a:off x="7143750" y="4687217"/>
            <a:ext cx="21431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09D47C-EA7F-45AA-93BE-57004440BCD0}"/>
              </a:ext>
            </a:extLst>
          </p:cNvPr>
          <p:cNvCxnSpPr>
            <a:cxnSpLocks/>
          </p:cNvCxnSpPr>
          <p:nvPr/>
        </p:nvCxnSpPr>
        <p:spPr>
          <a:xfrm flipV="1">
            <a:off x="7143750" y="2876550"/>
            <a:ext cx="857249" cy="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280AF7-E029-4A6B-B120-B702ED23B255}"/>
              </a:ext>
            </a:extLst>
          </p:cNvPr>
          <p:cNvCxnSpPr>
            <a:cxnSpLocks/>
          </p:cNvCxnSpPr>
          <p:nvPr/>
        </p:nvCxnSpPr>
        <p:spPr>
          <a:xfrm flipH="1" flipV="1">
            <a:off x="5430520" y="2876550"/>
            <a:ext cx="67627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843BC0-9A01-468A-B38F-338E69B4B70C}"/>
                  </a:ext>
                </a:extLst>
              </p:cNvPr>
              <p:cNvSpPr txBox="1"/>
              <p:nvPr/>
            </p:nvSpPr>
            <p:spPr>
              <a:xfrm>
                <a:off x="1704975" y="2562225"/>
                <a:ext cx="2203449" cy="6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843BC0-9A01-468A-B38F-338E69B4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75" y="2562225"/>
                <a:ext cx="2203449" cy="666713"/>
              </a:xfrm>
              <a:prstGeom prst="rect">
                <a:avLst/>
              </a:prstGeom>
              <a:blipFill>
                <a:blip r:embed="rId2"/>
                <a:stretch>
                  <a:fillRect l="-15789" t="-66364" b="-618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C5906D-A2AB-40E5-BABE-3B994FD89E64}"/>
                  </a:ext>
                </a:extLst>
              </p:cNvPr>
              <p:cNvSpPr txBox="1"/>
              <p:nvPr/>
            </p:nvSpPr>
            <p:spPr>
              <a:xfrm>
                <a:off x="1908175" y="4286190"/>
                <a:ext cx="2203449" cy="6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C5906D-A2AB-40E5-BABE-3B994FD89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4286190"/>
                <a:ext cx="2203449" cy="666713"/>
              </a:xfrm>
              <a:prstGeom prst="rect">
                <a:avLst/>
              </a:prstGeom>
              <a:blipFill>
                <a:blip r:embed="rId3"/>
                <a:stretch>
                  <a:fillRect l="-15512" t="-67890" b="-623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07F230A-7888-4504-A9B4-D8E2B6FABCBB}"/>
              </a:ext>
            </a:extLst>
          </p:cNvPr>
          <p:cNvSpPr txBox="1"/>
          <p:nvPr/>
        </p:nvSpPr>
        <p:spPr>
          <a:xfrm>
            <a:off x="4867906" y="2710915"/>
            <a:ext cx="75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E6F4A0-14C2-432E-A530-B23AD772D2EC}"/>
              </a:ext>
            </a:extLst>
          </p:cNvPr>
          <p:cNvSpPr txBox="1"/>
          <p:nvPr/>
        </p:nvSpPr>
        <p:spPr>
          <a:xfrm>
            <a:off x="7974331" y="2702423"/>
            <a:ext cx="75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7185C-EA5B-4445-A8E2-053D3D9060D1}"/>
              </a:ext>
            </a:extLst>
          </p:cNvPr>
          <p:cNvSpPr txBox="1"/>
          <p:nvPr/>
        </p:nvSpPr>
        <p:spPr>
          <a:xfrm>
            <a:off x="8080378" y="4250215"/>
            <a:ext cx="75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259F4-ACA3-4C6C-94D8-3BA57C8DD810}"/>
              </a:ext>
            </a:extLst>
          </p:cNvPr>
          <p:cNvSpPr txBox="1"/>
          <p:nvPr/>
        </p:nvSpPr>
        <p:spPr>
          <a:xfrm>
            <a:off x="9366254" y="4494393"/>
            <a:ext cx="75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0051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6942-DDE6-40D6-A0F0-30DB3028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45" y="165734"/>
            <a:ext cx="10659110" cy="898208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באותו מישור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FB99-34A7-4B0C-98D2-7DD100371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" y="934720"/>
            <a:ext cx="10659110" cy="125984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he-IL" dirty="0"/>
              <a:t>התבוננו בתרשים הכוחות:</a:t>
            </a:r>
          </a:p>
          <a:p>
            <a:pPr marL="0" indent="0" algn="r" rtl="1">
              <a:buNone/>
            </a:pPr>
            <a:r>
              <a:rPr lang="he-IL" dirty="0"/>
              <a:t> א. חשבו מהו הכוח השקול. שימו לב גם יחידות המידה של הכוח השקול הן ניוטון. </a:t>
            </a:r>
          </a:p>
          <a:p>
            <a:pPr marL="0" indent="0" algn="r" rtl="1">
              <a:buNone/>
            </a:pPr>
            <a:r>
              <a:rPr lang="he-IL" dirty="0"/>
              <a:t>ב. מהו כיוונו של הכוח השקול? </a:t>
            </a:r>
          </a:p>
          <a:p>
            <a:pPr marL="0" indent="0" algn="r" rtl="1">
              <a:buNone/>
            </a:pPr>
            <a:r>
              <a:rPr lang="he-IL" dirty="0"/>
              <a:t>ג. חשבו על סיטואציה מתאימה לתרשים זה.</a:t>
            </a:r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7C81A4-21A6-4987-8917-5FCEBB38D271}"/>
              </a:ext>
            </a:extLst>
          </p:cNvPr>
          <p:cNvSpPr/>
          <p:nvPr/>
        </p:nvSpPr>
        <p:spPr>
          <a:xfrm>
            <a:off x="4155440" y="3627120"/>
            <a:ext cx="2946400" cy="117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D7F45D-6AC4-4F89-AFF5-BAC82DA21C77}"/>
              </a:ext>
            </a:extLst>
          </p:cNvPr>
          <p:cNvCxnSpPr>
            <a:cxnSpLocks/>
          </p:cNvCxnSpPr>
          <p:nvPr/>
        </p:nvCxnSpPr>
        <p:spPr>
          <a:xfrm>
            <a:off x="5709920" y="4805680"/>
            <a:ext cx="0" cy="609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20AB96-A46A-4D97-8A39-7DD73B00E53F}"/>
              </a:ext>
            </a:extLst>
          </p:cNvPr>
          <p:cNvCxnSpPr/>
          <p:nvPr/>
        </p:nvCxnSpPr>
        <p:spPr>
          <a:xfrm flipV="1">
            <a:off x="5628640" y="2367280"/>
            <a:ext cx="0" cy="1259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5DE795-2EA7-4307-A773-7F66BAA035BF}"/>
              </a:ext>
            </a:extLst>
          </p:cNvPr>
          <p:cNvSpPr txBox="1"/>
          <p:nvPr/>
        </p:nvSpPr>
        <p:spPr>
          <a:xfrm>
            <a:off x="4754880" y="1868726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25</a:t>
            </a:r>
            <a:r>
              <a:rPr lang="en-US" dirty="0"/>
              <a:t>N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B3606-6BA7-429E-8582-1AC0428BFB0D}"/>
              </a:ext>
            </a:extLst>
          </p:cNvPr>
          <p:cNvSpPr txBox="1"/>
          <p:nvPr/>
        </p:nvSpPr>
        <p:spPr>
          <a:xfrm>
            <a:off x="4754880" y="5532914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10N</a:t>
            </a:r>
            <a:endParaRPr lang="en-I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C61D25-0D2B-459A-A48B-B40BFE9388BF}"/>
              </a:ext>
            </a:extLst>
          </p:cNvPr>
          <p:cNvCxnSpPr/>
          <p:nvPr/>
        </p:nvCxnSpPr>
        <p:spPr>
          <a:xfrm flipV="1">
            <a:off x="5842000" y="2763520"/>
            <a:ext cx="0" cy="863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807018-DCE4-4E45-B3CD-F558CF516731}"/>
              </a:ext>
            </a:extLst>
          </p:cNvPr>
          <p:cNvSpPr txBox="1"/>
          <p:nvPr/>
        </p:nvSpPr>
        <p:spPr>
          <a:xfrm>
            <a:off x="5628640" y="2414508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15</a:t>
            </a:r>
            <a:r>
              <a:rPr lang="en-US" dirty="0"/>
              <a:t>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819DC6-EDFF-4BDA-9E44-69F4C1842DD8}"/>
                  </a:ext>
                </a:extLst>
              </p:cNvPr>
              <p:cNvSpPr txBox="1"/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=25-10=15N</a:t>
                </a:r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819DC6-EDFF-4BDA-9E44-69F4C1842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blipFill>
                <a:blip r:embed="rId2"/>
                <a:stretch>
                  <a:fillRect l="-11618" t="-121311" b="-1901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7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11C0-C584-4BD7-B25E-CBB4F3CD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" y="27384"/>
            <a:ext cx="10659110" cy="1325563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באותו מישור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36C8-E8CE-4FAD-BA8B-B0432038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4A4255-EEEB-4904-B134-E978EFCC82CB}"/>
              </a:ext>
            </a:extLst>
          </p:cNvPr>
          <p:cNvSpPr txBox="1">
            <a:spLocks/>
          </p:cNvSpPr>
          <p:nvPr/>
        </p:nvSpPr>
        <p:spPr>
          <a:xfrm>
            <a:off x="543560" y="934720"/>
            <a:ext cx="10659110" cy="1259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התבוננו בתרשים הכוחות: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 א. חשבו מהו הכוח השקול. שימו לב גם יחידות המידה של הכוח השקול הן ניוטון.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ב. מהו כיוונו של הכוח השקול?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ג. חשבו על סיטואציה מתאימה לתרשים זה.</a:t>
            </a:r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FF3735-7C5C-4E57-AFD4-E25997A47E99}"/>
              </a:ext>
            </a:extLst>
          </p:cNvPr>
          <p:cNvSpPr/>
          <p:nvPr/>
        </p:nvSpPr>
        <p:spPr>
          <a:xfrm>
            <a:off x="4155440" y="3627120"/>
            <a:ext cx="2946400" cy="117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18A179-203F-40BF-A8BF-DACF74D0C0B5}"/>
              </a:ext>
            </a:extLst>
          </p:cNvPr>
          <p:cNvCxnSpPr/>
          <p:nvPr/>
        </p:nvCxnSpPr>
        <p:spPr>
          <a:xfrm flipV="1">
            <a:off x="5628640" y="2367280"/>
            <a:ext cx="0" cy="1259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B76F5D-DADD-4AD1-AA5D-75FB4E8B2ED6}"/>
              </a:ext>
            </a:extLst>
          </p:cNvPr>
          <p:cNvSpPr txBox="1"/>
          <p:nvPr/>
        </p:nvSpPr>
        <p:spPr>
          <a:xfrm>
            <a:off x="4754880" y="1868726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200</a:t>
            </a:r>
            <a:r>
              <a:rPr lang="en-US" dirty="0"/>
              <a:t>N</a:t>
            </a:r>
            <a:endParaRPr lang="en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D84B32-C7D9-49AE-9CF2-3F9C87E1C10B}"/>
              </a:ext>
            </a:extLst>
          </p:cNvPr>
          <p:cNvCxnSpPr/>
          <p:nvPr/>
        </p:nvCxnSpPr>
        <p:spPr>
          <a:xfrm flipV="1">
            <a:off x="5842000" y="2763520"/>
            <a:ext cx="0" cy="863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B6CBE7B-9AC8-4927-99CC-B2E567245CA8}"/>
              </a:ext>
            </a:extLst>
          </p:cNvPr>
          <p:cNvSpPr txBox="1"/>
          <p:nvPr/>
        </p:nvSpPr>
        <p:spPr>
          <a:xfrm>
            <a:off x="5628640" y="2414508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150</a:t>
            </a:r>
            <a:r>
              <a:rPr lang="en-US" dirty="0"/>
              <a:t>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92BF5F-17A9-4F2E-A453-BA85B76818D8}"/>
                  </a:ext>
                </a:extLst>
              </p:cNvPr>
              <p:cNvSpPr txBox="1"/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he-IL" dirty="0"/>
                  <a:t>200</a:t>
                </a:r>
                <a:r>
                  <a:rPr lang="en-US" dirty="0"/>
                  <a:t>+150=350N</a:t>
                </a:r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92BF5F-17A9-4F2E-A453-BA85B7681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blipFill>
                <a:blip r:embed="rId2"/>
                <a:stretch>
                  <a:fillRect l="-11618" t="-121311" b="-1901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88E078-25CB-4944-B01D-26514D29177C}"/>
              </a:ext>
            </a:extLst>
          </p:cNvPr>
          <p:cNvCxnSpPr/>
          <p:nvPr/>
        </p:nvCxnSpPr>
        <p:spPr>
          <a:xfrm flipV="1">
            <a:off x="5201920" y="1564640"/>
            <a:ext cx="0" cy="2062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E17E29-5A10-428D-9B9D-65063B3ACC28}"/>
              </a:ext>
            </a:extLst>
          </p:cNvPr>
          <p:cNvSpPr txBox="1"/>
          <p:nvPr/>
        </p:nvSpPr>
        <p:spPr>
          <a:xfrm>
            <a:off x="3200400" y="1515229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350</a:t>
            </a:r>
            <a:r>
              <a:rPr lang="en-US" dirty="0"/>
              <a:t>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025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D1F9-6E0B-4F61-91A8-D6D80072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9AA9-6E32-42ED-B78F-6B858392C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92DAD1-E1D8-441F-B280-15888BCEDBC6}"/>
              </a:ext>
            </a:extLst>
          </p:cNvPr>
          <p:cNvSpPr txBox="1">
            <a:spLocks/>
          </p:cNvSpPr>
          <p:nvPr/>
        </p:nvSpPr>
        <p:spPr>
          <a:xfrm>
            <a:off x="543560" y="27384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באותו מישור</a:t>
            </a:r>
            <a:endParaRPr lang="en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1F395D-FB60-40B0-A90D-CE9BEFAF21EC}"/>
              </a:ext>
            </a:extLst>
          </p:cNvPr>
          <p:cNvSpPr txBox="1">
            <a:spLocks/>
          </p:cNvSpPr>
          <p:nvPr/>
        </p:nvSpPr>
        <p:spPr>
          <a:xfrm>
            <a:off x="543560" y="934720"/>
            <a:ext cx="10659110" cy="1259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התבוננו בתרשים הכוחות: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 א. חשבו מהו הכוח השקול. שימו לב גם יחידות המידה של הכוח השקול הן ניוטון.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ב. מהו כיוונו של הכוח השקול?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ג. חשבו על סיטואציה מתאימה לתרשים זה.</a:t>
            </a:r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397A05-D110-4EB5-AFD3-3F3BD742D12D}"/>
              </a:ext>
            </a:extLst>
          </p:cNvPr>
          <p:cNvSpPr/>
          <p:nvPr/>
        </p:nvSpPr>
        <p:spPr>
          <a:xfrm>
            <a:off x="4155440" y="3627120"/>
            <a:ext cx="2946400" cy="117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517ACE-7EC0-46C7-84AD-4DDA1A064A9F}"/>
              </a:ext>
            </a:extLst>
          </p:cNvPr>
          <p:cNvCxnSpPr/>
          <p:nvPr/>
        </p:nvCxnSpPr>
        <p:spPr>
          <a:xfrm flipV="1">
            <a:off x="5628640" y="2367280"/>
            <a:ext cx="0" cy="1259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DCBF02-5875-4445-969B-56EB80CF1AF7}"/>
              </a:ext>
            </a:extLst>
          </p:cNvPr>
          <p:cNvSpPr txBox="1"/>
          <p:nvPr/>
        </p:nvSpPr>
        <p:spPr>
          <a:xfrm>
            <a:off x="4754880" y="1868726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200</a:t>
            </a:r>
            <a:r>
              <a:rPr lang="en-US" dirty="0"/>
              <a:t>N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8600F6-FDA9-47AA-8DB2-CDE267E301E2}"/>
              </a:ext>
            </a:extLst>
          </p:cNvPr>
          <p:cNvCxnSpPr/>
          <p:nvPr/>
        </p:nvCxnSpPr>
        <p:spPr>
          <a:xfrm flipV="1">
            <a:off x="5842000" y="2763520"/>
            <a:ext cx="0" cy="863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101384-9929-40E5-B7EA-D8687BF3EE9C}"/>
              </a:ext>
            </a:extLst>
          </p:cNvPr>
          <p:cNvSpPr txBox="1"/>
          <p:nvPr/>
        </p:nvSpPr>
        <p:spPr>
          <a:xfrm>
            <a:off x="5628640" y="2470746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150</a:t>
            </a:r>
            <a:r>
              <a:rPr lang="en-US" dirty="0"/>
              <a:t>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BDAC33-080C-414F-BD5C-A2D0B0B42C57}"/>
                  </a:ext>
                </a:extLst>
              </p:cNvPr>
              <p:cNvSpPr txBox="1"/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he-IL" dirty="0"/>
                  <a:t>200</a:t>
                </a:r>
                <a:r>
                  <a:rPr lang="en-US" dirty="0"/>
                  <a:t>+150=350N</a:t>
                </a:r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BDAC33-080C-414F-BD5C-A2D0B0B42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blipFill>
                <a:blip r:embed="rId2"/>
                <a:stretch>
                  <a:fillRect l="-11618" t="-121311" b="-1901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78425A-FA13-4B3A-9539-658DFF2F0592}"/>
              </a:ext>
            </a:extLst>
          </p:cNvPr>
          <p:cNvCxnSpPr/>
          <p:nvPr/>
        </p:nvCxnSpPr>
        <p:spPr>
          <a:xfrm>
            <a:off x="5699760" y="4805680"/>
            <a:ext cx="0" cy="416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C5595C-7C48-41EE-B21E-2276CC05EB7A}"/>
              </a:ext>
            </a:extLst>
          </p:cNvPr>
          <p:cNvSpPr txBox="1"/>
          <p:nvPr/>
        </p:nvSpPr>
        <p:spPr>
          <a:xfrm>
            <a:off x="5537835" y="5299948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50N</a:t>
            </a:r>
            <a:endParaRPr lang="en-I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4A24BE-7191-4C49-A359-9FFEE2EBD3B1}"/>
              </a:ext>
            </a:extLst>
          </p:cNvPr>
          <p:cNvCxnSpPr/>
          <p:nvPr/>
        </p:nvCxnSpPr>
        <p:spPr>
          <a:xfrm flipV="1">
            <a:off x="4998720" y="1922542"/>
            <a:ext cx="0" cy="17045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D8E7A1-8683-4628-852F-579320E31D25}"/>
              </a:ext>
            </a:extLst>
          </p:cNvPr>
          <p:cNvSpPr txBox="1"/>
          <p:nvPr/>
        </p:nvSpPr>
        <p:spPr>
          <a:xfrm>
            <a:off x="3738880" y="1868726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350N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6D7AD0-8E91-4780-A52C-F9E526B1BACE}"/>
                  </a:ext>
                </a:extLst>
              </p:cNvPr>
              <p:cNvSpPr txBox="1"/>
              <p:nvPr/>
            </p:nvSpPr>
            <p:spPr>
              <a:xfrm>
                <a:off x="802640" y="6317496"/>
                <a:ext cx="2936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=350-50=300N</a:t>
                </a:r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6D7AD0-8E91-4780-A52C-F9E526B1B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6317496"/>
                <a:ext cx="2936240" cy="369332"/>
              </a:xfrm>
              <a:prstGeom prst="rect">
                <a:avLst/>
              </a:prstGeom>
              <a:blipFill>
                <a:blip r:embed="rId3"/>
                <a:stretch>
                  <a:fillRect l="-11850" t="-119672" b="-1918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AC386B-E3D0-4CBD-BAE7-80129466D863}"/>
              </a:ext>
            </a:extLst>
          </p:cNvPr>
          <p:cNvCxnSpPr/>
          <p:nvPr/>
        </p:nvCxnSpPr>
        <p:spPr>
          <a:xfrm flipV="1">
            <a:off x="5181600" y="2194560"/>
            <a:ext cx="0" cy="1432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21D27DA-FB4D-45E3-A83F-628BB4B5373B}"/>
              </a:ext>
            </a:extLst>
          </p:cNvPr>
          <p:cNvSpPr txBox="1"/>
          <p:nvPr/>
        </p:nvSpPr>
        <p:spPr>
          <a:xfrm>
            <a:off x="4582160" y="2688828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300N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574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1D8F-FCF9-48CD-8B31-0B1DE398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בשני מישורים שונים- </a:t>
            </a: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חוק המקבילית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138955-D1F5-4FAF-899E-22666CEC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4720" y="1801812"/>
            <a:ext cx="10420668" cy="935037"/>
          </a:xfrm>
        </p:spPr>
        <p:txBody>
          <a:bodyPr/>
          <a:lstStyle/>
          <a:p>
            <a:pPr algn="r" rtl="1"/>
            <a:r>
              <a:rPr lang="he-IL" dirty="0"/>
              <a:t>כיצד נבחן את הכוח השקול במידה והכוחות אינם פועלים באותו המישור?  </a:t>
            </a:r>
            <a:endParaRPr lang="en-I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7BC4D4-CA70-4817-9114-0AA8F980C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34000" y="2825749"/>
            <a:ext cx="6725920" cy="336391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כלל המקבילית-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כדי לקבוע באופן מדוייק יותר משתמשים בשיטת שקלול שני הכוחות הנקראת "כלל המקבילית" המאפשרת לשרטט כוח שקול. </a:t>
            </a:r>
          </a:p>
          <a:p>
            <a:pPr algn="r" rtl="1"/>
            <a:endParaRPr lang="en-IL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178E23-68FE-4BDC-9CD0-C7CD912EAC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L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4FE85F-1FD7-4898-8580-F66BC844F9E9}"/>
              </a:ext>
            </a:extLst>
          </p:cNvPr>
          <p:cNvCxnSpPr/>
          <p:nvPr/>
        </p:nvCxnSpPr>
        <p:spPr>
          <a:xfrm flipH="1">
            <a:off x="1137920" y="3220720"/>
            <a:ext cx="1625600" cy="12869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54BE4F-FC2C-4E24-9E44-815547A67FDC}"/>
              </a:ext>
            </a:extLst>
          </p:cNvPr>
          <p:cNvCxnSpPr>
            <a:cxnSpLocks/>
          </p:cNvCxnSpPr>
          <p:nvPr/>
        </p:nvCxnSpPr>
        <p:spPr>
          <a:xfrm flipH="1">
            <a:off x="2550160" y="3291840"/>
            <a:ext cx="213360" cy="10566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2C204-1D32-429B-8A50-687E70D5CB04}"/>
              </a:ext>
            </a:extLst>
          </p:cNvPr>
          <p:cNvSpPr txBox="1"/>
          <p:nvPr/>
        </p:nvSpPr>
        <p:spPr>
          <a:xfrm>
            <a:off x="836612" y="4552948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35538-1C89-4D58-A270-75032516E78C}"/>
              </a:ext>
            </a:extLst>
          </p:cNvPr>
          <p:cNvSpPr txBox="1"/>
          <p:nvPr/>
        </p:nvSpPr>
        <p:spPr>
          <a:xfrm>
            <a:off x="2291080" y="4507705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71124159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8630</TotalTime>
  <Words>542</Words>
  <Application>Microsoft Office PowerPoint</Application>
  <PresentationFormat>מסך רחב</PresentationFormat>
  <Paragraphs>118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Gill Sans Nova</vt:lpstr>
      <vt:lpstr>ConfettiVTI</vt:lpstr>
      <vt:lpstr> הכוח השקול </vt:lpstr>
      <vt:lpstr>מצגת של PowerPoint‏</vt:lpstr>
      <vt:lpstr>הכוח השקול </vt:lpstr>
      <vt:lpstr>חיבור כוחות- חיבור וקטורי- שקלול </vt:lpstr>
      <vt:lpstr>כוחות הנמצאים באותו מישור</vt:lpstr>
      <vt:lpstr>כוחות הנמצאים באותו מישור</vt:lpstr>
      <vt:lpstr>כוחות הנמצאים באותו מישור</vt:lpstr>
      <vt:lpstr>מצגת של PowerPoint‏</vt:lpstr>
      <vt:lpstr>כוחות הנמצאים בשני מישורים שונים-  חוק המקבילית</vt:lpstr>
      <vt:lpstr>כוחות הנמצאים בשני מישורים שונים-  חוק המקבילית</vt:lpstr>
      <vt:lpstr>חישוב כוח השקול לכוחות בשני מישורים מאונכים זה לזה</vt:lpstr>
      <vt:lpstr>חישוב כוח השקול לכוחות בשני מישורים מאונכים זה לזה- תרגיל </vt:lpstr>
      <vt:lpstr>מצגת של PowerPoint‏</vt:lpstr>
      <vt:lpstr>משימה בקבוצות להגשה בגוגל קלאסרום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הכוח השקול</dc:title>
  <dc:creator>ccnhcmubwzrmivcccz@ttirv.com</dc:creator>
  <cp:lastModifiedBy>User</cp:lastModifiedBy>
  <cp:revision>22</cp:revision>
  <dcterms:created xsi:type="dcterms:W3CDTF">2021-03-03T05:31:57Z</dcterms:created>
  <dcterms:modified xsi:type="dcterms:W3CDTF">2022-04-27T10:50:09Z</dcterms:modified>
</cp:coreProperties>
</file>