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260" r:id="rId2"/>
    <p:sldId id="285" r:id="rId3"/>
    <p:sldId id="261" r:id="rId4"/>
    <p:sldId id="265" r:id="rId5"/>
    <p:sldId id="267" r:id="rId6"/>
    <p:sldId id="269" r:id="rId7"/>
    <p:sldId id="270" r:id="rId8"/>
    <p:sldId id="271" r:id="rId9"/>
    <p:sldId id="272" r:id="rId10"/>
    <p:sldId id="273" r:id="rId11"/>
    <p:sldId id="275" r:id="rId12"/>
    <p:sldId id="274" r:id="rId13"/>
    <p:sldId id="286" r:id="rId14"/>
    <p:sldId id="287" r:id="rId15"/>
    <p:sldId id="279" r:id="rId16"/>
    <p:sldId id="283" r:id="rId17"/>
    <p:sldId id="284" r:id="rId18"/>
  </p:sldIdLst>
  <p:sldSz cx="12192000" cy="6858000"/>
  <p:notesSz cx="6881813" cy="96615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16" autoAdjust="0"/>
    <p:restoredTop sz="94660"/>
  </p:normalViewPr>
  <p:slideViewPr>
    <p:cSldViewPr snapToGrid="0">
      <p:cViewPr varScale="1">
        <p:scale>
          <a:sx n="66" d="100"/>
          <a:sy n="66"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4" y="0"/>
            <a:ext cx="2982119" cy="484754"/>
          </a:xfrm>
          <a:prstGeom prst="rect">
            <a:avLst/>
          </a:prstGeom>
        </p:spPr>
        <p:txBody>
          <a:bodyPr vert="horz" lIns="94531" tIns="47265" rIns="94531" bIns="47265" rtlCol="1"/>
          <a:lstStyle>
            <a:lvl1pPr algn="r">
              <a:defRPr sz="1200"/>
            </a:lvl1pPr>
          </a:lstStyle>
          <a:p>
            <a:endParaRPr lang="he-IL"/>
          </a:p>
        </p:txBody>
      </p:sp>
      <p:sp>
        <p:nvSpPr>
          <p:cNvPr id="3" name="מציין מיקום של תאריך 2"/>
          <p:cNvSpPr>
            <a:spLocks noGrp="1"/>
          </p:cNvSpPr>
          <p:nvPr>
            <p:ph type="dt" idx="1"/>
          </p:nvPr>
        </p:nvSpPr>
        <p:spPr>
          <a:xfrm>
            <a:off x="1593" y="0"/>
            <a:ext cx="2982119" cy="484754"/>
          </a:xfrm>
          <a:prstGeom prst="rect">
            <a:avLst/>
          </a:prstGeom>
        </p:spPr>
        <p:txBody>
          <a:bodyPr vert="horz" lIns="94531" tIns="47265" rIns="94531" bIns="47265" rtlCol="1"/>
          <a:lstStyle>
            <a:lvl1pPr algn="l">
              <a:defRPr sz="1200"/>
            </a:lvl1pPr>
          </a:lstStyle>
          <a:p>
            <a:fld id="{B9357E3F-FA19-46F6-B0A2-419DEDCD6D5D}" type="datetimeFigureOut">
              <a:rPr lang="he-IL" smtClean="0"/>
              <a:t>י"ח/ניסן/תשע"ח</a:t>
            </a:fld>
            <a:endParaRPr lang="he-IL"/>
          </a:p>
        </p:txBody>
      </p:sp>
      <p:sp>
        <p:nvSpPr>
          <p:cNvPr id="4" name="מציין מיקום של תמונת שקופית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1" anchor="ctr"/>
          <a:lstStyle/>
          <a:p>
            <a:endParaRPr lang="he-IL"/>
          </a:p>
        </p:txBody>
      </p:sp>
      <p:sp>
        <p:nvSpPr>
          <p:cNvPr id="5" name="מציין מיקום של הערות 4"/>
          <p:cNvSpPr>
            <a:spLocks noGrp="1"/>
          </p:cNvSpPr>
          <p:nvPr>
            <p:ph type="body" sz="quarter" idx="3"/>
          </p:nvPr>
        </p:nvSpPr>
        <p:spPr>
          <a:xfrm>
            <a:off x="688182" y="4649609"/>
            <a:ext cx="5505450" cy="3804225"/>
          </a:xfrm>
          <a:prstGeom prst="rect">
            <a:avLst/>
          </a:prstGeom>
        </p:spPr>
        <p:txBody>
          <a:bodyPr vert="horz" lIns="94531" tIns="47265" rIns="94531" bIns="4726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99694" y="9176772"/>
            <a:ext cx="2982119" cy="484753"/>
          </a:xfrm>
          <a:prstGeom prst="rect">
            <a:avLst/>
          </a:prstGeom>
        </p:spPr>
        <p:txBody>
          <a:bodyPr vert="horz" lIns="94531" tIns="47265" rIns="94531" bIns="4726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3" y="9176772"/>
            <a:ext cx="2982119" cy="484753"/>
          </a:xfrm>
          <a:prstGeom prst="rect">
            <a:avLst/>
          </a:prstGeom>
        </p:spPr>
        <p:txBody>
          <a:bodyPr vert="horz" lIns="94531" tIns="47265" rIns="94531" bIns="47265" rtlCol="1" anchor="b"/>
          <a:lstStyle>
            <a:lvl1pPr algn="l">
              <a:defRPr sz="1200"/>
            </a:lvl1pPr>
          </a:lstStyle>
          <a:p>
            <a:fld id="{4F1D2BB2-FE2A-462E-9FEA-FC77ED274A3C}" type="slidenum">
              <a:rPr lang="he-IL" smtClean="0"/>
              <a:t>‹#›</a:t>
            </a:fld>
            <a:endParaRPr lang="he-IL"/>
          </a:p>
        </p:txBody>
      </p:sp>
    </p:spTree>
    <p:extLst>
      <p:ext uri="{BB962C8B-B14F-4D97-AF65-F5344CB8AC3E}">
        <p14:creationId xmlns:p14="http://schemas.microsoft.com/office/powerpoint/2010/main" val="50863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he-IL" dirty="0"/>
          </a:p>
        </p:txBody>
      </p:sp>
      <p:sp>
        <p:nvSpPr>
          <p:cNvPr id="4" name="Slide Number Placeholder 3"/>
          <p:cNvSpPr>
            <a:spLocks noGrp="1"/>
          </p:cNvSpPr>
          <p:nvPr>
            <p:ph type="sldNum" sz="quarter" idx="10"/>
          </p:nvPr>
        </p:nvSpPr>
        <p:spPr/>
        <p:txBody>
          <a:bodyPr/>
          <a:lstStyle/>
          <a:p>
            <a:fld id="{1D76769E-C829-4283-B80E-CB90D995C291}" type="slidenum">
              <a:rPr lang="he-IL" smtClean="0">
                <a:solidFill>
                  <a:prstClr val="black"/>
                </a:solidFill>
              </a:rPr>
              <a:pPr/>
              <a:t>1</a:t>
            </a:fld>
            <a:endParaRPr lang="he-IL" dirty="0">
              <a:solidFill>
                <a:prstClr val="black"/>
              </a:solidFill>
            </a:endParaRPr>
          </a:p>
        </p:txBody>
      </p:sp>
    </p:spTree>
    <p:extLst>
      <p:ext uri="{BB962C8B-B14F-4D97-AF65-F5344CB8AC3E}">
        <p14:creationId xmlns:p14="http://schemas.microsoft.com/office/powerpoint/2010/main" val="158116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1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7675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4042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048000" y="274638"/>
            <a:ext cx="8534400" cy="1143000"/>
          </a:xfr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609600" y="1600200"/>
            <a:ext cx="10972800" cy="4400550"/>
          </a:xfrm>
        </p:spPr>
        <p:txBody>
          <a:bodyPr/>
          <a:lstStyle/>
          <a:p>
            <a:pPr lvl="0"/>
            <a:endParaRPr lang="he-IL" noProof="0"/>
          </a:p>
        </p:txBody>
      </p:sp>
      <p:sp>
        <p:nvSpPr>
          <p:cNvPr id="4" name="Footer Placeholder 4"/>
          <p:cNvSpPr>
            <a:spLocks noGrp="1"/>
          </p:cNvSpPr>
          <p:nvPr>
            <p:ph type="ftr" sz="quarter" idx="10"/>
          </p:nvPr>
        </p:nvSpPr>
        <p:spPr/>
        <p:txBody>
          <a:bodyPr/>
          <a:lstStyle>
            <a:lvl1pPr>
              <a:defRPr/>
            </a:lvl1pPr>
          </a:lstStyle>
          <a:p>
            <a:pPr>
              <a:defRPr/>
            </a:pPr>
            <a:endParaRPr lang="he-IL"/>
          </a:p>
        </p:txBody>
      </p:sp>
      <p:sp>
        <p:nvSpPr>
          <p:cNvPr id="5" name="Slide Number Placeholder 5"/>
          <p:cNvSpPr>
            <a:spLocks noGrp="1"/>
          </p:cNvSpPr>
          <p:nvPr>
            <p:ph type="sldNum" sz="quarter" idx="11"/>
          </p:nvPr>
        </p:nvSpPr>
        <p:spPr/>
        <p:txBody>
          <a:bodyPr/>
          <a:lstStyle>
            <a:lvl1pPr>
              <a:defRPr/>
            </a:lvl1pPr>
          </a:lstStyle>
          <a:p>
            <a:fld id="{505C1CFB-61AA-4A99-ABCB-F56A688C47DE}" type="slidenum">
              <a:rPr lang="ar-SA" altLang="he-IL"/>
              <a:pPr/>
              <a:t>‹#›</a:t>
            </a:fld>
            <a:endParaRPr lang="he-IL" altLang="he-IL">
              <a:cs typeface="NarkisTamMFO" pitchFamily="2" charset="-79"/>
            </a:endParaRPr>
          </a:p>
        </p:txBody>
      </p:sp>
    </p:spTree>
    <p:extLst>
      <p:ext uri="{BB962C8B-B14F-4D97-AF65-F5344CB8AC3E}">
        <p14:creationId xmlns:p14="http://schemas.microsoft.com/office/powerpoint/2010/main" val="56262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BFB2D05C-68D4-4D96-AEC1-C0E6F7C917DF}" type="datetimeFigureOut">
              <a:rPr lang="he-IL" smtClean="0"/>
              <a:t>י"ח/ניסן/תשע"ח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CFCA18-4E5F-404C-9961-1590ABA97138}" type="slidenum">
              <a:rPr lang="he-IL" smtClean="0"/>
              <a:t>‹#›</a:t>
            </a:fld>
            <a:endParaRPr lang="he-IL"/>
          </a:p>
        </p:txBody>
      </p:sp>
      <p:sp>
        <p:nvSpPr>
          <p:cNvPr id="8" name="מלבן 7"/>
          <p:cNvSpPr/>
          <p:nvPr userDrawn="1"/>
        </p:nvSpPr>
        <p:spPr>
          <a:xfrm>
            <a:off x="0" y="0"/>
            <a:ext cx="12192000" cy="908720"/>
          </a:xfrm>
          <a:prstGeom prst="rect">
            <a:avLst/>
          </a:prstGeom>
          <a:solidFill>
            <a:schemeClr val="accent1">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p>
        </p:txBody>
      </p:sp>
      <p:cxnSp>
        <p:nvCxnSpPr>
          <p:cNvPr id="10" name="מחבר ישר 9"/>
          <p:cNvCxnSpPr/>
          <p:nvPr userDrawn="1"/>
        </p:nvCxnSpPr>
        <p:spPr>
          <a:xfrm>
            <a:off x="0" y="980728"/>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userDrawn="1"/>
        </p:nvPicPr>
        <p:blipFill>
          <a:blip r:embed="rId2"/>
          <a:stretch>
            <a:fillRect/>
          </a:stretch>
        </p:blipFill>
        <p:spPr>
          <a:xfrm>
            <a:off x="30229" y="-23684"/>
            <a:ext cx="2001772" cy="932404"/>
          </a:xfrm>
          <a:prstGeom prst="rect">
            <a:avLst/>
          </a:prstGeom>
        </p:spPr>
      </p:pic>
    </p:spTree>
    <p:extLst>
      <p:ext uri="{BB962C8B-B14F-4D97-AF65-F5344CB8AC3E}">
        <p14:creationId xmlns:p14="http://schemas.microsoft.com/office/powerpoint/2010/main" val="10456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0591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7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9432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88504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0253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51565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BF0E48-FCD6-4334-A591-64432C990A57}" type="datetimeFigureOut">
              <a:rPr lang="he-IL" smtClean="0"/>
              <a:pPr/>
              <a:t>י"ח/ניסן/תשע"ח</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C246E3-9097-43CA-AF58-24F248870E89}" type="slidenum">
              <a:rPr lang="he-IL" smtClean="0">
                <a:solidFill>
                  <a:srgbClr val="637052"/>
                </a:solidFill>
              </a:rPr>
              <a:pPr/>
              <a:t>‹#›</a:t>
            </a:fld>
            <a:endParaRPr lang="he-IL">
              <a:solidFill>
                <a:srgbClr val="637052"/>
              </a:solidFill>
            </a:endParaRPr>
          </a:p>
        </p:txBody>
      </p:sp>
    </p:spTree>
    <p:extLst>
      <p:ext uri="{BB962C8B-B14F-4D97-AF65-F5344CB8AC3E}">
        <p14:creationId xmlns:p14="http://schemas.microsoft.com/office/powerpoint/2010/main" val="74142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9BF0E48-FCD6-4334-A591-64432C990A57}" type="datetimeFigureOut">
              <a:rPr lang="he-IL" smtClean="0"/>
              <a:pPr/>
              <a:t>י"ח/ניסן/תשע"ח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0888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BF0E48-FCD6-4334-A591-64432C990A57}" type="datetimeFigureOut">
              <a:rPr lang="he-IL" smtClean="0"/>
              <a:pPr/>
              <a:t>י"ח/ניסן/תשע"ח</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C246E3-9097-43CA-AF58-24F248870E89}"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2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135560" y="476672"/>
            <a:ext cx="7772400" cy="801434"/>
          </a:xfrm>
        </p:spPr>
        <p:txBody>
          <a:bodyPr>
            <a:normAutofit fontScale="90000"/>
          </a:bodyPr>
          <a:lstStyle/>
          <a:p>
            <a:pPr algn="r" rtl="1"/>
            <a:r>
              <a:rPr lang="he-IL" dirty="0"/>
              <a:t>שיעור מספר 5</a:t>
            </a:r>
          </a:p>
        </p:txBody>
      </p:sp>
      <p:sp>
        <p:nvSpPr>
          <p:cNvPr id="3" name="Rectangle 2"/>
          <p:cNvSpPr>
            <a:spLocks noGrp="1"/>
          </p:cNvSpPr>
          <p:nvPr>
            <p:ph type="subTitle" idx="1"/>
          </p:nvPr>
        </p:nvSpPr>
        <p:spPr>
          <a:xfrm>
            <a:off x="923732" y="1819470"/>
            <a:ext cx="10879492" cy="2010453"/>
          </a:xfrm>
        </p:spPr>
        <p:txBody>
          <a:bodyPr>
            <a:normAutofit/>
          </a:bodyPr>
          <a:lstStyle/>
          <a:p>
            <a:pPr algn="r" rtl="1"/>
            <a:r>
              <a:rPr lang="he-IL" sz="3600" dirty="0"/>
              <a:t>נושא: התנועה הלאומית היהודית המודרנית ומאפיינה העיקריים</a:t>
            </a:r>
          </a:p>
          <a:p>
            <a:pPr marL="457200" indent="-457200" algn="r" rtl="1">
              <a:buFont typeface="Arial" panose="020B0604020202020204" pitchFamily="34" charset="0"/>
              <a:buChar char="•"/>
            </a:pPr>
            <a:r>
              <a:rPr lang="he-IL" sz="3200" dirty="0">
                <a:effectLst>
                  <a:outerShdw blurRad="38100" dist="38100" dir="2700000" algn="tl">
                    <a:srgbClr val="000000">
                      <a:alpha val="43137"/>
                    </a:srgbClr>
                  </a:outerShdw>
                </a:effectLst>
              </a:rPr>
              <a:t>הגורמים לצמיחתה ולהתארגנותה של התנועה הציונית</a:t>
            </a:r>
            <a:endParaRPr lang="he-IL"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379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192960"/>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a:bodyPr>
          <a:lstStyle/>
          <a:p>
            <a:pPr>
              <a:lnSpc>
                <a:spcPct val="150000"/>
              </a:lnSpc>
              <a:buFont typeface="Wingdings" panose="05000000000000000000" pitchFamily="2" charset="2"/>
              <a:buChar char="§"/>
            </a:pPr>
            <a:r>
              <a:rPr lang="he-IL" sz="2800" dirty="0"/>
              <a:t> </a:t>
            </a:r>
          </a:p>
        </p:txBody>
      </p:sp>
      <p:sp>
        <p:nvSpPr>
          <p:cNvPr id="5" name="מלבן 4"/>
          <p:cNvSpPr/>
          <p:nvPr/>
        </p:nvSpPr>
        <p:spPr>
          <a:xfrm>
            <a:off x="3648187" y="1169793"/>
            <a:ext cx="8162812" cy="584775"/>
          </a:xfrm>
          <a:prstGeom prst="rect">
            <a:avLst/>
          </a:prstGeom>
        </p:spPr>
        <p:txBody>
          <a:bodyPr wrap="none">
            <a:spAutoFit/>
          </a:bodyPr>
          <a:lstStyle/>
          <a:p>
            <a:r>
              <a:rPr lang="he-IL" sz="3200" dirty="0">
                <a:solidFill>
                  <a:srgbClr val="FF0000"/>
                </a:solidFill>
              </a:rPr>
              <a:t>אנטישמיות מודרנית וביטוייה – אירועים אנטישמיים:</a:t>
            </a:r>
            <a:endParaRPr lang="he-IL" sz="3200" dirty="0"/>
          </a:p>
        </p:txBody>
      </p:sp>
      <p:sp>
        <p:nvSpPr>
          <p:cNvPr id="8" name="מציין מיקום תוכן 2"/>
          <p:cNvSpPr txBox="1">
            <a:spLocks/>
          </p:cNvSpPr>
          <p:nvPr/>
        </p:nvSpPr>
        <p:spPr>
          <a:xfrm>
            <a:off x="9006347" y="3667422"/>
            <a:ext cx="2286369" cy="755068"/>
          </a:xfrm>
          <a:prstGeom prst="rect">
            <a:avLst/>
          </a:prstGeo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0" tIns="45720" rIns="0" bIns="45720" rtlCol="0">
            <a:normAutofit/>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r>
              <a:rPr lang="he-IL" altLang="he-IL" sz="3000" u="sng" dirty="0">
                <a:effectLst>
                  <a:outerShdw blurRad="38100" dist="38100" dir="2700000" algn="tl">
                    <a:srgbClr val="000000">
                      <a:alpha val="43137"/>
                    </a:srgbClr>
                  </a:outerShdw>
                </a:effectLst>
              </a:rPr>
              <a:t> עלילות דם</a:t>
            </a:r>
            <a:endParaRPr lang="he-IL" sz="2800" dirty="0"/>
          </a:p>
        </p:txBody>
      </p:sp>
      <p:pic>
        <p:nvPicPr>
          <p:cNvPr id="4" name="תמונה 3"/>
          <p:cNvPicPr>
            <a:picLocks noChangeAspect="1"/>
          </p:cNvPicPr>
          <p:nvPr/>
        </p:nvPicPr>
        <p:blipFill>
          <a:blip r:embed="rId2"/>
          <a:stretch>
            <a:fillRect/>
          </a:stretch>
        </p:blipFill>
        <p:spPr>
          <a:xfrm>
            <a:off x="3911661" y="2627057"/>
            <a:ext cx="4274839" cy="3590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תמונה 8"/>
          <p:cNvPicPr>
            <a:picLocks noChangeAspect="1"/>
          </p:cNvPicPr>
          <p:nvPr/>
        </p:nvPicPr>
        <p:blipFill>
          <a:blip r:embed="rId3"/>
          <a:stretch>
            <a:fillRect/>
          </a:stretch>
        </p:blipFill>
        <p:spPr>
          <a:xfrm>
            <a:off x="387392" y="1845517"/>
            <a:ext cx="2952750"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038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45870" y="537210"/>
            <a:ext cx="10058400" cy="742950"/>
          </a:xfrm>
        </p:spPr>
        <p:txBody>
          <a:bodyPr/>
          <a:lstStyle/>
          <a:p>
            <a:pPr algn="r"/>
            <a:r>
              <a:rPr lang="he-IL" dirty="0"/>
              <a:t>פרשת דרייפוס</a:t>
            </a:r>
          </a:p>
        </p:txBody>
      </p:sp>
      <p:sp>
        <p:nvSpPr>
          <p:cNvPr id="3" name="מציין מיקום תוכן 2"/>
          <p:cNvSpPr>
            <a:spLocks noGrp="1"/>
          </p:cNvSpPr>
          <p:nvPr>
            <p:ph idx="1"/>
          </p:nvPr>
        </p:nvSpPr>
        <p:spPr>
          <a:xfrm>
            <a:off x="-114300" y="1280160"/>
            <a:ext cx="12306300" cy="5897880"/>
          </a:xfrm>
        </p:spPr>
        <p:txBody>
          <a:bodyPr>
            <a:noAutofit/>
          </a:bodyPr>
          <a:lstStyle/>
          <a:p>
            <a:r>
              <a:rPr lang="he-IL" sz="2400" b="1" dirty="0"/>
              <a:t>פרשת דרייפוס</a:t>
            </a:r>
            <a:r>
              <a:rPr lang="he-IL" sz="2400" dirty="0"/>
              <a:t> היא עלילה אנטישמית ומשבר פוליטי שהתרחש בצרפת ב-1895, ובה הואשם אלפרד דרייפוס – קצין תותחנים בדרגת סרן – כי בגד במדינתו וריגל לטובת גרמניה. העיתון שפרסם זאת לראשונה היה "המילה החופשית", (</a:t>
            </a:r>
            <a:r>
              <a:rPr lang="en-US" sz="2400" dirty="0"/>
              <a:t>La </a:t>
            </a:r>
            <a:r>
              <a:rPr lang="en-US" sz="2400" dirty="0" err="1"/>
              <a:t>Libre</a:t>
            </a:r>
            <a:r>
              <a:rPr lang="en-US" sz="2400" dirty="0"/>
              <a:t> Parole), </a:t>
            </a:r>
            <a:r>
              <a:rPr lang="he-IL" sz="2400" dirty="0"/>
              <a:t>עיתונו של העיתונאי האנטישמי </a:t>
            </a:r>
            <a:r>
              <a:rPr lang="he-IL" sz="2400" dirty="0" err="1"/>
              <a:t>אדואר</a:t>
            </a:r>
            <a:r>
              <a:rPr lang="he-IL" sz="2400" dirty="0"/>
              <a:t> </a:t>
            </a:r>
            <a:r>
              <a:rPr lang="he-IL" sz="2400" dirty="0" err="1"/>
              <a:t>דרימון</a:t>
            </a:r>
            <a:r>
              <a:rPr lang="he-IL" sz="2400" dirty="0"/>
              <a:t>. האירוע התרחש בתקופה שהעם הצרפתי ביקש לנקום על התבוסה לגרמנים במלחמת צרפת פרוסיה בשנת 1870</a:t>
            </a:r>
          </a:p>
          <a:p>
            <a:r>
              <a:rPr lang="he-IL" sz="2400" dirty="0"/>
              <a:t>בתאריך 8 באוגוסט 1899נערך משפטו החוזר של דרייפוס בעיר רן. דרייפוס, שמצבו הפיזי והנפשי היה קשה לנוכח תנאי מאסרו הקשים, נמצא אשם בשנית ברוב של חמישה שופטים כנגד שניים ונידון ל-10 שנות מאסר בלבד בשל "נסיבות מקלות". 10 ימים לאחר מכן, קיבל חנינה מהנשיא אמיל לובה ושוחרר ממאסר. הידיעה על תוצאות המשפט גרמו לגינוייה הפומבי של צרפת על ידי הקהילה הבינלאומית שהאמינה בחפותו של דרייפוס. מאבקו הפרטי של דרייפוס נמשך בעזרתם של </a:t>
            </a:r>
            <a:r>
              <a:rPr lang="he-IL" sz="2400" dirty="0" err="1"/>
              <a:t>מתייה</a:t>
            </a:r>
            <a:r>
              <a:rPr lang="he-IL" sz="2400" dirty="0"/>
              <a:t> דרייפוס </a:t>
            </a:r>
            <a:r>
              <a:rPr lang="he-IL" sz="2400" dirty="0" err="1"/>
              <a:t>וז'ורס</a:t>
            </a:r>
            <a:r>
              <a:rPr lang="he-IL" sz="2400" dirty="0"/>
              <a:t>. ב-1904הוגש ערעור על פסק הדין, נערכה חקירה חדשה, וב-1906 זיכה אותו בית המשפט מכל אשמה. שמו טוהר והוא הוחזר לצבא בדרגת רב סרן שהיה מגיע אליה במסלול שירותו הרגיל. בנוסף זכה לאות לגיון הכבוד. ז'ורז' </a:t>
            </a:r>
            <a:r>
              <a:rPr lang="he-IL" sz="2400" dirty="0" err="1"/>
              <a:t>פיקאר</a:t>
            </a:r>
            <a:r>
              <a:rPr lang="he-IL" sz="2400" dirty="0"/>
              <a:t> זכה להוקרה על מאבקו למען הצדק והועלה לדרגת גנרל.</a:t>
            </a:r>
          </a:p>
        </p:txBody>
      </p:sp>
    </p:spTree>
    <p:extLst>
      <p:ext uri="{BB962C8B-B14F-4D97-AF65-F5344CB8AC3E}">
        <p14:creationId xmlns:p14="http://schemas.microsoft.com/office/powerpoint/2010/main" val="281474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192960"/>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a:bodyPr>
          <a:lstStyle/>
          <a:p>
            <a:pPr>
              <a:lnSpc>
                <a:spcPct val="150000"/>
              </a:lnSpc>
              <a:buFont typeface="Wingdings" panose="05000000000000000000" pitchFamily="2" charset="2"/>
              <a:buChar char="§"/>
            </a:pPr>
            <a:r>
              <a:rPr lang="he-IL" sz="2800" dirty="0"/>
              <a:t> </a:t>
            </a:r>
          </a:p>
        </p:txBody>
      </p:sp>
      <p:sp>
        <p:nvSpPr>
          <p:cNvPr id="5" name="מלבן 4"/>
          <p:cNvSpPr/>
          <p:nvPr/>
        </p:nvSpPr>
        <p:spPr>
          <a:xfrm>
            <a:off x="3648187" y="1169793"/>
            <a:ext cx="8162812" cy="584775"/>
          </a:xfrm>
          <a:prstGeom prst="rect">
            <a:avLst/>
          </a:prstGeom>
        </p:spPr>
        <p:txBody>
          <a:bodyPr wrap="none">
            <a:spAutoFit/>
          </a:bodyPr>
          <a:lstStyle/>
          <a:p>
            <a:r>
              <a:rPr lang="he-IL" sz="3200" dirty="0">
                <a:solidFill>
                  <a:srgbClr val="FF0000"/>
                </a:solidFill>
              </a:rPr>
              <a:t>אנטישמיות מודרנית וביטוייה – אירועים אנטישמיים:</a:t>
            </a:r>
            <a:endParaRPr lang="he-IL" sz="3200" dirty="0"/>
          </a:p>
        </p:txBody>
      </p:sp>
      <p:sp>
        <p:nvSpPr>
          <p:cNvPr id="8" name="מציין מיקום תוכן 2"/>
          <p:cNvSpPr txBox="1">
            <a:spLocks/>
          </p:cNvSpPr>
          <p:nvPr/>
        </p:nvSpPr>
        <p:spPr>
          <a:xfrm>
            <a:off x="7729593" y="1889508"/>
            <a:ext cx="4431030" cy="4557011"/>
          </a:xfrm>
          <a:prstGeom prst="rect">
            <a:avLst/>
          </a:prstGeo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0" tIns="45720" rIns="0" bIns="45720" rtlCol="0">
            <a:normAutofit fontScale="77500" lnSpcReduction="20000"/>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r>
              <a:rPr lang="he-IL" altLang="he-IL" sz="3600" u="sng" dirty="0">
                <a:effectLst>
                  <a:outerShdw blurRad="38100" dist="38100" dir="2700000" algn="tl">
                    <a:srgbClr val="000000">
                      <a:alpha val="43137"/>
                    </a:srgbClr>
                  </a:outerShdw>
                </a:effectLst>
              </a:rPr>
              <a:t> משפט דרייפוס:</a:t>
            </a:r>
          </a:p>
          <a:p>
            <a:pPr>
              <a:lnSpc>
                <a:spcPct val="120000"/>
              </a:lnSpc>
            </a:pPr>
            <a:r>
              <a:rPr lang="he-IL" sz="3100" dirty="0"/>
              <a:t>אלפרד דרייפוס  קצין יהודי בצרפת אשר בשנת 1895 הועמד למשפט באשמת ריגול לטובת גרמניה. מדובר היה בעלילת שווא אך למרות זאת הוא הורשע, בטקס משפיל ולעיניהם של אלפים שצעקו "מוות ליהודים", נתלשו דרגות הקצונה שלו, והוא נשלח לגלות ב-"אי השדים". פרשה זו, הבהירה ליהודים עד כמה הם שנואים.</a:t>
            </a:r>
          </a:p>
        </p:txBody>
      </p:sp>
      <p:pic>
        <p:nvPicPr>
          <p:cNvPr id="6" name="תמונה 5"/>
          <p:cNvPicPr>
            <a:picLocks noChangeAspect="1"/>
          </p:cNvPicPr>
          <p:nvPr/>
        </p:nvPicPr>
        <p:blipFill>
          <a:blip r:embed="rId2"/>
          <a:stretch>
            <a:fillRect/>
          </a:stretch>
        </p:blipFill>
        <p:spPr>
          <a:xfrm>
            <a:off x="3535138" y="1754568"/>
            <a:ext cx="4025377" cy="455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p:cNvPicPr>
            <a:picLocks noChangeAspect="1"/>
          </p:cNvPicPr>
          <p:nvPr/>
        </p:nvPicPr>
        <p:blipFill>
          <a:blip r:embed="rId3"/>
          <a:stretch>
            <a:fillRect/>
          </a:stretch>
        </p:blipFill>
        <p:spPr>
          <a:xfrm>
            <a:off x="91550" y="1169793"/>
            <a:ext cx="3274510" cy="2437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5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88828" y="202019"/>
            <a:ext cx="4414638" cy="971816"/>
          </a:xfrm>
          <a:effectLst>
            <a:outerShdw blurRad="50800" dist="38100" algn="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lstStyle/>
          <a:p>
            <a:pPr algn="ctr"/>
            <a:r>
              <a:rPr lang="he-IL" dirty="0"/>
              <a:t>פוגרום קישינב</a:t>
            </a:r>
          </a:p>
        </p:txBody>
      </p:sp>
      <p:pic>
        <p:nvPicPr>
          <p:cNvPr id="5" name="מציין מיקום תוכן 4"/>
          <p:cNvPicPr>
            <a:picLocks noGrp="1" noChangeAspect="1"/>
          </p:cNvPicPr>
          <p:nvPr>
            <p:ph idx="1"/>
          </p:nvPr>
        </p:nvPicPr>
        <p:blipFill>
          <a:blip r:embed="rId2"/>
          <a:stretch>
            <a:fillRect/>
          </a:stretch>
        </p:blipFill>
        <p:spPr>
          <a:xfrm>
            <a:off x="6847339" y="0"/>
            <a:ext cx="5344662" cy="4338084"/>
          </a:xfrm>
          <a:prstGeom prst="rect">
            <a:avLst/>
          </a:prstGeom>
        </p:spPr>
      </p:pic>
      <p:pic>
        <p:nvPicPr>
          <p:cNvPr id="4" name="תמונה 3"/>
          <p:cNvPicPr>
            <a:picLocks noChangeAspect="1"/>
          </p:cNvPicPr>
          <p:nvPr/>
        </p:nvPicPr>
        <p:blipFill>
          <a:blip r:embed="rId3"/>
          <a:stretch>
            <a:fillRect/>
          </a:stretch>
        </p:blipFill>
        <p:spPr>
          <a:xfrm>
            <a:off x="-1" y="1567140"/>
            <a:ext cx="5688419" cy="4824998"/>
          </a:xfrm>
          <a:prstGeom prst="rect">
            <a:avLst/>
          </a:prstGeom>
        </p:spPr>
      </p:pic>
      <p:sp>
        <p:nvSpPr>
          <p:cNvPr id="7" name="מציין מיקום תוכן 2"/>
          <p:cNvSpPr txBox="1">
            <a:spLocks/>
          </p:cNvSpPr>
          <p:nvPr/>
        </p:nvSpPr>
        <p:spPr>
          <a:xfrm>
            <a:off x="5834741" y="3979639"/>
            <a:ext cx="3875314" cy="2425229"/>
          </a:xfrm>
          <a:prstGeom prst="rect">
            <a:avLst/>
          </a:prstGeo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0" tIns="45720" rIns="0" bIns="45720" rtlCol="0">
            <a:normAutofit fontScale="92500"/>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r>
              <a:rPr lang="he-IL" altLang="he-IL" sz="2800" u="sng" dirty="0">
                <a:effectLst>
                  <a:outerShdw blurRad="38100" dist="38100" dir="2700000" algn="tl">
                    <a:srgbClr val="000000">
                      <a:alpha val="43137"/>
                    </a:srgbClr>
                  </a:outerShdw>
                </a:effectLst>
              </a:rPr>
              <a:t>פוגרום קישינב 1903:</a:t>
            </a:r>
          </a:p>
          <a:p>
            <a:pPr>
              <a:lnSpc>
                <a:spcPct val="120000"/>
              </a:lnSpc>
            </a:pPr>
            <a:r>
              <a:rPr lang="he-IL" sz="2400" dirty="0"/>
              <a:t>ב1903 מתרחש פוגרום אלים בעיר קישינב שבשליטת רוסיה. במהלכו נאנסו נשים יהודיות, חלקי גופות נתלשו ו49 יהודים מצאו את מותם. </a:t>
            </a:r>
            <a:endParaRPr lang="he-IL" sz="3100" dirty="0"/>
          </a:p>
        </p:txBody>
      </p:sp>
    </p:spTree>
    <p:extLst>
      <p:ext uri="{BB962C8B-B14F-4D97-AF65-F5344CB8AC3E}">
        <p14:creationId xmlns:p14="http://schemas.microsoft.com/office/powerpoint/2010/main" val="405006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192960"/>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a:bodyPr>
          <a:lstStyle/>
          <a:p>
            <a:pPr>
              <a:lnSpc>
                <a:spcPct val="150000"/>
              </a:lnSpc>
              <a:buFont typeface="Wingdings" panose="05000000000000000000" pitchFamily="2" charset="2"/>
              <a:buChar char="§"/>
            </a:pPr>
            <a:r>
              <a:rPr lang="he-IL" sz="2800" dirty="0"/>
              <a:t> </a:t>
            </a:r>
          </a:p>
        </p:txBody>
      </p:sp>
      <p:sp>
        <p:nvSpPr>
          <p:cNvPr id="5" name="מלבן 4"/>
          <p:cNvSpPr/>
          <p:nvPr/>
        </p:nvSpPr>
        <p:spPr>
          <a:xfrm>
            <a:off x="3648187" y="1169793"/>
            <a:ext cx="8162812" cy="584775"/>
          </a:xfrm>
          <a:prstGeom prst="rect">
            <a:avLst/>
          </a:prstGeom>
        </p:spPr>
        <p:txBody>
          <a:bodyPr wrap="none">
            <a:spAutoFit/>
          </a:bodyPr>
          <a:lstStyle/>
          <a:p>
            <a:r>
              <a:rPr lang="he-IL" sz="3200" dirty="0">
                <a:solidFill>
                  <a:srgbClr val="FF0000"/>
                </a:solidFill>
              </a:rPr>
              <a:t>אנטישמיות מודרנית וביטוייה – אירועים אנטישמיים:</a:t>
            </a:r>
            <a:endParaRPr lang="he-IL" sz="3200" dirty="0"/>
          </a:p>
        </p:txBody>
      </p:sp>
      <p:pic>
        <p:nvPicPr>
          <p:cNvPr id="4" name="תמונה 3"/>
          <p:cNvPicPr>
            <a:picLocks noChangeAspect="1"/>
          </p:cNvPicPr>
          <p:nvPr/>
        </p:nvPicPr>
        <p:blipFill>
          <a:blip r:embed="rId2"/>
          <a:stretch>
            <a:fillRect/>
          </a:stretch>
        </p:blipFill>
        <p:spPr>
          <a:xfrm>
            <a:off x="387393" y="1918274"/>
            <a:ext cx="6345198" cy="4047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מציין מיקום תוכן 2"/>
          <p:cNvSpPr txBox="1">
            <a:spLocks/>
          </p:cNvSpPr>
          <p:nvPr/>
        </p:nvSpPr>
        <p:spPr>
          <a:xfrm>
            <a:off x="6850743" y="2525486"/>
            <a:ext cx="5325320" cy="2801257"/>
          </a:xfrm>
          <a:prstGeom prst="rect">
            <a:avLst/>
          </a:prstGeo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0" tIns="45720" rIns="0" bIns="45720" rtlCol="0">
            <a:normAutofit/>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nSpc>
                <a:spcPct val="120000"/>
              </a:lnSpc>
            </a:pPr>
            <a:r>
              <a:rPr lang="he-IL" sz="2400" dirty="0"/>
              <a:t>לסיכום: האנטישמיות במזרח אירופה הייתה בעלת אופי אלים שבה לידי ביטוי בהרג של יהודים, בעיקר ברוסיה. האנטישמיות במערב אירופה הייתה בעלת אופי אלים אשר בה לידי ביטוי בעיתונות ובהפגנות אך לא במובן הפיזי, בעיקר בגרמניה וצרפת).</a:t>
            </a:r>
            <a:endParaRPr lang="he-IL" sz="3100" dirty="0"/>
          </a:p>
        </p:txBody>
      </p:sp>
    </p:spTree>
    <p:extLst>
      <p:ext uri="{BB962C8B-B14F-4D97-AF65-F5344CB8AC3E}">
        <p14:creationId xmlns:p14="http://schemas.microsoft.com/office/powerpoint/2010/main" val="17080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192960"/>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5" name="מלבן 4"/>
          <p:cNvSpPr/>
          <p:nvPr/>
        </p:nvSpPr>
        <p:spPr>
          <a:xfrm>
            <a:off x="6903886" y="1169793"/>
            <a:ext cx="4907113" cy="584775"/>
          </a:xfrm>
          <a:prstGeom prst="rect">
            <a:avLst/>
          </a:prstGeom>
        </p:spPr>
        <p:txBody>
          <a:bodyPr wrap="none">
            <a:spAutoFit/>
          </a:bodyPr>
          <a:lstStyle/>
          <a:p>
            <a:r>
              <a:rPr lang="he-IL" sz="3200" dirty="0">
                <a:solidFill>
                  <a:srgbClr val="FF0000"/>
                </a:solidFill>
              </a:rPr>
              <a:t> התעוררות לאומית באירופה:</a:t>
            </a:r>
            <a:endParaRPr lang="he-IL" sz="3200" dirty="0"/>
          </a:p>
        </p:txBody>
      </p:sp>
      <p:sp>
        <p:nvSpPr>
          <p:cNvPr id="4" name="מלבן 3"/>
          <p:cNvSpPr/>
          <p:nvPr/>
        </p:nvSpPr>
        <p:spPr>
          <a:xfrm>
            <a:off x="274320" y="1918273"/>
            <a:ext cx="11719559" cy="4524315"/>
          </a:xfrm>
          <a:prstGeom prst="rect">
            <a:avLst/>
          </a:prstGeom>
        </p:spPr>
        <p:txBody>
          <a:bodyPr wrap="square">
            <a:spAutoFit/>
          </a:bodyPr>
          <a:lstStyle/>
          <a:p>
            <a:r>
              <a:rPr lang="he-IL" sz="3200" dirty="0">
                <a:latin typeface="Calibri" panose="020F0502020204030204" pitchFamily="34" charset="0"/>
                <a:ea typeface="Times New Roman" panose="02020603050405020304" pitchFamily="18" charset="0"/>
              </a:rPr>
              <a:t> לגורם זה יש שני היבטים- ראשית, </a:t>
            </a:r>
            <a:r>
              <a:rPr lang="he-IL" sz="3200" b="1" dirty="0">
                <a:latin typeface="Calibri" panose="020F0502020204030204" pitchFamily="34" charset="0"/>
                <a:ea typeface="Times New Roman" panose="02020603050405020304" pitchFamily="18" charset="0"/>
              </a:rPr>
              <a:t>כאשר</a:t>
            </a:r>
            <a:r>
              <a:rPr lang="he-IL" sz="3200" dirty="0">
                <a:latin typeface="Calibri" panose="020F0502020204030204" pitchFamily="34" charset="0"/>
                <a:ea typeface="Times New Roman" panose="02020603050405020304" pitchFamily="18" charset="0"/>
              </a:rPr>
              <a:t> היהודים רואים שעמים שונים באירופה הקימו תנועות לאומיות שהובילו למאבק שבסופו הוקמה מדינה, הם לוקחים מהם השראה (אם הם יכולים אזי גם אנחנו יכולים) ומחליטים להקים תנועה לאומית שתפעל גם כן להקמת מדינה. שנית, במדינות השונות באירופה שבהן התרחש מאבק לאומי, היה דגש על המאפיינים של בני הלאום המקומי במסגרת המאבק. כך למשל, במאבק של העם האיטלקי, באו לידי ביטוי המאפיינים המשותפים לאיטלקים (שפה, היסטוריה ועוד) וכך היהודים הרגישו זרות ואי-שייכות. הם הבינו שהם לא רצויים והחליטו להקים תנועה לאומית שתסייע להם למצוא פתרון למצבם.</a:t>
            </a:r>
            <a:endParaRPr lang="he-IL" sz="3200" dirty="0"/>
          </a:p>
        </p:txBody>
      </p:sp>
    </p:spTree>
    <p:extLst>
      <p:ext uri="{BB962C8B-B14F-4D97-AF65-F5344CB8AC3E}">
        <p14:creationId xmlns:p14="http://schemas.microsoft.com/office/powerpoint/2010/main" val="14346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192960"/>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5" name="מלבן 4"/>
          <p:cNvSpPr/>
          <p:nvPr/>
        </p:nvSpPr>
        <p:spPr>
          <a:xfrm>
            <a:off x="6376498" y="1169793"/>
            <a:ext cx="5434501" cy="584775"/>
          </a:xfrm>
          <a:prstGeom prst="rect">
            <a:avLst/>
          </a:prstGeom>
        </p:spPr>
        <p:txBody>
          <a:bodyPr wrap="none">
            <a:spAutoFit/>
          </a:bodyPr>
          <a:lstStyle/>
          <a:p>
            <a:r>
              <a:rPr lang="he-IL" sz="3200" dirty="0">
                <a:solidFill>
                  <a:srgbClr val="FF0000"/>
                </a:solidFill>
              </a:rPr>
              <a:t> </a:t>
            </a:r>
            <a:r>
              <a:rPr lang="he-IL" sz="3200" dirty="0">
                <a:solidFill>
                  <a:srgbClr val="FF0000"/>
                </a:solidFill>
                <a:effectLst>
                  <a:outerShdw blurRad="38100" dist="38100" dir="2700000" algn="tl">
                    <a:srgbClr val="000000">
                      <a:alpha val="43137"/>
                    </a:srgbClr>
                  </a:outerShdw>
                </a:effectLst>
              </a:rPr>
              <a:t>תנועת ההשכלה ותהליך החילון</a:t>
            </a:r>
            <a:r>
              <a:rPr lang="he-IL" sz="3200" dirty="0">
                <a:solidFill>
                  <a:srgbClr val="FF0000"/>
                </a:solidFill>
              </a:rPr>
              <a:t>:</a:t>
            </a:r>
            <a:endParaRPr lang="he-IL" sz="3200" dirty="0"/>
          </a:p>
        </p:txBody>
      </p:sp>
      <p:sp>
        <p:nvSpPr>
          <p:cNvPr id="7" name="מלבן 6"/>
          <p:cNvSpPr/>
          <p:nvPr/>
        </p:nvSpPr>
        <p:spPr>
          <a:xfrm>
            <a:off x="270509" y="2220870"/>
            <a:ext cx="11719559" cy="3539430"/>
          </a:xfrm>
          <a:prstGeom prst="rect">
            <a:avLst/>
          </a:prstGeom>
        </p:spPr>
        <p:txBody>
          <a:bodyPr wrap="square">
            <a:spAutoFit/>
          </a:bodyPr>
          <a:lstStyle/>
          <a:p>
            <a:r>
              <a:rPr lang="he-IL" sz="2800" dirty="0"/>
              <a:t>באמצע המאה ה-19 קמה תנועת ההשכלה היהודית ובראשה אדם בשם משה מנדלסון. מנדלסון תבע את המשפט "היה יהודי בביתך ואדם בצאתך". </a:t>
            </a:r>
          </a:p>
          <a:p>
            <a:r>
              <a:rPr lang="he-IL" sz="2800" dirty="0"/>
              <a:t>כלומר, היהודי יכול לקיים בביתו את מצוות היהדות אך עליו להשתלב בחברה המקומית ולהשאיר מאחור את הסממנים היהודיים (הלבוש, השפה ועוד). בעקבות חדירת רעיונות תנועת ההשכלה, יהודים רבים החלו לזנוח את התפיסה הדתית ולפיה אסור לעלות לארץ ישראל עד ביאת המשיח. הם הבינו שתפיסה זו מוטעית וכדי להקדים את הגאולה עליהם לעלות לארץ ישראל. על מנת להשיג זאת יש להקים תנועה לאומית.</a:t>
            </a:r>
            <a:endParaRPr lang="en-US" sz="2800" dirty="0"/>
          </a:p>
        </p:txBody>
      </p:sp>
    </p:spTree>
    <p:extLst>
      <p:ext uri="{BB962C8B-B14F-4D97-AF65-F5344CB8AC3E}">
        <p14:creationId xmlns:p14="http://schemas.microsoft.com/office/powerpoint/2010/main" val="19877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473108" y="2112595"/>
            <a:ext cx="2809358" cy="98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400" dirty="0">
                <a:solidFill>
                  <a:schemeClr val="tx1"/>
                </a:solidFill>
              </a:rPr>
              <a:t>גורמים פנימיים</a:t>
            </a:r>
          </a:p>
        </p:txBody>
      </p:sp>
      <p:sp>
        <p:nvSpPr>
          <p:cNvPr id="5" name="מלבן 4"/>
          <p:cNvSpPr/>
          <p:nvPr/>
        </p:nvSpPr>
        <p:spPr>
          <a:xfrm>
            <a:off x="9784359" y="3238384"/>
            <a:ext cx="1819268" cy="11475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solidFill>
                  <a:schemeClr val="tx1"/>
                </a:solidFill>
              </a:rPr>
              <a:t>רעיונות ההשכלה היהודית</a:t>
            </a:r>
          </a:p>
        </p:txBody>
      </p:sp>
      <p:sp>
        <p:nvSpPr>
          <p:cNvPr id="6" name="מלבן 5"/>
          <p:cNvSpPr/>
          <p:nvPr/>
        </p:nvSpPr>
        <p:spPr>
          <a:xfrm>
            <a:off x="8431364" y="4605967"/>
            <a:ext cx="2892846" cy="11678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200" dirty="0">
                <a:solidFill>
                  <a:schemeClr val="tx1"/>
                </a:solidFill>
              </a:rPr>
              <a:t>הזנחת התפיסה הדתית והרצון להקים תנועה לאומית</a:t>
            </a:r>
          </a:p>
        </p:txBody>
      </p:sp>
      <p:sp>
        <p:nvSpPr>
          <p:cNvPr id="7" name="מלבן 6"/>
          <p:cNvSpPr/>
          <p:nvPr/>
        </p:nvSpPr>
        <p:spPr>
          <a:xfrm>
            <a:off x="8130208" y="3212719"/>
            <a:ext cx="1069162" cy="11475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solidFill>
                  <a:schemeClr val="tx1"/>
                </a:solidFill>
              </a:rPr>
              <a:t>חילון</a:t>
            </a:r>
          </a:p>
        </p:txBody>
      </p:sp>
      <p:sp>
        <p:nvSpPr>
          <p:cNvPr id="9" name="מלבן 8"/>
          <p:cNvSpPr/>
          <p:nvPr/>
        </p:nvSpPr>
        <p:spPr>
          <a:xfrm>
            <a:off x="1530146" y="2223891"/>
            <a:ext cx="2491497" cy="98882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600" dirty="0"/>
              <a:t>גורמים חיצוניים</a:t>
            </a:r>
          </a:p>
        </p:txBody>
      </p:sp>
      <p:sp>
        <p:nvSpPr>
          <p:cNvPr id="10" name="מלבן 9"/>
          <p:cNvSpPr/>
          <p:nvPr/>
        </p:nvSpPr>
        <p:spPr>
          <a:xfrm>
            <a:off x="2883992" y="3372164"/>
            <a:ext cx="1761464" cy="136932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t>אנטישמיות מודרנית</a:t>
            </a:r>
          </a:p>
        </p:txBody>
      </p:sp>
      <p:sp>
        <p:nvSpPr>
          <p:cNvPr id="11" name="מלבן 10"/>
          <p:cNvSpPr/>
          <p:nvPr/>
        </p:nvSpPr>
        <p:spPr>
          <a:xfrm>
            <a:off x="856719" y="3363817"/>
            <a:ext cx="1818167" cy="136932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t>התעוררות לאומית באירופה</a:t>
            </a:r>
          </a:p>
        </p:txBody>
      </p:sp>
      <p:sp>
        <p:nvSpPr>
          <p:cNvPr id="12" name="מלבן 11"/>
          <p:cNvSpPr/>
          <p:nvPr/>
        </p:nvSpPr>
        <p:spPr>
          <a:xfrm>
            <a:off x="2940702" y="4827059"/>
            <a:ext cx="1698845" cy="1125281"/>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sz="2200" dirty="0"/>
              <a:t>אירועים ופרעות</a:t>
            </a:r>
          </a:p>
        </p:txBody>
      </p:sp>
      <p:sp>
        <p:nvSpPr>
          <p:cNvPr id="23" name="TextBox 22"/>
          <p:cNvSpPr txBox="1"/>
          <p:nvPr/>
        </p:nvSpPr>
        <p:spPr>
          <a:xfrm>
            <a:off x="1274998" y="5993867"/>
            <a:ext cx="8967338" cy="830997"/>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1">
            <a:spAutoFit/>
          </a:bodyPr>
          <a:lstStyle/>
          <a:p>
            <a:r>
              <a:rPr lang="he-IL" sz="2400" dirty="0"/>
              <a:t>גורמים אלו הבהירו ליהודים כי אין מוצא אלא במציאת פתרון טריטוריאלי לעם היהודי, שם יוכלו להיות גאים, שייכים ולא דחויים ומושפלים</a:t>
            </a:r>
          </a:p>
        </p:txBody>
      </p:sp>
      <p:sp>
        <p:nvSpPr>
          <p:cNvPr id="24" name="מלבן 23"/>
          <p:cNvSpPr/>
          <p:nvPr/>
        </p:nvSpPr>
        <p:spPr>
          <a:xfrm>
            <a:off x="3009282" y="988828"/>
            <a:ext cx="5975498" cy="98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800" dirty="0"/>
              <a:t> הגורמים לצמיחתה ולהתארגנותה של התנועה הציונית </a:t>
            </a:r>
            <a:endParaRPr lang="he-IL" sz="2600" dirty="0">
              <a:solidFill>
                <a:schemeClr val="tx1"/>
              </a:solidFill>
            </a:endParaRPr>
          </a:p>
        </p:txBody>
      </p:sp>
    </p:spTree>
    <p:extLst>
      <p:ext uri="{BB962C8B-B14F-4D97-AF65-F5344CB8AC3E}">
        <p14:creationId xmlns:p14="http://schemas.microsoft.com/office/powerpoint/2010/main" val="161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98323"/>
            <a:ext cx="10058400" cy="645979"/>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he-IL" dirty="0"/>
              <a:t>הגורמים לצמיחת התנועה הציונית</a:t>
            </a:r>
          </a:p>
        </p:txBody>
      </p:sp>
      <p:sp>
        <p:nvSpPr>
          <p:cNvPr id="3" name="מציין מיקום תוכן 2"/>
          <p:cNvSpPr>
            <a:spLocks noGrp="1"/>
          </p:cNvSpPr>
          <p:nvPr>
            <p:ph idx="1"/>
          </p:nvPr>
        </p:nvSpPr>
        <p:spPr>
          <a:xfrm>
            <a:off x="462116" y="1845734"/>
            <a:ext cx="10693564" cy="4023360"/>
          </a:xfrm>
        </p:spPr>
        <p:txBody>
          <a:bodyPr>
            <a:normAutofit/>
          </a:bodyPr>
          <a:lstStyle/>
          <a:p>
            <a:pPr>
              <a:lnSpc>
                <a:spcPct val="150000"/>
              </a:lnSpc>
              <a:buFont typeface="Wingdings" panose="05000000000000000000" pitchFamily="2" charset="2"/>
              <a:buChar char="§"/>
            </a:pPr>
            <a:r>
              <a:rPr lang="he-IL" sz="2800" dirty="0"/>
              <a:t> אמנציפציה וכישלונה.</a:t>
            </a:r>
          </a:p>
          <a:p>
            <a:pPr>
              <a:lnSpc>
                <a:spcPct val="150000"/>
              </a:lnSpc>
              <a:buFont typeface="Wingdings" panose="05000000000000000000" pitchFamily="2" charset="2"/>
              <a:buChar char="§"/>
            </a:pPr>
            <a:r>
              <a:rPr lang="he-IL" sz="2800" dirty="0"/>
              <a:t> אנטישמיות מודרנית – אירועים </a:t>
            </a:r>
            <a:r>
              <a:rPr lang="he-IL" sz="2800" dirty="0" err="1"/>
              <a:t>ופרעות,פרשת</a:t>
            </a:r>
            <a:r>
              <a:rPr lang="he-IL" sz="2800" dirty="0"/>
              <a:t> דרייפוס.</a:t>
            </a:r>
          </a:p>
          <a:p>
            <a:pPr>
              <a:lnSpc>
                <a:spcPct val="150000"/>
              </a:lnSpc>
              <a:buFont typeface="Wingdings" panose="05000000000000000000" pitchFamily="2" charset="2"/>
              <a:buChar char="§"/>
            </a:pPr>
            <a:r>
              <a:rPr lang="he-IL" sz="2800" dirty="0"/>
              <a:t>התעוררות לאומית</a:t>
            </a:r>
          </a:p>
          <a:p>
            <a:pPr>
              <a:lnSpc>
                <a:spcPct val="150000"/>
              </a:lnSpc>
              <a:buFont typeface="Wingdings" panose="05000000000000000000" pitchFamily="2" charset="2"/>
              <a:buChar char="§"/>
            </a:pPr>
            <a:r>
              <a:rPr lang="he-IL" sz="2800" dirty="0"/>
              <a:t> תנועת ההשכלה ותהליך החילון</a:t>
            </a:r>
          </a:p>
          <a:p>
            <a:pPr>
              <a:lnSpc>
                <a:spcPct val="150000"/>
              </a:lnSpc>
              <a:buFont typeface="Wingdings" panose="05000000000000000000" pitchFamily="2" charset="2"/>
              <a:buChar char="§"/>
            </a:pPr>
            <a:endParaRPr lang="he-IL" sz="2800" dirty="0"/>
          </a:p>
          <a:p>
            <a:pPr>
              <a:lnSpc>
                <a:spcPct val="150000"/>
              </a:lnSpc>
              <a:buFont typeface="Wingdings" panose="05000000000000000000" pitchFamily="2" charset="2"/>
              <a:buChar char="§"/>
            </a:pPr>
            <a:endParaRPr lang="he-IL" sz="2800" dirty="0"/>
          </a:p>
        </p:txBody>
      </p:sp>
    </p:spTree>
    <p:extLst>
      <p:ext uri="{BB962C8B-B14F-4D97-AF65-F5344CB8AC3E}">
        <p14:creationId xmlns:p14="http://schemas.microsoft.com/office/powerpoint/2010/main" val="221059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23422" y="265471"/>
            <a:ext cx="10058400" cy="754134"/>
          </a:xfrm>
        </p:spPr>
        <p:txBody>
          <a:bodyPr/>
          <a:lstStyle/>
          <a:p>
            <a:pPr algn="r"/>
            <a:r>
              <a:rPr lang="he-IL" dirty="0"/>
              <a:t> מבוא</a:t>
            </a:r>
          </a:p>
        </p:txBody>
      </p:sp>
      <p:sp>
        <p:nvSpPr>
          <p:cNvPr id="3" name="מציין מיקום תוכן 2"/>
          <p:cNvSpPr>
            <a:spLocks noGrp="1"/>
          </p:cNvSpPr>
          <p:nvPr>
            <p:ph idx="1"/>
          </p:nvPr>
        </p:nvSpPr>
        <p:spPr>
          <a:xfrm>
            <a:off x="117987" y="1415845"/>
            <a:ext cx="11922596" cy="4925961"/>
          </a:xfrm>
        </p:spPr>
        <p:txBody>
          <a:bodyPr>
            <a:normAutofit/>
          </a:bodyPr>
          <a:lstStyle/>
          <a:p>
            <a:r>
              <a:rPr lang="he-IL" sz="2400" b="1" u="sng" dirty="0"/>
              <a:t>) הגורמים לצמיחתה ולהתארגנותה של התנועה הציונית:</a:t>
            </a:r>
            <a:br>
              <a:rPr lang="he-IL" sz="2400" b="1" u="sng" dirty="0"/>
            </a:br>
            <a:r>
              <a:rPr lang="he-IL" sz="2400" u="sng" dirty="0"/>
              <a:t>מבוא</a:t>
            </a:r>
            <a:r>
              <a:rPr lang="he-IL" sz="2400" dirty="0"/>
              <a:t> : במשך יותר מ-1000 שנים חי העם היהודי בארצות שונות, רובו באירופה ומיעוט קטן של יהודים בארץ ישראל. ליהודים לא הייתה תודעה לאומית על היותם עם, מדינות אירופה התייחסו אליהם כאל אנשים בודדים ולא כאל עם, והיהודים גם לא דרשו מדינה. רק לקראת סוף המאה ה-19, בעקבות שילוב של מספר גורמים/אירועים מבין העם היהודי שעליו להקים תנועה לאומית שתפעל למען הקמת מדינה עצמאית. מי שינהל את המאמצים בעבור העם היהודי יהיה בנימין זאב הרצל.</a:t>
            </a:r>
            <a:br>
              <a:rPr lang="he-IL" sz="2400" dirty="0"/>
            </a:br>
            <a:br>
              <a:rPr lang="he-IL" sz="2400" dirty="0"/>
            </a:br>
            <a:r>
              <a:rPr lang="he-IL" sz="2400" dirty="0"/>
              <a:t>התהליך בגדול:</a:t>
            </a:r>
            <a:br>
              <a:rPr lang="he-IL" sz="2400" dirty="0"/>
            </a:br>
            <a:r>
              <a:rPr lang="he-IL" sz="2400" dirty="0"/>
              <a:t>העם היהודי מפוזר בגולה ללא ארץ משלו ◄</a:t>
            </a:r>
            <a:br>
              <a:rPr lang="he-IL" sz="2400" dirty="0"/>
            </a:br>
            <a:r>
              <a:rPr lang="he-IL" sz="2400" dirty="0"/>
              <a:t>מופיעים גורמים/אירועים: אמנציפציה וכישלונה, אנטישמיות מודרנית וביטוייה, התעוררת הלאומיות באירופה ◄</a:t>
            </a:r>
            <a:br>
              <a:rPr lang="he-IL" sz="2400" dirty="0"/>
            </a:br>
            <a:r>
              <a:rPr lang="he-IL" sz="2400" dirty="0"/>
              <a:t>הקמת תנועה לאומית יהודית/התנועה הציונית (1987) ◄</a:t>
            </a:r>
            <a:br>
              <a:rPr lang="he-IL" sz="2400" dirty="0"/>
            </a:br>
            <a:r>
              <a:rPr lang="he-IL" sz="2400" dirty="0"/>
              <a:t>פעולות להשגת </a:t>
            </a:r>
            <a:r>
              <a:rPr lang="he-IL" sz="2400" dirty="0" err="1"/>
              <a:t>צ'ארטר</a:t>
            </a:r>
            <a:r>
              <a:rPr lang="he-IL" sz="2400" dirty="0"/>
              <a:t>/מדינה ◄</a:t>
            </a:r>
            <a:br>
              <a:rPr lang="he-IL" sz="2400" dirty="0"/>
            </a:br>
            <a:r>
              <a:rPr lang="he-IL" sz="2400" dirty="0"/>
              <a:t>מסתיים ב14/5/48 - קמה מדינת ישראל!</a:t>
            </a:r>
            <a:endParaRPr lang="en-US" sz="2400" dirty="0"/>
          </a:p>
          <a:p>
            <a:endParaRPr lang="he-IL" dirty="0"/>
          </a:p>
        </p:txBody>
      </p:sp>
    </p:spTree>
    <p:extLst>
      <p:ext uri="{BB962C8B-B14F-4D97-AF65-F5344CB8AC3E}">
        <p14:creationId xmlns:p14="http://schemas.microsoft.com/office/powerpoint/2010/main" val="212494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 הגורמים לצמיחת התנועה הציונית</a:t>
            </a:r>
          </a:p>
        </p:txBody>
      </p:sp>
      <p:sp>
        <p:nvSpPr>
          <p:cNvPr id="3" name="מציין מיקום תוכן 2"/>
          <p:cNvSpPr>
            <a:spLocks noGrp="1"/>
          </p:cNvSpPr>
          <p:nvPr>
            <p:ph idx="1"/>
          </p:nvPr>
        </p:nvSpPr>
        <p:spPr>
          <a:xfrm>
            <a:off x="245807" y="1255580"/>
            <a:ext cx="11804608" cy="5528677"/>
          </a:xfrm>
        </p:spPr>
        <p:txBody>
          <a:bodyPr>
            <a:normAutofit fontScale="62500" lnSpcReduction="20000"/>
          </a:bodyPr>
          <a:lstStyle/>
          <a:p>
            <a:pPr>
              <a:lnSpc>
                <a:spcPct val="150000"/>
              </a:lnSpc>
              <a:buFont typeface="Wingdings" panose="05000000000000000000" pitchFamily="2" charset="2"/>
              <a:buChar char="§"/>
            </a:pPr>
            <a:r>
              <a:rPr lang="he-IL" sz="2800" dirty="0"/>
              <a:t> </a:t>
            </a:r>
            <a:r>
              <a:rPr lang="he-IL" sz="3800" dirty="0"/>
              <a:t>האמנציפציה וכישלונה : אמנציפציה משמעותה שוויון זכויות. היהודים ברחבי אירופה הופלו לרעה בכל הקשור לחיים החברתיים והכלכליים. במדינות רבות ועל פי חוק, היה אסור ליהודים ללמוד באוניברסיטאות, לגור במרכזי הערים, לעסוק במקצועות חופשיים (רופא, רואה חשבון, עיתונאי ועוד) ובמקצועות ציבוריים (פקידים ציבוריים, קציני צבא ועוד). המדינה הראשונה שהעניקה ליהודים אמנציפציה היא צרפת. ב1789 מתפרסמת בצרפת "הצהרת זכויות האדם והאזרח" והרעיון המרכזי בה הוא שכל בני האדם שווים. כפועל יוצא מכך, שנתיים מאוחר יותר מקבלים היהודים שוויון זכויות, הם מתחילים להשתלב בחברה וביטוי לכך ניתן לראות במשפחת רוטשילד. אולם, למרות שעל פי חוק היהודים שווים, בפועל החברה דוחה אותם, שונאת ומקנאת בהם על הצלחתם.</a:t>
            </a:r>
            <a:br>
              <a:rPr lang="he-IL" sz="3800" dirty="0"/>
            </a:br>
            <a:r>
              <a:rPr lang="he-IL" sz="3800" b="1" dirty="0"/>
              <a:t>כאשר</a:t>
            </a:r>
            <a:r>
              <a:rPr lang="he-IL" sz="3800" dirty="0"/>
              <a:t> היהודים מבינים שהאמנציפציה כפתרון למצבם, נכשלה, הם מבינים שעליהם למצוא </a:t>
            </a:r>
            <a:r>
              <a:rPr lang="he-IL" sz="3800" dirty="0" err="1"/>
              <a:t>פיתרון</a:t>
            </a:r>
            <a:r>
              <a:rPr lang="he-IL" sz="3800" dirty="0"/>
              <a:t> אחר, אולי מדינה, וכדי לממש פתרון זה עליהם להקים תנועה לאומית משלהם</a:t>
            </a:r>
          </a:p>
        </p:txBody>
      </p:sp>
    </p:spTree>
    <p:extLst>
      <p:ext uri="{BB962C8B-B14F-4D97-AF65-F5344CB8AC3E}">
        <p14:creationId xmlns:p14="http://schemas.microsoft.com/office/powerpoint/2010/main" val="35062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280097" y="1598481"/>
            <a:ext cx="11804608" cy="2882080"/>
          </a:xfrm>
        </p:spPr>
        <p:txBody>
          <a:bodyPr>
            <a:normAutofit/>
          </a:bodyPr>
          <a:lstStyle/>
          <a:p>
            <a:pPr>
              <a:lnSpc>
                <a:spcPct val="150000"/>
              </a:lnSpc>
              <a:buFont typeface="Wingdings" panose="05000000000000000000" pitchFamily="2" charset="2"/>
              <a:buChar char="§"/>
            </a:pPr>
            <a:r>
              <a:rPr lang="he-IL" altLang="he-IL" sz="2800" dirty="0"/>
              <a:t> השתלבות היהודים בחברה עם האמנציפציה, הייתה מלווה בהתרחקות מן הדת   </a:t>
            </a:r>
            <a:br>
              <a:rPr lang="en-US" altLang="he-IL" sz="2800" dirty="0"/>
            </a:br>
            <a:r>
              <a:rPr lang="he-IL" altLang="he-IL" sz="2800" dirty="0"/>
              <a:t>  והמסורת- </a:t>
            </a:r>
            <a:r>
              <a:rPr lang="he-IL" altLang="he-IL" sz="2800" dirty="0">
                <a:solidFill>
                  <a:srgbClr val="FF0000"/>
                </a:solidFill>
              </a:rPr>
              <a:t>מדוע?</a:t>
            </a:r>
          </a:p>
          <a:p>
            <a:pPr>
              <a:lnSpc>
                <a:spcPct val="150000"/>
              </a:lnSpc>
              <a:buFont typeface="Wingdings" panose="05000000000000000000" pitchFamily="2" charset="2"/>
              <a:buChar char="§"/>
            </a:pPr>
            <a:r>
              <a:rPr lang="he-IL" sz="2800" dirty="0"/>
              <a:t> למרות שעל פי חוק היהודים שווים, בפועל החברה דוחה אותם, שונאת ומקנאת בהם על הצלחתם.</a:t>
            </a:r>
          </a:p>
        </p:txBody>
      </p:sp>
      <p:sp>
        <p:nvSpPr>
          <p:cNvPr id="4" name="מלבן 3"/>
          <p:cNvSpPr/>
          <p:nvPr/>
        </p:nvSpPr>
        <p:spPr>
          <a:xfrm>
            <a:off x="120077" y="4652011"/>
            <a:ext cx="11804608" cy="1218539"/>
          </a:xfrm>
          <a:prstGeom prst="rect">
            <a:avLst/>
          </a:prstGeom>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buFont typeface="Wingdings" panose="05000000000000000000" pitchFamily="2" charset="2"/>
              <a:buChar char="§"/>
            </a:pPr>
            <a:r>
              <a:rPr lang="he-IL" sz="2600" b="1" dirty="0"/>
              <a:t>כאשר</a:t>
            </a:r>
            <a:r>
              <a:rPr lang="he-IL" sz="2600" dirty="0"/>
              <a:t> היהודים מבינים שהאמנציפציה כפתרון למצבם, נכשלה, הם מבינים שעליהם למצוא פתרון אחר- מדינה, וכדי לממש פתרון זה עליהם להקים תנועה לאומית משלהם.</a:t>
            </a:r>
          </a:p>
        </p:txBody>
      </p:sp>
      <p:sp>
        <p:nvSpPr>
          <p:cNvPr id="5" name="מלבן 4"/>
          <p:cNvSpPr/>
          <p:nvPr/>
        </p:nvSpPr>
        <p:spPr>
          <a:xfrm>
            <a:off x="6181630" y="1229467"/>
            <a:ext cx="5492209" cy="523220"/>
          </a:xfrm>
          <a:prstGeom prst="rect">
            <a:avLst/>
          </a:prstGeom>
        </p:spPr>
        <p:txBody>
          <a:bodyPr wrap="none">
            <a:spAutoFit/>
          </a:bodyPr>
          <a:lstStyle/>
          <a:p>
            <a:r>
              <a:rPr lang="he-IL" sz="2800" dirty="0">
                <a:solidFill>
                  <a:srgbClr val="FF0000"/>
                </a:solidFill>
              </a:rPr>
              <a:t>האמנציפציה וכישלונה : </a:t>
            </a:r>
            <a:r>
              <a:rPr lang="he-IL" sz="2800" dirty="0"/>
              <a:t>(שוויון זכויות. )</a:t>
            </a:r>
          </a:p>
        </p:txBody>
      </p:sp>
    </p:spTree>
    <p:extLst>
      <p:ext uri="{BB962C8B-B14F-4D97-AF65-F5344CB8AC3E}">
        <p14:creationId xmlns:p14="http://schemas.microsoft.com/office/powerpoint/2010/main" val="14960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 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fontScale="92500" lnSpcReduction="20000"/>
          </a:bodyPr>
          <a:lstStyle/>
          <a:p>
            <a:pPr>
              <a:lnSpc>
                <a:spcPct val="150000"/>
              </a:lnSpc>
              <a:buFont typeface="Wingdings" panose="05000000000000000000" pitchFamily="2" charset="2"/>
              <a:buChar char="§"/>
            </a:pPr>
            <a:r>
              <a:rPr lang="he-IL" sz="2800" dirty="0"/>
              <a:t>במשך מאות שנים התקיימה אנטישמיות מסורתי/שנאת ישראל. השנאה ליהודים על פי האנטישמיות המסורתית נובעת מכך שהיהודים הם שאשמים במותו של ישו ומכיוון שהם דחו את הנצרות. </a:t>
            </a:r>
            <a:r>
              <a:rPr lang="he-IL" sz="2800" b="1" u="sng" dirty="0"/>
              <a:t>אבל</a:t>
            </a:r>
            <a:r>
              <a:rPr lang="he-IL" sz="2800" dirty="0"/>
              <a:t>, ליהודים נותר עוד פתח למחילה ולחזרה בתשובה. אם הם יתנצרו, ייסלח להם והם יוכלו להשתלב בחברה.</a:t>
            </a:r>
            <a:br>
              <a:rPr lang="he-IL" sz="2800" dirty="0"/>
            </a:br>
            <a:r>
              <a:rPr lang="he-IL" sz="2800" dirty="0"/>
              <a:t>במאה ה-19 מתפתחת האנטישמיות המודרנית ולפיה, גם אם היהודי יתנצר הוא עדיין יישאר יהודי. מדובר בתת-גזע, באדם בעל תכונות שליליות אשר מועברות בגנים מדור לדור. לקראת סוף המאה ה-19 מופיעים הרבה מאוד אירועים אנטישמיים אשר ממחישים ליהודים עד כמה שונאים אותם. </a:t>
            </a:r>
            <a:r>
              <a:rPr lang="he-IL" sz="2800" b="1" dirty="0"/>
              <a:t>כאשר</a:t>
            </a:r>
            <a:r>
              <a:rPr lang="he-IL" sz="2800" dirty="0"/>
              <a:t> היהודים מבינים שהם צריכים </a:t>
            </a:r>
            <a:r>
              <a:rPr lang="he-IL" sz="2800" dirty="0" err="1"/>
              <a:t>פיתרון</a:t>
            </a:r>
            <a:r>
              <a:rPr lang="he-IL" sz="2800" dirty="0"/>
              <a:t> אחר למצבם, אולי </a:t>
            </a:r>
            <a:r>
              <a:rPr lang="he-IL" sz="2800" dirty="0" err="1"/>
              <a:t>פיתרון</a:t>
            </a:r>
            <a:r>
              <a:rPr lang="he-IL" sz="2800" dirty="0"/>
              <a:t> בדמות של מדינה, ועל מנת להקים מדינה יש להקים תנועה לאומית.</a:t>
            </a:r>
          </a:p>
        </p:txBody>
      </p:sp>
      <p:sp>
        <p:nvSpPr>
          <p:cNvPr id="5" name="מלבן 4"/>
          <p:cNvSpPr/>
          <p:nvPr/>
        </p:nvSpPr>
        <p:spPr>
          <a:xfrm>
            <a:off x="7510520" y="1229467"/>
            <a:ext cx="4163319" cy="523220"/>
          </a:xfrm>
          <a:prstGeom prst="rect">
            <a:avLst/>
          </a:prstGeom>
        </p:spPr>
        <p:txBody>
          <a:bodyPr wrap="none">
            <a:spAutoFit/>
          </a:bodyPr>
          <a:lstStyle/>
          <a:p>
            <a:r>
              <a:rPr lang="he-IL" sz="2800" dirty="0">
                <a:solidFill>
                  <a:srgbClr val="FF0000"/>
                </a:solidFill>
              </a:rPr>
              <a:t>אנטישמיות מודרנית וביטוייה:</a:t>
            </a:r>
            <a:endParaRPr lang="he-IL" sz="2800" dirty="0"/>
          </a:p>
        </p:txBody>
      </p:sp>
    </p:spTree>
    <p:extLst>
      <p:ext uri="{BB962C8B-B14F-4D97-AF65-F5344CB8AC3E}">
        <p14:creationId xmlns:p14="http://schemas.microsoft.com/office/powerpoint/2010/main" val="42940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a:bodyPr>
          <a:lstStyle/>
          <a:p>
            <a:pPr>
              <a:lnSpc>
                <a:spcPct val="150000"/>
              </a:lnSpc>
              <a:buFont typeface="Wingdings" panose="05000000000000000000" pitchFamily="2" charset="2"/>
              <a:buChar char="§"/>
            </a:pPr>
            <a:r>
              <a:rPr lang="he-IL" sz="2800" dirty="0"/>
              <a:t> שנאה ליהודים על פי האנטישמיות המסורתית נובעת מכך שהיהודים הם                          </a:t>
            </a:r>
            <a:br>
              <a:rPr lang="en-US" sz="2800" dirty="0"/>
            </a:br>
            <a:r>
              <a:rPr lang="he-IL" sz="2800" dirty="0"/>
              <a:t>  שאשמים במותו של ישו ומכיוון שהם דחו את הנצרות.</a:t>
            </a:r>
          </a:p>
          <a:p>
            <a:pPr>
              <a:lnSpc>
                <a:spcPct val="150000"/>
              </a:lnSpc>
              <a:buFont typeface="Wingdings" panose="05000000000000000000" pitchFamily="2" charset="2"/>
              <a:buChar char="§"/>
            </a:pPr>
            <a:r>
              <a:rPr lang="he-IL" sz="2800" dirty="0"/>
              <a:t> במאה ה-19 מתפתחת האנטישמיות המודרנית -</a:t>
            </a:r>
            <a:endParaRPr lang="he-IL" sz="2800" dirty="0">
              <a:solidFill>
                <a:srgbClr val="FF0000"/>
              </a:solidFill>
            </a:endParaRPr>
          </a:p>
          <a:p>
            <a:pPr>
              <a:lnSpc>
                <a:spcPct val="150000"/>
              </a:lnSpc>
              <a:buFont typeface="Wingdings" panose="05000000000000000000" pitchFamily="2" charset="2"/>
              <a:buChar char="§"/>
            </a:pPr>
            <a:r>
              <a:rPr lang="he-IL" sz="2800" dirty="0"/>
              <a:t> גם אם היהודי יתנצר הוא עדיין יישאר יהודי. מדובר בתת-גזע, באדם בעל תכונות שליליות אשר מועברות בגנים מדור לדור.</a:t>
            </a:r>
          </a:p>
          <a:p>
            <a:pPr>
              <a:lnSpc>
                <a:spcPct val="150000"/>
              </a:lnSpc>
              <a:buFont typeface="Wingdings" panose="05000000000000000000" pitchFamily="2" charset="2"/>
              <a:buChar char="§"/>
            </a:pPr>
            <a:r>
              <a:rPr lang="he-IL" sz="2800" dirty="0"/>
              <a:t> </a:t>
            </a:r>
          </a:p>
        </p:txBody>
      </p:sp>
      <p:sp>
        <p:nvSpPr>
          <p:cNvPr id="5" name="מלבן 4"/>
          <p:cNvSpPr/>
          <p:nvPr/>
        </p:nvSpPr>
        <p:spPr>
          <a:xfrm>
            <a:off x="7077010" y="1169793"/>
            <a:ext cx="4733989" cy="584775"/>
          </a:xfrm>
          <a:prstGeom prst="rect">
            <a:avLst/>
          </a:prstGeom>
        </p:spPr>
        <p:txBody>
          <a:bodyPr wrap="none">
            <a:spAutoFit/>
          </a:bodyPr>
          <a:lstStyle/>
          <a:p>
            <a:r>
              <a:rPr lang="he-IL" sz="3200" dirty="0">
                <a:solidFill>
                  <a:srgbClr val="FF0000"/>
                </a:solidFill>
              </a:rPr>
              <a:t>אנטישמיות מודרנית וביטוייה:</a:t>
            </a:r>
            <a:endParaRPr lang="he-IL" sz="3200" dirty="0"/>
          </a:p>
        </p:txBody>
      </p:sp>
      <p:pic>
        <p:nvPicPr>
          <p:cNvPr id="4" name="תמונה 3"/>
          <p:cNvPicPr>
            <a:picLocks noChangeAspect="1"/>
          </p:cNvPicPr>
          <p:nvPr/>
        </p:nvPicPr>
        <p:blipFill>
          <a:blip r:embed="rId2"/>
          <a:stretch>
            <a:fillRect/>
          </a:stretch>
        </p:blipFill>
        <p:spPr>
          <a:xfrm>
            <a:off x="0" y="37809"/>
            <a:ext cx="2205990" cy="3250697"/>
          </a:xfrm>
          <a:prstGeom prst="rect">
            <a:avLst/>
          </a:prstGeom>
        </p:spPr>
      </p:pic>
    </p:spTree>
    <p:extLst>
      <p:ext uri="{BB962C8B-B14F-4D97-AF65-F5344CB8AC3E}">
        <p14:creationId xmlns:p14="http://schemas.microsoft.com/office/powerpoint/2010/main" val="35701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8321040" y="1995938"/>
            <a:ext cx="3768090" cy="3570472"/>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r>
              <a:rPr lang="he-IL" altLang="he-IL" sz="3200" dirty="0">
                <a:effectLst>
                  <a:outerShdw blurRad="38100" dist="38100" dir="2700000" algn="tl">
                    <a:srgbClr val="000000">
                      <a:alpha val="43137"/>
                    </a:srgbClr>
                  </a:outerShdw>
                </a:effectLst>
              </a:rPr>
              <a:t> סופות בנגב:</a:t>
            </a:r>
          </a:p>
          <a:p>
            <a:r>
              <a:rPr lang="he-IL" sz="2600" dirty="0"/>
              <a:t>ב- 27 באפריל 1881 פרצו באזורים שונים ברוסיה פרעות "</a:t>
            </a:r>
            <a:r>
              <a:rPr lang="he-IL" sz="2600" dirty="0">
                <a:effectLst>
                  <a:outerShdw blurRad="38100" dist="38100" dir="2700000" algn="tl">
                    <a:srgbClr val="000000">
                      <a:alpha val="43137"/>
                    </a:srgbClr>
                  </a:outerShdw>
                </a:effectLst>
              </a:rPr>
              <a:t>סופות בנגב", </a:t>
            </a:r>
            <a:r>
              <a:rPr lang="he-IL" sz="2600" dirty="0"/>
              <a:t>במהלך הפרעות נפגעו למעלה ממאתיים קהילות יהודיות, ונהרגו בהן עשרות יהודים. המשטרה הרוסית לא התערבה.</a:t>
            </a:r>
            <a:endParaRPr lang="he-IL" sz="2800" dirty="0"/>
          </a:p>
        </p:txBody>
      </p:sp>
      <p:sp>
        <p:nvSpPr>
          <p:cNvPr id="7" name="מלבן 6"/>
          <p:cNvSpPr/>
          <p:nvPr/>
        </p:nvSpPr>
        <p:spPr>
          <a:xfrm>
            <a:off x="3648187" y="1169793"/>
            <a:ext cx="8162812" cy="584775"/>
          </a:xfrm>
          <a:prstGeom prst="rect">
            <a:avLst/>
          </a:prstGeom>
        </p:spPr>
        <p:txBody>
          <a:bodyPr wrap="none">
            <a:spAutoFit/>
          </a:bodyPr>
          <a:lstStyle/>
          <a:p>
            <a:r>
              <a:rPr lang="he-IL" sz="3200" dirty="0">
                <a:solidFill>
                  <a:srgbClr val="FF0000"/>
                </a:solidFill>
              </a:rPr>
              <a:t>אנטישמיות מודרנית וביטוייה – אירועים אנטישמיים:</a:t>
            </a:r>
            <a:endParaRPr lang="he-IL" sz="3200" dirty="0"/>
          </a:p>
        </p:txBody>
      </p:sp>
      <p:pic>
        <p:nvPicPr>
          <p:cNvPr id="8" name="תמונה 7"/>
          <p:cNvPicPr>
            <a:picLocks noChangeAspect="1"/>
          </p:cNvPicPr>
          <p:nvPr/>
        </p:nvPicPr>
        <p:blipFill>
          <a:blip r:embed="rId2"/>
          <a:stretch>
            <a:fillRect/>
          </a:stretch>
        </p:blipFill>
        <p:spPr>
          <a:xfrm>
            <a:off x="240030" y="1462180"/>
            <a:ext cx="3360420" cy="2257782"/>
          </a:xfrm>
          <a:prstGeom prst="rect">
            <a:avLst/>
          </a:prstGeom>
        </p:spPr>
      </p:pic>
      <p:pic>
        <p:nvPicPr>
          <p:cNvPr id="10" name="תמונה 9"/>
          <p:cNvPicPr>
            <a:picLocks noChangeAspect="1"/>
          </p:cNvPicPr>
          <p:nvPr/>
        </p:nvPicPr>
        <p:blipFill>
          <a:blip r:embed="rId3"/>
          <a:stretch>
            <a:fillRect/>
          </a:stretch>
        </p:blipFill>
        <p:spPr>
          <a:xfrm>
            <a:off x="83975" y="3926561"/>
            <a:ext cx="3516475" cy="2402925"/>
          </a:xfrm>
          <a:prstGeom prst="rect">
            <a:avLst/>
          </a:prstGeom>
        </p:spPr>
      </p:pic>
      <p:pic>
        <p:nvPicPr>
          <p:cNvPr id="11" name="תמונה 10"/>
          <p:cNvPicPr>
            <a:picLocks noChangeAspect="1"/>
          </p:cNvPicPr>
          <p:nvPr/>
        </p:nvPicPr>
        <p:blipFill>
          <a:blip r:embed="rId4"/>
          <a:stretch>
            <a:fillRect/>
          </a:stretch>
        </p:blipFill>
        <p:spPr>
          <a:xfrm>
            <a:off x="3863340" y="1982921"/>
            <a:ext cx="4286250" cy="2962275"/>
          </a:xfrm>
          <a:prstGeom prst="rect">
            <a:avLst/>
          </a:prstGeom>
        </p:spPr>
      </p:pic>
    </p:spTree>
    <p:extLst>
      <p:ext uri="{BB962C8B-B14F-4D97-AF65-F5344CB8AC3E}">
        <p14:creationId xmlns:p14="http://schemas.microsoft.com/office/powerpoint/2010/main" val="159073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15439" y="442453"/>
            <a:ext cx="10058400" cy="813128"/>
          </a:xfr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he-IL" dirty="0"/>
              <a:t>הגורמים לצמיחת התנועה הציונית</a:t>
            </a:r>
          </a:p>
        </p:txBody>
      </p:sp>
      <p:sp>
        <p:nvSpPr>
          <p:cNvPr id="3" name="מציין מיקום תוכן 2"/>
          <p:cNvSpPr>
            <a:spLocks noGrp="1"/>
          </p:cNvSpPr>
          <p:nvPr>
            <p:ph idx="1"/>
          </p:nvPr>
        </p:nvSpPr>
        <p:spPr>
          <a:xfrm>
            <a:off x="387392" y="1668780"/>
            <a:ext cx="11804608" cy="4937760"/>
          </a:xfrm>
        </p:spPr>
        <p:txBody>
          <a:bodyPr>
            <a:normAutofit/>
          </a:bodyPr>
          <a:lstStyle/>
          <a:p>
            <a:pPr>
              <a:lnSpc>
                <a:spcPct val="150000"/>
              </a:lnSpc>
              <a:buFont typeface="Wingdings" panose="05000000000000000000" pitchFamily="2" charset="2"/>
              <a:buChar char="§"/>
            </a:pPr>
            <a:r>
              <a:rPr lang="he-IL" sz="2800" dirty="0"/>
              <a:t> </a:t>
            </a:r>
          </a:p>
        </p:txBody>
      </p:sp>
      <p:sp>
        <p:nvSpPr>
          <p:cNvPr id="5" name="מלבן 4"/>
          <p:cNvSpPr/>
          <p:nvPr/>
        </p:nvSpPr>
        <p:spPr>
          <a:xfrm>
            <a:off x="3648187" y="1169793"/>
            <a:ext cx="8162812" cy="584775"/>
          </a:xfrm>
          <a:prstGeom prst="rect">
            <a:avLst/>
          </a:prstGeom>
        </p:spPr>
        <p:txBody>
          <a:bodyPr wrap="none">
            <a:spAutoFit/>
          </a:bodyPr>
          <a:lstStyle/>
          <a:p>
            <a:r>
              <a:rPr lang="he-IL" sz="3200" dirty="0">
                <a:solidFill>
                  <a:srgbClr val="FF0000"/>
                </a:solidFill>
              </a:rPr>
              <a:t>אנטישמיות מודרנית וביטוייה – אירועים אנטישמיים:</a:t>
            </a:r>
            <a:endParaRPr lang="he-IL" sz="3200" dirty="0"/>
          </a:p>
        </p:txBody>
      </p:sp>
      <p:pic>
        <p:nvPicPr>
          <p:cNvPr id="6" name="תמונה 5"/>
          <p:cNvPicPr>
            <a:picLocks noChangeAspect="1"/>
          </p:cNvPicPr>
          <p:nvPr/>
        </p:nvPicPr>
        <p:blipFill>
          <a:blip r:embed="rId2"/>
          <a:stretch>
            <a:fillRect/>
          </a:stretch>
        </p:blipFill>
        <p:spPr>
          <a:xfrm>
            <a:off x="4114800" y="1809598"/>
            <a:ext cx="3345179" cy="4415875"/>
          </a:xfrm>
          <a:prstGeom prst="rect">
            <a:avLst/>
          </a:prstGeom>
        </p:spPr>
      </p:pic>
      <p:pic>
        <p:nvPicPr>
          <p:cNvPr id="7" name="תמונה 6"/>
          <p:cNvPicPr>
            <a:picLocks noChangeAspect="1"/>
          </p:cNvPicPr>
          <p:nvPr/>
        </p:nvPicPr>
        <p:blipFill>
          <a:blip r:embed="rId3"/>
          <a:stretch>
            <a:fillRect/>
          </a:stretch>
        </p:blipFill>
        <p:spPr>
          <a:xfrm>
            <a:off x="203217" y="1754568"/>
            <a:ext cx="3063969" cy="3051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מציין מיקום תוכן 2"/>
          <p:cNvSpPr txBox="1">
            <a:spLocks/>
          </p:cNvSpPr>
          <p:nvPr/>
        </p:nvSpPr>
        <p:spPr>
          <a:xfrm>
            <a:off x="7840980" y="1995938"/>
            <a:ext cx="4248150" cy="3570472"/>
          </a:xfrm>
          <a:prstGeom prst="rect">
            <a:avLst/>
          </a:prstGeom>
          <a:effectLst>
            <a:outerShdw blurRad="50800" dist="381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0" tIns="45720" rIns="0" bIns="45720" rtlCol="0">
            <a:normAutofit fontScale="92500"/>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r>
              <a:rPr lang="he-IL" altLang="he-IL" sz="3000" u="sng" dirty="0">
                <a:effectLst>
                  <a:outerShdw blurRad="38100" dist="38100" dir="2700000" algn="tl">
                    <a:srgbClr val="000000">
                      <a:alpha val="43137"/>
                    </a:srgbClr>
                  </a:outerShdw>
                </a:effectLst>
              </a:rPr>
              <a:t> הפרוטוקולים של זקני ציון:</a:t>
            </a:r>
          </a:p>
          <a:p>
            <a:r>
              <a:rPr lang="he-IL" sz="2800" dirty="0"/>
              <a:t>בשנות ה-80 של המאה ה-19 מתפרסם מסמך בשם זה המתאר דיונים של מועצת יהודים המבקשים להשתלט על העולם. חוברת זו נמכרת ברחבי אירופה, זוכה לתפוצה רבה בעיקר בגרמניה, דבר אשר תורם להתגברות האנטישמיות</a:t>
            </a:r>
          </a:p>
        </p:txBody>
      </p:sp>
    </p:spTree>
    <p:extLst>
      <p:ext uri="{BB962C8B-B14F-4D97-AF65-F5344CB8AC3E}">
        <p14:creationId xmlns:p14="http://schemas.microsoft.com/office/powerpoint/2010/main" val="2374030793"/>
      </p:ext>
    </p:extLst>
  </p:cSld>
  <p:clrMapOvr>
    <a:masterClrMapping/>
  </p:clrMapOvr>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9680</TotalTime>
  <Words>863</Words>
  <Application>Microsoft Office PowerPoint</Application>
  <PresentationFormat>מסך רחב</PresentationFormat>
  <Paragraphs>72</Paragraphs>
  <Slides>17</Slides>
  <Notes>1</Notes>
  <HiddenSlides>1</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17</vt:i4>
      </vt:variant>
    </vt:vector>
  </HeadingPairs>
  <TitlesOfParts>
    <vt:vector size="24" baseType="lpstr">
      <vt:lpstr>Arial</vt:lpstr>
      <vt:lpstr>Calibri</vt:lpstr>
      <vt:lpstr>Calibri Light</vt:lpstr>
      <vt:lpstr>NarkisTamMFO</vt:lpstr>
      <vt:lpstr>Times New Roman</vt:lpstr>
      <vt:lpstr>Wingdings</vt:lpstr>
      <vt:lpstr>מבט לאחור</vt:lpstr>
      <vt:lpstr>שיעור מספר 5</vt:lpstr>
      <vt:lpstr>הגורמים לצמיחת התנועה הציונית</vt:lpstr>
      <vt:lpstr> מבוא</vt:lpstr>
      <vt:lpstr> הגורמים לצמיחת התנועה הציונית</vt:lpstr>
      <vt:lpstr>הגורמים לצמיחת התנועה הציונית</vt:lpstr>
      <vt:lpstr> הגורמים לצמיחת התנועה הציונית</vt:lpstr>
      <vt:lpstr>הגורמים לצמיחת התנועה הציונית</vt:lpstr>
      <vt:lpstr>הגורמים לצמיחת התנועה הציונית</vt:lpstr>
      <vt:lpstr>הגורמים לצמיחת התנועה הציונית</vt:lpstr>
      <vt:lpstr>הגורמים לצמיחת התנועה הציונית</vt:lpstr>
      <vt:lpstr>פרשת דרייפוס</vt:lpstr>
      <vt:lpstr>הגורמים לצמיחת התנועה הציונית</vt:lpstr>
      <vt:lpstr>פוגרום קישינב</vt:lpstr>
      <vt:lpstr>הגורמים לצמיחת התנועה הציונית</vt:lpstr>
      <vt:lpstr>הגורמים לצמיחת התנועה הציונית</vt:lpstr>
      <vt:lpstr>הגורמים לצמיחת התנועה הציונית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מספר 4</dc:title>
  <dc:creator>אלי לוי</dc:creator>
  <cp:lastModifiedBy>אלי לוי</cp:lastModifiedBy>
  <cp:revision>252</cp:revision>
  <cp:lastPrinted>2017-08-29T12:22:20Z</cp:lastPrinted>
  <dcterms:created xsi:type="dcterms:W3CDTF">2015-06-15T07:22:14Z</dcterms:created>
  <dcterms:modified xsi:type="dcterms:W3CDTF">2018-04-03T17:13:36Z</dcterms:modified>
</cp:coreProperties>
</file>