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 id="271" r:id="rId1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6" autoAdjust="0"/>
    <p:restoredTop sz="94660"/>
  </p:normalViewPr>
  <p:slideViewPr>
    <p:cSldViewPr snapToGrid="0">
      <p:cViewPr varScale="1">
        <p:scale>
          <a:sx n="63" d="100"/>
          <a:sy n="63" d="100"/>
        </p:scale>
        <p:origin x="72" y="1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3948268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1237484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12381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324453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544197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2150723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124070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174016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1633515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246301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750FD84-29D0-4074-9733-2FD7B9429434}" type="datetimeFigureOut">
              <a:rPr lang="he-IL" smtClean="0"/>
              <a:t>י"ג/שבט/תשע"ד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12D6CFF-20BA-4274-8E28-33B85AF6CB89}" type="slidenum">
              <a:rPr lang="he-IL" smtClean="0"/>
              <a:t>‹#›</a:t>
            </a:fld>
            <a:endParaRPr lang="he-IL"/>
          </a:p>
        </p:txBody>
      </p:sp>
    </p:spTree>
    <p:extLst>
      <p:ext uri="{BB962C8B-B14F-4D97-AF65-F5344CB8AC3E}">
        <p14:creationId xmlns:p14="http://schemas.microsoft.com/office/powerpoint/2010/main" val="143527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750FD84-29D0-4074-9733-2FD7B9429434}" type="datetimeFigureOut">
              <a:rPr lang="he-IL" smtClean="0"/>
              <a:t>י"ג/שבט/תשע"ד</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12D6CFF-20BA-4274-8E28-33B85AF6CB89}" type="slidenum">
              <a:rPr lang="he-IL" smtClean="0"/>
              <a:t>‹#›</a:t>
            </a:fld>
            <a:endParaRPr lang="he-IL"/>
          </a:p>
        </p:txBody>
      </p:sp>
    </p:spTree>
    <p:extLst>
      <p:ext uri="{BB962C8B-B14F-4D97-AF65-F5344CB8AC3E}">
        <p14:creationId xmlns:p14="http://schemas.microsoft.com/office/powerpoint/2010/main" val="3554529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clickit3.ort.org.il/Apps/WW/Page.aspx?ws=b4be5f0e-24da-406a-b07c-0ca889cb32eb&amp;page=219054b8-1dd1-470d-8d0e-48641f21a321&amp;fol=740060ac-1853-4f75-8533-64bd31774d97"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clickit3.ort.org.il/Apps/Public/GetFile.aspx?inline=yes&amp;f=Files/ba3c28fc-8c3e-46d9-b4f3-effda4c7e27b/b4be5f0e-24da-406a-b07c-0ca889cb32eb/b2d82031-5555-4b03-a77f-93bb55714e8a/11ff7a20-7e90-48b3-b081-3e61100fa4f9.avi"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3" Type="http://schemas.openxmlformats.org/officeDocument/2006/relationships/hyperlink" Target="http://clickit3.ort.org.il/Apps/Public/GetFile.aspx?inline=yes&amp;f=Files/ba3c28fc-8c3e-46d9-b4f3-effda4c7e27b/b4be5f0e-24da-406a-b07c-0ca889cb32eb/b2d82031-5555-4b03-a77f-93bb55714e8a/11ff7a20-7e90-48b3-b081-3e61100fa4f9.avi" TargetMode="External"/><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clickit3.ort.org.il/Apps/Public/GetFile.aspx?inline=yes&amp;f=Files/ba3c28fc-8c3e-46d9-b4f3-effda4c7e27b/b4be5f0e-24da-406a-b07c-0ca889cb32eb/b2d82031-5555-4b03-a77f-93bb55714e8a/11ff7a20-7e90-48b3-b081-3e61100fa4f9.avi"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hyperlink" Target="http://clickit3.ort.org.il/Apps/Public/GetFile.aspx?inline=yes&amp;f=Files/ba3c28fc-8c3e-46d9-b4f3-effda4c7e27b/b4be5f0e-24da-406a-b07c-0ca889cb32eb/b2d82031-5555-4b03-a77f-93bb55714e8a/11ff7a20-7e90-48b3-b081-3e61100fa4f9.avi"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564223"/>
            <a:ext cx="9144000" cy="2387600"/>
          </a:xfrm>
        </p:spPr>
        <p:txBody>
          <a:bodyPr/>
          <a:lstStyle/>
          <a:p>
            <a:r>
              <a:rPr lang="he-IL" dirty="0" smtClean="0"/>
              <a:t>בקרה בחוג פתוח וחוג סגור</a:t>
            </a:r>
            <a:endParaRPr lang="he-IL" dirty="0"/>
          </a:p>
        </p:txBody>
      </p:sp>
      <p:sp>
        <p:nvSpPr>
          <p:cNvPr id="3" name="כותרת משנה 2"/>
          <p:cNvSpPr>
            <a:spLocks noGrp="1"/>
          </p:cNvSpPr>
          <p:nvPr>
            <p:ph type="subTitle" idx="1"/>
          </p:nvPr>
        </p:nvSpPr>
        <p:spPr/>
        <p:txBody>
          <a:bodyPr/>
          <a:lstStyle/>
          <a:p>
            <a:r>
              <a:rPr lang="he-IL" dirty="0" smtClean="0"/>
              <a:t>מצגת מבוססת על חומר מאתר של </a:t>
            </a:r>
            <a:r>
              <a:rPr lang="he-IL" dirty="0" smtClean="0">
                <a:hlinkClick r:id="rId2"/>
              </a:rPr>
              <a:t>בית ספר הווירטואלי אורט תל נוף</a:t>
            </a:r>
            <a:endParaRPr lang="he-IL" dirty="0"/>
          </a:p>
        </p:txBody>
      </p:sp>
    </p:spTree>
    <p:extLst>
      <p:ext uri="{BB962C8B-B14F-4D97-AF65-F5344CB8AC3E}">
        <p14:creationId xmlns:p14="http://schemas.microsoft.com/office/powerpoint/2010/main" val="1197168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תרגיל דוגמה:</a:t>
            </a:r>
            <a:endParaRPr lang="he-IL" dirty="0"/>
          </a:p>
        </p:txBody>
      </p:sp>
      <p:sp>
        <p:nvSpPr>
          <p:cNvPr id="3" name="מציין מיקום תוכן 2"/>
          <p:cNvSpPr>
            <a:spLocks noGrp="1"/>
          </p:cNvSpPr>
          <p:nvPr>
            <p:ph idx="1"/>
          </p:nvPr>
        </p:nvSpPr>
        <p:spPr/>
        <p:txBody>
          <a:bodyPr>
            <a:normAutofit/>
          </a:bodyPr>
          <a:lstStyle/>
          <a:p>
            <a:r>
              <a:rPr lang="he-IL" sz="3200" dirty="0" smtClean="0">
                <a:hlinkClick r:id="rId3"/>
              </a:rPr>
              <a:t>סרטון</a:t>
            </a:r>
            <a:endParaRPr lang="he-IL" sz="3200" dirty="0" smtClean="0"/>
          </a:p>
          <a:p>
            <a:endParaRPr lang="he-IL" sz="3200" dirty="0"/>
          </a:p>
          <a:p>
            <a:r>
              <a:rPr lang="he-IL" sz="3200" b="1" dirty="0"/>
              <a:t>סיבוב התוף לפרק זמן מסוים</a:t>
            </a:r>
            <a:r>
              <a:rPr lang="he-IL" sz="3200" b="1" dirty="0" smtClean="0"/>
              <a:t>:</a:t>
            </a:r>
          </a:p>
          <a:p>
            <a:pPr lvl="1"/>
            <a:r>
              <a:rPr lang="he-IL" sz="3200" dirty="0" smtClean="0"/>
              <a:t>חוג פתוח</a:t>
            </a:r>
          </a:p>
          <a:p>
            <a:pPr lvl="1"/>
            <a:r>
              <a:rPr lang="he-IL" sz="3200" dirty="0"/>
              <a:t>לא חוג </a:t>
            </a:r>
            <a:r>
              <a:rPr lang="he-IL" sz="3200" dirty="0" smtClean="0"/>
              <a:t>פתוח</a:t>
            </a:r>
          </a:p>
          <a:p>
            <a:pPr lvl="1"/>
            <a:endParaRPr lang="he-IL" sz="3200" dirty="0"/>
          </a:p>
          <a:p>
            <a:pPr lvl="1"/>
            <a:r>
              <a:rPr lang="he-IL" sz="3200" dirty="0" smtClean="0"/>
              <a:t>חוג פתוח</a:t>
            </a:r>
          </a:p>
          <a:p>
            <a:endParaRPr lang="he-IL" sz="3200" dirty="0"/>
          </a:p>
          <a:p>
            <a:endParaRPr lang="he-IL" sz="3200" dirty="0"/>
          </a:p>
        </p:txBody>
      </p:sp>
    </p:spTree>
    <p:extLst>
      <p:ext uri="{BB962C8B-B14F-4D97-AF65-F5344CB8AC3E}">
        <p14:creationId xmlns:p14="http://schemas.microsoft.com/office/powerpoint/2010/main" val="39159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arn(inVertical)">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תרגיל דוגמה:</a:t>
            </a:r>
            <a:endParaRPr lang="he-IL" dirty="0"/>
          </a:p>
        </p:txBody>
      </p:sp>
      <p:sp>
        <p:nvSpPr>
          <p:cNvPr id="3" name="מציין מיקום תוכן 2"/>
          <p:cNvSpPr>
            <a:spLocks noGrp="1"/>
          </p:cNvSpPr>
          <p:nvPr>
            <p:ph idx="1"/>
          </p:nvPr>
        </p:nvSpPr>
        <p:spPr/>
        <p:txBody>
          <a:bodyPr>
            <a:normAutofit/>
          </a:bodyPr>
          <a:lstStyle/>
          <a:p>
            <a:r>
              <a:rPr lang="he-IL" sz="3200" dirty="0" smtClean="0">
                <a:hlinkClick r:id="rId3"/>
              </a:rPr>
              <a:t>סרטון</a:t>
            </a:r>
            <a:endParaRPr lang="he-IL" sz="3200" dirty="0" smtClean="0"/>
          </a:p>
          <a:p>
            <a:endParaRPr lang="he-IL" sz="3200" dirty="0"/>
          </a:p>
          <a:p>
            <a:r>
              <a:rPr lang="he-IL" sz="3200" b="1" dirty="0"/>
              <a:t>סיבוב התוף לפרק זמן מסוים</a:t>
            </a:r>
            <a:r>
              <a:rPr lang="he-IL" sz="3200" b="1" dirty="0" smtClean="0"/>
              <a:t>:</a:t>
            </a:r>
          </a:p>
          <a:p>
            <a:pPr lvl="1"/>
            <a:r>
              <a:rPr lang="he-IL" sz="3200" dirty="0" smtClean="0"/>
              <a:t>חוג פתוח</a:t>
            </a:r>
          </a:p>
          <a:p>
            <a:pPr lvl="1"/>
            <a:r>
              <a:rPr lang="he-IL" sz="3200" dirty="0"/>
              <a:t>לא חוג </a:t>
            </a:r>
            <a:r>
              <a:rPr lang="he-IL" sz="3200" dirty="0" smtClean="0"/>
              <a:t>פתוח</a:t>
            </a:r>
          </a:p>
          <a:p>
            <a:pPr lvl="1"/>
            <a:endParaRPr lang="he-IL" sz="3200" dirty="0"/>
          </a:p>
          <a:p>
            <a:pPr lvl="1"/>
            <a:r>
              <a:rPr lang="he-IL" sz="3200" dirty="0" smtClean="0"/>
              <a:t>חוג פתוח</a:t>
            </a:r>
          </a:p>
          <a:p>
            <a:endParaRPr lang="he-IL" sz="3200" dirty="0"/>
          </a:p>
          <a:p>
            <a:endParaRPr lang="he-IL" sz="3200" dirty="0"/>
          </a:p>
        </p:txBody>
      </p:sp>
    </p:spTree>
    <p:extLst>
      <p:ext uri="{BB962C8B-B14F-4D97-AF65-F5344CB8AC3E}">
        <p14:creationId xmlns:p14="http://schemas.microsoft.com/office/powerpoint/2010/main" val="46547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arn(inVertical)">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מערכת בקרה בחוג סגור</a:t>
            </a:r>
            <a:endParaRPr lang="he-IL" dirty="0"/>
          </a:p>
        </p:txBody>
      </p:sp>
      <p:sp>
        <p:nvSpPr>
          <p:cNvPr id="3" name="מציין מיקום תוכן 2"/>
          <p:cNvSpPr>
            <a:spLocks noGrp="1"/>
          </p:cNvSpPr>
          <p:nvPr>
            <p:ph idx="1"/>
          </p:nvPr>
        </p:nvSpPr>
        <p:spPr/>
        <p:txBody>
          <a:bodyPr>
            <a:normAutofit/>
          </a:bodyPr>
          <a:lstStyle/>
          <a:p>
            <a:r>
              <a:rPr lang="he-IL" sz="3200" b="1" dirty="0"/>
              <a:t>במערכות בקרה  בחוג סגור</a:t>
            </a:r>
            <a:r>
              <a:rPr lang="he-IL" sz="3200" dirty="0"/>
              <a:t> יש מדידה של המשתנה המבוקר. תוצאות</a:t>
            </a:r>
            <a:r>
              <a:rPr lang="he-IL" sz="3200" b="1" dirty="0"/>
              <a:t> </a:t>
            </a:r>
            <a:r>
              <a:rPr lang="he-IL" sz="3200" dirty="0"/>
              <a:t>המדידה משפיעות על פעולת רכיבי המערכת, ומטרתן לתקן את השגיאה.</a:t>
            </a:r>
          </a:p>
        </p:txBody>
      </p:sp>
    </p:spTree>
    <p:extLst>
      <p:ext uri="{BB962C8B-B14F-4D97-AF65-F5344CB8AC3E}">
        <p14:creationId xmlns:p14="http://schemas.microsoft.com/office/powerpoint/2010/main" val="2105862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מרכיבים של מערכת בקרה בחוג סגור</a:t>
            </a:r>
            <a:endParaRPr lang="he-IL" dirty="0"/>
          </a:p>
        </p:txBody>
      </p:sp>
      <p:sp>
        <p:nvSpPr>
          <p:cNvPr id="3" name="מציין מיקום תוכן 2"/>
          <p:cNvSpPr>
            <a:spLocks noGrp="1"/>
          </p:cNvSpPr>
          <p:nvPr>
            <p:ph idx="1"/>
          </p:nvPr>
        </p:nvSpPr>
        <p:spPr/>
        <p:txBody>
          <a:bodyPr>
            <a:noAutofit/>
          </a:bodyPr>
          <a:lstStyle/>
          <a:p>
            <a:r>
              <a:rPr lang="he-IL" sz="3200" dirty="0" smtClean="0"/>
              <a:t>כל מערכת בקרה בחוג סגור כוללת:</a:t>
            </a:r>
          </a:p>
          <a:p>
            <a:r>
              <a:rPr lang="he-IL" sz="3200" dirty="0" smtClean="0"/>
              <a:t>1.       פעולת מדידה שבה נמדד ערכו של המשתנה המבוקר. בפעולת המדידה מועבר אות חשמלי לבקר המערכת. אות זה נקרא גם אות משוב.</a:t>
            </a:r>
          </a:p>
          <a:p>
            <a:r>
              <a:rPr lang="he-IL" sz="3200" dirty="0" smtClean="0"/>
              <a:t>2.        פעולת השוואה בה מתבצעת השוואה  באמצעות פעולת חיסור בין אות משוב המופק ממוצא החיישן (מדידה ) לאות המייצג את הערך הרצוי. אות זה נקרא אות ייחוס.</a:t>
            </a:r>
          </a:p>
          <a:p>
            <a:r>
              <a:rPr lang="he-IL" sz="3200" dirty="0" smtClean="0"/>
              <a:t>3.        פעולת אות תיקון מתבצעת באמצעות שינוי המשתנה המבוקר. פעולה זו חוזרת ומשפיעה על התהליך המבוקר ועל תוצאות המדידה.</a:t>
            </a:r>
            <a:endParaRPr lang="he-IL" sz="3200" dirty="0"/>
          </a:p>
        </p:txBody>
      </p:sp>
    </p:spTree>
    <p:extLst>
      <p:ext uri="{BB962C8B-B14F-4D97-AF65-F5344CB8AC3E}">
        <p14:creationId xmlns:p14="http://schemas.microsoft.com/office/powerpoint/2010/main" val="349811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ערך רצוי וערך מצוי</a:t>
            </a:r>
            <a:endParaRPr lang="he-IL" dirty="0"/>
          </a:p>
        </p:txBody>
      </p:sp>
      <p:pic>
        <p:nvPicPr>
          <p:cNvPr id="10242" name="Picture 2" descr="http://clickit3.ort.org.il/InAttach/b4be5f0e-24da-406a-b07c-0ca889cb32eb/d3fdf98b-4016-4e9b-bbdb-ed63b36d78b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10064" y="1188721"/>
            <a:ext cx="8087376" cy="5433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0853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2858"/>
            <a:ext cx="10515600" cy="1325563"/>
          </a:xfrm>
        </p:spPr>
        <p:txBody>
          <a:bodyPr/>
          <a:lstStyle/>
          <a:p>
            <a:r>
              <a:rPr lang="he-IL" dirty="0" smtClean="0"/>
              <a:t>דוגמה למערכת בקרה בחוג סגור</a:t>
            </a:r>
            <a:endParaRPr lang="he-IL" dirty="0"/>
          </a:p>
        </p:txBody>
      </p:sp>
      <p:sp>
        <p:nvSpPr>
          <p:cNvPr id="3" name="מציין מיקום תוכן 2"/>
          <p:cNvSpPr>
            <a:spLocks noGrp="1"/>
          </p:cNvSpPr>
          <p:nvPr>
            <p:ph idx="1"/>
          </p:nvPr>
        </p:nvSpPr>
        <p:spPr>
          <a:xfrm>
            <a:off x="838200" y="972185"/>
            <a:ext cx="10515600" cy="4351338"/>
          </a:xfrm>
        </p:spPr>
        <p:txBody>
          <a:bodyPr>
            <a:noAutofit/>
          </a:bodyPr>
          <a:lstStyle/>
          <a:p>
            <a:r>
              <a:rPr lang="he-IL" sz="3200" b="1" dirty="0"/>
              <a:t>בקרת טמפרטורה במקרר ביתי-</a:t>
            </a:r>
            <a:r>
              <a:rPr lang="he-IL" sz="3200" dirty="0"/>
              <a:t>במקרר יש תהליך שבו אויר מצונן מוריד את </a:t>
            </a:r>
            <a:r>
              <a:rPr lang="he-IL" sz="3200" dirty="0" smtClean="0"/>
              <a:t>הטמפרטורה השוררת </a:t>
            </a:r>
            <a:r>
              <a:rPr lang="he-IL" sz="3200" dirty="0"/>
              <a:t>במקרר</a:t>
            </a:r>
            <a:r>
              <a:rPr lang="he-IL" sz="3200" dirty="0" smtClean="0"/>
              <a:t>. המקרר </a:t>
            </a:r>
            <a:r>
              <a:rPr lang="he-IL" sz="3200" dirty="0"/>
              <a:t>פועל כמערכת בקרה בחוג סגור, משום שיש לשמור על טמפרטורה קבועה בתוך המקרר. מערכת הבקרה צריכה להתגבר על הפרעות כגון: פתיחת דלת מקרר  - לאורכי זמן שונים וחשיפה לטמפרטורות סביבה שונות (משום שגוף המקרר אינו מבודד לחלוטין את חלל המקרר מהסביבה).</a:t>
            </a:r>
          </a:p>
          <a:p>
            <a:r>
              <a:rPr lang="he-IL" sz="3200" dirty="0"/>
              <a:t>הפרעות אלו ואחרות מאלצות את המערכת להגיב לשינוי בטמפרטורה</a:t>
            </a:r>
            <a:r>
              <a:rPr lang="he-IL" sz="3200" dirty="0" smtClean="0"/>
              <a:t>. לשם </a:t>
            </a:r>
            <a:r>
              <a:rPr lang="he-IL" sz="3200" dirty="0"/>
              <a:t>כך יש לבקר את הטמפרטורה במקרר בחוג סגור</a:t>
            </a:r>
            <a:r>
              <a:rPr lang="he-IL" sz="3200" dirty="0" smtClean="0"/>
              <a:t>. במערכת </a:t>
            </a:r>
            <a:r>
              <a:rPr lang="he-IL" sz="3200" dirty="0"/>
              <a:t>הבקרה יש חיישן המודד את הטמפרטורה בתוך המקרר. בקר משווה את הטמפרטורה הרצויה עם הטמפרטורה הנמדדת ובהתאם לכך הבקר יחליט עם</a:t>
            </a:r>
            <a:r>
              <a:rPr lang="he-IL" sz="3200" b="1" dirty="0"/>
              <a:t> </a:t>
            </a:r>
            <a:r>
              <a:rPr lang="he-IL" sz="3200" dirty="0"/>
              <a:t>להפעיל או להפסיק את תהליך הקירור.</a:t>
            </a:r>
          </a:p>
          <a:p>
            <a:pPr marL="0" indent="0">
              <a:buNone/>
            </a:pPr>
            <a:endParaRPr lang="he-IL" sz="3200" dirty="0"/>
          </a:p>
        </p:txBody>
      </p:sp>
    </p:spTree>
    <p:extLst>
      <p:ext uri="{BB962C8B-B14F-4D97-AF65-F5344CB8AC3E}">
        <p14:creationId xmlns:p14="http://schemas.microsoft.com/office/powerpoint/2010/main" val="2289324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שאלות בדיקה:</a:t>
            </a:r>
            <a:endParaRPr lang="he-IL" dirty="0"/>
          </a:p>
        </p:txBody>
      </p:sp>
      <p:sp>
        <p:nvSpPr>
          <p:cNvPr id="3" name="מציין מיקום תוכן 2"/>
          <p:cNvSpPr>
            <a:spLocks noGrp="1"/>
          </p:cNvSpPr>
          <p:nvPr>
            <p:ph idx="1"/>
          </p:nvPr>
        </p:nvSpPr>
        <p:spPr/>
        <p:txBody>
          <a:bodyPr>
            <a:normAutofit/>
          </a:bodyPr>
          <a:lstStyle/>
          <a:p>
            <a:r>
              <a:rPr lang="he-IL" sz="3200" b="1" dirty="0"/>
              <a:t>מערכת בקרה בחוג סגור כוללת</a:t>
            </a:r>
            <a:r>
              <a:rPr lang="he-IL" sz="3200" b="1" dirty="0" smtClean="0"/>
              <a:t>:</a:t>
            </a:r>
          </a:p>
          <a:p>
            <a:pPr lvl="1"/>
            <a:r>
              <a:rPr lang="he-IL" sz="3200" dirty="0"/>
              <a:t>פעולת מדידה השוואה ותיקון</a:t>
            </a:r>
            <a:r>
              <a:rPr lang="he-IL" sz="3200" dirty="0" smtClean="0"/>
              <a:t>.</a:t>
            </a:r>
          </a:p>
          <a:p>
            <a:pPr lvl="1"/>
            <a:r>
              <a:rPr lang="he-IL" sz="3200" dirty="0"/>
              <a:t>פעולת </a:t>
            </a:r>
            <a:r>
              <a:rPr lang="he-IL" sz="3200" dirty="0" err="1"/>
              <a:t>מיחזור</a:t>
            </a:r>
            <a:r>
              <a:rPr lang="he-IL" sz="3200" dirty="0"/>
              <a:t> באופן רציף של המשתנה </a:t>
            </a:r>
            <a:r>
              <a:rPr lang="he-IL" sz="3200" dirty="0" smtClean="0"/>
              <a:t>המבוקר</a:t>
            </a:r>
          </a:p>
          <a:p>
            <a:pPr lvl="1"/>
            <a:r>
              <a:rPr lang="he-IL" sz="3200" dirty="0"/>
              <a:t>מפסק דו מצבי שמודד באופן רציף את המשתנה </a:t>
            </a:r>
            <a:r>
              <a:rPr lang="he-IL" sz="3200" dirty="0" smtClean="0"/>
              <a:t>המבוקר</a:t>
            </a:r>
          </a:p>
          <a:p>
            <a:pPr lvl="1"/>
            <a:r>
              <a:rPr lang="he-IL" sz="3200" dirty="0"/>
              <a:t>פעולת </a:t>
            </a:r>
            <a:r>
              <a:rPr lang="he-IL" sz="3200" u="sng" dirty="0"/>
              <a:t>בקרה</a:t>
            </a:r>
            <a:r>
              <a:rPr lang="he-IL" sz="3200" dirty="0"/>
              <a:t> שכוללת רק חיישן</a:t>
            </a:r>
            <a:r>
              <a:rPr lang="he-IL" sz="3200" dirty="0" smtClean="0"/>
              <a:t>.</a:t>
            </a:r>
          </a:p>
          <a:p>
            <a:pPr lvl="1"/>
            <a:endParaRPr lang="he-IL" sz="3200" dirty="0"/>
          </a:p>
          <a:p>
            <a:pPr lvl="1"/>
            <a:endParaRPr lang="he-IL" sz="3200" dirty="0" smtClean="0"/>
          </a:p>
          <a:p>
            <a:pPr marL="228600" lvl="1">
              <a:spcBef>
                <a:spcPts val="1000"/>
              </a:spcBef>
            </a:pPr>
            <a:r>
              <a:rPr lang="he-IL" sz="3200" dirty="0" smtClean="0"/>
              <a:t>פעולת מדידה השוואה ותיקון.</a:t>
            </a:r>
          </a:p>
          <a:p>
            <a:endParaRPr lang="he-IL" sz="3200" dirty="0"/>
          </a:p>
        </p:txBody>
      </p:sp>
    </p:spTree>
    <p:extLst>
      <p:ext uri="{BB962C8B-B14F-4D97-AF65-F5344CB8AC3E}">
        <p14:creationId xmlns:p14="http://schemas.microsoft.com/office/powerpoint/2010/main" val="210724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barn(inVertical)">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שאלות בדיקה:</a:t>
            </a:r>
            <a:endParaRPr lang="he-IL" dirty="0"/>
          </a:p>
        </p:txBody>
      </p:sp>
      <p:sp>
        <p:nvSpPr>
          <p:cNvPr id="3" name="מציין מיקום תוכן 2"/>
          <p:cNvSpPr>
            <a:spLocks noGrp="1"/>
          </p:cNvSpPr>
          <p:nvPr>
            <p:ph idx="1"/>
          </p:nvPr>
        </p:nvSpPr>
        <p:spPr/>
        <p:txBody>
          <a:bodyPr>
            <a:normAutofit/>
          </a:bodyPr>
          <a:lstStyle/>
          <a:p>
            <a:r>
              <a:rPr lang="he-IL" sz="3200" b="1" dirty="0"/>
              <a:t>למערכת בחוג פתוח אין תהליך</a:t>
            </a:r>
            <a:r>
              <a:rPr lang="he-IL" sz="3200" b="1" dirty="0" smtClean="0"/>
              <a:t>:</a:t>
            </a:r>
          </a:p>
          <a:p>
            <a:pPr lvl="1"/>
            <a:r>
              <a:rPr lang="he-IL" sz="3200" dirty="0"/>
              <a:t>בקרה רציפה</a:t>
            </a:r>
            <a:r>
              <a:rPr lang="he-IL" sz="3200" dirty="0" smtClean="0"/>
              <a:t>.</a:t>
            </a:r>
          </a:p>
          <a:p>
            <a:pPr lvl="1"/>
            <a:r>
              <a:rPr lang="he-IL" sz="3200" dirty="0"/>
              <a:t>תהליך מדידה</a:t>
            </a:r>
            <a:r>
              <a:rPr lang="he-IL" sz="3200" dirty="0" smtClean="0"/>
              <a:t>.</a:t>
            </a:r>
          </a:p>
          <a:p>
            <a:pPr lvl="1"/>
            <a:r>
              <a:rPr lang="he-IL" sz="3200" dirty="0" smtClean="0"/>
              <a:t>תהליך וויסות.</a:t>
            </a:r>
          </a:p>
          <a:p>
            <a:pPr lvl="1"/>
            <a:r>
              <a:rPr lang="he-IL" sz="3200" dirty="0" smtClean="0"/>
              <a:t>תהליך שינוע.</a:t>
            </a:r>
          </a:p>
          <a:p>
            <a:pPr lvl="1"/>
            <a:endParaRPr lang="he-IL" sz="3200" dirty="0"/>
          </a:p>
          <a:p>
            <a:pPr lvl="1"/>
            <a:endParaRPr lang="he-IL" sz="3200" dirty="0" smtClean="0"/>
          </a:p>
          <a:p>
            <a:pPr marL="228600" lvl="1">
              <a:spcBef>
                <a:spcPts val="1000"/>
              </a:spcBef>
            </a:pPr>
            <a:r>
              <a:rPr lang="he-IL" sz="3200" dirty="0" smtClean="0"/>
              <a:t>פעולת מדידה השוואה ותיקון.</a:t>
            </a:r>
          </a:p>
          <a:p>
            <a:endParaRPr lang="he-IL" sz="3200" dirty="0"/>
          </a:p>
        </p:txBody>
      </p:sp>
    </p:spTree>
    <p:extLst>
      <p:ext uri="{BB962C8B-B14F-4D97-AF65-F5344CB8AC3E}">
        <p14:creationId xmlns:p14="http://schemas.microsoft.com/office/powerpoint/2010/main" val="209686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barn(inVertical)">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מערכת בקרה</a:t>
            </a:r>
            <a:br>
              <a:rPr lang="he-IL" dirty="0" smtClean="0"/>
            </a:br>
            <a:endParaRPr lang="he-IL" dirty="0"/>
          </a:p>
        </p:txBody>
      </p:sp>
      <p:sp>
        <p:nvSpPr>
          <p:cNvPr id="3" name="מציין מיקום תוכן 2"/>
          <p:cNvSpPr>
            <a:spLocks noGrp="1"/>
          </p:cNvSpPr>
          <p:nvPr>
            <p:ph idx="1"/>
          </p:nvPr>
        </p:nvSpPr>
        <p:spPr/>
        <p:txBody>
          <a:bodyPr>
            <a:normAutofit/>
          </a:bodyPr>
          <a:lstStyle/>
          <a:p>
            <a:r>
              <a:rPr lang="he-IL" sz="3200" b="1" dirty="0"/>
              <a:t>מערכת בקרה </a:t>
            </a:r>
            <a:r>
              <a:rPr lang="he-IL" sz="3200" dirty="0"/>
              <a:t>היא אוסף של רכיבים הפועלים במשותף ומתפקדים יחד, בתהליך שמטרתו לווסת משתנים </a:t>
            </a:r>
            <a:r>
              <a:rPr lang="he-IL" sz="3200" dirty="0" smtClean="0"/>
              <a:t>פיזיקליים</a:t>
            </a:r>
          </a:p>
          <a:p>
            <a:endParaRPr lang="he-IL" sz="3200" dirty="0"/>
          </a:p>
          <a:p>
            <a:endParaRPr lang="he-IL" sz="3200" dirty="0"/>
          </a:p>
        </p:txBody>
      </p:sp>
    </p:spTree>
    <p:extLst>
      <p:ext uri="{BB962C8B-B14F-4D97-AF65-F5344CB8AC3E}">
        <p14:creationId xmlns:p14="http://schemas.microsoft.com/office/powerpoint/2010/main" val="2891305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מערכת בקשה בחוג פתוח דוגמה 1</a:t>
            </a:r>
            <a:endParaRPr lang="he-IL" dirty="0"/>
          </a:p>
        </p:txBody>
      </p:sp>
      <p:sp>
        <p:nvSpPr>
          <p:cNvPr id="3" name="מציין מיקום תוכן 2"/>
          <p:cNvSpPr>
            <a:spLocks noGrp="1"/>
          </p:cNvSpPr>
          <p:nvPr>
            <p:ph idx="1"/>
          </p:nvPr>
        </p:nvSpPr>
        <p:spPr>
          <a:xfrm>
            <a:off x="956953" y="1493116"/>
            <a:ext cx="10515600" cy="4351338"/>
          </a:xfrm>
        </p:spPr>
        <p:txBody>
          <a:bodyPr>
            <a:noAutofit/>
          </a:bodyPr>
          <a:lstStyle/>
          <a:p>
            <a:r>
              <a:rPr lang="he-IL" sz="3200" b="1" dirty="0"/>
              <a:t>מערכות בקרה בחוג פתוח</a:t>
            </a:r>
            <a:r>
              <a:rPr lang="he-IL" sz="3200" dirty="0"/>
              <a:t> אינן כוללות מערכת שתפקידה לתקן או לצמצם סטיות בערכו של המשתנה המבוקר</a:t>
            </a:r>
            <a:r>
              <a:rPr lang="he-IL" sz="3200" dirty="0" smtClean="0"/>
              <a:t>.</a:t>
            </a:r>
          </a:p>
          <a:p>
            <a:endParaRPr lang="he-IL" sz="3200" dirty="0" smtClean="0"/>
          </a:p>
          <a:p>
            <a:endParaRPr lang="he-IL" sz="3200" dirty="0"/>
          </a:p>
          <a:p>
            <a:endParaRPr lang="he-IL" sz="3200" dirty="0" smtClean="0"/>
          </a:p>
          <a:p>
            <a:endParaRPr lang="he-IL" sz="3200" dirty="0"/>
          </a:p>
          <a:p>
            <a:r>
              <a:rPr lang="he-IL" sz="3200" dirty="0" smtClean="0"/>
              <a:t>עמעם </a:t>
            </a:r>
            <a:r>
              <a:rPr lang="he-IL" sz="3200" dirty="0"/>
              <a:t>אורות מאפשר לשנות מתח חשמלי המגיע למנורה, כך משפיעים על עוצמת האור. עוצמת האור הרצויה נקבעת לפי תחושת האדם ולא משתמשים במכשירי מדידה.</a:t>
            </a:r>
          </a:p>
          <a:p>
            <a:endParaRPr lang="he-IL" sz="3200" dirty="0"/>
          </a:p>
        </p:txBody>
      </p:sp>
      <p:pic>
        <p:nvPicPr>
          <p:cNvPr id="1026" name="Picture 2" descr="http://clickit3.ort.org.il/InAttach/b4be5f0e-24da-406a-b07c-0ca889cb32eb/7de69d20-c3f5-467d-8657-f7cf33f4fcf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8314" y="2417805"/>
            <a:ext cx="3631499" cy="2025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480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82625" y="139494"/>
            <a:ext cx="10515600" cy="1325563"/>
          </a:xfrm>
        </p:spPr>
        <p:txBody>
          <a:bodyPr/>
          <a:lstStyle/>
          <a:p>
            <a:r>
              <a:rPr lang="he-IL" dirty="0" smtClean="0"/>
              <a:t>מערכת בקרה בחוג פתוח </a:t>
            </a:r>
            <a:r>
              <a:rPr lang="he-IL" dirty="0" smtClean="0"/>
              <a:t>דוגמה 2</a:t>
            </a:r>
            <a:endParaRPr lang="he-IL" dirty="0"/>
          </a:p>
        </p:txBody>
      </p:sp>
      <p:sp>
        <p:nvSpPr>
          <p:cNvPr id="3" name="מציין מיקום תוכן 2"/>
          <p:cNvSpPr>
            <a:spLocks noGrp="1"/>
          </p:cNvSpPr>
          <p:nvPr>
            <p:ph idx="1"/>
          </p:nvPr>
        </p:nvSpPr>
        <p:spPr/>
        <p:txBody>
          <a:bodyPr/>
          <a:lstStyle/>
          <a:p>
            <a:endParaRPr lang="he-IL" dirty="0" smtClean="0"/>
          </a:p>
          <a:p>
            <a:endParaRPr lang="he-IL" dirty="0"/>
          </a:p>
          <a:p>
            <a:endParaRPr lang="he-IL" dirty="0" smtClean="0"/>
          </a:p>
          <a:p>
            <a:endParaRPr lang="he-IL" dirty="0"/>
          </a:p>
          <a:p>
            <a:endParaRPr lang="he-IL" dirty="0" smtClean="0"/>
          </a:p>
          <a:p>
            <a:endParaRPr lang="he-IL" dirty="0"/>
          </a:p>
          <a:p>
            <a:endParaRPr lang="he-IL" dirty="0"/>
          </a:p>
        </p:txBody>
      </p:sp>
      <p:pic>
        <p:nvPicPr>
          <p:cNvPr id="2050" name="Picture 2" descr="http://clickit3.ort.org.il/InAttach/b4be5f0e-24da-406a-b07c-0ca889cb32eb/3e7bbff1-4fd1-4cb5-a3c4-2f97fe6177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34" y="2909454"/>
            <a:ext cx="6724576" cy="337573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1602413" y="1420353"/>
            <a:ext cx="9751387"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algn="l" rtl="0" eaLnBrk="0" fontAlgn="base" hangingPunct="0">
              <a:spcBef>
                <a:spcPct val="0"/>
              </a:spcBef>
              <a:spcAft>
                <a:spcPct val="0"/>
              </a:spcAft>
              <a:defRPr>
                <a:solidFill>
                  <a:schemeClr val="tx1"/>
                </a:solidFill>
                <a:latin typeface="Arial" panose="020B0604020202020204" pitchFamily="34" charset="0"/>
              </a:defRPr>
            </a:lvl2pPr>
            <a:lvl3pPr algn="l" rtl="0" eaLnBrk="0" fontAlgn="base" hangingPunct="0">
              <a:spcBef>
                <a:spcPct val="0"/>
              </a:spcBef>
              <a:spcAft>
                <a:spcPct val="0"/>
              </a:spcAft>
              <a:defRPr>
                <a:solidFill>
                  <a:schemeClr val="tx1"/>
                </a:solidFill>
                <a:latin typeface="Arial" panose="020B0604020202020204" pitchFamily="34" charset="0"/>
              </a:defRPr>
            </a:lvl3pPr>
            <a:lvl4pPr algn="l" rtl="0" eaLnBrk="0" fontAlgn="base" hangingPunct="0">
              <a:spcBef>
                <a:spcPct val="0"/>
              </a:spcBef>
              <a:spcAft>
                <a:spcPct val="0"/>
              </a:spcAft>
              <a:defRPr>
                <a:solidFill>
                  <a:schemeClr val="tx1"/>
                </a:solidFill>
                <a:latin typeface="Arial" panose="020B0604020202020204" pitchFamily="34" charset="0"/>
              </a:defRPr>
            </a:lvl4pPr>
            <a:lvl5pPr algn="l" rtl="0" eaLnBrk="0" fontAlgn="base" hangingPunct="0">
              <a:spcBef>
                <a:spcPct val="0"/>
              </a:spcBef>
              <a:spcAft>
                <a:spcPct val="0"/>
              </a:spcAft>
              <a:defRPr>
                <a:solidFill>
                  <a:schemeClr val="tx1"/>
                </a:solidFill>
                <a:latin typeface="Arial" panose="020B0604020202020204" pitchFamily="34" charset="0"/>
              </a:defRPr>
            </a:lvl5pPr>
            <a:lvl6pPr algn="l" rtl="0" eaLnBrk="0" fontAlgn="base" hangingPunct="0">
              <a:spcBef>
                <a:spcPct val="0"/>
              </a:spcBef>
              <a:spcAft>
                <a:spcPct val="0"/>
              </a:spcAft>
              <a:defRPr>
                <a:solidFill>
                  <a:schemeClr val="tx1"/>
                </a:solidFill>
                <a:latin typeface="Arial" panose="020B0604020202020204" pitchFamily="34" charset="0"/>
              </a:defRPr>
            </a:lvl6pPr>
            <a:lvl7pPr algn="l" rtl="0" eaLnBrk="0" fontAlgn="base" hangingPunct="0">
              <a:spcBef>
                <a:spcPct val="0"/>
              </a:spcBef>
              <a:spcAft>
                <a:spcPct val="0"/>
              </a:spcAft>
              <a:defRPr>
                <a:solidFill>
                  <a:schemeClr val="tx1"/>
                </a:solidFill>
                <a:latin typeface="Arial" panose="020B0604020202020204" pitchFamily="34" charset="0"/>
              </a:defRPr>
            </a:lvl7pPr>
            <a:lvl8pPr algn="l" rtl="0" eaLnBrk="0" fontAlgn="base" hangingPunct="0">
              <a:spcBef>
                <a:spcPct val="0"/>
              </a:spcBef>
              <a:spcAft>
                <a:spcPct val="0"/>
              </a:spcAft>
              <a:defRPr>
                <a:solidFill>
                  <a:schemeClr val="tx1"/>
                </a:solidFill>
                <a:latin typeface="Arial" panose="020B0604020202020204" pitchFamily="34" charset="0"/>
              </a:defRPr>
            </a:lvl8pPr>
            <a:lvl9pPr algn="l" rtl="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he-IL" sz="3000" b="1" i="0" u="none" strike="noStrike" cap="none" normalizeH="0" baseline="0" dirty="0" smtClean="0">
                <a:ln>
                  <a:noFill/>
                </a:ln>
                <a:solidFill>
                  <a:srgbClr val="23255D"/>
                </a:solidFill>
                <a:effectLst/>
                <a:cs typeface="Arial" panose="020B0604020202020204" pitchFamily="34" charset="0"/>
              </a:rPr>
              <a:t>לרשות הנהג עומדות ארבע אפשרויות בחירה של מצבי תאורה:</a:t>
            </a:r>
            <a:endParaRPr kumimoji="0" lang="he-IL" sz="30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sz="3000" b="0" i="0" u="none" strike="noStrike" cap="none" normalizeH="0" baseline="0" dirty="0" smtClean="0">
                <a:ln>
                  <a:noFill/>
                </a:ln>
                <a:solidFill>
                  <a:srgbClr val="23255D"/>
                </a:solidFill>
                <a:effectLst/>
                <a:cs typeface="Arial" panose="020B0604020202020204" pitchFamily="34" charset="0"/>
              </a:rPr>
              <a:t>1 . לא להפעיל את הנורות כלל.</a:t>
            </a:r>
            <a:endParaRPr kumimoji="0" lang="he-IL" sz="30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sz="3000" b="0" i="0" u="none" strike="noStrike" cap="none" normalizeH="0" baseline="0" dirty="0" smtClean="0">
                <a:ln>
                  <a:noFill/>
                </a:ln>
                <a:solidFill>
                  <a:srgbClr val="23255D"/>
                </a:solidFill>
                <a:effectLst/>
                <a:cs typeface="Arial" panose="020B0604020202020204" pitchFamily="34" charset="0"/>
              </a:rPr>
              <a:t>2 .להפעיל את פנסי החנייה בלבד.</a:t>
            </a:r>
            <a:endParaRPr kumimoji="0" lang="he-IL" sz="30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sz="3000" b="0" i="0" u="none" strike="noStrike" cap="none" normalizeH="0" baseline="0" dirty="0" smtClean="0">
                <a:ln>
                  <a:noFill/>
                </a:ln>
                <a:solidFill>
                  <a:srgbClr val="23255D"/>
                </a:solidFill>
                <a:effectLst/>
                <a:cs typeface="Arial" panose="020B0604020202020204" pitchFamily="34" charset="0"/>
              </a:rPr>
              <a:t>3 . להפעיל את האור הנמוך (אור דרך).</a:t>
            </a:r>
            <a:endParaRPr kumimoji="0" lang="he-IL" sz="30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sz="3000" b="0" i="0" u="none" strike="noStrike" cap="none" normalizeH="0" baseline="0" dirty="0" smtClean="0">
                <a:ln>
                  <a:noFill/>
                </a:ln>
                <a:solidFill>
                  <a:srgbClr val="23255D"/>
                </a:solidFill>
                <a:effectLst/>
                <a:cs typeface="Arial" panose="020B0604020202020204" pitchFamily="34" charset="0"/>
              </a:rPr>
              <a:t>4 . להפעיל את האור הגבוה.</a:t>
            </a:r>
            <a:endParaRPr kumimoji="0" lang="he-IL" sz="3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52841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מערכת בקרה בחוג פתוח דוגמה 3</a:t>
            </a:r>
            <a:endParaRPr lang="he-IL" dirty="0"/>
          </a:p>
        </p:txBody>
      </p:sp>
      <p:sp>
        <p:nvSpPr>
          <p:cNvPr id="3" name="מציין מיקום תוכן 2"/>
          <p:cNvSpPr>
            <a:spLocks noGrp="1"/>
          </p:cNvSpPr>
          <p:nvPr>
            <p:ph idx="1"/>
          </p:nvPr>
        </p:nvSpPr>
        <p:spPr/>
        <p:txBody>
          <a:bodyPr>
            <a:normAutofit/>
          </a:bodyPr>
          <a:lstStyle/>
          <a:p>
            <a:r>
              <a:rPr lang="he-IL" sz="3200" dirty="0"/>
              <a:t>מערכת רמזורים בצומת פועלת לפי זמנים הנקבעים מראש. מערכת הרמזורים אינה פועלת לפי מספר המכוניות העומדות בצומת ולא על פי זרם התנועה בכל אחד מהצירים</a:t>
            </a:r>
            <a:r>
              <a:rPr lang="he-IL" sz="3200" dirty="0" smtClean="0"/>
              <a:t>.</a:t>
            </a:r>
          </a:p>
          <a:p>
            <a:endParaRPr lang="he-IL" sz="3200" dirty="0"/>
          </a:p>
          <a:p>
            <a:endParaRPr lang="he-IL" sz="3200" dirty="0" smtClean="0"/>
          </a:p>
          <a:p>
            <a:r>
              <a:rPr lang="he-IL" sz="3200" b="1" u="sng" dirty="0">
                <a:effectLst>
                  <a:outerShdw blurRad="38100" dist="38100" dir="2700000" algn="tl">
                    <a:srgbClr val="000000">
                      <a:alpha val="43137"/>
                    </a:srgbClr>
                  </a:outerShdw>
                </a:effectLst>
              </a:rPr>
              <a:t>מערכות בחוג פתוח הן מערכות השולטות על המשתנה המבוקר באמצעות הפעלת המערכת לזמן קצוב, בלי למדוד את ערכו של המשתנה המבוקר.</a:t>
            </a:r>
          </a:p>
        </p:txBody>
      </p:sp>
    </p:spTree>
    <p:extLst>
      <p:ext uri="{BB962C8B-B14F-4D97-AF65-F5344CB8AC3E}">
        <p14:creationId xmlns:p14="http://schemas.microsoft.com/office/powerpoint/2010/main" val="1611870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מערכת בקרה בחוג פתוח דוגמה 4</a:t>
            </a:r>
            <a:endParaRPr lang="he-IL" dirty="0"/>
          </a:p>
        </p:txBody>
      </p:sp>
      <p:sp>
        <p:nvSpPr>
          <p:cNvPr id="5" name="מציין מיקום תוכן 4"/>
          <p:cNvSpPr>
            <a:spLocks noGrp="1"/>
          </p:cNvSpPr>
          <p:nvPr>
            <p:ph idx="1"/>
          </p:nvPr>
        </p:nvSpPr>
        <p:spPr/>
        <p:txBody>
          <a:bodyPr>
            <a:normAutofit/>
          </a:bodyPr>
          <a:lstStyle/>
          <a:p>
            <a:r>
              <a:rPr lang="he-IL" sz="3200" dirty="0" smtClean="0"/>
              <a:t>המצנם (טוסטר) -  קליית פרוסת הלחם במצנם מבוצעת על ידי דריכת ידית והפעלת גופי חימום. לאחר זמן קצוב קפיץ משתחרר ומעלה את הפרוסה. במערכת זו אין לנו תהליך מדידה לכן הפרוסה יכולה להיות קלויה יותר מדי או פחות מדי.</a:t>
            </a:r>
          </a:p>
          <a:p>
            <a:endParaRPr lang="he-IL" sz="3200" dirty="0"/>
          </a:p>
        </p:txBody>
      </p:sp>
    </p:spTree>
    <p:extLst>
      <p:ext uri="{BB962C8B-B14F-4D97-AF65-F5344CB8AC3E}">
        <p14:creationId xmlns:p14="http://schemas.microsoft.com/office/powerpoint/2010/main" val="1511331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חסרון של מערכות בחוג פתוח</a:t>
            </a:r>
            <a:endParaRPr lang="he-IL" dirty="0"/>
          </a:p>
        </p:txBody>
      </p:sp>
      <p:sp>
        <p:nvSpPr>
          <p:cNvPr id="3" name="מציין מיקום תוכן 2"/>
          <p:cNvSpPr>
            <a:spLocks noGrp="1"/>
          </p:cNvSpPr>
          <p:nvPr>
            <p:ph idx="1"/>
          </p:nvPr>
        </p:nvSpPr>
        <p:spPr/>
        <p:txBody>
          <a:bodyPr>
            <a:normAutofit/>
          </a:bodyPr>
          <a:lstStyle/>
          <a:p>
            <a:r>
              <a:rPr lang="he-IL" sz="3200" b="1" dirty="0"/>
              <a:t>חשוב לדעת!</a:t>
            </a:r>
            <a:r>
              <a:rPr lang="he-IL" sz="3200" dirty="0" smtClean="0"/>
              <a:t/>
            </a:r>
            <a:br>
              <a:rPr lang="he-IL" sz="3200" dirty="0" smtClean="0"/>
            </a:br>
            <a:r>
              <a:rPr lang="he-IL" sz="3200" dirty="0"/>
              <a:t>מערכות תעשייתיות הפועלות בחוג פתוח אינן </a:t>
            </a:r>
            <a:r>
              <a:rPr lang="he-IL" sz="3200" dirty="0" err="1"/>
              <a:t>מדוייקות</a:t>
            </a:r>
            <a:r>
              <a:rPr lang="he-IL" sz="3200" dirty="0"/>
              <a:t>, הן מושפעות משינויים סביבתיים לכן, משתמשים בהן כאשר אין דרישות גבוהות לביצועי התהליך המבוקר.</a:t>
            </a:r>
          </a:p>
        </p:txBody>
      </p:sp>
    </p:spTree>
    <p:extLst>
      <p:ext uri="{BB962C8B-B14F-4D97-AF65-F5344CB8AC3E}">
        <p14:creationId xmlns:p14="http://schemas.microsoft.com/office/powerpoint/2010/main" val="2836595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תרגיל דוגמה:</a:t>
            </a:r>
            <a:endParaRPr lang="he-IL" dirty="0"/>
          </a:p>
        </p:txBody>
      </p:sp>
      <p:sp>
        <p:nvSpPr>
          <p:cNvPr id="3" name="מציין מיקום תוכן 2"/>
          <p:cNvSpPr>
            <a:spLocks noGrp="1"/>
          </p:cNvSpPr>
          <p:nvPr>
            <p:ph idx="1"/>
          </p:nvPr>
        </p:nvSpPr>
        <p:spPr/>
        <p:txBody>
          <a:bodyPr>
            <a:normAutofit/>
          </a:bodyPr>
          <a:lstStyle/>
          <a:p>
            <a:r>
              <a:rPr lang="he-IL" sz="3200" dirty="0" smtClean="0">
                <a:hlinkClick r:id="rId3"/>
              </a:rPr>
              <a:t>סרטון</a:t>
            </a:r>
            <a:endParaRPr lang="he-IL" sz="3200" dirty="0" smtClean="0"/>
          </a:p>
          <a:p>
            <a:endParaRPr lang="he-IL" sz="3200" dirty="0"/>
          </a:p>
          <a:p>
            <a:r>
              <a:rPr lang="he-IL" sz="3200" b="1" dirty="0"/>
              <a:t>אספקת מים וסבון לתוך המכונה , דרך ברזים חשמליים</a:t>
            </a:r>
            <a:r>
              <a:rPr lang="he-IL" sz="3200" b="1" dirty="0" smtClean="0"/>
              <a:t>:	</a:t>
            </a:r>
          </a:p>
          <a:p>
            <a:pPr lvl="1"/>
            <a:r>
              <a:rPr lang="he-IL" sz="3200" dirty="0"/>
              <a:t>חוג </a:t>
            </a:r>
            <a:r>
              <a:rPr lang="he-IL" sz="3200" dirty="0" smtClean="0"/>
              <a:t>פתוח</a:t>
            </a:r>
          </a:p>
          <a:p>
            <a:pPr lvl="1"/>
            <a:r>
              <a:rPr lang="he-IL" sz="3200" dirty="0"/>
              <a:t>לא חוג </a:t>
            </a:r>
            <a:r>
              <a:rPr lang="he-IL" sz="3200" dirty="0" smtClean="0"/>
              <a:t>פתוח</a:t>
            </a:r>
          </a:p>
          <a:p>
            <a:pPr lvl="1"/>
            <a:endParaRPr lang="he-IL" sz="3200" dirty="0"/>
          </a:p>
          <a:p>
            <a:pPr lvl="1"/>
            <a:r>
              <a:rPr lang="he-IL" sz="3200" dirty="0" smtClean="0"/>
              <a:t>לא חוג פתוח</a:t>
            </a:r>
          </a:p>
          <a:p>
            <a:endParaRPr lang="he-IL" sz="3200" dirty="0"/>
          </a:p>
          <a:p>
            <a:endParaRPr lang="he-IL" sz="3200" dirty="0"/>
          </a:p>
        </p:txBody>
      </p:sp>
    </p:spTree>
    <p:extLst>
      <p:ext uri="{BB962C8B-B14F-4D97-AF65-F5344CB8AC3E}">
        <p14:creationId xmlns:p14="http://schemas.microsoft.com/office/powerpoint/2010/main" val="32391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arn(inVertical)">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תרגיל דוגמה:</a:t>
            </a:r>
            <a:endParaRPr lang="he-IL" dirty="0"/>
          </a:p>
        </p:txBody>
      </p:sp>
      <p:sp>
        <p:nvSpPr>
          <p:cNvPr id="3" name="מציין מיקום תוכן 2"/>
          <p:cNvSpPr>
            <a:spLocks noGrp="1"/>
          </p:cNvSpPr>
          <p:nvPr>
            <p:ph idx="1"/>
          </p:nvPr>
        </p:nvSpPr>
        <p:spPr/>
        <p:txBody>
          <a:bodyPr>
            <a:normAutofit/>
          </a:bodyPr>
          <a:lstStyle/>
          <a:p>
            <a:r>
              <a:rPr lang="he-IL" sz="3200" dirty="0" smtClean="0">
                <a:hlinkClick r:id="rId3"/>
              </a:rPr>
              <a:t>סרטון</a:t>
            </a:r>
            <a:endParaRPr lang="he-IL" sz="3200" dirty="0" smtClean="0"/>
          </a:p>
          <a:p>
            <a:endParaRPr lang="he-IL" sz="3200" dirty="0"/>
          </a:p>
          <a:p>
            <a:r>
              <a:rPr lang="he-IL" sz="3200" b="1" dirty="0"/>
              <a:t>חימום מים לטמפרטורה, המתאימה לסוג הכביסה</a:t>
            </a:r>
            <a:r>
              <a:rPr lang="he-IL" sz="3200" b="1" dirty="0" smtClean="0"/>
              <a:t>:</a:t>
            </a:r>
          </a:p>
          <a:p>
            <a:pPr lvl="1"/>
            <a:r>
              <a:rPr lang="he-IL" sz="3200" dirty="0" smtClean="0"/>
              <a:t>חוג פתוח</a:t>
            </a:r>
          </a:p>
          <a:p>
            <a:pPr lvl="1"/>
            <a:r>
              <a:rPr lang="he-IL" sz="3200" dirty="0"/>
              <a:t>לא חוג </a:t>
            </a:r>
            <a:r>
              <a:rPr lang="he-IL" sz="3200" dirty="0" smtClean="0"/>
              <a:t>פתוח</a:t>
            </a:r>
          </a:p>
          <a:p>
            <a:pPr lvl="1"/>
            <a:endParaRPr lang="he-IL" sz="3200" dirty="0"/>
          </a:p>
          <a:p>
            <a:pPr lvl="1"/>
            <a:r>
              <a:rPr lang="he-IL" sz="3200" dirty="0" smtClean="0"/>
              <a:t>לא חוג פתוח</a:t>
            </a:r>
          </a:p>
          <a:p>
            <a:endParaRPr lang="he-IL" sz="3200" dirty="0"/>
          </a:p>
          <a:p>
            <a:endParaRPr lang="he-IL" sz="3200" dirty="0"/>
          </a:p>
        </p:txBody>
      </p:sp>
    </p:spTree>
    <p:extLst>
      <p:ext uri="{BB962C8B-B14F-4D97-AF65-F5344CB8AC3E}">
        <p14:creationId xmlns:p14="http://schemas.microsoft.com/office/powerpoint/2010/main" val="168714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arn(inVertical)">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טיפה</Template>
  <TotalTime>44</TotalTime>
  <Words>425</Words>
  <Application>Microsoft Office PowerPoint</Application>
  <PresentationFormat>מסך רחב</PresentationFormat>
  <Paragraphs>92</Paragraphs>
  <Slides>17</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17</vt:i4>
      </vt:variant>
    </vt:vector>
  </HeadingPairs>
  <TitlesOfParts>
    <vt:vector size="22" baseType="lpstr">
      <vt:lpstr>Arial</vt:lpstr>
      <vt:lpstr>Calibri</vt:lpstr>
      <vt:lpstr>Calibri Light</vt:lpstr>
      <vt:lpstr>Times New Roman</vt:lpstr>
      <vt:lpstr>ערכת נושא Office</vt:lpstr>
      <vt:lpstr>בקרה בחוג פתוח וחוג סגור</vt:lpstr>
      <vt:lpstr>מערכת בקרה </vt:lpstr>
      <vt:lpstr>מערכת בקשה בחוג פתוח דוגמה 1</vt:lpstr>
      <vt:lpstr>מערכת בקרה בחוג פתוח דוגמה 2</vt:lpstr>
      <vt:lpstr>מערכת בקרה בחוג פתוח דוגמה 3</vt:lpstr>
      <vt:lpstr>מערכת בקרה בחוג פתוח דוגמה 4</vt:lpstr>
      <vt:lpstr>חסרון של מערכות בחוג פתוח</vt:lpstr>
      <vt:lpstr>תרגיל דוגמה:</vt:lpstr>
      <vt:lpstr>תרגיל דוגמה:</vt:lpstr>
      <vt:lpstr>תרגיל דוגמה:</vt:lpstr>
      <vt:lpstr>תרגיל דוגמה:</vt:lpstr>
      <vt:lpstr>מערכת בקרה בחוג סגור</vt:lpstr>
      <vt:lpstr>מרכיבים של מערכת בקרה בחוג סגור</vt:lpstr>
      <vt:lpstr>ערך רצוי וערך מצוי</vt:lpstr>
      <vt:lpstr>דוגמה למערכת בקרה בחוג סגור</vt:lpstr>
      <vt:lpstr>שאלות בדיקה:</vt:lpstr>
      <vt:lpstr>שאלות בדיקה:</vt:lpstr>
    </vt:vector>
  </TitlesOfParts>
  <Company>ORT Braude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בקרה בחוג פתוח וחוג סגור</dc:title>
  <dc:creator>Ilya Vinokur</dc:creator>
  <cp:lastModifiedBy>Ilya Vinokur</cp:lastModifiedBy>
  <cp:revision>10</cp:revision>
  <dcterms:created xsi:type="dcterms:W3CDTF">2014-01-14T03:32:17Z</dcterms:created>
  <dcterms:modified xsi:type="dcterms:W3CDTF">2014-01-14T04:16:23Z</dcterms:modified>
</cp:coreProperties>
</file>