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5407" r:id="rId6"/>
    <p:sldMasterId id="2147485414" r:id="rId7"/>
  </p:sldMasterIdLst>
  <p:notesMasterIdLst>
    <p:notesMasterId r:id="rId72"/>
  </p:notesMasterIdLst>
  <p:sldIdLst>
    <p:sldId id="256" r:id="rId8"/>
    <p:sldId id="443" r:id="rId9"/>
    <p:sldId id="445" r:id="rId10"/>
    <p:sldId id="446" r:id="rId11"/>
    <p:sldId id="450" r:id="rId12"/>
    <p:sldId id="337" r:id="rId13"/>
    <p:sldId id="447" r:id="rId14"/>
    <p:sldId id="431" r:id="rId15"/>
    <p:sldId id="448" r:id="rId16"/>
    <p:sldId id="449" r:id="rId17"/>
    <p:sldId id="357" r:id="rId18"/>
    <p:sldId id="452" r:id="rId19"/>
    <p:sldId id="459" r:id="rId20"/>
    <p:sldId id="470" r:id="rId21"/>
    <p:sldId id="441" r:id="rId22"/>
    <p:sldId id="424" r:id="rId23"/>
    <p:sldId id="462" r:id="rId24"/>
    <p:sldId id="454" r:id="rId25"/>
    <p:sldId id="364" r:id="rId26"/>
    <p:sldId id="425" r:id="rId27"/>
    <p:sldId id="369" r:id="rId28"/>
    <p:sldId id="368" r:id="rId29"/>
    <p:sldId id="455" r:id="rId30"/>
    <p:sldId id="436" r:id="rId31"/>
    <p:sldId id="427" r:id="rId32"/>
    <p:sldId id="456" r:id="rId33"/>
    <p:sldId id="457" r:id="rId34"/>
    <p:sldId id="375" r:id="rId35"/>
    <p:sldId id="376" r:id="rId36"/>
    <p:sldId id="409" r:id="rId37"/>
    <p:sldId id="408" r:id="rId38"/>
    <p:sldId id="308" r:id="rId39"/>
    <p:sldId id="380" r:id="rId40"/>
    <p:sldId id="381" r:id="rId41"/>
    <p:sldId id="383" r:id="rId42"/>
    <p:sldId id="419" r:id="rId43"/>
    <p:sldId id="464" r:id="rId44"/>
    <p:sldId id="469" r:id="rId45"/>
    <p:sldId id="467" r:id="rId46"/>
    <p:sldId id="335" r:id="rId47"/>
    <p:sldId id="386" r:id="rId48"/>
    <p:sldId id="388" r:id="rId49"/>
    <p:sldId id="410" r:id="rId50"/>
    <p:sldId id="473" r:id="rId51"/>
    <p:sldId id="430" r:id="rId52"/>
    <p:sldId id="412" r:id="rId53"/>
    <p:sldId id="413" r:id="rId54"/>
    <p:sldId id="468" r:id="rId55"/>
    <p:sldId id="397" r:id="rId56"/>
    <p:sldId id="398" r:id="rId57"/>
    <p:sldId id="399" r:id="rId58"/>
    <p:sldId id="463" r:id="rId59"/>
    <p:sldId id="401" r:id="rId60"/>
    <p:sldId id="402" r:id="rId61"/>
    <p:sldId id="405" r:id="rId62"/>
    <p:sldId id="415" r:id="rId63"/>
    <p:sldId id="403" r:id="rId64"/>
    <p:sldId id="417" r:id="rId65"/>
    <p:sldId id="418" r:id="rId66"/>
    <p:sldId id="442" r:id="rId67"/>
    <p:sldId id="428" r:id="rId68"/>
    <p:sldId id="429" r:id="rId69"/>
    <p:sldId id="471" r:id="rId70"/>
    <p:sldId id="472" r:id="rId71"/>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FF"/>
    <a:srgbClr val="038EED"/>
    <a:srgbClr val="1D4C72"/>
    <a:srgbClr val="CC00FF"/>
    <a:srgbClr val="FF6600"/>
    <a:srgbClr val="FFFCF7"/>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p:scale>
          <a:sx n="97" d="100"/>
          <a:sy n="97" d="100"/>
        </p:scale>
        <p:origin x="-114" y="72"/>
      </p:cViewPr>
      <p:guideLst>
        <p:guide orient="horz" pos="2160"/>
        <p:guide pos="2880"/>
      </p:guideLst>
    </p:cSldViewPr>
  </p:slideViewPr>
  <p:outlineViewPr>
    <p:cViewPr>
      <p:scale>
        <a:sx n="33" d="100"/>
        <a:sy n="33" d="100"/>
      </p:scale>
      <p:origin x="0" y="70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29DA0-9DCD-44FF-B1CB-B3127205EE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he-IL"/>
        </a:p>
      </dgm:t>
    </dgm:pt>
    <dgm:pt modelId="{C6549B93-B2A3-401B-978A-F99AF5A40F01}">
      <dgm:prSet phldrT="[טקסט]" custT="1"/>
      <dgm:spPr>
        <a:xfrm>
          <a:off x="1025932" y="221083"/>
          <a:ext cx="5720732" cy="1073665"/>
        </a:xfr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gm:spPr>
      <dgm:t>
        <a:bodyPr/>
        <a:lstStyle/>
        <a:p>
          <a:pPr algn="r" rtl="1"/>
          <a:r>
            <a:rPr lang="he-IL" sz="1800" u="sng" dirty="0" smtClean="0">
              <a:solidFill>
                <a:schemeClr val="accent3"/>
              </a:solidFill>
              <a:latin typeface="Arial"/>
              <a:ea typeface="+mn-ea"/>
              <a:cs typeface="Arial"/>
            </a:rPr>
            <a:t>תעתוק</a:t>
          </a:r>
        </a:p>
        <a:p>
          <a:pPr algn="r" rtl="1"/>
          <a:r>
            <a:rPr lang="he-IL" sz="1800" dirty="0" smtClean="0">
              <a:solidFill>
                <a:sysClr val="windowText" lastClr="000000">
                  <a:hueOff val="0"/>
                  <a:satOff val="0"/>
                  <a:lumOff val="0"/>
                  <a:alphaOff val="0"/>
                </a:sysClr>
              </a:solidFill>
              <a:latin typeface="Arial"/>
              <a:ea typeface="+mn-ea"/>
              <a:cs typeface="Arial"/>
            </a:rPr>
            <a:t>המידע התורשתי המוצפן ב-</a:t>
          </a:r>
          <a:r>
            <a:rPr lang="en-US" sz="1800" dirty="0" smtClean="0">
              <a:solidFill>
                <a:sysClr val="windowText" lastClr="000000">
                  <a:hueOff val="0"/>
                  <a:satOff val="0"/>
                  <a:lumOff val="0"/>
                  <a:alphaOff val="0"/>
                </a:sysClr>
              </a:solidFill>
              <a:latin typeface="Arial"/>
              <a:ea typeface="+mn-ea"/>
              <a:cs typeface="Arial"/>
            </a:rPr>
            <a:t> DNA</a:t>
          </a:r>
          <a:endParaRPr lang="he-IL" sz="1800" dirty="0" smtClean="0">
            <a:solidFill>
              <a:sysClr val="windowText" lastClr="000000">
                <a:hueOff val="0"/>
                <a:satOff val="0"/>
                <a:lumOff val="0"/>
                <a:alphaOff val="0"/>
              </a:sysClr>
            </a:solidFill>
            <a:latin typeface="Arial"/>
            <a:ea typeface="+mn-ea"/>
            <a:cs typeface="Arial"/>
          </a:endParaRPr>
        </a:p>
        <a:p>
          <a:pPr algn="r" rtl="1"/>
          <a:r>
            <a:rPr lang="he-IL" sz="1800" dirty="0" smtClean="0">
              <a:solidFill>
                <a:sysClr val="windowText" lastClr="000000">
                  <a:hueOff val="0"/>
                  <a:satOff val="0"/>
                  <a:lumOff val="0"/>
                  <a:alphaOff val="0"/>
                </a:sysClr>
              </a:solidFill>
              <a:latin typeface="Arial"/>
              <a:ea typeface="+mn-ea"/>
              <a:cs typeface="Arial"/>
            </a:rPr>
            <a:t>(כלומר סדר שלָשות הבסיסים </a:t>
          </a:r>
          <a:r>
            <a:rPr lang="he-IL" sz="1800" b="0" dirty="0" smtClean="0">
              <a:solidFill>
                <a:schemeClr val="tx1"/>
              </a:solidFill>
              <a:latin typeface="Arial"/>
              <a:ea typeface="+mn-ea"/>
              <a:cs typeface="Arial"/>
            </a:rPr>
            <a:t>= </a:t>
          </a:r>
          <a:r>
            <a:rPr lang="he-IL" sz="1800" dirty="0" smtClean="0">
              <a:solidFill>
                <a:sysClr val="windowText" lastClr="000000">
                  <a:hueOff val="0"/>
                  <a:satOff val="0"/>
                  <a:lumOff val="0"/>
                  <a:alphaOff val="0"/>
                </a:sysClr>
              </a:solidFill>
              <a:latin typeface="Arial"/>
              <a:ea typeface="+mn-ea"/>
              <a:cs typeface="Arial"/>
            </a:rPr>
            <a:t>הקודונים) </a:t>
          </a:r>
        </a:p>
        <a:p>
          <a:pPr algn="r" rtl="1"/>
          <a:r>
            <a:rPr lang="he-IL" sz="1800" dirty="0" smtClean="0">
              <a:solidFill>
                <a:sysClr val="windowText" lastClr="000000">
                  <a:hueOff val="0"/>
                  <a:satOff val="0"/>
                  <a:lumOff val="0"/>
                  <a:alphaOff val="0"/>
                </a:sysClr>
              </a:solidFill>
              <a:latin typeface="Arial"/>
              <a:ea typeface="+mn-ea"/>
              <a:cs typeface="Arial"/>
            </a:rPr>
            <a:t>מועתק למולקולה מתווכת הנקראת </a:t>
          </a:r>
        </a:p>
        <a:p>
          <a:pPr algn="r" rtl="1"/>
          <a:r>
            <a:rPr lang="en-US" sz="1800" dirty="0" smtClean="0">
              <a:solidFill>
                <a:schemeClr val="accent3"/>
              </a:solidFill>
              <a:latin typeface="Arial"/>
              <a:ea typeface="+mn-ea"/>
              <a:cs typeface="Arial"/>
            </a:rPr>
            <a:t>RNA</a:t>
          </a:r>
          <a:r>
            <a:rPr lang="he-IL" sz="1800" dirty="0" smtClean="0">
              <a:solidFill>
                <a:schemeClr val="accent3"/>
              </a:solidFill>
              <a:latin typeface="Arial"/>
              <a:ea typeface="+mn-ea"/>
              <a:cs typeface="Arial"/>
            </a:rPr>
            <a:t>-שליח (</a:t>
          </a:r>
          <a:r>
            <a:rPr lang="en-US" sz="1800" dirty="0" smtClean="0">
              <a:solidFill>
                <a:schemeClr val="accent3"/>
              </a:solidFill>
              <a:latin typeface="Arial"/>
              <a:ea typeface="+mn-ea"/>
              <a:cs typeface="Arial"/>
            </a:rPr>
            <a:t>(mRNA</a:t>
          </a:r>
          <a:r>
            <a:rPr lang="he-IL" sz="1800" dirty="0" smtClean="0">
              <a:solidFill>
                <a:schemeClr val="tx1"/>
              </a:solidFill>
              <a:latin typeface="Arial"/>
              <a:ea typeface="+mn-ea"/>
              <a:cs typeface="Arial"/>
            </a:rPr>
            <a:t>,</a:t>
          </a:r>
          <a:r>
            <a:rPr lang="he-IL" sz="1800" dirty="0" smtClean="0">
              <a:solidFill>
                <a:schemeClr val="accent3"/>
              </a:solidFill>
              <a:latin typeface="Arial"/>
              <a:ea typeface="+mn-ea"/>
              <a:cs typeface="Arial"/>
            </a:rPr>
            <a:t> </a:t>
          </a:r>
          <a:r>
            <a:rPr lang="he-IL" sz="1800" dirty="0" smtClean="0">
              <a:solidFill>
                <a:sysClr val="windowText" lastClr="000000">
                  <a:hueOff val="0"/>
                  <a:satOff val="0"/>
                  <a:lumOff val="0"/>
                  <a:alphaOff val="0"/>
                </a:sysClr>
              </a:solidFill>
              <a:latin typeface="Arial"/>
              <a:ea typeface="+mn-ea"/>
              <a:cs typeface="Arial"/>
            </a:rPr>
            <a:t>ולכן תהליך זה נקרא </a:t>
          </a:r>
          <a:r>
            <a:rPr lang="he-IL" sz="1800" dirty="0" err="1" smtClean="0">
              <a:solidFill>
                <a:srgbClr val="FF6600"/>
              </a:solidFill>
              <a:latin typeface="Arial"/>
              <a:ea typeface="+mn-ea"/>
              <a:cs typeface="Arial"/>
            </a:rPr>
            <a:t>תִּעתוק</a:t>
          </a:r>
          <a:r>
            <a:rPr lang="he-IL" sz="1800" dirty="0" smtClean="0">
              <a:solidFill>
                <a:srgbClr val="FF6600"/>
              </a:solidFill>
              <a:latin typeface="Arial"/>
              <a:ea typeface="+mn-ea"/>
              <a:cs typeface="Arial"/>
            </a:rPr>
            <a:t>.</a:t>
          </a:r>
          <a:endParaRPr lang="he-IL" sz="1800" dirty="0">
            <a:solidFill>
              <a:srgbClr val="FF6600"/>
            </a:solidFill>
            <a:latin typeface="Arial"/>
            <a:ea typeface="+mn-ea"/>
            <a:cs typeface="Arial"/>
          </a:endParaRPr>
        </a:p>
      </dgm:t>
    </dgm:pt>
    <dgm:pt modelId="{7CB37451-8104-4826-AB3F-973884BDA5DC}" type="parTrans" cxnId="{6C95D4EA-E101-46F8-9B5F-C96AF719764D}">
      <dgm:prSet/>
      <dgm:spPr/>
      <dgm:t>
        <a:bodyPr/>
        <a:lstStyle/>
        <a:p>
          <a:pPr rtl="1"/>
          <a:endParaRPr lang="he-IL"/>
        </a:p>
      </dgm:t>
    </dgm:pt>
    <dgm:pt modelId="{917E4E22-55DA-4F33-9EDB-A784DC388261}" type="sibTrans" cxnId="{6C95D4EA-E101-46F8-9B5F-C96AF719764D}">
      <dgm:prSet/>
      <dgm:spPr/>
      <dgm:t>
        <a:bodyPr/>
        <a:lstStyle/>
        <a:p>
          <a:pPr rtl="1"/>
          <a:endParaRPr lang="he-IL"/>
        </a:p>
      </dgm:t>
    </dgm:pt>
    <dgm:pt modelId="{E7C4FF1E-1C4E-497D-AE96-F475E425987C}">
      <dgm:prSet phldrT="[טקסט]" custT="1"/>
      <dgm:spPr>
        <a:xfrm>
          <a:off x="1002517" y="2924335"/>
          <a:ext cx="5767561" cy="1073665"/>
        </a:xfr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gm:spPr>
      <dgm:t>
        <a:bodyPr/>
        <a:lstStyle/>
        <a:p>
          <a:pPr algn="r" rtl="1">
            <a:lnSpc>
              <a:spcPct val="90000"/>
            </a:lnSpc>
          </a:pPr>
          <a:r>
            <a:rPr lang="he-IL" sz="1800" u="sng" dirty="0" smtClean="0">
              <a:solidFill>
                <a:schemeClr val="accent3"/>
              </a:solidFill>
              <a:latin typeface="Arial"/>
              <a:ea typeface="+mn-ea"/>
              <a:cs typeface="Arial"/>
            </a:rPr>
            <a:t>תרגום</a:t>
          </a:r>
        </a:p>
        <a:p>
          <a:pPr algn="r" rtl="1">
            <a:lnSpc>
              <a:spcPct val="100000"/>
            </a:lnSpc>
          </a:pPr>
          <a:r>
            <a:rPr lang="he-IL" sz="1800" dirty="0" smtClean="0">
              <a:solidFill>
                <a:sysClr val="windowText" lastClr="000000">
                  <a:hueOff val="0"/>
                  <a:satOff val="0"/>
                  <a:lumOff val="0"/>
                  <a:alphaOff val="0"/>
                </a:sysClr>
              </a:solidFill>
              <a:latin typeface="Arial"/>
              <a:ea typeface="+mn-ea"/>
              <a:cs typeface="Arial"/>
            </a:rPr>
            <a:t>ה- </a:t>
          </a:r>
          <a:r>
            <a:rPr lang="en-US" sz="1800" dirty="0" smtClean="0">
              <a:solidFill>
                <a:sysClr val="windowText" lastClr="000000">
                  <a:hueOff val="0"/>
                  <a:satOff val="0"/>
                  <a:lumOff val="0"/>
                  <a:alphaOff val="0"/>
                </a:sysClr>
              </a:solidFill>
              <a:latin typeface="Arial"/>
              <a:ea typeface="+mn-ea"/>
              <a:cs typeface="Arial"/>
            </a:rPr>
            <a:t>RNA</a:t>
          </a:r>
          <a:r>
            <a:rPr lang="he-IL" sz="1800" dirty="0" smtClean="0">
              <a:solidFill>
                <a:sysClr val="windowText" lastClr="000000">
                  <a:hueOff val="0"/>
                  <a:satOff val="0"/>
                  <a:lumOff val="0"/>
                  <a:alphaOff val="0"/>
                </a:sysClr>
              </a:solidFill>
              <a:latin typeface="Arial"/>
              <a:ea typeface="+mn-ea"/>
              <a:cs typeface="Arial"/>
            </a:rPr>
            <a:t> עובר </a:t>
          </a:r>
          <a:r>
            <a:rPr lang="he-IL" sz="1800" dirty="0" smtClean="0">
              <a:solidFill>
                <a:schemeClr val="tx1"/>
              </a:solidFill>
              <a:latin typeface="Arial"/>
              <a:ea typeface="+mn-ea"/>
              <a:cs typeface="Arial"/>
            </a:rPr>
            <a:t>תהליך של </a:t>
          </a:r>
          <a:r>
            <a:rPr lang="he-IL" sz="1800" dirty="0" smtClean="0">
              <a:solidFill>
                <a:sysClr val="windowText" lastClr="000000">
                  <a:hueOff val="0"/>
                  <a:satOff val="0"/>
                  <a:lumOff val="0"/>
                  <a:alphaOff val="0"/>
                </a:sysClr>
              </a:solidFill>
              <a:latin typeface="Arial"/>
              <a:ea typeface="+mn-ea"/>
              <a:cs typeface="Arial"/>
            </a:rPr>
            <a:t>עיבוד (נדון בתהליך זה </a:t>
          </a:r>
          <a:r>
            <a:rPr lang="en-US" sz="1800" dirty="0" smtClean="0">
              <a:solidFill>
                <a:sysClr val="windowText" lastClr="000000">
                  <a:hueOff val="0"/>
                  <a:satOff val="0"/>
                  <a:lumOff val="0"/>
                  <a:alphaOff val="0"/>
                </a:sysClr>
              </a:solidFill>
              <a:latin typeface="Arial"/>
              <a:ea typeface="+mn-ea"/>
              <a:cs typeface="Arial"/>
            </a:rPr>
            <a:t/>
          </a:r>
          <a:br>
            <a:rPr lang="en-US" sz="1800" dirty="0" smtClean="0">
              <a:solidFill>
                <a:sysClr val="windowText" lastClr="000000">
                  <a:hueOff val="0"/>
                  <a:satOff val="0"/>
                  <a:lumOff val="0"/>
                  <a:alphaOff val="0"/>
                </a:sysClr>
              </a:solidFill>
              <a:latin typeface="Arial"/>
              <a:ea typeface="+mn-ea"/>
              <a:cs typeface="Arial"/>
            </a:rPr>
          </a:br>
          <a:r>
            <a:rPr lang="he-IL" sz="1800" dirty="0" smtClean="0">
              <a:solidFill>
                <a:sysClr val="windowText" lastClr="000000">
                  <a:hueOff val="0"/>
                  <a:satOff val="0"/>
                  <a:lumOff val="0"/>
                  <a:alphaOff val="0"/>
                </a:sysClr>
              </a:solidFill>
              <a:latin typeface="Arial"/>
              <a:ea typeface="+mn-ea"/>
              <a:cs typeface="Arial"/>
            </a:rPr>
            <a:t>בהמשך),  יוצא לציטופלסמה ונקשר לריבוזום,</a:t>
          </a:r>
        </a:p>
        <a:p>
          <a:pPr algn="r" rtl="1">
            <a:lnSpc>
              <a:spcPct val="100000"/>
            </a:lnSpc>
          </a:pPr>
          <a:r>
            <a:rPr lang="he-IL" sz="1800" dirty="0" smtClean="0">
              <a:solidFill>
                <a:sysClr val="windowText" lastClr="000000">
                  <a:hueOff val="0"/>
                  <a:satOff val="0"/>
                  <a:lumOff val="0"/>
                  <a:alphaOff val="0"/>
                </a:sysClr>
              </a:solidFill>
              <a:latin typeface="Arial"/>
              <a:ea typeface="+mn-ea"/>
              <a:cs typeface="Arial"/>
            </a:rPr>
            <a:t>והמידע המוצפן בו מתורגם לחלבון. </a:t>
          </a:r>
        </a:p>
        <a:p>
          <a:pPr algn="r" rtl="1">
            <a:lnSpc>
              <a:spcPct val="100000"/>
            </a:lnSpc>
          </a:pPr>
          <a:r>
            <a:rPr lang="he-IL" sz="1800" dirty="0" smtClean="0">
              <a:solidFill>
                <a:sysClr val="windowText" lastClr="000000">
                  <a:hueOff val="0"/>
                  <a:satOff val="0"/>
                  <a:lumOff val="0"/>
                  <a:alphaOff val="0"/>
                </a:sysClr>
              </a:solidFill>
              <a:latin typeface="Arial"/>
              <a:ea typeface="+mn-ea"/>
              <a:cs typeface="Arial"/>
            </a:rPr>
            <a:t>תהליך זה נקרא </a:t>
          </a:r>
          <a:r>
            <a:rPr lang="he-IL" sz="1800" dirty="0" smtClean="0">
              <a:solidFill>
                <a:srgbClr val="FF6600"/>
              </a:solidFill>
              <a:latin typeface="Arial"/>
              <a:ea typeface="+mn-ea"/>
              <a:cs typeface="Arial"/>
            </a:rPr>
            <a:t>תִּרגום, </a:t>
          </a:r>
          <a:r>
            <a:rPr lang="he-IL" sz="1800" dirty="0" smtClean="0">
              <a:solidFill>
                <a:schemeClr val="tx1"/>
              </a:solidFill>
              <a:latin typeface="Arial"/>
              <a:ea typeface="+mn-ea"/>
              <a:cs typeface="Arial"/>
            </a:rPr>
            <a:t>מכיוון שבתהליך זה מתורגם </a:t>
          </a:r>
        </a:p>
        <a:p>
          <a:pPr algn="r" rtl="1">
            <a:lnSpc>
              <a:spcPct val="100000"/>
            </a:lnSpc>
          </a:pPr>
          <a:r>
            <a:rPr lang="he-IL" sz="1800" dirty="0" smtClean="0">
              <a:solidFill>
                <a:schemeClr val="tx1"/>
              </a:solidFill>
              <a:latin typeface="Arial"/>
              <a:ea typeface="+mn-ea"/>
              <a:cs typeface="Arial"/>
            </a:rPr>
            <a:t>מידע משפת הבסיסים (ב-</a:t>
          </a:r>
          <a:r>
            <a:rPr lang="en-US" sz="1800" dirty="0" smtClean="0">
              <a:solidFill>
                <a:schemeClr val="tx1"/>
              </a:solidFill>
              <a:latin typeface="Arial"/>
              <a:ea typeface="+mn-ea"/>
              <a:cs typeface="Arial"/>
            </a:rPr>
            <a:t>mRNA</a:t>
          </a:r>
          <a:r>
            <a:rPr lang="he-IL" sz="1800" dirty="0" smtClean="0">
              <a:solidFill>
                <a:schemeClr val="tx1"/>
              </a:solidFill>
              <a:latin typeface="Arial"/>
              <a:ea typeface="+mn-ea"/>
              <a:cs typeface="Arial"/>
            </a:rPr>
            <a:t>)</a:t>
          </a:r>
        </a:p>
        <a:p>
          <a:pPr algn="r" rtl="1">
            <a:lnSpc>
              <a:spcPct val="100000"/>
            </a:lnSpc>
          </a:pPr>
          <a:r>
            <a:rPr lang="he-IL" sz="1800" dirty="0" smtClean="0">
              <a:solidFill>
                <a:schemeClr val="tx1"/>
              </a:solidFill>
              <a:latin typeface="Arial"/>
              <a:ea typeface="+mn-ea"/>
              <a:cs typeface="Arial"/>
            </a:rPr>
            <a:t>לשפת החומצות האמיניות בחלבון.</a:t>
          </a:r>
          <a:endParaRPr lang="he-IL" sz="1800" dirty="0">
            <a:solidFill>
              <a:schemeClr val="tx1"/>
            </a:solidFill>
            <a:latin typeface="Arial"/>
            <a:ea typeface="+mn-ea"/>
            <a:cs typeface="Arial"/>
          </a:endParaRPr>
        </a:p>
      </dgm:t>
    </dgm:pt>
    <dgm:pt modelId="{C535757B-D04F-4DB9-BF13-101AA4450966}" type="parTrans" cxnId="{2791F843-CEEF-4B81-9F4A-938AAE5B5925}">
      <dgm:prSet/>
      <dgm:spPr/>
      <dgm:t>
        <a:bodyPr/>
        <a:lstStyle/>
        <a:p>
          <a:pPr rtl="1"/>
          <a:endParaRPr lang="he-IL"/>
        </a:p>
      </dgm:t>
    </dgm:pt>
    <dgm:pt modelId="{1B291B5A-B54E-4436-B1BD-45656FF00481}" type="sibTrans" cxnId="{2791F843-CEEF-4B81-9F4A-938AAE5B5925}">
      <dgm:prSet/>
      <dgm:spPr/>
      <dgm:t>
        <a:bodyPr/>
        <a:lstStyle/>
        <a:p>
          <a:pPr rtl="1"/>
          <a:endParaRPr lang="he-IL"/>
        </a:p>
      </dgm:t>
    </dgm:pt>
    <dgm:pt modelId="{CE161CE1-4922-44A2-816D-020AAFAD0194}" type="pres">
      <dgm:prSet presAssocID="{E9029DA0-9DCD-44FF-B1CB-B3127205EE9C}" presName="Name0" presStyleCnt="0">
        <dgm:presLayoutVars>
          <dgm:dir/>
          <dgm:resizeHandles val="exact"/>
        </dgm:presLayoutVars>
      </dgm:prSet>
      <dgm:spPr/>
      <dgm:t>
        <a:bodyPr/>
        <a:lstStyle/>
        <a:p>
          <a:pPr rtl="1"/>
          <a:endParaRPr lang="he-IL"/>
        </a:p>
      </dgm:t>
    </dgm:pt>
    <dgm:pt modelId="{95CA2391-C542-4CD2-B883-5EB56677A391}" type="pres">
      <dgm:prSet presAssocID="{C6549B93-B2A3-401B-978A-F99AF5A40F01}" presName="composite" presStyleCnt="0"/>
      <dgm:spPr/>
    </dgm:pt>
    <dgm:pt modelId="{CAA8BF3D-4F34-46B7-972A-71D742DD8083}" type="pres">
      <dgm:prSet presAssocID="{C6549B93-B2A3-401B-978A-F99AF5A40F01}" presName="rect1" presStyleLbl="trAlignAcc1" presStyleIdx="0" presStyleCnt="2" custScaleX="166507" custScaleY="154481" custLinFactNeighborX="258" custLinFactNeighborY="-10823">
        <dgm:presLayoutVars>
          <dgm:bulletEnabled val="1"/>
        </dgm:presLayoutVars>
      </dgm:prSet>
      <dgm:spPr>
        <a:prstGeom prst="rect">
          <a:avLst/>
        </a:prstGeom>
      </dgm:spPr>
      <dgm:t>
        <a:bodyPr/>
        <a:lstStyle/>
        <a:p>
          <a:pPr rtl="1"/>
          <a:endParaRPr lang="he-IL"/>
        </a:p>
      </dgm:t>
    </dgm:pt>
    <dgm:pt modelId="{BF29EAEA-765E-4D42-B3EE-6872175382F7}" type="pres">
      <dgm:prSet presAssocID="{C6549B93-B2A3-401B-978A-F99AF5A40F01}" presName="rect2" presStyleLbl="fgImgPlace1" presStyleIdx="0" presStyleCnt="2" custScaleX="83789" custScaleY="42671" custLinFactX="-40686" custLinFactNeighborX="-100000" custLinFactNeighborY="6269"/>
      <dgm:spPr>
        <a:xfrm>
          <a:off x="0" y="168948"/>
          <a:ext cx="751566" cy="1127349"/>
        </a:xfrm>
        <a:prstGeom prst="rect">
          <a:avLst/>
        </a:prstGeom>
        <a:ln w="25400" cap="flat" cmpd="sng" algn="ctr">
          <a:solidFill>
            <a:sysClr val="window" lastClr="FFFFFF">
              <a:hueOff val="0"/>
              <a:satOff val="0"/>
              <a:lumOff val="0"/>
              <a:alphaOff val="0"/>
            </a:sysClr>
          </a:solidFill>
          <a:prstDash val="solid"/>
        </a:ln>
        <a:effectLst/>
      </dgm:spPr>
      <dgm:t>
        <a:bodyPr/>
        <a:lstStyle/>
        <a:p>
          <a:pPr rtl="1"/>
          <a:endParaRPr lang="he-IL"/>
        </a:p>
      </dgm:t>
    </dgm:pt>
    <dgm:pt modelId="{ED49929B-69EA-4E60-9AB6-013D228AE218}" type="pres">
      <dgm:prSet presAssocID="{917E4E22-55DA-4F33-9EDB-A784DC388261}" presName="sibTrans" presStyleCnt="0"/>
      <dgm:spPr/>
    </dgm:pt>
    <dgm:pt modelId="{E78FBB71-D4FE-4D95-92C7-AF8FC2815014}" type="pres">
      <dgm:prSet presAssocID="{E7C4FF1E-1C4E-497D-AE96-F475E425987C}" presName="composite" presStyleCnt="0"/>
      <dgm:spPr/>
    </dgm:pt>
    <dgm:pt modelId="{0F39DB52-BAFA-4327-AAAD-441FD5624244}" type="pres">
      <dgm:prSet presAssocID="{E7C4FF1E-1C4E-497D-AE96-F475E425987C}" presName="rect1" presStyleLbl="trAlignAcc1" presStyleIdx="1" presStyleCnt="2" custScaleX="167870" custScaleY="150324" custLinFactNeighborX="1845" custLinFactNeighborY="-7556">
        <dgm:presLayoutVars>
          <dgm:bulletEnabled val="1"/>
        </dgm:presLayoutVars>
      </dgm:prSet>
      <dgm:spPr>
        <a:prstGeom prst="rect">
          <a:avLst/>
        </a:prstGeom>
      </dgm:spPr>
      <dgm:t>
        <a:bodyPr/>
        <a:lstStyle/>
        <a:p>
          <a:pPr rtl="1"/>
          <a:endParaRPr lang="he-IL"/>
        </a:p>
      </dgm:t>
    </dgm:pt>
    <dgm:pt modelId="{5EE8AAFF-D60E-4E99-98A4-C3D2097A76E2}" type="pres">
      <dgm:prSet presAssocID="{E7C4FF1E-1C4E-497D-AE96-F475E425987C}" presName="rect2" presStyleLbl="fgImgPlace1" presStyleIdx="1" presStyleCnt="2" custScaleX="39417" custScaleY="49756" custLinFactX="-100000" custLinFactNeighborX="-170042" custLinFactNeighborY="14849"/>
      <dgm:spPr>
        <a:xfrm>
          <a:off x="0" y="2936650"/>
          <a:ext cx="751566" cy="1127349"/>
        </a:xfrm>
        <a:prstGeom prst="rect">
          <a:avLst/>
        </a:prstGeom>
        <a:solidFill>
          <a:srgbClr val="7F7F7F">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endParaRPr lang="he-IL"/>
        </a:p>
      </dgm:t>
    </dgm:pt>
  </dgm:ptLst>
  <dgm:cxnLst>
    <dgm:cxn modelId="{F0DB8C40-88E2-41D3-8CA4-8A4D9FFFED62}" type="presOf" srcId="{E9029DA0-9DCD-44FF-B1CB-B3127205EE9C}" destId="{CE161CE1-4922-44A2-816D-020AAFAD0194}" srcOrd="0" destOrd="0" presId="urn:microsoft.com/office/officeart/2008/layout/PictureStrips"/>
    <dgm:cxn modelId="{2791F843-CEEF-4B81-9F4A-938AAE5B5925}" srcId="{E9029DA0-9DCD-44FF-B1CB-B3127205EE9C}" destId="{E7C4FF1E-1C4E-497D-AE96-F475E425987C}" srcOrd="1" destOrd="0" parTransId="{C535757B-D04F-4DB9-BF13-101AA4450966}" sibTransId="{1B291B5A-B54E-4436-B1BD-45656FF00481}"/>
    <dgm:cxn modelId="{6C95D4EA-E101-46F8-9B5F-C96AF719764D}" srcId="{E9029DA0-9DCD-44FF-B1CB-B3127205EE9C}" destId="{C6549B93-B2A3-401B-978A-F99AF5A40F01}" srcOrd="0" destOrd="0" parTransId="{7CB37451-8104-4826-AB3F-973884BDA5DC}" sibTransId="{917E4E22-55DA-4F33-9EDB-A784DC388261}"/>
    <dgm:cxn modelId="{CFBC72D6-5C8A-4368-85D2-9D1ED2D467A5}" type="presOf" srcId="{C6549B93-B2A3-401B-978A-F99AF5A40F01}" destId="{CAA8BF3D-4F34-46B7-972A-71D742DD8083}" srcOrd="0" destOrd="0" presId="urn:microsoft.com/office/officeart/2008/layout/PictureStrips"/>
    <dgm:cxn modelId="{A7F29B8D-9EB3-4801-9C78-369DEC0387E5}" type="presOf" srcId="{E7C4FF1E-1C4E-497D-AE96-F475E425987C}" destId="{0F39DB52-BAFA-4327-AAAD-441FD5624244}" srcOrd="0" destOrd="0" presId="urn:microsoft.com/office/officeart/2008/layout/PictureStrips"/>
    <dgm:cxn modelId="{A20CE2AC-CA40-4D70-9006-B3695F7A5E95}" type="presParOf" srcId="{CE161CE1-4922-44A2-816D-020AAFAD0194}" destId="{95CA2391-C542-4CD2-B883-5EB56677A391}" srcOrd="0" destOrd="0" presId="urn:microsoft.com/office/officeart/2008/layout/PictureStrips"/>
    <dgm:cxn modelId="{3C218CAE-7341-4EDE-A160-759F589F9C3B}" type="presParOf" srcId="{95CA2391-C542-4CD2-B883-5EB56677A391}" destId="{CAA8BF3D-4F34-46B7-972A-71D742DD8083}" srcOrd="0" destOrd="0" presId="urn:microsoft.com/office/officeart/2008/layout/PictureStrips"/>
    <dgm:cxn modelId="{8B9165E7-5066-4861-A5D3-71A0B0491A34}" type="presParOf" srcId="{95CA2391-C542-4CD2-B883-5EB56677A391}" destId="{BF29EAEA-765E-4D42-B3EE-6872175382F7}" srcOrd="1" destOrd="0" presId="urn:microsoft.com/office/officeart/2008/layout/PictureStrips"/>
    <dgm:cxn modelId="{A1FA88EB-B333-4D33-B1CE-4767E376C8BC}" type="presParOf" srcId="{CE161CE1-4922-44A2-816D-020AAFAD0194}" destId="{ED49929B-69EA-4E60-9AB6-013D228AE218}" srcOrd="1" destOrd="0" presId="urn:microsoft.com/office/officeart/2008/layout/PictureStrips"/>
    <dgm:cxn modelId="{0B40C833-2060-4760-A84B-E10A31AD8631}" type="presParOf" srcId="{CE161CE1-4922-44A2-816D-020AAFAD0194}" destId="{E78FBB71-D4FE-4D95-92C7-AF8FC2815014}" srcOrd="2" destOrd="0" presId="urn:microsoft.com/office/officeart/2008/layout/PictureStrips"/>
    <dgm:cxn modelId="{0C1A270B-8766-41B5-86D7-13EC01D42864}" type="presParOf" srcId="{E78FBB71-D4FE-4D95-92C7-AF8FC2815014}" destId="{0F39DB52-BAFA-4327-AAAD-441FD5624244}" srcOrd="0" destOrd="0" presId="urn:microsoft.com/office/officeart/2008/layout/PictureStrips"/>
    <dgm:cxn modelId="{E1BDC90B-DB2B-4B5C-A46C-DDD2AF2D35BB}" type="presParOf" srcId="{E78FBB71-D4FE-4D95-92C7-AF8FC2815014}" destId="{5EE8AAFF-D60E-4E99-98A4-C3D2097A76E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8BF3D-4F34-46B7-972A-71D742DD8083}">
      <dsp:nvSpPr>
        <dsp:cNvPr id="0" name=""/>
        <dsp:cNvSpPr/>
      </dsp:nvSpPr>
      <dsp:spPr>
        <a:xfrm>
          <a:off x="49996" y="116881"/>
          <a:ext cx="8374957" cy="2428148"/>
        </a:xfrm>
        <a:prstGeom prst="rect">
          <a:avLst/>
        </a:prstGeo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640" tIns="68580" rIns="68580" bIns="68580" numCol="1" spcCol="1270" anchor="ctr" anchorCtr="0">
          <a:noAutofit/>
        </a:bodyPr>
        <a:lstStyle/>
        <a:p>
          <a:pPr lvl="0" algn="r" defTabSz="800100" rtl="1">
            <a:lnSpc>
              <a:spcPct val="90000"/>
            </a:lnSpc>
            <a:spcBef>
              <a:spcPct val="0"/>
            </a:spcBef>
            <a:spcAft>
              <a:spcPct val="35000"/>
            </a:spcAft>
          </a:pPr>
          <a:r>
            <a:rPr lang="he-IL" sz="1800" u="sng" kern="1200" dirty="0" smtClean="0">
              <a:solidFill>
                <a:schemeClr val="accent3"/>
              </a:solidFill>
              <a:latin typeface="Arial"/>
              <a:ea typeface="+mn-ea"/>
              <a:cs typeface="Arial"/>
            </a:rPr>
            <a:t>תעתוק</a:t>
          </a:r>
        </a:p>
        <a:p>
          <a:pPr lvl="0" algn="r" defTabSz="800100" rtl="1">
            <a:lnSpc>
              <a:spcPct val="9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המידע התורשתי המוצפן ב-</a:t>
          </a:r>
          <a:r>
            <a:rPr lang="en-US" sz="1800" kern="1200" dirty="0" smtClean="0">
              <a:solidFill>
                <a:sysClr val="windowText" lastClr="000000">
                  <a:hueOff val="0"/>
                  <a:satOff val="0"/>
                  <a:lumOff val="0"/>
                  <a:alphaOff val="0"/>
                </a:sysClr>
              </a:solidFill>
              <a:latin typeface="Arial"/>
              <a:ea typeface="+mn-ea"/>
              <a:cs typeface="Arial"/>
            </a:rPr>
            <a:t> DNA</a:t>
          </a:r>
          <a:endParaRPr lang="he-IL" sz="1800" kern="1200" dirty="0" smtClean="0">
            <a:solidFill>
              <a:sysClr val="windowText" lastClr="000000">
                <a:hueOff val="0"/>
                <a:satOff val="0"/>
                <a:lumOff val="0"/>
                <a:alphaOff val="0"/>
              </a:sysClr>
            </a:solidFill>
            <a:latin typeface="Arial"/>
            <a:ea typeface="+mn-ea"/>
            <a:cs typeface="Arial"/>
          </a:endParaRPr>
        </a:p>
        <a:p>
          <a:pPr lvl="0" algn="r" defTabSz="800100" rtl="1">
            <a:lnSpc>
              <a:spcPct val="9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(כלומר סדר שלָשות הבסיסים </a:t>
          </a:r>
          <a:r>
            <a:rPr lang="he-IL" sz="1800" b="0" kern="1200" dirty="0" smtClean="0">
              <a:solidFill>
                <a:schemeClr val="tx1"/>
              </a:solidFill>
              <a:latin typeface="Arial"/>
              <a:ea typeface="+mn-ea"/>
              <a:cs typeface="Arial"/>
            </a:rPr>
            <a:t>= </a:t>
          </a:r>
          <a:r>
            <a:rPr lang="he-IL" sz="1800" kern="1200" dirty="0" smtClean="0">
              <a:solidFill>
                <a:sysClr val="windowText" lastClr="000000">
                  <a:hueOff val="0"/>
                  <a:satOff val="0"/>
                  <a:lumOff val="0"/>
                  <a:alphaOff val="0"/>
                </a:sysClr>
              </a:solidFill>
              <a:latin typeface="Arial"/>
              <a:ea typeface="+mn-ea"/>
              <a:cs typeface="Arial"/>
            </a:rPr>
            <a:t>הקודונים) </a:t>
          </a:r>
        </a:p>
        <a:p>
          <a:pPr lvl="0" algn="r" defTabSz="800100" rtl="1">
            <a:lnSpc>
              <a:spcPct val="9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מועתק למולקולה מתווכת הנקראת </a:t>
          </a:r>
        </a:p>
        <a:p>
          <a:pPr lvl="0" algn="r" defTabSz="800100" rtl="1">
            <a:lnSpc>
              <a:spcPct val="90000"/>
            </a:lnSpc>
            <a:spcBef>
              <a:spcPct val="0"/>
            </a:spcBef>
            <a:spcAft>
              <a:spcPct val="35000"/>
            </a:spcAft>
          </a:pPr>
          <a:r>
            <a:rPr lang="en-US" sz="1800" kern="1200" dirty="0" smtClean="0">
              <a:solidFill>
                <a:schemeClr val="accent3"/>
              </a:solidFill>
              <a:latin typeface="Arial"/>
              <a:ea typeface="+mn-ea"/>
              <a:cs typeface="Arial"/>
            </a:rPr>
            <a:t>RNA</a:t>
          </a:r>
          <a:r>
            <a:rPr lang="he-IL" sz="1800" kern="1200" dirty="0" smtClean="0">
              <a:solidFill>
                <a:schemeClr val="accent3"/>
              </a:solidFill>
              <a:latin typeface="Arial"/>
              <a:ea typeface="+mn-ea"/>
              <a:cs typeface="Arial"/>
            </a:rPr>
            <a:t>-שליח (</a:t>
          </a:r>
          <a:r>
            <a:rPr lang="en-US" sz="1800" kern="1200" dirty="0" smtClean="0">
              <a:solidFill>
                <a:schemeClr val="accent3"/>
              </a:solidFill>
              <a:latin typeface="Arial"/>
              <a:ea typeface="+mn-ea"/>
              <a:cs typeface="Arial"/>
            </a:rPr>
            <a:t>(mRNA</a:t>
          </a:r>
          <a:r>
            <a:rPr lang="he-IL" sz="1800" kern="1200" dirty="0" smtClean="0">
              <a:solidFill>
                <a:schemeClr val="tx1"/>
              </a:solidFill>
              <a:latin typeface="Arial"/>
              <a:ea typeface="+mn-ea"/>
              <a:cs typeface="Arial"/>
            </a:rPr>
            <a:t>,</a:t>
          </a:r>
          <a:r>
            <a:rPr lang="he-IL" sz="1800" kern="1200" dirty="0" smtClean="0">
              <a:solidFill>
                <a:schemeClr val="accent3"/>
              </a:solidFill>
              <a:latin typeface="Arial"/>
              <a:ea typeface="+mn-ea"/>
              <a:cs typeface="Arial"/>
            </a:rPr>
            <a:t> </a:t>
          </a:r>
          <a:r>
            <a:rPr lang="he-IL" sz="1800" kern="1200" dirty="0" smtClean="0">
              <a:solidFill>
                <a:sysClr val="windowText" lastClr="000000">
                  <a:hueOff val="0"/>
                  <a:satOff val="0"/>
                  <a:lumOff val="0"/>
                  <a:alphaOff val="0"/>
                </a:sysClr>
              </a:solidFill>
              <a:latin typeface="Arial"/>
              <a:ea typeface="+mn-ea"/>
              <a:cs typeface="Arial"/>
            </a:rPr>
            <a:t>ולכן תהליך זה נקרא </a:t>
          </a:r>
          <a:r>
            <a:rPr lang="he-IL" sz="1800" kern="1200" dirty="0" err="1" smtClean="0">
              <a:solidFill>
                <a:srgbClr val="FF6600"/>
              </a:solidFill>
              <a:latin typeface="Arial"/>
              <a:ea typeface="+mn-ea"/>
              <a:cs typeface="Arial"/>
            </a:rPr>
            <a:t>תִּעתוק</a:t>
          </a:r>
          <a:r>
            <a:rPr lang="he-IL" sz="1800" kern="1200" dirty="0" smtClean="0">
              <a:solidFill>
                <a:srgbClr val="FF6600"/>
              </a:solidFill>
              <a:latin typeface="Arial"/>
              <a:ea typeface="+mn-ea"/>
              <a:cs typeface="Arial"/>
            </a:rPr>
            <a:t>.</a:t>
          </a:r>
          <a:endParaRPr lang="he-IL" sz="1800" kern="1200" dirty="0">
            <a:solidFill>
              <a:srgbClr val="FF6600"/>
            </a:solidFill>
            <a:latin typeface="Arial"/>
            <a:ea typeface="+mn-ea"/>
            <a:cs typeface="Arial"/>
          </a:endParaRPr>
        </a:p>
      </dsp:txBody>
      <dsp:txXfrm>
        <a:off x="49996" y="116881"/>
        <a:ext cx="8374957" cy="2428148"/>
      </dsp:txXfrm>
    </dsp:sp>
    <dsp:sp modelId="{BF29EAEA-765E-4D42-B3EE-6872175382F7}">
      <dsp:nvSpPr>
        <dsp:cNvPr id="0" name=""/>
        <dsp:cNvSpPr/>
      </dsp:nvSpPr>
      <dsp:spPr>
        <a:xfrm>
          <a:off x="41287" y="1064671"/>
          <a:ext cx="921902" cy="704242"/>
        </a:xfrm>
        <a:prstGeom prst="rect">
          <a:avLst/>
        </a:prstGeom>
        <a:solidFill>
          <a:schemeClr val="accent1">
            <a:tint val="50000"/>
            <a:hueOff val="0"/>
            <a:satOff val="0"/>
            <a:lumOff val="0"/>
            <a:alphaOff val="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0F39DB52-BAFA-4327-AAAD-441FD5624244}">
      <dsp:nvSpPr>
        <dsp:cNvPr id="0" name=""/>
        <dsp:cNvSpPr/>
      </dsp:nvSpPr>
      <dsp:spPr>
        <a:xfrm>
          <a:off x="5482" y="2776266"/>
          <a:ext cx="8443513" cy="2362808"/>
        </a:xfrm>
        <a:prstGeom prst="rect">
          <a:avLst/>
        </a:prstGeo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640" tIns="68580" rIns="68580" bIns="68580" numCol="1" spcCol="1270" anchor="ctr" anchorCtr="0">
          <a:noAutofit/>
        </a:bodyPr>
        <a:lstStyle/>
        <a:p>
          <a:pPr lvl="0" algn="r" defTabSz="800100" rtl="1">
            <a:lnSpc>
              <a:spcPct val="90000"/>
            </a:lnSpc>
            <a:spcBef>
              <a:spcPct val="0"/>
            </a:spcBef>
            <a:spcAft>
              <a:spcPct val="35000"/>
            </a:spcAft>
          </a:pPr>
          <a:r>
            <a:rPr lang="he-IL" sz="1800" u="sng" kern="1200" dirty="0" smtClean="0">
              <a:solidFill>
                <a:schemeClr val="accent3"/>
              </a:solidFill>
              <a:latin typeface="Arial"/>
              <a:ea typeface="+mn-ea"/>
              <a:cs typeface="Arial"/>
            </a:rPr>
            <a:t>תרגום</a:t>
          </a:r>
        </a:p>
        <a:p>
          <a:pPr lvl="0" algn="r" defTabSz="800100" rtl="1">
            <a:lnSpc>
              <a:spcPct val="10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ה- </a:t>
          </a:r>
          <a:r>
            <a:rPr lang="en-US" sz="1800" kern="1200" dirty="0" smtClean="0">
              <a:solidFill>
                <a:sysClr val="windowText" lastClr="000000">
                  <a:hueOff val="0"/>
                  <a:satOff val="0"/>
                  <a:lumOff val="0"/>
                  <a:alphaOff val="0"/>
                </a:sysClr>
              </a:solidFill>
              <a:latin typeface="Arial"/>
              <a:ea typeface="+mn-ea"/>
              <a:cs typeface="Arial"/>
            </a:rPr>
            <a:t>RNA</a:t>
          </a:r>
          <a:r>
            <a:rPr lang="he-IL" sz="1800" kern="1200" dirty="0" smtClean="0">
              <a:solidFill>
                <a:sysClr val="windowText" lastClr="000000">
                  <a:hueOff val="0"/>
                  <a:satOff val="0"/>
                  <a:lumOff val="0"/>
                  <a:alphaOff val="0"/>
                </a:sysClr>
              </a:solidFill>
              <a:latin typeface="Arial"/>
              <a:ea typeface="+mn-ea"/>
              <a:cs typeface="Arial"/>
            </a:rPr>
            <a:t> עובר </a:t>
          </a:r>
          <a:r>
            <a:rPr lang="he-IL" sz="1800" kern="1200" dirty="0" smtClean="0">
              <a:solidFill>
                <a:schemeClr val="tx1"/>
              </a:solidFill>
              <a:latin typeface="Arial"/>
              <a:ea typeface="+mn-ea"/>
              <a:cs typeface="Arial"/>
            </a:rPr>
            <a:t>תהליך של </a:t>
          </a:r>
          <a:r>
            <a:rPr lang="he-IL" sz="1800" kern="1200" dirty="0" smtClean="0">
              <a:solidFill>
                <a:sysClr val="windowText" lastClr="000000">
                  <a:hueOff val="0"/>
                  <a:satOff val="0"/>
                  <a:lumOff val="0"/>
                  <a:alphaOff val="0"/>
                </a:sysClr>
              </a:solidFill>
              <a:latin typeface="Arial"/>
              <a:ea typeface="+mn-ea"/>
              <a:cs typeface="Arial"/>
            </a:rPr>
            <a:t>עיבוד (נדון בתהליך זה </a:t>
          </a:r>
          <a:r>
            <a:rPr lang="en-US" sz="1800" kern="1200" dirty="0" smtClean="0">
              <a:solidFill>
                <a:sysClr val="windowText" lastClr="000000">
                  <a:hueOff val="0"/>
                  <a:satOff val="0"/>
                  <a:lumOff val="0"/>
                  <a:alphaOff val="0"/>
                </a:sysClr>
              </a:solidFill>
              <a:latin typeface="Arial"/>
              <a:ea typeface="+mn-ea"/>
              <a:cs typeface="Arial"/>
            </a:rPr>
            <a:t/>
          </a:r>
          <a:br>
            <a:rPr lang="en-US" sz="1800" kern="1200" dirty="0" smtClean="0">
              <a:solidFill>
                <a:sysClr val="windowText" lastClr="000000">
                  <a:hueOff val="0"/>
                  <a:satOff val="0"/>
                  <a:lumOff val="0"/>
                  <a:alphaOff val="0"/>
                </a:sysClr>
              </a:solidFill>
              <a:latin typeface="Arial"/>
              <a:ea typeface="+mn-ea"/>
              <a:cs typeface="Arial"/>
            </a:rPr>
          </a:br>
          <a:r>
            <a:rPr lang="he-IL" sz="1800" kern="1200" dirty="0" smtClean="0">
              <a:solidFill>
                <a:sysClr val="windowText" lastClr="000000">
                  <a:hueOff val="0"/>
                  <a:satOff val="0"/>
                  <a:lumOff val="0"/>
                  <a:alphaOff val="0"/>
                </a:sysClr>
              </a:solidFill>
              <a:latin typeface="Arial"/>
              <a:ea typeface="+mn-ea"/>
              <a:cs typeface="Arial"/>
            </a:rPr>
            <a:t>בהמשך),  יוצא לציטופלסמה ונקשר לריבוזום,</a:t>
          </a:r>
        </a:p>
        <a:p>
          <a:pPr lvl="0" algn="r" defTabSz="800100" rtl="1">
            <a:lnSpc>
              <a:spcPct val="10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והמידע המוצפן בו מתורגם לחלבון. </a:t>
          </a:r>
        </a:p>
        <a:p>
          <a:pPr lvl="0" algn="r" defTabSz="800100" rtl="1">
            <a:lnSpc>
              <a:spcPct val="10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תהליך זה נקרא </a:t>
          </a:r>
          <a:r>
            <a:rPr lang="he-IL" sz="1800" kern="1200" dirty="0" smtClean="0">
              <a:solidFill>
                <a:srgbClr val="FF6600"/>
              </a:solidFill>
              <a:latin typeface="Arial"/>
              <a:ea typeface="+mn-ea"/>
              <a:cs typeface="Arial"/>
            </a:rPr>
            <a:t>תִּרגום, </a:t>
          </a:r>
          <a:r>
            <a:rPr lang="he-IL" sz="1800" kern="1200" dirty="0" smtClean="0">
              <a:solidFill>
                <a:schemeClr val="tx1"/>
              </a:solidFill>
              <a:latin typeface="Arial"/>
              <a:ea typeface="+mn-ea"/>
              <a:cs typeface="Arial"/>
            </a:rPr>
            <a:t>מכיוון שבתהליך זה מתורגם </a:t>
          </a:r>
        </a:p>
        <a:p>
          <a:pPr lvl="0" algn="r" defTabSz="800100" rtl="1">
            <a:lnSpc>
              <a:spcPct val="100000"/>
            </a:lnSpc>
            <a:spcBef>
              <a:spcPct val="0"/>
            </a:spcBef>
            <a:spcAft>
              <a:spcPct val="35000"/>
            </a:spcAft>
          </a:pPr>
          <a:r>
            <a:rPr lang="he-IL" sz="1800" kern="1200" dirty="0" smtClean="0">
              <a:solidFill>
                <a:schemeClr val="tx1"/>
              </a:solidFill>
              <a:latin typeface="Arial"/>
              <a:ea typeface="+mn-ea"/>
              <a:cs typeface="Arial"/>
            </a:rPr>
            <a:t>מידע משפת הבסיסים (ב-</a:t>
          </a:r>
          <a:r>
            <a:rPr lang="en-US" sz="1800" kern="1200" dirty="0" smtClean="0">
              <a:solidFill>
                <a:schemeClr val="tx1"/>
              </a:solidFill>
              <a:latin typeface="Arial"/>
              <a:ea typeface="+mn-ea"/>
              <a:cs typeface="Arial"/>
            </a:rPr>
            <a:t>mRNA</a:t>
          </a:r>
          <a:r>
            <a:rPr lang="he-IL" sz="1800" kern="1200" dirty="0" smtClean="0">
              <a:solidFill>
                <a:schemeClr val="tx1"/>
              </a:solidFill>
              <a:latin typeface="Arial"/>
              <a:ea typeface="+mn-ea"/>
              <a:cs typeface="Arial"/>
            </a:rPr>
            <a:t>)</a:t>
          </a:r>
        </a:p>
        <a:p>
          <a:pPr lvl="0" algn="r" defTabSz="800100" rtl="1">
            <a:lnSpc>
              <a:spcPct val="100000"/>
            </a:lnSpc>
            <a:spcBef>
              <a:spcPct val="0"/>
            </a:spcBef>
            <a:spcAft>
              <a:spcPct val="35000"/>
            </a:spcAft>
          </a:pPr>
          <a:r>
            <a:rPr lang="he-IL" sz="1800" kern="1200" dirty="0" smtClean="0">
              <a:solidFill>
                <a:schemeClr val="tx1"/>
              </a:solidFill>
              <a:latin typeface="Arial"/>
              <a:ea typeface="+mn-ea"/>
              <a:cs typeface="Arial"/>
            </a:rPr>
            <a:t>לשפת החומצות האמיניות בחלבון.</a:t>
          </a:r>
          <a:endParaRPr lang="he-IL" sz="1800" kern="1200" dirty="0">
            <a:solidFill>
              <a:schemeClr val="tx1"/>
            </a:solidFill>
            <a:latin typeface="Arial"/>
            <a:ea typeface="+mn-ea"/>
            <a:cs typeface="Arial"/>
          </a:endParaRPr>
        </a:p>
      </dsp:txBody>
      <dsp:txXfrm>
        <a:off x="5482" y="2776266"/>
        <a:ext cx="8443513" cy="2362808"/>
      </dsp:txXfrm>
    </dsp:sp>
    <dsp:sp modelId="{5EE8AAFF-D60E-4E99-98A4-C3D2097A76E2}">
      <dsp:nvSpPr>
        <dsp:cNvPr id="0" name=""/>
        <dsp:cNvSpPr/>
      </dsp:nvSpPr>
      <dsp:spPr>
        <a:xfrm>
          <a:off x="0" y="3723173"/>
          <a:ext cx="433692" cy="821173"/>
        </a:xfrm>
        <a:prstGeom prst="rect">
          <a:avLst/>
        </a:prstGeom>
        <a:solidFill>
          <a:srgbClr val="7F7F7F">
            <a:tint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6383F534-4834-4530-AC01-C8FB08390371}" type="datetimeFigureOut">
              <a:rPr lang="he-IL"/>
              <a:pPr>
                <a:defRPr/>
              </a:pPr>
              <a:t>ט'/טבת/תשע"ז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3F1E44FD-7BE0-4A6F-8AD0-21C48C570E60}" type="slidenum">
              <a:rPr lang="he-IL"/>
              <a:pPr>
                <a:defRPr/>
              </a:pPr>
              <a:t>‹#›</a:t>
            </a:fld>
            <a:endParaRPr lang="he-IL" dirty="0"/>
          </a:p>
        </p:txBody>
      </p:sp>
    </p:spTree>
    <p:extLst>
      <p:ext uri="{BB962C8B-B14F-4D97-AF65-F5344CB8AC3E}">
        <p14:creationId xmlns:p14="http://schemas.microsoft.com/office/powerpoint/2010/main" val="200452545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F62B20-8852-49B1-91C0-576911B59258}"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34061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3F1E44FD-7BE0-4A6F-8AD0-21C48C570E60}" type="slidenum">
              <a:rPr lang="he-IL" smtClean="0"/>
              <a:pPr>
                <a:defRPr/>
              </a:pPr>
              <a:t>8</a:t>
            </a:fld>
            <a:endParaRPr lang="he-IL" dirty="0"/>
          </a:p>
        </p:txBody>
      </p:sp>
    </p:spTree>
    <p:extLst>
      <p:ext uri="{BB962C8B-B14F-4D97-AF65-F5344CB8AC3E}">
        <p14:creationId xmlns:p14="http://schemas.microsoft.com/office/powerpoint/2010/main" val="218417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63</a:t>
            </a:fld>
            <a:endParaRPr lang="he-IL" dirty="0">
              <a:solidFill>
                <a:prstClr val="black"/>
              </a:solidFill>
            </a:endParaRPr>
          </a:p>
        </p:txBody>
      </p:sp>
    </p:spTree>
    <p:extLst>
      <p:ext uri="{BB962C8B-B14F-4D97-AF65-F5344CB8AC3E}">
        <p14:creationId xmlns:p14="http://schemas.microsoft.com/office/powerpoint/2010/main" val="51902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64</a:t>
            </a:fld>
            <a:endParaRPr lang="he-IL" dirty="0">
              <a:solidFill>
                <a:prstClr val="black"/>
              </a:solidFill>
            </a:endParaRPr>
          </a:p>
        </p:txBody>
      </p:sp>
    </p:spTree>
    <p:extLst>
      <p:ext uri="{BB962C8B-B14F-4D97-AF65-F5344CB8AC3E}">
        <p14:creationId xmlns:p14="http://schemas.microsoft.com/office/powerpoint/2010/main" val="2691068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503FEDC-41E9-4291-A391-0E007663CC1D}"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5EDA69C-3E79-496B-A79B-8141C9312FD1}" type="slidenum">
              <a:rPr lang="he-IL"/>
              <a:pPr>
                <a:defRPr/>
              </a:pPr>
              <a:t>‹#›</a:t>
            </a:fld>
            <a:endParaRPr lang="he-IL" dirty="0"/>
          </a:p>
        </p:txBody>
      </p:sp>
    </p:spTree>
    <p:extLst>
      <p:ext uri="{BB962C8B-B14F-4D97-AF65-F5344CB8AC3E}">
        <p14:creationId xmlns:p14="http://schemas.microsoft.com/office/powerpoint/2010/main" val="388952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59FF6E2-6F72-47A6-ACBB-A67312E5F3DD}"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613ADCE5-5E4B-4853-8324-ACD628899A9C}" type="slidenum">
              <a:rPr lang="he-IL"/>
              <a:pPr>
                <a:defRPr/>
              </a:pPr>
              <a:t>‹#›</a:t>
            </a:fld>
            <a:endParaRPr lang="he-IL" dirty="0"/>
          </a:p>
        </p:txBody>
      </p:sp>
    </p:spTree>
    <p:extLst>
      <p:ext uri="{BB962C8B-B14F-4D97-AF65-F5344CB8AC3E}">
        <p14:creationId xmlns:p14="http://schemas.microsoft.com/office/powerpoint/2010/main" val="93936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358B80F-02DA-4954-A1BA-B946D505823A}"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6A7FFD8-FB03-4D03-BD5C-D720EEE42EAB}" type="slidenum">
              <a:rPr lang="he-IL"/>
              <a:pPr>
                <a:defRPr/>
              </a:pPr>
              <a:t>‹#›</a:t>
            </a:fld>
            <a:endParaRPr lang="he-IL" dirty="0"/>
          </a:p>
        </p:txBody>
      </p:sp>
    </p:spTree>
    <p:extLst>
      <p:ext uri="{BB962C8B-B14F-4D97-AF65-F5344CB8AC3E}">
        <p14:creationId xmlns:p14="http://schemas.microsoft.com/office/powerpoint/2010/main" val="388789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4C28A74-570C-4856-A3FF-BDAEFD5C1115}" type="slidenum">
              <a:rPr lang="he-IL"/>
              <a:pPr>
                <a:defRPr/>
              </a:pPr>
              <a:t>‹#›</a:t>
            </a:fld>
            <a:endParaRPr lang="he-IL" dirty="0"/>
          </a:p>
        </p:txBody>
      </p:sp>
    </p:spTree>
    <p:extLst>
      <p:ext uri="{BB962C8B-B14F-4D97-AF65-F5344CB8AC3E}">
        <p14:creationId xmlns:p14="http://schemas.microsoft.com/office/powerpoint/2010/main" val="56547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B38899-70EB-4C0E-9EAA-EE5B25C2D7D9}" type="slidenum">
              <a:rPr lang="he-IL"/>
              <a:pPr>
                <a:defRPr/>
              </a:pPr>
              <a:t>‹#›</a:t>
            </a:fld>
            <a:endParaRPr lang="he-IL" dirty="0"/>
          </a:p>
        </p:txBody>
      </p:sp>
    </p:spTree>
    <p:extLst>
      <p:ext uri="{BB962C8B-B14F-4D97-AF65-F5344CB8AC3E}">
        <p14:creationId xmlns:p14="http://schemas.microsoft.com/office/powerpoint/2010/main" val="40420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0D6BCAD-F675-46B8-9F8C-C84FC6F29EEE}"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E3F9727-4FCC-4E2F-B601-904E749F3108}" type="slidenum">
              <a:rPr lang="he-IL"/>
              <a:pPr>
                <a:defRPr/>
              </a:pPr>
              <a:t>‹#›</a:t>
            </a:fld>
            <a:endParaRPr lang="he-IL" dirty="0"/>
          </a:p>
        </p:txBody>
      </p:sp>
    </p:spTree>
    <p:extLst>
      <p:ext uri="{BB962C8B-B14F-4D97-AF65-F5344CB8AC3E}">
        <p14:creationId xmlns:p14="http://schemas.microsoft.com/office/powerpoint/2010/main" val="2691196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9F365E7B-7F61-4F55-AAF5-5D915FCC8BF2}"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EF3621D-FE82-4EBA-9109-590D02C89132}" type="slidenum">
              <a:rPr lang="he-IL"/>
              <a:pPr>
                <a:defRPr/>
              </a:pPr>
              <a:t>‹#›</a:t>
            </a:fld>
            <a:endParaRPr lang="he-IL" dirty="0"/>
          </a:p>
        </p:txBody>
      </p:sp>
    </p:spTree>
    <p:extLst>
      <p:ext uri="{BB962C8B-B14F-4D97-AF65-F5344CB8AC3E}">
        <p14:creationId xmlns:p14="http://schemas.microsoft.com/office/powerpoint/2010/main" val="28260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CA8E0C3-9330-4983-BD07-64C8ED2D3EFD}"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B66F5C8-D4D1-40B5-ACDE-65AAA65A804D}" type="slidenum">
              <a:rPr lang="he-IL"/>
              <a:pPr>
                <a:defRPr/>
              </a:pPr>
              <a:t>‹#›</a:t>
            </a:fld>
            <a:endParaRPr lang="he-IL" dirty="0"/>
          </a:p>
        </p:txBody>
      </p:sp>
    </p:spTree>
    <p:extLst>
      <p:ext uri="{BB962C8B-B14F-4D97-AF65-F5344CB8AC3E}">
        <p14:creationId xmlns:p14="http://schemas.microsoft.com/office/powerpoint/2010/main" val="4139858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419A504-91E9-413F-BBA8-A1C21898B5C2}" type="slidenum">
              <a:rPr lang="he-IL"/>
              <a:pPr>
                <a:defRPr/>
              </a:pPr>
              <a:t>‹#›</a:t>
            </a:fld>
            <a:endParaRPr lang="he-IL" dirty="0"/>
          </a:p>
        </p:txBody>
      </p:sp>
    </p:spTree>
    <p:extLst>
      <p:ext uri="{BB962C8B-B14F-4D97-AF65-F5344CB8AC3E}">
        <p14:creationId xmlns:p14="http://schemas.microsoft.com/office/powerpoint/2010/main" val="2329467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415D2C4-A11E-42E0-9480-1850DFC9F89C}" type="slidenum">
              <a:rPr lang="he-IL"/>
              <a:pPr>
                <a:defRPr/>
              </a:pPr>
              <a:t>‹#›</a:t>
            </a:fld>
            <a:endParaRPr lang="he-IL" dirty="0"/>
          </a:p>
        </p:txBody>
      </p:sp>
    </p:spTree>
    <p:extLst>
      <p:ext uri="{BB962C8B-B14F-4D97-AF65-F5344CB8AC3E}">
        <p14:creationId xmlns:p14="http://schemas.microsoft.com/office/powerpoint/2010/main" val="3167297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EACB4D0-D95E-480F-8AEA-65951BD06020}"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E20FCA8-50E6-4E0D-A36D-A046B2C082FD}" type="slidenum">
              <a:rPr lang="he-IL"/>
              <a:pPr>
                <a:defRPr/>
              </a:pPr>
              <a:t>‹#›</a:t>
            </a:fld>
            <a:endParaRPr lang="he-IL" dirty="0"/>
          </a:p>
        </p:txBody>
      </p:sp>
    </p:spTree>
    <p:extLst>
      <p:ext uri="{BB962C8B-B14F-4D97-AF65-F5344CB8AC3E}">
        <p14:creationId xmlns:p14="http://schemas.microsoft.com/office/powerpoint/2010/main" val="197400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ECBCBFD-5D90-4938-80AD-37E61A7EC060}" type="slidenum">
              <a:rPr lang="he-IL"/>
              <a:pPr>
                <a:defRPr/>
              </a:pPr>
              <a:t>‹#›</a:t>
            </a:fld>
            <a:endParaRPr lang="he-IL" dirty="0"/>
          </a:p>
        </p:txBody>
      </p:sp>
    </p:spTree>
    <p:extLst>
      <p:ext uri="{BB962C8B-B14F-4D97-AF65-F5344CB8AC3E}">
        <p14:creationId xmlns:p14="http://schemas.microsoft.com/office/powerpoint/2010/main" val="1079800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F4D456B-4B65-4D77-B8B8-0C6EFF0FDD7B}"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B040E46-8BB5-4FC9-869E-62331318B752}" type="slidenum">
              <a:rPr lang="he-IL"/>
              <a:pPr>
                <a:defRPr/>
              </a:pPr>
              <a:t>‹#›</a:t>
            </a:fld>
            <a:endParaRPr lang="he-IL" dirty="0"/>
          </a:p>
        </p:txBody>
      </p:sp>
    </p:spTree>
    <p:extLst>
      <p:ext uri="{BB962C8B-B14F-4D97-AF65-F5344CB8AC3E}">
        <p14:creationId xmlns:p14="http://schemas.microsoft.com/office/powerpoint/2010/main" val="420709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E3559AA-56C6-4D90-8911-5BC3511B8AEC}" type="slidenum">
              <a:rPr lang="he-IL"/>
              <a:pPr>
                <a:defRPr/>
              </a:pPr>
              <a:t>‹#›</a:t>
            </a:fld>
            <a:endParaRPr lang="he-IL" dirty="0"/>
          </a:p>
        </p:txBody>
      </p:sp>
    </p:spTree>
    <p:extLst>
      <p:ext uri="{BB962C8B-B14F-4D97-AF65-F5344CB8AC3E}">
        <p14:creationId xmlns:p14="http://schemas.microsoft.com/office/powerpoint/2010/main" val="1057400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7894355-8CFB-421E-9A75-82A76A23E98A}" type="slidenum">
              <a:rPr lang="he-IL"/>
              <a:pPr>
                <a:defRPr/>
              </a:pPr>
              <a:t>‹#›</a:t>
            </a:fld>
            <a:endParaRPr lang="he-IL" dirty="0"/>
          </a:p>
        </p:txBody>
      </p:sp>
    </p:spTree>
    <p:extLst>
      <p:ext uri="{BB962C8B-B14F-4D97-AF65-F5344CB8AC3E}">
        <p14:creationId xmlns:p14="http://schemas.microsoft.com/office/powerpoint/2010/main" val="214947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1BB3D56-F58D-4E30-91F8-1BE27AAF5C37}"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E6FAB3C-EF54-442A-A42F-57B05D7A7B03}" type="slidenum">
              <a:rPr lang="he-IL"/>
              <a:pPr>
                <a:defRPr/>
              </a:pPr>
              <a:t>‹#›</a:t>
            </a:fld>
            <a:endParaRPr lang="he-IL" dirty="0"/>
          </a:p>
        </p:txBody>
      </p:sp>
    </p:spTree>
    <p:extLst>
      <p:ext uri="{BB962C8B-B14F-4D97-AF65-F5344CB8AC3E}">
        <p14:creationId xmlns:p14="http://schemas.microsoft.com/office/powerpoint/2010/main" val="3637612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98CC9D-BA1D-491D-AACF-0B35F30E9B5C}"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FF94685-A2F4-4B3A-A17B-B4F695837B0A}" type="slidenum">
              <a:rPr lang="he-IL"/>
              <a:pPr>
                <a:defRPr/>
              </a:pPr>
              <a:t>‹#›</a:t>
            </a:fld>
            <a:endParaRPr lang="he-IL" dirty="0"/>
          </a:p>
        </p:txBody>
      </p:sp>
    </p:spTree>
    <p:extLst>
      <p:ext uri="{BB962C8B-B14F-4D97-AF65-F5344CB8AC3E}">
        <p14:creationId xmlns:p14="http://schemas.microsoft.com/office/powerpoint/2010/main" val="61217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CC7EB6-465D-4CE7-9EEA-5D72B191E202}" type="slidenum">
              <a:rPr lang="he-IL"/>
              <a:pPr>
                <a:defRPr/>
              </a:pPr>
              <a:t>‹#›</a:t>
            </a:fld>
            <a:endParaRPr lang="he-IL" dirty="0"/>
          </a:p>
        </p:txBody>
      </p:sp>
    </p:spTree>
    <p:extLst>
      <p:ext uri="{BB962C8B-B14F-4D97-AF65-F5344CB8AC3E}">
        <p14:creationId xmlns:p14="http://schemas.microsoft.com/office/powerpoint/2010/main" val="423684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F6F4C5-3C8A-47B3-8B57-C3BF63294B98}" type="slidenum">
              <a:rPr lang="he-IL"/>
              <a:pPr>
                <a:defRPr/>
              </a:pPr>
              <a:t>‹#›</a:t>
            </a:fld>
            <a:endParaRPr lang="he-IL" dirty="0"/>
          </a:p>
        </p:txBody>
      </p:sp>
    </p:spTree>
    <p:extLst>
      <p:ext uri="{BB962C8B-B14F-4D97-AF65-F5344CB8AC3E}">
        <p14:creationId xmlns:p14="http://schemas.microsoft.com/office/powerpoint/2010/main" val="714330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E4F606C9-0DC2-4576-B073-3D91226D60A4}" type="slidenum">
              <a:rPr lang="he-IL"/>
              <a:pPr>
                <a:defRPr/>
              </a:pPr>
              <a:t>‹#›</a:t>
            </a:fld>
            <a:endParaRPr lang="he-IL" dirty="0"/>
          </a:p>
        </p:txBody>
      </p:sp>
    </p:spTree>
    <p:extLst>
      <p:ext uri="{BB962C8B-B14F-4D97-AF65-F5344CB8AC3E}">
        <p14:creationId xmlns:p14="http://schemas.microsoft.com/office/powerpoint/2010/main" val="363848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4661987-F2FD-401A-A135-DABFC0FABAFB}" type="slidenum">
              <a:rPr lang="he-IL"/>
              <a:pPr>
                <a:defRPr/>
              </a:pPr>
              <a:t>‹#›</a:t>
            </a:fld>
            <a:endParaRPr lang="he-IL" dirty="0"/>
          </a:p>
        </p:txBody>
      </p:sp>
    </p:spTree>
    <p:extLst>
      <p:ext uri="{BB962C8B-B14F-4D97-AF65-F5344CB8AC3E}">
        <p14:creationId xmlns:p14="http://schemas.microsoft.com/office/powerpoint/2010/main" val="2417985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5963C57F-971D-43CA-A083-FD0AA6D7C8AD}" type="slidenum">
              <a:rPr lang="he-IL"/>
              <a:pPr>
                <a:defRPr/>
              </a:pPr>
              <a:t>‹#›</a:t>
            </a:fld>
            <a:endParaRPr lang="he-IL" dirty="0"/>
          </a:p>
        </p:txBody>
      </p:sp>
    </p:spTree>
    <p:extLst>
      <p:ext uri="{BB962C8B-B14F-4D97-AF65-F5344CB8AC3E}">
        <p14:creationId xmlns:p14="http://schemas.microsoft.com/office/powerpoint/2010/main" val="40581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22B79A-C823-4252-A46F-612338153074}" type="slidenum">
              <a:rPr lang="he-IL"/>
              <a:pPr>
                <a:defRPr/>
              </a:pPr>
              <a:t>‹#›</a:t>
            </a:fld>
            <a:endParaRPr lang="he-IL" dirty="0"/>
          </a:p>
        </p:txBody>
      </p:sp>
    </p:spTree>
    <p:extLst>
      <p:ext uri="{BB962C8B-B14F-4D97-AF65-F5344CB8AC3E}">
        <p14:creationId xmlns:p14="http://schemas.microsoft.com/office/powerpoint/2010/main" val="4123446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B22F3B1-BED4-46A2-8F2B-E30B9E6CE4CF}" type="datetime8">
              <a:rPr lang="he-IL">
                <a:solidFill>
                  <a:prstClr val="black">
                    <a:tint val="75000"/>
                  </a:prstClr>
                </a:solidFill>
              </a:rPr>
              <a:pPr>
                <a:defRPr/>
              </a:pPr>
              <a:t>07 ינואר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11DD441-95E2-49F3-9CED-89F87F71ACF4}" type="slidenum">
              <a:rPr lang="he-IL"/>
              <a:pPr>
                <a:defRPr/>
              </a:pPr>
              <a:t>‹#›</a:t>
            </a:fld>
            <a:endParaRPr lang="he-IL" dirty="0"/>
          </a:p>
        </p:txBody>
      </p:sp>
    </p:spTree>
    <p:extLst>
      <p:ext uri="{BB962C8B-B14F-4D97-AF65-F5344CB8AC3E}">
        <p14:creationId xmlns:p14="http://schemas.microsoft.com/office/powerpoint/2010/main" val="3539272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C9392D2-616B-4C17-A90D-D5F6A0684230}" type="slidenum">
              <a:rPr lang="he-IL"/>
              <a:pPr>
                <a:defRPr/>
              </a:pPr>
              <a:t>‹#›</a:t>
            </a:fld>
            <a:endParaRPr lang="he-IL" dirty="0"/>
          </a:p>
        </p:txBody>
      </p:sp>
    </p:spTree>
    <p:extLst>
      <p:ext uri="{BB962C8B-B14F-4D97-AF65-F5344CB8AC3E}">
        <p14:creationId xmlns:p14="http://schemas.microsoft.com/office/powerpoint/2010/main" val="372569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9D74BF4-099E-4EC6-BD1D-F8A3824844A2}" type="slidenum">
              <a:rPr lang="he-IL"/>
              <a:pPr>
                <a:defRPr/>
              </a:pPr>
              <a:t>‹#›</a:t>
            </a:fld>
            <a:endParaRPr lang="he-IL" dirty="0"/>
          </a:p>
        </p:txBody>
      </p:sp>
    </p:spTree>
    <p:extLst>
      <p:ext uri="{BB962C8B-B14F-4D97-AF65-F5344CB8AC3E}">
        <p14:creationId xmlns:p14="http://schemas.microsoft.com/office/powerpoint/2010/main" val="3413508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B84D54-CAD8-47DA-AE63-F90E69A49F4B}" type="slidenum">
              <a:rPr lang="he-IL"/>
              <a:pPr>
                <a:defRPr/>
              </a:pPr>
              <a:t>‹#›</a:t>
            </a:fld>
            <a:endParaRPr lang="he-IL" dirty="0"/>
          </a:p>
        </p:txBody>
      </p:sp>
    </p:spTree>
    <p:extLst>
      <p:ext uri="{BB962C8B-B14F-4D97-AF65-F5344CB8AC3E}">
        <p14:creationId xmlns:p14="http://schemas.microsoft.com/office/powerpoint/2010/main" val="1794432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DD55FBB-264A-40A2-AC6B-4CD2932F4040}" type="datetime8">
              <a:rPr lang="he-IL">
                <a:solidFill>
                  <a:prstClr val="black">
                    <a:tint val="75000"/>
                  </a:prstClr>
                </a:solidFill>
              </a:rPr>
              <a:pPr>
                <a:defRPr/>
              </a:pPr>
              <a:t>07 ינואר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8A5661-5900-46A7-9408-68D5D72C9E76}" type="slidenum">
              <a:rPr lang="he-IL"/>
              <a:pPr>
                <a:defRPr/>
              </a:pPr>
              <a:t>‹#›</a:t>
            </a:fld>
            <a:endParaRPr lang="he-IL" dirty="0"/>
          </a:p>
        </p:txBody>
      </p:sp>
    </p:spTree>
    <p:extLst>
      <p:ext uri="{BB962C8B-B14F-4D97-AF65-F5344CB8AC3E}">
        <p14:creationId xmlns:p14="http://schemas.microsoft.com/office/powerpoint/2010/main" val="286354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4C6A479-D5A8-4B3A-9FBD-D8A896122C4C}"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AE21E05-67B0-4BCC-A778-A6B556E49E25}" type="slidenum">
              <a:rPr lang="he-IL"/>
              <a:pPr>
                <a:defRPr/>
              </a:pPr>
              <a:t>‹#›</a:t>
            </a:fld>
            <a:endParaRPr lang="he-IL" dirty="0"/>
          </a:p>
        </p:txBody>
      </p:sp>
    </p:spTree>
    <p:extLst>
      <p:ext uri="{BB962C8B-B14F-4D97-AF65-F5344CB8AC3E}">
        <p14:creationId xmlns:p14="http://schemas.microsoft.com/office/powerpoint/2010/main" val="339520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F4403B0-0C86-4E39-A036-85FD812EC823}"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0A940EC-AF4D-451B-9636-815018242822}" type="slidenum">
              <a:rPr lang="he-IL"/>
              <a:pPr>
                <a:defRPr/>
              </a:pPr>
              <a:t>‹#›</a:t>
            </a:fld>
            <a:endParaRPr lang="he-IL" dirty="0"/>
          </a:p>
        </p:txBody>
      </p:sp>
    </p:spTree>
    <p:extLst>
      <p:ext uri="{BB962C8B-B14F-4D97-AF65-F5344CB8AC3E}">
        <p14:creationId xmlns:p14="http://schemas.microsoft.com/office/powerpoint/2010/main" val="226335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20F10C-8525-44BA-8DC8-F5A4DA3F7B14}"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68E3637-17C9-47FB-BAFE-0DE7F4031799}" type="slidenum">
              <a:rPr lang="he-IL"/>
              <a:pPr>
                <a:defRPr/>
              </a:pPr>
              <a:t>‹#›</a:t>
            </a:fld>
            <a:endParaRPr lang="he-IL" dirty="0"/>
          </a:p>
        </p:txBody>
      </p:sp>
    </p:spTree>
    <p:extLst>
      <p:ext uri="{BB962C8B-B14F-4D97-AF65-F5344CB8AC3E}">
        <p14:creationId xmlns:p14="http://schemas.microsoft.com/office/powerpoint/2010/main" val="419126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59C2124-8E11-45E4-BE7C-F69D7F35F423}" type="slidenum">
              <a:rPr lang="he-IL"/>
              <a:pPr>
                <a:defRPr/>
              </a:pPr>
              <a:t>‹#›</a:t>
            </a:fld>
            <a:endParaRPr lang="he-IL" dirty="0"/>
          </a:p>
        </p:txBody>
      </p:sp>
    </p:spTree>
    <p:extLst>
      <p:ext uri="{BB962C8B-B14F-4D97-AF65-F5344CB8AC3E}">
        <p14:creationId xmlns:p14="http://schemas.microsoft.com/office/powerpoint/2010/main" val="117054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0B2EC61-5364-43AE-B2A9-45CC42C56638}" type="slidenum">
              <a:rPr lang="he-IL"/>
              <a:pPr>
                <a:defRPr/>
              </a:pPr>
              <a:t>‹#›</a:t>
            </a:fld>
            <a:endParaRPr lang="he-IL" dirty="0"/>
          </a:p>
        </p:txBody>
      </p:sp>
    </p:spTree>
    <p:extLst>
      <p:ext uri="{BB962C8B-B14F-4D97-AF65-F5344CB8AC3E}">
        <p14:creationId xmlns:p14="http://schemas.microsoft.com/office/powerpoint/2010/main" val="56343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83BE823-36E6-46D2-9EB9-A14104F68D35}" type="datetime8">
              <a:rPr lang="he-IL"/>
              <a:pPr>
                <a:defRPr/>
              </a:pPr>
              <a:t>07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3BBAB01-6A82-4E9E-BED6-F861837A0A07}" type="slidenum">
              <a:rPr lang="he-IL"/>
              <a:pPr>
                <a:defRPr/>
              </a:pPr>
              <a:t>‹#›</a:t>
            </a:fld>
            <a:endParaRPr lang="he-IL" dirty="0"/>
          </a:p>
        </p:txBody>
      </p:sp>
    </p:spTree>
    <p:extLst>
      <p:ext uri="{BB962C8B-B14F-4D97-AF65-F5344CB8AC3E}">
        <p14:creationId xmlns:p14="http://schemas.microsoft.com/office/powerpoint/2010/main" val="2204672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7.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1ACC4A1-6A4C-48DB-90DA-970D4D726552}" type="datetime8">
              <a:rPr lang="he-IL"/>
              <a:pPr>
                <a:defRPr/>
              </a:pPr>
              <a:t>07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91F20A8-69E5-4D4B-A74D-9C3227C1979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84" r:id="rId4"/>
    <p:sldLayoutId id="214748539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F6AF7DD-59BC-4ED4-9833-97F71F3270A0}" type="datetime8">
              <a:rPr lang="he-IL"/>
              <a:pPr>
                <a:defRPr/>
              </a:pPr>
              <a:t>07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E3B3590-8CD1-4A67-98B2-1C4D91E23EA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92" r:id="rId1"/>
    <p:sldLayoutId id="2147485393" r:id="rId2"/>
    <p:sldLayoutId id="2147485394" r:id="rId3"/>
    <p:sldLayoutId id="2147485385" r:id="rId4"/>
    <p:sldLayoutId id="214748539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87033D1-75D8-4597-8D27-43A734AE6473}" type="datetime8">
              <a:rPr lang="he-IL"/>
              <a:pPr>
                <a:defRPr/>
              </a:pPr>
              <a:t>07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B15E940-DD21-4E6B-A8EF-C5CFCF244FD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96" r:id="rId1"/>
    <p:sldLayoutId id="2147485397" r:id="rId2"/>
    <p:sldLayoutId id="2147485398" r:id="rId3"/>
    <p:sldLayoutId id="2147485386" r:id="rId4"/>
    <p:sldLayoutId id="214748539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F0337D1-AE34-4397-8A79-B79D9B47F192}" type="datetime8">
              <a:rPr lang="he-IL"/>
              <a:pPr>
                <a:defRPr/>
              </a:pPr>
              <a:t>07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B29CC4B-47F2-428E-B34C-7F24E1B8937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00" r:id="rId1"/>
    <p:sldLayoutId id="2147485401" r:id="rId2"/>
    <p:sldLayoutId id="2147485402" r:id="rId3"/>
    <p:sldLayoutId id="214748540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A2D18DB-5B4E-4EC4-B834-33EC72DE92DD}" type="datetime8">
              <a:rPr lang="he-IL"/>
              <a:pPr>
                <a:defRPr/>
              </a:pPr>
              <a:t>07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3047024-8111-49F2-86C1-792F6279544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04" r:id="rId1"/>
    <p:sldLayoutId id="2147485405" r:id="rId2"/>
    <p:sldLayoutId id="2147485406" r:id="rId3"/>
    <p:sldLayoutId id="21474853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BF1392-215C-4E82-82F1-BE5E9ABA25FB}" type="datetime8">
              <a:rPr lang="he-IL"/>
              <a:pPr>
                <a:defRPr/>
              </a:pPr>
              <a:t>07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14C852-85F3-464D-9F50-D1DF25863A57}" type="slidenum">
              <a:rPr lang="he-IL"/>
              <a:pPr>
                <a:defRPr/>
              </a:pPr>
              <a:t>‹#›</a:t>
            </a:fld>
            <a:endParaRPr lang="he-IL" dirty="0"/>
          </a:p>
        </p:txBody>
      </p:sp>
    </p:spTree>
    <p:extLst>
      <p:ext uri="{BB962C8B-B14F-4D97-AF65-F5344CB8AC3E}">
        <p14:creationId xmlns:p14="http://schemas.microsoft.com/office/powerpoint/2010/main" val="1531623390"/>
      </p:ext>
    </p:extLst>
  </p:cSld>
  <p:clrMap bg1="lt1" tx1="dk1" bg2="lt2" tx2="dk2" accent1="accent1" accent2="accent2" accent3="accent3" accent4="accent4" accent5="accent5" accent6="accent6" hlink="hlink" folHlink="folHlink"/>
  <p:sldLayoutIdLst>
    <p:sldLayoutId id="2147485408" r:id="rId1"/>
    <p:sldLayoutId id="2147485409" r:id="rId2"/>
    <p:sldLayoutId id="2147485410" r:id="rId3"/>
    <p:sldLayoutId id="2147485411" r:id="rId4"/>
    <p:sldLayoutId id="2147485412" r:id="rId5"/>
    <p:sldLayoutId id="2147485413"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6733F2F-F843-4675-976D-4A415151BE66}" type="datetime8">
              <a:rPr lang="he-IL">
                <a:solidFill>
                  <a:prstClr val="black">
                    <a:tint val="75000"/>
                  </a:prstClr>
                </a:solidFill>
              </a:rPr>
              <a:pPr>
                <a:defRPr/>
              </a:pPr>
              <a:t>07 ינואר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A0618A2-E7AC-4C99-9965-12691AC352CF}" type="slidenum">
              <a:rPr lang="he-IL"/>
              <a:pPr>
                <a:defRPr/>
              </a:pPr>
              <a:t>‹#›</a:t>
            </a:fld>
            <a:endParaRPr lang="he-IL" dirty="0"/>
          </a:p>
        </p:txBody>
      </p:sp>
    </p:spTree>
    <p:extLst>
      <p:ext uri="{BB962C8B-B14F-4D97-AF65-F5344CB8AC3E}">
        <p14:creationId xmlns:p14="http://schemas.microsoft.com/office/powerpoint/2010/main" val="2769757852"/>
      </p:ext>
    </p:extLst>
  </p:cSld>
  <p:clrMap bg1="lt1" tx1="dk1" bg2="lt2" tx2="dk2" accent1="accent1" accent2="accent2" accent3="accent3" accent4="accent4" accent5="accent5" accent6="accent6" hlink="hlink" folHlink="folHlink"/>
  <p:sldLayoutIdLst>
    <p:sldLayoutId id="2147485415" r:id="rId1"/>
    <p:sldLayoutId id="2147485416" r:id="rId2"/>
    <p:sldLayoutId id="2147485417" r:id="rId3"/>
    <p:sldLayoutId id="2147485418" r:id="rId4"/>
    <p:sldLayoutId id="214748541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orage.cet.ac.il/resources/biology/TheCell/garein/tirgum/dna4.swf" TargetMode="Externa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mybag.ebaghigh.cet.ac.il/content/player.aspx?manifest=/api/manifests/item/he/a65ac858-40ca-41b1-91ab-ddc5da1bb8e5/#?page=content-1" TargetMode="External"/><Relationship Id="rId4" Type="http://schemas.openxmlformats.org/officeDocument/2006/relationships/hyperlink" Target="http://mybag.ebaghigh.cet.ac.il/content/player.aspx?manifest=/api/manifests/item/he/6bd47881-3a6b-49b8-bcd6-98b3c91cce0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Jml8CFBWcDs" TargetMode="Externa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hyperlink" Target="http://www.youtube.com/watch?v=RedO6rLNQ2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hyperlink" Target="http://creativecommons.org/licenses/by-sa/2.0/de/deed.he" TargetMode="External"/><Relationship Id="rId3" Type="http://schemas.openxmlformats.org/officeDocument/2006/relationships/image" Target="../media/image30.png"/><Relationship Id="rId7" Type="http://schemas.openxmlformats.org/officeDocument/2006/relationships/hyperlink" Target="http://he.wikipedia.org/wiki/%D7%A7%D7%95%D7%91%D7%A5:Lampyris_noctiluca.jpg" TargetMode="External"/><Relationship Id="rId2" Type="http://schemas.openxmlformats.org/officeDocument/2006/relationships/image" Target="../media/image4.gif"/><Relationship Id="rId1" Type="http://schemas.openxmlformats.org/officeDocument/2006/relationships/slideLayout" Target="../slideLayouts/slideLayout5.xml"/><Relationship Id="rId6" Type="http://schemas.openxmlformats.org/officeDocument/2006/relationships/hyperlink" Target="http://commons.wikimedia.org/wiki/File:Glowing_tobacco_plant.jpg"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mybag.ebaghigh.cet.ac.il/content/player.aspx?manifest=/api/manifests/item/he/fdfb1f2c-8075-4f5b-9e13-7508988d5dcf/#?page=content-1" TargetMode="External"/><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mybag.ebaghigh.cet.ac.il/content/player.aspx?manifest=/api/manifests/item/he/6bd47881-3a6b-49b8-bcd6-98b3c91cce07/"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torage.cet.ac.il/resources/biology/TheCell/garein/tirgum/dna4.sw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95325" y="354013"/>
            <a:ext cx="816292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smtClean="0">
                <a:solidFill>
                  <a:srgbClr val="1D4C72"/>
                </a:solidFill>
                <a:latin typeface="Arial"/>
                <a:cs typeface="Arial"/>
              </a:rPr>
              <a:t>התא – מבנה ותפקוד</a:t>
            </a:r>
            <a:endParaRPr lang="he-IL" sz="4400" b="1" dirty="0">
              <a:solidFill>
                <a:srgbClr val="1D4C72"/>
              </a:solidFill>
              <a:latin typeface="Arial"/>
              <a:cs typeface="Arial"/>
            </a:endParaRPr>
          </a:p>
        </p:txBody>
      </p:sp>
      <p:sp>
        <p:nvSpPr>
          <p:cNvPr id="6" name="TextBox 5"/>
          <p:cNvSpPr txBox="1"/>
          <p:nvPr/>
        </p:nvSpPr>
        <p:spPr>
          <a:xfrm>
            <a:off x="642938" y="1196752"/>
            <a:ext cx="814387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a:solidFill>
                  <a:srgbClr val="FF6600"/>
                </a:solidFill>
                <a:latin typeface="Arial"/>
                <a:cs typeface="Arial"/>
              </a:rPr>
              <a:t>מ-</a:t>
            </a:r>
            <a:r>
              <a:rPr lang="en-US" sz="4400" b="1" dirty="0">
                <a:solidFill>
                  <a:srgbClr val="FF6600"/>
                </a:solidFill>
                <a:latin typeface="Arial"/>
                <a:cs typeface="Arial"/>
              </a:rPr>
              <a:t>DNA</a:t>
            </a:r>
            <a:r>
              <a:rPr lang="he-IL" sz="4400" b="1" dirty="0">
                <a:solidFill>
                  <a:srgbClr val="FF6600"/>
                </a:solidFill>
                <a:latin typeface="Arial"/>
                <a:cs typeface="Arial"/>
              </a:rPr>
              <a:t> לחלבון</a:t>
            </a:r>
          </a:p>
        </p:txBody>
      </p:sp>
      <p:sp>
        <p:nvSpPr>
          <p:cNvPr id="18" name="Rectangle 17"/>
          <p:cNvSpPr/>
          <p:nvPr/>
        </p:nvSpPr>
        <p:spPr>
          <a:xfrm>
            <a:off x="571500" y="2461741"/>
            <a:ext cx="8143875" cy="29114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שלבי יצירת חלבונים בתא – תעתוק ותרגום</a:t>
            </a: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המולקולה המתווכת –</a:t>
            </a:r>
            <a:r>
              <a:rPr lang="en-US" sz="2000" dirty="0">
                <a:solidFill>
                  <a:schemeClr val="tx1"/>
                </a:solidFill>
              </a:rPr>
              <a:t>RNA </a:t>
            </a:r>
            <a:r>
              <a:rPr lang="he-IL" sz="2000" dirty="0" smtClean="0">
                <a:solidFill>
                  <a:schemeClr val="tx1"/>
                </a:solidFill>
              </a:rPr>
              <a:t> שליח</a:t>
            </a: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תהליך התעתוק</a:t>
            </a:r>
          </a:p>
          <a:p>
            <a:pPr fontAlgn="auto">
              <a:spcBef>
                <a:spcPts val="0"/>
              </a:spcBef>
              <a:spcAft>
                <a:spcPts val="0"/>
              </a:spcAft>
              <a:buFontTx/>
              <a:buBlip>
                <a:blip r:embed="rId4"/>
              </a:buBlip>
              <a:defRPr/>
            </a:pPr>
            <a:r>
              <a:rPr lang="he-IL" sz="2000" dirty="0">
                <a:solidFill>
                  <a:schemeClr val="tx1"/>
                </a:solidFill>
              </a:rPr>
              <a:t> עיבוד </a:t>
            </a:r>
            <a:r>
              <a:rPr lang="en-US" sz="2000" dirty="0">
                <a:solidFill>
                  <a:schemeClr val="tx1"/>
                </a:solidFill>
              </a:rPr>
              <a:t>RNA</a:t>
            </a: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תהליך התרגום</a:t>
            </a:r>
          </a:p>
          <a:p>
            <a:pPr fontAlgn="auto">
              <a:spcBef>
                <a:spcPts val="0"/>
              </a:spcBef>
              <a:spcAft>
                <a:spcPts val="0"/>
              </a:spcAft>
              <a:buFontTx/>
              <a:buBlip>
                <a:blip r:embed="rId4"/>
              </a:buBlip>
              <a:defRPr/>
            </a:pPr>
            <a:r>
              <a:rPr lang="he-IL" sz="2000" dirty="0">
                <a:solidFill>
                  <a:schemeClr val="tx1"/>
                </a:solidFill>
              </a:rPr>
              <a:t> אחידות הקוד הגנטי מאפשרת את ההנדסה הגנטית</a:t>
            </a:r>
          </a:p>
          <a:p>
            <a:pPr fontAlgn="auto">
              <a:spcBef>
                <a:spcPts val="0"/>
              </a:spcBef>
              <a:spcAft>
                <a:spcPts val="0"/>
              </a:spcAft>
              <a:buFontTx/>
              <a:buBlip>
                <a:blip r:embed="rId4"/>
              </a:buBlip>
              <a:defRPr/>
            </a:pPr>
            <a:r>
              <a:rPr lang="he-IL" sz="2000" dirty="0">
                <a:solidFill>
                  <a:schemeClr val="tx1"/>
                </a:solidFill>
              </a:rPr>
              <a:t> הקשר בין </a:t>
            </a:r>
            <a:r>
              <a:rPr lang="en-US" sz="2000" dirty="0">
                <a:solidFill>
                  <a:schemeClr val="tx1"/>
                </a:solidFill>
              </a:rPr>
              <a:t>DNA</a:t>
            </a:r>
            <a:r>
              <a:rPr lang="he-IL" sz="2000" dirty="0">
                <a:solidFill>
                  <a:schemeClr val="tx1"/>
                </a:solidFill>
              </a:rPr>
              <a:t> ובין התכונות</a:t>
            </a:r>
          </a:p>
          <a:p>
            <a:pPr fontAlgn="auto">
              <a:spcBef>
                <a:spcPts val="0"/>
              </a:spcBef>
              <a:spcAft>
                <a:spcPts val="0"/>
              </a:spcAft>
              <a:buFontTx/>
              <a:buBlip>
                <a:blip r:embed="rId4"/>
              </a:buBlip>
              <a:defRPr/>
            </a:pPr>
            <a:r>
              <a:rPr lang="he-IL" sz="2000" dirty="0">
                <a:solidFill>
                  <a:schemeClr val="tx1"/>
                </a:solidFill>
              </a:rPr>
              <a:t> הקשר בין מוטציות ובין מחלות</a:t>
            </a:r>
          </a:p>
          <a:p>
            <a:pPr fontAlgn="auto">
              <a:spcBef>
                <a:spcPts val="0"/>
              </a:spcBef>
              <a:spcAft>
                <a:spcPts val="0"/>
              </a:spcAft>
              <a:buFontTx/>
              <a:buBlip>
                <a:blip r:embed="rId4"/>
              </a:buBlip>
              <a:defRPr/>
            </a:pPr>
            <a:r>
              <a:rPr lang="he-IL" sz="2000" dirty="0">
                <a:solidFill>
                  <a:schemeClr val="tx1"/>
                </a:solidFill>
              </a:rPr>
              <a:t> מ-</a:t>
            </a:r>
            <a:r>
              <a:rPr lang="en-US" sz="2000" dirty="0">
                <a:solidFill>
                  <a:schemeClr val="tx1"/>
                </a:solidFill>
              </a:rPr>
              <a:t>DNA</a:t>
            </a:r>
            <a:r>
              <a:rPr lang="he-IL" sz="2000" dirty="0">
                <a:solidFill>
                  <a:schemeClr val="tx1"/>
                </a:solidFill>
              </a:rPr>
              <a:t> </a:t>
            </a:r>
            <a:r>
              <a:rPr lang="he-IL" sz="2000" dirty="0" smtClean="0">
                <a:solidFill>
                  <a:schemeClr val="tx1"/>
                </a:solidFill>
              </a:rPr>
              <a:t>לחלבון: </a:t>
            </a:r>
            <a:r>
              <a:rPr lang="he-IL" sz="2000" dirty="0">
                <a:solidFill>
                  <a:schemeClr val="tx1"/>
                </a:solidFill>
              </a:rPr>
              <a:t>תרגול נוסף</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en-US"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25606" name="Rectangle 18"/>
          <p:cNvSpPr>
            <a:spLocks noChangeArrowheads="1"/>
          </p:cNvSpPr>
          <p:nvPr/>
        </p:nvSpPr>
        <p:spPr bwMode="auto">
          <a:xfrm>
            <a:off x="7296150" y="2123009"/>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25607" name="Rectangle 18"/>
          <p:cNvSpPr>
            <a:spLocks noChangeArrowheads="1"/>
          </p:cNvSpPr>
          <p:nvPr/>
        </p:nvSpPr>
        <p:spPr bwMode="auto">
          <a:xfrm>
            <a:off x="7104063" y="5507384"/>
            <a:ext cx="1592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מצגת מקדימה </a:t>
            </a:r>
          </a:p>
        </p:txBody>
      </p:sp>
      <p:sp>
        <p:nvSpPr>
          <p:cNvPr id="8" name="Rectangle 17"/>
          <p:cNvSpPr/>
          <p:nvPr/>
        </p:nvSpPr>
        <p:spPr>
          <a:xfrm>
            <a:off x="601663" y="5861645"/>
            <a:ext cx="8143875" cy="4476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מבנה ה-</a:t>
            </a:r>
            <a:r>
              <a:rPr lang="en-US" sz="2000" dirty="0">
                <a:solidFill>
                  <a:schemeClr val="tx1"/>
                </a:solidFill>
              </a:rPr>
              <a:t>DNA</a:t>
            </a:r>
            <a:endParaRPr lang="he-IL" sz="2000" dirty="0">
              <a:solidFill>
                <a:schemeClr val="tx1"/>
              </a:solidFill>
            </a:endParaRPr>
          </a:p>
        </p:txBody>
      </p:sp>
      <p:sp>
        <p:nvSpPr>
          <p:cNvPr id="9" name="Rectangle 3"/>
          <p:cNvSpPr/>
          <p:nvPr/>
        </p:nvSpPr>
        <p:spPr>
          <a:xfrm>
            <a:off x="567627" y="115071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400050" y="465138"/>
            <a:ext cx="8215313" cy="11509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497013"/>
            <a:ext cx="4341812"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4035425"/>
            <a:ext cx="41211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550" y="2932113"/>
            <a:ext cx="433228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25" y="1482725"/>
            <a:ext cx="4351338"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6713" y="540420"/>
            <a:ext cx="81835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a:t>
            </a:r>
          </a:p>
        </p:txBody>
      </p:sp>
      <p:sp>
        <p:nvSpPr>
          <p:cNvPr id="13" name="TextBox 12"/>
          <p:cNvSpPr txBox="1"/>
          <p:nvPr/>
        </p:nvSpPr>
        <p:spPr bwMode="auto">
          <a:xfrm>
            <a:off x="4668838" y="2614613"/>
            <a:ext cx="4351337" cy="63500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sz="1600" kern="0" dirty="0">
                <a:solidFill>
                  <a:prstClr val="black"/>
                </a:solidFill>
                <a:latin typeface="Arial"/>
                <a:cs typeface="Arial"/>
              </a:rPr>
              <a:t>1. גדילי ה-</a:t>
            </a:r>
            <a:r>
              <a:rPr lang="en-US" sz="1600" kern="0" dirty="0">
                <a:solidFill>
                  <a:prstClr val="black"/>
                </a:solidFill>
                <a:latin typeface="Arial"/>
                <a:cs typeface="Arial"/>
              </a:rPr>
              <a:t>DNA</a:t>
            </a:r>
            <a:r>
              <a:rPr lang="he-IL" sz="1600" kern="0" dirty="0">
                <a:solidFill>
                  <a:prstClr val="black"/>
                </a:solidFill>
                <a:latin typeface="Arial"/>
                <a:cs typeface="Arial"/>
              </a:rPr>
              <a:t> נפרדים</a:t>
            </a:r>
          </a:p>
        </p:txBody>
      </p:sp>
      <p:pic>
        <p:nvPicPr>
          <p:cNvPr id="3482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550" y="5027613"/>
            <a:ext cx="42910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bwMode="auto">
          <a:xfrm>
            <a:off x="4795838" y="4467225"/>
            <a:ext cx="4110037" cy="10604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sz="1600" kern="0" dirty="0">
                <a:solidFill>
                  <a:prstClr val="black"/>
                </a:solidFill>
                <a:latin typeface="Arial"/>
                <a:cs typeface="Arial"/>
              </a:rPr>
              <a:t>2. מולקולת </a:t>
            </a:r>
            <a:r>
              <a:rPr lang="en-US" sz="1600" kern="0" dirty="0">
                <a:solidFill>
                  <a:prstClr val="black"/>
                </a:solidFill>
                <a:latin typeface="Arial"/>
                <a:cs typeface="Arial"/>
              </a:rPr>
              <a:t>RNA</a:t>
            </a:r>
            <a:r>
              <a:rPr lang="he-IL" sz="1600" kern="0" dirty="0">
                <a:solidFill>
                  <a:prstClr val="black"/>
                </a:solidFill>
                <a:latin typeface="Arial"/>
                <a:cs typeface="Arial"/>
              </a:rPr>
              <a:t> </a:t>
            </a:r>
            <a:r>
              <a:rPr lang="he-IL" sz="1600" kern="0" dirty="0">
                <a:latin typeface="Arial"/>
                <a:cs typeface="Arial"/>
              </a:rPr>
              <a:t>נבנית</a:t>
            </a:r>
            <a:r>
              <a:rPr lang="he-IL" sz="1600" kern="0" dirty="0">
                <a:solidFill>
                  <a:prstClr val="black"/>
                </a:solidFill>
                <a:latin typeface="Arial"/>
                <a:cs typeface="Arial"/>
              </a:rPr>
              <a:t> כגדיל משלים לאחד </a:t>
            </a:r>
          </a:p>
          <a:p>
            <a:pPr algn="ctr" fontAlgn="auto">
              <a:spcBef>
                <a:spcPts val="0"/>
              </a:spcBef>
              <a:spcAft>
                <a:spcPts val="0"/>
              </a:spcAft>
              <a:defRPr/>
            </a:pPr>
            <a:r>
              <a:rPr lang="he-IL" sz="1600" kern="0" dirty="0">
                <a:solidFill>
                  <a:prstClr val="black"/>
                </a:solidFill>
                <a:latin typeface="Arial"/>
                <a:cs typeface="Arial"/>
              </a:rPr>
              <a:t>    מגדילי ה-</a:t>
            </a:r>
            <a:r>
              <a:rPr lang="en-US" sz="1600" kern="0" dirty="0">
                <a:solidFill>
                  <a:prstClr val="black"/>
                </a:solidFill>
                <a:latin typeface="Arial"/>
                <a:cs typeface="Arial"/>
              </a:rPr>
              <a:t>DNA</a:t>
            </a:r>
            <a:endParaRPr lang="he-IL" sz="1600" kern="0" dirty="0">
              <a:solidFill>
                <a:prstClr val="black"/>
              </a:solidFill>
              <a:latin typeface="Arial"/>
              <a:cs typeface="Arial"/>
            </a:endParaRPr>
          </a:p>
        </p:txBody>
      </p:sp>
      <p:sp>
        <p:nvSpPr>
          <p:cNvPr id="16" name="TextBox 15"/>
          <p:cNvSpPr txBox="1"/>
          <p:nvPr/>
        </p:nvSpPr>
        <p:spPr bwMode="auto">
          <a:xfrm>
            <a:off x="4557713" y="6178550"/>
            <a:ext cx="4292600" cy="574675"/>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endParaRPr lang="he-IL" sz="1600" kern="0" dirty="0">
              <a:solidFill>
                <a:prstClr val="black"/>
              </a:solidFill>
              <a:latin typeface="Arial"/>
              <a:cs typeface="Arial"/>
            </a:endParaRPr>
          </a:p>
          <a:p>
            <a:pPr algn="ctr" fontAlgn="auto">
              <a:spcBef>
                <a:spcPts val="0"/>
              </a:spcBef>
              <a:spcAft>
                <a:spcPts val="0"/>
              </a:spcAft>
              <a:defRPr/>
            </a:pPr>
            <a:r>
              <a:rPr lang="he-IL" sz="1600" kern="0" dirty="0">
                <a:solidFill>
                  <a:prstClr val="black"/>
                </a:solidFill>
                <a:latin typeface="Arial"/>
                <a:cs typeface="Arial"/>
              </a:rPr>
              <a:t>3. יצירת ה-</a:t>
            </a:r>
            <a:r>
              <a:rPr lang="en-US" sz="1600" kern="0" dirty="0">
                <a:solidFill>
                  <a:prstClr val="black"/>
                </a:solidFill>
                <a:latin typeface="Arial"/>
                <a:cs typeface="Arial"/>
              </a:rPr>
              <a:t>RNA</a:t>
            </a:r>
            <a:r>
              <a:rPr lang="he-IL" sz="1600" kern="0" dirty="0">
                <a:solidFill>
                  <a:prstClr val="black"/>
                </a:solidFill>
                <a:latin typeface="Arial"/>
                <a:cs typeface="Arial"/>
              </a:rPr>
              <a:t> מסתיימת</a:t>
            </a:r>
          </a:p>
          <a:p>
            <a:pPr fontAlgn="auto">
              <a:spcBef>
                <a:spcPts val="0"/>
              </a:spcBef>
              <a:spcAft>
                <a:spcPts val="0"/>
              </a:spcAft>
              <a:defRPr/>
            </a:pPr>
            <a:endParaRPr lang="he-IL" sz="1600" kern="0" dirty="0">
              <a:solidFill>
                <a:prstClr val="black"/>
              </a:solidFill>
              <a:latin typeface="Arial"/>
              <a:cs typeface="Arial"/>
            </a:endParaRPr>
          </a:p>
          <a:p>
            <a:pPr fontAlgn="auto">
              <a:spcBef>
                <a:spcPts val="0"/>
              </a:spcBef>
              <a:spcAft>
                <a:spcPts val="0"/>
              </a:spcAft>
              <a:defRPr/>
            </a:pPr>
            <a:endParaRPr lang="he-IL" sz="1600" kern="0" dirty="0">
              <a:solidFill>
                <a:prstClr val="black"/>
              </a:solidFill>
              <a:latin typeface="Arial"/>
              <a:cs typeface="Arial"/>
            </a:endParaRPr>
          </a:p>
        </p:txBody>
      </p:sp>
      <p:sp>
        <p:nvSpPr>
          <p:cNvPr id="17" name="TextBox 16"/>
          <p:cNvSpPr txBox="1"/>
          <p:nvPr/>
        </p:nvSpPr>
        <p:spPr bwMode="auto">
          <a:xfrm>
            <a:off x="254000" y="3084513"/>
            <a:ext cx="4340225" cy="9842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endParaRPr lang="he-IL" sz="1600" kern="0" dirty="0">
              <a:solidFill>
                <a:prstClr val="black"/>
              </a:solidFill>
              <a:latin typeface="Arial"/>
              <a:cs typeface="Arial"/>
            </a:endParaRPr>
          </a:p>
          <a:p>
            <a:pPr algn="ctr" fontAlgn="auto">
              <a:spcBef>
                <a:spcPts val="0"/>
              </a:spcBef>
              <a:spcAft>
                <a:spcPts val="0"/>
              </a:spcAft>
              <a:defRPr/>
            </a:pPr>
            <a:r>
              <a:rPr lang="he-IL" sz="1600" kern="0" dirty="0">
                <a:solidFill>
                  <a:prstClr val="black"/>
                </a:solidFill>
                <a:latin typeface="Arial"/>
                <a:cs typeface="Arial"/>
              </a:rPr>
              <a:t>4. ה-</a:t>
            </a:r>
            <a:r>
              <a:rPr lang="en-US" sz="1600" kern="0" dirty="0">
                <a:solidFill>
                  <a:prstClr val="black"/>
                </a:solidFill>
                <a:latin typeface="Arial"/>
                <a:cs typeface="Arial"/>
              </a:rPr>
              <a:t>RNA </a:t>
            </a:r>
            <a:r>
              <a:rPr lang="he-IL" sz="1600" kern="0" dirty="0">
                <a:solidFill>
                  <a:prstClr val="black"/>
                </a:solidFill>
                <a:latin typeface="Arial"/>
                <a:cs typeface="Arial"/>
              </a:rPr>
              <a:t> ניתק מה-</a:t>
            </a:r>
            <a:r>
              <a:rPr lang="en-US" sz="1600" kern="0" dirty="0">
                <a:solidFill>
                  <a:prstClr val="black"/>
                </a:solidFill>
                <a:latin typeface="Arial"/>
                <a:cs typeface="Arial"/>
              </a:rPr>
              <a:t>DNA</a:t>
            </a:r>
          </a:p>
          <a:p>
            <a:pPr algn="ctr" fontAlgn="auto">
              <a:spcBef>
                <a:spcPts val="0"/>
              </a:spcBef>
              <a:spcAft>
                <a:spcPts val="0"/>
              </a:spcAft>
              <a:defRPr/>
            </a:pPr>
            <a:endParaRPr lang="he-IL" sz="1600" kern="0" dirty="0">
              <a:solidFill>
                <a:prstClr val="black"/>
              </a:solidFill>
              <a:latin typeface="Arial"/>
              <a:cs typeface="Arial"/>
            </a:endParaRPr>
          </a:p>
        </p:txBody>
      </p:sp>
      <p:sp>
        <p:nvSpPr>
          <p:cNvPr id="18" name="TextBox 17"/>
          <p:cNvSpPr txBox="1"/>
          <p:nvPr/>
        </p:nvSpPr>
        <p:spPr bwMode="auto">
          <a:xfrm>
            <a:off x="633413" y="5027613"/>
            <a:ext cx="3263900" cy="438150"/>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600" kern="0" dirty="0">
                <a:solidFill>
                  <a:prstClr val="black"/>
                </a:solidFill>
                <a:latin typeface="Arial"/>
                <a:cs typeface="Arial"/>
              </a:rPr>
              <a:t>5. שני גדילי ה-</a:t>
            </a:r>
            <a:r>
              <a:rPr lang="en-US" sz="1600" kern="0" dirty="0">
                <a:solidFill>
                  <a:prstClr val="black"/>
                </a:solidFill>
                <a:latin typeface="Arial"/>
                <a:cs typeface="Arial"/>
              </a:rPr>
              <a:t>DNA</a:t>
            </a:r>
            <a:r>
              <a:rPr lang="he-IL" sz="1600" kern="0" dirty="0">
                <a:solidFill>
                  <a:prstClr val="black"/>
                </a:solidFill>
                <a:latin typeface="Arial"/>
                <a:cs typeface="Arial"/>
              </a:rPr>
              <a:t> מתחברים שוב </a:t>
            </a:r>
          </a:p>
        </p:txBody>
      </p:sp>
      <p:sp>
        <p:nvSpPr>
          <p:cNvPr id="19" name="Rectangle 12"/>
          <p:cNvSpPr/>
          <p:nvPr/>
        </p:nvSpPr>
        <p:spPr>
          <a:xfrm>
            <a:off x="633413" y="986979"/>
            <a:ext cx="8196262" cy="42579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rgbClr val="1D4C72"/>
                </a:solidFill>
              </a:rPr>
              <a:t>המילה המתקבלת: </a:t>
            </a:r>
            <a:r>
              <a:rPr lang="he-IL" dirty="0" err="1" smtClean="0">
                <a:solidFill>
                  <a:srgbClr val="1D4C72"/>
                </a:solidFill>
              </a:rPr>
              <a:t>תעתוק</a:t>
            </a:r>
            <a:r>
              <a:rPr lang="he-IL" dirty="0" smtClean="0">
                <a:solidFill>
                  <a:srgbClr val="1D4C72"/>
                </a:solidFill>
              </a:rPr>
              <a:t>.</a:t>
            </a:r>
            <a:endParaRPr lang="he-IL" dirty="0">
              <a:solidFill>
                <a:srgbClr val="1D4C72"/>
              </a:solidFill>
            </a:endParaRPr>
          </a:p>
        </p:txBody>
      </p:sp>
      <p:sp>
        <p:nvSpPr>
          <p:cNvPr id="2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a:spLocks noGrp="1"/>
          </p:cNvSpPr>
          <p:nvPr>
            <p:ph type="sldNum" sz="quarter" idx="12"/>
          </p:nvPr>
        </p:nvSpPr>
        <p:spPr bwMode="auto">
          <a:xfrm>
            <a:off x="107950" y="6481763"/>
            <a:ext cx="57561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976E5A-08FA-4790-BD10-9815012E4F90}" type="slidenum">
              <a:rPr lang="he-IL" sz="1800" smtClean="0"/>
              <a:pPr fontAlgn="base">
                <a:spcBef>
                  <a:spcPct val="0"/>
                </a:spcBef>
                <a:spcAft>
                  <a:spcPct val="0"/>
                </a:spcAft>
                <a:defRPr/>
              </a:pPr>
              <a:t>11</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2: תהליך התעתוק</a:t>
            </a:r>
            <a:endParaRPr lang="he-IL" sz="1800" dirty="0" smtClean="0"/>
          </a:p>
        </p:txBody>
      </p:sp>
      <p:sp>
        <p:nvSpPr>
          <p:cNvPr id="8" name="TextBox 7"/>
          <p:cNvSpPr txBox="1"/>
          <p:nvPr/>
        </p:nvSpPr>
        <p:spPr>
          <a:xfrm>
            <a:off x="346075" y="548680"/>
            <a:ext cx="8183563" cy="34464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a:t>
            </a:r>
          </a:p>
          <a:p>
            <a:pPr fontAlgn="auto">
              <a:spcBef>
                <a:spcPts val="0"/>
              </a:spcBef>
              <a:spcAft>
                <a:spcPts val="0"/>
              </a:spcAft>
              <a:defRPr/>
            </a:pPr>
            <a:r>
              <a:rPr lang="he-IL" kern="0" dirty="0">
                <a:solidFill>
                  <a:schemeClr val="tx2"/>
                </a:solidFill>
                <a:latin typeface="Arial"/>
                <a:cs typeface="Arial"/>
              </a:rPr>
              <a:t>בציור מתואר סדר הבסיסים בקטע </a:t>
            </a:r>
            <a:r>
              <a:rPr lang="en-US" kern="0" dirty="0">
                <a:solidFill>
                  <a:schemeClr val="tx2"/>
                </a:solidFill>
                <a:latin typeface="Arial"/>
                <a:cs typeface="Arial"/>
              </a:rPr>
              <a:t>DNA </a:t>
            </a:r>
            <a:r>
              <a:rPr lang="he-IL" kern="0" dirty="0">
                <a:solidFill>
                  <a:schemeClr val="tx2"/>
                </a:solidFill>
                <a:latin typeface="Arial"/>
                <a:cs typeface="Arial"/>
              </a:rPr>
              <a:t> מסוים.</a:t>
            </a:r>
          </a:p>
          <a:p>
            <a:pPr fontAlgn="auto">
              <a:spcBef>
                <a:spcPts val="0"/>
              </a:spcBef>
              <a:spcAft>
                <a:spcPts val="0"/>
              </a:spcAft>
              <a:defRPr/>
            </a:pPr>
            <a:r>
              <a:rPr lang="he-IL" kern="0" dirty="0">
                <a:solidFill>
                  <a:schemeClr val="tx2"/>
                </a:solidFill>
                <a:latin typeface="Arial"/>
                <a:cs typeface="Arial"/>
              </a:rPr>
              <a:t>כתבו את רצף הבסיסים של מולקולת </a:t>
            </a:r>
            <a:r>
              <a:rPr lang="en-US" kern="0" dirty="0">
                <a:solidFill>
                  <a:schemeClr val="tx2"/>
                </a:solidFill>
                <a:latin typeface="Arial"/>
                <a:cs typeface="Arial"/>
              </a:rPr>
              <a:t>RNA </a:t>
            </a:r>
            <a:r>
              <a:rPr lang="he-IL" kern="0" dirty="0">
                <a:solidFill>
                  <a:schemeClr val="tx2"/>
                </a:solidFill>
                <a:latin typeface="Arial"/>
                <a:cs typeface="Arial"/>
              </a:rPr>
              <a:t> שליח שתיווצר על גבי גדיל א'.</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ב'                   </a:t>
            </a:r>
            <a:r>
              <a:rPr lang="en-US" sz="2800" kern="0" dirty="0">
                <a:solidFill>
                  <a:srgbClr val="1D4C72"/>
                </a:solidFill>
                <a:latin typeface="Arial"/>
                <a:cs typeface="Arial"/>
              </a:rPr>
              <a:t>A  T  C  A  G G</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FF6600"/>
                </a:solidFill>
                <a:latin typeface="Arial"/>
                <a:cs typeface="Arial"/>
              </a:rPr>
              <a:t>mRNA</a:t>
            </a:r>
            <a:endParaRPr lang="he-IL" kern="0" dirty="0">
              <a:solidFill>
                <a:srgbClr val="FF6600"/>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א'                  </a:t>
            </a:r>
            <a:r>
              <a:rPr lang="en-US" sz="2800" kern="0" dirty="0">
                <a:solidFill>
                  <a:srgbClr val="1D4C72"/>
                </a:solidFill>
                <a:latin typeface="Arial"/>
                <a:cs typeface="Arial"/>
              </a:rPr>
              <a:t>T  A  G  T  C  C</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6"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11</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F5F9322-8185-49FD-BFDC-85E77F7C5A54}" type="slidenum">
              <a:rPr lang="he-IL" sz="1800" smtClean="0"/>
              <a:pPr fontAlgn="base">
                <a:spcBef>
                  <a:spcPct val="0"/>
                </a:spcBef>
                <a:spcAft>
                  <a:spcPct val="0"/>
                </a:spcAft>
                <a:defRPr/>
              </a:pPr>
              <a:t>12</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346075" y="548680"/>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a:t>
            </a:r>
          </a:p>
          <a:p>
            <a:pPr fontAlgn="auto">
              <a:spcBef>
                <a:spcPts val="0"/>
              </a:spcBef>
              <a:spcAft>
                <a:spcPts val="0"/>
              </a:spcAft>
              <a:defRPr/>
            </a:pPr>
            <a:r>
              <a:rPr lang="he-IL" kern="0" dirty="0">
                <a:solidFill>
                  <a:srgbClr val="1D4C72"/>
                </a:solidFill>
                <a:latin typeface="Arial"/>
                <a:cs typeface="Arial"/>
              </a:rPr>
              <a:t>בציור מתואר סדר הבסיסים בקטע </a:t>
            </a:r>
            <a:r>
              <a:rPr lang="en-US" kern="0" dirty="0">
                <a:solidFill>
                  <a:srgbClr val="1D4C72"/>
                </a:solidFill>
                <a:latin typeface="Arial"/>
                <a:cs typeface="Arial"/>
              </a:rPr>
              <a:t>DNA </a:t>
            </a:r>
            <a:r>
              <a:rPr lang="he-IL" kern="0" dirty="0">
                <a:solidFill>
                  <a:srgbClr val="1D4C72"/>
                </a:solidFill>
                <a:latin typeface="Arial"/>
                <a:cs typeface="Arial"/>
              </a:rPr>
              <a:t> מסוים.</a:t>
            </a:r>
          </a:p>
          <a:p>
            <a:pPr fontAlgn="auto">
              <a:spcBef>
                <a:spcPts val="0"/>
              </a:spcBef>
              <a:spcAft>
                <a:spcPts val="0"/>
              </a:spcAft>
              <a:defRPr/>
            </a:pPr>
            <a:r>
              <a:rPr lang="he-IL" kern="0" dirty="0">
                <a:solidFill>
                  <a:srgbClr val="1D4C72"/>
                </a:solidFill>
                <a:latin typeface="Arial"/>
                <a:cs typeface="Arial"/>
              </a:rPr>
              <a:t>כתבו את רצף הבסיסים של מולקולת </a:t>
            </a:r>
            <a:r>
              <a:rPr lang="en-US" kern="0" dirty="0">
                <a:solidFill>
                  <a:srgbClr val="1D4C72"/>
                </a:solidFill>
                <a:latin typeface="Arial"/>
                <a:cs typeface="Arial"/>
              </a:rPr>
              <a:t>RNA </a:t>
            </a:r>
            <a:r>
              <a:rPr lang="he-IL" kern="0" dirty="0">
                <a:solidFill>
                  <a:srgbClr val="1F497D"/>
                </a:solidFill>
                <a:latin typeface="Arial"/>
                <a:cs typeface="Arial"/>
              </a:rPr>
              <a:t>שליח</a:t>
            </a:r>
            <a:r>
              <a:rPr lang="he-IL" kern="0" dirty="0">
                <a:solidFill>
                  <a:srgbClr val="1D4C72"/>
                </a:solidFill>
                <a:latin typeface="Arial"/>
                <a:cs typeface="Arial"/>
              </a:rPr>
              <a:t> שתיווצר על גבי גדיל א'.</a:t>
            </a:r>
          </a:p>
          <a:p>
            <a:pPr fontAlgn="auto">
              <a:spcBef>
                <a:spcPts val="0"/>
              </a:spcBef>
              <a:spcAft>
                <a:spcPts val="0"/>
              </a:spcAft>
              <a:defRPr/>
            </a:pPr>
            <a:r>
              <a:rPr lang="he-IL" kern="0" dirty="0">
                <a:solidFill>
                  <a:srgbClr val="FF6600"/>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6" name="Rectangle 12"/>
          <p:cNvSpPr/>
          <p:nvPr/>
        </p:nvSpPr>
        <p:spPr>
          <a:xfrm>
            <a:off x="333375" y="2349500"/>
            <a:ext cx="8196263" cy="2087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rgbClr val="1D4C72"/>
                </a:solidFill>
              </a:rPr>
              <a:t>גדיל ב'                   </a:t>
            </a:r>
            <a:r>
              <a:rPr lang="en-US" sz="2800" dirty="0">
                <a:solidFill>
                  <a:srgbClr val="1D4C72"/>
                </a:solidFill>
              </a:rPr>
              <a:t>A  T  C  A  G G</a:t>
            </a:r>
            <a:endParaRPr lang="he-IL" dirty="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en-US" dirty="0">
                <a:solidFill>
                  <a:srgbClr val="FF6600"/>
                </a:solidFill>
              </a:rPr>
              <a:t>mRNA</a:t>
            </a:r>
            <a:r>
              <a:rPr lang="he-IL" dirty="0">
                <a:solidFill>
                  <a:srgbClr val="FF6600"/>
                </a:solidFill>
              </a:rPr>
              <a:t>                 </a:t>
            </a:r>
            <a:r>
              <a:rPr lang="en-US" sz="2800" dirty="0">
                <a:solidFill>
                  <a:srgbClr val="FF6600"/>
                </a:solidFill>
              </a:rPr>
              <a:t>A  U  C  A  G  G</a:t>
            </a:r>
            <a:endParaRPr lang="he-IL" dirty="0">
              <a:solidFill>
                <a:srgbClr val="FF6600"/>
              </a:solidFill>
            </a:endParaRPr>
          </a:p>
          <a:p>
            <a:pPr fontAlgn="auto">
              <a:spcBef>
                <a:spcPts val="0"/>
              </a:spcBef>
              <a:spcAft>
                <a:spcPts val="0"/>
              </a:spcAft>
              <a:defRPr/>
            </a:pPr>
            <a:r>
              <a:rPr lang="he-IL" dirty="0">
                <a:solidFill>
                  <a:srgbClr val="1D4C72"/>
                </a:solidFill>
              </a:rPr>
              <a:t>גדיל א'                  </a:t>
            </a:r>
            <a:r>
              <a:rPr lang="en-US" sz="2800" dirty="0">
                <a:solidFill>
                  <a:srgbClr val="1D4C72"/>
                </a:solidFill>
              </a:rPr>
              <a:t>T  A  G  T  C  C</a:t>
            </a:r>
            <a:endParaRPr lang="he-IL" dirty="0">
              <a:solidFill>
                <a:srgbClr val="1D4C72"/>
              </a:solidFill>
            </a:endParaRPr>
          </a:p>
          <a:p>
            <a:pPr fontAlgn="auto">
              <a:spcBef>
                <a:spcPts val="0"/>
              </a:spcBef>
              <a:spcAft>
                <a:spcPts val="0"/>
              </a:spcAft>
              <a:defRPr/>
            </a:pPr>
            <a:endParaRPr lang="he-IL" dirty="0">
              <a:solidFill>
                <a:srgbClr val="1D4C72"/>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4DD4800-8C1E-493E-901D-21B4C2292BA8}" type="slidenum">
              <a:rPr lang="he-IL" sz="1800" smtClean="0"/>
              <a:pPr fontAlgn="base">
                <a:spcBef>
                  <a:spcPct val="0"/>
                </a:spcBef>
                <a:spcAft>
                  <a:spcPct val="0"/>
                </a:spcAft>
                <a:defRPr/>
              </a:pPr>
              <a:t>13</a:t>
            </a:fld>
            <a:endParaRPr lang="he-IL" sz="1800" dirty="0" smtClean="0"/>
          </a:p>
        </p:txBody>
      </p:sp>
      <p:sp>
        <p:nvSpPr>
          <p:cNvPr id="3789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3: ההבדלים במבנה ה-</a:t>
            </a:r>
            <a:r>
              <a:rPr lang="en-US" sz="1800" b="1" dirty="0" smtClean="0">
                <a:solidFill>
                  <a:srgbClr val="FF6600"/>
                </a:solidFill>
              </a:rPr>
              <a:t>RNA</a:t>
            </a:r>
            <a:r>
              <a:rPr lang="he-IL" sz="1800" b="1" dirty="0" smtClean="0">
                <a:solidFill>
                  <a:srgbClr val="FF6600"/>
                </a:solidFill>
              </a:rPr>
              <a:t> </a:t>
            </a:r>
            <a:r>
              <a:rPr lang="he-IL" sz="1800" b="1" noProof="1" smtClean="0">
                <a:solidFill>
                  <a:srgbClr val="FF6600"/>
                </a:solidFill>
              </a:rPr>
              <a:t>וה</a:t>
            </a:r>
            <a:r>
              <a:rPr lang="he-IL" sz="1800" b="1" dirty="0" smtClean="0">
                <a:solidFill>
                  <a:srgbClr val="FF6600"/>
                </a:solidFill>
              </a:rPr>
              <a:t>-</a:t>
            </a:r>
            <a:r>
              <a:rPr lang="en-US" sz="1800" b="1" dirty="0" smtClean="0">
                <a:solidFill>
                  <a:srgbClr val="FF6600"/>
                </a:solidFill>
              </a:rPr>
              <a:t>DNA</a:t>
            </a:r>
            <a:endParaRPr lang="he-IL" sz="1800" dirty="0" smtClean="0"/>
          </a:p>
        </p:txBody>
      </p:sp>
      <p:sp>
        <p:nvSpPr>
          <p:cNvPr id="8" name="TextBox 7"/>
          <p:cNvSpPr txBox="1"/>
          <p:nvPr/>
        </p:nvSpPr>
        <p:spPr>
          <a:xfrm>
            <a:off x="34607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3:</a:t>
            </a:r>
          </a:p>
          <a:p>
            <a:pPr fontAlgn="auto">
              <a:spcBef>
                <a:spcPts val="0"/>
              </a:spcBef>
              <a:spcAft>
                <a:spcPts val="0"/>
              </a:spcAft>
              <a:defRPr/>
            </a:pPr>
            <a:r>
              <a:rPr lang="he-IL" kern="0" dirty="0">
                <a:solidFill>
                  <a:schemeClr val="tx2"/>
                </a:solidFill>
              </a:rPr>
              <a:t>ה-</a:t>
            </a:r>
            <a:r>
              <a:rPr lang="en-US" kern="0" dirty="0">
                <a:solidFill>
                  <a:schemeClr val="tx2"/>
                </a:solidFill>
              </a:rPr>
              <a:t>RNA</a:t>
            </a:r>
            <a:r>
              <a:rPr lang="he-IL" kern="0" dirty="0">
                <a:solidFill>
                  <a:schemeClr val="tx2"/>
                </a:solidFill>
              </a:rPr>
              <a:t> הוא סוג של חומצת גרעין. כמו ה-</a:t>
            </a:r>
            <a:r>
              <a:rPr lang="en-US" kern="0" dirty="0">
                <a:solidFill>
                  <a:schemeClr val="tx2"/>
                </a:solidFill>
              </a:rPr>
              <a:t>DNA</a:t>
            </a:r>
            <a:r>
              <a:rPr lang="he-IL" kern="0" dirty="0">
                <a:solidFill>
                  <a:schemeClr val="tx2"/>
                </a:solidFill>
              </a:rPr>
              <a:t>, גם הוא מורכב מנוקליאוטידים.</a:t>
            </a:r>
          </a:p>
          <a:p>
            <a:pPr fontAlgn="auto">
              <a:spcBef>
                <a:spcPts val="0"/>
              </a:spcBef>
              <a:spcAft>
                <a:spcPts val="0"/>
              </a:spcAft>
              <a:defRPr/>
            </a:pPr>
            <a:r>
              <a:rPr lang="he-IL" kern="0" dirty="0">
                <a:solidFill>
                  <a:schemeClr val="tx2"/>
                </a:solidFill>
              </a:rPr>
              <a:t>סכמו את ההבדלים בין מבנה ה-</a:t>
            </a:r>
            <a:r>
              <a:rPr lang="en-US" kern="0" dirty="0">
                <a:solidFill>
                  <a:schemeClr val="tx2"/>
                </a:solidFill>
              </a:rPr>
              <a:t>RNA</a:t>
            </a:r>
            <a:r>
              <a:rPr lang="he-IL" kern="0" dirty="0">
                <a:solidFill>
                  <a:schemeClr val="tx2"/>
                </a:solidFill>
              </a:rPr>
              <a:t> למבנה ה-</a:t>
            </a:r>
            <a:r>
              <a:rPr lang="en-US" kern="0" dirty="0">
                <a:solidFill>
                  <a:schemeClr val="tx2"/>
                </a:solidFill>
              </a:rPr>
              <a:t>DNA</a:t>
            </a:r>
            <a:r>
              <a:rPr lang="he-IL" kern="0" dirty="0">
                <a:solidFill>
                  <a:schemeClr val="tx2"/>
                </a:solidFill>
              </a:rPr>
              <a:t> בעזרת מילוי הטבלה:</a:t>
            </a:r>
          </a:p>
        </p:txBody>
      </p:sp>
      <p:graphicFrame>
        <p:nvGraphicFramePr>
          <p:cNvPr id="2" name="טבלה 1"/>
          <p:cNvGraphicFramePr>
            <a:graphicFrameLocks noGrp="1"/>
          </p:cNvGraphicFramePr>
          <p:nvPr>
            <p:extLst>
              <p:ext uri="{D42A27DB-BD31-4B8C-83A1-F6EECF244321}">
                <p14:modId xmlns:p14="http://schemas.microsoft.com/office/powerpoint/2010/main" val="1018366589"/>
              </p:ext>
            </p:extLst>
          </p:nvPr>
        </p:nvGraphicFramePr>
        <p:xfrm>
          <a:off x="869949" y="3212976"/>
          <a:ext cx="7169151" cy="2212976"/>
        </p:xfrm>
        <a:graphic>
          <a:graphicData uri="http://schemas.openxmlformats.org/drawingml/2006/table">
            <a:tbl>
              <a:tblPr rtl="1" firstRow="1" bandRow="1">
                <a:tableStyleId>{3B4B98B0-60AC-42C2-AFA5-B58CD77FA1E5}</a:tableStyleId>
              </a:tblPr>
              <a:tblGrid>
                <a:gridCol w="2389717"/>
                <a:gridCol w="2389717"/>
                <a:gridCol w="2389717"/>
              </a:tblGrid>
              <a:tr h="658576">
                <a:tc>
                  <a:txBody>
                    <a:bodyPr/>
                    <a:lstStyle/>
                    <a:p>
                      <a:pP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en-US" sz="1800" b="0" dirty="0" smtClean="0">
                          <a:solidFill>
                            <a:schemeClr val="tx2"/>
                          </a:solidFill>
                        </a:rPr>
                        <a:t>DNA</a:t>
                      </a:r>
                      <a:endParaRPr lang="he-IL" sz="1800" b="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800" b="0" dirty="0" smtClean="0">
                          <a:solidFill>
                            <a:schemeClr val="tx2"/>
                          </a:solidFill>
                        </a:rPr>
                        <a:t>RNA</a:t>
                      </a:r>
                      <a:endParaRPr lang="he-IL" sz="1800" b="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39">
                <a:tc>
                  <a:txBody>
                    <a:bodyPr/>
                    <a:lstStyle/>
                    <a:p>
                      <a:pPr rtl="1"/>
                      <a:r>
                        <a:rPr lang="he-IL" sz="1800" dirty="0" smtClean="0">
                          <a:solidFill>
                            <a:schemeClr val="tx2"/>
                          </a:solidFill>
                        </a:rPr>
                        <a:t>דו-גדילי ("סולם")/</a:t>
                      </a:r>
                    </a:p>
                    <a:p>
                      <a:pPr rtl="1"/>
                      <a:r>
                        <a:rPr lang="he-IL" sz="1800" dirty="0" smtClean="0">
                          <a:solidFill>
                            <a:schemeClr val="tx2"/>
                          </a:solidFill>
                        </a:rPr>
                        <a:t>חד-גדילי</a:t>
                      </a:r>
                      <a:r>
                        <a:rPr lang="he-IL" sz="1800" baseline="0" dirty="0" smtClean="0">
                          <a:solidFill>
                            <a:schemeClr val="tx2"/>
                          </a:solidFill>
                        </a:rPr>
                        <a:t> ("חצי סולם")</a:t>
                      </a:r>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59">
                <a:tc>
                  <a:txBody>
                    <a:bodyPr/>
                    <a:lstStyle/>
                    <a:p>
                      <a:pPr rtl="1"/>
                      <a:r>
                        <a:rPr lang="he-IL" sz="1800" dirty="0" smtClean="0">
                          <a:solidFill>
                            <a:schemeClr val="tx2"/>
                          </a:solidFill>
                        </a:rPr>
                        <a:t>מורכב מהנוקליאוטידים:</a:t>
                      </a:r>
                    </a:p>
                    <a:p>
                      <a:pPr rtl="1"/>
                      <a:r>
                        <a:rPr lang="he-IL" sz="1800" dirty="0" smtClean="0">
                          <a:solidFill>
                            <a:schemeClr val="tx2"/>
                          </a:solidFill>
                        </a:rPr>
                        <a:t>(בחרו</a:t>
                      </a:r>
                      <a:r>
                        <a:rPr lang="he-IL" sz="1800" baseline="0" dirty="0" smtClean="0">
                          <a:solidFill>
                            <a:schemeClr val="tx2"/>
                          </a:solidFill>
                        </a:rPr>
                        <a:t> את הנכונים)</a:t>
                      </a:r>
                      <a:endParaRPr lang="he-IL" sz="1800" dirty="0" smtClean="0">
                        <a:solidFill>
                          <a:schemeClr val="tx2"/>
                        </a:solidFill>
                      </a:endParaRPr>
                    </a:p>
                    <a:p>
                      <a:pPr rtl="1"/>
                      <a:r>
                        <a:rPr lang="en-US" sz="1800" dirty="0" smtClean="0">
                          <a:solidFill>
                            <a:schemeClr val="tx2"/>
                          </a:solidFill>
                        </a:rPr>
                        <a:t>A</a:t>
                      </a:r>
                      <a:r>
                        <a:rPr lang="he-IL" sz="1800" baseline="0" dirty="0" smtClean="0">
                          <a:solidFill>
                            <a:schemeClr val="tx2"/>
                          </a:solidFill>
                        </a:rPr>
                        <a:t> </a:t>
                      </a:r>
                      <a:r>
                        <a:rPr lang="en-US" sz="1800" baseline="0" dirty="0" smtClean="0">
                          <a:solidFill>
                            <a:schemeClr val="tx2"/>
                          </a:solidFill>
                        </a:rPr>
                        <a:t>C</a:t>
                      </a:r>
                      <a:r>
                        <a:rPr lang="he-IL" sz="1800" baseline="0" dirty="0" smtClean="0">
                          <a:solidFill>
                            <a:schemeClr val="tx2"/>
                          </a:solidFill>
                        </a:rPr>
                        <a:t> </a:t>
                      </a:r>
                      <a:r>
                        <a:rPr lang="en-US" sz="1800" baseline="0" dirty="0" smtClean="0">
                          <a:solidFill>
                            <a:schemeClr val="tx2"/>
                          </a:solidFill>
                        </a:rPr>
                        <a:t>G</a:t>
                      </a:r>
                      <a:r>
                        <a:rPr lang="he-IL" sz="1800" baseline="0" dirty="0" smtClean="0">
                          <a:solidFill>
                            <a:schemeClr val="tx2"/>
                          </a:solidFill>
                        </a:rPr>
                        <a:t> </a:t>
                      </a:r>
                      <a:r>
                        <a:rPr lang="en-US" sz="1800" baseline="0" dirty="0" smtClean="0">
                          <a:solidFill>
                            <a:schemeClr val="tx2"/>
                          </a:solidFill>
                        </a:rPr>
                        <a:t>T U</a:t>
                      </a:r>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13</a:t>
            </a:fld>
            <a:endParaRPr lang="he-IL" sz="1100" dirty="0" smtClean="0">
              <a:solidFill>
                <a:schemeClr val="bg1">
                  <a:lumMod val="75000"/>
                </a:schemeClr>
              </a:solidFill>
            </a:endParaRPr>
          </a:p>
        </p:txBody>
      </p:sp>
      <p:grpSp>
        <p:nvGrpSpPr>
          <p:cNvPr id="3" name="קבוצה 2"/>
          <p:cNvGrpSpPr/>
          <p:nvPr/>
        </p:nvGrpSpPr>
        <p:grpSpPr>
          <a:xfrm>
            <a:off x="1115616" y="1844824"/>
            <a:ext cx="4442364" cy="1303892"/>
            <a:chOff x="1115616" y="2239783"/>
            <a:chExt cx="4442364" cy="1303892"/>
          </a:xfrm>
        </p:grpSpPr>
        <p:sp>
          <p:nvSpPr>
            <p:cNvPr id="12" name="TextBox 11"/>
            <p:cNvSpPr txBox="1"/>
            <p:nvPr/>
          </p:nvSpPr>
          <p:spPr>
            <a:xfrm>
              <a:off x="1115616" y="2239783"/>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RNA</a:t>
              </a:r>
              <a:endParaRPr lang="he-IL" sz="1200" b="1" kern="0" dirty="0">
                <a:solidFill>
                  <a:prstClr val="black"/>
                </a:solidFill>
              </a:endParaRPr>
            </a:p>
          </p:txBody>
        </p:sp>
        <p:sp>
          <p:nvSpPr>
            <p:cNvPr id="11" name="TextBox 10"/>
            <p:cNvSpPr txBox="1"/>
            <p:nvPr/>
          </p:nvSpPr>
          <p:spPr>
            <a:xfrm>
              <a:off x="3558728" y="2287905"/>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DNA</a:t>
              </a:r>
              <a:endParaRPr lang="he-IL" sz="1200" b="1" kern="0" dirty="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32" y="2535563"/>
              <a:ext cx="224024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35563"/>
              <a:ext cx="189990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6DBF0FA-D582-4D0C-A256-21FCD3A3D179}" type="slidenum">
              <a:rPr lang="he-IL" sz="1800" smtClean="0"/>
              <a:pPr fontAlgn="base">
                <a:spcBef>
                  <a:spcPct val="0"/>
                </a:spcBef>
                <a:spcAft>
                  <a:spcPct val="0"/>
                </a:spcAft>
                <a:defRPr/>
              </a:pPr>
              <a:t>14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34607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latin typeface="Arial"/>
                <a:cs typeface="Arial"/>
              </a:rPr>
              <a:t>שאלה 3:</a:t>
            </a:r>
          </a:p>
          <a:p>
            <a:pPr fontAlgn="auto">
              <a:spcBef>
                <a:spcPts val="0"/>
              </a:spcBef>
              <a:spcAft>
                <a:spcPts val="0"/>
              </a:spcAft>
              <a:defRPr/>
            </a:pPr>
            <a:r>
              <a:rPr lang="he-IL" kern="0" dirty="0">
                <a:solidFill>
                  <a:srgbClr val="1F497D"/>
                </a:solidFill>
              </a:rPr>
              <a:t>ה-</a:t>
            </a:r>
            <a:r>
              <a:rPr lang="en-US" kern="0" dirty="0">
                <a:solidFill>
                  <a:srgbClr val="1F497D"/>
                </a:solidFill>
              </a:rPr>
              <a:t>RNA</a:t>
            </a:r>
            <a:r>
              <a:rPr lang="he-IL" kern="0" dirty="0">
                <a:solidFill>
                  <a:srgbClr val="1F497D"/>
                </a:solidFill>
              </a:rPr>
              <a:t> הוא סוג של חומצת גרעין. כמו ה-</a:t>
            </a:r>
            <a:r>
              <a:rPr lang="en-US" kern="0" dirty="0">
                <a:solidFill>
                  <a:srgbClr val="1F497D"/>
                </a:solidFill>
              </a:rPr>
              <a:t>DNA</a:t>
            </a:r>
            <a:r>
              <a:rPr lang="he-IL" kern="0" dirty="0">
                <a:solidFill>
                  <a:srgbClr val="1F497D"/>
                </a:solidFill>
              </a:rPr>
              <a:t>, גם הוא מורכב מנוקליאוטידים.</a:t>
            </a:r>
          </a:p>
          <a:p>
            <a:pPr fontAlgn="auto">
              <a:spcBef>
                <a:spcPts val="0"/>
              </a:spcBef>
              <a:spcAft>
                <a:spcPts val="0"/>
              </a:spcAft>
              <a:defRPr/>
            </a:pPr>
            <a:r>
              <a:rPr lang="he-IL" kern="0" dirty="0">
                <a:solidFill>
                  <a:srgbClr val="1F497D"/>
                </a:solidFill>
              </a:rPr>
              <a:t>סכמו את ההבדלים בין מבנה ה-</a:t>
            </a:r>
            <a:r>
              <a:rPr lang="en-US" kern="0" dirty="0">
                <a:solidFill>
                  <a:srgbClr val="1F497D"/>
                </a:solidFill>
              </a:rPr>
              <a:t>RNA</a:t>
            </a:r>
            <a:r>
              <a:rPr lang="he-IL" kern="0" dirty="0">
                <a:solidFill>
                  <a:srgbClr val="1F497D"/>
                </a:solidFill>
              </a:rPr>
              <a:t> למבנה ה-</a:t>
            </a:r>
            <a:r>
              <a:rPr lang="en-US" kern="0" dirty="0">
                <a:solidFill>
                  <a:srgbClr val="1F497D"/>
                </a:solidFill>
              </a:rPr>
              <a:t>DNA</a:t>
            </a:r>
            <a:r>
              <a:rPr lang="he-IL" kern="0" dirty="0">
                <a:solidFill>
                  <a:srgbClr val="1F497D"/>
                </a:solidFill>
              </a:rPr>
              <a:t> בעזרת מילוי </a:t>
            </a:r>
            <a:r>
              <a:rPr lang="he-IL" kern="0" dirty="0" smtClean="0">
                <a:solidFill>
                  <a:srgbClr val="1F497D"/>
                </a:solidFill>
              </a:rPr>
              <a:t>הטבלה:</a:t>
            </a:r>
            <a:endParaRPr lang="he-IL" kern="0" dirty="0">
              <a:solidFill>
                <a:srgbClr val="1F497D"/>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1929534134"/>
              </p:ext>
            </p:extLst>
          </p:nvPr>
        </p:nvGraphicFramePr>
        <p:xfrm>
          <a:off x="857249" y="2979471"/>
          <a:ext cx="7169151" cy="1817681"/>
        </p:xfrm>
        <a:graphic>
          <a:graphicData uri="http://schemas.openxmlformats.org/drawingml/2006/table">
            <a:tbl>
              <a:tblPr rtl="1" firstRow="1" bandRow="1">
                <a:tableStyleId>{3B4B98B0-60AC-42C2-AFA5-B58CD77FA1E5}</a:tableStyleId>
              </a:tblPr>
              <a:tblGrid>
                <a:gridCol w="2389717"/>
                <a:gridCol w="2389717"/>
                <a:gridCol w="2389717"/>
              </a:tblGrid>
              <a:tr h="493069">
                <a:tc>
                  <a:txBody>
                    <a:bodyPr/>
                    <a:lstStyle/>
                    <a:p>
                      <a:pP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en-US" sz="1800" b="0" dirty="0" smtClean="0"/>
                        <a:t>DNA</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800" b="0" dirty="0" smtClean="0"/>
                        <a:t>RNA</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556">
                <a:tc>
                  <a:txBody>
                    <a:bodyPr/>
                    <a:lstStyle/>
                    <a:p>
                      <a:pPr rtl="1"/>
                      <a:r>
                        <a:rPr lang="he-IL" sz="1800" dirty="0" smtClean="0"/>
                        <a:t>דו-גדילי ("סולם")/</a:t>
                      </a:r>
                    </a:p>
                    <a:p>
                      <a:pPr rtl="1"/>
                      <a:r>
                        <a:rPr lang="he-IL" sz="1800" dirty="0" smtClean="0"/>
                        <a:t>חד-גדילי</a:t>
                      </a:r>
                      <a:r>
                        <a:rPr lang="he-IL" sz="1800" baseline="0" dirty="0" smtClean="0"/>
                        <a:t> ("חצי סולם")</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דו-גדילי</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חד-גדילי*</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572">
                <a:tc>
                  <a:txBody>
                    <a:bodyPr/>
                    <a:lstStyle/>
                    <a:p>
                      <a:pPr rtl="1"/>
                      <a:r>
                        <a:rPr lang="he-IL" sz="1800" dirty="0" smtClean="0"/>
                        <a:t>מורכב מהנוקליאוטידים:</a:t>
                      </a:r>
                    </a:p>
                    <a:p>
                      <a:pPr rtl="1"/>
                      <a:r>
                        <a:rPr lang="he-IL" sz="1800" dirty="0" smtClean="0"/>
                        <a:t>(בחרו</a:t>
                      </a:r>
                      <a:r>
                        <a:rPr lang="he-IL" sz="1800" baseline="0" dirty="0" smtClean="0"/>
                        <a:t> את הנכונים)</a:t>
                      </a:r>
                      <a:endParaRPr lang="he-IL" sz="1800" dirty="0" smtClean="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A</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C</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G</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T</a:t>
                      </a:r>
                      <a:endParaRPr kumimoji="0" lang="he-IL" sz="1800" u="none" strike="noStrike" kern="1200" cap="none" spc="0" normalizeH="0" baseline="0" noProof="0" dirty="0" smtClean="0">
                        <a:ln>
                          <a:noFill/>
                        </a:ln>
                        <a:effectLst/>
                        <a:uLnTx/>
                        <a:uFillTx/>
                      </a:endParaRPr>
                    </a:p>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A</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C</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G</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U</a:t>
                      </a:r>
                      <a:endParaRPr kumimoji="0" lang="he-IL" sz="1800" u="none" strike="noStrike" kern="1200" cap="none" spc="0" normalizeH="0" baseline="0" noProof="0" dirty="0" smtClean="0">
                        <a:ln>
                          <a:noFill/>
                        </a:ln>
                        <a:effectLst/>
                        <a:uLnTx/>
                        <a:uFillTx/>
                      </a:endParaRPr>
                    </a:p>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5"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grpSp>
        <p:nvGrpSpPr>
          <p:cNvPr id="4" name="קבוצה 3"/>
          <p:cNvGrpSpPr/>
          <p:nvPr/>
        </p:nvGrpSpPr>
        <p:grpSpPr>
          <a:xfrm>
            <a:off x="1864" y="4880193"/>
            <a:ext cx="8675688" cy="1861175"/>
            <a:chOff x="1864" y="4773782"/>
            <a:chExt cx="8675688" cy="1861175"/>
          </a:xfrm>
        </p:grpSpPr>
        <p:sp>
          <p:nvSpPr>
            <p:cNvPr id="3" name="מלבן 2"/>
            <p:cNvSpPr/>
            <p:nvPr/>
          </p:nvSpPr>
          <p:spPr>
            <a:xfrm>
              <a:off x="1864" y="5003800"/>
              <a:ext cx="8675688" cy="1477963"/>
            </a:xfrm>
            <a:prstGeom prst="rect">
              <a:avLst/>
            </a:prstGeom>
          </p:spPr>
          <p:txBody>
            <a:bodyPr>
              <a:spAutoFit/>
            </a:bodyPr>
            <a:lstStyle/>
            <a:p>
              <a:pPr fontAlgn="auto">
                <a:spcBef>
                  <a:spcPts val="0"/>
                </a:spcBef>
                <a:spcAft>
                  <a:spcPts val="0"/>
                </a:spcAft>
                <a:defRPr/>
              </a:pPr>
              <a:r>
                <a:rPr lang="he-IL" u="sng" kern="0" dirty="0">
                  <a:solidFill>
                    <a:prstClr val="black"/>
                  </a:solidFill>
                </a:rPr>
                <a:t>עוד הבדל</a:t>
              </a:r>
              <a:r>
                <a:rPr lang="he-IL" kern="0" dirty="0">
                  <a:solidFill>
                    <a:prstClr val="black"/>
                  </a:solidFill>
                </a:rPr>
                <a:t>: הסוכר בנוקליאוטידים המרכיבים את ה-</a:t>
              </a:r>
              <a:r>
                <a:rPr lang="en-US" kern="0" dirty="0">
                  <a:solidFill>
                    <a:prstClr val="black"/>
                  </a:solidFill>
                </a:rPr>
                <a:t>RNA</a:t>
              </a:r>
              <a:r>
                <a:rPr lang="he-IL" kern="0" dirty="0">
                  <a:solidFill>
                    <a:prstClr val="black"/>
                  </a:solidFill>
                </a:rPr>
                <a:t> שונה מעט מהסוכר בנוקליאוטידים </a:t>
              </a:r>
            </a:p>
            <a:p>
              <a:pPr fontAlgn="auto">
                <a:spcBef>
                  <a:spcPts val="0"/>
                </a:spcBef>
                <a:spcAft>
                  <a:spcPts val="0"/>
                </a:spcAft>
                <a:defRPr/>
              </a:pPr>
              <a:r>
                <a:rPr lang="he-IL" kern="0" dirty="0">
                  <a:solidFill>
                    <a:prstClr val="black"/>
                  </a:solidFill>
                </a:rPr>
                <a:t>המרכיבים את ה-</a:t>
              </a:r>
              <a:r>
                <a:rPr lang="en-US" kern="0" dirty="0">
                  <a:solidFill>
                    <a:prstClr val="black"/>
                  </a:solidFill>
                </a:rPr>
                <a:t>DNA</a:t>
              </a:r>
              <a:r>
                <a:rPr lang="he-IL" kern="0" dirty="0">
                  <a:solidFill>
                    <a:prstClr val="black"/>
                  </a:solidFill>
                </a:rPr>
                <a:t>. (ריבוז ב-</a:t>
              </a:r>
              <a:r>
                <a:rPr lang="en-US" kern="0" dirty="0">
                  <a:solidFill>
                    <a:prstClr val="black"/>
                  </a:solidFill>
                </a:rPr>
                <a:t>RNA</a:t>
              </a:r>
              <a:r>
                <a:rPr lang="he-IL" kern="0" dirty="0">
                  <a:solidFill>
                    <a:prstClr val="black"/>
                  </a:solidFill>
                </a:rPr>
                <a:t>, ודיאוקסי-ריבוז ב-</a:t>
              </a:r>
              <a:r>
                <a:rPr lang="en-US" kern="0" dirty="0">
                  <a:solidFill>
                    <a:prstClr val="black"/>
                  </a:solidFill>
                </a:rPr>
                <a:t>(DNA</a:t>
              </a:r>
              <a:r>
                <a:rPr lang="he-IL" kern="0" dirty="0">
                  <a:solidFill>
                    <a:prstClr val="black"/>
                  </a:solidFill>
                </a:rPr>
                <a:t>. ההבדל בין הסוכרים הוא המקור להבדל בין שמות החומרים.    </a:t>
              </a:r>
            </a:p>
            <a:p>
              <a:pPr fontAlgn="auto">
                <a:spcBef>
                  <a:spcPts val="0"/>
                </a:spcBef>
                <a:spcAft>
                  <a:spcPts val="0"/>
                </a:spcAft>
                <a:defRPr/>
              </a:pPr>
              <a:r>
                <a:rPr lang="he-IL" kern="0" dirty="0">
                  <a:solidFill>
                    <a:prstClr val="black"/>
                  </a:solidFill>
                </a:rPr>
                <a:t>                                        </a:t>
              </a:r>
              <a:r>
                <a:rPr lang="en-US" kern="0" dirty="0">
                  <a:solidFill>
                    <a:prstClr val="black"/>
                  </a:solidFill>
                </a:rPr>
                <a:t>DNA</a:t>
              </a:r>
              <a:r>
                <a:rPr lang="he-IL" kern="0" dirty="0">
                  <a:solidFill>
                    <a:prstClr val="black"/>
                  </a:solidFill>
                </a:rPr>
                <a:t>=</a:t>
              </a:r>
              <a:r>
                <a:rPr lang="en-US" kern="0" dirty="0">
                  <a:solidFill>
                    <a:srgbClr val="FF6600"/>
                  </a:solidFill>
                </a:rPr>
                <a:t>D</a:t>
              </a:r>
              <a:r>
                <a:rPr lang="en-US" kern="0" dirty="0">
                  <a:solidFill>
                    <a:prstClr val="black"/>
                  </a:solidFill>
                </a:rPr>
                <a:t>eoxyribo-</a:t>
              </a:r>
              <a:r>
                <a:rPr lang="en-US" kern="0" dirty="0">
                  <a:solidFill>
                    <a:srgbClr val="FF6600"/>
                  </a:solidFill>
                </a:rPr>
                <a:t>N</a:t>
              </a:r>
              <a:r>
                <a:rPr lang="en-US" kern="0" dirty="0">
                  <a:solidFill>
                    <a:prstClr val="black"/>
                  </a:solidFill>
                </a:rPr>
                <a:t>ucleic </a:t>
              </a:r>
              <a:r>
                <a:rPr lang="en-US" kern="0" dirty="0">
                  <a:solidFill>
                    <a:srgbClr val="FF6600"/>
                  </a:solidFill>
                </a:rPr>
                <a:t>A</a:t>
              </a:r>
              <a:r>
                <a:rPr lang="en-US" kern="0" dirty="0">
                  <a:solidFill>
                    <a:prstClr val="black"/>
                  </a:solidFill>
                </a:rPr>
                <a:t>cid</a:t>
              </a:r>
              <a:endParaRPr lang="he-IL" kern="0" dirty="0">
                <a:solidFill>
                  <a:prstClr val="black"/>
                </a:solidFill>
              </a:endParaRPr>
            </a:p>
            <a:p>
              <a:pPr fontAlgn="auto">
                <a:spcBef>
                  <a:spcPts val="0"/>
                </a:spcBef>
                <a:spcAft>
                  <a:spcPts val="0"/>
                </a:spcAft>
                <a:defRPr/>
              </a:pPr>
              <a:r>
                <a:rPr lang="he-IL" kern="0" dirty="0">
                  <a:solidFill>
                    <a:prstClr val="black"/>
                  </a:solidFill>
                </a:rPr>
                <a:t>                                        </a:t>
              </a:r>
              <a:r>
                <a:rPr lang="en-US" kern="0" dirty="0">
                  <a:solidFill>
                    <a:prstClr val="black"/>
                  </a:solidFill>
                </a:rPr>
                <a:t>RNA</a:t>
              </a:r>
              <a:r>
                <a:rPr lang="he-IL" kern="0" dirty="0">
                  <a:solidFill>
                    <a:prstClr val="black"/>
                  </a:solidFill>
                </a:rPr>
                <a:t>=</a:t>
              </a:r>
              <a:r>
                <a:rPr lang="en-US" kern="0" dirty="0">
                  <a:solidFill>
                    <a:prstClr val="black"/>
                  </a:solidFill>
                </a:rPr>
                <a:t> </a:t>
              </a:r>
              <a:r>
                <a:rPr lang="en-US" kern="0" dirty="0">
                  <a:solidFill>
                    <a:srgbClr val="FF6600"/>
                  </a:solidFill>
                </a:rPr>
                <a:t>R</a:t>
              </a:r>
              <a:r>
                <a:rPr lang="en-US" kern="0" dirty="0">
                  <a:solidFill>
                    <a:prstClr val="black"/>
                  </a:solidFill>
                </a:rPr>
                <a:t>ibo-</a:t>
              </a:r>
              <a:r>
                <a:rPr lang="en-US" kern="0" dirty="0">
                  <a:solidFill>
                    <a:srgbClr val="FF6600"/>
                  </a:solidFill>
                </a:rPr>
                <a:t>N</a:t>
              </a:r>
              <a:r>
                <a:rPr lang="en-US" kern="0" dirty="0">
                  <a:solidFill>
                    <a:prstClr val="black"/>
                  </a:solidFill>
                </a:rPr>
                <a:t>ucleic </a:t>
              </a:r>
              <a:r>
                <a:rPr lang="en-US" kern="0" dirty="0">
                  <a:solidFill>
                    <a:srgbClr val="FF6600"/>
                  </a:solidFill>
                </a:rPr>
                <a:t>A</a:t>
              </a:r>
              <a:r>
                <a:rPr lang="en-US" kern="0" dirty="0">
                  <a:solidFill>
                    <a:prstClr val="black"/>
                  </a:solidFill>
                </a:rPr>
                <a:t>cid</a:t>
              </a:r>
              <a:endParaRPr lang="he-IL" kern="0" dirty="0">
                <a:solidFill>
                  <a:prstClr val="black"/>
                </a:solidFill>
              </a:endParaRPr>
            </a:p>
          </p:txBody>
        </p:sp>
        <p:sp>
          <p:nvSpPr>
            <p:cNvPr id="13" name="TextBox 12"/>
            <p:cNvSpPr txBox="1"/>
            <p:nvPr/>
          </p:nvSpPr>
          <p:spPr>
            <a:xfrm>
              <a:off x="3515519" y="6328569"/>
              <a:ext cx="1957387" cy="3063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prstClr val="black"/>
                  </a:solidFill>
                </a:rPr>
                <a:t>חומצת     גרעין</a:t>
              </a:r>
            </a:p>
          </p:txBody>
        </p:sp>
        <p:sp>
          <p:nvSpPr>
            <p:cNvPr id="16" name="מלבן 15"/>
            <p:cNvSpPr/>
            <p:nvPr/>
          </p:nvSpPr>
          <p:spPr>
            <a:xfrm>
              <a:off x="713248" y="4773782"/>
              <a:ext cx="6886575" cy="276999"/>
            </a:xfrm>
            <a:prstGeom prst="rect">
              <a:avLst/>
            </a:prstGeom>
          </p:spPr>
          <p:txBody>
            <a:bodyPr wrap="square">
              <a:spAutoFit/>
            </a:bodyPr>
            <a:lstStyle/>
            <a:p>
              <a:pPr fontAlgn="auto">
                <a:spcBef>
                  <a:spcPts val="0"/>
                </a:spcBef>
                <a:spcAft>
                  <a:spcPts val="0"/>
                </a:spcAft>
                <a:defRPr/>
              </a:pPr>
              <a:r>
                <a:rPr lang="he-IL" sz="1200" b="1" kern="0" dirty="0" smtClean="0">
                  <a:solidFill>
                    <a:prstClr val="black"/>
                  </a:solidFill>
                </a:rPr>
                <a:t>*לעיתים גם במולקולות ה-</a:t>
              </a:r>
              <a:r>
                <a:rPr lang="en-US" sz="1200" b="1" kern="0" dirty="0" smtClean="0">
                  <a:solidFill>
                    <a:prstClr val="black"/>
                  </a:solidFill>
                </a:rPr>
                <a:t>RNA</a:t>
              </a:r>
              <a:r>
                <a:rPr lang="he-IL" sz="1200" b="1" kern="0" dirty="0" smtClean="0">
                  <a:solidFill>
                    <a:prstClr val="black"/>
                  </a:solidFill>
                </a:rPr>
                <a:t> נוצרים קטעים דו-</a:t>
              </a:r>
              <a:r>
                <a:rPr lang="he-IL" sz="1200" b="1" kern="0" dirty="0" err="1" smtClean="0">
                  <a:solidFill>
                    <a:prstClr val="black"/>
                  </a:solidFill>
                </a:rPr>
                <a:t>גדיליים</a:t>
              </a:r>
              <a:r>
                <a:rPr lang="en-US" sz="1200" b="1" kern="0" dirty="0" smtClean="0">
                  <a:solidFill>
                    <a:prstClr val="black"/>
                  </a:solidFill>
                </a:rPr>
                <a:t>;</a:t>
              </a:r>
              <a:r>
                <a:rPr lang="he-IL" sz="1200" b="1" kern="0" dirty="0" smtClean="0">
                  <a:solidFill>
                    <a:prstClr val="black"/>
                  </a:solidFill>
                </a:rPr>
                <a:t> בקטעים כאלה הגדיל היחיד מקופל על עצמו.</a:t>
              </a:r>
              <a:endParaRPr lang="he-IL" sz="1200" b="1" kern="0" dirty="0">
                <a:solidFill>
                  <a:prstClr val="black"/>
                </a:solidFill>
              </a:endParaRPr>
            </a:p>
          </p:txBody>
        </p:sp>
      </p:grpSp>
      <p:grpSp>
        <p:nvGrpSpPr>
          <p:cNvPr id="17" name="קבוצה 16"/>
          <p:cNvGrpSpPr/>
          <p:nvPr/>
        </p:nvGrpSpPr>
        <p:grpSpPr>
          <a:xfrm>
            <a:off x="1115616" y="1628800"/>
            <a:ext cx="4442364" cy="1303892"/>
            <a:chOff x="1115616" y="2239783"/>
            <a:chExt cx="4442364" cy="1303892"/>
          </a:xfrm>
        </p:grpSpPr>
        <p:sp>
          <p:nvSpPr>
            <p:cNvPr id="18" name="TextBox 17"/>
            <p:cNvSpPr txBox="1"/>
            <p:nvPr/>
          </p:nvSpPr>
          <p:spPr>
            <a:xfrm>
              <a:off x="1115616" y="2239783"/>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RNA</a:t>
              </a:r>
              <a:endParaRPr lang="he-IL" sz="1200" b="1" kern="0" dirty="0">
                <a:solidFill>
                  <a:prstClr val="black"/>
                </a:solidFill>
              </a:endParaRPr>
            </a:p>
          </p:txBody>
        </p:sp>
        <p:sp>
          <p:nvSpPr>
            <p:cNvPr id="19" name="TextBox 18"/>
            <p:cNvSpPr txBox="1"/>
            <p:nvPr/>
          </p:nvSpPr>
          <p:spPr>
            <a:xfrm>
              <a:off x="3558728" y="2287905"/>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DNA</a:t>
              </a:r>
              <a:endParaRPr lang="he-IL" sz="1200" b="1" kern="0" dirty="0">
                <a:solidFill>
                  <a:prstClr val="black"/>
                </a:solidFill>
              </a:endParaRPr>
            </a:p>
          </p:txBody>
        </p:sp>
        <p:pic>
          <p:nvPicPr>
            <p:cNvPr id="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32" y="2535563"/>
              <a:ext cx="224024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35563"/>
              <a:ext cx="189990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32477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B1058E8-EB05-4997-AA4B-A049574A39D7}" type="slidenum">
              <a:rPr lang="he-IL" smtClean="0"/>
              <a:pPr fontAlgn="base">
                <a:spcBef>
                  <a:spcPct val="0"/>
                </a:spcBef>
                <a:spcAft>
                  <a:spcPct val="0"/>
                </a:spcAft>
                <a:defRPr/>
              </a:pPr>
              <a:t>15</a:t>
            </a:fld>
            <a:endParaRPr lang="he-IL" dirty="0" smtClean="0"/>
          </a:p>
        </p:txBody>
      </p:sp>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rgbClr val="FF6600"/>
                </a:solidFill>
                <a:ea typeface="+mn-ea"/>
              </a:rPr>
              <a:t>תהליך עיבוד ה-</a:t>
            </a:r>
            <a:r>
              <a:rPr lang="en-US" sz="1800" b="1" dirty="0" smtClean="0">
                <a:solidFill>
                  <a:srgbClr val="FF6600"/>
                </a:solidFill>
                <a:ea typeface="+mn-ea"/>
              </a:rPr>
              <a:t>RNA</a:t>
            </a:r>
            <a:endParaRPr lang="he-IL" sz="1800" dirty="0" smtClean="0"/>
          </a:p>
        </p:txBody>
      </p:sp>
      <p:sp>
        <p:nvSpPr>
          <p:cNvPr id="9" name="TextBox 8"/>
          <p:cNvSpPr txBox="1"/>
          <p:nvPr/>
        </p:nvSpPr>
        <p:spPr>
          <a:xfrm>
            <a:off x="625475" y="278706"/>
            <a:ext cx="8183563"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b="1" kern="0" dirty="0">
              <a:solidFill>
                <a:srgbClr val="1D4C72"/>
              </a:solidFill>
              <a:latin typeface="Arial"/>
              <a:cs typeface="Arial"/>
            </a:endParaRPr>
          </a:p>
          <a:p>
            <a:pPr algn="ctr" fontAlgn="auto">
              <a:spcBef>
                <a:spcPts val="0"/>
              </a:spcBef>
              <a:spcAft>
                <a:spcPts val="0"/>
              </a:spcAft>
              <a:defRPr/>
            </a:pPr>
            <a:r>
              <a:rPr lang="he-IL" b="1" kern="0" dirty="0">
                <a:solidFill>
                  <a:srgbClr val="1D4C72"/>
                </a:solidFill>
                <a:latin typeface="Arial"/>
                <a:cs typeface="Arial"/>
              </a:rPr>
              <a:t>  </a:t>
            </a:r>
            <a:r>
              <a:rPr lang="he-IL" kern="0" dirty="0">
                <a:solidFill>
                  <a:srgbClr val="FF6600"/>
                </a:solidFill>
                <a:latin typeface="Arial"/>
                <a:cs typeface="Arial"/>
              </a:rPr>
              <a:t>מה קורה למולקולת ה-</a:t>
            </a:r>
            <a:r>
              <a:rPr lang="en-US" kern="0" dirty="0">
                <a:solidFill>
                  <a:srgbClr val="FF6600"/>
                </a:solidFill>
                <a:latin typeface="Arial"/>
                <a:cs typeface="Arial"/>
              </a:rPr>
              <a:t>RNA</a:t>
            </a:r>
            <a:r>
              <a:rPr lang="he-IL" kern="0" dirty="0">
                <a:solidFill>
                  <a:srgbClr val="FF6600"/>
                </a:solidFill>
                <a:latin typeface="Arial"/>
                <a:cs typeface="Arial"/>
              </a:rPr>
              <a:t> שזה עתה נוצרה?</a:t>
            </a:r>
          </a:p>
          <a:p>
            <a:pPr algn="ctr" fontAlgn="auto">
              <a:spcBef>
                <a:spcPts val="0"/>
              </a:spcBef>
              <a:spcAft>
                <a:spcPts val="0"/>
              </a:spcAft>
              <a:defRPr/>
            </a:pPr>
            <a:r>
              <a:rPr lang="he-IL" kern="0" dirty="0">
                <a:solidFill>
                  <a:srgbClr val="FF6600"/>
                </a:solidFill>
                <a:latin typeface="Arial"/>
                <a:cs typeface="Arial"/>
              </a:rPr>
              <a:t>עיבוד ה-</a:t>
            </a:r>
            <a:r>
              <a:rPr lang="en-US" kern="0" dirty="0">
                <a:solidFill>
                  <a:srgbClr val="FF6600"/>
                </a:solidFill>
                <a:latin typeface="Arial"/>
                <a:cs typeface="Arial"/>
              </a:rPr>
              <a:t>RNA</a:t>
            </a:r>
          </a:p>
          <a:p>
            <a:pPr fontAlgn="auto">
              <a:spcBef>
                <a:spcPts val="0"/>
              </a:spcBef>
              <a:spcAft>
                <a:spcPts val="0"/>
              </a:spcAft>
              <a:defRPr/>
            </a:pPr>
            <a:endParaRPr lang="en-US" b="1" kern="0" dirty="0">
              <a:solidFill>
                <a:srgbClr val="1D4C72"/>
              </a:solidFill>
              <a:latin typeface="Arial"/>
              <a:cs typeface="Arial"/>
            </a:endParaRPr>
          </a:p>
          <a:p>
            <a:pPr fontAlgn="auto">
              <a:spcBef>
                <a:spcPts val="0"/>
              </a:spcBef>
              <a:spcAft>
                <a:spcPts val="0"/>
              </a:spcAft>
              <a:defRPr/>
            </a:pPr>
            <a:r>
              <a:rPr lang="he-IL" kern="0" dirty="0">
                <a:latin typeface="Arial"/>
                <a:cs typeface="Arial"/>
              </a:rPr>
              <a:t>מולקולת </a:t>
            </a:r>
            <a:r>
              <a:rPr lang="en-US" kern="0" dirty="0">
                <a:latin typeface="Arial"/>
                <a:cs typeface="Arial"/>
              </a:rPr>
              <a:t>RNA</a:t>
            </a:r>
            <a:r>
              <a:rPr lang="he-IL" kern="0" dirty="0">
                <a:latin typeface="Arial"/>
                <a:cs typeface="Arial"/>
              </a:rPr>
              <a:t> המורכבת על פי ה-</a:t>
            </a:r>
            <a:r>
              <a:rPr lang="en-US" kern="0" dirty="0">
                <a:latin typeface="Arial"/>
                <a:cs typeface="Arial"/>
              </a:rPr>
              <a:t>DNA</a:t>
            </a:r>
            <a:r>
              <a:rPr lang="he-IL" kern="0" dirty="0">
                <a:latin typeface="Arial"/>
                <a:cs typeface="Arial"/>
              </a:rPr>
              <a:t> בתהליך התעתוק, בדרך כלל עוברת תהליך עיבוד לפני שהיא עוברת לציטופלסמה. העיבוד כולל הוספה והשמטה של קטעים. ההוספה היא של מספר בסיסים קטן בתחילת המולקולה ובסופה, ואילו ההשמטה יכולה להיות של קטעים ארוכים למדי בתוך המולקולה. מולקולת ה-</a:t>
            </a:r>
            <a:r>
              <a:rPr lang="en-US" kern="0" dirty="0">
                <a:latin typeface="Arial"/>
                <a:cs typeface="Arial"/>
              </a:rPr>
              <a:t>RNA</a:t>
            </a:r>
            <a:r>
              <a:rPr lang="he-IL" kern="0" dirty="0">
                <a:latin typeface="Arial"/>
                <a:cs typeface="Arial"/>
              </a:rPr>
              <a:t> העוברת לציטופלסמה קצרה בממוצע פי 8 מן המולקולה המקורית שנוצרה בתהליך התעתוק. נדון שוב בתהליך העיבוד ביתר פירוט בהמשך </a:t>
            </a:r>
            <a:r>
              <a:rPr lang="he-IL" kern="0" dirty="0" smtClean="0">
                <a:latin typeface="Arial"/>
                <a:cs typeface="Arial"/>
              </a:rPr>
              <a:t>המצגת.</a:t>
            </a:r>
            <a:endParaRPr lang="he-IL" kern="0" dirty="0">
              <a:latin typeface="Arial"/>
              <a:cs typeface="Arial"/>
            </a:endParaRPr>
          </a:p>
        </p:txBody>
      </p:sp>
      <p:sp>
        <p:nvSpPr>
          <p:cNvPr id="6"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699FE5-3245-4DD7-800E-F821C92EAED2}" type="slidenum">
              <a:rPr lang="he-IL" sz="1800" smtClean="0"/>
              <a:pPr fontAlgn="base">
                <a:spcBef>
                  <a:spcPct val="0"/>
                </a:spcBef>
                <a:spcAft>
                  <a:spcPct val="0"/>
                </a:spcAft>
                <a:defRPr/>
              </a:pPr>
              <a:t>16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תהליך התרגום</a:t>
            </a:r>
            <a:endParaRPr lang="he-IL" sz="1800" dirty="0" smtClean="0"/>
          </a:p>
        </p:txBody>
      </p:sp>
      <p:sp>
        <p:nvSpPr>
          <p:cNvPr id="6" name="TextBox 5"/>
          <p:cNvSpPr txBox="1"/>
          <p:nvPr/>
        </p:nvSpPr>
        <p:spPr>
          <a:xfrm>
            <a:off x="242888" y="548580"/>
            <a:ext cx="8215312" cy="2592388"/>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kern="0" dirty="0">
                <a:latin typeface="Arial"/>
                <a:cs typeface="Arial"/>
              </a:rPr>
              <a:t>תהליך התרגום הוא תהליך יצירת חלבון בריבוזומים על פי ה-</a:t>
            </a:r>
            <a:r>
              <a:rPr lang="en-US" kern="0" dirty="0">
                <a:latin typeface="Arial"/>
                <a:cs typeface="Arial"/>
              </a:rPr>
              <a:t>RNA</a:t>
            </a:r>
            <a:r>
              <a:rPr lang="he-IL" kern="0" dirty="0">
                <a:latin typeface="Arial"/>
                <a:cs typeface="Arial"/>
              </a:rPr>
              <a:t> שליח. </a:t>
            </a:r>
          </a:p>
          <a:p>
            <a:pPr fontAlgn="auto">
              <a:spcBef>
                <a:spcPts val="0"/>
              </a:spcBef>
              <a:spcAft>
                <a:spcPts val="0"/>
              </a:spcAft>
              <a:defRPr/>
            </a:pPr>
            <a:r>
              <a:rPr lang="he-IL" kern="0" dirty="0">
                <a:latin typeface="Arial"/>
                <a:cs typeface="Arial"/>
              </a:rPr>
              <a:t>התהליך נקרא תרגום, שכן, בתהליך זה מידע משפת הבסיסים (</a:t>
            </a:r>
            <a:r>
              <a:rPr lang="en-US" kern="0" dirty="0">
                <a:latin typeface="Arial"/>
                <a:cs typeface="Arial"/>
              </a:rPr>
              <a:t>A U C</a:t>
            </a:r>
            <a:r>
              <a:rPr lang="he-IL" kern="0" dirty="0">
                <a:latin typeface="Arial"/>
                <a:cs typeface="Arial"/>
              </a:rPr>
              <a:t> </a:t>
            </a:r>
            <a:r>
              <a:rPr lang="en-US" kern="0" dirty="0">
                <a:latin typeface="Arial"/>
                <a:cs typeface="Arial"/>
              </a:rPr>
              <a:t>(G</a:t>
            </a:r>
            <a:r>
              <a:rPr lang="he-IL" kern="0" dirty="0">
                <a:latin typeface="Arial"/>
                <a:cs typeface="Arial"/>
              </a:rPr>
              <a:t> מתורגם לשפת החומצות האמיניות.</a:t>
            </a:r>
          </a:p>
          <a:p>
            <a:pPr fontAlgn="auto">
              <a:spcBef>
                <a:spcPts val="0"/>
              </a:spcBef>
              <a:spcAft>
                <a:spcPts val="0"/>
              </a:spcAft>
              <a:defRPr/>
            </a:pPr>
            <a:r>
              <a:rPr lang="he-IL" kern="0" dirty="0">
                <a:latin typeface="Arial"/>
                <a:cs typeface="Arial"/>
              </a:rPr>
              <a:t>בתהליך משתתפות עוד מולקולות </a:t>
            </a:r>
            <a:r>
              <a:rPr lang="en-US" kern="0" dirty="0">
                <a:latin typeface="Arial"/>
                <a:cs typeface="Arial"/>
              </a:rPr>
              <a:t>RNA</a:t>
            </a:r>
            <a:r>
              <a:rPr lang="he-IL" kern="0" dirty="0">
                <a:latin typeface="Arial"/>
                <a:cs typeface="Arial"/>
              </a:rPr>
              <a:t> הנקראות </a:t>
            </a:r>
            <a:r>
              <a:rPr lang="en-US" kern="0" dirty="0">
                <a:solidFill>
                  <a:schemeClr val="accent3"/>
                </a:solidFill>
                <a:latin typeface="Arial"/>
                <a:cs typeface="Arial"/>
              </a:rPr>
              <a:t>RNA</a:t>
            </a:r>
            <a:r>
              <a:rPr lang="he-IL" kern="0" dirty="0">
                <a:solidFill>
                  <a:schemeClr val="accent3"/>
                </a:solidFill>
                <a:latin typeface="Arial"/>
                <a:cs typeface="Arial"/>
              </a:rPr>
              <a:t>-מוביל (</a:t>
            </a:r>
            <a:r>
              <a:rPr lang="en-US" kern="0" dirty="0">
                <a:solidFill>
                  <a:schemeClr val="accent3"/>
                </a:solidFill>
                <a:latin typeface="Arial"/>
                <a:cs typeface="Arial"/>
              </a:rPr>
              <a:t>tRNA</a:t>
            </a:r>
            <a:r>
              <a:rPr lang="he-IL" kern="0" dirty="0">
                <a:solidFill>
                  <a:schemeClr val="accent3"/>
                </a:solidFill>
                <a:latin typeface="Arial"/>
                <a:cs typeface="Arial"/>
              </a:rPr>
              <a:t>).</a:t>
            </a:r>
          </a:p>
          <a:p>
            <a:pPr fontAlgn="auto">
              <a:spcBef>
                <a:spcPts val="0"/>
              </a:spcBef>
              <a:spcAft>
                <a:spcPts val="0"/>
              </a:spcAft>
              <a:defRPr/>
            </a:pPr>
            <a:r>
              <a:rPr lang="he-IL" kern="0" dirty="0">
                <a:latin typeface="Arial"/>
                <a:cs typeface="Arial"/>
              </a:rPr>
              <a:t>מולקולות</a:t>
            </a:r>
            <a:r>
              <a:rPr lang="en-US" kern="0" dirty="0">
                <a:latin typeface="Arial"/>
                <a:cs typeface="Arial"/>
              </a:rPr>
              <a:t>RNA </a:t>
            </a:r>
            <a:r>
              <a:rPr lang="he-IL" kern="0" dirty="0">
                <a:latin typeface="Arial"/>
                <a:cs typeface="Arial"/>
              </a:rPr>
              <a:t>-מוביל קשורות בצדן האחד לחומצה אמינית, ובצדן האחר יש להן שלָשת בסיסים (הנקראת </a:t>
            </a:r>
            <a:r>
              <a:rPr lang="he-IL" kern="0" dirty="0">
                <a:solidFill>
                  <a:schemeClr val="accent3"/>
                </a:solidFill>
                <a:latin typeface="Arial"/>
                <a:cs typeface="Arial"/>
              </a:rPr>
              <a:t>אנטי-קודון</a:t>
            </a:r>
            <a:r>
              <a:rPr lang="he-IL" kern="0" dirty="0">
                <a:latin typeface="Arial"/>
                <a:cs typeface="Arial"/>
              </a:rPr>
              <a:t>) המסוגלת להתחבר לשלָשת בסיסים משלימה לה במולקולת </a:t>
            </a:r>
            <a:r>
              <a:rPr lang="en-US" kern="0" dirty="0">
                <a:latin typeface="Arial"/>
                <a:cs typeface="Arial"/>
              </a:rPr>
              <a:t>RNA</a:t>
            </a:r>
            <a:r>
              <a:rPr lang="he-IL" kern="0" dirty="0">
                <a:latin typeface="Arial"/>
                <a:cs typeface="Arial"/>
              </a:rPr>
              <a:t>-שליח (הנקראת </a:t>
            </a:r>
            <a:r>
              <a:rPr lang="he-IL" kern="0" dirty="0">
                <a:solidFill>
                  <a:schemeClr val="accent3"/>
                </a:solidFill>
                <a:latin typeface="Arial"/>
                <a:cs typeface="Arial"/>
              </a:rPr>
              <a:t>קודון</a:t>
            </a:r>
            <a:r>
              <a:rPr lang="he-IL" kern="0" dirty="0">
                <a:latin typeface="Arial"/>
                <a:cs typeface="Arial"/>
              </a:rPr>
              <a:t>), וכך להביא את החומצות האמיניות הנדרשות לבניית החלבון.</a:t>
            </a:r>
          </a:p>
          <a:p>
            <a:pPr fontAlgn="auto">
              <a:spcBef>
                <a:spcPts val="0"/>
              </a:spcBef>
              <a:spcAft>
                <a:spcPts val="0"/>
              </a:spcAft>
              <a:defRPr/>
            </a:pPr>
            <a:r>
              <a:rPr lang="he-IL" kern="0" dirty="0">
                <a:latin typeface="Arial"/>
                <a:cs typeface="Arial"/>
              </a:rPr>
              <a:t>ה-</a:t>
            </a:r>
            <a:r>
              <a:rPr lang="en-US" kern="0" dirty="0">
                <a:solidFill>
                  <a:prstClr val="black"/>
                </a:solidFill>
                <a:latin typeface="Arial"/>
                <a:cs typeface="Arial"/>
              </a:rPr>
              <a:t>RNA </a:t>
            </a:r>
            <a:r>
              <a:rPr lang="he-IL" kern="0" dirty="0">
                <a:solidFill>
                  <a:prstClr val="black"/>
                </a:solidFill>
                <a:latin typeface="Arial"/>
                <a:cs typeface="Arial"/>
              </a:rPr>
              <a:t>-מוביל מתפקד </a:t>
            </a:r>
            <a:r>
              <a:rPr lang="he-IL" kern="0" dirty="0">
                <a:latin typeface="Arial"/>
                <a:cs typeface="Arial"/>
              </a:rPr>
              <a:t>בתור</a:t>
            </a:r>
            <a:r>
              <a:rPr lang="he-IL" kern="0" dirty="0">
                <a:solidFill>
                  <a:prstClr val="black"/>
                </a:solidFill>
                <a:latin typeface="Arial"/>
                <a:cs typeface="Arial"/>
              </a:rPr>
              <a:t> "מתורגמן" בתהליך התרגום: מצדו האחד הוא "מבין" את שפת החומצות האמיניות, ומצדו האחר הוא "מבין" את שפת הבסיסים.</a:t>
            </a: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p:txBody>
      </p:sp>
      <p:sp>
        <p:nvSpPr>
          <p:cNvPr id="7" name="TextBox 6"/>
          <p:cNvSpPr txBox="1"/>
          <p:nvPr/>
        </p:nvSpPr>
        <p:spPr>
          <a:xfrm>
            <a:off x="672096" y="5921693"/>
            <a:ext cx="7929563" cy="882650"/>
          </a:xfrm>
          <a:prstGeom prst="rect">
            <a:avLst/>
          </a:prstGeom>
          <a:noFill/>
          <a:ln w="22225">
            <a:solidFill>
              <a:schemeClr val="bg1"/>
            </a:solidFill>
          </a:ln>
          <a:effectLst>
            <a:outerShdw sx="1000" sy="1000" algn="ctr" rotWithShape="0">
              <a:schemeClr val="bg1">
                <a:lumMod val="75000"/>
              </a:schemeClr>
            </a:outerShdw>
          </a:effectLst>
        </p:spPr>
        <p:txBody>
          <a:bodyPr rtlCol="1" anchor="ctr"/>
          <a:lstStyle/>
          <a:p>
            <a:pPr fontAlgn="auto">
              <a:spcBef>
                <a:spcPts val="0"/>
              </a:spcBef>
              <a:spcAft>
                <a:spcPts val="0"/>
              </a:spcAft>
              <a:defRPr/>
            </a:pPr>
            <a:r>
              <a:rPr lang="he-IL" dirty="0">
                <a:latin typeface="+mn-lt"/>
                <a:cs typeface="+mn-cs"/>
              </a:rPr>
              <a:t>יש בתא סוגים שונים של מולקולת </a:t>
            </a:r>
            <a:r>
              <a:rPr lang="en-US" dirty="0">
                <a:latin typeface="+mn-lt"/>
                <a:cs typeface="+mn-cs"/>
              </a:rPr>
              <a:t>RNA</a:t>
            </a:r>
            <a:r>
              <a:rPr lang="he-IL" dirty="0" smtClean="0">
                <a:latin typeface="+mn-lt"/>
                <a:cs typeface="+mn-cs"/>
              </a:rPr>
              <a:t>-מוביל, </a:t>
            </a:r>
            <a:r>
              <a:rPr lang="he-IL" dirty="0">
                <a:latin typeface="+mn-lt"/>
                <a:cs typeface="+mn-cs"/>
              </a:rPr>
              <a:t>הנבדלות זו מזו באנטי-קודונים. </a:t>
            </a:r>
          </a:p>
          <a:p>
            <a:pPr fontAlgn="auto">
              <a:spcBef>
                <a:spcPts val="0"/>
              </a:spcBef>
              <a:spcAft>
                <a:spcPts val="0"/>
              </a:spcAft>
              <a:defRPr/>
            </a:pPr>
            <a:r>
              <a:rPr lang="he-IL" dirty="0">
                <a:latin typeface="+mn-lt"/>
                <a:cs typeface="+mn-cs"/>
              </a:rPr>
              <a:t>כל אחת מהן קושרת חומצה אמינית אחת  מבין עשרים החומצות האמיניות הקיימות בתא.</a:t>
            </a:r>
          </a:p>
        </p:txBody>
      </p:sp>
      <p:pic>
        <p:nvPicPr>
          <p:cNvPr id="40967" name="Picture 8" descr="E:\א נחשון\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244735"/>
            <a:ext cx="4956845" cy="267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8DE9216-79CD-4D29-BC8A-1265203D3148}"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מ-</a:t>
            </a:r>
            <a:r>
              <a:rPr lang="en-US" sz="1800" b="1" dirty="0" smtClean="0">
                <a:solidFill>
                  <a:srgbClr val="FF6600"/>
                </a:solidFill>
                <a:ea typeface="+mn-ea"/>
              </a:rPr>
              <a:t>DNA</a:t>
            </a:r>
            <a:r>
              <a:rPr lang="he-IL" sz="1800" b="1" dirty="0" smtClean="0">
                <a:solidFill>
                  <a:srgbClr val="FF6600"/>
                </a:solidFill>
                <a:ea typeface="+mn-ea"/>
              </a:rPr>
              <a:t> לחלבון</a:t>
            </a:r>
            <a:endParaRPr lang="he-IL" sz="1800" dirty="0" smtClean="0"/>
          </a:p>
        </p:txBody>
      </p:sp>
      <p:sp>
        <p:nvSpPr>
          <p:cNvPr id="8" name="TextBox 7"/>
          <p:cNvSpPr txBox="1"/>
          <p:nvPr/>
        </p:nvSpPr>
        <p:spPr>
          <a:xfrm>
            <a:off x="357188" y="548680"/>
            <a:ext cx="8215312" cy="11509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smtClean="0">
                <a:solidFill>
                  <a:prstClr val="black"/>
                </a:solidFill>
              </a:rPr>
              <a:t>                             צפו </a:t>
            </a:r>
            <a:r>
              <a:rPr lang="he-IL" kern="0" dirty="0">
                <a:solidFill>
                  <a:prstClr val="black"/>
                </a:solidFill>
              </a:rPr>
              <a:t>בסימולציה בתהליך התרגום: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4199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980728"/>
            <a:ext cx="3121881" cy="29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03263" y="4077072"/>
            <a:ext cx="8183562"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en-US" b="1" kern="0" dirty="0">
              <a:solidFill>
                <a:srgbClr val="1D4C72"/>
              </a:solidFill>
              <a:latin typeface="Arial"/>
              <a:cs typeface="Arial"/>
            </a:endParaRPr>
          </a:p>
          <a:p>
            <a:pPr fontAlgn="auto">
              <a:spcBef>
                <a:spcPts val="0"/>
              </a:spcBef>
              <a:spcAft>
                <a:spcPts val="0"/>
              </a:spcAft>
              <a:defRPr/>
            </a:pPr>
            <a:r>
              <a:rPr lang="he-IL" kern="0" dirty="0">
                <a:latin typeface="Arial"/>
                <a:cs typeface="Arial"/>
              </a:rPr>
              <a:t>מולקולת </a:t>
            </a:r>
            <a:r>
              <a:rPr lang="en-US" kern="0" dirty="0">
                <a:latin typeface="Arial"/>
                <a:cs typeface="Arial"/>
              </a:rPr>
              <a:t>RNA</a:t>
            </a:r>
            <a:r>
              <a:rPr lang="he-IL" kern="0" dirty="0">
                <a:latin typeface="Arial"/>
                <a:cs typeface="Arial"/>
              </a:rPr>
              <a:t> המורכבת על פי ה-</a:t>
            </a:r>
            <a:r>
              <a:rPr lang="en-US" kern="0" dirty="0">
                <a:latin typeface="Arial"/>
                <a:cs typeface="Arial"/>
              </a:rPr>
              <a:t>DNA</a:t>
            </a:r>
            <a:r>
              <a:rPr lang="he-IL" kern="0" dirty="0">
                <a:latin typeface="Arial"/>
                <a:cs typeface="Arial"/>
              </a:rPr>
              <a:t> בתהליך התעתוק, בדרך כלל עוברת תהליך עיבוד לפני שהיא עוברת לציטופלסמה. בסימולציה מתוארים רק תהליכי התעתוק והתרגום.</a:t>
            </a:r>
          </a:p>
        </p:txBody>
      </p:sp>
      <p:sp>
        <p:nvSpPr>
          <p:cNvPr id="9" name="TextBox 8"/>
          <p:cNvSpPr txBox="1"/>
          <p:nvPr/>
        </p:nvSpPr>
        <p:spPr>
          <a:xfrm>
            <a:off x="2914828" y="3933056"/>
            <a:ext cx="4319588"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u="sng" kern="0" dirty="0">
                <a:solidFill>
                  <a:srgbClr val="00B0F0"/>
                </a:solidFill>
                <a:latin typeface="Arial"/>
                <a:cs typeface="Arial"/>
                <a:hlinkClick r:id="rId4"/>
              </a:rPr>
              <a:t>תהליך התרגום</a:t>
            </a:r>
            <a:endParaRPr lang="he-IL" u="sng" kern="0" dirty="0">
              <a:solidFill>
                <a:srgbClr val="00B0F0"/>
              </a:solidFill>
              <a:latin typeface="Arial"/>
              <a:cs typeface="Aria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17</a:t>
            </a:fld>
            <a:endParaRPr lang="he-IL" sz="1100" dirty="0" smtClean="0">
              <a:solidFill>
                <a:schemeClr val="bg1">
                  <a:lumMod val="75000"/>
                </a:schemeClr>
              </a:solidFill>
            </a:endParaRPr>
          </a:p>
        </p:txBody>
      </p:sp>
      <p:sp>
        <p:nvSpPr>
          <p:cNvPr id="13" name="TextBox 12"/>
          <p:cNvSpPr txBox="1"/>
          <p:nvPr/>
        </p:nvSpPr>
        <p:spPr>
          <a:xfrm>
            <a:off x="498226" y="5229200"/>
            <a:ext cx="3065662" cy="1477328"/>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algn="ctr" fontAlgn="auto">
              <a:spcBef>
                <a:spcPts val="0"/>
              </a:spcBef>
              <a:spcAft>
                <a:spcPts val="0"/>
              </a:spcAft>
              <a:defRPr/>
            </a:pPr>
            <a:r>
              <a:rPr lang="he-IL" u="sng" kern="0" dirty="0" smtClean="0">
                <a:solidFill>
                  <a:srgbClr val="00B0F0"/>
                </a:solidFill>
                <a:latin typeface="Arial"/>
                <a:cs typeface="Arial"/>
                <a:hlinkClick r:id="rId5"/>
              </a:rPr>
              <a:t>הסימולציה: "מ-</a:t>
            </a:r>
            <a:r>
              <a:rPr lang="en-US" u="sng" kern="0" dirty="0" smtClean="0">
                <a:solidFill>
                  <a:srgbClr val="00B0F0"/>
                </a:solidFill>
                <a:latin typeface="Arial"/>
                <a:cs typeface="Arial"/>
                <a:hlinkClick r:id="rId5"/>
              </a:rPr>
              <a:t>DNA</a:t>
            </a:r>
            <a:r>
              <a:rPr lang="he-IL" u="sng" kern="0" dirty="0" smtClean="0">
                <a:solidFill>
                  <a:srgbClr val="00B0F0"/>
                </a:solidFill>
                <a:latin typeface="Arial"/>
                <a:cs typeface="Arial"/>
                <a:hlinkClick r:id="rId5"/>
              </a:rPr>
              <a:t> לחלבון פעיל: אנזים ותעלה" מתארת יצירת חלבון בתהליך </a:t>
            </a:r>
            <a:r>
              <a:rPr lang="he-IL" u="sng" kern="0" dirty="0" err="1" smtClean="0">
                <a:solidFill>
                  <a:srgbClr val="00B0F0"/>
                </a:solidFill>
                <a:latin typeface="Arial"/>
                <a:cs typeface="Arial"/>
                <a:hlinkClick r:id="rId5"/>
              </a:rPr>
              <a:t>תעתוק</a:t>
            </a:r>
            <a:r>
              <a:rPr lang="he-IL" u="sng" kern="0" dirty="0" smtClean="0">
                <a:solidFill>
                  <a:srgbClr val="00B0F0"/>
                </a:solidFill>
                <a:latin typeface="Arial"/>
                <a:cs typeface="Arial"/>
                <a:hlinkClick r:id="rId5"/>
              </a:rPr>
              <a:t> ותרגום, התקפלות החלבון ופעילותו.</a:t>
            </a:r>
            <a:endParaRPr lang="he-IL" u="sng" kern="0" dirty="0">
              <a:solidFill>
                <a:srgbClr val="00B0F0"/>
              </a:solidFill>
              <a:latin typeface="Arial"/>
              <a:cs typeface="Arial"/>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5157192"/>
            <a:ext cx="3093241"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3"/>
          <p:cNvSpPr/>
          <p:nvPr/>
        </p:nvSpPr>
        <p:spPr>
          <a:xfrm>
            <a:off x="467544" y="5006689"/>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התרגום</a:t>
            </a:r>
            <a:endParaRPr lang="he-IL" sz="1800" dirty="0" smtClean="0"/>
          </a:p>
        </p:txBody>
      </p:sp>
      <p:sp>
        <p:nvSpPr>
          <p:cNvPr id="7" name="TextBox 6"/>
          <p:cNvSpPr txBox="1"/>
          <p:nvPr/>
        </p:nvSpPr>
        <p:spPr>
          <a:xfrm>
            <a:off x="251520" y="562943"/>
            <a:ext cx="8501063" cy="1785937"/>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600" b="1" u="sng" kern="0" dirty="0">
                <a:solidFill>
                  <a:prstClr val="black"/>
                </a:solidFill>
                <a:latin typeface="Arial"/>
                <a:cs typeface="Arial"/>
              </a:rPr>
              <a:t>שלבי תהליך התרגום</a:t>
            </a:r>
            <a:r>
              <a:rPr lang="he-IL" sz="1600" b="1" kern="0" dirty="0">
                <a:solidFill>
                  <a:prstClr val="black"/>
                </a:solidFill>
                <a:latin typeface="Arial"/>
                <a:cs typeface="Arial"/>
              </a:rPr>
              <a:t>: (בתמונות הבאות מתוארת בניית שרשרת חומצות אמיניות קצרה באורך 5 חומצות אמיניות בלבד. אורך חלבון ממוצע מגיע עד מאות ואפילו אלפי חומצות אמיניות).</a:t>
            </a:r>
          </a:p>
        </p:txBody>
      </p:sp>
      <p:grpSp>
        <p:nvGrpSpPr>
          <p:cNvPr id="3" name="קבוצה 2"/>
          <p:cNvGrpSpPr/>
          <p:nvPr/>
        </p:nvGrpSpPr>
        <p:grpSpPr>
          <a:xfrm>
            <a:off x="112713" y="2881486"/>
            <a:ext cx="8610600" cy="1771650"/>
            <a:chOff x="112713" y="2917255"/>
            <a:chExt cx="8610600" cy="1771650"/>
          </a:xfrm>
        </p:grpSpPr>
        <p:sp>
          <p:nvSpPr>
            <p:cNvPr id="15" name="TextBox 14"/>
            <p:cNvSpPr txBox="1"/>
            <p:nvPr/>
          </p:nvSpPr>
          <p:spPr>
            <a:xfrm>
              <a:off x="112713" y="2967038"/>
              <a:ext cx="2697162" cy="481012"/>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1.מולקולת ה-</a:t>
              </a:r>
              <a:r>
                <a:rPr lang="en-US" sz="1400" kern="0" dirty="0">
                  <a:solidFill>
                    <a:prstClr val="black"/>
                  </a:solidFill>
                  <a:latin typeface="Arial"/>
                  <a:cs typeface="Arial"/>
                </a:rPr>
                <a:t>RNA</a:t>
              </a:r>
              <a:r>
                <a:rPr lang="he-IL" sz="1400" kern="0" dirty="0">
                  <a:solidFill>
                    <a:prstClr val="black"/>
                  </a:solidFill>
                  <a:latin typeface="Arial"/>
                  <a:cs typeface="Arial"/>
                </a:rPr>
                <a:t>-שליח שהגיעה   </a:t>
              </a:r>
            </a:p>
            <a:p>
              <a:pPr fontAlgn="auto">
                <a:spcBef>
                  <a:spcPts val="0"/>
                </a:spcBef>
                <a:spcAft>
                  <a:spcPts val="0"/>
                </a:spcAft>
                <a:defRPr/>
              </a:pPr>
              <a:r>
                <a:rPr lang="he-IL" sz="1400" kern="0" dirty="0">
                  <a:solidFill>
                    <a:prstClr val="black"/>
                  </a:solidFill>
                  <a:latin typeface="Arial"/>
                  <a:cs typeface="Arial"/>
                </a:rPr>
                <a:t>  </a:t>
              </a:r>
              <a:r>
                <a:rPr lang="he-IL" sz="1400" kern="0" dirty="0" smtClean="0">
                  <a:solidFill>
                    <a:prstClr val="black"/>
                  </a:solidFill>
                  <a:latin typeface="Arial"/>
                  <a:cs typeface="Arial"/>
                </a:rPr>
                <a:t>מהגרעין </a:t>
              </a:r>
              <a:r>
                <a:rPr lang="he-IL" sz="1400" kern="0" dirty="0">
                  <a:solidFill>
                    <a:prstClr val="black"/>
                  </a:solidFill>
                  <a:latin typeface="Arial"/>
                  <a:cs typeface="Arial"/>
                </a:rPr>
                <a:t>נקשרת לריבוזום</a:t>
              </a:r>
            </a:p>
          </p:txBody>
        </p:sp>
        <p:sp>
          <p:nvSpPr>
            <p:cNvPr id="16" name="TextBox 15"/>
            <p:cNvSpPr txBox="1"/>
            <p:nvPr/>
          </p:nvSpPr>
          <p:spPr>
            <a:xfrm>
              <a:off x="3051175" y="2952750"/>
              <a:ext cx="2657475" cy="712788"/>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2. מולקולת </a:t>
              </a:r>
              <a:r>
                <a:rPr lang="en-US" sz="1400" kern="0" dirty="0">
                  <a:solidFill>
                    <a:prstClr val="black"/>
                  </a:solidFill>
                  <a:latin typeface="Arial"/>
                  <a:cs typeface="Arial"/>
                </a:rPr>
                <a:t>RNA</a:t>
              </a:r>
              <a:r>
                <a:rPr lang="he-IL" sz="1400" kern="0" dirty="0">
                  <a:solidFill>
                    <a:prstClr val="black"/>
                  </a:solidFill>
                  <a:latin typeface="Arial"/>
                  <a:cs typeface="Arial"/>
                </a:rPr>
                <a:t>-מוביל בעלת </a:t>
              </a:r>
            </a:p>
            <a:p>
              <a:pPr fontAlgn="auto">
                <a:spcBef>
                  <a:spcPts val="0"/>
                </a:spcBef>
                <a:spcAft>
                  <a:spcPts val="0"/>
                </a:spcAft>
                <a:defRPr/>
              </a:pPr>
              <a:r>
                <a:rPr lang="he-IL" sz="1400" kern="0" dirty="0">
                  <a:solidFill>
                    <a:prstClr val="black"/>
                  </a:solidFill>
                  <a:latin typeface="Arial"/>
                  <a:cs typeface="Arial"/>
                </a:rPr>
                <a:t>   האנטי-קודון המתאים מתחברת </a:t>
              </a:r>
            </a:p>
            <a:p>
              <a:pPr fontAlgn="auto">
                <a:spcBef>
                  <a:spcPts val="0"/>
                </a:spcBef>
                <a:spcAft>
                  <a:spcPts val="0"/>
                </a:spcAft>
                <a:defRPr/>
              </a:pPr>
              <a:r>
                <a:rPr lang="he-IL" sz="1400" kern="0" dirty="0">
                  <a:solidFill>
                    <a:prstClr val="black"/>
                  </a:solidFill>
                  <a:latin typeface="Arial"/>
                  <a:cs typeface="Arial"/>
                </a:rPr>
                <a:t>   לקודון ב-</a:t>
              </a:r>
              <a:r>
                <a:rPr lang="en-US" sz="1400" kern="0" dirty="0">
                  <a:solidFill>
                    <a:prstClr val="black"/>
                  </a:solidFill>
                  <a:latin typeface="Arial"/>
                  <a:cs typeface="Arial"/>
                </a:rPr>
                <a:t> RNA</a:t>
              </a:r>
              <a:r>
                <a:rPr lang="he-IL" sz="1400" kern="0" dirty="0">
                  <a:solidFill>
                    <a:prstClr val="black"/>
                  </a:solidFill>
                  <a:latin typeface="Arial"/>
                  <a:cs typeface="Arial"/>
                </a:rPr>
                <a:t>-שליח </a:t>
              </a:r>
            </a:p>
          </p:txBody>
        </p:sp>
        <p:sp>
          <p:nvSpPr>
            <p:cNvPr id="17" name="TextBox 16"/>
            <p:cNvSpPr txBox="1"/>
            <p:nvPr/>
          </p:nvSpPr>
          <p:spPr>
            <a:xfrm>
              <a:off x="5843588" y="2917255"/>
              <a:ext cx="2879725" cy="1771650"/>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3</a:t>
              </a:r>
              <a:r>
                <a:rPr lang="he-IL" sz="1400" kern="0" dirty="0">
                  <a:latin typeface="Arial"/>
                  <a:cs typeface="Arial"/>
                </a:rPr>
                <a:t>. עוד מולקולת </a:t>
              </a:r>
              <a:r>
                <a:rPr lang="en-US" sz="1400" kern="0" dirty="0">
                  <a:latin typeface="Arial"/>
                  <a:cs typeface="Arial"/>
                </a:rPr>
                <a:t>RNA</a:t>
              </a:r>
              <a:r>
                <a:rPr lang="he-IL" sz="1400" kern="0" dirty="0">
                  <a:latin typeface="Arial"/>
                  <a:cs typeface="Arial"/>
                </a:rPr>
                <a:t>-מוביל מתחברת לקודון הבא ב-</a:t>
              </a:r>
              <a:r>
                <a:rPr lang="en-US" sz="1400" kern="0" dirty="0">
                  <a:latin typeface="Arial"/>
                  <a:cs typeface="Arial"/>
                </a:rPr>
                <a:t>RNA</a:t>
              </a:r>
              <a:r>
                <a:rPr lang="he-IL" sz="1400" kern="0" dirty="0">
                  <a:latin typeface="Arial"/>
                  <a:cs typeface="Arial"/>
                </a:rPr>
                <a:t>-שליח, ואז נוצר קשר בין החומצה האמינית הראשונה לבאה אחריה. החומצה האמינית הראשונה ניתקת מה-</a:t>
              </a:r>
              <a:r>
                <a:rPr lang="en-US" sz="1400" kern="0" dirty="0">
                  <a:latin typeface="Arial"/>
                  <a:cs typeface="Arial"/>
                </a:rPr>
                <a:t>RNA</a:t>
              </a:r>
              <a:r>
                <a:rPr lang="he-IL" sz="1400" kern="0" dirty="0">
                  <a:latin typeface="Arial"/>
                  <a:cs typeface="Arial"/>
                </a:rPr>
                <a:t>-מוביל שלה. בהמשך, ה-</a:t>
              </a:r>
              <a:r>
                <a:rPr lang="en-US" sz="1400" kern="0" dirty="0">
                  <a:latin typeface="Arial"/>
                  <a:cs typeface="Arial"/>
                </a:rPr>
                <a:t>RNA</a:t>
              </a:r>
              <a:r>
                <a:rPr lang="he-IL" sz="1400" kern="0" dirty="0">
                  <a:latin typeface="Arial"/>
                  <a:cs typeface="Arial"/>
                </a:rPr>
                <a:t>-מוביל שהשתחרר מהחומצה </a:t>
              </a:r>
              <a:r>
                <a:rPr lang="he-IL" sz="1400" kern="0" dirty="0">
                  <a:solidFill>
                    <a:prstClr val="black"/>
                  </a:solidFill>
                  <a:latin typeface="Arial"/>
                  <a:cs typeface="Arial"/>
                </a:rPr>
                <a:t>האמינית שלו ניתק </a:t>
              </a:r>
              <a:r>
                <a:rPr lang="en-US" sz="1400" kern="0" dirty="0">
                  <a:solidFill>
                    <a:prstClr val="black"/>
                  </a:solidFill>
                  <a:latin typeface="Arial"/>
                  <a:cs typeface="Arial"/>
                </a:rPr>
                <a:t/>
              </a:r>
              <a:br>
                <a:rPr lang="en-US" sz="1400" kern="0" dirty="0">
                  <a:solidFill>
                    <a:prstClr val="black"/>
                  </a:solidFill>
                  <a:latin typeface="Arial"/>
                  <a:cs typeface="Arial"/>
                </a:rPr>
              </a:br>
              <a:r>
                <a:rPr lang="he-IL" sz="1400" kern="0" dirty="0">
                  <a:solidFill>
                    <a:prstClr val="black"/>
                  </a:solidFill>
                  <a:latin typeface="Arial"/>
                  <a:cs typeface="Arial"/>
                </a:rPr>
                <a:t>מה-</a:t>
              </a:r>
              <a:r>
                <a:rPr lang="en-US" sz="1400" kern="0" dirty="0">
                  <a:solidFill>
                    <a:prstClr val="black"/>
                  </a:solidFill>
                  <a:latin typeface="Arial"/>
                  <a:cs typeface="Arial"/>
                </a:rPr>
                <a:t>RNA</a:t>
              </a:r>
              <a:r>
                <a:rPr lang="he-IL" sz="1400" kern="0" dirty="0">
                  <a:solidFill>
                    <a:prstClr val="black"/>
                  </a:solidFill>
                  <a:latin typeface="Arial"/>
                  <a:cs typeface="Arial"/>
                </a:rPr>
                <a:t>-שליח </a:t>
              </a:r>
            </a:p>
          </p:txBody>
        </p:sp>
      </p:grpSp>
      <p:sp>
        <p:nvSpPr>
          <p:cNvPr id="19" name="TextBox 18"/>
          <p:cNvSpPr txBox="1"/>
          <p:nvPr/>
        </p:nvSpPr>
        <p:spPr>
          <a:xfrm>
            <a:off x="108098" y="5612656"/>
            <a:ext cx="2879726" cy="1128712"/>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4. הריבוזום נע על גבי ה-</a:t>
            </a:r>
            <a:r>
              <a:rPr lang="en-US" sz="1400" kern="0" dirty="0">
                <a:solidFill>
                  <a:prstClr val="black"/>
                </a:solidFill>
                <a:latin typeface="Arial"/>
                <a:cs typeface="Arial"/>
              </a:rPr>
              <a:t>RNA</a:t>
            </a:r>
            <a:r>
              <a:rPr lang="he-IL" sz="1400" kern="0" dirty="0">
                <a:solidFill>
                  <a:prstClr val="black"/>
                </a:solidFill>
                <a:latin typeface="Arial"/>
                <a:cs typeface="Arial"/>
              </a:rPr>
              <a:t>-שליח, </a:t>
            </a:r>
            <a:r>
              <a:rPr lang="he-IL" sz="1400" kern="0" dirty="0" smtClean="0">
                <a:solidFill>
                  <a:prstClr val="black"/>
                </a:solidFill>
                <a:latin typeface="Arial"/>
                <a:cs typeface="Arial"/>
              </a:rPr>
              <a:t>  </a:t>
            </a:r>
          </a:p>
          <a:p>
            <a:pPr fontAlgn="auto">
              <a:spcBef>
                <a:spcPts val="0"/>
              </a:spcBef>
              <a:spcAft>
                <a:spcPts val="0"/>
              </a:spcAft>
              <a:defRPr/>
            </a:pPr>
            <a:r>
              <a:rPr lang="he-IL" sz="1400" kern="0" dirty="0" smtClean="0">
                <a:solidFill>
                  <a:prstClr val="black"/>
                </a:solidFill>
                <a:latin typeface="Arial"/>
                <a:cs typeface="Arial"/>
              </a:rPr>
              <a:t>   ומולקולות </a:t>
            </a:r>
            <a:r>
              <a:rPr lang="en-US" sz="1400" kern="0" dirty="0">
                <a:solidFill>
                  <a:prstClr val="black"/>
                </a:solidFill>
                <a:latin typeface="Arial"/>
                <a:cs typeface="Arial"/>
              </a:rPr>
              <a:t>RNA</a:t>
            </a:r>
            <a:r>
              <a:rPr lang="he-IL" sz="1400" kern="0" dirty="0">
                <a:solidFill>
                  <a:prstClr val="black"/>
                </a:solidFill>
                <a:latin typeface="Arial"/>
                <a:cs typeface="Arial"/>
              </a:rPr>
              <a:t>-מוביל נוספות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מתחברות</a:t>
            </a:r>
            <a:r>
              <a:rPr lang="he-IL" sz="1400" b="1" kern="0" dirty="0" smtClean="0">
                <a:solidFill>
                  <a:srgbClr val="00B050"/>
                </a:solidFill>
                <a:latin typeface="Arial"/>
                <a:cs typeface="Arial"/>
              </a:rPr>
              <a:t> </a:t>
            </a:r>
            <a:r>
              <a:rPr lang="he-IL" sz="1400" kern="0" dirty="0">
                <a:solidFill>
                  <a:prstClr val="black"/>
                </a:solidFill>
                <a:latin typeface="Arial"/>
                <a:cs typeface="Arial"/>
              </a:rPr>
              <a:t>לקודונים הבאים והתהליך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חוזר </a:t>
            </a:r>
            <a:r>
              <a:rPr lang="he-IL" sz="1400" kern="0" dirty="0">
                <a:solidFill>
                  <a:prstClr val="black"/>
                </a:solidFill>
                <a:latin typeface="Arial"/>
                <a:cs typeface="Arial"/>
              </a:rPr>
              <a:t>על עצמו, וכך מצטרפות חומצות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אמיניות </a:t>
            </a:r>
            <a:r>
              <a:rPr lang="he-IL" sz="1400" kern="0" dirty="0">
                <a:solidFill>
                  <a:prstClr val="black"/>
                </a:solidFill>
                <a:latin typeface="Arial"/>
                <a:cs typeface="Arial"/>
              </a:rPr>
              <a:t>זו לזו ליצירת שרשרת</a:t>
            </a:r>
          </a:p>
        </p:txBody>
      </p:sp>
      <p:sp>
        <p:nvSpPr>
          <p:cNvPr id="20" name="TextBox 19"/>
          <p:cNvSpPr txBox="1"/>
          <p:nvPr/>
        </p:nvSpPr>
        <p:spPr>
          <a:xfrm>
            <a:off x="3179763" y="5612655"/>
            <a:ext cx="2471737" cy="1128713"/>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5. הריבוזום מסיים את תרגום </a:t>
            </a:r>
          </a:p>
          <a:p>
            <a:pPr fontAlgn="auto">
              <a:spcBef>
                <a:spcPts val="0"/>
              </a:spcBef>
              <a:spcAft>
                <a:spcPts val="0"/>
              </a:spcAft>
              <a:defRPr/>
            </a:pPr>
            <a:r>
              <a:rPr lang="he-IL" sz="1400" kern="0" dirty="0">
                <a:solidFill>
                  <a:prstClr val="black"/>
                </a:solidFill>
                <a:latin typeface="Arial"/>
                <a:cs typeface="Arial"/>
              </a:rPr>
              <a:t>   </a:t>
            </a:r>
            <a:r>
              <a:rPr lang="he-IL" sz="1400" kern="0" dirty="0" smtClean="0">
                <a:solidFill>
                  <a:prstClr val="black"/>
                </a:solidFill>
                <a:latin typeface="Arial"/>
                <a:cs typeface="Arial"/>
              </a:rPr>
              <a:t> ה-</a:t>
            </a:r>
            <a:r>
              <a:rPr lang="en-US" sz="1400" kern="0" dirty="0">
                <a:solidFill>
                  <a:prstClr val="black"/>
                </a:solidFill>
                <a:latin typeface="Arial"/>
                <a:cs typeface="Arial"/>
              </a:rPr>
              <a:t>RNA</a:t>
            </a:r>
            <a:r>
              <a:rPr lang="he-IL" sz="1400" kern="0" dirty="0">
                <a:solidFill>
                  <a:prstClr val="black"/>
                </a:solidFill>
                <a:latin typeface="Arial"/>
                <a:cs typeface="Arial"/>
              </a:rPr>
              <a:t>-שליח. שרשרת </a:t>
            </a:r>
            <a:r>
              <a:rPr lang="he-IL" sz="1400" kern="0" dirty="0" smtClean="0">
                <a:solidFill>
                  <a:prstClr val="black"/>
                </a:solidFill>
                <a:latin typeface="Arial"/>
                <a:cs typeface="Arial"/>
              </a:rPr>
              <a:t>  </a:t>
            </a:r>
          </a:p>
          <a:p>
            <a:pPr fontAlgn="auto">
              <a:spcBef>
                <a:spcPts val="0"/>
              </a:spcBef>
              <a:spcAft>
                <a:spcPts val="0"/>
              </a:spcAft>
              <a:defRPr/>
            </a:pPr>
            <a:r>
              <a:rPr lang="he-IL" sz="1400" kern="0" dirty="0" smtClean="0">
                <a:solidFill>
                  <a:prstClr val="black"/>
                </a:solidFill>
                <a:latin typeface="Arial"/>
                <a:cs typeface="Arial"/>
              </a:rPr>
              <a:t>    החומצות </a:t>
            </a:r>
            <a:r>
              <a:rPr lang="he-IL" sz="1400" kern="0" dirty="0">
                <a:solidFill>
                  <a:prstClr val="black"/>
                </a:solidFill>
                <a:latin typeface="Arial"/>
                <a:cs typeface="Arial"/>
              </a:rPr>
              <a:t>האמיניות שנוצרה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ניתקת </a:t>
            </a:r>
            <a:r>
              <a:rPr lang="he-IL" sz="1400" kern="0" dirty="0">
                <a:solidFill>
                  <a:prstClr val="black"/>
                </a:solidFill>
                <a:latin typeface="Arial"/>
                <a:cs typeface="Arial"/>
              </a:rPr>
              <a:t>מהריבוזום, </a:t>
            </a:r>
          </a:p>
        </p:txBody>
      </p:sp>
      <p:sp>
        <p:nvSpPr>
          <p:cNvPr id="22" name="TextBox 21"/>
          <p:cNvSpPr txBox="1"/>
          <p:nvPr/>
        </p:nvSpPr>
        <p:spPr>
          <a:xfrm>
            <a:off x="5803900" y="5612655"/>
            <a:ext cx="3043238" cy="1128713"/>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6. בהמשך, </a:t>
            </a:r>
            <a:r>
              <a:rPr lang="he-IL" sz="1400" kern="0" dirty="0" smtClean="0">
                <a:solidFill>
                  <a:prstClr val="black"/>
                </a:solidFill>
                <a:latin typeface="Arial"/>
                <a:cs typeface="Arial"/>
              </a:rPr>
              <a:t> גם </a:t>
            </a:r>
            <a:r>
              <a:rPr lang="he-IL" sz="1400" kern="0" dirty="0">
                <a:solidFill>
                  <a:prstClr val="black"/>
                </a:solidFill>
                <a:latin typeface="Arial"/>
                <a:cs typeface="Arial"/>
              </a:rPr>
              <a:t>ה</a:t>
            </a:r>
            <a:r>
              <a:rPr lang="en-US" sz="1400" kern="0" dirty="0">
                <a:solidFill>
                  <a:prstClr val="black"/>
                </a:solidFill>
                <a:latin typeface="Arial"/>
                <a:cs typeface="Arial"/>
              </a:rPr>
              <a:t>RNA-</a:t>
            </a:r>
            <a:r>
              <a:rPr lang="he-IL" sz="1400" kern="0" dirty="0">
                <a:solidFill>
                  <a:prstClr val="black"/>
                </a:solidFill>
                <a:latin typeface="Arial"/>
                <a:cs typeface="Arial"/>
              </a:rPr>
              <a:t>-שליח ניתק </a:t>
            </a:r>
          </a:p>
          <a:p>
            <a:pPr fontAlgn="auto">
              <a:spcBef>
                <a:spcPts val="0"/>
              </a:spcBef>
              <a:spcAft>
                <a:spcPts val="0"/>
              </a:spcAft>
              <a:defRPr/>
            </a:pPr>
            <a:r>
              <a:rPr lang="he-IL" sz="1400" kern="0" dirty="0">
                <a:solidFill>
                  <a:prstClr val="black"/>
                </a:solidFill>
                <a:latin typeface="Arial"/>
                <a:cs typeface="Arial"/>
              </a:rPr>
              <a:t>    מהריבוזום.</a:t>
            </a:r>
          </a:p>
        </p:txBody>
      </p:sp>
      <p:pic>
        <p:nvPicPr>
          <p:cNvPr id="43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665538"/>
            <a:ext cx="2098303" cy="194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656081"/>
            <a:ext cx="2159620" cy="198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p:nvPr/>
        </p:nvSpPr>
        <p:spPr>
          <a:xfrm>
            <a:off x="467544" y="40466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18</a:t>
            </a:fld>
            <a:endParaRPr lang="he-IL" sz="1100" dirty="0" smtClean="0">
              <a:solidFill>
                <a:schemeClr val="bg1">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75533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6133F7-B6C6-4D17-B862-044B1118A3B5}" type="slidenum">
              <a:rPr lang="he-IL" sz="1800" smtClean="0"/>
              <a:pPr fontAlgn="base">
                <a:spcBef>
                  <a:spcPct val="0"/>
                </a:spcBef>
                <a:spcAft>
                  <a:spcPct val="0"/>
                </a:spcAft>
                <a:defRPr/>
              </a:pPr>
              <a:t>19</a:t>
            </a:fld>
            <a:endParaRPr lang="he-IL" sz="1800" dirty="0" smtClean="0"/>
          </a:p>
        </p:txBody>
      </p:sp>
      <p:sp>
        <p:nvSpPr>
          <p:cNvPr id="9" name="כותרת 8"/>
          <p:cNvSpPr>
            <a:spLocks noGrp="1"/>
          </p:cNvSpPr>
          <p:nvPr>
            <p:ph type="title"/>
          </p:nvPr>
        </p:nvSpPr>
        <p:spPr>
          <a:xfrm>
            <a:off x="285750" y="44624"/>
            <a:ext cx="8229600" cy="439737"/>
          </a:xfrm>
        </p:spPr>
        <p:txBody>
          <a:bodyPr/>
          <a:lstStyle/>
          <a:p>
            <a:pPr fontAlgn="auto">
              <a:defRPr/>
            </a:pPr>
            <a:r>
              <a:rPr lang="he-IL" sz="1800" b="1" dirty="0" smtClean="0">
                <a:solidFill>
                  <a:srgbClr val="FF6600"/>
                </a:solidFill>
                <a:ea typeface="+mn-ea"/>
              </a:rPr>
              <a:t>שאלה 4: תהליך התרגום</a:t>
            </a:r>
            <a:endParaRPr lang="he-IL" sz="1800" dirty="0" smtClean="0"/>
          </a:p>
        </p:txBody>
      </p:sp>
      <p:grpSp>
        <p:nvGrpSpPr>
          <p:cNvPr id="2" name="קבוצה 1"/>
          <p:cNvGrpSpPr/>
          <p:nvPr/>
        </p:nvGrpSpPr>
        <p:grpSpPr>
          <a:xfrm>
            <a:off x="2843808" y="2220913"/>
            <a:ext cx="5514976" cy="2166935"/>
            <a:chOff x="3713163" y="2220913"/>
            <a:chExt cx="5514976" cy="2166935"/>
          </a:xfrm>
        </p:grpSpPr>
        <p:grpSp>
          <p:nvGrpSpPr>
            <p:cNvPr id="44037" name="קבוצה 1"/>
            <p:cNvGrpSpPr>
              <a:grpSpLocks/>
            </p:cNvGrpSpPr>
            <p:nvPr/>
          </p:nvGrpSpPr>
          <p:grpSpPr bwMode="auto">
            <a:xfrm>
              <a:off x="3713163" y="3966527"/>
              <a:ext cx="5514976" cy="421321"/>
              <a:chOff x="2633505" y="4534072"/>
              <a:chExt cx="5514286" cy="421149"/>
            </a:xfrm>
          </p:grpSpPr>
          <p:sp>
            <p:nvSpPr>
              <p:cNvPr id="11" name="Rectangle 3"/>
              <p:cNvSpPr/>
              <p:nvPr/>
            </p:nvSpPr>
            <p:spPr>
              <a:xfrm>
                <a:off x="2633505" y="4909203"/>
                <a:ext cx="3877777" cy="4601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TextBox 11"/>
              <p:cNvSpPr txBox="1"/>
              <p:nvPr/>
            </p:nvSpPr>
            <p:spPr>
              <a:xfrm>
                <a:off x="5514457" y="4539466"/>
                <a:ext cx="792064" cy="3697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ACC</a:t>
                </a:r>
                <a:endParaRPr lang="he-IL" kern="0" dirty="0">
                  <a:solidFill>
                    <a:srgbClr val="1D4C72"/>
                  </a:solidFill>
                  <a:latin typeface="Arial"/>
                  <a:cs typeface="Arial"/>
                </a:endParaRPr>
              </a:p>
            </p:txBody>
          </p:sp>
          <p:sp>
            <p:nvSpPr>
              <p:cNvPr id="13" name="TextBox 12"/>
              <p:cNvSpPr txBox="1"/>
              <p:nvPr/>
            </p:nvSpPr>
            <p:spPr>
              <a:xfrm>
                <a:off x="2874775" y="4580724"/>
                <a:ext cx="792063" cy="3697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AAU</a:t>
                </a:r>
                <a:endParaRPr lang="he-IL" kern="0" dirty="0">
                  <a:solidFill>
                    <a:srgbClr val="1D4C72"/>
                  </a:solidFill>
                  <a:latin typeface="Arial"/>
                  <a:cs typeface="Arial"/>
                </a:endParaRPr>
              </a:p>
            </p:txBody>
          </p:sp>
          <p:sp>
            <p:nvSpPr>
              <p:cNvPr id="14" name="TextBox 13"/>
              <p:cNvSpPr txBox="1"/>
              <p:nvPr/>
            </p:nvSpPr>
            <p:spPr>
              <a:xfrm>
                <a:off x="4176362" y="4580724"/>
                <a:ext cx="792063" cy="3697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GCA</a:t>
                </a:r>
                <a:endParaRPr lang="he-IL" kern="0" dirty="0">
                  <a:solidFill>
                    <a:srgbClr val="1D4C72"/>
                  </a:solidFill>
                  <a:latin typeface="Arial"/>
                  <a:cs typeface="Arial"/>
                </a:endParaRPr>
              </a:p>
            </p:txBody>
          </p:sp>
          <p:sp>
            <p:nvSpPr>
              <p:cNvPr id="15" name="TextBox 14"/>
              <p:cNvSpPr txBox="1"/>
              <p:nvPr/>
            </p:nvSpPr>
            <p:spPr>
              <a:xfrm>
                <a:off x="6635092" y="4534072"/>
                <a:ext cx="1512699" cy="36973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p:txBody>
          </p:sp>
        </p:grpSp>
        <p:pic>
          <p:nvPicPr>
            <p:cNvPr id="4403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220913"/>
              <a:ext cx="12684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2220913"/>
              <a:ext cx="12684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2220913"/>
              <a:ext cx="12684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271463" y="548680"/>
            <a:ext cx="818356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D4C72"/>
                </a:solidFill>
                <a:latin typeface="Arial"/>
                <a:cs typeface="Arial"/>
              </a:rPr>
              <a:t>רשמו את האנטי-קודונים של מולקולות ה-</a:t>
            </a:r>
            <a:r>
              <a:rPr lang="en-US" kern="0" dirty="0">
                <a:solidFill>
                  <a:srgbClr val="1D4C72"/>
                </a:solidFill>
                <a:latin typeface="Arial"/>
                <a:cs typeface="Arial"/>
              </a:rPr>
              <a:t>RNA</a:t>
            </a:r>
            <a:r>
              <a:rPr lang="he-IL" kern="0" dirty="0">
                <a:solidFill>
                  <a:srgbClr val="1D4C72"/>
                </a:solidFill>
                <a:latin typeface="Arial"/>
                <a:cs typeface="Arial"/>
              </a:rPr>
              <a:t>-מוביל שתתקשרנה למולקולת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-שליח הבאה:</a:t>
            </a:r>
          </a:p>
          <a:p>
            <a:pPr fontAlgn="auto">
              <a:spcBef>
                <a:spcPts val="0"/>
              </a:spcBef>
              <a:spcAft>
                <a:spcPts val="0"/>
              </a:spcAft>
              <a:defRPr/>
            </a:pPr>
            <a:r>
              <a:rPr lang="he-IL" kern="0" dirty="0">
                <a:solidFill>
                  <a:srgbClr val="1D4C72"/>
                </a:solidFill>
                <a:latin typeface="Arial"/>
                <a:cs typeface="Arial"/>
              </a:rPr>
              <a:t>                                                                            </a:t>
            </a:r>
          </a:p>
        </p:txBody>
      </p:sp>
      <p:sp>
        <p:nvSpPr>
          <p:cNvPr id="1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EB32A64-9781-4469-BD0F-58C5EE680EC7}"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233363" y="71438"/>
            <a:ext cx="8324850" cy="441325"/>
          </a:xfrm>
        </p:spPr>
        <p:txBody>
          <a:bodyPr/>
          <a:lstStyle/>
          <a:p>
            <a:pPr fontAlgn="auto">
              <a:defRPr/>
            </a:pPr>
            <a:r>
              <a:rPr lang="he-IL" sz="1800" b="1" dirty="0" smtClean="0">
                <a:solidFill>
                  <a:srgbClr val="FF6600"/>
                </a:solidFill>
                <a:ea typeface="+mn-ea"/>
              </a:rPr>
              <a:t>המידע הגנטי קובע את התכונות</a:t>
            </a:r>
            <a:r>
              <a:rPr lang="he-IL" sz="1800" b="1" dirty="0" smtClean="0">
                <a:solidFill>
                  <a:schemeClr val="accent3"/>
                </a:solidFill>
                <a:ea typeface="+mn-ea"/>
              </a:rPr>
              <a:t> דרך </a:t>
            </a:r>
            <a:r>
              <a:rPr lang="he-IL" sz="1800" b="1" dirty="0" smtClean="0">
                <a:solidFill>
                  <a:srgbClr val="FF6600"/>
                </a:solidFill>
                <a:ea typeface="+mn-ea"/>
              </a:rPr>
              <a:t>קביעת סוג החלבונים הנוצרים בתאים</a:t>
            </a:r>
            <a:endParaRPr lang="he-IL" sz="1800" dirty="0" smtClean="0"/>
          </a:p>
        </p:txBody>
      </p:sp>
      <p:sp>
        <p:nvSpPr>
          <p:cNvPr id="8" name="TextBox 7"/>
          <p:cNvSpPr txBox="1"/>
          <p:nvPr/>
        </p:nvSpPr>
        <p:spPr>
          <a:xfrm>
            <a:off x="233363" y="542925"/>
            <a:ext cx="8389937" cy="18002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במצגת הקודמת הכרנו את מבנה ה-</a:t>
            </a:r>
            <a:r>
              <a:rPr lang="en-US" kern="0" dirty="0">
                <a:solidFill>
                  <a:schemeClr val="accent3"/>
                </a:solidFill>
              </a:rPr>
              <a:t>DNA</a:t>
            </a:r>
            <a:r>
              <a:rPr lang="he-IL" kern="0" dirty="0">
                <a:solidFill>
                  <a:prstClr val="black"/>
                </a:solidFill>
              </a:rPr>
              <a:t> וכיצד הוא מאורגן ב</a:t>
            </a:r>
            <a:r>
              <a:rPr lang="he-IL" kern="0" dirty="0">
                <a:solidFill>
                  <a:schemeClr val="accent3"/>
                </a:solidFill>
              </a:rPr>
              <a:t>כרומוזומים</a:t>
            </a:r>
            <a:r>
              <a:rPr lang="he-IL" kern="0" dirty="0">
                <a:solidFill>
                  <a:prstClr val="black"/>
                </a:solidFill>
              </a:rPr>
              <a:t>. </a:t>
            </a:r>
          </a:p>
          <a:p>
            <a:pPr fontAlgn="auto">
              <a:spcBef>
                <a:spcPts val="0"/>
              </a:spcBef>
              <a:spcAft>
                <a:spcPts val="0"/>
              </a:spcAft>
              <a:defRPr/>
            </a:pPr>
            <a:r>
              <a:rPr lang="he-IL" kern="0" dirty="0">
                <a:solidFill>
                  <a:prstClr val="black"/>
                </a:solidFill>
              </a:rPr>
              <a:t>למדנו שלאורך ה-</a:t>
            </a:r>
            <a:r>
              <a:rPr lang="en-US" kern="0" dirty="0">
                <a:solidFill>
                  <a:prstClr val="black"/>
                </a:solidFill>
              </a:rPr>
              <a:t>DNA</a:t>
            </a:r>
            <a:r>
              <a:rPr lang="he-IL" kern="0" dirty="0">
                <a:solidFill>
                  <a:prstClr val="black"/>
                </a:solidFill>
              </a:rPr>
              <a:t> יש קטעים הקרויים </a:t>
            </a:r>
            <a:r>
              <a:rPr lang="he-IL" kern="0" dirty="0">
                <a:solidFill>
                  <a:schemeClr val="accent3"/>
                </a:solidFill>
              </a:rPr>
              <a:t>גנים</a:t>
            </a:r>
            <a:r>
              <a:rPr lang="he-IL" kern="0" dirty="0">
                <a:solidFill>
                  <a:prstClr val="black"/>
                </a:solidFill>
              </a:rPr>
              <a:t> ובהם מצוי המידע הגנטי הקובע </a:t>
            </a:r>
          </a:p>
          <a:p>
            <a:pPr fontAlgn="auto">
              <a:spcBef>
                <a:spcPts val="0"/>
              </a:spcBef>
              <a:spcAft>
                <a:spcPts val="0"/>
              </a:spcAft>
              <a:defRPr/>
            </a:pPr>
            <a:r>
              <a:rPr lang="he-IL" kern="0" dirty="0">
                <a:solidFill>
                  <a:prstClr val="black"/>
                </a:solidFill>
              </a:rPr>
              <a:t>את </a:t>
            </a:r>
            <a:r>
              <a:rPr lang="he-IL" kern="0" dirty="0">
                <a:solidFill>
                  <a:schemeClr val="accent3"/>
                </a:solidFill>
              </a:rPr>
              <a:t>תכונות</a:t>
            </a:r>
            <a:r>
              <a:rPr lang="he-IL" kern="0" dirty="0">
                <a:solidFill>
                  <a:prstClr val="black"/>
                </a:solidFill>
              </a:rPr>
              <a:t> </a:t>
            </a:r>
            <a:r>
              <a:rPr lang="he-IL" kern="0" dirty="0"/>
              <a:t>התאים ותפקודם, </a:t>
            </a:r>
            <a:r>
              <a:rPr lang="he-IL" kern="0" dirty="0">
                <a:solidFill>
                  <a:prstClr val="black"/>
                </a:solidFill>
              </a:rPr>
              <a:t>ולכן גם את תכונות היצור השלם. </a:t>
            </a:r>
          </a:p>
          <a:p>
            <a:pPr fontAlgn="auto">
              <a:spcBef>
                <a:spcPts val="0"/>
              </a:spcBef>
              <a:spcAft>
                <a:spcPts val="0"/>
              </a:spcAft>
              <a:defRPr/>
            </a:pPr>
            <a:r>
              <a:rPr lang="he-IL" kern="0" dirty="0">
                <a:solidFill>
                  <a:prstClr val="black"/>
                </a:solidFill>
              </a:rPr>
              <a:t>איך הם עושים זאת?</a:t>
            </a:r>
          </a:p>
          <a:p>
            <a:pPr fontAlgn="auto">
              <a:spcBef>
                <a:spcPts val="0"/>
              </a:spcBef>
              <a:spcAft>
                <a:spcPts val="0"/>
              </a:spcAft>
              <a:defRPr/>
            </a:pPr>
            <a:r>
              <a:rPr lang="he-IL" kern="0" dirty="0"/>
              <a:t>דרך </a:t>
            </a:r>
            <a:r>
              <a:rPr lang="he-IL" kern="0" dirty="0">
                <a:solidFill>
                  <a:prstClr val="black"/>
                </a:solidFill>
              </a:rPr>
              <a:t>קביעת סוג ה</a:t>
            </a:r>
            <a:r>
              <a:rPr lang="he-IL" kern="0" dirty="0">
                <a:solidFill>
                  <a:schemeClr val="accent3"/>
                </a:solidFill>
              </a:rPr>
              <a:t>חלבונים</a:t>
            </a:r>
            <a:r>
              <a:rPr lang="he-IL" kern="0" dirty="0">
                <a:solidFill>
                  <a:prstClr val="black"/>
                </a:solidFill>
              </a:rPr>
              <a:t> הנוצרים בתאים.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266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852738"/>
            <a:ext cx="61277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E49147-667F-4D3A-8E27-20E41ED7F7BF}" type="slidenum">
              <a:rPr lang="he-IL" sz="1800" smtClean="0"/>
              <a:pPr fontAlgn="base">
                <a:spcBef>
                  <a:spcPct val="0"/>
                </a:spcBef>
                <a:spcAft>
                  <a:spcPct val="0"/>
                </a:spcAft>
                <a:defRPr/>
              </a:pPr>
              <a:t>20</a:t>
            </a:fld>
            <a:endParaRPr lang="he-IL" sz="1800" dirty="0" smtClean="0"/>
          </a:p>
        </p:txBody>
      </p:sp>
      <p:sp>
        <p:nvSpPr>
          <p:cNvPr id="9" name="כותרת 8"/>
          <p:cNvSpPr>
            <a:spLocks noGrp="1"/>
          </p:cNvSpPr>
          <p:nvPr>
            <p:ph type="title"/>
          </p:nvPr>
        </p:nvSpPr>
        <p:spPr>
          <a:xfrm>
            <a:off x="217488" y="36935"/>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2" name="קבוצה 1"/>
          <p:cNvGrpSpPr/>
          <p:nvPr/>
        </p:nvGrpSpPr>
        <p:grpSpPr>
          <a:xfrm>
            <a:off x="3131840" y="2189163"/>
            <a:ext cx="5298083" cy="2150487"/>
            <a:chOff x="3667125" y="2189163"/>
            <a:chExt cx="5298083" cy="2150487"/>
          </a:xfrm>
        </p:grpSpPr>
        <p:grpSp>
          <p:nvGrpSpPr>
            <p:cNvPr id="45061" name="קבוצה 2"/>
            <p:cNvGrpSpPr>
              <a:grpSpLocks/>
            </p:cNvGrpSpPr>
            <p:nvPr/>
          </p:nvGrpSpPr>
          <p:grpSpPr bwMode="auto">
            <a:xfrm>
              <a:off x="3708400" y="3602036"/>
              <a:ext cx="5256808" cy="737614"/>
              <a:chOff x="3708845" y="3601782"/>
              <a:chExt cx="5256175" cy="737362"/>
            </a:xfrm>
          </p:grpSpPr>
          <p:grpSp>
            <p:nvGrpSpPr>
              <p:cNvPr id="45066" name="קבוצה 1"/>
              <p:cNvGrpSpPr>
                <a:grpSpLocks/>
              </p:cNvGrpSpPr>
              <p:nvPr/>
            </p:nvGrpSpPr>
            <p:grpSpPr bwMode="auto">
              <a:xfrm>
                <a:off x="3708845" y="3833478"/>
                <a:ext cx="5256175" cy="505666"/>
                <a:chOff x="2628725" y="4401530"/>
                <a:chExt cx="5256175" cy="505666"/>
              </a:xfrm>
            </p:grpSpPr>
            <p:sp>
              <p:nvSpPr>
                <p:cNvPr id="11" name="Rectangle 3"/>
                <p:cNvSpPr/>
                <p:nvPr/>
              </p:nvSpPr>
              <p:spPr>
                <a:xfrm>
                  <a:off x="2628725" y="4787160"/>
                  <a:ext cx="3879383" cy="46022"/>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TextBox 11"/>
                <p:cNvSpPr txBox="1"/>
                <p:nvPr/>
              </p:nvSpPr>
              <p:spPr>
                <a:xfrm>
                  <a:off x="5436675" y="4401530"/>
                  <a:ext cx="792067"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ACC</a:t>
                  </a:r>
                  <a:endParaRPr lang="he-IL" kern="0" dirty="0">
                    <a:solidFill>
                      <a:srgbClr val="1D4C72"/>
                    </a:solidFill>
                    <a:latin typeface="Arial"/>
                    <a:cs typeface="Arial"/>
                  </a:endParaRPr>
                </a:p>
              </p:txBody>
            </p:sp>
            <p:sp>
              <p:nvSpPr>
                <p:cNvPr id="13" name="TextBox 12"/>
                <p:cNvSpPr txBox="1"/>
                <p:nvPr/>
              </p:nvSpPr>
              <p:spPr>
                <a:xfrm>
                  <a:off x="2781107" y="4401530"/>
                  <a:ext cx="792068"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AAU</a:t>
                  </a:r>
                  <a:endParaRPr lang="he-IL" kern="0" dirty="0">
                    <a:solidFill>
                      <a:srgbClr val="1D4C72"/>
                    </a:solidFill>
                    <a:latin typeface="Arial"/>
                    <a:cs typeface="Arial"/>
                  </a:endParaRPr>
                </a:p>
              </p:txBody>
            </p:sp>
            <p:sp>
              <p:nvSpPr>
                <p:cNvPr id="14" name="TextBox 13"/>
                <p:cNvSpPr txBox="1"/>
                <p:nvPr/>
              </p:nvSpPr>
              <p:spPr>
                <a:xfrm>
                  <a:off x="4070001" y="4469769"/>
                  <a:ext cx="792068" cy="36817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GCA</a:t>
                  </a:r>
                  <a:endParaRPr lang="he-IL" kern="0" dirty="0">
                    <a:solidFill>
                      <a:srgbClr val="1D4C72"/>
                    </a:solidFill>
                    <a:latin typeface="Arial"/>
                    <a:cs typeface="Arial"/>
                  </a:endParaRPr>
                </a:p>
              </p:txBody>
            </p:sp>
            <p:sp>
              <p:nvSpPr>
                <p:cNvPr id="15" name="TextBox 14"/>
                <p:cNvSpPr txBox="1"/>
                <p:nvPr/>
              </p:nvSpPr>
              <p:spPr>
                <a:xfrm>
                  <a:off x="6372194" y="4537436"/>
                  <a:ext cx="1512706"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p:txBody>
            </p:sp>
          </p:grpSp>
          <p:sp>
            <p:nvSpPr>
              <p:cNvPr id="16" name="TextBox 15"/>
              <p:cNvSpPr txBox="1"/>
              <p:nvPr/>
            </p:nvSpPr>
            <p:spPr>
              <a:xfrm>
                <a:off x="3861227" y="3603368"/>
                <a:ext cx="792068" cy="36817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chemeClr val="accent3"/>
                    </a:solidFill>
                    <a:latin typeface="Arial"/>
                    <a:cs typeface="Arial"/>
                  </a:rPr>
                  <a:t>UUA</a:t>
                </a:r>
                <a:endParaRPr lang="he-IL" kern="0" dirty="0">
                  <a:solidFill>
                    <a:schemeClr val="accent3"/>
                  </a:solidFill>
                  <a:latin typeface="Arial"/>
                  <a:cs typeface="Arial"/>
                </a:endParaRPr>
              </a:p>
            </p:txBody>
          </p:sp>
          <p:sp>
            <p:nvSpPr>
              <p:cNvPr id="17" name="TextBox 16"/>
              <p:cNvSpPr txBox="1"/>
              <p:nvPr/>
            </p:nvSpPr>
            <p:spPr>
              <a:xfrm>
                <a:off x="5150121" y="3614478"/>
                <a:ext cx="792068"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chemeClr val="accent3"/>
                    </a:solidFill>
                    <a:latin typeface="Arial"/>
                    <a:cs typeface="Arial"/>
                  </a:rPr>
                  <a:t>CGU</a:t>
                </a:r>
                <a:endParaRPr lang="he-IL" kern="0" dirty="0">
                  <a:solidFill>
                    <a:schemeClr val="accent3"/>
                  </a:solidFill>
                  <a:latin typeface="Arial"/>
                  <a:cs typeface="Arial"/>
                </a:endParaRPr>
              </a:p>
            </p:txBody>
          </p:sp>
          <p:sp>
            <p:nvSpPr>
              <p:cNvPr id="18" name="TextBox 17"/>
              <p:cNvSpPr txBox="1"/>
              <p:nvPr/>
            </p:nvSpPr>
            <p:spPr>
              <a:xfrm>
                <a:off x="6516795" y="3601782"/>
                <a:ext cx="792067"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chemeClr val="accent3"/>
                    </a:solidFill>
                    <a:latin typeface="Arial"/>
                    <a:cs typeface="Arial"/>
                  </a:rPr>
                  <a:t>UGG</a:t>
                </a:r>
                <a:endParaRPr lang="he-IL" kern="0" dirty="0">
                  <a:solidFill>
                    <a:schemeClr val="accent3"/>
                  </a:solidFill>
                  <a:latin typeface="Arial"/>
                  <a:cs typeface="Arial"/>
                </a:endParaRPr>
              </a:p>
            </p:txBody>
          </p:sp>
        </p:grpSp>
        <p:pic>
          <p:nvPicPr>
            <p:cNvPr id="4506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189163"/>
              <a:ext cx="12684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2189163"/>
              <a:ext cx="126682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189163"/>
              <a:ext cx="12684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271463" y="620688"/>
            <a:ext cx="818356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D4C72"/>
                </a:solidFill>
                <a:latin typeface="Arial"/>
                <a:cs typeface="Arial"/>
              </a:rPr>
              <a:t>רשמו את האנטי-קודונים של מולקולות ה-</a:t>
            </a:r>
            <a:r>
              <a:rPr lang="en-US" kern="0" dirty="0">
                <a:solidFill>
                  <a:srgbClr val="1D4C72"/>
                </a:solidFill>
                <a:latin typeface="Arial"/>
                <a:cs typeface="Arial"/>
              </a:rPr>
              <a:t>RNA</a:t>
            </a:r>
            <a:r>
              <a:rPr lang="he-IL" kern="0" dirty="0">
                <a:solidFill>
                  <a:srgbClr val="1D4C72"/>
                </a:solidFill>
                <a:latin typeface="Arial"/>
                <a:cs typeface="Arial"/>
              </a:rPr>
              <a:t>-מוביל שתתקשרנה למולקולת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–שליח הבאה:</a:t>
            </a:r>
          </a:p>
          <a:p>
            <a:pPr fontAlgn="auto">
              <a:spcBef>
                <a:spcPts val="0"/>
              </a:spcBef>
              <a:spcAft>
                <a:spcPts val="0"/>
              </a:spcAft>
              <a:defRPr/>
            </a:pPr>
            <a:r>
              <a:rPr lang="he-IL" kern="0" dirty="0">
                <a:solidFill>
                  <a:srgbClr val="1D4C72"/>
                </a:solidFill>
                <a:latin typeface="Arial"/>
                <a:cs typeface="Arial"/>
              </a:rPr>
              <a:t>                                                                            </a:t>
            </a:r>
          </a:p>
        </p:txBody>
      </p:sp>
      <p:sp>
        <p:nvSpPr>
          <p:cNvPr id="2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6B817BC-A94D-4443-A68A-3ED838BF0ABD}" type="slidenum">
              <a:rPr lang="he-IL" sz="1800" smtClean="0"/>
              <a:pPr fontAlgn="base">
                <a:spcBef>
                  <a:spcPct val="0"/>
                </a:spcBef>
                <a:spcAft>
                  <a:spcPct val="0"/>
                </a:spcAft>
                <a:defRPr/>
              </a:pPr>
              <a:t>21</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5: תהליך התעתוק ותהליך התרגום</a:t>
            </a:r>
            <a:endParaRPr lang="he-IL" sz="1800" dirty="0" smtClean="0"/>
          </a:p>
        </p:txBody>
      </p:sp>
      <p:sp>
        <p:nvSpPr>
          <p:cNvPr id="8" name="TextBox 7"/>
          <p:cNvSpPr txBox="1"/>
          <p:nvPr/>
        </p:nvSpPr>
        <p:spPr>
          <a:xfrm>
            <a:off x="361950" y="548680"/>
            <a:ext cx="8183563" cy="59086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chemeClr val="tx2"/>
                </a:solidFill>
                <a:latin typeface="Arial"/>
                <a:cs typeface="Arial"/>
              </a:rPr>
              <a:t>לפניכם רצף הבסיסים בקטע כלשהו ב-</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א. רשמו את רצף הבסיסים ב-</a:t>
            </a:r>
            <a:r>
              <a:rPr lang="en-US" kern="0" dirty="0">
                <a:solidFill>
                  <a:schemeClr val="tx2"/>
                </a:solidFill>
                <a:latin typeface="Arial"/>
                <a:cs typeface="Arial"/>
              </a:rPr>
              <a:t>mRNA</a:t>
            </a:r>
            <a:r>
              <a:rPr lang="he-IL" kern="0" dirty="0">
                <a:solidFill>
                  <a:schemeClr val="tx2"/>
                </a:solidFill>
                <a:latin typeface="Arial"/>
                <a:cs typeface="Arial"/>
              </a:rPr>
              <a:t> שייבנה על גבי גדיל א' של ה-</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ב'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G   T    A   C   T   A   T   A   T   G   G   A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FF6600"/>
                </a:solidFill>
                <a:latin typeface="Arial"/>
                <a:cs typeface="Arial"/>
              </a:rPr>
              <a:t>RNA</a:t>
            </a:r>
            <a:endParaRPr lang="he-IL" kern="0" dirty="0">
              <a:solidFill>
                <a:srgbClr val="FF6600"/>
              </a:solidFill>
              <a:latin typeface="Arial"/>
              <a:cs typeface="Arial"/>
            </a:endParaRPr>
          </a:p>
          <a:p>
            <a:pPr fontAlgn="auto">
              <a:spcBef>
                <a:spcPts val="0"/>
              </a:spcBef>
              <a:spcAft>
                <a:spcPts val="0"/>
              </a:spcAft>
              <a:defRPr/>
            </a:pPr>
            <a:endParaRPr lang="en-US" kern="0" dirty="0">
              <a:solidFill>
                <a:srgbClr val="FF6600"/>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C   A    T   G   A   T   A   T   A   C   C   T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ב. מהו רצף החומצות האמיניות במקטע החלבון </a:t>
            </a:r>
          </a:p>
          <a:p>
            <a:pPr fontAlgn="auto">
              <a:spcBef>
                <a:spcPts val="0"/>
              </a:spcBef>
              <a:spcAft>
                <a:spcPts val="0"/>
              </a:spcAft>
              <a:defRPr/>
            </a:pPr>
            <a:r>
              <a:rPr lang="he-IL" kern="0" dirty="0">
                <a:solidFill>
                  <a:schemeClr val="tx2"/>
                </a:solidFill>
                <a:latin typeface="Arial"/>
                <a:cs typeface="Arial"/>
              </a:rPr>
              <a:t>שייווצר מתרגום מולקולת </a:t>
            </a:r>
            <a:r>
              <a:rPr lang="en-US" kern="0" dirty="0">
                <a:solidFill>
                  <a:schemeClr val="tx2"/>
                </a:solidFill>
                <a:latin typeface="Arial"/>
                <a:cs typeface="Arial"/>
              </a:rPr>
              <a:t>mRNA</a:t>
            </a:r>
            <a:r>
              <a:rPr lang="he-IL" kern="0" dirty="0">
                <a:solidFill>
                  <a:schemeClr val="tx2"/>
                </a:solidFill>
                <a:latin typeface="Arial"/>
                <a:cs typeface="Arial"/>
              </a:rPr>
              <a:t> זו?</a:t>
            </a:r>
          </a:p>
          <a:p>
            <a:pPr fontAlgn="auto">
              <a:spcBef>
                <a:spcPts val="0"/>
              </a:spcBef>
              <a:spcAft>
                <a:spcPts val="0"/>
              </a:spcAft>
              <a:defRPr/>
            </a:pPr>
            <a:r>
              <a:rPr lang="he-IL" kern="0" dirty="0">
                <a:solidFill>
                  <a:schemeClr val="tx2"/>
                </a:solidFill>
                <a:latin typeface="Arial"/>
                <a:cs typeface="Arial"/>
              </a:rPr>
              <a:t>היעזרו בטבלת הקוד הגנטי המצורפת</a:t>
            </a:r>
          </a:p>
          <a:p>
            <a:pPr fontAlgn="auto">
              <a:spcBef>
                <a:spcPts val="0"/>
              </a:spcBef>
              <a:spcAft>
                <a:spcPts val="0"/>
              </a:spcAft>
              <a:defRPr/>
            </a:pPr>
            <a:r>
              <a:rPr lang="he-IL" kern="0" dirty="0">
                <a:solidFill>
                  <a:schemeClr val="tx2"/>
                </a:solidFill>
                <a:latin typeface="Arial"/>
                <a:cs typeface="Arial"/>
              </a:rPr>
              <a:t>(בטבלה זו מופיעות 4 מתוך 20 החומצות האמיניות </a:t>
            </a:r>
          </a:p>
          <a:p>
            <a:pPr fontAlgn="auto">
              <a:spcBef>
                <a:spcPts val="0"/>
              </a:spcBef>
              <a:spcAft>
                <a:spcPts val="0"/>
              </a:spcAft>
              <a:defRPr/>
            </a:pPr>
            <a:r>
              <a:rPr lang="he-IL" kern="0" dirty="0">
                <a:solidFill>
                  <a:schemeClr val="tx2"/>
                </a:solidFill>
                <a:latin typeface="Arial"/>
                <a:cs typeface="Arial"/>
              </a:rPr>
              <a:t>הקיימות בטבע).</a:t>
            </a:r>
          </a:p>
          <a:p>
            <a:pPr fontAlgn="auto">
              <a:spcBef>
                <a:spcPts val="0"/>
              </a:spcBef>
              <a:spcAft>
                <a:spcPts val="0"/>
              </a:spcAft>
              <a:defRPr/>
            </a:pPr>
            <a:r>
              <a:rPr lang="he-IL" kern="0" dirty="0">
                <a:solidFill>
                  <a:schemeClr val="tx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p:txBody>
      </p:sp>
      <p:grpSp>
        <p:nvGrpSpPr>
          <p:cNvPr id="46086" name="קבוצה 6"/>
          <p:cNvGrpSpPr>
            <a:grpSpLocks/>
          </p:cNvGrpSpPr>
          <p:nvPr/>
        </p:nvGrpSpPr>
        <p:grpSpPr bwMode="auto">
          <a:xfrm>
            <a:off x="1520825" y="3294063"/>
            <a:ext cx="4000500" cy="557212"/>
            <a:chOff x="1680259" y="3293505"/>
            <a:chExt cx="4000075" cy="557522"/>
          </a:xfrm>
        </p:grpSpPr>
        <p:sp>
          <p:nvSpPr>
            <p:cNvPr id="11" name="TextBox 10"/>
            <p:cNvSpPr txBox="1"/>
            <p:nvPr/>
          </p:nvSpPr>
          <p:spPr>
            <a:xfrm>
              <a:off x="4788254" y="3293505"/>
              <a:ext cx="892080" cy="540050"/>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p>
          </p:txBody>
        </p:sp>
        <p:sp>
          <p:nvSpPr>
            <p:cNvPr id="12" name="TextBox 11"/>
            <p:cNvSpPr txBox="1"/>
            <p:nvPr/>
          </p:nvSpPr>
          <p:spPr>
            <a:xfrm>
              <a:off x="2689802" y="3310977"/>
              <a:ext cx="892080" cy="540050"/>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3" name="TextBox 12"/>
            <p:cNvSpPr txBox="1"/>
            <p:nvPr/>
          </p:nvSpPr>
          <p:spPr>
            <a:xfrm>
              <a:off x="3719980" y="3310977"/>
              <a:ext cx="892080" cy="540050"/>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4" name="TextBox 13"/>
            <p:cNvSpPr txBox="1"/>
            <p:nvPr/>
          </p:nvSpPr>
          <p:spPr>
            <a:xfrm>
              <a:off x="1680259" y="3293505"/>
              <a:ext cx="892080" cy="540050"/>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p>
          </p:txBody>
        </p:sp>
      </p:grpSp>
      <p:graphicFrame>
        <p:nvGraphicFramePr>
          <p:cNvPr id="16" name="טבלה 15"/>
          <p:cNvGraphicFramePr>
            <a:graphicFrameLocks noGrp="1"/>
          </p:cNvGraphicFramePr>
          <p:nvPr>
            <p:extLst>
              <p:ext uri="{D42A27DB-BD31-4B8C-83A1-F6EECF244321}">
                <p14:modId xmlns:p14="http://schemas.microsoft.com/office/powerpoint/2010/main" val="97919969"/>
              </p:ext>
            </p:extLst>
          </p:nvPr>
        </p:nvGraphicFramePr>
        <p:xfrm>
          <a:off x="468313" y="4221088"/>
          <a:ext cx="3097212" cy="2428876"/>
        </p:xfrm>
        <a:graphic>
          <a:graphicData uri="http://schemas.openxmlformats.org/drawingml/2006/table">
            <a:tbl>
              <a:tblPr rtl="1" firstRow="1" bandRow="1">
                <a:tableStyleId>{5C22544A-7EE6-4342-B048-85BDC9FD1C3A}</a:tableStyleId>
              </a:tblPr>
              <a:tblGrid>
                <a:gridCol w="1548606"/>
                <a:gridCol w="1548606"/>
              </a:tblGrid>
              <a:tr h="944920">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40" marB="45740"/>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40" marB="45740"/>
                </a:tc>
              </a:tr>
            </a:tbl>
          </a:graphicData>
        </a:graphic>
      </p:graphicFrame>
      <p:sp>
        <p:nvSpPr>
          <p:cNvPr id="15"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21</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14A9871-0558-48F2-8DC2-634CDDB6955E}" type="slidenum">
              <a:rPr lang="he-IL" sz="1800" smtClean="0"/>
              <a:pPr fontAlgn="base">
                <a:spcBef>
                  <a:spcPct val="0"/>
                </a:spcBef>
                <a:spcAft>
                  <a:spcPct val="0"/>
                </a:spcAft>
                <a:defRPr/>
              </a:pPr>
              <a:t>22</a:t>
            </a:fld>
            <a:endParaRPr lang="he-IL" sz="1800" dirty="0" smtClean="0"/>
          </a:p>
        </p:txBody>
      </p:sp>
      <p:sp>
        <p:nvSpPr>
          <p:cNvPr id="4710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10" name="טבלה 9"/>
          <p:cNvGraphicFramePr>
            <a:graphicFrameLocks noGrp="1"/>
          </p:cNvGraphicFramePr>
          <p:nvPr>
            <p:extLst>
              <p:ext uri="{D42A27DB-BD31-4B8C-83A1-F6EECF244321}">
                <p14:modId xmlns:p14="http://schemas.microsoft.com/office/powerpoint/2010/main" val="1114884311"/>
              </p:ext>
            </p:extLst>
          </p:nvPr>
        </p:nvGraphicFramePr>
        <p:xfrm>
          <a:off x="468313" y="4221088"/>
          <a:ext cx="3097212" cy="2428876"/>
        </p:xfrm>
        <a:graphic>
          <a:graphicData uri="http://schemas.openxmlformats.org/drawingml/2006/table">
            <a:tbl>
              <a:tblPr rtl="1" firstRow="1" bandRow="1">
                <a:tableStyleId>{5C22544A-7EE6-4342-B048-85BDC9FD1C3A}</a:tableStyleId>
              </a:tblPr>
              <a:tblGrid>
                <a:gridCol w="1548606"/>
                <a:gridCol w="1548606"/>
              </a:tblGrid>
              <a:tr h="944920">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40" marB="45740"/>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40" marB="45740"/>
                </a:tc>
              </a:tr>
            </a:tbl>
          </a:graphicData>
        </a:graphic>
      </p:graphicFrame>
      <p:grpSp>
        <p:nvGrpSpPr>
          <p:cNvPr id="47129" name="קבוצה 24"/>
          <p:cNvGrpSpPr>
            <a:grpSpLocks/>
          </p:cNvGrpSpPr>
          <p:nvPr/>
        </p:nvGrpSpPr>
        <p:grpSpPr bwMode="auto">
          <a:xfrm>
            <a:off x="1514475" y="3300413"/>
            <a:ext cx="4000500" cy="560387"/>
            <a:chOff x="1680259" y="3290130"/>
            <a:chExt cx="4000075" cy="560897"/>
          </a:xfrm>
        </p:grpSpPr>
        <p:sp>
          <p:nvSpPr>
            <p:cNvPr id="20" name="TextBox 19"/>
            <p:cNvSpPr txBox="1"/>
            <p:nvPr/>
          </p:nvSpPr>
          <p:spPr>
            <a:xfrm>
              <a:off x="4788254" y="3290130"/>
              <a:ext cx="892080" cy="540241"/>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r>
                <a:rPr lang="he-IL" sz="2000" dirty="0">
                  <a:latin typeface="+mn-lt"/>
                  <a:cs typeface="+mn-cs"/>
                </a:rPr>
                <a:t>גליצין</a:t>
              </a:r>
            </a:p>
          </p:txBody>
        </p:sp>
        <p:sp>
          <p:nvSpPr>
            <p:cNvPr id="21" name="TextBox 20"/>
            <p:cNvSpPr txBox="1"/>
            <p:nvPr/>
          </p:nvSpPr>
          <p:spPr>
            <a:xfrm>
              <a:off x="2689802" y="3310786"/>
              <a:ext cx="892080" cy="540241"/>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latin typeface="+mn-lt"/>
                  <a:cs typeface="+mn-cs"/>
                </a:rPr>
                <a:t>לאוצין</a:t>
              </a:r>
            </a:p>
          </p:txBody>
        </p:sp>
        <p:sp>
          <p:nvSpPr>
            <p:cNvPr id="22" name="TextBox 21"/>
            <p:cNvSpPr txBox="1"/>
            <p:nvPr/>
          </p:nvSpPr>
          <p:spPr>
            <a:xfrm>
              <a:off x="3719980" y="3310786"/>
              <a:ext cx="892080" cy="540241"/>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latin typeface="+mn-lt"/>
                  <a:cs typeface="+mn-cs"/>
                </a:rPr>
                <a:t>טירוזין</a:t>
              </a:r>
            </a:p>
          </p:txBody>
        </p:sp>
        <p:sp>
          <p:nvSpPr>
            <p:cNvPr id="23" name="TextBox 22"/>
            <p:cNvSpPr txBox="1"/>
            <p:nvPr/>
          </p:nvSpPr>
          <p:spPr>
            <a:xfrm>
              <a:off x="1680259" y="3290130"/>
              <a:ext cx="892080" cy="540241"/>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latin typeface="+mn-lt"/>
                  <a:cs typeface="+mn-cs"/>
                </a:rPr>
                <a:t> ולין</a:t>
              </a:r>
            </a:p>
          </p:txBody>
        </p:sp>
      </p:grpSp>
      <p:sp>
        <p:nvSpPr>
          <p:cNvPr id="12" name="TextBox 11"/>
          <p:cNvSpPr txBox="1"/>
          <p:nvPr/>
        </p:nvSpPr>
        <p:spPr>
          <a:xfrm>
            <a:off x="355600" y="548680"/>
            <a:ext cx="8183563" cy="5632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rgbClr val="1D4C72"/>
                </a:solidFill>
                <a:latin typeface="Arial"/>
                <a:cs typeface="Arial"/>
              </a:rPr>
              <a:t>לפניכם רצף הבסיסים בקטע </a:t>
            </a:r>
            <a:r>
              <a:rPr lang="he-IL" kern="0" dirty="0">
                <a:solidFill>
                  <a:schemeClr val="tx2"/>
                </a:solidFill>
                <a:latin typeface="Arial"/>
                <a:cs typeface="Arial"/>
              </a:rPr>
              <a:t>כלשהו ב-</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א. רשמו את רצף הבסיסים ב-</a:t>
            </a:r>
            <a:r>
              <a:rPr lang="en-US" kern="0" dirty="0">
                <a:solidFill>
                  <a:schemeClr val="tx2"/>
                </a:solidFill>
                <a:latin typeface="Arial"/>
                <a:cs typeface="Arial"/>
              </a:rPr>
              <a:t>mRNA</a:t>
            </a:r>
            <a:r>
              <a:rPr lang="he-IL" kern="0" dirty="0">
                <a:solidFill>
                  <a:schemeClr val="tx2"/>
                </a:solidFill>
                <a:latin typeface="Arial"/>
                <a:cs typeface="Arial"/>
              </a:rPr>
              <a:t> שייבנה על גבי גדיל א' של ה-</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ב'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G   T    A   C   T   A   T   A   T   G   G   A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FF6600"/>
                </a:solidFill>
                <a:latin typeface="Arial"/>
                <a:cs typeface="Arial"/>
              </a:rPr>
              <a:t>RNA</a:t>
            </a:r>
            <a:r>
              <a:rPr lang="he-IL" kern="0" dirty="0">
                <a:solidFill>
                  <a:srgbClr val="FF6600"/>
                </a:solidFill>
                <a:latin typeface="Arial"/>
                <a:cs typeface="Arial"/>
              </a:rPr>
              <a:t> </a:t>
            </a:r>
            <a:r>
              <a:rPr lang="en-US" kern="0" dirty="0">
                <a:solidFill>
                  <a:srgbClr val="FF0000"/>
                </a:solidFill>
                <a:latin typeface="Arial"/>
                <a:cs typeface="Arial"/>
              </a:rPr>
              <a:t>G   U    A   C   U   A   U   A   U   G   G   A</a:t>
            </a:r>
            <a:r>
              <a:rPr lang="en-US" kern="0" dirty="0">
                <a:solidFill>
                  <a:srgbClr val="1D4C72"/>
                </a:solidFill>
                <a:latin typeface="Arial"/>
                <a:cs typeface="Arial"/>
              </a:rPr>
              <a:t>                                      </a:t>
            </a:r>
            <a:r>
              <a:rPr lang="he-IL" kern="0" dirty="0">
                <a:solidFill>
                  <a:srgbClr val="1D4C72"/>
                </a:solidFill>
                <a:latin typeface="Arial"/>
                <a:cs typeface="Arial"/>
              </a:rPr>
              <a:t> </a:t>
            </a:r>
            <a:endParaRPr lang="he-IL" kern="0" dirty="0">
              <a:solidFill>
                <a:srgbClr val="FF6600"/>
              </a:solidFill>
              <a:latin typeface="Arial"/>
              <a:cs typeface="Arial"/>
            </a:endParaRPr>
          </a:p>
          <a:p>
            <a:pPr fontAlgn="auto">
              <a:spcBef>
                <a:spcPts val="0"/>
              </a:spcBef>
              <a:spcAft>
                <a:spcPts val="0"/>
              </a:spcAft>
              <a:defRPr/>
            </a:pPr>
            <a:r>
              <a:rPr lang="en-US" kern="0" dirty="0">
                <a:solidFill>
                  <a:srgbClr val="FF6600"/>
                </a:solidFill>
                <a:latin typeface="Arial"/>
                <a:cs typeface="Arial"/>
              </a:rPr>
              <a:t>  </a:t>
            </a:r>
            <a:r>
              <a:rPr lang="he-IL" kern="0" dirty="0">
                <a:solidFill>
                  <a:srgbClr val="1D4C72"/>
                </a:solidFill>
                <a:latin typeface="Arial"/>
                <a:cs typeface="Arial"/>
              </a:rPr>
              <a:t>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C   A    T   G   A   T   A   T   A   C   C   T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ב. </a:t>
            </a:r>
            <a:r>
              <a:rPr lang="he-IL" kern="0" dirty="0">
                <a:solidFill>
                  <a:schemeClr val="tx2"/>
                </a:solidFill>
                <a:latin typeface="Arial"/>
                <a:cs typeface="Arial"/>
              </a:rPr>
              <a:t>מהו רצף החומצות האמיניות במקטע החלבון </a:t>
            </a:r>
          </a:p>
          <a:p>
            <a:pPr fontAlgn="auto">
              <a:spcBef>
                <a:spcPts val="0"/>
              </a:spcBef>
              <a:spcAft>
                <a:spcPts val="0"/>
              </a:spcAft>
              <a:defRPr/>
            </a:pPr>
            <a:r>
              <a:rPr lang="he-IL" kern="0" dirty="0">
                <a:solidFill>
                  <a:schemeClr val="tx2"/>
                </a:solidFill>
                <a:latin typeface="Arial"/>
                <a:cs typeface="Arial"/>
              </a:rPr>
              <a:t>שייווצר מתרגום מולקולת </a:t>
            </a:r>
            <a:r>
              <a:rPr lang="en-US" kern="0" dirty="0">
                <a:solidFill>
                  <a:schemeClr val="tx2"/>
                </a:solidFill>
                <a:latin typeface="Arial"/>
                <a:cs typeface="Arial"/>
              </a:rPr>
              <a:t>mRNA</a:t>
            </a:r>
            <a:r>
              <a:rPr lang="he-IL" kern="0" dirty="0">
                <a:solidFill>
                  <a:schemeClr val="tx2"/>
                </a:solidFill>
                <a:latin typeface="Arial"/>
                <a:cs typeface="Arial"/>
              </a:rPr>
              <a:t> זו?</a:t>
            </a:r>
          </a:p>
          <a:p>
            <a:pPr fontAlgn="auto">
              <a:spcBef>
                <a:spcPts val="0"/>
              </a:spcBef>
              <a:spcAft>
                <a:spcPts val="0"/>
              </a:spcAft>
              <a:defRPr/>
            </a:pPr>
            <a:r>
              <a:rPr lang="he-IL" kern="0" dirty="0">
                <a:solidFill>
                  <a:schemeClr val="tx2"/>
                </a:solidFill>
                <a:latin typeface="Arial"/>
                <a:cs typeface="Arial"/>
              </a:rPr>
              <a:t>היעזרו בטבלת הקוד הגנטי המצורפת</a:t>
            </a:r>
          </a:p>
          <a:p>
            <a:pPr fontAlgn="auto">
              <a:spcBef>
                <a:spcPts val="0"/>
              </a:spcBef>
              <a:spcAft>
                <a:spcPts val="0"/>
              </a:spcAft>
              <a:defRPr/>
            </a:pPr>
            <a:r>
              <a:rPr lang="he-IL" kern="0" dirty="0">
                <a:solidFill>
                  <a:schemeClr val="tx2"/>
                </a:solidFill>
                <a:latin typeface="Arial"/>
                <a:cs typeface="Arial"/>
              </a:rPr>
              <a:t>(בטבלה זו מופיעות 4 מתוך 20 החומצות האמיניות </a:t>
            </a:r>
          </a:p>
          <a:p>
            <a:pPr fontAlgn="auto">
              <a:spcBef>
                <a:spcPts val="0"/>
              </a:spcBef>
              <a:spcAft>
                <a:spcPts val="0"/>
              </a:spcAft>
              <a:defRPr/>
            </a:pPr>
            <a:r>
              <a:rPr lang="he-IL" kern="0" dirty="0">
                <a:solidFill>
                  <a:schemeClr val="tx2"/>
                </a:solidFill>
                <a:latin typeface="Arial"/>
                <a:cs typeface="Arial"/>
              </a:rPr>
              <a:t>הקיימות בטבע).</a:t>
            </a:r>
          </a:p>
          <a:p>
            <a:pPr fontAlgn="auto">
              <a:spcBef>
                <a:spcPts val="0"/>
              </a:spcBef>
              <a:spcAft>
                <a:spcPts val="0"/>
              </a:spcAft>
              <a:defRPr/>
            </a:pPr>
            <a:r>
              <a:rPr lang="he-IL" kern="0" dirty="0">
                <a:solidFill>
                  <a:schemeClr val="tx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p:txBody>
      </p:sp>
      <p:sp>
        <p:nvSpPr>
          <p:cNvPr id="13"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74E94B6-1878-4D07-8851-ADF35D0DC010}" type="slidenum">
              <a:rPr lang="he-IL" smtClean="0"/>
              <a:pPr fontAlgn="base">
                <a:spcBef>
                  <a:spcPct val="0"/>
                </a:spcBef>
                <a:spcAft>
                  <a:spcPct val="0"/>
                </a:spcAft>
                <a:defRPr/>
              </a:pPr>
              <a:t>23</a:t>
            </a:fld>
            <a:endParaRPr lang="he-IL" dirty="0" smtClean="0"/>
          </a:p>
        </p:txBody>
      </p:sp>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rgbClr val="FF6600"/>
                </a:solidFill>
                <a:ea typeface="+mn-ea"/>
              </a:rPr>
              <a:t>הריבוזום – התאמה בין מבנה לתפקוד</a:t>
            </a:r>
            <a:endParaRPr lang="he-IL" sz="1800" dirty="0" smtClean="0">
              <a:solidFill>
                <a:schemeClr val="accent6">
                  <a:lumMod val="50000"/>
                  <a:lumOff val="50000"/>
                </a:schemeClr>
              </a:solidFill>
            </a:endParaRPr>
          </a:p>
        </p:txBody>
      </p:sp>
      <p:sp>
        <p:nvSpPr>
          <p:cNvPr id="9" name="TextBox 8"/>
          <p:cNvSpPr txBox="1"/>
          <p:nvPr/>
        </p:nvSpPr>
        <p:spPr>
          <a:xfrm>
            <a:off x="271463" y="548680"/>
            <a:ext cx="8183562" cy="147732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err="1" smtClean="0">
                <a:latin typeface="Arial"/>
                <a:cs typeface="Arial"/>
              </a:rPr>
              <a:t>הריבוזום</a:t>
            </a:r>
            <a:r>
              <a:rPr lang="he-IL" kern="0" dirty="0" smtClean="0">
                <a:latin typeface="Arial"/>
                <a:cs typeface="Arial"/>
              </a:rPr>
              <a:t> </a:t>
            </a:r>
            <a:r>
              <a:rPr lang="he-IL" kern="0" dirty="0">
                <a:latin typeface="Arial"/>
                <a:cs typeface="Arial"/>
              </a:rPr>
              <a:t>עשוי לשמש דוגמה לקשר בין מבנה לתפקוד: לרוחב הריבוזום יש מעין חריץ המתאים למולקולת ה-</a:t>
            </a:r>
            <a:r>
              <a:rPr lang="en-US" kern="0" dirty="0">
                <a:latin typeface="Arial"/>
                <a:cs typeface="Arial"/>
              </a:rPr>
              <a:t>-RNA</a:t>
            </a:r>
            <a:r>
              <a:rPr lang="he-IL" kern="0" dirty="0">
                <a:latin typeface="Arial"/>
                <a:cs typeface="Arial"/>
              </a:rPr>
              <a:t>שליח (</a:t>
            </a:r>
            <a:r>
              <a:rPr lang="en-US" kern="0" dirty="0">
                <a:latin typeface="Arial"/>
                <a:cs typeface="Arial"/>
              </a:rPr>
              <a:t>(mRNA</a:t>
            </a:r>
            <a:r>
              <a:rPr lang="he-IL" kern="0" dirty="0">
                <a:latin typeface="Arial"/>
                <a:cs typeface="Arial"/>
              </a:rPr>
              <a:t>, כמו כן יש בו אתרים לקשירת מולקולות </a:t>
            </a:r>
          </a:p>
          <a:p>
            <a:pPr fontAlgn="auto">
              <a:spcBef>
                <a:spcPts val="0"/>
              </a:spcBef>
              <a:spcAft>
                <a:spcPts val="0"/>
              </a:spcAft>
              <a:defRPr/>
            </a:pPr>
            <a:r>
              <a:rPr lang="he-IL" kern="0" dirty="0">
                <a:latin typeface="Arial"/>
                <a:cs typeface="Arial"/>
              </a:rPr>
              <a:t>ה-</a:t>
            </a:r>
            <a:r>
              <a:rPr lang="en-US" kern="0" dirty="0">
                <a:latin typeface="Arial"/>
                <a:cs typeface="Arial"/>
              </a:rPr>
              <a:t>-RNA</a:t>
            </a:r>
            <a:r>
              <a:rPr lang="he-IL" kern="0" dirty="0">
                <a:latin typeface="Arial"/>
                <a:cs typeface="Arial"/>
              </a:rPr>
              <a:t>מוביל (</a:t>
            </a:r>
            <a:r>
              <a:rPr lang="en-US" kern="0" dirty="0">
                <a:latin typeface="Arial"/>
                <a:cs typeface="Arial"/>
              </a:rPr>
              <a:t>tRNA</a:t>
            </a:r>
            <a:r>
              <a:rPr lang="he-IL" kern="0" dirty="0">
                <a:latin typeface="Arial"/>
                <a:cs typeface="Arial"/>
              </a:rPr>
              <a:t>).</a:t>
            </a:r>
          </a:p>
          <a:p>
            <a:pPr fontAlgn="auto">
              <a:spcBef>
                <a:spcPts val="0"/>
              </a:spcBef>
              <a:spcAft>
                <a:spcPts val="0"/>
              </a:spcAft>
              <a:defRPr/>
            </a:pPr>
            <a:r>
              <a:rPr lang="he-IL" kern="0" dirty="0">
                <a:latin typeface="Arial"/>
                <a:cs typeface="Arial"/>
              </a:rPr>
              <a:t>הריבוזום מקנה את היציבות הנדרשת לקשר הנוצר בין ה-</a:t>
            </a:r>
            <a:r>
              <a:rPr lang="en-US" kern="0" dirty="0">
                <a:latin typeface="Arial"/>
                <a:cs typeface="Arial"/>
              </a:rPr>
              <a:t>RNA</a:t>
            </a:r>
            <a:r>
              <a:rPr lang="he-IL" kern="0" dirty="0">
                <a:latin typeface="Arial"/>
                <a:cs typeface="Arial"/>
              </a:rPr>
              <a:t>-שליח, ל-</a:t>
            </a:r>
            <a:r>
              <a:rPr lang="en-US" kern="0" dirty="0">
                <a:latin typeface="Arial"/>
                <a:cs typeface="Arial"/>
              </a:rPr>
              <a:t>RNA</a:t>
            </a:r>
            <a:r>
              <a:rPr lang="he-IL" kern="0" dirty="0">
                <a:latin typeface="Arial"/>
                <a:cs typeface="Arial"/>
              </a:rPr>
              <a:t>-מוביל.</a:t>
            </a:r>
          </a:p>
          <a:p>
            <a:pPr fontAlgn="auto">
              <a:spcBef>
                <a:spcPts val="0"/>
              </a:spcBef>
              <a:spcAft>
                <a:spcPts val="0"/>
              </a:spcAft>
              <a:defRPr/>
            </a:pPr>
            <a:r>
              <a:rPr lang="he-IL" kern="0" dirty="0">
                <a:latin typeface="Arial"/>
                <a:cs typeface="Arial"/>
              </a:rPr>
              <a:t>יציבות זו הכרחית לקיום תהליך התרגום.</a:t>
            </a:r>
          </a:p>
        </p:txBody>
      </p:sp>
      <p:grpSp>
        <p:nvGrpSpPr>
          <p:cNvPr id="48134" name="קבוצה 5"/>
          <p:cNvGrpSpPr>
            <a:grpSpLocks/>
          </p:cNvGrpSpPr>
          <p:nvPr/>
        </p:nvGrpSpPr>
        <p:grpSpPr bwMode="auto">
          <a:xfrm>
            <a:off x="3201988" y="2811463"/>
            <a:ext cx="3375025" cy="2235200"/>
            <a:chOff x="3937113" y="2996952"/>
            <a:chExt cx="2281884" cy="2018572"/>
          </a:xfrm>
        </p:grpSpPr>
        <p:sp>
          <p:nvSpPr>
            <p:cNvPr id="2" name="אליפסה 1"/>
            <p:cNvSpPr/>
            <p:nvPr/>
          </p:nvSpPr>
          <p:spPr>
            <a:xfrm>
              <a:off x="3937113" y="2996952"/>
              <a:ext cx="2281884" cy="1181323"/>
            </a:xfrm>
            <a:custGeom>
              <a:avLst/>
              <a:gdLst>
                <a:gd name="connsiteX0" fmla="*/ 0 w 2160240"/>
                <a:gd name="connsiteY0" fmla="*/ 576064 h 1152128"/>
                <a:gd name="connsiteX1" fmla="*/ 1080120 w 2160240"/>
                <a:gd name="connsiteY1" fmla="*/ 0 h 1152128"/>
                <a:gd name="connsiteX2" fmla="*/ 2160240 w 2160240"/>
                <a:gd name="connsiteY2" fmla="*/ 576064 h 1152128"/>
                <a:gd name="connsiteX3" fmla="*/ 1080120 w 2160240"/>
                <a:gd name="connsiteY3" fmla="*/ 1152128 h 1152128"/>
                <a:gd name="connsiteX4" fmla="*/ 0 w 2160240"/>
                <a:gd name="connsiteY4" fmla="*/ 576064 h 1152128"/>
                <a:gd name="connsiteX0" fmla="*/ 0 w 2174124"/>
                <a:gd name="connsiteY0" fmla="*/ 576064 h 1189756"/>
                <a:gd name="connsiteX1" fmla="*/ 1080120 w 2174124"/>
                <a:gd name="connsiteY1" fmla="*/ 0 h 1189756"/>
                <a:gd name="connsiteX2" fmla="*/ 2160240 w 2174124"/>
                <a:gd name="connsiteY2" fmla="*/ 576064 h 1189756"/>
                <a:gd name="connsiteX3" fmla="*/ 1735163 w 2174124"/>
                <a:gd name="connsiteY3" fmla="*/ 1072772 h 1189756"/>
                <a:gd name="connsiteX4" fmla="*/ 1080120 w 2174124"/>
                <a:gd name="connsiteY4" fmla="*/ 1152128 h 1189756"/>
                <a:gd name="connsiteX5" fmla="*/ 0 w 2174124"/>
                <a:gd name="connsiteY5" fmla="*/ 576064 h 1189756"/>
                <a:gd name="connsiteX0" fmla="*/ 55552 w 2229676"/>
                <a:gd name="connsiteY0" fmla="*/ 576064 h 1153232"/>
                <a:gd name="connsiteX1" fmla="*/ 1135672 w 2229676"/>
                <a:gd name="connsiteY1" fmla="*/ 0 h 1153232"/>
                <a:gd name="connsiteX2" fmla="*/ 2215792 w 2229676"/>
                <a:gd name="connsiteY2" fmla="*/ 576064 h 1153232"/>
                <a:gd name="connsiteX3" fmla="*/ 1790715 w 2229676"/>
                <a:gd name="connsiteY3" fmla="*/ 1072772 h 1153232"/>
                <a:gd name="connsiteX4" fmla="*/ 1135672 w 2229676"/>
                <a:gd name="connsiteY4" fmla="*/ 1152128 h 1153232"/>
                <a:gd name="connsiteX5" fmla="*/ 258129 w 2229676"/>
                <a:gd name="connsiteY5" fmla="*/ 1072772 h 1153232"/>
                <a:gd name="connsiteX6" fmla="*/ 55552 w 2229676"/>
                <a:gd name="connsiteY6" fmla="*/ 576064 h 1153232"/>
                <a:gd name="connsiteX0" fmla="*/ 58823 w 2232947"/>
                <a:gd name="connsiteY0" fmla="*/ 576064 h 1178260"/>
                <a:gd name="connsiteX1" fmla="*/ 1138943 w 2232947"/>
                <a:gd name="connsiteY1" fmla="*/ 0 h 1178260"/>
                <a:gd name="connsiteX2" fmla="*/ 2219063 w 2232947"/>
                <a:gd name="connsiteY2" fmla="*/ 576064 h 1178260"/>
                <a:gd name="connsiteX3" fmla="*/ 1793986 w 2232947"/>
                <a:gd name="connsiteY3" fmla="*/ 1072772 h 1178260"/>
                <a:gd name="connsiteX4" fmla="*/ 1138943 w 2232947"/>
                <a:gd name="connsiteY4" fmla="*/ 1152128 h 1178260"/>
                <a:gd name="connsiteX5" fmla="*/ 248521 w 2232947"/>
                <a:gd name="connsiteY5" fmla="*/ 1124287 h 1178260"/>
                <a:gd name="connsiteX6" fmla="*/ 58823 w 2232947"/>
                <a:gd name="connsiteY6" fmla="*/ 576064 h 1178260"/>
                <a:gd name="connsiteX0" fmla="*/ 58823 w 2281884"/>
                <a:gd name="connsiteY0" fmla="*/ 576064 h 1178260"/>
                <a:gd name="connsiteX1" fmla="*/ 1138943 w 2281884"/>
                <a:gd name="connsiteY1" fmla="*/ 0 h 1178260"/>
                <a:gd name="connsiteX2" fmla="*/ 2219063 w 2281884"/>
                <a:gd name="connsiteY2" fmla="*/ 576064 h 1178260"/>
                <a:gd name="connsiteX3" fmla="*/ 2141716 w 2281884"/>
                <a:gd name="connsiteY3" fmla="*/ 982620 h 1178260"/>
                <a:gd name="connsiteX4" fmla="*/ 1793986 w 2281884"/>
                <a:gd name="connsiteY4" fmla="*/ 1072772 h 1178260"/>
                <a:gd name="connsiteX5" fmla="*/ 1138943 w 2281884"/>
                <a:gd name="connsiteY5" fmla="*/ 1152128 h 1178260"/>
                <a:gd name="connsiteX6" fmla="*/ 248521 w 2281884"/>
                <a:gd name="connsiteY6" fmla="*/ 1124287 h 1178260"/>
                <a:gd name="connsiteX7" fmla="*/ 58823 w 2281884"/>
                <a:gd name="connsiteY7" fmla="*/ 576064 h 1178260"/>
                <a:gd name="connsiteX0" fmla="*/ 58823 w 2281884"/>
                <a:gd name="connsiteY0" fmla="*/ 576064 h 1181848"/>
                <a:gd name="connsiteX1" fmla="*/ 1138943 w 2281884"/>
                <a:gd name="connsiteY1" fmla="*/ 0 h 1181848"/>
                <a:gd name="connsiteX2" fmla="*/ 2219063 w 2281884"/>
                <a:gd name="connsiteY2" fmla="*/ 576064 h 1181848"/>
                <a:gd name="connsiteX3" fmla="*/ 2141716 w 2281884"/>
                <a:gd name="connsiteY3" fmla="*/ 982620 h 1181848"/>
                <a:gd name="connsiteX4" fmla="*/ 1793986 w 2281884"/>
                <a:gd name="connsiteY4" fmla="*/ 1162924 h 1181848"/>
                <a:gd name="connsiteX5" fmla="*/ 1138943 w 2281884"/>
                <a:gd name="connsiteY5" fmla="*/ 1152128 h 1181848"/>
                <a:gd name="connsiteX6" fmla="*/ 248521 w 2281884"/>
                <a:gd name="connsiteY6" fmla="*/ 1124287 h 1181848"/>
                <a:gd name="connsiteX7" fmla="*/ 58823 w 2281884"/>
                <a:gd name="connsiteY7" fmla="*/ 576064 h 118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1884" h="1181848">
                  <a:moveTo>
                    <a:pt x="58823" y="576064"/>
                  </a:moveTo>
                  <a:cubicBezTo>
                    <a:pt x="207227" y="388683"/>
                    <a:pt x="542409" y="0"/>
                    <a:pt x="1138943" y="0"/>
                  </a:cubicBezTo>
                  <a:cubicBezTo>
                    <a:pt x="1735477" y="0"/>
                    <a:pt x="2069106" y="429466"/>
                    <a:pt x="2219063" y="576064"/>
                  </a:cubicBezTo>
                  <a:cubicBezTo>
                    <a:pt x="2369020" y="722662"/>
                    <a:pt x="2212562" y="899835"/>
                    <a:pt x="2141716" y="982620"/>
                  </a:cubicBezTo>
                  <a:cubicBezTo>
                    <a:pt x="2070870" y="1065405"/>
                    <a:pt x="1943943" y="1117501"/>
                    <a:pt x="1793986" y="1162924"/>
                  </a:cubicBezTo>
                  <a:cubicBezTo>
                    <a:pt x="1644029" y="1208347"/>
                    <a:pt x="1396520" y="1158567"/>
                    <a:pt x="1138943" y="1152128"/>
                  </a:cubicBezTo>
                  <a:cubicBezTo>
                    <a:pt x="881366" y="1145689"/>
                    <a:pt x="428541" y="1220298"/>
                    <a:pt x="248521" y="1124287"/>
                  </a:cubicBezTo>
                  <a:cubicBezTo>
                    <a:pt x="68501" y="1028276"/>
                    <a:pt x="-89581" y="763445"/>
                    <a:pt x="58823" y="5760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אליפסה 1"/>
            <p:cNvSpPr/>
            <p:nvPr/>
          </p:nvSpPr>
          <p:spPr>
            <a:xfrm>
              <a:off x="4178610" y="4159638"/>
              <a:ext cx="1860069" cy="855886"/>
            </a:xfrm>
            <a:custGeom>
              <a:avLst/>
              <a:gdLst>
                <a:gd name="connsiteX0" fmla="*/ 0 w 2160240"/>
                <a:gd name="connsiteY0" fmla="*/ 576064 h 1152128"/>
                <a:gd name="connsiteX1" fmla="*/ 1080120 w 2160240"/>
                <a:gd name="connsiteY1" fmla="*/ 0 h 1152128"/>
                <a:gd name="connsiteX2" fmla="*/ 2160240 w 2160240"/>
                <a:gd name="connsiteY2" fmla="*/ 576064 h 1152128"/>
                <a:gd name="connsiteX3" fmla="*/ 1080120 w 2160240"/>
                <a:gd name="connsiteY3" fmla="*/ 1152128 h 1152128"/>
                <a:gd name="connsiteX4" fmla="*/ 0 w 2160240"/>
                <a:gd name="connsiteY4" fmla="*/ 576064 h 1152128"/>
                <a:gd name="connsiteX0" fmla="*/ 0 w 2174124"/>
                <a:gd name="connsiteY0" fmla="*/ 576064 h 1189756"/>
                <a:gd name="connsiteX1" fmla="*/ 1080120 w 2174124"/>
                <a:gd name="connsiteY1" fmla="*/ 0 h 1189756"/>
                <a:gd name="connsiteX2" fmla="*/ 2160240 w 2174124"/>
                <a:gd name="connsiteY2" fmla="*/ 576064 h 1189756"/>
                <a:gd name="connsiteX3" fmla="*/ 1735163 w 2174124"/>
                <a:gd name="connsiteY3" fmla="*/ 1072772 h 1189756"/>
                <a:gd name="connsiteX4" fmla="*/ 1080120 w 2174124"/>
                <a:gd name="connsiteY4" fmla="*/ 1152128 h 1189756"/>
                <a:gd name="connsiteX5" fmla="*/ 0 w 2174124"/>
                <a:gd name="connsiteY5" fmla="*/ 576064 h 1189756"/>
                <a:gd name="connsiteX0" fmla="*/ 55552 w 2229676"/>
                <a:gd name="connsiteY0" fmla="*/ 576064 h 1153232"/>
                <a:gd name="connsiteX1" fmla="*/ 1135672 w 2229676"/>
                <a:gd name="connsiteY1" fmla="*/ 0 h 1153232"/>
                <a:gd name="connsiteX2" fmla="*/ 2215792 w 2229676"/>
                <a:gd name="connsiteY2" fmla="*/ 576064 h 1153232"/>
                <a:gd name="connsiteX3" fmla="*/ 1790715 w 2229676"/>
                <a:gd name="connsiteY3" fmla="*/ 1072772 h 1153232"/>
                <a:gd name="connsiteX4" fmla="*/ 1135672 w 2229676"/>
                <a:gd name="connsiteY4" fmla="*/ 1152128 h 1153232"/>
                <a:gd name="connsiteX5" fmla="*/ 258129 w 2229676"/>
                <a:gd name="connsiteY5" fmla="*/ 1072772 h 1153232"/>
                <a:gd name="connsiteX6" fmla="*/ 55552 w 2229676"/>
                <a:gd name="connsiteY6" fmla="*/ 576064 h 1153232"/>
                <a:gd name="connsiteX0" fmla="*/ 509 w 2174633"/>
                <a:gd name="connsiteY0" fmla="*/ 602829 h 1179997"/>
                <a:gd name="connsiteX1" fmla="*/ 232349 w 2174633"/>
                <a:gd name="connsiteY1" fmla="*/ 147015 h 1179997"/>
                <a:gd name="connsiteX2" fmla="*/ 1080629 w 2174633"/>
                <a:gd name="connsiteY2" fmla="*/ 26765 h 1179997"/>
                <a:gd name="connsiteX3" fmla="*/ 2160749 w 2174633"/>
                <a:gd name="connsiteY3" fmla="*/ 602829 h 1179997"/>
                <a:gd name="connsiteX4" fmla="*/ 1735672 w 2174633"/>
                <a:gd name="connsiteY4" fmla="*/ 1099537 h 1179997"/>
                <a:gd name="connsiteX5" fmla="*/ 1080629 w 2174633"/>
                <a:gd name="connsiteY5" fmla="*/ 1178893 h 1179997"/>
                <a:gd name="connsiteX6" fmla="*/ 203086 w 2174633"/>
                <a:gd name="connsiteY6" fmla="*/ 1099537 h 1179997"/>
                <a:gd name="connsiteX7" fmla="*/ 509 w 2174633"/>
                <a:gd name="connsiteY7" fmla="*/ 602829 h 1179997"/>
                <a:gd name="connsiteX0" fmla="*/ 509 w 2161102"/>
                <a:gd name="connsiteY0" fmla="*/ 578680 h 1155848"/>
                <a:gd name="connsiteX1" fmla="*/ 232349 w 2161102"/>
                <a:gd name="connsiteY1" fmla="*/ 122866 h 1155848"/>
                <a:gd name="connsiteX2" fmla="*/ 1080629 w 2161102"/>
                <a:gd name="connsiteY2" fmla="*/ 2616 h 1155848"/>
                <a:gd name="connsiteX3" fmla="*/ 1728446 w 2161102"/>
                <a:gd name="connsiteY3" fmla="*/ 88107 h 1155848"/>
                <a:gd name="connsiteX4" fmla="*/ 2160749 w 2161102"/>
                <a:gd name="connsiteY4" fmla="*/ 578680 h 1155848"/>
                <a:gd name="connsiteX5" fmla="*/ 1735672 w 2161102"/>
                <a:gd name="connsiteY5" fmla="*/ 1075388 h 1155848"/>
                <a:gd name="connsiteX6" fmla="*/ 1080629 w 2161102"/>
                <a:gd name="connsiteY6" fmla="*/ 1154744 h 1155848"/>
                <a:gd name="connsiteX7" fmla="*/ 203086 w 2161102"/>
                <a:gd name="connsiteY7" fmla="*/ 1075388 h 1155848"/>
                <a:gd name="connsiteX8" fmla="*/ 509 w 2161102"/>
                <a:gd name="connsiteY8" fmla="*/ 578680 h 115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102" h="1155848">
                  <a:moveTo>
                    <a:pt x="509" y="578680"/>
                  </a:moveTo>
                  <a:cubicBezTo>
                    <a:pt x="5386" y="419926"/>
                    <a:pt x="52329" y="218877"/>
                    <a:pt x="232349" y="122866"/>
                  </a:cubicBezTo>
                  <a:cubicBezTo>
                    <a:pt x="412369" y="26855"/>
                    <a:pt x="831280" y="8409"/>
                    <a:pt x="1080629" y="2616"/>
                  </a:cubicBezTo>
                  <a:cubicBezTo>
                    <a:pt x="1329979" y="-3177"/>
                    <a:pt x="1548426" y="-7904"/>
                    <a:pt x="1728446" y="88107"/>
                  </a:cubicBezTo>
                  <a:cubicBezTo>
                    <a:pt x="1908466" y="184118"/>
                    <a:pt x="2149571" y="434409"/>
                    <a:pt x="2160749" y="578680"/>
                  </a:cubicBezTo>
                  <a:cubicBezTo>
                    <a:pt x="2171928" y="722951"/>
                    <a:pt x="1915692" y="979377"/>
                    <a:pt x="1735672" y="1075388"/>
                  </a:cubicBezTo>
                  <a:cubicBezTo>
                    <a:pt x="1555652" y="1171399"/>
                    <a:pt x="1336060" y="1154744"/>
                    <a:pt x="1080629" y="1154744"/>
                  </a:cubicBezTo>
                  <a:cubicBezTo>
                    <a:pt x="825198" y="1154744"/>
                    <a:pt x="383106" y="1171399"/>
                    <a:pt x="203086" y="1075388"/>
                  </a:cubicBezTo>
                  <a:cubicBezTo>
                    <a:pt x="23066" y="979377"/>
                    <a:pt x="-4368" y="737434"/>
                    <a:pt x="509" y="5786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5" name="מלבן מעוגל 4"/>
            <p:cNvSpPr/>
            <p:nvPr/>
          </p:nvSpPr>
          <p:spPr>
            <a:xfrm>
              <a:off x="4439428" y="3583312"/>
              <a:ext cx="431476" cy="5763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 name="מלבן מעוגל 9"/>
            <p:cNvSpPr/>
            <p:nvPr/>
          </p:nvSpPr>
          <p:spPr>
            <a:xfrm>
              <a:off x="4870904" y="3583312"/>
              <a:ext cx="432549" cy="5763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1" name="מלבן מעוגל 10"/>
            <p:cNvSpPr/>
            <p:nvPr/>
          </p:nvSpPr>
          <p:spPr>
            <a:xfrm>
              <a:off x="5303452" y="3583312"/>
              <a:ext cx="431476" cy="5763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cxnSp>
        <p:nvCxnSpPr>
          <p:cNvPr id="14" name="מחבר חץ ישר 13"/>
          <p:cNvCxnSpPr/>
          <p:nvPr/>
        </p:nvCxnSpPr>
        <p:spPr>
          <a:xfrm>
            <a:off x="3213100" y="4191000"/>
            <a:ext cx="5667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1613" y="4021138"/>
            <a:ext cx="3011487"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latin typeface="Arial"/>
                <a:cs typeface="Arial"/>
              </a:rPr>
              <a:t>מקום קישור מולקולת </a:t>
            </a:r>
            <a:r>
              <a:rPr lang="en-US" sz="1600" kern="0" dirty="0">
                <a:latin typeface="Arial"/>
                <a:cs typeface="Arial"/>
              </a:rPr>
              <a:t>RNA</a:t>
            </a:r>
            <a:r>
              <a:rPr lang="he-IL" sz="1600" kern="0" dirty="0">
                <a:latin typeface="Arial"/>
                <a:cs typeface="Arial"/>
              </a:rPr>
              <a:t>-שליח</a:t>
            </a:r>
          </a:p>
        </p:txBody>
      </p:sp>
      <p:sp>
        <p:nvSpPr>
          <p:cNvPr id="17" name="TextBox 16"/>
          <p:cNvSpPr txBox="1"/>
          <p:nvPr/>
        </p:nvSpPr>
        <p:spPr>
          <a:xfrm>
            <a:off x="5362575" y="2811463"/>
            <a:ext cx="2427288"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latin typeface="Arial"/>
                <a:cs typeface="Arial"/>
              </a:rPr>
              <a:t>אתרי קישור למולקולות</a:t>
            </a:r>
          </a:p>
          <a:p>
            <a:pPr fontAlgn="auto">
              <a:spcBef>
                <a:spcPts val="0"/>
              </a:spcBef>
              <a:spcAft>
                <a:spcPts val="0"/>
              </a:spcAft>
              <a:defRPr/>
            </a:pPr>
            <a:r>
              <a:rPr lang="he-IL" sz="1600" kern="0" dirty="0">
                <a:latin typeface="Arial"/>
                <a:cs typeface="Arial"/>
              </a:rPr>
              <a:t> </a:t>
            </a:r>
            <a:r>
              <a:rPr lang="en-US" sz="1600" kern="0" dirty="0">
                <a:latin typeface="Arial"/>
                <a:cs typeface="Arial"/>
              </a:rPr>
              <a:t>RNA</a:t>
            </a:r>
            <a:r>
              <a:rPr lang="he-IL" sz="1600" kern="0" dirty="0">
                <a:latin typeface="Arial"/>
                <a:cs typeface="Arial"/>
              </a:rPr>
              <a:t>- מוביל</a:t>
            </a:r>
          </a:p>
        </p:txBody>
      </p:sp>
      <p:cxnSp>
        <p:nvCxnSpPr>
          <p:cNvPr id="18" name="מחבר חץ ישר 17"/>
          <p:cNvCxnSpPr/>
          <p:nvPr/>
        </p:nvCxnSpPr>
        <p:spPr>
          <a:xfrm flipH="1">
            <a:off x="5541963" y="3273425"/>
            <a:ext cx="558800" cy="13176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B3DBA5A-1790-4AF5-98C5-FC6F5C4AD190}" type="slidenum">
              <a:rPr lang="he-IL" sz="1800" smtClean="0"/>
              <a:pPr fontAlgn="base">
                <a:spcBef>
                  <a:spcPct val="0"/>
                </a:spcBef>
                <a:spcAft>
                  <a:spcPct val="0"/>
                </a:spcAft>
                <a:defRPr/>
              </a:pPr>
              <a:t>24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6: תהליך התעתוק והתרגום</a:t>
            </a:r>
            <a:endParaRPr lang="he-IL" sz="1800" dirty="0" smtClean="0"/>
          </a:p>
        </p:txBody>
      </p:sp>
      <p:pic>
        <p:nvPicPr>
          <p:cNvPr id="4915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628775"/>
            <a:ext cx="8661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8" name="קבוצה 2"/>
          <p:cNvGrpSpPr>
            <a:grpSpLocks/>
          </p:cNvGrpSpPr>
          <p:nvPr/>
        </p:nvGrpSpPr>
        <p:grpSpPr bwMode="auto">
          <a:xfrm>
            <a:off x="231775" y="2133600"/>
            <a:ext cx="8661400" cy="3479800"/>
            <a:chOff x="-608185" y="-1309211"/>
            <a:chExt cx="8661503" cy="3479558"/>
          </a:xfrm>
        </p:grpSpPr>
        <p:sp>
          <p:nvSpPr>
            <p:cNvPr id="2" name="TextBox 1"/>
            <p:cNvSpPr txBox="1"/>
            <p:nvPr/>
          </p:nvSpPr>
          <p:spPr>
            <a:xfrm>
              <a:off x="-376407" y="-682192"/>
              <a:ext cx="1403367"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8" name="TextBox 7"/>
            <p:cNvSpPr txBox="1"/>
            <p:nvPr/>
          </p:nvSpPr>
          <p:spPr>
            <a:xfrm>
              <a:off x="-476420" y="-115494"/>
              <a:ext cx="1404954" cy="288905"/>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3" name="TextBox 12"/>
            <p:cNvSpPr txBox="1"/>
            <p:nvPr/>
          </p:nvSpPr>
          <p:spPr>
            <a:xfrm>
              <a:off x="6662651" y="354373"/>
              <a:ext cx="1390667" cy="287318"/>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4" name="TextBox 13"/>
            <p:cNvSpPr txBox="1"/>
            <p:nvPr/>
          </p:nvSpPr>
          <p:spPr>
            <a:xfrm>
              <a:off x="6648364" y="994092"/>
              <a:ext cx="1404954"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Box 15"/>
            <p:cNvSpPr txBox="1"/>
            <p:nvPr/>
          </p:nvSpPr>
          <p:spPr>
            <a:xfrm>
              <a:off x="6397536" y="-682192"/>
              <a:ext cx="1403367"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7" name="TextBox 16"/>
            <p:cNvSpPr txBox="1"/>
            <p:nvPr/>
          </p:nvSpPr>
          <p:spPr>
            <a:xfrm>
              <a:off x="-608185" y="465491"/>
              <a:ext cx="1403367" cy="290493"/>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8" name="TextBox 17"/>
            <p:cNvSpPr txBox="1"/>
            <p:nvPr/>
          </p:nvSpPr>
          <p:spPr>
            <a:xfrm>
              <a:off x="463391" y="1883030"/>
              <a:ext cx="1404954"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Box 18"/>
            <p:cNvSpPr txBox="1"/>
            <p:nvPr/>
          </p:nvSpPr>
          <p:spPr>
            <a:xfrm>
              <a:off x="231613" y="-1309211"/>
              <a:ext cx="1403367" cy="287318"/>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grpSp>
      <p:sp>
        <p:nvSpPr>
          <p:cNvPr id="21" name="TextBox 20"/>
          <p:cNvSpPr txBox="1"/>
          <p:nvPr/>
        </p:nvSpPr>
        <p:spPr>
          <a:xfrm>
            <a:off x="285750"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fontAlgn="auto">
              <a:spcBef>
                <a:spcPts val="0"/>
              </a:spcBef>
              <a:spcAft>
                <a:spcPts val="0"/>
              </a:spcAft>
              <a:defRPr/>
            </a:pPr>
            <a:r>
              <a:rPr lang="he-IL" dirty="0">
                <a:solidFill>
                  <a:srgbClr val="1D4C72"/>
                </a:solidFill>
                <a:latin typeface="Arial"/>
                <a:cs typeface="Arial"/>
              </a:rPr>
              <a:t>השלימו בתרשים הבא את המילים: קרום התא, ציטופלסמה, גרעין התא, </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r>
              <a:rPr lang="en-US" dirty="0">
                <a:solidFill>
                  <a:srgbClr val="1D4C72"/>
                </a:solidFill>
                <a:latin typeface="Arial"/>
                <a:cs typeface="Arial"/>
              </a:rPr>
              <a:t>RNA</a:t>
            </a:r>
            <a:r>
              <a:rPr lang="he-IL" dirty="0">
                <a:solidFill>
                  <a:srgbClr val="1D4C72"/>
                </a:solidFill>
                <a:latin typeface="Arial"/>
                <a:cs typeface="Arial"/>
              </a:rPr>
              <a:t>-שליח, </a:t>
            </a:r>
            <a:r>
              <a:rPr lang="en-US" dirty="0">
                <a:solidFill>
                  <a:srgbClr val="1D4C72"/>
                </a:solidFill>
                <a:latin typeface="Arial"/>
                <a:cs typeface="Arial"/>
              </a:rPr>
              <a:t>RNA</a:t>
            </a:r>
            <a:r>
              <a:rPr lang="he-IL" dirty="0">
                <a:solidFill>
                  <a:srgbClr val="1D4C72"/>
                </a:solidFill>
                <a:latin typeface="Arial"/>
                <a:cs typeface="Arial"/>
              </a:rPr>
              <a:t>-מוביל, ריבוזום, חלבון. </a:t>
            </a:r>
            <a:endParaRPr lang="he-IL" b="1" dirty="0">
              <a:solidFill>
                <a:srgbClr val="00B050"/>
              </a:solidFill>
            </a:endParaRPr>
          </a:p>
          <a:p>
            <a:pPr fontAlgn="auto">
              <a:spcBef>
                <a:spcPts val="0"/>
              </a:spcBef>
              <a:spcAft>
                <a:spcPts val="0"/>
              </a:spcAft>
              <a:defRPr/>
            </a:pPr>
            <a:endParaRPr lang="he-IL" dirty="0">
              <a:solidFill>
                <a:srgbClr val="1D4C72"/>
              </a:solidFill>
              <a:latin typeface="Arial"/>
              <a:cs typeface="Arial"/>
            </a:endParaRPr>
          </a:p>
        </p:txBody>
      </p:sp>
      <p:sp>
        <p:nvSpPr>
          <p:cNvPr id="2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2"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24</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fontAlgn="auto">
              <a:spcBef>
                <a:spcPts val="0"/>
              </a:spcBef>
              <a:spcAft>
                <a:spcPts val="0"/>
              </a:spcAft>
              <a:defRPr/>
            </a:pPr>
            <a:r>
              <a:rPr lang="he-IL" dirty="0">
                <a:solidFill>
                  <a:srgbClr val="1D4C72"/>
                </a:solidFill>
                <a:latin typeface="Arial"/>
                <a:cs typeface="Arial"/>
              </a:rPr>
              <a:t>השלימו בתרשים הבא את המילים: קרום התא, ציטופלסמה, גרעין התא, </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r>
              <a:rPr lang="en-US" dirty="0">
                <a:solidFill>
                  <a:srgbClr val="1D4C72"/>
                </a:solidFill>
                <a:latin typeface="Arial"/>
                <a:cs typeface="Arial"/>
              </a:rPr>
              <a:t>RNA</a:t>
            </a:r>
            <a:r>
              <a:rPr lang="he-IL" dirty="0">
                <a:solidFill>
                  <a:srgbClr val="1D4C72"/>
                </a:solidFill>
                <a:latin typeface="Arial"/>
                <a:cs typeface="Arial"/>
              </a:rPr>
              <a:t>-שליח, </a:t>
            </a:r>
            <a:r>
              <a:rPr lang="en-US" dirty="0">
                <a:solidFill>
                  <a:srgbClr val="1D4C72"/>
                </a:solidFill>
                <a:latin typeface="Arial"/>
                <a:cs typeface="Arial"/>
              </a:rPr>
              <a:t>RNA</a:t>
            </a:r>
            <a:r>
              <a:rPr lang="he-IL" dirty="0">
                <a:solidFill>
                  <a:srgbClr val="1D4C72"/>
                </a:solidFill>
                <a:latin typeface="Arial"/>
                <a:cs typeface="Arial"/>
              </a:rPr>
              <a:t>-מוביל, ריבוזום, חלבון.</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332C50-7F1E-4991-805F-8FCFA5BD0472}" type="slidenum">
              <a:rPr lang="he-IL" sz="1800" smtClean="0"/>
              <a:pPr fontAlgn="base">
                <a:spcBef>
                  <a:spcPct val="0"/>
                </a:spcBef>
                <a:spcAft>
                  <a:spcPct val="0"/>
                </a:spcAft>
                <a:defRPr/>
              </a:pPr>
              <a:t>25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pic>
        <p:nvPicPr>
          <p:cNvPr id="501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628775"/>
            <a:ext cx="8661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CAF436-7C22-42F0-BA6D-9D6AE8E2BADC}" type="slidenum">
              <a:rPr lang="he-IL" sz="1800" smtClean="0"/>
              <a:pPr fontAlgn="base">
                <a:spcBef>
                  <a:spcPct val="0"/>
                </a:spcBef>
                <a:spcAft>
                  <a:spcPct val="0"/>
                </a:spcAft>
                <a:defRPr/>
              </a:pPr>
              <a:t>26</a:t>
            </a:fld>
            <a:endParaRPr lang="he-IL" sz="1800" dirty="0" smtClean="0"/>
          </a:p>
        </p:txBody>
      </p:sp>
      <p:sp>
        <p:nvSpPr>
          <p:cNvPr id="5120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7: תהליך התעתוק ותהליך התרגום</a:t>
            </a:r>
            <a:endParaRPr lang="he-IL" sz="1800" smtClean="0"/>
          </a:p>
        </p:txBody>
      </p:sp>
      <p:sp>
        <p:nvSpPr>
          <p:cNvPr id="7" name="TextBox 6"/>
          <p:cNvSpPr txBox="1"/>
          <p:nvPr/>
        </p:nvSpPr>
        <p:spPr>
          <a:xfrm>
            <a:off x="322263" y="549275"/>
            <a:ext cx="8183562"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7:</a:t>
            </a:r>
          </a:p>
          <a:p>
            <a:pPr fontAlgn="auto">
              <a:spcBef>
                <a:spcPts val="0"/>
              </a:spcBef>
              <a:spcAft>
                <a:spcPts val="0"/>
              </a:spcAft>
              <a:defRPr/>
            </a:pPr>
            <a:r>
              <a:rPr lang="he-IL" kern="0" dirty="0">
                <a:solidFill>
                  <a:srgbClr val="1D4C72"/>
                </a:solidFill>
                <a:latin typeface="Arial"/>
                <a:cs typeface="Arial"/>
              </a:rPr>
              <a:t>לפניכם גורמים המעורבים בתהליך יצירת חלבונים בתאים. קשרו בין הגורם לבין תפקידו בתהליך יצירת החלבונים: </a:t>
            </a:r>
          </a:p>
        </p:txBody>
      </p:sp>
      <p:sp>
        <p:nvSpPr>
          <p:cNvPr id="6" name="TextBox 5"/>
          <p:cNvSpPr txBox="1"/>
          <p:nvPr/>
        </p:nvSpPr>
        <p:spPr>
          <a:xfrm>
            <a:off x="6480175" y="1692275"/>
            <a:ext cx="2020888" cy="3970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Arial"/>
                <a:cs typeface="Arial"/>
              </a:rPr>
              <a:t>גורם</a:t>
            </a:r>
          </a:p>
          <a:p>
            <a:pPr fontAlgn="auto">
              <a:spcBef>
                <a:spcPts val="0"/>
              </a:spcBef>
              <a:spcAft>
                <a:spcPts val="0"/>
              </a:spcAft>
              <a:defRPr/>
            </a:pPr>
            <a:r>
              <a:rPr lang="en-US" kern="0" dirty="0">
                <a:solidFill>
                  <a:srgbClr val="1D4C72"/>
                </a:solidFill>
                <a:latin typeface="Arial"/>
                <a:cs typeface="Arial"/>
              </a:rPr>
              <a:t>DNA</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ריבוזום</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-מוביל</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חלבון</a:t>
            </a:r>
          </a:p>
          <a:p>
            <a:pPr fontAlgn="auto">
              <a:spcBef>
                <a:spcPts val="0"/>
              </a:spcBef>
              <a:spcAft>
                <a:spcPts val="0"/>
              </a:spcAft>
              <a:defRPr/>
            </a:pPr>
            <a:endParaRPr lang="he-IL" kern="0" dirty="0">
              <a:solidFill>
                <a:srgbClr val="1D4C72"/>
              </a:solidFill>
              <a:latin typeface="Arial"/>
              <a:cs typeface="Arial"/>
            </a:endParaRPr>
          </a:p>
        </p:txBody>
      </p:sp>
      <p:sp>
        <p:nvSpPr>
          <p:cNvPr id="8" name="TextBox 7"/>
          <p:cNvSpPr txBox="1"/>
          <p:nvPr/>
        </p:nvSpPr>
        <p:spPr>
          <a:xfrm>
            <a:off x="300038" y="1689100"/>
            <a:ext cx="5911850" cy="48006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Arial"/>
                <a:cs typeface="Arial"/>
              </a:rPr>
              <a:t>תפקיד</a:t>
            </a:r>
          </a:p>
          <a:p>
            <a:pPr fontAlgn="auto">
              <a:spcBef>
                <a:spcPts val="0"/>
              </a:spcBef>
              <a:spcAft>
                <a:spcPts val="0"/>
              </a:spcAft>
              <a:defRPr/>
            </a:pPr>
            <a:r>
              <a:rPr lang="he-IL" kern="0" dirty="0">
                <a:solidFill>
                  <a:srgbClr val="1D4C72"/>
                </a:solidFill>
                <a:latin typeface="Arial"/>
                <a:cs typeface="Arial"/>
              </a:rPr>
              <a:t>תוצר התהליך</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DNA</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מביא את החומצה האמינית הנדרשת </a:t>
            </a:r>
            <a:r>
              <a:rPr lang="he-IL" kern="0" dirty="0">
                <a:solidFill>
                  <a:schemeClr val="tx2"/>
                </a:solidFill>
                <a:latin typeface="Arial"/>
                <a:cs typeface="Arial"/>
              </a:rPr>
              <a:t>בעזרת </a:t>
            </a:r>
            <a:r>
              <a:rPr lang="he-IL" kern="0" dirty="0">
                <a:solidFill>
                  <a:srgbClr val="1D4C72"/>
                </a:solidFill>
                <a:latin typeface="Arial"/>
                <a:cs typeface="Arial"/>
              </a:rPr>
              <a:t>התקשרות </a:t>
            </a:r>
            <a:r>
              <a:rPr lang="he-IL" kern="0" noProof="1">
                <a:solidFill>
                  <a:srgbClr val="1D4C72"/>
                </a:solidFill>
                <a:latin typeface="Arial"/>
                <a:cs typeface="Arial"/>
              </a:rPr>
              <a:t>לקודון,</a:t>
            </a:r>
            <a:r>
              <a:rPr lang="he-IL" kern="0" dirty="0">
                <a:solidFill>
                  <a:srgbClr val="1D4C72"/>
                </a:solidFill>
                <a:latin typeface="Arial"/>
                <a:cs typeface="Arial"/>
              </a:rPr>
              <a:t> המתאים לאנטי-</a:t>
            </a:r>
            <a:r>
              <a:rPr lang="he-IL" kern="0" noProof="1">
                <a:solidFill>
                  <a:srgbClr val="1D4C72"/>
                </a:solidFill>
                <a:latin typeface="Arial"/>
                <a:cs typeface="Arial"/>
              </a:rPr>
              <a:t>קודון</a:t>
            </a:r>
            <a:r>
              <a:rPr lang="he-IL" kern="0" dirty="0">
                <a:solidFill>
                  <a:srgbClr val="1D4C72"/>
                </a:solidFill>
                <a:latin typeface="Arial"/>
                <a:cs typeface="Arial"/>
              </a:rPr>
              <a:t> </a:t>
            </a:r>
            <a:r>
              <a:rPr lang="he-IL" kern="0" dirty="0" smtClean="0">
                <a:solidFill>
                  <a:srgbClr val="1D4C72"/>
                </a:solidFill>
                <a:latin typeface="Arial"/>
                <a:cs typeface="Arial"/>
              </a:rPr>
              <a:t>שלו.</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מעביר את המידע התורשתי מהגרעין לריבוזומים, שם מתורגם המידע לרצף חומצות אמיניות הבונות </a:t>
            </a:r>
            <a:r>
              <a:rPr lang="he-IL" kern="0" dirty="0" smtClean="0">
                <a:solidFill>
                  <a:srgbClr val="1D4C72"/>
                </a:solidFill>
                <a:latin typeface="Arial"/>
                <a:cs typeface="Arial"/>
              </a:rPr>
              <a:t>חלבון.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מכיל את המידע התורשתי הנחוץ לבניית </a:t>
            </a:r>
            <a:r>
              <a:rPr lang="he-IL" kern="0" dirty="0" smtClean="0">
                <a:solidFill>
                  <a:srgbClr val="1D4C72"/>
                </a:solidFill>
                <a:latin typeface="Arial"/>
                <a:cs typeface="Arial"/>
              </a:rPr>
              <a:t>החלבון.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מקנה יציבות לקשר בין מולקולת ה-</a:t>
            </a:r>
            <a:r>
              <a:rPr lang="en-US" kern="0" dirty="0">
                <a:solidFill>
                  <a:srgbClr val="1D4C72"/>
                </a:solidFill>
                <a:latin typeface="Arial"/>
                <a:cs typeface="Arial"/>
              </a:rPr>
              <a:t>RNA</a:t>
            </a:r>
            <a:r>
              <a:rPr lang="he-IL" kern="0" dirty="0">
                <a:solidFill>
                  <a:srgbClr val="1D4C72"/>
                </a:solidFill>
                <a:latin typeface="Arial"/>
                <a:cs typeface="Arial"/>
              </a:rPr>
              <a:t>-שליח למולקולות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-מוביל. הוא ה"משדך" ביניהן.</a:t>
            </a:r>
          </a:p>
          <a:p>
            <a:pPr fontAlgn="auto">
              <a:spcBef>
                <a:spcPts val="0"/>
              </a:spcBef>
              <a:spcAft>
                <a:spcPts val="0"/>
              </a:spcAft>
              <a:defRPr/>
            </a:pPr>
            <a:endParaRPr lang="he-IL" kern="0" dirty="0">
              <a:solidFill>
                <a:srgbClr val="1D4C72"/>
              </a:solidFill>
              <a:latin typeface="Arial"/>
              <a:cs typeface="Arial"/>
            </a:endParaRPr>
          </a:p>
        </p:txBody>
      </p:sp>
      <p:sp>
        <p:nvSpPr>
          <p:cNvPr id="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E718AEC-3A26-4D51-8D10-547A2FCCD8FF}" type="slidenum">
              <a:rPr lang="he-IL" sz="1800" smtClean="0"/>
              <a:pPr fontAlgn="base">
                <a:spcBef>
                  <a:spcPct val="0"/>
                </a:spcBef>
                <a:spcAft>
                  <a:spcPct val="0"/>
                </a:spcAft>
                <a:defRPr/>
              </a:pPr>
              <a:t>27</a:t>
            </a:fld>
            <a:endParaRPr lang="he-IL" sz="1800" dirty="0" smtClean="0"/>
          </a:p>
        </p:txBody>
      </p:sp>
      <p:sp>
        <p:nvSpPr>
          <p:cNvPr id="5222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TextBox 6"/>
          <p:cNvSpPr txBox="1"/>
          <p:nvPr/>
        </p:nvSpPr>
        <p:spPr>
          <a:xfrm>
            <a:off x="317500" y="549275"/>
            <a:ext cx="8183563"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7:</a:t>
            </a:r>
          </a:p>
          <a:p>
            <a:pPr fontAlgn="auto">
              <a:spcBef>
                <a:spcPts val="0"/>
              </a:spcBef>
              <a:spcAft>
                <a:spcPts val="0"/>
              </a:spcAft>
              <a:defRPr/>
            </a:pPr>
            <a:r>
              <a:rPr lang="he-IL" kern="0" dirty="0">
                <a:solidFill>
                  <a:srgbClr val="1D4C72"/>
                </a:solidFill>
                <a:latin typeface="Arial"/>
                <a:cs typeface="Arial"/>
              </a:rPr>
              <a:t>לפניכם גורמים המעורבים בתהליך יצירת חלבונים בתאים קשרו בין הגורם לבין תפקידו בתהליך יצירת החלבונים: </a:t>
            </a:r>
          </a:p>
        </p:txBody>
      </p:sp>
      <p:sp>
        <p:nvSpPr>
          <p:cNvPr id="6" name="TextBox 5"/>
          <p:cNvSpPr txBox="1"/>
          <p:nvPr/>
        </p:nvSpPr>
        <p:spPr>
          <a:xfrm>
            <a:off x="6480175" y="1692275"/>
            <a:ext cx="2020888" cy="3970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Arial"/>
                <a:cs typeface="Arial"/>
              </a:rPr>
              <a:t>גורם</a:t>
            </a:r>
          </a:p>
          <a:p>
            <a:pPr fontAlgn="auto">
              <a:spcBef>
                <a:spcPts val="0"/>
              </a:spcBef>
              <a:spcAft>
                <a:spcPts val="0"/>
              </a:spcAft>
              <a:defRPr/>
            </a:pPr>
            <a:r>
              <a:rPr lang="en-US" kern="0" dirty="0">
                <a:solidFill>
                  <a:srgbClr val="1D4C72"/>
                </a:solidFill>
                <a:latin typeface="Arial"/>
                <a:cs typeface="Arial"/>
              </a:rPr>
              <a:t>DNA</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ריבוזום</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-מוביל</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חלבון</a:t>
            </a:r>
          </a:p>
          <a:p>
            <a:pPr fontAlgn="auto">
              <a:spcBef>
                <a:spcPts val="0"/>
              </a:spcBef>
              <a:spcAft>
                <a:spcPts val="0"/>
              </a:spcAft>
              <a:defRPr/>
            </a:pPr>
            <a:endParaRPr lang="he-IL" kern="0" dirty="0">
              <a:solidFill>
                <a:srgbClr val="1D4C72"/>
              </a:solidFill>
              <a:latin typeface="Arial"/>
              <a:cs typeface="Arial"/>
            </a:endParaRPr>
          </a:p>
        </p:txBody>
      </p:sp>
      <p:sp>
        <p:nvSpPr>
          <p:cNvPr id="8" name="TextBox 7"/>
          <p:cNvSpPr txBox="1"/>
          <p:nvPr/>
        </p:nvSpPr>
        <p:spPr>
          <a:xfrm>
            <a:off x="300038" y="1689100"/>
            <a:ext cx="5911850" cy="48006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Arial"/>
                <a:cs typeface="Arial"/>
              </a:rPr>
              <a:t>תפקיד</a:t>
            </a:r>
          </a:p>
          <a:p>
            <a:pPr fontAlgn="auto">
              <a:spcBef>
                <a:spcPts val="0"/>
              </a:spcBef>
              <a:spcAft>
                <a:spcPts val="0"/>
              </a:spcAft>
              <a:defRPr/>
            </a:pPr>
            <a:r>
              <a:rPr lang="he-IL" kern="0" dirty="0">
                <a:solidFill>
                  <a:srgbClr val="1D4C72"/>
                </a:solidFill>
                <a:latin typeface="Arial"/>
                <a:cs typeface="Arial"/>
              </a:rPr>
              <a:t>תוצר התהליך</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DNA</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מביא את החומצה האמינית הנדרשת </a:t>
            </a:r>
            <a:r>
              <a:rPr lang="he-IL" kern="0" dirty="0">
                <a:solidFill>
                  <a:schemeClr val="tx2"/>
                </a:solidFill>
                <a:latin typeface="Arial"/>
                <a:cs typeface="Arial"/>
              </a:rPr>
              <a:t>בעזרת </a:t>
            </a:r>
            <a:r>
              <a:rPr lang="he-IL" kern="0" dirty="0">
                <a:solidFill>
                  <a:srgbClr val="1D4C72"/>
                </a:solidFill>
                <a:latin typeface="Arial"/>
                <a:cs typeface="Arial"/>
              </a:rPr>
              <a:t>התקשרות </a:t>
            </a:r>
            <a:r>
              <a:rPr lang="he-IL" kern="0" noProof="1">
                <a:solidFill>
                  <a:srgbClr val="1D4C72"/>
                </a:solidFill>
                <a:latin typeface="Arial"/>
                <a:cs typeface="Arial"/>
              </a:rPr>
              <a:t>לקודון, המתאים לאנטי-קודון </a:t>
            </a:r>
            <a:r>
              <a:rPr lang="he-IL" kern="0" noProof="1" smtClean="0">
                <a:solidFill>
                  <a:srgbClr val="1D4C72"/>
                </a:solidFill>
                <a:latin typeface="Arial"/>
                <a:cs typeface="Arial"/>
              </a:rPr>
              <a:t>שלו.</a:t>
            </a:r>
            <a:endParaRPr lang="he-IL" kern="0" noProof="1">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מעביר את המידע התורשתי מהגרעין לריבוזומים, שם מתורגם המידע לרצף חומצות אמיניות הבונות </a:t>
            </a:r>
            <a:r>
              <a:rPr lang="he-IL" kern="0" dirty="0" smtClean="0">
                <a:solidFill>
                  <a:srgbClr val="1D4C72"/>
                </a:solidFill>
                <a:latin typeface="Arial"/>
                <a:cs typeface="Arial"/>
              </a:rPr>
              <a:t>חלבון.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מכיל את המידע התורשתי הנחוץ לבניית </a:t>
            </a:r>
            <a:r>
              <a:rPr lang="he-IL" kern="0" dirty="0" smtClean="0">
                <a:solidFill>
                  <a:srgbClr val="1D4C72"/>
                </a:solidFill>
                <a:latin typeface="Arial"/>
                <a:cs typeface="Arial"/>
              </a:rPr>
              <a:t>החלבון.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מקנה יציבות לקשר בין מולקולת ה-</a:t>
            </a:r>
            <a:r>
              <a:rPr lang="en-US" kern="0" dirty="0">
                <a:solidFill>
                  <a:srgbClr val="1D4C72"/>
                </a:solidFill>
                <a:latin typeface="Arial"/>
                <a:cs typeface="Arial"/>
              </a:rPr>
              <a:t>RNA</a:t>
            </a:r>
            <a:r>
              <a:rPr lang="he-IL" kern="0" dirty="0">
                <a:solidFill>
                  <a:srgbClr val="1D4C72"/>
                </a:solidFill>
                <a:latin typeface="Arial"/>
                <a:cs typeface="Arial"/>
              </a:rPr>
              <a:t>-שליח למולקולות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-מוביל. הוא ה"משדך" </a:t>
            </a:r>
            <a:r>
              <a:rPr lang="he-IL" kern="0" dirty="0" smtClean="0">
                <a:solidFill>
                  <a:srgbClr val="1D4C72"/>
                </a:solidFill>
                <a:latin typeface="Arial"/>
                <a:cs typeface="Arial"/>
              </a:rPr>
              <a:t>בניהן.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cxnSp>
        <p:nvCxnSpPr>
          <p:cNvPr id="3" name="מחבר חץ ישר 2"/>
          <p:cNvCxnSpPr/>
          <p:nvPr/>
        </p:nvCxnSpPr>
        <p:spPr>
          <a:xfrm flipH="1">
            <a:off x="6084888" y="2133600"/>
            <a:ext cx="1727200" cy="3024188"/>
          </a:xfrm>
          <a:prstGeom prst="straightConnector1">
            <a:avLst/>
          </a:prstGeom>
          <a:ln>
            <a:solidFill>
              <a:srgbClr val="66FFFF"/>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H="1">
            <a:off x="6084888" y="2997200"/>
            <a:ext cx="1295400" cy="1368425"/>
          </a:xfrm>
          <a:prstGeom prst="straightConnector1">
            <a:avLst/>
          </a:prstGeom>
          <a:ln>
            <a:solidFill>
              <a:schemeClr val="accent6">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H="1" flipV="1">
            <a:off x="6084888" y="3644900"/>
            <a:ext cx="1295400" cy="720725"/>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H="1">
            <a:off x="6084888" y="3644900"/>
            <a:ext cx="1727200" cy="2232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flipV="1">
            <a:off x="6084888" y="2276475"/>
            <a:ext cx="1871662" cy="28813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27</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3DF67F-9AB9-4791-8673-75FF6A7667F1}" type="slidenum">
              <a:rPr lang="he-IL" sz="1800" smtClean="0"/>
              <a:pPr fontAlgn="base">
                <a:spcBef>
                  <a:spcPct val="0"/>
                </a:spcBef>
                <a:spcAft>
                  <a:spcPct val="0"/>
                </a:spcAft>
                <a:defRPr/>
              </a:pPr>
              <a:t>28</a:t>
            </a:fld>
            <a:endParaRPr lang="he-IL" sz="1800" dirty="0" smtClean="0"/>
          </a:p>
        </p:txBody>
      </p:sp>
      <p:sp>
        <p:nvSpPr>
          <p:cNvPr id="53252"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8: תהליך </a:t>
            </a:r>
            <a:r>
              <a:rPr lang="he-IL" sz="1800" b="1" dirty="0" err="1" smtClean="0">
                <a:solidFill>
                  <a:srgbClr val="FF6600"/>
                </a:solidFill>
              </a:rPr>
              <a:t>התעתוק</a:t>
            </a:r>
            <a:r>
              <a:rPr lang="he-IL" sz="1800" b="1" dirty="0" smtClean="0">
                <a:solidFill>
                  <a:srgbClr val="FF6600"/>
                </a:solidFill>
              </a:rPr>
              <a:t> ותהליך התרגום</a:t>
            </a:r>
            <a:endParaRPr lang="he-IL" sz="1800" dirty="0" smtClean="0"/>
          </a:p>
        </p:txBody>
      </p:sp>
      <p:sp>
        <p:nvSpPr>
          <p:cNvPr id="7" name="TextBox 6"/>
          <p:cNvSpPr txBox="1"/>
          <p:nvPr/>
        </p:nvSpPr>
        <p:spPr>
          <a:xfrm>
            <a:off x="317500" y="548680"/>
            <a:ext cx="818356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8:</a:t>
            </a:r>
          </a:p>
          <a:p>
            <a:pPr fontAlgn="auto">
              <a:spcBef>
                <a:spcPts val="0"/>
              </a:spcBef>
              <a:spcAft>
                <a:spcPts val="0"/>
              </a:spcAft>
              <a:defRPr/>
            </a:pPr>
            <a:r>
              <a:rPr lang="he-IL" kern="0" dirty="0">
                <a:solidFill>
                  <a:srgbClr val="1D4C72"/>
                </a:solidFill>
                <a:latin typeface="Arial"/>
                <a:cs typeface="Arial"/>
              </a:rPr>
              <a:t>האנזים פפסין הפועל בקיבה מורכב מ-326 חומצות אמיניות. </a:t>
            </a:r>
          </a:p>
          <a:p>
            <a:pPr fontAlgn="auto">
              <a:spcBef>
                <a:spcPts val="0"/>
              </a:spcBef>
              <a:spcAft>
                <a:spcPts val="0"/>
              </a:spcAft>
              <a:defRPr/>
            </a:pPr>
            <a:r>
              <a:rPr lang="he-IL" kern="0" dirty="0">
                <a:solidFill>
                  <a:srgbClr val="1D4C72"/>
                </a:solidFill>
                <a:latin typeface="Arial"/>
                <a:cs typeface="Arial"/>
              </a:rPr>
              <a:t>א. מהו מספר הבסיסים המינימלי בקטע ה-</a:t>
            </a:r>
            <a:r>
              <a:rPr lang="en-US" kern="0" dirty="0">
                <a:solidFill>
                  <a:srgbClr val="1D4C72"/>
                </a:solidFill>
                <a:latin typeface="Arial"/>
                <a:cs typeface="Arial"/>
              </a:rPr>
              <a:t>DNA</a:t>
            </a:r>
            <a:r>
              <a:rPr lang="he-IL" kern="0" dirty="0">
                <a:solidFill>
                  <a:srgbClr val="1D4C72"/>
                </a:solidFill>
                <a:latin typeface="Arial"/>
                <a:cs typeface="Arial"/>
              </a:rPr>
              <a:t> שעל פיו נבנה החלבון?</a:t>
            </a:r>
          </a:p>
          <a:p>
            <a:pPr fontAlgn="auto">
              <a:spcBef>
                <a:spcPts val="0"/>
              </a:spcBef>
              <a:spcAft>
                <a:spcPts val="0"/>
              </a:spcAft>
              <a:defRPr/>
            </a:pPr>
            <a:r>
              <a:rPr lang="he-IL" kern="0" dirty="0">
                <a:solidFill>
                  <a:srgbClr val="1D4C72"/>
                </a:solidFill>
                <a:latin typeface="Arial"/>
                <a:cs typeface="Arial"/>
              </a:rPr>
              <a:t>ב. מהו מספר </a:t>
            </a:r>
            <a:r>
              <a:rPr lang="he-IL" u="sng" kern="0" dirty="0">
                <a:solidFill>
                  <a:srgbClr val="1D4C72"/>
                </a:solidFill>
                <a:latin typeface="Arial"/>
                <a:cs typeface="Arial"/>
              </a:rPr>
              <a:t>סוגי</a:t>
            </a:r>
            <a:r>
              <a:rPr lang="he-IL" kern="0" dirty="0">
                <a:solidFill>
                  <a:srgbClr val="1D4C72"/>
                </a:solidFill>
                <a:latin typeface="Arial"/>
                <a:cs typeface="Arial"/>
              </a:rPr>
              <a:t> החומצות האמיניות </a:t>
            </a:r>
            <a:r>
              <a:rPr lang="he-IL" kern="0" dirty="0">
                <a:solidFill>
                  <a:schemeClr val="tx2"/>
                </a:solidFill>
                <a:latin typeface="Arial"/>
                <a:cs typeface="Arial"/>
              </a:rPr>
              <a:t>המרבי </a:t>
            </a:r>
            <a:r>
              <a:rPr lang="he-IL" kern="0" dirty="0">
                <a:solidFill>
                  <a:srgbClr val="1D4C72"/>
                </a:solidFill>
                <a:latin typeface="Arial"/>
                <a:cs typeface="Arial"/>
              </a:rPr>
              <a:t>שיכול להיות בחלבון? </a:t>
            </a:r>
          </a:p>
        </p:txBody>
      </p:sp>
      <p:sp>
        <p:nvSpPr>
          <p:cNvPr id="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28</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51A4C1C-7B2D-4A77-83F6-31E3802E678C}" type="slidenum">
              <a:rPr lang="he-IL" sz="1800" smtClean="0"/>
              <a:pPr fontAlgn="base">
                <a:spcBef>
                  <a:spcPct val="0"/>
                </a:spcBef>
                <a:spcAft>
                  <a:spcPct val="0"/>
                </a:spcAft>
                <a:defRPr/>
              </a:pPr>
              <a:t>29</a:t>
            </a:fld>
            <a:endParaRPr lang="he-IL" sz="1800" dirty="0" smtClean="0"/>
          </a:p>
        </p:txBody>
      </p:sp>
      <p:sp>
        <p:nvSpPr>
          <p:cNvPr id="54276"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333375" y="2060575"/>
            <a:ext cx="8196263" cy="19446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תשובה:</a:t>
            </a:r>
          </a:p>
          <a:p>
            <a:pPr fontAlgn="auto">
              <a:spcBef>
                <a:spcPts val="0"/>
              </a:spcBef>
              <a:spcAft>
                <a:spcPts val="0"/>
              </a:spcAft>
              <a:defRPr/>
            </a:pPr>
            <a:r>
              <a:rPr lang="he-IL" dirty="0">
                <a:solidFill>
                  <a:schemeClr val="tx1"/>
                </a:solidFill>
              </a:rPr>
              <a:t>א. מספר הבסיסים המינימלי הוא: 978.</a:t>
            </a:r>
          </a:p>
          <a:p>
            <a:pPr fontAlgn="auto">
              <a:spcBef>
                <a:spcPts val="0"/>
              </a:spcBef>
              <a:spcAft>
                <a:spcPts val="0"/>
              </a:spcAft>
              <a:defRPr/>
            </a:pPr>
            <a:r>
              <a:rPr lang="he-IL" dirty="0">
                <a:solidFill>
                  <a:schemeClr val="tx1"/>
                </a:solidFill>
              </a:rPr>
              <a:t> כל שלָשת בסיסים ב-</a:t>
            </a:r>
            <a:r>
              <a:rPr lang="en-US" dirty="0">
                <a:solidFill>
                  <a:schemeClr val="tx1"/>
                </a:solidFill>
              </a:rPr>
              <a:t>DNA</a:t>
            </a:r>
            <a:r>
              <a:rPr lang="he-IL" dirty="0">
                <a:solidFill>
                  <a:schemeClr val="tx1"/>
                </a:solidFill>
              </a:rPr>
              <a:t> (קודון) מקודדת לחומצה אמינית אחת בחלבון.                               </a:t>
            </a:r>
          </a:p>
          <a:p>
            <a:pPr fontAlgn="auto">
              <a:spcBef>
                <a:spcPts val="0"/>
              </a:spcBef>
              <a:spcAft>
                <a:spcPts val="0"/>
              </a:spcAft>
              <a:defRPr/>
            </a:pPr>
            <a:r>
              <a:rPr lang="he-IL" dirty="0">
                <a:solidFill>
                  <a:schemeClr val="tx1"/>
                </a:solidFill>
              </a:rPr>
              <a:t> 978 </a:t>
            </a:r>
            <a:r>
              <a:rPr lang="en-US" dirty="0">
                <a:solidFill>
                  <a:schemeClr val="tx1"/>
                </a:solidFill>
              </a:rPr>
              <a:t>326*3=</a:t>
            </a: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ב. 20 חומצות אמיניות. בטבע קיימות רק עשרים חומצות אמיניות שונות.</a:t>
            </a:r>
          </a:p>
        </p:txBody>
      </p:sp>
      <p:sp>
        <p:nvSpPr>
          <p:cNvPr id="7" name="TextBox 6"/>
          <p:cNvSpPr txBox="1"/>
          <p:nvPr/>
        </p:nvSpPr>
        <p:spPr>
          <a:xfrm>
            <a:off x="271463" y="572666"/>
            <a:ext cx="818356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8:</a:t>
            </a:r>
          </a:p>
          <a:p>
            <a:pPr fontAlgn="auto">
              <a:spcBef>
                <a:spcPts val="0"/>
              </a:spcBef>
              <a:spcAft>
                <a:spcPts val="0"/>
              </a:spcAft>
              <a:defRPr/>
            </a:pPr>
            <a:r>
              <a:rPr lang="he-IL" kern="0" dirty="0">
                <a:solidFill>
                  <a:srgbClr val="1D4C72"/>
                </a:solidFill>
                <a:latin typeface="Arial"/>
                <a:cs typeface="Arial"/>
              </a:rPr>
              <a:t>האנזים פפסין הפועל בקיבה מורכב מ-326 חומצות אמיניות. </a:t>
            </a:r>
          </a:p>
          <a:p>
            <a:pPr fontAlgn="auto">
              <a:spcBef>
                <a:spcPts val="0"/>
              </a:spcBef>
              <a:spcAft>
                <a:spcPts val="0"/>
              </a:spcAft>
              <a:defRPr/>
            </a:pPr>
            <a:r>
              <a:rPr lang="he-IL" kern="0" dirty="0">
                <a:solidFill>
                  <a:srgbClr val="1D4C72"/>
                </a:solidFill>
                <a:latin typeface="Arial"/>
                <a:cs typeface="Arial"/>
              </a:rPr>
              <a:t>א. מהו מספר הבסיסים המינימלי בקטע ה-</a:t>
            </a:r>
            <a:r>
              <a:rPr lang="en-US" kern="0" dirty="0">
                <a:solidFill>
                  <a:srgbClr val="1D4C72"/>
                </a:solidFill>
                <a:latin typeface="Arial"/>
                <a:cs typeface="Arial"/>
              </a:rPr>
              <a:t>DNA</a:t>
            </a:r>
            <a:r>
              <a:rPr lang="he-IL" kern="0" dirty="0">
                <a:solidFill>
                  <a:srgbClr val="1D4C72"/>
                </a:solidFill>
                <a:latin typeface="Arial"/>
                <a:cs typeface="Arial"/>
              </a:rPr>
              <a:t> שעל פיו נבנה החלבון?</a:t>
            </a:r>
          </a:p>
          <a:p>
            <a:pPr fontAlgn="auto">
              <a:spcBef>
                <a:spcPts val="0"/>
              </a:spcBef>
              <a:spcAft>
                <a:spcPts val="0"/>
              </a:spcAft>
              <a:defRPr/>
            </a:pPr>
            <a:r>
              <a:rPr lang="he-IL" kern="0" dirty="0">
                <a:solidFill>
                  <a:srgbClr val="1D4C72"/>
                </a:solidFill>
                <a:latin typeface="Arial"/>
                <a:cs typeface="Arial"/>
              </a:rPr>
              <a:t>ב. מהו מספר </a:t>
            </a:r>
            <a:r>
              <a:rPr lang="he-IL" u="sng" kern="0" dirty="0">
                <a:solidFill>
                  <a:srgbClr val="1D4C72"/>
                </a:solidFill>
                <a:latin typeface="Arial"/>
                <a:cs typeface="Arial"/>
              </a:rPr>
              <a:t>סוגי</a:t>
            </a:r>
            <a:r>
              <a:rPr lang="he-IL" kern="0" dirty="0">
                <a:solidFill>
                  <a:srgbClr val="1D4C72"/>
                </a:solidFill>
                <a:latin typeface="Arial"/>
                <a:cs typeface="Arial"/>
              </a:rPr>
              <a:t> החומצות האמיניות</a:t>
            </a:r>
            <a:r>
              <a:rPr lang="he-IL" kern="0" dirty="0">
                <a:solidFill>
                  <a:schemeClr val="tx2"/>
                </a:solidFill>
                <a:latin typeface="Arial"/>
                <a:cs typeface="Arial"/>
              </a:rPr>
              <a:t> המרבי </a:t>
            </a:r>
            <a:r>
              <a:rPr lang="he-IL" kern="0" dirty="0">
                <a:solidFill>
                  <a:srgbClr val="1D4C72"/>
                </a:solidFill>
                <a:latin typeface="Arial"/>
                <a:cs typeface="Arial"/>
              </a:rPr>
              <a:t>שיכול להיות בחלבון? </a:t>
            </a: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200C51-E89F-4734-9144-A0C137879CFE}" type="slidenum">
              <a:rPr lang="he-IL" smtClean="0"/>
              <a:pPr fontAlgn="base">
                <a:spcBef>
                  <a:spcPct val="0"/>
                </a:spcBef>
                <a:spcAft>
                  <a:spcPct val="0"/>
                </a:spcAft>
                <a:defRPr/>
              </a:pPr>
              <a:t>3</a:t>
            </a:fld>
            <a:endParaRPr lang="he-IL" dirty="0" smtClean="0"/>
          </a:p>
        </p:txBody>
      </p:sp>
      <p:sp>
        <p:nvSpPr>
          <p:cNvPr id="28676" name="כותרת 5"/>
          <p:cNvSpPr>
            <a:spLocks noGrp="1"/>
          </p:cNvSpPr>
          <p:nvPr>
            <p:ph type="ctrTitle"/>
          </p:nvPr>
        </p:nvSpPr>
        <p:spPr bwMode="auto">
          <a:xfrm>
            <a:off x="785813" y="71438"/>
            <a:ext cx="7772400"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המידע הגנטי קובע את התכונות </a:t>
            </a:r>
            <a:r>
              <a:rPr lang="he-IL" sz="1800" b="1" dirty="0" smtClean="0">
                <a:solidFill>
                  <a:schemeClr val="accent3"/>
                </a:solidFill>
              </a:rPr>
              <a:t>דרך</a:t>
            </a:r>
            <a:r>
              <a:rPr lang="he-IL" sz="1800" b="1" dirty="0" smtClean="0">
                <a:solidFill>
                  <a:srgbClr val="FF6600"/>
                </a:solidFill>
              </a:rPr>
              <a:t> קביעת סוג החלבונים הנוצרים בתאים</a:t>
            </a:r>
            <a:endParaRPr lang="he-IL" sz="1800" dirty="0" smtClean="0"/>
          </a:p>
        </p:txBody>
      </p:sp>
      <p:sp>
        <p:nvSpPr>
          <p:cNvPr id="22" name="TextBox 21"/>
          <p:cNvSpPr txBox="1"/>
          <p:nvPr/>
        </p:nvSpPr>
        <p:spPr>
          <a:xfrm>
            <a:off x="4859338" y="549275"/>
            <a:ext cx="3800475" cy="20875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en-US" kern="0" dirty="0">
                <a:solidFill>
                  <a:schemeClr val="accent3"/>
                </a:solidFill>
              </a:rPr>
              <a:t>DNA</a:t>
            </a:r>
            <a:endParaRPr lang="he-IL" kern="0" dirty="0">
              <a:solidFill>
                <a:schemeClr val="accent3"/>
              </a:solidFill>
            </a:endParaRPr>
          </a:p>
          <a:p>
            <a:pPr fontAlgn="auto">
              <a:spcBef>
                <a:spcPts val="0"/>
              </a:spcBef>
              <a:spcAft>
                <a:spcPts val="0"/>
              </a:spcAft>
              <a:defRPr/>
            </a:pPr>
            <a:r>
              <a:rPr lang="he-IL" kern="0" dirty="0">
                <a:solidFill>
                  <a:prstClr val="black"/>
                </a:solidFill>
              </a:rPr>
              <a:t>בגנים המצויים ב-</a:t>
            </a:r>
            <a:r>
              <a:rPr lang="en-US" kern="0" dirty="0">
                <a:solidFill>
                  <a:prstClr val="black"/>
                </a:solidFill>
              </a:rPr>
              <a:t>DNA</a:t>
            </a:r>
            <a:r>
              <a:rPr lang="he-IL" kern="0" dirty="0">
                <a:solidFill>
                  <a:prstClr val="black"/>
                </a:solidFill>
              </a:rPr>
              <a:t> יש את  המידע ליצירת החלבונים. מידע זה מוצפן במעין שפה הנקראת הקוד הגנטי (או הצופן הגנטי),אפשר לראות את ה-</a:t>
            </a:r>
            <a:r>
              <a:rPr lang="en-US" kern="0" dirty="0">
                <a:solidFill>
                  <a:prstClr val="black"/>
                </a:solidFill>
              </a:rPr>
              <a:t>DNA</a:t>
            </a:r>
            <a:r>
              <a:rPr lang="he-IL" kern="0" dirty="0">
                <a:solidFill>
                  <a:prstClr val="black"/>
                </a:solidFill>
              </a:rPr>
              <a:t> כספר הוראות ליצירת חלבונים.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3" name="TextBox 22"/>
          <p:cNvSpPr txBox="1"/>
          <p:nvPr/>
        </p:nvSpPr>
        <p:spPr>
          <a:xfrm>
            <a:off x="4075113" y="2636838"/>
            <a:ext cx="4729162" cy="20288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schemeClr val="accent3"/>
                </a:solidFill>
              </a:rPr>
              <a:t> חלבונים</a:t>
            </a:r>
          </a:p>
          <a:p>
            <a:pPr fontAlgn="auto">
              <a:spcBef>
                <a:spcPts val="0"/>
              </a:spcBef>
              <a:spcAft>
                <a:spcPts val="0"/>
              </a:spcAft>
              <a:defRPr/>
            </a:pPr>
            <a:r>
              <a:rPr lang="he-IL" kern="0" dirty="0">
                <a:solidFill>
                  <a:prstClr val="black"/>
                </a:solidFill>
              </a:rPr>
              <a:t> לחלבונים יש תפקיד מפתח בתאים.</a:t>
            </a:r>
          </a:p>
          <a:p>
            <a:pPr fontAlgn="auto">
              <a:spcBef>
                <a:spcPts val="0"/>
              </a:spcBef>
              <a:spcAft>
                <a:spcPts val="0"/>
              </a:spcAft>
              <a:defRPr/>
            </a:pPr>
            <a:r>
              <a:rPr lang="he-IL" kern="0" dirty="0">
                <a:solidFill>
                  <a:prstClr val="black"/>
                </a:solidFill>
              </a:rPr>
              <a:t> בקבוצת החלבונים כלולים גם אנזימים.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6" name="TextBox 15"/>
          <p:cNvSpPr txBox="1"/>
          <p:nvPr/>
        </p:nvSpPr>
        <p:spPr>
          <a:xfrm>
            <a:off x="2973388" y="4503738"/>
            <a:ext cx="5816600" cy="20288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chemeClr val="accent3"/>
                </a:solidFill>
              </a:rPr>
              <a:t>תכונות</a:t>
            </a:r>
          </a:p>
          <a:p>
            <a:pPr fontAlgn="auto">
              <a:spcBef>
                <a:spcPts val="0"/>
              </a:spcBef>
              <a:spcAft>
                <a:spcPts val="0"/>
              </a:spcAft>
              <a:defRPr/>
            </a:pPr>
            <a:r>
              <a:rPr lang="he-IL" kern="0" dirty="0">
                <a:solidFill>
                  <a:prstClr val="black"/>
                </a:solidFill>
              </a:rPr>
              <a:t>האנזימים מזרזים את כל התהליכים הכימיים </a:t>
            </a:r>
          </a:p>
          <a:p>
            <a:pPr fontAlgn="auto">
              <a:spcBef>
                <a:spcPts val="0"/>
              </a:spcBef>
              <a:spcAft>
                <a:spcPts val="0"/>
              </a:spcAft>
              <a:defRPr/>
            </a:pPr>
            <a:r>
              <a:rPr lang="he-IL" kern="0" dirty="0">
                <a:solidFill>
                  <a:prstClr val="black"/>
                </a:solidFill>
              </a:rPr>
              <a:t>המתרחשים בתאים  ובכללם בניית כל רכיבי הגוף </a:t>
            </a:r>
          </a:p>
          <a:p>
            <a:pPr fontAlgn="auto">
              <a:spcBef>
                <a:spcPts val="0"/>
              </a:spcBef>
              <a:spcAft>
                <a:spcPts val="0"/>
              </a:spcAft>
              <a:defRPr/>
            </a:pPr>
            <a:r>
              <a:rPr lang="he-IL" kern="0" dirty="0">
                <a:solidFill>
                  <a:prstClr val="black"/>
                </a:solidFill>
              </a:rPr>
              <a:t>שאינם חלבונים. תוצאות פעילות האנזימים </a:t>
            </a:r>
          </a:p>
          <a:p>
            <a:pPr fontAlgn="auto">
              <a:spcBef>
                <a:spcPts val="0"/>
              </a:spcBef>
              <a:spcAft>
                <a:spcPts val="0"/>
              </a:spcAft>
              <a:defRPr/>
            </a:pPr>
            <a:r>
              <a:rPr lang="he-IL" kern="0" dirty="0">
                <a:solidFill>
                  <a:prstClr val="black"/>
                </a:solidFill>
              </a:rPr>
              <a:t>(וחלבונים אחרים) מתבטאות בתכונות שלנו.</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 name="חץ למטה 1"/>
          <p:cNvSpPr/>
          <p:nvPr/>
        </p:nvSpPr>
        <p:spPr>
          <a:xfrm>
            <a:off x="8054975" y="2636838"/>
            <a:ext cx="576263"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חץ למטה 2"/>
          <p:cNvSpPr/>
          <p:nvPr/>
        </p:nvSpPr>
        <p:spPr>
          <a:xfrm>
            <a:off x="8097838" y="3911600"/>
            <a:ext cx="5619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2765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560388"/>
            <a:ext cx="3954463"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64088"/>
            <a:ext cx="1735137"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2352675"/>
            <a:ext cx="300513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5"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5762573-70C5-4ABE-AC88-FA52215ADB87}" type="slidenum">
              <a:rPr lang="he-IL" sz="1800" smtClean="0"/>
              <a:pPr fontAlgn="base">
                <a:spcBef>
                  <a:spcPct val="0"/>
                </a:spcBef>
                <a:spcAft>
                  <a:spcPct val="0"/>
                </a:spcAft>
                <a:defRPr/>
              </a:pPr>
              <a:t>30</a:t>
            </a:fld>
            <a:endParaRPr lang="he-IL" sz="1800" dirty="0" smtClean="0"/>
          </a:p>
        </p:txBody>
      </p:sp>
      <p:sp>
        <p:nvSpPr>
          <p:cNvPr id="55300"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9: תהליך התרגום</a:t>
            </a:r>
            <a:endParaRPr lang="he-IL" sz="1800" dirty="0" smtClean="0"/>
          </a:p>
        </p:txBody>
      </p:sp>
      <p:sp>
        <p:nvSpPr>
          <p:cNvPr id="6" name="TextBox 5"/>
          <p:cNvSpPr txBox="1"/>
          <p:nvPr/>
        </p:nvSpPr>
        <p:spPr>
          <a:xfrm>
            <a:off x="269875" y="566738"/>
            <a:ext cx="8183563"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9:</a:t>
            </a:r>
          </a:p>
          <a:p>
            <a:pPr fontAlgn="auto">
              <a:spcBef>
                <a:spcPts val="0"/>
              </a:spcBef>
              <a:spcAft>
                <a:spcPts val="0"/>
              </a:spcAft>
              <a:defRPr/>
            </a:pPr>
            <a:r>
              <a:rPr lang="he-IL" kern="0" dirty="0">
                <a:solidFill>
                  <a:srgbClr val="1D4C72"/>
                </a:solidFill>
                <a:latin typeface="Arial"/>
                <a:cs typeface="Arial"/>
              </a:rPr>
              <a:t>פרופסור </a:t>
            </a:r>
            <a:r>
              <a:rPr lang="he-IL" kern="0" dirty="0">
                <a:solidFill>
                  <a:schemeClr val="tx2"/>
                </a:solidFill>
                <a:latin typeface="Arial"/>
                <a:cs typeface="Arial"/>
              </a:rPr>
              <a:t>עדה יונת ממכון ויצמן למדע זכתה בפרס נובל לכימיה לשנת 2009 על פיענוח מבנה הריבוזום.</a:t>
            </a:r>
          </a:p>
          <a:p>
            <a:pPr fontAlgn="auto">
              <a:spcBef>
                <a:spcPts val="0"/>
              </a:spcBef>
              <a:spcAft>
                <a:spcPts val="0"/>
              </a:spcAft>
              <a:defRPr/>
            </a:pPr>
            <a:r>
              <a:rPr lang="he-IL" kern="0" dirty="0">
                <a:solidFill>
                  <a:schemeClr val="tx2"/>
                </a:solidFill>
                <a:latin typeface="Arial"/>
                <a:cs typeface="Arial"/>
              </a:rPr>
              <a:t>א. באיזה שלב מן השלבים במסלול מ-</a:t>
            </a:r>
            <a:r>
              <a:rPr lang="en-US" kern="0" dirty="0">
                <a:solidFill>
                  <a:schemeClr val="tx2"/>
                </a:solidFill>
                <a:latin typeface="Arial"/>
                <a:cs typeface="Arial"/>
              </a:rPr>
              <a:t>DNA</a:t>
            </a:r>
            <a:r>
              <a:rPr lang="he-IL" kern="0" dirty="0">
                <a:solidFill>
                  <a:schemeClr val="tx2"/>
                </a:solidFill>
                <a:latin typeface="Arial"/>
                <a:cs typeface="Arial"/>
              </a:rPr>
              <a:t> לחלבון, פועל הריבוזום?</a:t>
            </a:r>
          </a:p>
          <a:p>
            <a:pPr fontAlgn="auto">
              <a:spcBef>
                <a:spcPts val="0"/>
              </a:spcBef>
              <a:spcAft>
                <a:spcPts val="0"/>
              </a:spcAft>
              <a:defRPr/>
            </a:pPr>
            <a:r>
              <a:rPr lang="he-IL" kern="0" dirty="0">
                <a:solidFill>
                  <a:schemeClr val="tx2"/>
                </a:solidFill>
                <a:latin typeface="Arial"/>
                <a:cs typeface="Arial"/>
              </a:rPr>
              <a:t>ב. ציינו שני סוגים של מולקולות </a:t>
            </a:r>
            <a:r>
              <a:rPr lang="en-US" kern="0" dirty="0">
                <a:solidFill>
                  <a:schemeClr val="tx2"/>
                </a:solidFill>
                <a:latin typeface="Arial"/>
                <a:cs typeface="Arial"/>
              </a:rPr>
              <a:t>RNA</a:t>
            </a:r>
            <a:r>
              <a:rPr lang="he-IL" kern="0" dirty="0">
                <a:solidFill>
                  <a:schemeClr val="tx2"/>
                </a:solidFill>
                <a:latin typeface="Arial"/>
                <a:cs typeface="Arial"/>
              </a:rPr>
              <a:t> המשתתפות בתהליך שציינתם בסעיף א', והסבירו את תפקידה של כל אחת מהן ביצירת החלבון.</a:t>
            </a:r>
          </a:p>
          <a:p>
            <a:pPr fontAlgn="auto">
              <a:spcBef>
                <a:spcPts val="0"/>
              </a:spcBef>
              <a:spcAft>
                <a:spcPts val="0"/>
              </a:spcAft>
              <a:defRPr/>
            </a:pPr>
            <a:r>
              <a:rPr lang="he-IL" kern="0" dirty="0">
                <a:solidFill>
                  <a:schemeClr val="tx2"/>
                </a:solidFill>
                <a:latin typeface="Arial"/>
                <a:cs typeface="Arial"/>
              </a:rPr>
              <a:t>ג. פרופ' יונת מצאה שסוגים שונים של אנטיביוטיקה נקשרים לריבוזום וגורמים לפגיעה בתהליך התרגום. </a:t>
            </a:r>
          </a:p>
          <a:p>
            <a:pPr fontAlgn="auto">
              <a:spcBef>
                <a:spcPts val="0"/>
              </a:spcBef>
              <a:spcAft>
                <a:spcPts val="0"/>
              </a:spcAft>
              <a:defRPr/>
            </a:pPr>
            <a:r>
              <a:rPr lang="he-IL" kern="0" dirty="0">
                <a:solidFill>
                  <a:schemeClr val="tx2"/>
                </a:solidFill>
                <a:latin typeface="Arial"/>
                <a:cs typeface="Arial"/>
              </a:rPr>
              <a:t>דוגמה: אנטיביוטיקה אחת מתקשרת ל-</a:t>
            </a:r>
            <a:r>
              <a:rPr lang="en-US" kern="0" dirty="0">
                <a:solidFill>
                  <a:schemeClr val="tx2"/>
                </a:solidFill>
                <a:latin typeface="Arial"/>
                <a:cs typeface="Arial"/>
              </a:rPr>
              <a:t>RNA</a:t>
            </a:r>
            <a:r>
              <a:rPr lang="he-IL" kern="0" dirty="0">
                <a:solidFill>
                  <a:schemeClr val="tx2"/>
                </a:solidFill>
                <a:latin typeface="Arial"/>
                <a:cs typeface="Arial"/>
              </a:rPr>
              <a:t>-שליח ומונעת את קישור ה-</a:t>
            </a:r>
            <a:r>
              <a:rPr lang="en-US" kern="0" dirty="0">
                <a:solidFill>
                  <a:schemeClr val="tx2"/>
                </a:solidFill>
                <a:latin typeface="Arial"/>
                <a:cs typeface="Arial"/>
              </a:rPr>
              <a:t>RNA</a:t>
            </a:r>
            <a:r>
              <a:rPr lang="he-IL" kern="0" dirty="0">
                <a:solidFill>
                  <a:schemeClr val="tx2"/>
                </a:solidFill>
                <a:latin typeface="Arial"/>
                <a:cs typeface="Arial"/>
              </a:rPr>
              <a:t>-מוביל.</a:t>
            </a:r>
          </a:p>
          <a:p>
            <a:pPr fontAlgn="auto">
              <a:spcBef>
                <a:spcPts val="0"/>
              </a:spcBef>
              <a:spcAft>
                <a:spcPts val="0"/>
              </a:spcAft>
              <a:defRPr/>
            </a:pPr>
            <a:r>
              <a:rPr lang="he-IL" kern="0" dirty="0">
                <a:solidFill>
                  <a:schemeClr val="tx2"/>
                </a:solidFill>
                <a:latin typeface="Arial"/>
                <a:cs typeface="Arial"/>
              </a:rPr>
              <a:t>הסבירו מדוע פגיעה בייצור </a:t>
            </a:r>
            <a:r>
              <a:rPr lang="he-IL" kern="0" dirty="0">
                <a:solidFill>
                  <a:srgbClr val="1D4C72"/>
                </a:solidFill>
                <a:latin typeface="Arial"/>
                <a:cs typeface="Arial"/>
              </a:rPr>
              <a:t>חלבונים גורמת למות החיידקים.</a:t>
            </a:r>
            <a:endParaRPr lang="he-IL" kern="0" dirty="0">
              <a:solidFill>
                <a:srgbClr val="FF6600"/>
              </a:solidFill>
              <a:latin typeface="Arial"/>
              <a:cs typeface="Arial"/>
            </a:endParaRPr>
          </a:p>
        </p:txBody>
      </p:sp>
      <p:grpSp>
        <p:nvGrpSpPr>
          <p:cNvPr id="55302" name="קבוצה 2"/>
          <p:cNvGrpSpPr>
            <a:grpSpLocks/>
          </p:cNvGrpSpPr>
          <p:nvPr/>
        </p:nvGrpSpPr>
        <p:grpSpPr bwMode="auto">
          <a:xfrm>
            <a:off x="539750" y="4437063"/>
            <a:ext cx="2595563" cy="2036762"/>
            <a:chOff x="539552" y="4437112"/>
            <a:chExt cx="2595175" cy="2037059"/>
          </a:xfrm>
        </p:grpSpPr>
        <p:pic>
          <p:nvPicPr>
            <p:cNvPr id="553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112"/>
              <a:ext cx="2595175" cy="178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1426832" y="6197906"/>
              <a:ext cx="1707895" cy="276265"/>
            </a:xfrm>
            <a:prstGeom prst="rect">
              <a:avLst/>
            </a:prstGeom>
          </p:spPr>
          <p:txBody>
            <a:bodyPr wrap="none">
              <a:spAutoFit/>
            </a:bodyPr>
            <a:lstStyle/>
            <a:p>
              <a:pPr>
                <a:defRPr/>
              </a:pPr>
              <a:r>
                <a:rPr lang="he-IL" sz="1200" kern="0" dirty="0">
                  <a:solidFill>
                    <a:srgbClr val="1D4C72"/>
                  </a:solidFill>
                  <a:latin typeface="Arial"/>
                  <a:cs typeface="Arial"/>
                </a:rPr>
                <a:t>באדיבות מכון וייצמן למדע</a:t>
              </a:r>
              <a:endParaRPr lang="he-IL" sz="1200" dirty="0"/>
            </a:p>
          </p:txBody>
        </p:sp>
      </p:grpSp>
      <p:sp>
        <p:nvSpPr>
          <p:cNvPr id="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30</a:t>
            </a:fld>
            <a:endParaRPr lang="he-IL" sz="1100" dirty="0" smtClean="0">
              <a:solidFill>
                <a:schemeClr val="bg1">
                  <a:lumMod val="75000"/>
                </a:schemeClr>
              </a:solidFill>
            </a:endParaRPr>
          </a:p>
        </p:txBody>
      </p:sp>
      <p:sp>
        <p:nvSpPr>
          <p:cNvPr id="11" name="מלבן 10"/>
          <p:cNvSpPr/>
          <p:nvPr/>
        </p:nvSpPr>
        <p:spPr>
          <a:xfrm>
            <a:off x="4580982" y="5221649"/>
            <a:ext cx="3937296" cy="1015663"/>
          </a:xfrm>
          <a:prstGeom prst="rect">
            <a:avLst/>
          </a:prstGeom>
        </p:spPr>
        <p:txBody>
          <a:bodyPr wrap="none">
            <a:spAutoFit/>
          </a:bodyPr>
          <a:lstStyle/>
          <a:p>
            <a:r>
              <a:rPr lang="he-IL" sz="2000" u="sng" kern="0" dirty="0" smtClean="0">
                <a:solidFill>
                  <a:srgbClr val="1F497D"/>
                </a:solidFill>
                <a:latin typeface="Arial"/>
                <a:cs typeface="Arial"/>
              </a:rPr>
              <a:t>סרטוני עדה יונת</a:t>
            </a:r>
            <a:r>
              <a:rPr lang="he-IL" sz="2000" kern="0" dirty="0" smtClean="0">
                <a:solidFill>
                  <a:srgbClr val="1F497D"/>
                </a:solidFill>
                <a:latin typeface="Arial"/>
                <a:cs typeface="Arial"/>
              </a:rPr>
              <a:t>:</a:t>
            </a:r>
          </a:p>
          <a:p>
            <a:r>
              <a:rPr lang="he-IL" sz="2000" kern="0" dirty="0" smtClean="0">
                <a:solidFill>
                  <a:srgbClr val="1F497D"/>
                </a:solidFill>
                <a:latin typeface="Arial"/>
                <a:cs typeface="Arial"/>
                <a:hlinkClick r:id="rId3"/>
              </a:rPr>
              <a:t>תהליך התרגום</a:t>
            </a:r>
            <a:endParaRPr lang="he-IL" sz="2000" kern="0" dirty="0" smtClean="0">
              <a:solidFill>
                <a:srgbClr val="1F497D"/>
              </a:solidFill>
              <a:latin typeface="Arial"/>
              <a:cs typeface="Arial"/>
            </a:endParaRPr>
          </a:p>
          <a:p>
            <a:r>
              <a:rPr lang="he-IL" sz="2000" kern="0" dirty="0" smtClean="0">
                <a:solidFill>
                  <a:srgbClr val="1F497D"/>
                </a:solidFill>
                <a:latin typeface="Arial"/>
                <a:cs typeface="Arial"/>
                <a:hlinkClick r:id="rId4"/>
              </a:rPr>
              <a:t>מנגנון השפעה של </a:t>
            </a:r>
            <a:r>
              <a:rPr lang="he-IL" sz="2000" kern="0" dirty="0" err="1" smtClean="0">
                <a:solidFill>
                  <a:srgbClr val="1F497D"/>
                </a:solidFill>
                <a:latin typeface="Arial"/>
                <a:cs typeface="Arial"/>
                <a:hlinkClick r:id="rId4"/>
              </a:rPr>
              <a:t>אנטיביוטיקות</a:t>
            </a:r>
            <a:r>
              <a:rPr lang="he-IL" sz="2000" kern="0" dirty="0" smtClean="0">
                <a:solidFill>
                  <a:srgbClr val="1F497D"/>
                </a:solidFill>
                <a:latin typeface="Arial"/>
                <a:cs typeface="Arial"/>
                <a:hlinkClick r:id="rId4"/>
              </a:rPr>
              <a:t> שונות</a:t>
            </a:r>
            <a:endParaRPr lang="he-IL"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3F84EB-45D6-4873-BD99-6D85438CED3C}" type="slidenum">
              <a:rPr lang="he-IL" sz="1800" smtClean="0"/>
              <a:pPr fontAlgn="base">
                <a:spcBef>
                  <a:spcPct val="0"/>
                </a:spcBef>
                <a:spcAft>
                  <a:spcPct val="0"/>
                </a:spcAft>
                <a:defRPr/>
              </a:pPr>
              <a:t>31</a:t>
            </a:fld>
            <a:endParaRPr lang="he-IL" sz="1800" dirty="0" smtClean="0"/>
          </a:p>
        </p:txBody>
      </p:sp>
      <p:sp>
        <p:nvSpPr>
          <p:cNvPr id="5632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TextBox 6"/>
          <p:cNvSpPr txBox="1"/>
          <p:nvPr/>
        </p:nvSpPr>
        <p:spPr>
          <a:xfrm>
            <a:off x="269875" y="548680"/>
            <a:ext cx="8183563" cy="258532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9:</a:t>
            </a:r>
          </a:p>
          <a:p>
            <a:pPr fontAlgn="auto">
              <a:spcBef>
                <a:spcPts val="0"/>
              </a:spcBef>
              <a:spcAft>
                <a:spcPts val="0"/>
              </a:spcAft>
              <a:defRPr/>
            </a:pPr>
            <a:r>
              <a:rPr lang="he-IL" kern="0" dirty="0">
                <a:solidFill>
                  <a:srgbClr val="1D4C72"/>
                </a:solidFill>
                <a:latin typeface="Arial"/>
                <a:cs typeface="Arial"/>
              </a:rPr>
              <a:t>פרופסור עדה יונת ממכון ויצמן למדע זכתה בפרס נובל לכימיה לשנת 2009 על פיענוח מבנה הריבוזום.</a:t>
            </a: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א. באיזה שלב מן השלבים במסלול מ-</a:t>
            </a:r>
            <a:r>
              <a:rPr lang="en-US" kern="0" dirty="0">
                <a:solidFill>
                  <a:schemeClr val="tx2"/>
                </a:solidFill>
                <a:latin typeface="Arial"/>
                <a:cs typeface="Arial"/>
              </a:rPr>
              <a:t>DNA</a:t>
            </a:r>
            <a:r>
              <a:rPr lang="he-IL" kern="0" dirty="0">
                <a:solidFill>
                  <a:schemeClr val="tx2"/>
                </a:solidFill>
                <a:latin typeface="Arial"/>
                <a:cs typeface="Arial"/>
              </a:rPr>
              <a:t> לחלבון, פועל הריבוזום?</a:t>
            </a:r>
          </a:p>
          <a:p>
            <a:pPr fontAlgn="auto">
              <a:spcBef>
                <a:spcPts val="0"/>
              </a:spcBef>
              <a:spcAft>
                <a:spcPts val="0"/>
              </a:spcAft>
              <a:defRPr/>
            </a:pPr>
            <a:r>
              <a:rPr lang="he-IL" kern="0" dirty="0">
                <a:solidFill>
                  <a:schemeClr val="tx2"/>
                </a:solidFill>
                <a:latin typeface="Arial"/>
                <a:cs typeface="Arial"/>
              </a:rPr>
              <a:t>ב. ציינו שני סוגים של מולקולות </a:t>
            </a:r>
            <a:r>
              <a:rPr lang="en-US" kern="0" dirty="0">
                <a:solidFill>
                  <a:schemeClr val="tx2"/>
                </a:solidFill>
                <a:latin typeface="Arial"/>
                <a:cs typeface="Arial"/>
              </a:rPr>
              <a:t>RNA</a:t>
            </a:r>
            <a:r>
              <a:rPr lang="he-IL" kern="0" dirty="0">
                <a:solidFill>
                  <a:schemeClr val="tx2"/>
                </a:solidFill>
                <a:latin typeface="Arial"/>
                <a:cs typeface="Arial"/>
              </a:rPr>
              <a:t> המשתתפות בתהליך שציינתם בסעיף א', והסבירו את תפקידה של כל אחת מהן ביצירת החלבון.</a:t>
            </a:r>
          </a:p>
          <a:p>
            <a:pPr fontAlgn="auto">
              <a:spcBef>
                <a:spcPts val="0"/>
              </a:spcBef>
              <a:spcAft>
                <a:spcPts val="0"/>
              </a:spcAft>
              <a:defRPr/>
            </a:pPr>
            <a:r>
              <a:rPr lang="he-IL" kern="0" dirty="0">
                <a:solidFill>
                  <a:schemeClr val="tx2"/>
                </a:solidFill>
                <a:latin typeface="Arial"/>
                <a:cs typeface="Arial"/>
              </a:rPr>
              <a:t>ג. פרופ' יונת מצאה שסוגים שונים של אנטיביוטיקה נקשרים לריבוזום וגורמים לפגיעה בתהליך התרגום. </a:t>
            </a:r>
            <a:r>
              <a:rPr lang="he-IL" kern="0" dirty="0" smtClean="0">
                <a:solidFill>
                  <a:schemeClr val="tx2"/>
                </a:solidFill>
                <a:latin typeface="Arial"/>
                <a:cs typeface="Arial"/>
              </a:rPr>
              <a:t>דוגמה</a:t>
            </a:r>
            <a:r>
              <a:rPr lang="he-IL" kern="0" dirty="0">
                <a:solidFill>
                  <a:schemeClr val="tx2"/>
                </a:solidFill>
                <a:latin typeface="Arial"/>
                <a:cs typeface="Arial"/>
              </a:rPr>
              <a:t>: אנטיביוטיקה אחת מתקשרת ל-</a:t>
            </a:r>
            <a:r>
              <a:rPr lang="en-US" kern="0" dirty="0">
                <a:solidFill>
                  <a:schemeClr val="tx2"/>
                </a:solidFill>
                <a:latin typeface="Arial"/>
                <a:cs typeface="Arial"/>
              </a:rPr>
              <a:t>RNA</a:t>
            </a:r>
            <a:r>
              <a:rPr lang="he-IL" kern="0" dirty="0">
                <a:solidFill>
                  <a:schemeClr val="tx2"/>
                </a:solidFill>
                <a:latin typeface="Arial"/>
                <a:cs typeface="Arial"/>
              </a:rPr>
              <a:t>-שליח ומונעת את קישור ה-</a:t>
            </a:r>
            <a:r>
              <a:rPr lang="en-US" kern="0" dirty="0">
                <a:solidFill>
                  <a:schemeClr val="tx2"/>
                </a:solidFill>
                <a:latin typeface="Arial"/>
                <a:cs typeface="Arial"/>
              </a:rPr>
              <a:t>RNA</a:t>
            </a:r>
            <a:r>
              <a:rPr lang="he-IL" kern="0" dirty="0" smtClean="0">
                <a:solidFill>
                  <a:schemeClr val="tx2"/>
                </a:solidFill>
                <a:latin typeface="Arial"/>
                <a:cs typeface="Arial"/>
              </a:rPr>
              <a:t>-מוביל. הסבירו </a:t>
            </a:r>
            <a:r>
              <a:rPr lang="he-IL" kern="0" dirty="0">
                <a:solidFill>
                  <a:schemeClr val="tx2"/>
                </a:solidFill>
                <a:latin typeface="Arial"/>
                <a:cs typeface="Arial"/>
              </a:rPr>
              <a:t>מדוע פגיעה בייצור </a:t>
            </a:r>
            <a:r>
              <a:rPr lang="he-IL" kern="0" dirty="0">
                <a:solidFill>
                  <a:srgbClr val="1D4C72"/>
                </a:solidFill>
                <a:latin typeface="Arial"/>
                <a:cs typeface="Arial"/>
              </a:rPr>
              <a:t>חלבונים גורמת למות החיידקים.</a:t>
            </a:r>
            <a:endParaRPr lang="he-IL" kern="0" dirty="0">
              <a:solidFill>
                <a:srgbClr val="FF6600"/>
              </a:solidFill>
              <a:latin typeface="Arial"/>
              <a:cs typeface="Aria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35496"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31</a:t>
            </a:fld>
            <a:endParaRPr lang="he-IL" sz="1100" dirty="0" smtClean="0">
              <a:solidFill>
                <a:schemeClr val="bg1">
                  <a:lumMod val="75000"/>
                </a:schemeClr>
              </a:solidFill>
            </a:endParaRPr>
          </a:p>
        </p:txBody>
      </p:sp>
      <p:sp>
        <p:nvSpPr>
          <p:cNvPr id="10" name="Rectangle 12"/>
          <p:cNvSpPr/>
          <p:nvPr/>
        </p:nvSpPr>
        <p:spPr>
          <a:xfrm>
            <a:off x="333375" y="3212976"/>
            <a:ext cx="8196263" cy="337934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תשובה:</a:t>
            </a:r>
          </a:p>
          <a:p>
            <a:pPr fontAlgn="auto">
              <a:spcBef>
                <a:spcPts val="0"/>
              </a:spcBef>
              <a:spcAft>
                <a:spcPts val="0"/>
              </a:spcAft>
              <a:defRPr/>
            </a:pPr>
            <a:r>
              <a:rPr lang="he-IL" dirty="0">
                <a:solidFill>
                  <a:schemeClr val="tx1"/>
                </a:solidFill>
              </a:rPr>
              <a:t>א. </a:t>
            </a:r>
            <a:r>
              <a:rPr lang="he-IL" dirty="0" err="1" smtClean="0">
                <a:solidFill>
                  <a:schemeClr val="tx1"/>
                </a:solidFill>
              </a:rPr>
              <a:t>הריבוזום</a:t>
            </a:r>
            <a:r>
              <a:rPr lang="he-IL" dirty="0" smtClean="0">
                <a:solidFill>
                  <a:schemeClr val="tx1"/>
                </a:solidFill>
              </a:rPr>
              <a:t> </a:t>
            </a:r>
            <a:r>
              <a:rPr lang="he-IL" dirty="0">
                <a:solidFill>
                  <a:schemeClr val="tx1"/>
                </a:solidFill>
              </a:rPr>
              <a:t>פועל בשלב התרגום</a:t>
            </a:r>
            <a:r>
              <a:rPr lang="he-IL" dirty="0" smtClean="0">
                <a:solidFill>
                  <a:schemeClr val="tx1"/>
                </a:solidFill>
              </a:rPr>
              <a:t>.</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ב. </a:t>
            </a:r>
            <a:r>
              <a:rPr lang="he-IL" dirty="0" smtClean="0">
                <a:solidFill>
                  <a:schemeClr val="tx1"/>
                </a:solidFill>
              </a:rPr>
              <a:t> </a:t>
            </a:r>
            <a:r>
              <a:rPr lang="en-US" u="sng" dirty="0" smtClean="0">
                <a:solidFill>
                  <a:schemeClr val="tx1"/>
                </a:solidFill>
              </a:rPr>
              <a:t>RNA</a:t>
            </a:r>
            <a:r>
              <a:rPr lang="he-IL" u="sng" dirty="0">
                <a:solidFill>
                  <a:schemeClr val="tx1"/>
                </a:solidFill>
              </a:rPr>
              <a:t>שליח </a:t>
            </a:r>
            <a:r>
              <a:rPr lang="he-IL" u="sng" dirty="0" smtClean="0">
                <a:solidFill>
                  <a:schemeClr val="tx1"/>
                </a:solidFill>
              </a:rPr>
              <a:t>(</a:t>
            </a:r>
            <a:r>
              <a:rPr lang="en-US" u="sng" dirty="0" smtClean="0">
                <a:solidFill>
                  <a:schemeClr val="tx1"/>
                </a:solidFill>
              </a:rPr>
              <a:t>mRNA</a:t>
            </a:r>
            <a:r>
              <a:rPr lang="he-IL" u="sng" dirty="0" smtClean="0">
                <a:solidFill>
                  <a:schemeClr val="tx1"/>
                </a:solidFill>
              </a:rPr>
              <a:t>)</a:t>
            </a:r>
            <a:r>
              <a:rPr lang="he-IL" dirty="0" smtClean="0">
                <a:solidFill>
                  <a:schemeClr val="tx1"/>
                </a:solidFill>
              </a:rPr>
              <a:t>: מולקולה </a:t>
            </a:r>
            <a:r>
              <a:rPr lang="he-IL" dirty="0">
                <a:solidFill>
                  <a:schemeClr val="tx1"/>
                </a:solidFill>
              </a:rPr>
              <a:t>מתווכת </a:t>
            </a:r>
            <a:r>
              <a:rPr lang="he-IL" dirty="0" err="1">
                <a:solidFill>
                  <a:schemeClr val="tx1"/>
                </a:solidFill>
              </a:rPr>
              <a:t>המתועתקת</a:t>
            </a:r>
            <a:r>
              <a:rPr lang="he-IL" dirty="0">
                <a:solidFill>
                  <a:schemeClr val="tx1"/>
                </a:solidFill>
              </a:rPr>
              <a:t> על פי רצף הבסיסים של גן </a:t>
            </a:r>
          </a:p>
          <a:p>
            <a:pPr fontAlgn="auto">
              <a:spcBef>
                <a:spcPts val="0"/>
              </a:spcBef>
              <a:spcAft>
                <a:spcPts val="0"/>
              </a:spcAft>
              <a:defRPr/>
            </a:pPr>
            <a:r>
              <a:rPr lang="he-IL" dirty="0">
                <a:solidFill>
                  <a:schemeClr val="tx1"/>
                </a:solidFill>
              </a:rPr>
              <a:t>   </a:t>
            </a:r>
            <a:r>
              <a:rPr lang="he-IL" dirty="0" smtClean="0">
                <a:solidFill>
                  <a:schemeClr val="tx1"/>
                </a:solidFill>
              </a:rPr>
              <a:t> ב-</a:t>
            </a:r>
            <a:r>
              <a:rPr lang="en-US" dirty="0">
                <a:solidFill>
                  <a:schemeClr val="tx1"/>
                </a:solidFill>
              </a:rPr>
              <a:t>DNA </a:t>
            </a:r>
            <a:r>
              <a:rPr lang="he-IL" dirty="0" smtClean="0">
                <a:solidFill>
                  <a:schemeClr val="tx1"/>
                </a:solidFill>
              </a:rPr>
              <a:t> ומתורגמת </a:t>
            </a:r>
            <a:r>
              <a:rPr lang="he-IL" dirty="0" err="1">
                <a:solidFill>
                  <a:schemeClr val="tx1"/>
                </a:solidFill>
              </a:rPr>
              <a:t>בריבוזומים</a:t>
            </a:r>
            <a:r>
              <a:rPr lang="he-IL" dirty="0">
                <a:solidFill>
                  <a:schemeClr val="tx1"/>
                </a:solidFill>
              </a:rPr>
              <a:t> לרצף חומצות אמיניות הבונות חלבון.</a:t>
            </a:r>
          </a:p>
          <a:p>
            <a:pPr fontAlgn="auto">
              <a:spcBef>
                <a:spcPts val="0"/>
              </a:spcBef>
              <a:spcAft>
                <a:spcPts val="0"/>
              </a:spcAft>
              <a:defRPr/>
            </a:pPr>
            <a:r>
              <a:rPr lang="en-US" dirty="0" smtClean="0">
                <a:solidFill>
                  <a:schemeClr val="tx1"/>
                </a:solidFill>
              </a:rPr>
              <a:t>   </a:t>
            </a:r>
            <a:r>
              <a:rPr lang="he-IL" dirty="0" smtClean="0">
                <a:solidFill>
                  <a:schemeClr val="tx1"/>
                </a:solidFill>
              </a:rPr>
              <a:t> </a:t>
            </a:r>
            <a:r>
              <a:rPr lang="en-US" u="sng" dirty="0" smtClean="0">
                <a:solidFill>
                  <a:schemeClr val="tx1"/>
                </a:solidFill>
              </a:rPr>
              <a:t>RNA</a:t>
            </a:r>
            <a:r>
              <a:rPr lang="he-IL" u="sng" dirty="0" smtClean="0">
                <a:solidFill>
                  <a:schemeClr val="tx1"/>
                </a:solidFill>
              </a:rPr>
              <a:t> מוביל (</a:t>
            </a:r>
            <a:r>
              <a:rPr lang="en-US" u="sng" dirty="0" err="1" smtClean="0">
                <a:solidFill>
                  <a:schemeClr val="tx1"/>
                </a:solidFill>
              </a:rPr>
              <a:t>tRNA</a:t>
            </a:r>
            <a:r>
              <a:rPr lang="he-IL" u="sng" dirty="0" smtClean="0">
                <a:solidFill>
                  <a:schemeClr val="tx1"/>
                </a:solidFill>
              </a:rPr>
              <a:t>)</a:t>
            </a:r>
            <a:r>
              <a:rPr lang="he-IL" dirty="0" smtClean="0">
                <a:solidFill>
                  <a:schemeClr val="tx1"/>
                </a:solidFill>
              </a:rPr>
              <a:t>: בקצהו </a:t>
            </a:r>
            <a:r>
              <a:rPr lang="he-IL" dirty="0">
                <a:solidFill>
                  <a:schemeClr val="tx1"/>
                </a:solidFill>
              </a:rPr>
              <a:t>האחד יש שלָשת בסיסים (אנטי-</a:t>
            </a:r>
            <a:r>
              <a:rPr lang="he-IL" dirty="0" err="1">
                <a:solidFill>
                  <a:schemeClr val="tx1"/>
                </a:solidFill>
              </a:rPr>
              <a:t>קודון</a:t>
            </a:r>
            <a:r>
              <a:rPr lang="he-IL" dirty="0">
                <a:solidFill>
                  <a:schemeClr val="tx1"/>
                </a:solidFill>
              </a:rPr>
              <a:t>) המתחברת לשלשה  </a:t>
            </a:r>
          </a:p>
          <a:p>
            <a:pPr fontAlgn="auto">
              <a:spcBef>
                <a:spcPts val="0"/>
              </a:spcBef>
              <a:spcAft>
                <a:spcPts val="0"/>
              </a:spcAft>
              <a:defRPr/>
            </a:pPr>
            <a:r>
              <a:rPr lang="he-IL" dirty="0">
                <a:solidFill>
                  <a:schemeClr val="tx1"/>
                </a:solidFill>
              </a:rPr>
              <a:t>   משלימה </a:t>
            </a:r>
            <a:r>
              <a:rPr lang="he-IL" dirty="0">
                <a:solidFill>
                  <a:prstClr val="black"/>
                </a:solidFill>
              </a:rPr>
              <a:t>(</a:t>
            </a:r>
            <a:r>
              <a:rPr lang="he-IL" dirty="0" err="1" smtClean="0">
                <a:solidFill>
                  <a:prstClr val="black"/>
                </a:solidFill>
              </a:rPr>
              <a:t>קודון</a:t>
            </a:r>
            <a:r>
              <a:rPr lang="he-IL" dirty="0" smtClean="0">
                <a:solidFill>
                  <a:prstClr val="black"/>
                </a:solidFill>
              </a:rPr>
              <a:t>) </a:t>
            </a:r>
            <a:r>
              <a:rPr lang="he-IL" dirty="0" smtClean="0">
                <a:solidFill>
                  <a:schemeClr val="tx1"/>
                </a:solidFill>
              </a:rPr>
              <a:t>ב-</a:t>
            </a:r>
            <a:r>
              <a:rPr lang="en-US" dirty="0" smtClean="0">
                <a:solidFill>
                  <a:schemeClr val="tx1"/>
                </a:solidFill>
              </a:rPr>
              <a:t>mRNA</a:t>
            </a:r>
            <a:r>
              <a:rPr lang="he-IL" dirty="0" smtClean="0">
                <a:solidFill>
                  <a:schemeClr val="tx1"/>
                </a:solidFill>
              </a:rPr>
              <a:t>. קצהו </a:t>
            </a:r>
            <a:r>
              <a:rPr lang="he-IL" dirty="0">
                <a:solidFill>
                  <a:schemeClr val="tx1"/>
                </a:solidFill>
              </a:rPr>
              <a:t>האחר מחובר לחומצה אמינית, וכך הוא מביא אותה </a:t>
            </a:r>
          </a:p>
          <a:p>
            <a:pPr fontAlgn="auto">
              <a:spcBef>
                <a:spcPts val="0"/>
              </a:spcBef>
              <a:spcAft>
                <a:spcPts val="0"/>
              </a:spcAft>
              <a:defRPr/>
            </a:pPr>
            <a:r>
              <a:rPr lang="he-IL" dirty="0">
                <a:solidFill>
                  <a:schemeClr val="tx1"/>
                </a:solidFill>
              </a:rPr>
              <a:t>   אל </a:t>
            </a:r>
            <a:r>
              <a:rPr lang="he-IL" dirty="0" err="1">
                <a:solidFill>
                  <a:schemeClr val="tx1"/>
                </a:solidFill>
              </a:rPr>
              <a:t>הריבוזום</a:t>
            </a:r>
            <a:r>
              <a:rPr lang="he-IL" dirty="0">
                <a:solidFill>
                  <a:schemeClr val="tx1"/>
                </a:solidFill>
              </a:rPr>
              <a:t> בזמן התרגום</a:t>
            </a:r>
            <a:r>
              <a:rPr lang="he-IL" dirty="0" smtClean="0">
                <a:solidFill>
                  <a:schemeClr val="tx1"/>
                </a:solidFill>
              </a:rPr>
              <a:t>.</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ג. לחלבונים יש תפקידים חשובים ביותר בכל תא, גם בתאי החיידקים (אנזימים, חלבוני </a:t>
            </a:r>
            <a:r>
              <a:rPr lang="he-IL" dirty="0" smtClean="0">
                <a:solidFill>
                  <a:schemeClr val="tx1"/>
                </a:solidFill>
              </a:rPr>
              <a:t>  </a:t>
            </a:r>
          </a:p>
          <a:p>
            <a:pPr fontAlgn="auto">
              <a:spcBef>
                <a:spcPts val="0"/>
              </a:spcBef>
              <a:spcAft>
                <a:spcPts val="0"/>
              </a:spcAft>
              <a:defRPr/>
            </a:pPr>
            <a:r>
              <a:rPr lang="he-IL" dirty="0" smtClean="0">
                <a:solidFill>
                  <a:schemeClr val="tx1"/>
                </a:solidFill>
              </a:rPr>
              <a:t>   העברה בקרום</a:t>
            </a:r>
            <a:r>
              <a:rPr lang="he-IL" dirty="0">
                <a:solidFill>
                  <a:schemeClr val="tx1"/>
                </a:solidFill>
              </a:rPr>
              <a:t>, קולטנים). פגיעה בייצור החלבונים תגרום לשיבוש בכל פעולות החיים של </a:t>
            </a:r>
            <a:endParaRPr lang="he-IL" dirty="0" smtClean="0">
              <a:solidFill>
                <a:schemeClr val="tx1"/>
              </a:solidFill>
            </a:endParaRPr>
          </a:p>
          <a:p>
            <a:pPr fontAlgn="auto">
              <a:spcBef>
                <a:spcPts val="0"/>
              </a:spcBef>
              <a:spcAft>
                <a:spcPts val="0"/>
              </a:spcAft>
              <a:defRPr/>
            </a:pPr>
            <a:r>
              <a:rPr lang="he-IL" dirty="0" smtClean="0">
                <a:solidFill>
                  <a:schemeClr val="tx1"/>
                </a:solidFill>
              </a:rPr>
              <a:t>   החיידק </a:t>
            </a:r>
            <a:r>
              <a:rPr lang="he-IL" dirty="0">
                <a:solidFill>
                  <a:schemeClr val="tx1"/>
                </a:solidFill>
              </a:rPr>
              <a:t>ותגרום למותו</a:t>
            </a:r>
            <a:r>
              <a:rPr lang="he-IL" dirty="0" smtClean="0">
                <a:solidFill>
                  <a:schemeClr val="tx1"/>
                </a:solidFill>
              </a:rPr>
              <a:t>.</a:t>
            </a:r>
            <a:r>
              <a:rPr lang="en-US" dirty="0" smtClean="0">
                <a:solidFill>
                  <a:schemeClr val="tx1"/>
                </a:solidFill>
              </a:rPr>
              <a:t> </a:t>
            </a:r>
            <a:endParaRPr lang="he-IL"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D6D1B4-A298-4261-BD26-9DFB9E196266}" type="slidenum">
              <a:rPr lang="he-IL" smtClean="0"/>
              <a:pPr fontAlgn="base">
                <a:spcBef>
                  <a:spcPct val="0"/>
                </a:spcBef>
                <a:spcAft>
                  <a:spcPct val="0"/>
                </a:spcAft>
                <a:defRPr/>
              </a:pPr>
              <a:t>32</a:t>
            </a:fld>
            <a:endParaRPr lang="he-IL" dirty="0" smtClean="0"/>
          </a:p>
        </p:txBody>
      </p:sp>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rgbClr val="FF6600"/>
                </a:solidFill>
                <a:ea typeface="+mn-ea"/>
              </a:rPr>
              <a:t>תהליך עיבוד ה-</a:t>
            </a:r>
            <a:r>
              <a:rPr lang="en-US" sz="1800" b="1" dirty="0" smtClean="0">
                <a:solidFill>
                  <a:srgbClr val="FF6600"/>
                </a:solidFill>
                <a:ea typeface="+mn-ea"/>
              </a:rPr>
              <a:t>RNA</a:t>
            </a:r>
            <a:r>
              <a:rPr lang="he-IL" sz="1800" b="1" dirty="0" smtClean="0">
                <a:solidFill>
                  <a:srgbClr val="FF6600"/>
                </a:solidFill>
                <a:ea typeface="+mn-ea"/>
              </a:rPr>
              <a:t>: פירוט</a:t>
            </a:r>
            <a:endParaRPr lang="he-IL" sz="1800" dirty="0" smtClean="0"/>
          </a:p>
        </p:txBody>
      </p:sp>
      <p:sp>
        <p:nvSpPr>
          <p:cNvPr id="9" name="TextBox 8"/>
          <p:cNvSpPr txBox="1"/>
          <p:nvPr/>
        </p:nvSpPr>
        <p:spPr>
          <a:xfrm>
            <a:off x="496888" y="641350"/>
            <a:ext cx="8185150" cy="59086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b="1" kern="0" dirty="0">
                <a:solidFill>
                  <a:srgbClr val="1D4C72"/>
                </a:solidFill>
                <a:latin typeface="Arial"/>
                <a:cs typeface="Arial"/>
              </a:rPr>
              <a:t>  </a:t>
            </a:r>
            <a:r>
              <a:rPr lang="he-IL" kern="0" dirty="0">
                <a:solidFill>
                  <a:srgbClr val="FF6600"/>
                </a:solidFill>
                <a:latin typeface="Arial"/>
                <a:cs typeface="Arial"/>
              </a:rPr>
              <a:t>מה קורה למולקולת ה-</a:t>
            </a:r>
            <a:r>
              <a:rPr lang="en-US" kern="0" dirty="0">
                <a:solidFill>
                  <a:srgbClr val="FF6600"/>
                </a:solidFill>
                <a:latin typeface="Arial"/>
                <a:cs typeface="Arial"/>
              </a:rPr>
              <a:t>RNA</a:t>
            </a:r>
            <a:r>
              <a:rPr lang="he-IL" kern="0" dirty="0">
                <a:solidFill>
                  <a:srgbClr val="FF6600"/>
                </a:solidFill>
                <a:latin typeface="Arial"/>
                <a:cs typeface="Arial"/>
              </a:rPr>
              <a:t> שזה עתה נוצרה?</a:t>
            </a:r>
          </a:p>
          <a:p>
            <a:pPr algn="ctr" fontAlgn="auto">
              <a:spcBef>
                <a:spcPts val="0"/>
              </a:spcBef>
              <a:spcAft>
                <a:spcPts val="0"/>
              </a:spcAft>
              <a:defRPr/>
            </a:pPr>
            <a:r>
              <a:rPr lang="he-IL" kern="0" dirty="0">
                <a:solidFill>
                  <a:srgbClr val="FF6600"/>
                </a:solidFill>
                <a:latin typeface="Arial"/>
                <a:cs typeface="Arial"/>
              </a:rPr>
              <a:t>עיבוד ה-</a:t>
            </a:r>
            <a:r>
              <a:rPr lang="en-US" kern="0" dirty="0">
                <a:solidFill>
                  <a:srgbClr val="FF6600"/>
                </a:solidFill>
                <a:latin typeface="Arial"/>
                <a:cs typeface="Arial"/>
              </a:rPr>
              <a:t>RNA</a:t>
            </a:r>
          </a:p>
          <a:p>
            <a:pPr fontAlgn="auto">
              <a:spcBef>
                <a:spcPts val="0"/>
              </a:spcBef>
              <a:spcAft>
                <a:spcPts val="0"/>
              </a:spcAft>
              <a:defRPr/>
            </a:pPr>
            <a:endParaRPr lang="en-US" b="1" kern="0" dirty="0">
              <a:solidFill>
                <a:srgbClr val="1D4C72"/>
              </a:solidFill>
              <a:latin typeface="Arial"/>
              <a:cs typeface="Arial"/>
            </a:endParaRPr>
          </a:p>
          <a:p>
            <a:pPr fontAlgn="auto">
              <a:spcBef>
                <a:spcPts val="0"/>
              </a:spcBef>
              <a:spcAft>
                <a:spcPts val="0"/>
              </a:spcAft>
              <a:defRPr/>
            </a:pPr>
            <a:r>
              <a:rPr lang="he-IL" kern="0" dirty="0">
                <a:latin typeface="Arial"/>
                <a:cs typeface="Arial"/>
              </a:rPr>
              <a:t>מולקולת </a:t>
            </a:r>
            <a:r>
              <a:rPr lang="en-US" kern="0" dirty="0">
                <a:latin typeface="Arial"/>
                <a:cs typeface="Arial"/>
              </a:rPr>
              <a:t>RNA</a:t>
            </a:r>
            <a:r>
              <a:rPr lang="he-IL" kern="0" dirty="0">
                <a:latin typeface="Arial"/>
                <a:cs typeface="Arial"/>
              </a:rPr>
              <a:t> המורכבת על פי ה-</a:t>
            </a:r>
            <a:r>
              <a:rPr lang="en-US" kern="0" dirty="0">
                <a:latin typeface="Arial"/>
                <a:cs typeface="Arial"/>
              </a:rPr>
              <a:t>DNA</a:t>
            </a:r>
            <a:r>
              <a:rPr lang="he-IL" kern="0" dirty="0">
                <a:latin typeface="Arial"/>
                <a:cs typeface="Arial"/>
              </a:rPr>
              <a:t> בתהליך התעתוק בדרך כלל עוברת תהליך עיבוד לפני שהיא עוברת לציטופלסמה. העיבוד כולל הוספה והשמטה של קטעים. ההוספה היא של מספר בסיסים קטן בתחילת המולקולה ובסופה, ואילו ההשמטה יכולה להיות של קטעים ארוכים למדי בתוך המולקולה. התרשים הבא מתאר תהליך זה:</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prstClr val="black"/>
                </a:solidFill>
                <a:latin typeface="Arial"/>
                <a:cs typeface="Arial"/>
              </a:rPr>
              <a:t>מולקולת ה-</a:t>
            </a:r>
            <a:r>
              <a:rPr lang="en-US" kern="0" dirty="0">
                <a:solidFill>
                  <a:prstClr val="black"/>
                </a:solidFill>
                <a:latin typeface="Arial"/>
                <a:cs typeface="Arial"/>
              </a:rPr>
              <a:t>RNA</a:t>
            </a:r>
            <a:r>
              <a:rPr lang="he-IL" kern="0" dirty="0">
                <a:solidFill>
                  <a:prstClr val="black"/>
                </a:solidFill>
                <a:latin typeface="Arial"/>
                <a:cs typeface="Arial"/>
              </a:rPr>
              <a:t> הנוצרת לאחר העיבוד נקראת </a:t>
            </a:r>
            <a:r>
              <a:rPr lang="en-US" kern="0" dirty="0">
                <a:solidFill>
                  <a:srgbClr val="FF6600"/>
                </a:solidFill>
                <a:latin typeface="Arial"/>
                <a:cs typeface="Arial"/>
              </a:rPr>
              <a:t>RNA</a:t>
            </a:r>
            <a:r>
              <a:rPr lang="he-IL" kern="0" dirty="0">
                <a:solidFill>
                  <a:srgbClr val="FF6600"/>
                </a:solidFill>
                <a:latin typeface="Arial"/>
                <a:cs typeface="Arial"/>
              </a:rPr>
              <a:t>-שליח </a:t>
            </a:r>
            <a:r>
              <a:rPr lang="en-US" kern="0" dirty="0">
                <a:solidFill>
                  <a:srgbClr val="FF6600"/>
                </a:solidFill>
                <a:latin typeface="Arial"/>
                <a:cs typeface="Arial"/>
              </a:rPr>
              <a:t>mRNA</a:t>
            </a:r>
            <a:r>
              <a:rPr lang="en-US" kern="0" dirty="0">
                <a:solidFill>
                  <a:prstClr val="black"/>
                </a:solidFill>
                <a:latin typeface="Arial"/>
                <a:cs typeface="Arial"/>
              </a:rPr>
              <a:t>)</a:t>
            </a:r>
            <a:r>
              <a:rPr lang="he-IL" kern="0" dirty="0">
                <a:solidFill>
                  <a:prstClr val="black"/>
                </a:solidFill>
                <a:latin typeface="Arial"/>
                <a:cs typeface="Arial"/>
              </a:rPr>
              <a:t>). </a:t>
            </a:r>
            <a:r>
              <a:rPr lang="he-IL" kern="0" dirty="0">
                <a:latin typeface="Arial"/>
                <a:cs typeface="Arial"/>
              </a:rPr>
              <a:t>לרוב אורכה קצר בהרבה ממולקולת ה-</a:t>
            </a:r>
            <a:r>
              <a:rPr lang="en-US" kern="0" dirty="0">
                <a:latin typeface="Arial"/>
                <a:cs typeface="Arial"/>
              </a:rPr>
              <a:t>RNA</a:t>
            </a:r>
            <a:r>
              <a:rPr lang="he-IL" kern="0" dirty="0">
                <a:latin typeface="Arial"/>
                <a:cs typeface="Arial"/>
              </a:rPr>
              <a:t> המקורית שנוצרה בתהליך התעתוק. מולקולה זו עוברת דרך פתחים מיוחדים בקרום הגרעין לציטופלסמה, ובה מתרחש תהליך התרגום.</a:t>
            </a:r>
          </a:p>
          <a:p>
            <a:pPr fontAlgn="auto">
              <a:spcBef>
                <a:spcPts val="0"/>
              </a:spcBef>
              <a:spcAft>
                <a:spcPts val="0"/>
              </a:spcAft>
              <a:defRPr/>
            </a:pPr>
            <a:r>
              <a:rPr lang="he-IL" kern="0" dirty="0">
                <a:latin typeface="Arial"/>
                <a:cs typeface="Arial"/>
              </a:rPr>
              <a:t>בתאים </a:t>
            </a:r>
            <a:r>
              <a:rPr lang="he-IL" kern="0" noProof="1">
                <a:latin typeface="Arial"/>
                <a:cs typeface="Arial"/>
              </a:rPr>
              <a:t>פרוקריוטים אין </a:t>
            </a:r>
            <a:r>
              <a:rPr lang="he-IL" kern="0" dirty="0">
                <a:latin typeface="Arial"/>
                <a:cs typeface="Arial"/>
              </a:rPr>
              <a:t>תהליך עיבוד, ה-</a:t>
            </a:r>
            <a:r>
              <a:rPr lang="en-US" kern="0" dirty="0">
                <a:latin typeface="Arial"/>
                <a:cs typeface="Arial"/>
              </a:rPr>
              <a:t>mRNA</a:t>
            </a:r>
            <a:r>
              <a:rPr lang="he-IL" kern="0" dirty="0">
                <a:latin typeface="Arial"/>
                <a:cs typeface="Arial"/>
              </a:rPr>
              <a:t> שנוצר בתעתוק עובר ישירות לריבוזום. בפרוקריוטים (שאין להם גרעין) תהליך התעתוק מתרחש אף הוא בציטופלסמה</a:t>
            </a:r>
            <a:r>
              <a:rPr lang="he-IL" kern="0" dirty="0">
                <a:solidFill>
                  <a:prstClr val="black"/>
                </a:solidFill>
                <a:latin typeface="Arial"/>
                <a:cs typeface="Arial"/>
              </a:rPr>
              <a:t>, כמו</a:t>
            </a:r>
          </a:p>
          <a:p>
            <a:pPr fontAlgn="auto">
              <a:spcBef>
                <a:spcPts val="0"/>
              </a:spcBef>
              <a:spcAft>
                <a:spcPts val="0"/>
              </a:spcAft>
              <a:defRPr/>
            </a:pPr>
            <a:r>
              <a:rPr lang="he-IL" kern="0" dirty="0">
                <a:solidFill>
                  <a:prstClr val="black"/>
                </a:solidFill>
                <a:latin typeface="Arial"/>
                <a:cs typeface="Arial"/>
              </a:rPr>
              <a:t>תהליך התרגום. </a:t>
            </a:r>
          </a:p>
        </p:txBody>
      </p:sp>
      <p:sp>
        <p:nvSpPr>
          <p:cNvPr id="17" name="TextBox 16"/>
          <p:cNvSpPr txBox="1"/>
          <p:nvPr/>
        </p:nvSpPr>
        <p:spPr>
          <a:xfrm>
            <a:off x="7094538" y="3289300"/>
            <a:ext cx="1871662" cy="3381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הקטע המרכזי נחתך</a:t>
            </a:r>
          </a:p>
        </p:txBody>
      </p:sp>
      <p:grpSp>
        <p:nvGrpSpPr>
          <p:cNvPr id="57351" name="קבוצה 2"/>
          <p:cNvGrpSpPr>
            <a:grpSpLocks/>
          </p:cNvGrpSpPr>
          <p:nvPr/>
        </p:nvGrpSpPr>
        <p:grpSpPr bwMode="auto">
          <a:xfrm>
            <a:off x="244475" y="2605088"/>
            <a:ext cx="8575675" cy="1838325"/>
            <a:chOff x="244834" y="3290405"/>
            <a:chExt cx="8575638" cy="1838479"/>
          </a:xfrm>
        </p:grpSpPr>
        <p:sp>
          <p:nvSpPr>
            <p:cNvPr id="2" name="מלבן 1"/>
            <p:cNvSpPr/>
            <p:nvPr/>
          </p:nvSpPr>
          <p:spPr>
            <a:xfrm>
              <a:off x="422633" y="3390425"/>
              <a:ext cx="6119787" cy="217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 name="מלבן 6"/>
            <p:cNvSpPr/>
            <p:nvPr/>
          </p:nvSpPr>
          <p:spPr>
            <a:xfrm>
              <a:off x="3132485" y="3390425"/>
              <a:ext cx="2087553" cy="2175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מלבן 9"/>
            <p:cNvSpPr/>
            <p:nvPr/>
          </p:nvSpPr>
          <p:spPr>
            <a:xfrm>
              <a:off x="244834" y="4096923"/>
              <a:ext cx="1868480" cy="215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מלבן 10"/>
            <p:cNvSpPr/>
            <p:nvPr/>
          </p:nvSpPr>
          <p:spPr>
            <a:xfrm>
              <a:off x="3148359" y="4581150"/>
              <a:ext cx="2087553" cy="21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מלבן 11"/>
            <p:cNvSpPr/>
            <p:nvPr/>
          </p:nvSpPr>
          <p:spPr>
            <a:xfrm>
              <a:off x="4923177" y="4096923"/>
              <a:ext cx="2216140" cy="171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מלבן 12"/>
            <p:cNvSpPr/>
            <p:nvPr/>
          </p:nvSpPr>
          <p:spPr>
            <a:xfrm>
              <a:off x="2502249" y="4096923"/>
              <a:ext cx="2087554" cy="215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מלבן 13"/>
            <p:cNvSpPr/>
            <p:nvPr/>
          </p:nvSpPr>
          <p:spPr>
            <a:xfrm>
              <a:off x="3405533" y="4873275"/>
              <a:ext cx="2216140" cy="171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מלבן 14"/>
            <p:cNvSpPr/>
            <p:nvPr/>
          </p:nvSpPr>
          <p:spPr>
            <a:xfrm>
              <a:off x="1189393" y="4873275"/>
              <a:ext cx="2216140" cy="171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TextBox 15"/>
            <p:cNvSpPr txBox="1"/>
            <p:nvPr/>
          </p:nvSpPr>
          <p:spPr>
            <a:xfrm>
              <a:off x="6542420" y="3290405"/>
              <a:ext cx="2278052" cy="33816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קטע </a:t>
              </a:r>
              <a:r>
                <a:rPr lang="en-US" sz="1600" kern="0" dirty="0">
                  <a:solidFill>
                    <a:srgbClr val="1D4C72"/>
                  </a:solidFill>
                  <a:latin typeface="Arial"/>
                  <a:cs typeface="Arial"/>
                </a:rPr>
                <a:t>RNA</a:t>
              </a:r>
              <a:r>
                <a:rPr lang="he-IL" sz="1600" kern="0" dirty="0">
                  <a:solidFill>
                    <a:srgbClr val="1D4C72"/>
                  </a:solidFill>
                  <a:latin typeface="Arial"/>
                  <a:cs typeface="Arial"/>
                </a:rPr>
                <a:t> לאחר התעתוק</a:t>
              </a:r>
            </a:p>
          </p:txBody>
        </p:sp>
        <p:sp>
          <p:nvSpPr>
            <p:cNvPr id="18" name="TextBox 17"/>
            <p:cNvSpPr txBox="1"/>
            <p:nvPr/>
          </p:nvSpPr>
          <p:spPr>
            <a:xfrm>
              <a:off x="5220038" y="4790718"/>
              <a:ext cx="3024175" cy="33816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שני הקטעים האחרים מתחברים</a:t>
              </a:r>
            </a:p>
          </p:txBody>
        </p:sp>
      </p:grpSp>
      <p:sp>
        <p:nvSpPr>
          <p:cNvPr id="1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1B43F73-032A-43D3-9DDF-5A57AC815D73}" type="slidenum">
              <a:rPr lang="he-IL" sz="1800" smtClean="0"/>
              <a:pPr fontAlgn="base">
                <a:spcBef>
                  <a:spcPct val="0"/>
                </a:spcBef>
                <a:spcAft>
                  <a:spcPct val="0"/>
                </a:spcAft>
                <a:defRPr/>
              </a:pPr>
              <a:t>33</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10: תהליך עיבוד ה-</a:t>
            </a:r>
            <a:r>
              <a:rPr lang="en-US" sz="1800" b="1" dirty="0" smtClean="0">
                <a:solidFill>
                  <a:srgbClr val="FF6600"/>
                </a:solidFill>
                <a:ea typeface="+mn-ea"/>
              </a:rPr>
              <a:t>RNA</a:t>
            </a:r>
            <a:endParaRPr lang="he-IL" sz="1800" dirty="0" smtClean="0"/>
          </a:p>
        </p:txBody>
      </p:sp>
      <p:sp>
        <p:nvSpPr>
          <p:cNvPr id="8" name="TextBox 7"/>
          <p:cNvSpPr txBox="1"/>
          <p:nvPr/>
        </p:nvSpPr>
        <p:spPr>
          <a:xfrm>
            <a:off x="346075" y="548680"/>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10:</a:t>
            </a:r>
          </a:p>
          <a:p>
            <a:pPr fontAlgn="auto">
              <a:spcBef>
                <a:spcPts val="0"/>
              </a:spcBef>
              <a:spcAft>
                <a:spcPts val="0"/>
              </a:spcAft>
              <a:defRPr/>
            </a:pPr>
            <a:r>
              <a:rPr lang="he-IL" kern="0" dirty="0">
                <a:solidFill>
                  <a:srgbClr val="1D4C72"/>
                </a:solidFill>
                <a:latin typeface="Arial"/>
                <a:cs typeface="Arial"/>
              </a:rPr>
              <a:t>בארנב  מוּכּר גן שבו הרצף </a:t>
            </a:r>
            <a:r>
              <a:rPr lang="he-IL" kern="0" dirty="0">
                <a:solidFill>
                  <a:schemeClr val="tx2"/>
                </a:solidFill>
                <a:latin typeface="Arial"/>
                <a:cs typeface="Arial"/>
              </a:rPr>
              <a:t>שעובר תעתוק </a:t>
            </a:r>
            <a:r>
              <a:rPr lang="he-IL" kern="0" dirty="0">
                <a:solidFill>
                  <a:srgbClr val="1D4C72"/>
                </a:solidFill>
                <a:latin typeface="Arial"/>
                <a:cs typeface="Arial"/>
              </a:rPr>
              <a:t>הוא בן 1,530 בסיסים. אך החלבון המקודד </a:t>
            </a:r>
            <a:endParaRPr lang="he-IL" kern="0" dirty="0" smtClean="0">
              <a:solidFill>
                <a:srgbClr val="1D4C72"/>
              </a:solidFill>
              <a:latin typeface="Arial"/>
              <a:cs typeface="Arial"/>
            </a:endParaRPr>
          </a:p>
          <a:p>
            <a:pPr fontAlgn="auto">
              <a:spcBef>
                <a:spcPts val="0"/>
              </a:spcBef>
              <a:spcAft>
                <a:spcPts val="0"/>
              </a:spcAft>
              <a:defRPr/>
            </a:pPr>
            <a:r>
              <a:rPr lang="he-IL" kern="0" dirty="0" smtClean="0">
                <a:solidFill>
                  <a:srgbClr val="1D4C72"/>
                </a:solidFill>
                <a:latin typeface="Arial"/>
                <a:cs typeface="Arial"/>
              </a:rPr>
              <a:t>על </a:t>
            </a:r>
            <a:r>
              <a:rPr lang="he-IL" kern="0" dirty="0">
                <a:solidFill>
                  <a:srgbClr val="1D4C72"/>
                </a:solidFill>
                <a:latin typeface="Arial"/>
                <a:cs typeface="Arial"/>
              </a:rPr>
              <a:t>ידי גן זה בנוי רק מ-220 חומצות אמיניות. הסבירו נתונים אלו.</a:t>
            </a:r>
          </a:p>
        </p:txBody>
      </p:sp>
      <p:sp>
        <p:nvSpPr>
          <p:cNvPr id="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78B0DDE-2CEB-4136-A26A-4961A5F4B4FE}" type="slidenum">
              <a:rPr lang="he-IL" sz="1800" smtClean="0"/>
              <a:pPr fontAlgn="base">
                <a:spcBef>
                  <a:spcPct val="0"/>
                </a:spcBef>
                <a:spcAft>
                  <a:spcPct val="0"/>
                </a:spcAft>
                <a:defRPr/>
              </a:pPr>
              <a:t>34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6" name="Rectangle 12"/>
          <p:cNvSpPr/>
          <p:nvPr/>
        </p:nvSpPr>
        <p:spPr>
          <a:xfrm>
            <a:off x="346075" y="1844675"/>
            <a:ext cx="8196263" cy="15128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kern="0" dirty="0">
                <a:solidFill>
                  <a:schemeClr val="tx1"/>
                </a:solidFill>
              </a:rPr>
              <a:t>תשובה:</a:t>
            </a:r>
          </a:p>
          <a:p>
            <a:pPr fontAlgn="auto">
              <a:spcBef>
                <a:spcPts val="0"/>
              </a:spcBef>
              <a:spcAft>
                <a:spcPts val="0"/>
              </a:spcAft>
              <a:defRPr/>
            </a:pPr>
            <a:r>
              <a:rPr lang="he-IL" kern="0" dirty="0">
                <a:solidFill>
                  <a:schemeClr val="tx1"/>
                </a:solidFill>
              </a:rPr>
              <a:t>מספר הבסיסים המקודד ל-220 החומצות האמיניות הוא 660 ( 660=3*220 ). </a:t>
            </a:r>
          </a:p>
          <a:p>
            <a:pPr fontAlgn="auto">
              <a:spcBef>
                <a:spcPts val="0"/>
              </a:spcBef>
              <a:spcAft>
                <a:spcPts val="0"/>
              </a:spcAft>
              <a:defRPr/>
            </a:pPr>
            <a:r>
              <a:rPr lang="he-IL" kern="0" dirty="0">
                <a:solidFill>
                  <a:schemeClr val="tx1"/>
                </a:solidFill>
              </a:rPr>
              <a:t>ואולם, הרצף המתעתק ארוך בהרבה (הוא כולל 1,530 בסיסים), מכאן אפשר להסיק שחלק גדול מן הבסיסים הוסר בתהליך עיבוד ה-</a:t>
            </a:r>
            <a:r>
              <a:rPr lang="en-US" kern="0" dirty="0">
                <a:solidFill>
                  <a:schemeClr val="tx1"/>
                </a:solidFill>
              </a:rPr>
              <a:t>RNA</a:t>
            </a:r>
            <a:r>
              <a:rPr lang="he-IL" kern="0" dirty="0">
                <a:solidFill>
                  <a:schemeClr val="tx1"/>
                </a:solidFill>
              </a:rPr>
              <a:t>.  </a:t>
            </a:r>
          </a:p>
          <a:p>
            <a:pPr fontAlgn="auto">
              <a:spcBef>
                <a:spcPts val="0"/>
              </a:spcBef>
              <a:spcAft>
                <a:spcPts val="0"/>
              </a:spcAft>
              <a:defRPr/>
            </a:pPr>
            <a:endParaRPr lang="he-IL" kern="0" dirty="0">
              <a:solidFill>
                <a:schemeClr val="tx1"/>
              </a:solidFill>
            </a:endParaRPr>
          </a:p>
        </p:txBody>
      </p:sp>
      <p:sp>
        <p:nvSpPr>
          <p:cNvPr id="7" name="TextBox 6"/>
          <p:cNvSpPr txBox="1"/>
          <p:nvPr/>
        </p:nvSpPr>
        <p:spPr>
          <a:xfrm>
            <a:off x="33337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10:</a:t>
            </a:r>
          </a:p>
          <a:p>
            <a:pPr fontAlgn="auto">
              <a:spcBef>
                <a:spcPts val="0"/>
              </a:spcBef>
              <a:spcAft>
                <a:spcPts val="0"/>
              </a:spcAft>
              <a:defRPr/>
            </a:pPr>
            <a:r>
              <a:rPr lang="he-IL" kern="0" dirty="0">
                <a:solidFill>
                  <a:srgbClr val="1D4C72"/>
                </a:solidFill>
                <a:latin typeface="Arial"/>
                <a:cs typeface="Arial"/>
              </a:rPr>
              <a:t>בארנב  מוכר גן שבו הרצף </a:t>
            </a:r>
            <a:r>
              <a:rPr lang="he-IL" kern="0" dirty="0">
                <a:solidFill>
                  <a:schemeClr val="tx2"/>
                </a:solidFill>
                <a:latin typeface="Arial"/>
                <a:cs typeface="Arial"/>
              </a:rPr>
              <a:t>שעובר תעתוק </a:t>
            </a:r>
            <a:r>
              <a:rPr lang="he-IL" kern="0" dirty="0">
                <a:solidFill>
                  <a:srgbClr val="1D4C72"/>
                </a:solidFill>
                <a:latin typeface="Arial"/>
                <a:cs typeface="Arial"/>
              </a:rPr>
              <a:t>הוא בן 1,530 בסיסים. אך החלבון המקודד </a:t>
            </a:r>
            <a:endParaRPr lang="he-IL" kern="0" dirty="0" smtClean="0">
              <a:solidFill>
                <a:srgbClr val="1D4C72"/>
              </a:solidFill>
              <a:latin typeface="Arial"/>
              <a:cs typeface="Arial"/>
            </a:endParaRPr>
          </a:p>
          <a:p>
            <a:pPr fontAlgn="auto">
              <a:spcBef>
                <a:spcPts val="0"/>
              </a:spcBef>
              <a:spcAft>
                <a:spcPts val="0"/>
              </a:spcAft>
              <a:defRPr/>
            </a:pPr>
            <a:r>
              <a:rPr lang="he-IL" kern="0" dirty="0" smtClean="0">
                <a:solidFill>
                  <a:srgbClr val="1D4C72"/>
                </a:solidFill>
                <a:latin typeface="Arial"/>
                <a:cs typeface="Arial"/>
              </a:rPr>
              <a:t>על </a:t>
            </a:r>
            <a:r>
              <a:rPr lang="he-IL" kern="0" dirty="0">
                <a:solidFill>
                  <a:srgbClr val="1D4C72"/>
                </a:solidFill>
                <a:latin typeface="Arial"/>
                <a:cs typeface="Arial"/>
              </a:rPr>
              <a:t>ידי גן זה בנוי רק מ-220 חומצות אמיניות. הסבירו נתונים אלו.</a:t>
            </a: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34</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8AED1B1-78F7-4A9A-9F3D-302FFE85AADC}" type="slidenum">
              <a:rPr lang="he-IL" sz="1800" smtClean="0"/>
              <a:pPr fontAlgn="base">
                <a:spcBef>
                  <a:spcPct val="0"/>
                </a:spcBef>
                <a:spcAft>
                  <a:spcPct val="0"/>
                </a:spcAft>
                <a:defRPr/>
              </a:pPr>
              <a:t>35</a:t>
            </a:fld>
            <a:endParaRPr lang="he-IL" sz="1800" dirty="0" smtClean="0"/>
          </a:p>
        </p:txBody>
      </p:sp>
      <p:sp>
        <p:nvSpPr>
          <p:cNvPr id="9" name="כותרת 8"/>
          <p:cNvSpPr>
            <a:spLocks noGrp="1"/>
          </p:cNvSpPr>
          <p:nvPr>
            <p:ph type="title"/>
          </p:nvPr>
        </p:nvSpPr>
        <p:spPr>
          <a:xfrm>
            <a:off x="285750" y="44624"/>
            <a:ext cx="8229600" cy="439737"/>
          </a:xfrm>
        </p:spPr>
        <p:txBody>
          <a:bodyPr/>
          <a:lstStyle/>
          <a:p>
            <a:pPr fontAlgn="auto">
              <a:defRPr/>
            </a:pPr>
            <a:r>
              <a:rPr lang="he-IL" sz="1800" b="1" dirty="0" smtClean="0">
                <a:solidFill>
                  <a:srgbClr val="FF6600"/>
                </a:solidFill>
                <a:ea typeface="+mn-ea"/>
              </a:rPr>
              <a:t>שאלה 11: תהליך עיבוד ה-</a:t>
            </a:r>
            <a:r>
              <a:rPr lang="en-US" sz="1800" b="1" dirty="0" smtClean="0">
                <a:solidFill>
                  <a:srgbClr val="FF6600"/>
                </a:solidFill>
                <a:ea typeface="+mn-ea"/>
              </a:rPr>
              <a:t>RNA</a:t>
            </a:r>
            <a:endParaRPr lang="he-IL" sz="1800" dirty="0" smtClean="0"/>
          </a:p>
        </p:txBody>
      </p:sp>
      <p:sp>
        <p:nvSpPr>
          <p:cNvPr id="7" name="TextBox 6"/>
          <p:cNvSpPr txBox="1"/>
          <p:nvPr/>
        </p:nvSpPr>
        <p:spPr>
          <a:xfrm>
            <a:off x="0" y="548680"/>
            <a:ext cx="8786813" cy="3600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endParaRPr lang="he-IL" b="1"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במעבדה הרכיבו מולקולה דו-גדילית מגדיל </a:t>
            </a:r>
            <a:r>
              <a:rPr lang="en-US" kern="0" dirty="0">
                <a:solidFill>
                  <a:schemeClr val="tx2"/>
                </a:solidFill>
                <a:latin typeface="Arial"/>
                <a:cs typeface="Arial"/>
              </a:rPr>
              <a:t> RNA</a:t>
            </a:r>
            <a:r>
              <a:rPr lang="he-IL" kern="0" dirty="0">
                <a:solidFill>
                  <a:schemeClr val="tx2"/>
                </a:solidFill>
                <a:latin typeface="Arial"/>
                <a:cs typeface="Arial"/>
              </a:rPr>
              <a:t>ומגדיל ה-</a:t>
            </a:r>
            <a:r>
              <a:rPr lang="en-US" kern="0" dirty="0">
                <a:solidFill>
                  <a:schemeClr val="tx2"/>
                </a:solidFill>
                <a:latin typeface="Arial"/>
                <a:cs typeface="Arial"/>
              </a:rPr>
              <a:t>DNA</a:t>
            </a:r>
            <a:r>
              <a:rPr lang="he-IL" kern="0" dirty="0">
                <a:solidFill>
                  <a:schemeClr val="tx2"/>
                </a:solidFill>
                <a:latin typeface="Arial"/>
                <a:cs typeface="Arial"/>
              </a:rPr>
              <a:t> המקורי שממנו תועתק ה-</a:t>
            </a:r>
            <a:r>
              <a:rPr lang="en-US" kern="0" dirty="0">
                <a:solidFill>
                  <a:schemeClr val="tx2"/>
                </a:solidFill>
                <a:latin typeface="Arial"/>
                <a:cs typeface="Arial"/>
              </a:rPr>
              <a:t>RNA</a:t>
            </a:r>
            <a:r>
              <a:rPr lang="he-IL" kern="0" dirty="0">
                <a:solidFill>
                  <a:schemeClr val="tx2"/>
                </a:solidFill>
                <a:latin typeface="Arial"/>
                <a:cs typeface="Arial"/>
              </a:rPr>
              <a:t>.</a:t>
            </a:r>
          </a:p>
          <a:p>
            <a:pPr marL="342900" indent="-342900" fontAlgn="auto">
              <a:spcBef>
                <a:spcPts val="0"/>
              </a:spcBef>
              <a:spcAft>
                <a:spcPts val="0"/>
              </a:spcAft>
              <a:buFontTx/>
              <a:buAutoNum type="hebrew2Minus" startAt="5"/>
              <a:defRPr/>
            </a:pPr>
            <a:r>
              <a:rPr lang="en-US" kern="0" dirty="0">
                <a:solidFill>
                  <a:schemeClr val="tx2"/>
                </a:solidFill>
                <a:latin typeface="Arial"/>
                <a:cs typeface="Arial"/>
              </a:rPr>
              <a:t>RNA</a:t>
            </a:r>
            <a:r>
              <a:rPr lang="he-IL" kern="0" dirty="0">
                <a:solidFill>
                  <a:schemeClr val="tx2"/>
                </a:solidFill>
                <a:latin typeface="Arial"/>
                <a:cs typeface="Arial"/>
              </a:rPr>
              <a:t> היה </a:t>
            </a:r>
            <a:r>
              <a:rPr lang="en-US" kern="0" dirty="0">
                <a:solidFill>
                  <a:schemeClr val="tx2"/>
                </a:solidFill>
                <a:latin typeface="Arial"/>
                <a:cs typeface="Arial"/>
              </a:rPr>
              <a:t>mRNA</a:t>
            </a:r>
            <a:r>
              <a:rPr lang="he-IL" kern="0" dirty="0">
                <a:solidFill>
                  <a:schemeClr val="tx2"/>
                </a:solidFill>
                <a:latin typeface="Arial"/>
                <a:cs typeface="Arial"/>
              </a:rPr>
              <a:t> שהופק </a:t>
            </a:r>
            <a:r>
              <a:rPr lang="he-IL" u="sng" kern="0" dirty="0">
                <a:solidFill>
                  <a:schemeClr val="tx2"/>
                </a:solidFill>
                <a:latin typeface="Arial"/>
                <a:cs typeface="Arial"/>
              </a:rPr>
              <a:t>מהציטופלסמה</a:t>
            </a:r>
            <a:r>
              <a:rPr lang="he-IL" kern="0" dirty="0">
                <a:solidFill>
                  <a:schemeClr val="tx2"/>
                </a:solidFill>
                <a:latin typeface="Arial"/>
                <a:cs typeface="Arial"/>
              </a:rPr>
              <a:t> של תאי ארנב.</a:t>
            </a:r>
          </a:p>
          <a:p>
            <a:pPr fontAlgn="auto">
              <a:spcBef>
                <a:spcPts val="0"/>
              </a:spcBef>
              <a:spcAft>
                <a:spcPts val="0"/>
              </a:spcAft>
              <a:defRPr/>
            </a:pPr>
            <a:r>
              <a:rPr lang="he-IL" kern="0" dirty="0">
                <a:solidFill>
                  <a:schemeClr val="tx2"/>
                </a:solidFill>
                <a:latin typeface="Arial"/>
                <a:cs typeface="Arial"/>
              </a:rPr>
              <a:t>לפניכם תיאור סכמטי של התמונה שהתקבלה:</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sz="1600" kern="0" dirty="0">
                <a:solidFill>
                  <a:schemeClr val="tx2"/>
                </a:solidFill>
                <a:latin typeface="Arial"/>
                <a:cs typeface="Arial"/>
              </a:rPr>
              <a:t>                 </a:t>
            </a:r>
            <a:r>
              <a:rPr lang="he-IL" sz="1400" kern="0" dirty="0">
                <a:solidFill>
                  <a:schemeClr val="tx2"/>
                </a:solidFill>
                <a:latin typeface="Arial"/>
                <a:cs typeface="Arial"/>
              </a:rPr>
              <a:t>גדיל 1</a:t>
            </a:r>
          </a:p>
          <a:p>
            <a:pPr fontAlgn="auto">
              <a:spcBef>
                <a:spcPts val="0"/>
              </a:spcBef>
              <a:spcAft>
                <a:spcPts val="0"/>
              </a:spcAft>
              <a:defRPr/>
            </a:pPr>
            <a:r>
              <a:rPr lang="he-IL" sz="1400" kern="0" dirty="0">
                <a:solidFill>
                  <a:schemeClr val="tx2"/>
                </a:solidFill>
                <a:latin typeface="Arial"/>
                <a:cs typeface="Arial"/>
              </a:rPr>
              <a:t>                    גדיל 2</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א. איזה גדיל הוא </a:t>
            </a:r>
            <a:r>
              <a:rPr lang="en-US" kern="0" dirty="0">
                <a:solidFill>
                  <a:schemeClr val="tx2"/>
                </a:solidFill>
                <a:latin typeface="Arial"/>
                <a:cs typeface="Arial"/>
              </a:rPr>
              <a:t>mRNA</a:t>
            </a:r>
            <a:r>
              <a:rPr lang="he-IL" kern="0" dirty="0">
                <a:solidFill>
                  <a:schemeClr val="tx2"/>
                </a:solidFill>
                <a:latin typeface="Arial"/>
                <a:cs typeface="Arial"/>
              </a:rPr>
              <a:t>, ואיזה גדיל הוא </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ב. כיצד אפשר להסביר את התוצאה שהתקבלה?</a:t>
            </a:r>
          </a:p>
        </p:txBody>
      </p:sp>
      <p:grpSp>
        <p:nvGrpSpPr>
          <p:cNvPr id="60422" name="קבוצה 19"/>
          <p:cNvGrpSpPr>
            <a:grpSpLocks/>
          </p:cNvGrpSpPr>
          <p:nvPr/>
        </p:nvGrpSpPr>
        <p:grpSpPr bwMode="auto">
          <a:xfrm>
            <a:off x="3960813" y="2419350"/>
            <a:ext cx="3097212" cy="830263"/>
            <a:chOff x="3995936" y="3319388"/>
            <a:chExt cx="3096344" cy="829692"/>
          </a:xfrm>
        </p:grpSpPr>
        <p:cxnSp>
          <p:nvCxnSpPr>
            <p:cNvPr id="3" name="מחבר ישר 2"/>
            <p:cNvCxnSpPr/>
            <p:nvPr/>
          </p:nvCxnSpPr>
          <p:spPr>
            <a:xfrm flipH="1">
              <a:off x="3995936" y="4149080"/>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a:off x="3995936" y="4004716"/>
              <a:ext cx="100777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5003715" y="3354289"/>
              <a:ext cx="285670" cy="650427"/>
            </a:xfrm>
            <a:custGeom>
              <a:avLst/>
              <a:gdLst>
                <a:gd name="connsiteX0" fmla="*/ 22901 w 285947"/>
                <a:gd name="connsiteY0" fmla="*/ 651359 h 651359"/>
                <a:gd name="connsiteX1" fmla="*/ 22901 w 285947"/>
                <a:gd name="connsiteY1" fmla="*/ 5 h 651359"/>
                <a:gd name="connsiteX2" fmla="*/ 260895 w 285947"/>
                <a:gd name="connsiteY2" fmla="*/ 638833 h 651359"/>
                <a:gd name="connsiteX3" fmla="*/ 260895 w 285947"/>
                <a:gd name="connsiteY3" fmla="*/ 638833 h 651359"/>
                <a:gd name="connsiteX4" fmla="*/ 285947 w 285947"/>
                <a:gd name="connsiteY4" fmla="*/ 638833 h 651359"/>
                <a:gd name="connsiteX5" fmla="*/ 273421 w 285947"/>
                <a:gd name="connsiteY5" fmla="*/ 638833 h 65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47" h="651359">
                  <a:moveTo>
                    <a:pt x="22901" y="651359"/>
                  </a:moveTo>
                  <a:cubicBezTo>
                    <a:pt x="3068" y="326726"/>
                    <a:pt x="-16765" y="2093"/>
                    <a:pt x="22901" y="5"/>
                  </a:cubicBezTo>
                  <a:cubicBezTo>
                    <a:pt x="62567" y="-2083"/>
                    <a:pt x="260895" y="638833"/>
                    <a:pt x="260895" y="638833"/>
                  </a:cubicBezTo>
                  <a:lnTo>
                    <a:pt x="260895" y="638833"/>
                  </a:lnTo>
                  <a:lnTo>
                    <a:pt x="285947" y="638833"/>
                  </a:lnTo>
                  <a:lnTo>
                    <a:pt x="273421" y="638833"/>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15" name="מחבר ישר 14"/>
            <p:cNvCxnSpPr>
              <a:stCxn id="13" idx="4"/>
            </p:cNvCxnSpPr>
            <p:nvPr/>
          </p:nvCxnSpPr>
          <p:spPr>
            <a:xfrm>
              <a:off x="5289385" y="3992025"/>
              <a:ext cx="6221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צורה חופשית 15"/>
            <p:cNvSpPr/>
            <p:nvPr/>
          </p:nvSpPr>
          <p:spPr>
            <a:xfrm>
              <a:off x="5911511" y="3319388"/>
              <a:ext cx="401525" cy="688501"/>
            </a:xfrm>
            <a:custGeom>
              <a:avLst/>
              <a:gdLst>
                <a:gd name="connsiteX0" fmla="*/ 0 w 400833"/>
                <a:gd name="connsiteY0" fmla="*/ 676415 h 688941"/>
                <a:gd name="connsiteX1" fmla="*/ 288099 w 400833"/>
                <a:gd name="connsiteY1" fmla="*/ 9 h 688941"/>
                <a:gd name="connsiteX2" fmla="*/ 400833 w 400833"/>
                <a:gd name="connsiteY2" fmla="*/ 688941 h 688941"/>
                <a:gd name="connsiteX3" fmla="*/ 400833 w 400833"/>
                <a:gd name="connsiteY3" fmla="*/ 688941 h 688941"/>
              </a:gdLst>
              <a:ahLst/>
              <a:cxnLst>
                <a:cxn ang="0">
                  <a:pos x="connsiteX0" y="connsiteY0"/>
                </a:cxn>
                <a:cxn ang="0">
                  <a:pos x="connsiteX1" y="connsiteY1"/>
                </a:cxn>
                <a:cxn ang="0">
                  <a:pos x="connsiteX2" y="connsiteY2"/>
                </a:cxn>
                <a:cxn ang="0">
                  <a:pos x="connsiteX3" y="connsiteY3"/>
                </a:cxn>
              </a:cxnLst>
              <a:rect l="l" t="t" r="r" b="b"/>
              <a:pathLst>
                <a:path w="400833" h="688941">
                  <a:moveTo>
                    <a:pt x="0" y="676415"/>
                  </a:moveTo>
                  <a:cubicBezTo>
                    <a:pt x="110647" y="337168"/>
                    <a:pt x="221294" y="-2079"/>
                    <a:pt x="288099" y="9"/>
                  </a:cubicBezTo>
                  <a:cubicBezTo>
                    <a:pt x="354904" y="2097"/>
                    <a:pt x="400833" y="688941"/>
                    <a:pt x="400833" y="688941"/>
                  </a:cubicBezTo>
                  <a:lnTo>
                    <a:pt x="400833" y="688941"/>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18" name="מחבר ישר 17"/>
            <p:cNvCxnSpPr/>
            <p:nvPr/>
          </p:nvCxnSpPr>
          <p:spPr>
            <a:xfrm flipV="1">
              <a:off x="6313036" y="3992025"/>
              <a:ext cx="779244" cy="634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4489305-5A06-40E7-AF79-520A7FC4C0A8}" type="slidenum">
              <a:rPr lang="he-IL" sz="1800" smtClean="0"/>
              <a:pPr fontAlgn="base">
                <a:spcBef>
                  <a:spcPct val="0"/>
                </a:spcBef>
                <a:spcAft>
                  <a:spcPct val="0"/>
                </a:spcAft>
                <a:defRPr/>
              </a:pPr>
              <a:t>36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61445" name="קבוצה 19"/>
          <p:cNvGrpSpPr>
            <a:grpSpLocks/>
          </p:cNvGrpSpPr>
          <p:nvPr/>
        </p:nvGrpSpPr>
        <p:grpSpPr bwMode="auto">
          <a:xfrm>
            <a:off x="3960813" y="2419350"/>
            <a:ext cx="3097212" cy="830263"/>
            <a:chOff x="3995936" y="3319388"/>
            <a:chExt cx="3096344" cy="829692"/>
          </a:xfrm>
        </p:grpSpPr>
        <p:cxnSp>
          <p:nvCxnSpPr>
            <p:cNvPr id="3" name="מחבר ישר 2"/>
            <p:cNvCxnSpPr/>
            <p:nvPr/>
          </p:nvCxnSpPr>
          <p:spPr>
            <a:xfrm flipH="1">
              <a:off x="3995936" y="4149080"/>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a:off x="3995936" y="4004716"/>
              <a:ext cx="100777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5003715" y="3354289"/>
              <a:ext cx="285670" cy="650427"/>
            </a:xfrm>
            <a:custGeom>
              <a:avLst/>
              <a:gdLst>
                <a:gd name="connsiteX0" fmla="*/ 22901 w 285947"/>
                <a:gd name="connsiteY0" fmla="*/ 651359 h 651359"/>
                <a:gd name="connsiteX1" fmla="*/ 22901 w 285947"/>
                <a:gd name="connsiteY1" fmla="*/ 5 h 651359"/>
                <a:gd name="connsiteX2" fmla="*/ 260895 w 285947"/>
                <a:gd name="connsiteY2" fmla="*/ 638833 h 651359"/>
                <a:gd name="connsiteX3" fmla="*/ 260895 w 285947"/>
                <a:gd name="connsiteY3" fmla="*/ 638833 h 651359"/>
                <a:gd name="connsiteX4" fmla="*/ 285947 w 285947"/>
                <a:gd name="connsiteY4" fmla="*/ 638833 h 651359"/>
                <a:gd name="connsiteX5" fmla="*/ 273421 w 285947"/>
                <a:gd name="connsiteY5" fmla="*/ 638833 h 65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47" h="651359">
                  <a:moveTo>
                    <a:pt x="22901" y="651359"/>
                  </a:moveTo>
                  <a:cubicBezTo>
                    <a:pt x="3068" y="326726"/>
                    <a:pt x="-16765" y="2093"/>
                    <a:pt x="22901" y="5"/>
                  </a:cubicBezTo>
                  <a:cubicBezTo>
                    <a:pt x="62567" y="-2083"/>
                    <a:pt x="260895" y="638833"/>
                    <a:pt x="260895" y="638833"/>
                  </a:cubicBezTo>
                  <a:lnTo>
                    <a:pt x="260895" y="638833"/>
                  </a:lnTo>
                  <a:lnTo>
                    <a:pt x="285947" y="638833"/>
                  </a:lnTo>
                  <a:lnTo>
                    <a:pt x="273421" y="638833"/>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5" name="מחבר ישר 14"/>
            <p:cNvCxnSpPr>
              <a:stCxn id="13" idx="4"/>
            </p:cNvCxnSpPr>
            <p:nvPr/>
          </p:nvCxnSpPr>
          <p:spPr>
            <a:xfrm>
              <a:off x="5289385" y="3992025"/>
              <a:ext cx="6221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צורה חופשית 15"/>
            <p:cNvSpPr/>
            <p:nvPr/>
          </p:nvSpPr>
          <p:spPr>
            <a:xfrm>
              <a:off x="5911511" y="3319388"/>
              <a:ext cx="401525" cy="688501"/>
            </a:xfrm>
            <a:custGeom>
              <a:avLst/>
              <a:gdLst>
                <a:gd name="connsiteX0" fmla="*/ 0 w 400833"/>
                <a:gd name="connsiteY0" fmla="*/ 676415 h 688941"/>
                <a:gd name="connsiteX1" fmla="*/ 288099 w 400833"/>
                <a:gd name="connsiteY1" fmla="*/ 9 h 688941"/>
                <a:gd name="connsiteX2" fmla="*/ 400833 w 400833"/>
                <a:gd name="connsiteY2" fmla="*/ 688941 h 688941"/>
                <a:gd name="connsiteX3" fmla="*/ 400833 w 400833"/>
                <a:gd name="connsiteY3" fmla="*/ 688941 h 688941"/>
              </a:gdLst>
              <a:ahLst/>
              <a:cxnLst>
                <a:cxn ang="0">
                  <a:pos x="connsiteX0" y="connsiteY0"/>
                </a:cxn>
                <a:cxn ang="0">
                  <a:pos x="connsiteX1" y="connsiteY1"/>
                </a:cxn>
                <a:cxn ang="0">
                  <a:pos x="connsiteX2" y="connsiteY2"/>
                </a:cxn>
                <a:cxn ang="0">
                  <a:pos x="connsiteX3" y="connsiteY3"/>
                </a:cxn>
              </a:cxnLst>
              <a:rect l="l" t="t" r="r" b="b"/>
              <a:pathLst>
                <a:path w="400833" h="688941">
                  <a:moveTo>
                    <a:pt x="0" y="676415"/>
                  </a:moveTo>
                  <a:cubicBezTo>
                    <a:pt x="110647" y="337168"/>
                    <a:pt x="221294" y="-2079"/>
                    <a:pt x="288099" y="9"/>
                  </a:cubicBezTo>
                  <a:cubicBezTo>
                    <a:pt x="354904" y="2097"/>
                    <a:pt x="400833" y="688941"/>
                    <a:pt x="400833" y="688941"/>
                  </a:cubicBezTo>
                  <a:lnTo>
                    <a:pt x="400833" y="688941"/>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8" name="מחבר ישר 17"/>
            <p:cNvCxnSpPr/>
            <p:nvPr/>
          </p:nvCxnSpPr>
          <p:spPr>
            <a:xfrm flipV="1">
              <a:off x="6313036" y="3992025"/>
              <a:ext cx="779244" cy="634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12"/>
          <p:cNvSpPr/>
          <p:nvPr/>
        </p:nvSpPr>
        <p:spPr>
          <a:xfrm>
            <a:off x="428625" y="4702175"/>
            <a:ext cx="8324850" cy="15128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kern="0" dirty="0">
                <a:solidFill>
                  <a:schemeClr val="tx1"/>
                </a:solidFill>
              </a:rPr>
              <a:t>תשובה:</a:t>
            </a:r>
          </a:p>
          <a:p>
            <a:pPr fontAlgn="auto">
              <a:spcBef>
                <a:spcPts val="0"/>
              </a:spcBef>
              <a:spcAft>
                <a:spcPts val="0"/>
              </a:spcAft>
              <a:defRPr/>
            </a:pPr>
            <a:r>
              <a:rPr lang="he-IL" b="1" kern="0" dirty="0">
                <a:solidFill>
                  <a:schemeClr val="tx1"/>
                </a:solidFill>
              </a:rPr>
              <a:t>א. </a:t>
            </a:r>
            <a:r>
              <a:rPr lang="he-IL" kern="0" dirty="0">
                <a:solidFill>
                  <a:schemeClr val="tx1"/>
                </a:solidFill>
              </a:rPr>
              <a:t>גדיל 1 הוא ה- </a:t>
            </a:r>
            <a:r>
              <a:rPr lang="en-US" kern="0" dirty="0">
                <a:solidFill>
                  <a:schemeClr val="tx1"/>
                </a:solidFill>
              </a:rPr>
              <a:t>DNA</a:t>
            </a:r>
            <a:r>
              <a:rPr lang="he-IL" kern="0" dirty="0">
                <a:solidFill>
                  <a:schemeClr val="tx1"/>
                </a:solidFill>
              </a:rPr>
              <a:t> וגדיל 2 הוא ה-</a:t>
            </a:r>
            <a:r>
              <a:rPr lang="en-US" kern="0" dirty="0">
                <a:solidFill>
                  <a:schemeClr val="tx1"/>
                </a:solidFill>
              </a:rPr>
              <a:t>mRNA</a:t>
            </a:r>
            <a:r>
              <a:rPr lang="he-IL" kern="0" dirty="0">
                <a:solidFill>
                  <a:schemeClr val="tx1"/>
                </a:solidFill>
              </a:rPr>
              <a:t>. שני הגדילים מתחברים, משום שהם </a:t>
            </a:r>
          </a:p>
          <a:p>
            <a:pPr fontAlgn="auto">
              <a:spcBef>
                <a:spcPts val="0"/>
              </a:spcBef>
              <a:spcAft>
                <a:spcPts val="0"/>
              </a:spcAft>
              <a:defRPr/>
            </a:pPr>
            <a:r>
              <a:rPr lang="he-IL" kern="0" dirty="0">
                <a:solidFill>
                  <a:schemeClr val="tx1"/>
                </a:solidFill>
              </a:rPr>
              <a:t>משלימים זה לזה, מכיוון שה-</a:t>
            </a:r>
            <a:r>
              <a:rPr lang="en-US" kern="0" dirty="0">
                <a:solidFill>
                  <a:schemeClr val="tx1"/>
                </a:solidFill>
              </a:rPr>
              <a:t>RNA</a:t>
            </a:r>
            <a:r>
              <a:rPr lang="he-IL" kern="0" dirty="0">
                <a:solidFill>
                  <a:schemeClr val="tx1"/>
                </a:solidFill>
              </a:rPr>
              <a:t> נוצר על ה-</a:t>
            </a:r>
            <a:r>
              <a:rPr lang="en-US" kern="0" dirty="0">
                <a:solidFill>
                  <a:schemeClr val="tx1"/>
                </a:solidFill>
              </a:rPr>
              <a:t>DNA</a:t>
            </a:r>
            <a:r>
              <a:rPr lang="he-IL" kern="0" dirty="0">
                <a:solidFill>
                  <a:schemeClr val="tx1"/>
                </a:solidFill>
              </a:rPr>
              <a:t> בתהליך התעתוק. ה-</a:t>
            </a:r>
            <a:r>
              <a:rPr lang="en-US" kern="0" dirty="0">
                <a:solidFill>
                  <a:schemeClr val="tx1"/>
                </a:solidFill>
              </a:rPr>
              <a:t>RNA</a:t>
            </a:r>
            <a:r>
              <a:rPr lang="he-IL" kern="0" dirty="0">
                <a:solidFill>
                  <a:schemeClr val="tx1"/>
                </a:solidFill>
              </a:rPr>
              <a:t> קצר יותר משום שהוסרו ממנו קטעים בתהליך העיבוד. הלולאות הן החלקים ב-</a:t>
            </a:r>
            <a:r>
              <a:rPr lang="en-US" kern="0" dirty="0">
                <a:solidFill>
                  <a:schemeClr val="tx1"/>
                </a:solidFill>
              </a:rPr>
              <a:t>DNA</a:t>
            </a:r>
            <a:r>
              <a:rPr lang="he-IL" kern="0" dirty="0">
                <a:solidFill>
                  <a:schemeClr val="tx1"/>
                </a:solidFill>
              </a:rPr>
              <a:t>, המקבילים </a:t>
            </a:r>
          </a:p>
          <a:p>
            <a:pPr fontAlgn="auto">
              <a:spcBef>
                <a:spcPts val="0"/>
              </a:spcBef>
              <a:spcAft>
                <a:spcPts val="0"/>
              </a:spcAft>
              <a:defRPr/>
            </a:pPr>
            <a:r>
              <a:rPr lang="he-IL" kern="0" dirty="0">
                <a:solidFill>
                  <a:schemeClr val="tx1"/>
                </a:solidFill>
              </a:rPr>
              <a:t>לחלקים שהוסרו מה-</a:t>
            </a:r>
            <a:r>
              <a:rPr lang="en-US" kern="0" dirty="0">
                <a:solidFill>
                  <a:schemeClr val="tx1"/>
                </a:solidFill>
              </a:rPr>
              <a:t>.RNA</a:t>
            </a:r>
            <a:endParaRPr lang="he-IL" kern="0" dirty="0">
              <a:solidFill>
                <a:schemeClr val="tx1"/>
              </a:solidFill>
            </a:endParaRPr>
          </a:p>
        </p:txBody>
      </p:sp>
      <p:sp>
        <p:nvSpPr>
          <p:cNvPr id="19" name="TextBox 18"/>
          <p:cNvSpPr txBox="1"/>
          <p:nvPr/>
        </p:nvSpPr>
        <p:spPr>
          <a:xfrm>
            <a:off x="107504" y="548680"/>
            <a:ext cx="8643938" cy="3600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p>
          <a:p>
            <a:pPr fontAlgn="auto">
              <a:spcBef>
                <a:spcPts val="0"/>
              </a:spcBef>
              <a:spcAft>
                <a:spcPts val="0"/>
              </a:spcAft>
              <a:defRPr/>
            </a:pPr>
            <a:r>
              <a:rPr lang="he-IL" kern="0" dirty="0">
                <a:solidFill>
                  <a:schemeClr val="tx2"/>
                </a:solidFill>
                <a:latin typeface="Arial"/>
                <a:cs typeface="Arial"/>
              </a:rPr>
              <a:t>במעבדה הרכיבו מולקולה דו-גדילית מגדיל </a:t>
            </a:r>
            <a:r>
              <a:rPr lang="en-US" kern="0" dirty="0">
                <a:solidFill>
                  <a:schemeClr val="tx2"/>
                </a:solidFill>
                <a:latin typeface="Arial"/>
                <a:cs typeface="Arial"/>
              </a:rPr>
              <a:t> RNA</a:t>
            </a:r>
            <a:r>
              <a:rPr lang="he-IL" kern="0" dirty="0">
                <a:solidFill>
                  <a:schemeClr val="tx2"/>
                </a:solidFill>
                <a:latin typeface="Arial"/>
                <a:cs typeface="Arial"/>
              </a:rPr>
              <a:t>ומגדיל ה-</a:t>
            </a:r>
            <a:r>
              <a:rPr lang="en-US" kern="0" dirty="0">
                <a:solidFill>
                  <a:schemeClr val="tx2"/>
                </a:solidFill>
                <a:latin typeface="Arial"/>
                <a:cs typeface="Arial"/>
              </a:rPr>
              <a:t>DNA</a:t>
            </a:r>
            <a:r>
              <a:rPr lang="he-IL" kern="0" dirty="0">
                <a:solidFill>
                  <a:schemeClr val="tx2"/>
                </a:solidFill>
                <a:latin typeface="Arial"/>
                <a:cs typeface="Arial"/>
              </a:rPr>
              <a:t> המקורי שממנו תועתק ה-</a:t>
            </a:r>
            <a:r>
              <a:rPr lang="en-US" kern="0" dirty="0">
                <a:solidFill>
                  <a:schemeClr val="tx2"/>
                </a:solidFill>
                <a:latin typeface="Arial"/>
                <a:cs typeface="Arial"/>
              </a:rPr>
              <a:t>RNA</a:t>
            </a:r>
            <a:r>
              <a:rPr lang="he-IL" kern="0" dirty="0">
                <a:solidFill>
                  <a:schemeClr val="tx2"/>
                </a:solidFill>
                <a:latin typeface="Arial"/>
                <a:cs typeface="Arial"/>
              </a:rPr>
              <a:t>.</a:t>
            </a:r>
          </a:p>
          <a:p>
            <a:pPr marL="342900" indent="-342900" fontAlgn="auto">
              <a:spcBef>
                <a:spcPts val="0"/>
              </a:spcBef>
              <a:spcAft>
                <a:spcPts val="0"/>
              </a:spcAft>
              <a:buFontTx/>
              <a:buAutoNum type="hebrew2Minus" startAt="5"/>
              <a:defRPr/>
            </a:pPr>
            <a:r>
              <a:rPr lang="en-US" kern="0" dirty="0">
                <a:solidFill>
                  <a:schemeClr val="tx2"/>
                </a:solidFill>
                <a:latin typeface="Arial"/>
                <a:cs typeface="Arial"/>
              </a:rPr>
              <a:t>RNA</a:t>
            </a:r>
            <a:r>
              <a:rPr lang="he-IL" kern="0" dirty="0">
                <a:solidFill>
                  <a:schemeClr val="tx2"/>
                </a:solidFill>
                <a:latin typeface="Arial"/>
                <a:cs typeface="Arial"/>
              </a:rPr>
              <a:t> היה </a:t>
            </a:r>
            <a:r>
              <a:rPr lang="en-US" kern="0" dirty="0">
                <a:solidFill>
                  <a:schemeClr val="tx2"/>
                </a:solidFill>
                <a:latin typeface="Arial"/>
                <a:cs typeface="Arial"/>
              </a:rPr>
              <a:t>mRNA</a:t>
            </a:r>
            <a:r>
              <a:rPr lang="he-IL" kern="0" dirty="0">
                <a:solidFill>
                  <a:schemeClr val="tx2"/>
                </a:solidFill>
                <a:latin typeface="Arial"/>
                <a:cs typeface="Arial"/>
              </a:rPr>
              <a:t> שהופק </a:t>
            </a:r>
            <a:r>
              <a:rPr lang="he-IL" u="sng" kern="0" dirty="0">
                <a:solidFill>
                  <a:schemeClr val="tx2"/>
                </a:solidFill>
                <a:latin typeface="Arial"/>
                <a:cs typeface="Arial"/>
              </a:rPr>
              <a:t>מהציטופלסמה</a:t>
            </a:r>
            <a:r>
              <a:rPr lang="he-IL" kern="0" dirty="0">
                <a:solidFill>
                  <a:schemeClr val="tx2"/>
                </a:solidFill>
                <a:latin typeface="Arial"/>
                <a:cs typeface="Arial"/>
              </a:rPr>
              <a:t> של תאי ארנב.</a:t>
            </a:r>
          </a:p>
          <a:p>
            <a:pPr fontAlgn="auto">
              <a:spcBef>
                <a:spcPts val="0"/>
              </a:spcBef>
              <a:spcAft>
                <a:spcPts val="0"/>
              </a:spcAft>
              <a:defRPr/>
            </a:pPr>
            <a:r>
              <a:rPr lang="he-IL" kern="0" dirty="0">
                <a:solidFill>
                  <a:schemeClr val="tx2"/>
                </a:solidFill>
                <a:latin typeface="Arial"/>
                <a:cs typeface="Arial"/>
              </a:rPr>
              <a:t>לפניכם תיאור סכמטי של התמונה שהתקבלה:</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sz="1600" kern="0" dirty="0">
                <a:solidFill>
                  <a:schemeClr val="tx2"/>
                </a:solidFill>
                <a:latin typeface="Arial"/>
                <a:cs typeface="Arial"/>
              </a:rPr>
              <a:t>                 </a:t>
            </a:r>
            <a:r>
              <a:rPr lang="he-IL" sz="1400" kern="0" dirty="0">
                <a:solidFill>
                  <a:schemeClr val="tx2"/>
                </a:solidFill>
                <a:latin typeface="Arial"/>
                <a:cs typeface="Arial"/>
              </a:rPr>
              <a:t>גדיל 1</a:t>
            </a:r>
          </a:p>
          <a:p>
            <a:pPr fontAlgn="auto">
              <a:spcBef>
                <a:spcPts val="0"/>
              </a:spcBef>
              <a:spcAft>
                <a:spcPts val="0"/>
              </a:spcAft>
              <a:defRPr/>
            </a:pPr>
            <a:r>
              <a:rPr lang="he-IL" sz="1400" kern="0" dirty="0">
                <a:solidFill>
                  <a:schemeClr val="tx2"/>
                </a:solidFill>
                <a:latin typeface="Arial"/>
                <a:cs typeface="Arial"/>
              </a:rPr>
              <a:t>                    גדיל 2</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א. איזה גדיל הוא </a:t>
            </a:r>
            <a:r>
              <a:rPr lang="en-US" kern="0" dirty="0">
                <a:solidFill>
                  <a:schemeClr val="tx2"/>
                </a:solidFill>
                <a:latin typeface="Arial"/>
                <a:cs typeface="Arial"/>
              </a:rPr>
              <a:t>mRNA</a:t>
            </a:r>
            <a:r>
              <a:rPr lang="he-IL" kern="0" dirty="0">
                <a:solidFill>
                  <a:schemeClr val="tx2"/>
                </a:solidFill>
                <a:latin typeface="Arial"/>
                <a:cs typeface="Arial"/>
              </a:rPr>
              <a:t>, ואיזה גדיל הוא </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ב. כיצד אפשר להסביר את התוצאה שהתקבלה?</a:t>
            </a:r>
          </a:p>
        </p:txBody>
      </p:sp>
      <p:sp>
        <p:nvSpPr>
          <p:cNvPr id="1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714375" y="6500813"/>
            <a:ext cx="2133600" cy="21431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BBEC38-3E03-4585-87B1-836F0FCF9ACB}" type="slidenum">
              <a:rPr lang="he-IL" sz="1800" smtClean="0"/>
              <a:pPr fontAlgn="base">
                <a:spcBef>
                  <a:spcPct val="0"/>
                </a:spcBef>
                <a:spcAft>
                  <a:spcPct val="0"/>
                </a:spcAft>
                <a:defRPr/>
              </a:pPr>
              <a:t>37</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אחידות הקוד הגנטי בכל האורגניזמים מאפשרת את ההנדסה הגנטית</a:t>
            </a:r>
            <a:endParaRPr lang="he-IL" sz="1800" dirty="0" smtClean="0"/>
          </a:p>
        </p:txBody>
      </p:sp>
      <p:sp>
        <p:nvSpPr>
          <p:cNvPr id="12" name="TextBox 11"/>
          <p:cNvSpPr txBox="1"/>
          <p:nvPr/>
        </p:nvSpPr>
        <p:spPr>
          <a:xfrm>
            <a:off x="357188" y="571500"/>
            <a:ext cx="8521700" cy="4214813"/>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t>בכל היצורים החיים בעולם קיימת </a:t>
            </a:r>
            <a:r>
              <a:rPr lang="he-IL" b="1" u="sng" dirty="0">
                <a:solidFill>
                  <a:schemeClr val="accent3"/>
                </a:solidFill>
              </a:rPr>
              <a:t>אחידות</a:t>
            </a:r>
            <a:r>
              <a:rPr lang="he-IL" u="sng" dirty="0">
                <a:solidFill>
                  <a:schemeClr val="accent3"/>
                </a:solidFill>
              </a:rPr>
              <a:t> במבנה ה-</a:t>
            </a:r>
            <a:r>
              <a:rPr lang="en-US" u="sng" dirty="0">
                <a:solidFill>
                  <a:schemeClr val="accent3"/>
                </a:solidFill>
              </a:rPr>
              <a:t>DNA</a:t>
            </a:r>
            <a:r>
              <a:rPr lang="he-IL" u="sng" dirty="0">
                <a:solidFill>
                  <a:schemeClr val="accent3"/>
                </a:solidFill>
              </a:rPr>
              <a:t> ובקוד הגנטי </a:t>
            </a:r>
            <a:r>
              <a:rPr lang="he-IL" u="sng" dirty="0"/>
              <a:t>(הצופן הגנטי)</a:t>
            </a:r>
            <a:r>
              <a:rPr lang="he-IL" dirty="0"/>
              <a:t>:</a:t>
            </a:r>
          </a:p>
          <a:p>
            <a:pPr algn="just">
              <a:buFontTx/>
              <a:buBlip>
                <a:blip r:embed="rId2"/>
              </a:buBlip>
              <a:defRPr/>
            </a:pPr>
            <a:r>
              <a:rPr lang="he-IL" dirty="0"/>
              <a:t> המבנה הבסיסי של ה-</a:t>
            </a:r>
            <a:r>
              <a:rPr lang="en-US" dirty="0"/>
              <a:t>DNA</a:t>
            </a:r>
            <a:r>
              <a:rPr lang="he-IL" dirty="0"/>
              <a:t> דומה בכל היצורים החיים.</a:t>
            </a:r>
          </a:p>
          <a:p>
            <a:pPr algn="just">
              <a:buFontTx/>
              <a:buBlip>
                <a:blip r:embed="rId2"/>
              </a:buBlip>
              <a:defRPr/>
            </a:pPr>
            <a:r>
              <a:rPr lang="he-IL" dirty="0"/>
              <a:t> </a:t>
            </a:r>
            <a:r>
              <a:rPr lang="he-IL" dirty="0">
                <a:solidFill>
                  <a:schemeClr val="accent3"/>
                </a:solidFill>
              </a:rPr>
              <a:t>הקוד הגנטי </a:t>
            </a:r>
            <a:r>
              <a:rPr lang="he-IL" dirty="0"/>
              <a:t>הוא אוניברסלי, כלומר, </a:t>
            </a:r>
            <a:r>
              <a:rPr lang="he-IL" dirty="0">
                <a:solidFill>
                  <a:schemeClr val="accent3"/>
                </a:solidFill>
              </a:rPr>
              <a:t>זהה כמעט לחלוטין בכל היצורים החיים</a:t>
            </a:r>
            <a:r>
              <a:rPr lang="he-IL" dirty="0"/>
              <a:t>: חיידקים, צמחים, בעלי חיים ובני אדם. כל קודון מתורגם בכל היצורים לאותה חומצה אמינית בדיוק!</a:t>
            </a:r>
          </a:p>
          <a:p>
            <a:pPr algn="just">
              <a:defRPr/>
            </a:pPr>
            <a:r>
              <a:rPr lang="he-IL" dirty="0"/>
              <a:t>לכן אפשר להעביר גנים מיצור אחד ליצור אחר, גם כאשר שני היצורים אינם מאותו מין.</a:t>
            </a:r>
          </a:p>
          <a:p>
            <a:pPr algn="just">
              <a:defRPr/>
            </a:pPr>
            <a:endParaRPr lang="he-IL" dirty="0" smtClean="0"/>
          </a:p>
          <a:p>
            <a:pPr algn="just">
              <a:defRPr/>
            </a:pPr>
            <a:r>
              <a:rPr lang="he-IL" dirty="0" smtClean="0"/>
              <a:t>תהליך </a:t>
            </a:r>
            <a:r>
              <a:rPr lang="he-IL" dirty="0"/>
              <a:t>זה נקרא </a:t>
            </a:r>
            <a:r>
              <a:rPr lang="he-IL" dirty="0">
                <a:solidFill>
                  <a:schemeClr val="accent3"/>
                </a:solidFill>
              </a:rPr>
              <a:t>הנדסה גנטית.</a:t>
            </a: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p:txBody>
      </p:sp>
      <p:sp>
        <p:nvSpPr>
          <p:cNvPr id="11" name="TextBox 10"/>
          <p:cNvSpPr txBox="1"/>
          <p:nvPr/>
        </p:nvSpPr>
        <p:spPr bwMode="auto">
          <a:xfrm>
            <a:off x="366713" y="6362700"/>
            <a:ext cx="3671887" cy="231775"/>
          </a:xfrm>
          <a:prstGeom prst="rect">
            <a:avLst/>
          </a:prstGeom>
          <a:noFill/>
          <a:ln w="22225">
            <a:noFill/>
          </a:ln>
          <a:effectLst>
            <a:outerShdw sx="101000" sy="101000" algn="ctr" rotWithShape="0">
              <a:schemeClr val="bg1">
                <a:lumMod val="75000"/>
              </a:schemeClr>
            </a:outerShdw>
          </a:effectLst>
        </p:spPr>
        <p:txBody>
          <a:bodyPr/>
          <a:lstStyle/>
          <a:p>
            <a:pPr algn="l" rtl="0">
              <a:defRPr/>
            </a:pPr>
            <a:r>
              <a:rPr lang="en-US" sz="1200" dirty="0">
                <a:solidFill>
                  <a:schemeClr val="bg1"/>
                </a:solidFill>
              </a:rPr>
              <a:t>© Dr. </a:t>
            </a:r>
            <a:r>
              <a:rPr lang="en-US" sz="1100" dirty="0">
                <a:solidFill>
                  <a:schemeClr val="bg1"/>
                </a:solidFill>
              </a:rPr>
              <a:t>Avraham Yaron, Weizmann Institute of Science</a:t>
            </a:r>
            <a:endParaRPr lang="he-IL" sz="1100" dirty="0">
              <a:solidFill>
                <a:schemeClr val="bg1"/>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37</a:t>
            </a:fld>
            <a:endParaRPr lang="he-IL" sz="1100" dirty="0" smtClean="0">
              <a:solidFill>
                <a:schemeClr val="bg1">
                  <a:lumMod val="75000"/>
                </a:schemeClr>
              </a:solidFill>
            </a:endParaRPr>
          </a:p>
        </p:txBody>
      </p:sp>
      <p:sp>
        <p:nvSpPr>
          <p:cNvPr id="2" name="מלבן 1"/>
          <p:cNvSpPr/>
          <p:nvPr/>
        </p:nvSpPr>
        <p:spPr>
          <a:xfrm>
            <a:off x="3118923" y="6362700"/>
            <a:ext cx="5291833" cy="307777"/>
          </a:xfrm>
          <a:prstGeom prst="rect">
            <a:avLst/>
          </a:prstGeom>
        </p:spPr>
        <p:txBody>
          <a:bodyPr wrap="none">
            <a:spAutoFit/>
          </a:bodyPr>
          <a:lstStyle/>
          <a:p>
            <a:r>
              <a:rPr lang="he-IL" sz="1400" b="1" dirty="0" smtClean="0">
                <a:solidFill>
                  <a:prstClr val="black"/>
                </a:solidFill>
                <a:latin typeface="Arial" charset="0"/>
                <a:cs typeface="Arial" charset="0"/>
              </a:rPr>
              <a:t>* תוכלו למצוא מידע על תהליך ההנדסה הגנטית במצגת: חידושי המדע</a:t>
            </a:r>
            <a:r>
              <a:rPr lang="he-IL" sz="1400" dirty="0" smtClean="0">
                <a:solidFill>
                  <a:prstClr val="black"/>
                </a:solidFill>
                <a:latin typeface="Arial" charset="0"/>
                <a:cs typeface="Arial" charset="0"/>
              </a:rPr>
              <a:t>.</a:t>
            </a:r>
            <a:endParaRPr lang="he-IL" sz="1400" dirty="0"/>
          </a:p>
        </p:txBody>
      </p:sp>
      <p:grpSp>
        <p:nvGrpSpPr>
          <p:cNvPr id="10" name="קבוצה 1"/>
          <p:cNvGrpSpPr>
            <a:grpSpLocks/>
          </p:cNvGrpSpPr>
          <p:nvPr/>
        </p:nvGrpSpPr>
        <p:grpSpPr bwMode="auto">
          <a:xfrm>
            <a:off x="2202656" y="2678906"/>
            <a:ext cx="4505325" cy="3532187"/>
            <a:chOff x="67350" y="1978025"/>
            <a:chExt cx="4504650" cy="3531786"/>
          </a:xfrm>
        </p:grpSpPr>
        <p:pic>
          <p:nvPicPr>
            <p:cNvPr id="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754438"/>
              <a:ext cx="885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550" y="2501900"/>
              <a:ext cx="153035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2501900"/>
              <a:ext cx="157321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
            <p:cNvSpPr>
              <a:spLocks noChangeArrowheads="1"/>
            </p:cNvSpPr>
            <p:nvPr/>
          </p:nvSpPr>
          <p:spPr bwMode="auto">
            <a:xfrm>
              <a:off x="578643" y="1978025"/>
              <a:ext cx="3233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 העברת גן המקודד לאנזים שפעילותו </a:t>
              </a:r>
            </a:p>
            <a:p>
              <a:r>
                <a:rPr lang="he-IL" sz="1400" b="1" dirty="0">
                  <a:solidFill>
                    <a:srgbClr val="000000"/>
                  </a:solidFill>
                </a:rPr>
                <a:t>גורמת לפליטת אור מגחלילית לצמח טבק</a:t>
              </a:r>
              <a:endParaRPr lang="he-IL" sz="1400" b="1" dirty="0"/>
            </a:p>
          </p:txBody>
        </p:sp>
        <p:sp>
          <p:nvSpPr>
            <p:cNvPr id="17" name="חץ למטה 16"/>
            <p:cNvSpPr/>
            <p:nvPr/>
          </p:nvSpPr>
          <p:spPr bwMode="auto">
            <a:xfrm rot="16200000">
              <a:off x="1791104" y="3309808"/>
              <a:ext cx="695246" cy="1222192"/>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מלבן 1"/>
            <p:cNvSpPr>
              <a:spLocks noChangeArrowheads="1"/>
            </p:cNvSpPr>
            <p:nvPr/>
          </p:nvSpPr>
          <p:spPr bwMode="auto">
            <a:xfrm>
              <a:off x="2349500" y="5125090"/>
              <a:ext cx="22225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800" dirty="0">
                  <a:solidFill>
                    <a:srgbClr val="000000"/>
                  </a:solidFill>
                  <a:hlinkClick r:id="rId6"/>
                </a:rPr>
                <a:t>Keith Wood (of DeLuca lab) for Science Magazine at wikimedia</a:t>
              </a:r>
              <a:r>
                <a:rPr lang="en-US" sz="1100" dirty="0">
                  <a:solidFill>
                    <a:srgbClr val="000000"/>
                  </a:solidFill>
                  <a:hlinkClick r:id="rId6"/>
                </a:rPr>
                <a:t> </a:t>
              </a:r>
              <a:endParaRPr lang="he-IL" sz="1100" dirty="0">
                <a:solidFill>
                  <a:srgbClr val="000000"/>
                </a:solidFill>
              </a:endParaRPr>
            </a:p>
          </p:txBody>
        </p:sp>
        <p:sp>
          <p:nvSpPr>
            <p:cNvPr id="19" name="מלבן 17"/>
            <p:cNvSpPr>
              <a:spLocks noChangeArrowheads="1"/>
            </p:cNvSpPr>
            <p:nvPr/>
          </p:nvSpPr>
          <p:spPr bwMode="auto">
            <a:xfrm>
              <a:off x="67350" y="5129213"/>
              <a:ext cx="17972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itchFamily="34" charset="0"/>
                  <a:cs typeface="Calibri" pitchFamily="34" charset="0"/>
                </a:rPr>
                <a:t>Wofl at </a:t>
              </a:r>
              <a:r>
                <a:rPr lang="en-US" sz="800" u="sng" dirty="0">
                  <a:solidFill>
                    <a:srgbClr val="0000FF"/>
                  </a:solidFill>
                  <a:latin typeface="Calibri" pitchFamily="34" charset="0"/>
                  <a:cs typeface="Calibri" pitchFamily="34" charset="0"/>
                  <a:hlinkClick r:id="rId7"/>
                </a:rPr>
                <a:t>he.wikipedia</a:t>
              </a:r>
              <a:r>
                <a:rPr lang="en-US" sz="800" dirty="0">
                  <a:latin typeface="Calibri" pitchFamily="34" charset="0"/>
                  <a:cs typeface="Calibri" pitchFamily="34" charset="0"/>
                </a:rPr>
                <a:t> </a:t>
              </a:r>
              <a:r>
                <a:rPr lang="en-US" sz="800" b="1" dirty="0">
                  <a:cs typeface="Calibri" pitchFamily="34" charset="0"/>
                </a:rPr>
                <a:t>(</a:t>
              </a:r>
              <a:r>
                <a:rPr lang="en-US" sz="800" u="sng" dirty="0">
                  <a:solidFill>
                    <a:srgbClr val="0000FF"/>
                  </a:solidFill>
                  <a:cs typeface="Calibri" pitchFamily="34" charset="0"/>
                  <a:hlinkClick r:id="rId8"/>
                </a:rPr>
                <a:t>CC BY-SA 2.0</a:t>
              </a:r>
              <a:r>
                <a:rPr lang="en-US" sz="800" b="1" dirty="0">
                  <a:cs typeface="Calibri" pitchFamily="34" charset="0"/>
                </a:rPr>
                <a:t>)</a:t>
              </a:r>
              <a:endParaRPr lang="he-IL" sz="800"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714375" y="6500813"/>
            <a:ext cx="2133600" cy="21431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BBEC38-3E03-4585-87B1-836F0FCF9ACB}" type="slidenum">
              <a:rPr lang="he-IL" sz="1800" smtClean="0"/>
              <a:pPr fontAlgn="base">
                <a:spcBef>
                  <a:spcPct val="0"/>
                </a:spcBef>
                <a:spcAft>
                  <a:spcPct val="0"/>
                </a:spcAft>
                <a:defRPr/>
              </a:pPr>
              <a:t>38</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יישומי ההנדסה הגנטית</a:t>
            </a:r>
            <a:endParaRPr lang="he-IL" sz="1800" dirty="0" smtClean="0"/>
          </a:p>
        </p:txBody>
      </p:sp>
      <p:sp>
        <p:nvSpPr>
          <p:cNvPr id="12" name="TextBox 11"/>
          <p:cNvSpPr txBox="1"/>
          <p:nvPr/>
        </p:nvSpPr>
        <p:spPr>
          <a:xfrm>
            <a:off x="357188" y="571500"/>
            <a:ext cx="8521700" cy="4214813"/>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smtClean="0">
                <a:solidFill>
                  <a:prstClr val="black"/>
                </a:solidFill>
              </a:rPr>
              <a:t>ההנדסה הגנטית מיושמת בתחומי התעשייה הרפואה והמחקר.</a:t>
            </a:r>
            <a:endParaRPr lang="he-IL" dirty="0">
              <a:solidFill>
                <a:srgbClr val="FF6600"/>
              </a:solidFill>
            </a:endParaRPr>
          </a:p>
          <a:p>
            <a:pPr>
              <a:defRPr/>
            </a:pPr>
            <a:r>
              <a:rPr lang="he-IL" dirty="0" smtClean="0">
                <a:solidFill>
                  <a:prstClr val="black"/>
                </a:solidFill>
              </a:rPr>
              <a:t>דוגמה</a:t>
            </a:r>
            <a:r>
              <a:rPr lang="he-IL" dirty="0">
                <a:solidFill>
                  <a:prstClr val="black"/>
                </a:solidFill>
              </a:rPr>
              <a:t>: כיום מייצרים את ההורמון </a:t>
            </a:r>
            <a:r>
              <a:rPr lang="he-IL" dirty="0">
                <a:solidFill>
                  <a:srgbClr val="FF6600"/>
                </a:solidFill>
              </a:rPr>
              <a:t>אינסולין</a:t>
            </a:r>
            <a:r>
              <a:rPr lang="he-IL" dirty="0">
                <a:solidFill>
                  <a:prstClr val="black"/>
                </a:solidFill>
              </a:rPr>
              <a:t> הנחוץ לטיפול בחולי סוכרת בשיטות של הנדסה גנטית. מחדירים קטע </a:t>
            </a:r>
            <a:r>
              <a:rPr lang="en-US" dirty="0">
                <a:solidFill>
                  <a:prstClr val="black"/>
                </a:solidFill>
              </a:rPr>
              <a:t>DNA</a:t>
            </a:r>
            <a:r>
              <a:rPr lang="he-IL" dirty="0">
                <a:solidFill>
                  <a:prstClr val="black"/>
                </a:solidFill>
              </a:rPr>
              <a:t> הכולל את הגן ליצירת אינסולין מתאי אדם לחיידקים. החיידקים "אינם מבחינים" בין ה-</a:t>
            </a:r>
            <a:r>
              <a:rPr lang="en-US" dirty="0">
                <a:solidFill>
                  <a:prstClr val="black"/>
                </a:solidFill>
              </a:rPr>
              <a:t>DNA</a:t>
            </a:r>
            <a:r>
              <a:rPr lang="he-IL" dirty="0">
                <a:solidFill>
                  <a:prstClr val="black"/>
                </a:solidFill>
              </a:rPr>
              <a:t> שלהם לבין ה-</a:t>
            </a:r>
            <a:r>
              <a:rPr lang="en-US" dirty="0">
                <a:solidFill>
                  <a:prstClr val="black"/>
                </a:solidFill>
              </a:rPr>
              <a:t>DNA</a:t>
            </a:r>
            <a:r>
              <a:rPr lang="he-IL" dirty="0">
                <a:solidFill>
                  <a:prstClr val="black"/>
                </a:solidFill>
              </a:rPr>
              <a:t> הזר שהוחדר אליהם, וזאת משום שהמבנה הבסיסי שלהם שווה, ולכן הגן ליצירת אינסולין עובר תהליך תעתוק ותרגום. מבודדים מהחיידקים את האינסולין שנוצר, והוא משמש תרופה לחולי סוכרת. </a:t>
            </a:r>
            <a:r>
              <a:rPr lang="he-IL" dirty="0">
                <a:solidFill>
                  <a:prstClr val="black"/>
                </a:solidFill>
                <a:latin typeface="Arial" charset="0"/>
                <a:cs typeface="Arial" charset="0"/>
              </a:rPr>
              <a:t>האינסולין המתקבל הוא אנושי, והוא מותאם יותר לבני אדם מאשר אינסולין של בע"ח, בו השתמשו קודם לכן. </a:t>
            </a:r>
          </a:p>
          <a:p>
            <a:pPr>
              <a:defRPr/>
            </a:pPr>
            <a:r>
              <a:rPr lang="he-IL" dirty="0">
                <a:solidFill>
                  <a:prstClr val="black"/>
                </a:solidFill>
                <a:latin typeface="Arial" charset="0"/>
                <a:cs typeface="Arial" charset="0"/>
              </a:rPr>
              <a:t>בנוסף, </a:t>
            </a:r>
            <a:r>
              <a:rPr lang="he-IL" dirty="0">
                <a:solidFill>
                  <a:prstClr val="black"/>
                </a:solidFill>
              </a:rPr>
              <a:t>ייצור התרופה בדרך זו זול יותר (פי 600!) מאשר הדרך הקודמת לייצור אינסולין (מבלוטת לבלב של פרות). משמעות הדבר היא יכולת להציל את חייהם של בני אדם רבים יותר. </a:t>
            </a:r>
            <a:endParaRPr lang="en-US" dirty="0">
              <a:solidFill>
                <a:prstClr val="black"/>
              </a:solidFill>
              <a:latin typeface="Arial" charset="0"/>
              <a:cs typeface="Arial" charset="0"/>
            </a:endParaRPr>
          </a:p>
          <a:p>
            <a:pPr>
              <a:defRPr/>
            </a:pPr>
            <a:r>
              <a:rPr lang="he-IL" dirty="0">
                <a:solidFill>
                  <a:prstClr val="black"/>
                </a:solidFill>
                <a:latin typeface="Arial" charset="0"/>
                <a:cs typeface="Arial" charset="0"/>
              </a:rPr>
              <a:t> </a:t>
            </a:r>
            <a:endParaRPr lang="en-US" dirty="0">
              <a:solidFill>
                <a:prstClr val="black"/>
              </a:solidFill>
              <a:latin typeface="Arial" charset="0"/>
              <a:cs typeface="Arial" charset="0"/>
            </a:endParaRPr>
          </a:p>
          <a:p>
            <a:pPr algn="just">
              <a:defRPr/>
            </a:pPr>
            <a:endParaRPr lang="en-US" dirty="0">
              <a:solidFill>
                <a:prstClr val="black"/>
              </a:solidFill>
            </a:endParaRPr>
          </a:p>
        </p:txBody>
      </p:sp>
      <p:sp>
        <p:nvSpPr>
          <p:cNvPr id="11" name="TextBox 10"/>
          <p:cNvSpPr txBox="1"/>
          <p:nvPr/>
        </p:nvSpPr>
        <p:spPr bwMode="auto">
          <a:xfrm>
            <a:off x="366713" y="6362700"/>
            <a:ext cx="3671887" cy="231775"/>
          </a:xfrm>
          <a:prstGeom prst="rect">
            <a:avLst/>
          </a:prstGeom>
          <a:noFill/>
          <a:ln w="22225">
            <a:noFill/>
          </a:ln>
          <a:effectLst>
            <a:outerShdw sx="101000" sy="101000" algn="ctr" rotWithShape="0">
              <a:schemeClr val="bg1">
                <a:lumMod val="75000"/>
              </a:schemeClr>
            </a:outerShdw>
          </a:effectLst>
        </p:spPr>
        <p:txBody>
          <a:bodyPr/>
          <a:lstStyle/>
          <a:p>
            <a:pPr algn="l" rtl="0">
              <a:defRPr/>
            </a:pPr>
            <a:r>
              <a:rPr lang="en-US" sz="1200" dirty="0">
                <a:solidFill>
                  <a:prstClr val="white"/>
                </a:solidFill>
              </a:rPr>
              <a:t>© Dr. </a:t>
            </a:r>
            <a:r>
              <a:rPr lang="en-US" sz="1100" dirty="0">
                <a:solidFill>
                  <a:prstClr val="white"/>
                </a:solidFill>
              </a:rPr>
              <a:t>Avraham Yaron, Weizmann Institute of Science</a:t>
            </a:r>
            <a:endParaRPr lang="he-IL" sz="1100" dirty="0">
              <a:solidFill>
                <a:prstClr val="white"/>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grpSp>
        <p:nvGrpSpPr>
          <p:cNvPr id="20" name="קבוצה 19"/>
          <p:cNvGrpSpPr/>
          <p:nvPr/>
        </p:nvGrpSpPr>
        <p:grpSpPr>
          <a:xfrm>
            <a:off x="2783744" y="3501008"/>
            <a:ext cx="3671888" cy="2592288"/>
            <a:chOff x="3286125" y="2882114"/>
            <a:chExt cx="3671888" cy="2592288"/>
          </a:xfrm>
        </p:grpSpPr>
        <p:pic>
          <p:nvPicPr>
            <p:cNvPr id="2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05" y="2882114"/>
              <a:ext cx="3104909" cy="237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bwMode="auto">
            <a:xfrm>
              <a:off x="3286125" y="5242627"/>
              <a:ext cx="3671888" cy="231775"/>
            </a:xfrm>
            <a:prstGeom prst="rect">
              <a:avLst/>
            </a:prstGeom>
            <a:noFill/>
            <a:ln w="22225">
              <a:noFill/>
            </a:ln>
            <a:effectLst>
              <a:outerShdw sx="101000" sy="101000" algn="ctr" rotWithShape="0">
                <a:schemeClr val="bg1">
                  <a:lumMod val="75000"/>
                </a:schemeClr>
              </a:outerShdw>
            </a:effectLst>
          </p:spPr>
          <p:txBody>
            <a:bodyPr/>
            <a:lstStyle/>
            <a:p>
              <a:pPr algn="l" rtl="0">
                <a:defRPr/>
              </a:pPr>
              <a:r>
                <a:rPr lang="en-US" sz="1000" dirty="0">
                  <a:latin typeface="Arial" charset="0"/>
                  <a:cs typeface="Arial" charset="0"/>
                </a:rPr>
                <a:t>© Dr. Avraham Yaron, Weizmann Institute of Science</a:t>
              </a:r>
              <a:endParaRPr lang="he-IL" sz="1000" dirty="0">
                <a:latin typeface="Arial" charset="0"/>
                <a:cs typeface="Arial" charset="0"/>
              </a:endParaRPr>
            </a:p>
          </p:txBody>
        </p:sp>
      </p:grpSp>
      <p:sp>
        <p:nvSpPr>
          <p:cNvPr id="3" name="מלבן 2"/>
          <p:cNvSpPr/>
          <p:nvPr/>
        </p:nvSpPr>
        <p:spPr>
          <a:xfrm>
            <a:off x="395759" y="6074132"/>
            <a:ext cx="8352705" cy="523220"/>
          </a:xfrm>
          <a:prstGeom prst="rect">
            <a:avLst/>
          </a:prstGeom>
        </p:spPr>
        <p:txBody>
          <a:bodyPr wrap="square">
            <a:spAutoFit/>
          </a:bodyPr>
          <a:lstStyle/>
          <a:p>
            <a:pPr lvl="0">
              <a:defRPr/>
            </a:pPr>
            <a:r>
              <a:rPr lang="he-IL" sz="1400" b="1" dirty="0">
                <a:solidFill>
                  <a:prstClr val="black"/>
                </a:solidFill>
              </a:rPr>
              <a:t>טכניקות ההנדסה הגנטית מנוצלות גם במחקר </a:t>
            </a:r>
            <a:r>
              <a:rPr lang="he-IL" sz="1400" b="1" dirty="0" smtClean="0">
                <a:solidFill>
                  <a:prstClr val="black"/>
                </a:solidFill>
              </a:rPr>
              <a:t>המדעי: בתמונה </a:t>
            </a:r>
            <a:r>
              <a:rPr lang="he-IL" sz="1400" b="1" dirty="0">
                <a:solidFill>
                  <a:prstClr val="black"/>
                </a:solidFill>
              </a:rPr>
              <a:t>נראה עובר של עכבר, שהוחדר אליו בתהליך הנדסה גנטית גן, שהתוצר שלו הוא חלבון הצובע בכחול את תאי העצב של מערכת העצבים התחושתית</a:t>
            </a:r>
            <a:r>
              <a:rPr lang="he-IL" sz="1400" b="1" dirty="0" smtClean="0">
                <a:solidFill>
                  <a:prstClr val="black"/>
                </a:solidFill>
              </a:rPr>
              <a:t>.</a:t>
            </a:r>
            <a:endParaRPr lang="en-US" sz="1400" b="1" dirty="0">
              <a:solidFill>
                <a:prstClr val="black"/>
              </a:solidFill>
            </a:endParaRPr>
          </a:p>
        </p:txBody>
      </p:sp>
      <p:sp>
        <p:nvSpPr>
          <p:cNvPr id="24" name="Rectangle 3"/>
          <p:cNvSpPr/>
          <p:nvPr/>
        </p:nvSpPr>
        <p:spPr>
          <a:xfrm>
            <a:off x="464454" y="335699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848955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621184"/>
            <a:ext cx="8429625" cy="54721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smtClean="0">
                <a:solidFill>
                  <a:prstClr val="black"/>
                </a:solidFill>
              </a:rPr>
              <a:t>המידע התורשתי הצפון ב-</a:t>
            </a:r>
            <a:r>
              <a:rPr lang="en-US" dirty="0" smtClean="0">
                <a:solidFill>
                  <a:prstClr val="black"/>
                </a:solidFill>
              </a:rPr>
              <a:t>DNA</a:t>
            </a:r>
            <a:r>
              <a:rPr lang="he-IL" dirty="0" smtClean="0">
                <a:solidFill>
                  <a:prstClr val="black"/>
                </a:solidFill>
              </a:rPr>
              <a:t> מתבטא בחלבונים.</a:t>
            </a:r>
            <a:endParaRPr lang="he-IL" dirty="0">
              <a:solidFill>
                <a:prstClr val="black"/>
              </a:solidFill>
            </a:endParaRPr>
          </a:p>
          <a:p>
            <a:pPr>
              <a:lnSpc>
                <a:spcPct val="150000"/>
              </a:lnSpc>
              <a:buFontTx/>
              <a:buBlip>
                <a:blip r:embed="rId3"/>
              </a:buBlip>
              <a:defRPr/>
            </a:pPr>
            <a:r>
              <a:rPr lang="he-IL" dirty="0" smtClean="0">
                <a:solidFill>
                  <a:prstClr val="black"/>
                </a:solidFill>
              </a:rPr>
              <a:t> רצף </a:t>
            </a:r>
            <a:r>
              <a:rPr lang="he-IL" dirty="0">
                <a:solidFill>
                  <a:prstClr val="black"/>
                </a:solidFill>
              </a:rPr>
              <a:t>החומצות האמיניות בחלבון תואם לרצף של </a:t>
            </a:r>
            <a:r>
              <a:rPr lang="he-IL" dirty="0">
                <a:solidFill>
                  <a:srgbClr val="FF6600"/>
                </a:solidFill>
              </a:rPr>
              <a:t>גן</a:t>
            </a:r>
            <a:r>
              <a:rPr lang="he-IL" dirty="0">
                <a:solidFill>
                  <a:prstClr val="black"/>
                </a:solidFill>
              </a:rPr>
              <a:t>, הנמצא במולקולת </a:t>
            </a:r>
            <a:r>
              <a:rPr lang="en-US" dirty="0">
                <a:solidFill>
                  <a:prstClr val="black"/>
                </a:solidFill>
              </a:rPr>
              <a:t>DNA</a:t>
            </a:r>
            <a:r>
              <a:rPr lang="he-IL" dirty="0">
                <a:solidFill>
                  <a:prstClr val="black"/>
                </a:solidFill>
              </a:rPr>
              <a:t>.</a:t>
            </a:r>
          </a:p>
          <a:p>
            <a:pPr>
              <a:lnSpc>
                <a:spcPct val="150000"/>
              </a:lnSpc>
              <a:buFontTx/>
              <a:buBlip>
                <a:blip r:embed="rId3"/>
              </a:buBlip>
              <a:defRPr/>
            </a:pPr>
            <a:r>
              <a:rPr lang="he-IL" dirty="0">
                <a:solidFill>
                  <a:prstClr val="black"/>
                </a:solidFill>
              </a:rPr>
              <a:t> המסלול המוביל מגנים לחלבונים מורכב משני שלבים הנקראים </a:t>
            </a:r>
            <a:r>
              <a:rPr lang="he-IL" dirty="0">
                <a:solidFill>
                  <a:srgbClr val="FF6600"/>
                </a:solidFill>
              </a:rPr>
              <a:t>תעתוק ותרגום</a:t>
            </a:r>
            <a:r>
              <a:rPr lang="he-IL" dirty="0">
                <a:solidFill>
                  <a:prstClr val="black"/>
                </a:solidFill>
              </a:rPr>
              <a:t>.</a:t>
            </a:r>
          </a:p>
          <a:p>
            <a:pPr>
              <a:lnSpc>
                <a:spcPct val="150000"/>
              </a:lnSpc>
              <a:defRPr/>
            </a:pPr>
            <a:r>
              <a:rPr lang="he-IL" dirty="0">
                <a:solidFill>
                  <a:prstClr val="black"/>
                </a:solidFill>
              </a:rPr>
              <a:t>   </a:t>
            </a:r>
            <a:r>
              <a:rPr lang="en-US" dirty="0">
                <a:solidFill>
                  <a:prstClr val="black"/>
                </a:solidFill>
              </a:rPr>
              <a:t>DNA</a:t>
            </a:r>
            <a:r>
              <a:rPr lang="he-IL" dirty="0">
                <a:solidFill>
                  <a:prstClr val="black"/>
                </a:solidFill>
              </a:rPr>
              <a:t>               </a:t>
            </a:r>
            <a:r>
              <a:rPr lang="en-US" dirty="0">
                <a:solidFill>
                  <a:prstClr val="black"/>
                </a:solidFill>
              </a:rPr>
              <a:t>RNA</a:t>
            </a:r>
            <a:r>
              <a:rPr lang="he-IL" dirty="0">
                <a:solidFill>
                  <a:prstClr val="black"/>
                </a:solidFill>
              </a:rPr>
              <a:t>                חלבון</a:t>
            </a:r>
          </a:p>
          <a:p>
            <a:pPr>
              <a:lnSpc>
                <a:spcPct val="150000"/>
              </a:lnSpc>
              <a:defRPr/>
            </a:pPr>
            <a:r>
              <a:rPr lang="he-IL" dirty="0">
                <a:solidFill>
                  <a:prstClr val="black"/>
                </a:solidFill>
              </a:rPr>
              <a:t>  קיימים בתא כמה סוגי </a:t>
            </a:r>
            <a:r>
              <a:rPr lang="en-US" dirty="0">
                <a:solidFill>
                  <a:prstClr val="black"/>
                </a:solidFill>
              </a:rPr>
              <a:t>RNA</a:t>
            </a:r>
            <a:r>
              <a:rPr lang="he-IL" dirty="0">
                <a:solidFill>
                  <a:prstClr val="black"/>
                </a:solidFill>
              </a:rPr>
              <a:t> וביניהם: </a:t>
            </a:r>
            <a:r>
              <a:rPr lang="en-US" dirty="0">
                <a:solidFill>
                  <a:srgbClr val="FF6600"/>
                </a:solidFill>
              </a:rPr>
              <a:t>RNA</a:t>
            </a:r>
            <a:r>
              <a:rPr lang="he-IL" dirty="0">
                <a:solidFill>
                  <a:srgbClr val="FF6600"/>
                </a:solidFill>
              </a:rPr>
              <a:t>-שליח ו־</a:t>
            </a:r>
            <a:r>
              <a:rPr lang="en-US" dirty="0">
                <a:solidFill>
                  <a:srgbClr val="FF6600"/>
                </a:solidFill>
              </a:rPr>
              <a:t>RNA</a:t>
            </a:r>
            <a:r>
              <a:rPr lang="he-IL" dirty="0">
                <a:solidFill>
                  <a:srgbClr val="FF6600"/>
                </a:solidFill>
              </a:rPr>
              <a:t>-מוביל </a:t>
            </a:r>
          </a:p>
          <a:p>
            <a:pPr>
              <a:lnSpc>
                <a:spcPct val="150000"/>
              </a:lnSpc>
              <a:buFontTx/>
              <a:buBlip>
                <a:blip r:embed="rId3"/>
              </a:buBlip>
              <a:defRPr/>
            </a:pPr>
            <a:r>
              <a:rPr lang="he-IL" dirty="0">
                <a:solidFill>
                  <a:prstClr val="black"/>
                </a:solidFill>
              </a:rPr>
              <a:t> המידע הגנטי ב־</a:t>
            </a:r>
            <a:r>
              <a:rPr lang="en-US" dirty="0">
                <a:solidFill>
                  <a:prstClr val="black"/>
                </a:solidFill>
              </a:rPr>
              <a:t>RNA</a:t>
            </a:r>
            <a:r>
              <a:rPr lang="he-IL" dirty="0">
                <a:solidFill>
                  <a:prstClr val="black"/>
                </a:solidFill>
              </a:rPr>
              <a:t>-שליח מוצפן בקוד של שלשות בסיסים=</a:t>
            </a:r>
            <a:r>
              <a:rPr lang="he-IL" dirty="0">
                <a:solidFill>
                  <a:srgbClr val="FF6600"/>
                </a:solidFill>
              </a:rPr>
              <a:t>קודונים</a:t>
            </a:r>
            <a:r>
              <a:rPr lang="he-IL" dirty="0">
                <a:solidFill>
                  <a:prstClr val="black"/>
                </a:solidFill>
              </a:rPr>
              <a:t> המקדדים ל־</a:t>
            </a:r>
            <a:r>
              <a:rPr lang="he-IL" dirty="0" err="1">
                <a:solidFill>
                  <a:prstClr val="black"/>
                </a:solidFill>
              </a:rPr>
              <a:t>20</a:t>
            </a:r>
            <a:r>
              <a:rPr lang="he-IL" dirty="0">
                <a:solidFill>
                  <a:prstClr val="black"/>
                </a:solidFill>
              </a:rPr>
              <a:t>  </a:t>
            </a:r>
          </a:p>
          <a:p>
            <a:pPr>
              <a:lnSpc>
                <a:spcPct val="150000"/>
              </a:lnSpc>
              <a:defRPr/>
            </a:pPr>
            <a:r>
              <a:rPr lang="he-IL" dirty="0">
                <a:solidFill>
                  <a:prstClr val="black"/>
                </a:solidFill>
              </a:rPr>
              <a:t>  חומצות אמיניות. כמו כן, יש קודונים המורים על התחלת התרגום ועל סיומו. </a:t>
            </a:r>
          </a:p>
          <a:p>
            <a:pPr>
              <a:lnSpc>
                <a:spcPct val="150000"/>
              </a:lnSpc>
              <a:buFontTx/>
              <a:buBlip>
                <a:blip r:embed="rId3"/>
              </a:buBlip>
              <a:defRPr/>
            </a:pPr>
            <a:r>
              <a:rPr lang="he-IL" dirty="0">
                <a:solidFill>
                  <a:prstClr val="black"/>
                </a:solidFill>
              </a:rPr>
              <a:t> </a:t>
            </a:r>
            <a:r>
              <a:rPr lang="he-IL" dirty="0">
                <a:solidFill>
                  <a:srgbClr val="FF6600"/>
                </a:solidFill>
              </a:rPr>
              <a:t>הקוד הגנטי </a:t>
            </a:r>
            <a:r>
              <a:rPr lang="he-IL" dirty="0">
                <a:solidFill>
                  <a:prstClr val="black"/>
                </a:solidFill>
              </a:rPr>
              <a:t>אחיד בכל האורגניזמים.</a:t>
            </a:r>
          </a:p>
          <a:p>
            <a:pPr>
              <a:lnSpc>
                <a:spcPct val="150000"/>
              </a:lnSpc>
              <a:buFontTx/>
              <a:buBlip>
                <a:blip r:embed="rId3"/>
              </a:buBlip>
              <a:defRPr/>
            </a:pPr>
            <a:r>
              <a:rPr lang="he-IL" dirty="0">
                <a:solidFill>
                  <a:prstClr val="black"/>
                </a:solidFill>
              </a:rPr>
              <a:t> רוב מולקולות ה־</a:t>
            </a:r>
            <a:r>
              <a:rPr lang="en-US" dirty="0">
                <a:solidFill>
                  <a:prstClr val="black"/>
                </a:solidFill>
              </a:rPr>
              <a:t>RNA</a:t>
            </a:r>
            <a:r>
              <a:rPr lang="he-IL" dirty="0">
                <a:solidFill>
                  <a:prstClr val="black"/>
                </a:solidFill>
              </a:rPr>
              <a:t>-שליח, הנוצרת בתאים </a:t>
            </a:r>
            <a:r>
              <a:rPr lang="he-IL" dirty="0" err="1">
                <a:solidFill>
                  <a:prstClr val="black"/>
                </a:solidFill>
              </a:rPr>
              <a:t>אאוקריוטיים</a:t>
            </a:r>
            <a:r>
              <a:rPr lang="he-IL" dirty="0">
                <a:solidFill>
                  <a:prstClr val="black"/>
                </a:solidFill>
              </a:rPr>
              <a:t>, עוברות בגרעין תהליך </a:t>
            </a:r>
            <a:r>
              <a:rPr lang="he-IL" dirty="0" smtClean="0">
                <a:solidFill>
                  <a:srgbClr val="FF6600"/>
                </a:solidFill>
              </a:rPr>
              <a:t>עריכה,</a:t>
            </a:r>
            <a:r>
              <a:rPr lang="he-IL" dirty="0" smtClean="0">
                <a:solidFill>
                  <a:prstClr val="black"/>
                </a:solidFill>
              </a:rPr>
              <a:t>  </a:t>
            </a:r>
          </a:p>
          <a:p>
            <a:pPr>
              <a:lnSpc>
                <a:spcPct val="150000"/>
              </a:lnSpc>
              <a:defRPr/>
            </a:pPr>
            <a:r>
              <a:rPr lang="he-IL" dirty="0" smtClean="0">
                <a:solidFill>
                  <a:prstClr val="black"/>
                </a:solidFill>
              </a:rPr>
              <a:t>   הכולל </a:t>
            </a:r>
            <a:r>
              <a:rPr lang="he-IL" dirty="0">
                <a:solidFill>
                  <a:prstClr val="black"/>
                </a:solidFill>
              </a:rPr>
              <a:t>הוספה והשמטה של קטעים. </a:t>
            </a:r>
            <a:r>
              <a:rPr lang="he-IL" dirty="0" smtClean="0">
                <a:solidFill>
                  <a:prstClr val="black"/>
                </a:solidFill>
              </a:rPr>
              <a:t>לרב, לאחר העריכה אורך מולקולת ה-</a:t>
            </a:r>
            <a:r>
              <a:rPr lang="en-US" dirty="0" smtClean="0">
                <a:solidFill>
                  <a:prstClr val="black"/>
                </a:solidFill>
              </a:rPr>
              <a:t>RNA</a:t>
            </a:r>
            <a:r>
              <a:rPr lang="he-IL" dirty="0" smtClean="0">
                <a:solidFill>
                  <a:prstClr val="black"/>
                </a:solidFill>
              </a:rPr>
              <a:t> שליח קטן</a:t>
            </a:r>
          </a:p>
          <a:p>
            <a:pPr>
              <a:lnSpc>
                <a:spcPct val="150000"/>
              </a:lnSpc>
              <a:defRPr/>
            </a:pPr>
            <a:r>
              <a:rPr lang="he-IL" dirty="0">
                <a:solidFill>
                  <a:prstClr val="black"/>
                </a:solidFill>
              </a:rPr>
              <a:t> </a:t>
            </a:r>
            <a:r>
              <a:rPr lang="he-IL" dirty="0" smtClean="0">
                <a:solidFill>
                  <a:prstClr val="black"/>
                </a:solidFill>
              </a:rPr>
              <a:t>  בהרבה </a:t>
            </a:r>
            <a:r>
              <a:rPr lang="he-IL" dirty="0">
                <a:solidFill>
                  <a:prstClr val="black"/>
                </a:solidFill>
              </a:rPr>
              <a:t>ממולקולת ה-</a:t>
            </a:r>
            <a:r>
              <a:rPr lang="en-US" dirty="0" smtClean="0">
                <a:solidFill>
                  <a:prstClr val="black"/>
                </a:solidFill>
              </a:rPr>
              <a:t>RNA</a:t>
            </a:r>
            <a:r>
              <a:rPr lang="he-IL" dirty="0" smtClean="0">
                <a:solidFill>
                  <a:prstClr val="black"/>
                </a:solidFill>
              </a:rPr>
              <a:t> המקורית </a:t>
            </a:r>
            <a:r>
              <a:rPr lang="he-IL" dirty="0">
                <a:solidFill>
                  <a:prstClr val="black"/>
                </a:solidFill>
              </a:rPr>
              <a:t>שנוצרה בתהליך </a:t>
            </a:r>
            <a:r>
              <a:rPr lang="he-IL" dirty="0" err="1">
                <a:solidFill>
                  <a:prstClr val="black"/>
                </a:solidFill>
              </a:rPr>
              <a:t>התעתוק</a:t>
            </a:r>
            <a:r>
              <a:rPr lang="he-IL" dirty="0">
                <a:solidFill>
                  <a:prstClr val="black"/>
                </a:solidFill>
              </a:rPr>
              <a:t>. </a:t>
            </a:r>
            <a:endParaRPr lang="he-IL" dirty="0" smtClean="0">
              <a:solidFill>
                <a:prstClr val="black"/>
              </a:solidFill>
            </a:endParaRPr>
          </a:p>
          <a:p>
            <a:pPr>
              <a:lnSpc>
                <a:spcPct val="150000"/>
              </a:lnSpc>
              <a:buFontTx/>
              <a:buBlip>
                <a:blip r:embed="rId3"/>
              </a:buBlip>
              <a:defRPr/>
            </a:pPr>
            <a:r>
              <a:rPr lang="he-IL" dirty="0">
                <a:solidFill>
                  <a:prstClr val="black"/>
                </a:solidFill>
              </a:rPr>
              <a:t> </a:t>
            </a:r>
            <a:r>
              <a:rPr lang="he-IL" dirty="0" smtClean="0">
                <a:solidFill>
                  <a:prstClr val="black"/>
                </a:solidFill>
              </a:rPr>
              <a:t>החלבונים </a:t>
            </a:r>
            <a:r>
              <a:rPr lang="he-IL" dirty="0">
                <a:solidFill>
                  <a:prstClr val="black"/>
                </a:solidFill>
              </a:rPr>
              <a:t>הנוצרים בתהליך התרגום </a:t>
            </a:r>
            <a:r>
              <a:rPr lang="he-IL" dirty="0">
                <a:solidFill>
                  <a:srgbClr val="FF6600"/>
                </a:solidFill>
              </a:rPr>
              <a:t>מתקפלים למבנה המרחבי הייחודי להם</a:t>
            </a:r>
            <a:r>
              <a:rPr lang="he-IL" dirty="0">
                <a:solidFill>
                  <a:prstClr val="black"/>
                </a:solidFill>
              </a:rPr>
              <a:t>, ונעים</a:t>
            </a:r>
          </a:p>
          <a:p>
            <a:pPr>
              <a:lnSpc>
                <a:spcPct val="150000"/>
              </a:lnSpc>
              <a:defRPr/>
            </a:pPr>
            <a:r>
              <a:rPr lang="he-IL" dirty="0">
                <a:solidFill>
                  <a:prstClr val="black"/>
                </a:solidFill>
              </a:rPr>
              <a:t>   לאתרי פעילותם השונים בתא.    </a:t>
            </a:r>
          </a:p>
          <a:p>
            <a:pPr>
              <a:lnSpc>
                <a:spcPct val="150000"/>
              </a:lnSpc>
              <a:defRPr/>
            </a:pPr>
            <a:r>
              <a:rPr lang="he-IL" dirty="0">
                <a:solidFill>
                  <a:prstClr val="black"/>
                </a:solidFill>
              </a:rPr>
              <a:t>  </a:t>
            </a: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defRPr/>
            </a:pPr>
            <a:r>
              <a:rPr lang="he-IL" dirty="0">
                <a:solidFill>
                  <a:prstClr val="black"/>
                </a:solidFill>
              </a:rPr>
              <a:t>  </a:t>
            </a: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rgbClr val="FF6600"/>
                </a:solidFill>
                <a:ea typeface="+mn-ea"/>
              </a:rPr>
              <a:t>סיכום ביניים: מ־</a:t>
            </a:r>
            <a:r>
              <a:rPr lang="en-US" sz="1800" b="1" dirty="0" smtClean="0">
                <a:solidFill>
                  <a:srgbClr val="FF6600"/>
                </a:solidFill>
                <a:ea typeface="+mn-ea"/>
              </a:rPr>
              <a:t>DNA</a:t>
            </a:r>
            <a:r>
              <a:rPr lang="he-IL" sz="1800" b="1" dirty="0" smtClean="0">
                <a:solidFill>
                  <a:srgbClr val="FF6600"/>
                </a:solidFill>
                <a:ea typeface="+mn-ea"/>
              </a:rPr>
              <a:t> לחלבון</a:t>
            </a:r>
            <a:endParaRPr lang="he-IL" sz="1800" b="1" dirty="0">
              <a:solidFill>
                <a:srgbClr val="FF6600"/>
              </a:solidFill>
              <a:ea typeface="+mn-ea"/>
            </a:endParaRPr>
          </a:p>
        </p:txBody>
      </p:sp>
      <p:grpSp>
        <p:nvGrpSpPr>
          <p:cNvPr id="5" name="קבוצה 4"/>
          <p:cNvGrpSpPr/>
          <p:nvPr/>
        </p:nvGrpSpPr>
        <p:grpSpPr>
          <a:xfrm>
            <a:off x="5292080" y="1844824"/>
            <a:ext cx="2676524" cy="382217"/>
            <a:chOff x="5364163" y="1844824"/>
            <a:chExt cx="2676524" cy="382217"/>
          </a:xfrm>
        </p:grpSpPr>
        <p:sp>
          <p:nvSpPr>
            <p:cNvPr id="2" name="חץ שמאלה 1"/>
            <p:cNvSpPr/>
            <p:nvPr/>
          </p:nvSpPr>
          <p:spPr>
            <a:xfrm>
              <a:off x="7092950" y="2182591"/>
              <a:ext cx="863600" cy="44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חץ שמאלה 2"/>
            <p:cNvSpPr/>
            <p:nvPr/>
          </p:nvSpPr>
          <p:spPr>
            <a:xfrm>
              <a:off x="5543487" y="2159191"/>
              <a:ext cx="863600" cy="44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 name="TextBox 8"/>
            <p:cNvSpPr txBox="1"/>
            <p:nvPr/>
          </p:nvSpPr>
          <p:spPr>
            <a:xfrm>
              <a:off x="7092950" y="1863916"/>
              <a:ext cx="947737"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black"/>
                  </a:solidFill>
                  <a:latin typeface="Arial"/>
                  <a:cs typeface="Arial"/>
                </a:rPr>
                <a:t>תעתוק</a:t>
              </a:r>
            </a:p>
          </p:txBody>
        </p:sp>
        <p:sp>
          <p:nvSpPr>
            <p:cNvPr id="10" name="TextBox 9"/>
            <p:cNvSpPr txBox="1"/>
            <p:nvPr/>
          </p:nvSpPr>
          <p:spPr>
            <a:xfrm>
              <a:off x="5364163" y="1844824"/>
              <a:ext cx="946150" cy="3381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black"/>
                  </a:solidFill>
                  <a:latin typeface="Arial"/>
                  <a:cs typeface="Arial"/>
                </a:rPr>
                <a:t>תרגום</a:t>
              </a:r>
            </a:p>
          </p:txBody>
        </p:sp>
      </p:grpSp>
      <p:sp>
        <p:nvSpPr>
          <p:cNvPr id="11"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
        <p:nvSpPr>
          <p:cNvPr id="12" name="TextBox 11"/>
          <p:cNvSpPr txBox="1"/>
          <p:nvPr/>
        </p:nvSpPr>
        <p:spPr>
          <a:xfrm>
            <a:off x="468313" y="6092825"/>
            <a:ext cx="8183562"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מונחים (מהסילבוס): </a:t>
            </a:r>
            <a:r>
              <a:rPr lang="he-IL" kern="0" dirty="0" smtClean="0">
                <a:solidFill>
                  <a:prstClr val="black"/>
                </a:solidFill>
                <a:latin typeface="Arial"/>
                <a:cs typeface="Arial"/>
              </a:rPr>
              <a:t>גן, גרעין תא, חומצות אמיניות, יצירת חלבונים, עריכת </a:t>
            </a:r>
            <a:r>
              <a:rPr lang="en-US" kern="0" dirty="0" smtClean="0">
                <a:solidFill>
                  <a:prstClr val="black"/>
                </a:solidFill>
                <a:latin typeface="Arial"/>
                <a:cs typeface="Arial"/>
              </a:rPr>
              <a:t>RNA</a:t>
            </a:r>
            <a:r>
              <a:rPr lang="he-IL" kern="0" dirty="0">
                <a:solidFill>
                  <a:prstClr val="black"/>
                </a:solidFill>
                <a:latin typeface="Arial"/>
                <a:cs typeface="Arial"/>
              </a:rPr>
              <a:t>, </a:t>
            </a:r>
            <a:r>
              <a:rPr lang="he-IL" kern="0" dirty="0" smtClean="0">
                <a:solidFill>
                  <a:prstClr val="black"/>
                </a:solidFill>
                <a:latin typeface="Arial"/>
                <a:cs typeface="Arial"/>
              </a:rPr>
              <a:t>צופן גנטי </a:t>
            </a:r>
            <a:r>
              <a:rPr lang="he-IL" kern="0" dirty="0">
                <a:solidFill>
                  <a:prstClr val="black"/>
                </a:solidFill>
                <a:latin typeface="Arial"/>
                <a:cs typeface="Arial"/>
              </a:rPr>
              <a:t>ריבוזומים, </a:t>
            </a:r>
            <a:r>
              <a:rPr lang="he-IL" kern="0" dirty="0" err="1" smtClean="0">
                <a:solidFill>
                  <a:prstClr val="black"/>
                </a:solidFill>
                <a:latin typeface="Arial"/>
                <a:cs typeface="Arial"/>
              </a:rPr>
              <a:t>תעתוק</a:t>
            </a:r>
            <a:r>
              <a:rPr lang="he-IL" kern="0" dirty="0">
                <a:solidFill>
                  <a:prstClr val="black"/>
                </a:solidFill>
                <a:latin typeface="Arial"/>
                <a:cs typeface="Arial"/>
              </a:rPr>
              <a:t>, תרגום, </a:t>
            </a:r>
            <a:r>
              <a:rPr lang="en-US" kern="0" dirty="0">
                <a:solidFill>
                  <a:prstClr val="black"/>
                </a:solidFill>
                <a:latin typeface="Arial"/>
                <a:cs typeface="Arial"/>
              </a:rPr>
              <a:t>RNA</a:t>
            </a:r>
            <a:r>
              <a:rPr lang="he-IL" kern="0" dirty="0">
                <a:solidFill>
                  <a:prstClr val="black"/>
                </a:solidFill>
                <a:latin typeface="Arial"/>
                <a:cs typeface="Arial"/>
              </a:rPr>
              <a:t> מוביל (</a:t>
            </a:r>
            <a:r>
              <a:rPr lang="en-US" kern="0" dirty="0" err="1">
                <a:solidFill>
                  <a:prstClr val="black"/>
                </a:solidFill>
                <a:latin typeface="Arial"/>
                <a:cs typeface="Arial"/>
              </a:rPr>
              <a:t>tRNA</a:t>
            </a:r>
            <a:r>
              <a:rPr lang="he-IL" kern="0" dirty="0">
                <a:solidFill>
                  <a:prstClr val="black"/>
                </a:solidFill>
                <a:latin typeface="Arial"/>
                <a:cs typeface="Arial"/>
              </a:rPr>
              <a:t>), </a:t>
            </a:r>
            <a:r>
              <a:rPr lang="en-US" kern="0" dirty="0">
                <a:solidFill>
                  <a:prstClr val="black"/>
                </a:solidFill>
                <a:latin typeface="Arial"/>
                <a:cs typeface="Arial"/>
              </a:rPr>
              <a:t>RNA</a:t>
            </a:r>
            <a:r>
              <a:rPr lang="he-IL" kern="0" dirty="0">
                <a:solidFill>
                  <a:prstClr val="black"/>
                </a:solidFill>
                <a:latin typeface="Arial"/>
                <a:cs typeface="Arial"/>
              </a:rPr>
              <a:t> שליח </a:t>
            </a:r>
            <a:r>
              <a:rPr lang="en-US" kern="0" dirty="0">
                <a:solidFill>
                  <a:prstClr val="black"/>
                </a:solidFill>
                <a:latin typeface="Arial"/>
                <a:cs typeface="Arial"/>
              </a:rPr>
              <a:t>mRNA)</a:t>
            </a:r>
            <a:r>
              <a:rPr lang="he-IL" kern="0" dirty="0">
                <a:solidFill>
                  <a:prstClr val="black"/>
                </a:solidFill>
                <a:latin typeface="Arial"/>
                <a:cs typeface="Arial"/>
              </a:rPr>
              <a:t>).</a:t>
            </a: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128770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268A96-C307-43D8-828D-BEF4045D0DDE}"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כיצד המידע ב-</a:t>
            </a:r>
            <a:r>
              <a:rPr lang="en-US" sz="1800" b="1" dirty="0" smtClean="0">
                <a:solidFill>
                  <a:srgbClr val="FF6600"/>
                </a:solidFill>
                <a:ea typeface="+mn-ea"/>
              </a:rPr>
              <a:t>DNA</a:t>
            </a:r>
            <a:r>
              <a:rPr lang="he-IL" sz="1800" b="1" dirty="0" smtClean="0">
                <a:solidFill>
                  <a:srgbClr val="FF6600"/>
                </a:solidFill>
                <a:ea typeface="+mn-ea"/>
              </a:rPr>
              <a:t> קובע את סוג החלבון הנוצר? – הצופן הגנטי</a:t>
            </a:r>
            <a:endParaRPr lang="he-IL" sz="1800" dirty="0" smtClean="0"/>
          </a:p>
        </p:txBody>
      </p:sp>
      <p:sp>
        <p:nvSpPr>
          <p:cNvPr id="17" name="TextBox 16"/>
          <p:cNvSpPr txBox="1"/>
          <p:nvPr/>
        </p:nvSpPr>
        <p:spPr>
          <a:xfrm>
            <a:off x="255588" y="493713"/>
            <a:ext cx="8389937" cy="18002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מולקולות החלבונים הן שרשראות ארוכות מורכבות </a:t>
            </a:r>
            <a:r>
              <a:rPr lang="he-IL" kern="0" dirty="0"/>
              <a:t>מ</a:t>
            </a:r>
            <a:r>
              <a:rPr lang="he-IL" kern="0" dirty="0">
                <a:solidFill>
                  <a:prstClr val="black"/>
                </a:solidFill>
              </a:rPr>
              <a:t>חוליות-חוליות של חומצות אמיניות. </a:t>
            </a:r>
          </a:p>
          <a:p>
            <a:pPr fontAlgn="auto">
              <a:spcBef>
                <a:spcPts val="0"/>
              </a:spcBef>
              <a:spcAft>
                <a:spcPts val="0"/>
              </a:spcAft>
              <a:defRPr/>
            </a:pPr>
            <a:r>
              <a:rPr lang="he-IL" kern="0" dirty="0">
                <a:solidFill>
                  <a:prstClr val="black"/>
                </a:solidFill>
              </a:rPr>
              <a:t>כל החלבונים בגוף הם צירופים של 20 סוגי חומצות אמיניות בלבד!</a:t>
            </a:r>
          </a:p>
          <a:p>
            <a:pPr fontAlgn="auto">
              <a:spcBef>
                <a:spcPts val="0"/>
              </a:spcBef>
              <a:spcAft>
                <a:spcPts val="0"/>
              </a:spcAft>
              <a:defRPr/>
            </a:pPr>
            <a:r>
              <a:rPr lang="he-IL" kern="0" dirty="0">
                <a:solidFill>
                  <a:prstClr val="black"/>
                </a:solidFill>
              </a:rPr>
              <a:t>החלבונים נבדלים אלו מאלו בטיפוסי החומצות האמיניות המרכיבים אותם, במספרן ובסדר שלהן. </a:t>
            </a:r>
          </a:p>
          <a:p>
            <a:pPr fontAlgn="auto">
              <a:spcBef>
                <a:spcPts val="0"/>
              </a:spcBef>
              <a:spcAft>
                <a:spcPts val="0"/>
              </a:spcAft>
              <a:defRPr/>
            </a:pPr>
            <a:r>
              <a:rPr lang="he-IL" kern="0" dirty="0">
                <a:solidFill>
                  <a:schemeClr val="accent3"/>
                </a:solidFill>
              </a:rPr>
              <a:t>כיצד המידע ב-</a:t>
            </a:r>
            <a:r>
              <a:rPr lang="en-US" kern="0" dirty="0">
                <a:solidFill>
                  <a:schemeClr val="accent3"/>
                </a:solidFill>
              </a:rPr>
              <a:t>DNA</a:t>
            </a:r>
            <a:r>
              <a:rPr lang="he-IL" kern="0" dirty="0">
                <a:solidFill>
                  <a:schemeClr val="accent3"/>
                </a:solidFill>
              </a:rPr>
              <a:t> קובע את רצף החומצות האמיניות בחלבון?</a:t>
            </a: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286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133600"/>
            <a:ext cx="61245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8DAA58E-8B52-429F-9444-016C551BDC6D}" type="slidenum">
              <a:rPr lang="he-IL" smtClean="0"/>
              <a:pPr fontAlgn="base">
                <a:spcBef>
                  <a:spcPct val="0"/>
                </a:spcBef>
                <a:spcAft>
                  <a:spcPct val="0"/>
                </a:spcAft>
                <a:defRPr/>
              </a:pPr>
              <a:t>40</a:t>
            </a:fld>
            <a:endParaRPr lang="he-IL" dirty="0" smtClean="0"/>
          </a:p>
        </p:txBody>
      </p:sp>
      <p:sp>
        <p:nvSpPr>
          <p:cNvPr id="10" name="כותרת 9"/>
          <p:cNvSpPr>
            <a:spLocks noGrp="1"/>
          </p:cNvSpPr>
          <p:nvPr>
            <p:ph type="title"/>
          </p:nvPr>
        </p:nvSpPr>
        <p:spPr>
          <a:xfrm>
            <a:off x="285750" y="36935"/>
            <a:ext cx="8229600" cy="439737"/>
          </a:xfrm>
        </p:spPr>
        <p:txBody>
          <a:bodyPr/>
          <a:lstStyle/>
          <a:p>
            <a:pPr fontAlgn="auto">
              <a:defRPr/>
            </a:pPr>
            <a:r>
              <a:rPr lang="he-IL" sz="1800" b="1" dirty="0" smtClean="0">
                <a:solidFill>
                  <a:srgbClr val="FF6600"/>
                </a:solidFill>
                <a:ea typeface="+mn-ea"/>
              </a:rPr>
              <a:t>הקשר בין </a:t>
            </a:r>
            <a:r>
              <a:rPr lang="en-US" sz="1800" b="1" dirty="0" smtClean="0">
                <a:solidFill>
                  <a:srgbClr val="FF6600"/>
                </a:solidFill>
                <a:ea typeface="+mn-ea"/>
              </a:rPr>
              <a:t>DNA</a:t>
            </a:r>
            <a:r>
              <a:rPr lang="he-IL" sz="1800" b="1" dirty="0" smtClean="0">
                <a:solidFill>
                  <a:srgbClr val="FF6600"/>
                </a:solidFill>
                <a:ea typeface="+mn-ea"/>
              </a:rPr>
              <a:t> לתכונות</a:t>
            </a:r>
            <a:endParaRPr lang="he-IL" dirty="0"/>
          </a:p>
        </p:txBody>
      </p:sp>
      <p:grpSp>
        <p:nvGrpSpPr>
          <p:cNvPr id="64517" name="קבוצה 2"/>
          <p:cNvGrpSpPr>
            <a:grpSpLocks/>
          </p:cNvGrpSpPr>
          <p:nvPr/>
        </p:nvGrpSpPr>
        <p:grpSpPr bwMode="auto">
          <a:xfrm>
            <a:off x="196850" y="1212850"/>
            <a:ext cx="8718550" cy="3635375"/>
            <a:chOff x="381000" y="1938337"/>
            <a:chExt cx="8718774" cy="3635375"/>
          </a:xfrm>
        </p:grpSpPr>
        <p:grpSp>
          <p:nvGrpSpPr>
            <p:cNvPr id="64519" name="קבוצה 20"/>
            <p:cNvGrpSpPr>
              <a:grpSpLocks/>
            </p:cNvGrpSpPr>
            <p:nvPr/>
          </p:nvGrpSpPr>
          <p:grpSpPr bwMode="auto">
            <a:xfrm>
              <a:off x="381000" y="1938337"/>
              <a:ext cx="8383588" cy="3635375"/>
              <a:chOff x="404605" y="1226422"/>
              <a:chExt cx="8382941" cy="3634790"/>
            </a:xfrm>
          </p:grpSpPr>
          <p:sp>
            <p:nvSpPr>
              <p:cNvPr id="12" name="TextBox 11"/>
              <p:cNvSpPr txBox="1"/>
              <p:nvPr/>
            </p:nvSpPr>
            <p:spPr>
              <a:xfrm>
                <a:off x="404605" y="1226422"/>
                <a:ext cx="6687793" cy="1193608"/>
              </a:xfrm>
              <a:prstGeom prst="rect">
                <a:avLst/>
              </a:prstGeom>
              <a:noFill/>
              <a:ln w="22225">
                <a:solidFill>
                  <a:sysClr val="window" lastClr="FFFFFF">
                    <a:lumMod val="85000"/>
                  </a:sysClr>
                </a:solidFill>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he-IL" kern="0" dirty="0" smtClean="0">
                    <a:solidFill>
                      <a:prstClr val="black"/>
                    </a:solidFill>
                    <a:latin typeface="Arial"/>
                    <a:cs typeface="Arial"/>
                  </a:rPr>
                  <a:t>ה-</a:t>
                </a:r>
                <a:r>
                  <a:rPr lang="en-US" kern="0" dirty="0" smtClean="0">
                    <a:solidFill>
                      <a:prstClr val="black"/>
                    </a:solidFill>
                    <a:latin typeface="Arial"/>
                    <a:cs typeface="Arial"/>
                  </a:rPr>
                  <a:t> DNA </a:t>
                </a:r>
                <a:r>
                  <a:rPr lang="he-IL" kern="0" dirty="0" smtClean="0">
                    <a:solidFill>
                      <a:prstClr val="black"/>
                    </a:solidFill>
                    <a:latin typeface="Arial"/>
                    <a:cs typeface="Arial"/>
                  </a:rPr>
                  <a:t>קובע את תכונות התא ואת תפקודו </a:t>
                </a:r>
              </a:p>
              <a:p>
                <a:pPr algn="ctr" eaLnBrk="1" fontAlgn="auto" hangingPunct="1">
                  <a:spcBef>
                    <a:spcPts val="0"/>
                  </a:spcBef>
                  <a:spcAft>
                    <a:spcPts val="0"/>
                  </a:spcAft>
                  <a:defRPr/>
                </a:pPr>
                <a:r>
                  <a:rPr lang="he-IL" kern="0" dirty="0" smtClean="0">
                    <a:solidFill>
                      <a:prstClr val="black"/>
                    </a:solidFill>
                    <a:latin typeface="Arial"/>
                    <a:cs typeface="Arial"/>
                  </a:rPr>
                  <a:t>(וכך גם את תכונות היצור כולו) </a:t>
                </a:r>
              </a:p>
              <a:p>
                <a:pPr algn="ctr" eaLnBrk="1" fontAlgn="auto" hangingPunct="1">
                  <a:spcBef>
                    <a:spcPts val="0"/>
                  </a:spcBef>
                  <a:spcAft>
                    <a:spcPts val="0"/>
                  </a:spcAft>
                  <a:defRPr/>
                </a:pPr>
                <a:r>
                  <a:rPr lang="he-IL" kern="0" dirty="0" smtClean="0">
                    <a:latin typeface="Arial"/>
                    <a:cs typeface="Arial"/>
                  </a:rPr>
                  <a:t>דרך קביעת </a:t>
                </a:r>
                <a:r>
                  <a:rPr lang="he-IL" kern="0" dirty="0" smtClean="0">
                    <a:solidFill>
                      <a:prstClr val="black"/>
                    </a:solidFill>
                    <a:latin typeface="Arial"/>
                    <a:cs typeface="Arial"/>
                  </a:rPr>
                  <a:t>סוג החלבונים הנוצרים בתא</a:t>
                </a:r>
              </a:p>
            </p:txBody>
          </p:sp>
          <p:sp>
            <p:nvSpPr>
              <p:cNvPr id="64524" name="TextBox 12"/>
              <p:cNvSpPr txBox="1">
                <a:spLocks noChangeArrowheads="1"/>
              </p:cNvSpPr>
              <p:nvPr/>
            </p:nvSpPr>
            <p:spPr bwMode="auto">
              <a:xfrm>
                <a:off x="410955" y="2780335"/>
                <a:ext cx="6681272" cy="865048"/>
              </a:xfrm>
              <a:prstGeom prst="rect">
                <a:avLst/>
              </a:prstGeom>
              <a:noFill/>
              <a:ln w="22225">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dirty="0">
                    <a:solidFill>
                      <a:srgbClr val="000000"/>
                    </a:solidFill>
                  </a:rPr>
                  <a:t>החלבונים הנוצרים הם אנזימים, תעלות, קולטנים ועוד</a:t>
                </a:r>
                <a:endParaRPr lang="en-US" dirty="0">
                  <a:solidFill>
                    <a:srgbClr val="000000"/>
                  </a:solidFill>
                </a:endParaRPr>
              </a:p>
              <a:p>
                <a:pPr algn="ctr" eaLnBrk="1" hangingPunct="1"/>
                <a:endParaRPr lang="he-IL" sz="1400" u="sng" dirty="0">
                  <a:solidFill>
                    <a:srgbClr val="00B0F0"/>
                  </a:solidFill>
                </a:endParaRPr>
              </a:p>
            </p:txBody>
          </p:sp>
          <p:sp>
            <p:nvSpPr>
              <p:cNvPr id="64525" name="TextBox 13"/>
              <p:cNvSpPr txBox="1">
                <a:spLocks noChangeArrowheads="1"/>
              </p:cNvSpPr>
              <p:nvPr/>
            </p:nvSpPr>
            <p:spPr bwMode="auto">
              <a:xfrm>
                <a:off x="404605" y="3997751"/>
                <a:ext cx="6674923" cy="863461"/>
              </a:xfrm>
              <a:prstGeom prst="rect">
                <a:avLst/>
              </a:prstGeom>
              <a:noFill/>
              <a:ln w="22225">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dirty="0">
                    <a:solidFill>
                      <a:srgbClr val="000000"/>
                    </a:solidFill>
                  </a:rPr>
                  <a:t>תפקוד החלבונים קובע את תכונות התא ואת התהליכים המתרחשים בו</a:t>
                </a:r>
                <a:endParaRPr lang="en-US" dirty="0">
                  <a:solidFill>
                    <a:srgbClr val="000000"/>
                  </a:solidFill>
                  <a:latin typeface="Calibri" pitchFamily="34" charset="0"/>
                  <a:cs typeface="Times New Roman" pitchFamily="18" charset="0"/>
                </a:endParaRPr>
              </a:p>
              <a:p>
                <a:pPr algn="ctr" eaLnBrk="1" hangingPunct="1"/>
                <a:endParaRPr lang="he-IL" u="sng" dirty="0">
                  <a:solidFill>
                    <a:srgbClr val="00B0F0"/>
                  </a:solidFill>
                </a:endParaRPr>
              </a:p>
            </p:txBody>
          </p:sp>
          <p:sp>
            <p:nvSpPr>
              <p:cNvPr id="15" name="TextBox 14"/>
              <p:cNvSpPr txBox="1"/>
              <p:nvPr/>
            </p:nvSpPr>
            <p:spPr>
              <a:xfrm>
                <a:off x="7379721" y="1391495"/>
                <a:ext cx="1408040" cy="86346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16" name="TextBox 15"/>
              <p:cNvSpPr txBox="1"/>
              <p:nvPr/>
            </p:nvSpPr>
            <p:spPr>
              <a:xfrm>
                <a:off x="7379721" y="2780335"/>
                <a:ext cx="1408040" cy="865048"/>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17" name="TextBox 16"/>
              <p:cNvSpPr txBox="1"/>
              <p:nvPr/>
            </p:nvSpPr>
            <p:spPr>
              <a:xfrm>
                <a:off x="7379721" y="3997751"/>
                <a:ext cx="1408040" cy="86346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grpSp>
        <p:sp>
          <p:nvSpPr>
            <p:cNvPr id="2" name="חץ למטה 1"/>
            <p:cNvSpPr/>
            <p:nvPr/>
          </p:nvSpPr>
          <p:spPr>
            <a:xfrm flipH="1">
              <a:off x="3640222" y="3114675"/>
              <a:ext cx="415936"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למטה 17"/>
            <p:cNvSpPr/>
            <p:nvPr/>
          </p:nvSpPr>
          <p:spPr>
            <a:xfrm flipH="1">
              <a:off x="3640222" y="4357687"/>
              <a:ext cx="415936"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6452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712" y="3445953"/>
              <a:ext cx="20240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988" y="1062038"/>
            <a:ext cx="203041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a:xfrm>
            <a:off x="285750" y="44624"/>
            <a:ext cx="8229600" cy="439737"/>
          </a:xfrm>
        </p:spPr>
        <p:txBody>
          <a:bodyPr/>
          <a:lstStyle/>
          <a:p>
            <a:pPr fontAlgn="auto">
              <a:defRPr/>
            </a:pPr>
            <a:r>
              <a:rPr lang="he-IL" sz="1800" b="1" dirty="0" smtClean="0">
                <a:solidFill>
                  <a:srgbClr val="FF6600"/>
                </a:solidFill>
                <a:ea typeface="+mn-ea"/>
              </a:rPr>
              <a:t>שאלה 12: הקשר בין </a:t>
            </a:r>
            <a:r>
              <a:rPr lang="en-US" sz="1800" b="1" dirty="0" smtClean="0">
                <a:solidFill>
                  <a:srgbClr val="FF6600"/>
                </a:solidFill>
                <a:ea typeface="+mn-ea"/>
              </a:rPr>
              <a:t>DNA</a:t>
            </a:r>
            <a:r>
              <a:rPr lang="he-IL" sz="1800" b="1" dirty="0" smtClean="0">
                <a:solidFill>
                  <a:srgbClr val="FF6600"/>
                </a:solidFill>
                <a:ea typeface="+mn-ea"/>
              </a:rPr>
              <a:t> לתכונות</a:t>
            </a:r>
            <a:endParaRPr lang="he-IL" dirty="0"/>
          </a:p>
        </p:txBody>
      </p:sp>
      <p:sp>
        <p:nvSpPr>
          <p:cNvPr id="19" name="TextBox 18"/>
          <p:cNvSpPr txBox="1"/>
          <p:nvPr/>
        </p:nvSpPr>
        <p:spPr>
          <a:xfrm>
            <a:off x="441325" y="548680"/>
            <a:ext cx="8183563" cy="20313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12:</a:t>
            </a:r>
          </a:p>
          <a:p>
            <a:pPr fontAlgn="auto">
              <a:spcBef>
                <a:spcPts val="0"/>
              </a:spcBef>
              <a:spcAft>
                <a:spcPts val="0"/>
              </a:spcAft>
              <a:defRPr/>
            </a:pPr>
            <a:r>
              <a:rPr lang="he-IL" kern="0" dirty="0">
                <a:solidFill>
                  <a:schemeClr val="tx2"/>
                </a:solidFill>
                <a:latin typeface="Arial"/>
                <a:cs typeface="Arial"/>
              </a:rPr>
              <a:t>סדרו את המשפטים הבאים בתוך הסכֵמה, על פי סדר התרחשותם:</a:t>
            </a:r>
          </a:p>
          <a:p>
            <a:pPr fontAlgn="auto">
              <a:spcBef>
                <a:spcPts val="0"/>
              </a:spcBef>
              <a:spcAft>
                <a:spcPts val="0"/>
              </a:spcAft>
              <a:defRPr/>
            </a:pPr>
            <a:r>
              <a:rPr lang="he-IL" kern="0" dirty="0">
                <a:solidFill>
                  <a:schemeClr val="tx2"/>
                </a:solidFill>
                <a:latin typeface="Arial"/>
                <a:cs typeface="Arial"/>
              </a:rPr>
              <a:t>   1. על פי המידע הזה נוצר בתאי קשתית העיניים חלבון, שהוא אנזים שמזרז את תהליך </a:t>
            </a:r>
            <a:endParaRPr lang="he-IL" kern="0" dirty="0" smtClean="0">
              <a:solidFill>
                <a:schemeClr val="tx2"/>
              </a:solidFill>
              <a:latin typeface="Arial"/>
              <a:cs typeface="Arial"/>
            </a:endParaRPr>
          </a:p>
          <a:p>
            <a:pPr fontAlgn="auto">
              <a:spcBef>
                <a:spcPts val="0"/>
              </a:spcBef>
              <a:spcAft>
                <a:spcPts val="0"/>
              </a:spcAft>
              <a:defRPr/>
            </a:pPr>
            <a:r>
              <a:rPr lang="he-IL" kern="0" dirty="0" smtClean="0">
                <a:solidFill>
                  <a:schemeClr val="tx2"/>
                </a:solidFill>
                <a:latin typeface="Arial"/>
                <a:cs typeface="Arial"/>
              </a:rPr>
              <a:t>       יצירת </a:t>
            </a:r>
            <a:r>
              <a:rPr lang="he-IL" kern="0" dirty="0">
                <a:solidFill>
                  <a:schemeClr val="tx2"/>
                </a:solidFill>
                <a:latin typeface="Arial"/>
                <a:cs typeface="Arial"/>
              </a:rPr>
              <a:t>המלנין (חומר בצבע חום);</a:t>
            </a:r>
          </a:p>
          <a:p>
            <a:pPr fontAlgn="auto">
              <a:spcBef>
                <a:spcPts val="0"/>
              </a:spcBef>
              <a:spcAft>
                <a:spcPts val="0"/>
              </a:spcAft>
              <a:defRPr/>
            </a:pPr>
            <a:r>
              <a:rPr lang="he-IL" kern="0" dirty="0">
                <a:solidFill>
                  <a:schemeClr val="tx2"/>
                </a:solidFill>
                <a:latin typeface="Arial"/>
                <a:cs typeface="Arial"/>
              </a:rPr>
              <a:t>   2. בתאי הקשתית נוצר מלנין, ולכן הקשתית נראית חומה - משמע, לאדם יש עיניים חומות;</a:t>
            </a:r>
          </a:p>
          <a:p>
            <a:pPr fontAlgn="auto">
              <a:spcBef>
                <a:spcPts val="0"/>
              </a:spcBef>
              <a:spcAft>
                <a:spcPts val="0"/>
              </a:spcAft>
              <a:defRPr/>
            </a:pPr>
            <a:r>
              <a:rPr lang="he-IL" kern="0" dirty="0">
                <a:solidFill>
                  <a:schemeClr val="tx2"/>
                </a:solidFill>
                <a:latin typeface="Arial"/>
                <a:cs typeface="Arial"/>
              </a:rPr>
              <a:t>   3. ב-</a:t>
            </a:r>
            <a:r>
              <a:rPr lang="en-US" kern="0" dirty="0">
                <a:solidFill>
                  <a:schemeClr val="tx2"/>
                </a:solidFill>
                <a:latin typeface="Arial"/>
                <a:cs typeface="Arial"/>
              </a:rPr>
              <a:t>DNA</a:t>
            </a:r>
            <a:r>
              <a:rPr lang="he-IL" kern="0" dirty="0">
                <a:solidFill>
                  <a:schemeClr val="tx2"/>
                </a:solidFill>
                <a:latin typeface="Arial"/>
                <a:cs typeface="Arial"/>
              </a:rPr>
              <a:t> מצוי מידע הקובע את צבע העיניים;</a:t>
            </a:r>
          </a:p>
          <a:p>
            <a:pPr fontAlgn="auto">
              <a:spcBef>
                <a:spcPts val="0"/>
              </a:spcBef>
              <a:spcAft>
                <a:spcPts val="0"/>
              </a:spcAft>
              <a:defRPr/>
            </a:pPr>
            <a:endParaRPr lang="he-IL" kern="0" dirty="0">
              <a:solidFill>
                <a:schemeClr val="tx2"/>
              </a:solidFill>
              <a:latin typeface="Arial"/>
              <a:cs typeface="Arial"/>
            </a:endParaRPr>
          </a:p>
        </p:txBody>
      </p:sp>
      <p:sp>
        <p:nvSpPr>
          <p:cNvPr id="2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35942"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41</a:t>
            </a:fld>
            <a:endParaRPr lang="he-IL" sz="1100" dirty="0" smtClean="0">
              <a:solidFill>
                <a:schemeClr val="bg1">
                  <a:lumMod val="75000"/>
                </a:schemeClr>
              </a:solidFill>
            </a:endParaRPr>
          </a:p>
        </p:txBody>
      </p:sp>
      <p:grpSp>
        <p:nvGrpSpPr>
          <p:cNvPr id="2" name="קבוצה 1"/>
          <p:cNvGrpSpPr/>
          <p:nvPr/>
        </p:nvGrpSpPr>
        <p:grpSpPr>
          <a:xfrm>
            <a:off x="231775" y="2708920"/>
            <a:ext cx="8435975" cy="3527896"/>
            <a:chOff x="231775" y="2924175"/>
            <a:chExt cx="8435975" cy="3527896"/>
          </a:xfrm>
        </p:grpSpPr>
        <p:grpSp>
          <p:nvGrpSpPr>
            <p:cNvPr id="65542" name="קבוצה 20"/>
            <p:cNvGrpSpPr>
              <a:grpSpLocks/>
            </p:cNvGrpSpPr>
            <p:nvPr/>
          </p:nvGrpSpPr>
          <p:grpSpPr bwMode="auto">
            <a:xfrm>
              <a:off x="231775" y="2924175"/>
              <a:ext cx="8435975" cy="3527896"/>
              <a:chOff x="356532" y="1412776"/>
              <a:chExt cx="8436429" cy="3527870"/>
            </a:xfrm>
          </p:grpSpPr>
          <p:sp>
            <p:nvSpPr>
              <p:cNvPr id="22" name="TextBox 21"/>
              <p:cNvSpPr txBox="1"/>
              <p:nvPr/>
            </p:nvSpPr>
            <p:spPr>
              <a:xfrm>
                <a:off x="393047" y="1412776"/>
                <a:ext cx="6699611" cy="1008056"/>
              </a:xfrm>
              <a:prstGeom prst="rect">
                <a:avLst/>
              </a:prstGeom>
              <a:noFill/>
              <a:ln w="22225">
                <a:solidFill>
                  <a:sysClr val="window" lastClr="FFFFFF">
                    <a:lumMod val="85000"/>
                  </a:sysClr>
                </a:solidFill>
              </a:ln>
              <a:effectLst/>
            </p:spPr>
            <p:txBody>
              <a:bodyPr anchor="ctr">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he-IL" kern="0" dirty="0" smtClean="0">
                  <a:solidFill>
                    <a:srgbClr val="000000"/>
                  </a:solidFill>
                  <a:latin typeface="Calibri" pitchFamily="34" charset="0"/>
                  <a:cs typeface="Times New Roman" pitchFamily="18" charset="0"/>
                </a:endParaRPr>
              </a:p>
            </p:txBody>
          </p:sp>
          <p:sp>
            <p:nvSpPr>
              <p:cNvPr id="23" name="TextBox 22"/>
              <p:cNvSpPr txBox="1"/>
              <p:nvPr/>
            </p:nvSpPr>
            <p:spPr>
              <a:xfrm>
                <a:off x="356532" y="2774841"/>
                <a:ext cx="6682148" cy="862007"/>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sz="1400" u="sng" kern="0" dirty="0">
                  <a:solidFill>
                    <a:srgbClr val="00B0F0"/>
                  </a:solidFill>
                  <a:latin typeface="Arial"/>
                  <a:cs typeface="Arial"/>
                </a:endParaRPr>
              </a:p>
            </p:txBody>
          </p:sp>
          <p:sp>
            <p:nvSpPr>
              <p:cNvPr id="24" name="TextBox 23"/>
              <p:cNvSpPr txBox="1"/>
              <p:nvPr/>
            </p:nvSpPr>
            <p:spPr>
              <a:xfrm>
                <a:off x="416860" y="4067056"/>
                <a:ext cx="6675797" cy="863594"/>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u="sng" kern="0" dirty="0">
                  <a:solidFill>
                    <a:srgbClr val="00B0F0"/>
                  </a:solidFill>
                  <a:latin typeface="Arial"/>
                  <a:cs typeface="Arial"/>
                </a:endParaRPr>
              </a:p>
            </p:txBody>
          </p:sp>
          <p:sp>
            <p:nvSpPr>
              <p:cNvPr id="25" name="TextBox 24"/>
              <p:cNvSpPr txBox="1"/>
              <p:nvPr/>
            </p:nvSpPr>
            <p:spPr>
              <a:xfrm>
                <a:off x="7386360" y="1449338"/>
                <a:ext cx="1406601" cy="971543"/>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26" name="TextBox 25"/>
              <p:cNvSpPr txBox="1"/>
              <p:nvPr/>
            </p:nvSpPr>
            <p:spPr>
              <a:xfrm>
                <a:off x="7380010" y="2781191"/>
                <a:ext cx="1408189" cy="863594"/>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27" name="TextBox 26"/>
              <p:cNvSpPr txBox="1"/>
              <p:nvPr/>
            </p:nvSpPr>
            <p:spPr>
              <a:xfrm>
                <a:off x="7380010" y="4077052"/>
                <a:ext cx="1408189" cy="863594"/>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grpSp>
        <p:sp>
          <p:nvSpPr>
            <p:cNvPr id="15" name="חץ למטה 14"/>
            <p:cNvSpPr/>
            <p:nvPr/>
          </p:nvSpPr>
          <p:spPr>
            <a:xfrm flipH="1">
              <a:off x="3924300" y="3933825"/>
              <a:ext cx="414338"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a:xfrm flipH="1">
              <a:off x="3883025" y="5240338"/>
              <a:ext cx="415925"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2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63" y="5583237"/>
              <a:ext cx="12811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F9556E-474F-4C1A-A788-ED9110556C39}" type="slidenum">
              <a:rPr lang="he-IL" smtClean="0"/>
              <a:pPr fontAlgn="base">
                <a:spcBef>
                  <a:spcPct val="0"/>
                </a:spcBef>
                <a:spcAft>
                  <a:spcPct val="0"/>
                </a:spcAft>
                <a:defRPr/>
              </a:pPr>
              <a:t>42</a:t>
            </a:fld>
            <a:endParaRPr lang="he-IL" dirty="0"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dirty="0"/>
          </a:p>
        </p:txBody>
      </p:sp>
      <p:sp>
        <p:nvSpPr>
          <p:cNvPr id="34" name="TextBox 33"/>
          <p:cNvSpPr txBox="1"/>
          <p:nvPr/>
        </p:nvSpPr>
        <p:spPr>
          <a:xfrm>
            <a:off x="387350" y="605587"/>
            <a:ext cx="8183563" cy="20313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12:</a:t>
            </a:r>
          </a:p>
          <a:p>
            <a:pPr fontAlgn="auto">
              <a:spcBef>
                <a:spcPts val="0"/>
              </a:spcBef>
              <a:spcAft>
                <a:spcPts val="0"/>
              </a:spcAft>
              <a:defRPr/>
            </a:pPr>
            <a:r>
              <a:rPr lang="he-IL" kern="0" dirty="0">
                <a:solidFill>
                  <a:schemeClr val="tx2"/>
                </a:solidFill>
                <a:latin typeface="Arial"/>
                <a:cs typeface="Arial"/>
              </a:rPr>
              <a:t>סדרו את המשפטים הבאים בתוך הסכֵמה, על פי סדר התרחשותם:</a:t>
            </a:r>
          </a:p>
          <a:p>
            <a:pPr fontAlgn="auto">
              <a:spcBef>
                <a:spcPts val="0"/>
              </a:spcBef>
              <a:spcAft>
                <a:spcPts val="0"/>
              </a:spcAft>
              <a:defRPr/>
            </a:pPr>
            <a:r>
              <a:rPr lang="he-IL" kern="0" dirty="0">
                <a:solidFill>
                  <a:schemeClr val="tx2"/>
                </a:solidFill>
                <a:latin typeface="Arial"/>
                <a:cs typeface="Arial"/>
              </a:rPr>
              <a:t>   1. על פי המידע הזה נוצר בתאי קשתית העיניים חלבון, שהוא אנזים שמזרז את תהליך </a:t>
            </a:r>
            <a:r>
              <a:rPr lang="he-IL" kern="0" dirty="0" smtClean="0">
                <a:solidFill>
                  <a:schemeClr val="tx2"/>
                </a:solidFill>
                <a:latin typeface="Arial"/>
                <a:cs typeface="Arial"/>
              </a:rPr>
              <a:t>   </a:t>
            </a:r>
          </a:p>
          <a:p>
            <a:pPr fontAlgn="auto">
              <a:spcBef>
                <a:spcPts val="0"/>
              </a:spcBef>
              <a:spcAft>
                <a:spcPts val="0"/>
              </a:spcAft>
              <a:defRPr/>
            </a:pPr>
            <a:r>
              <a:rPr lang="he-IL" kern="0" dirty="0" smtClean="0">
                <a:solidFill>
                  <a:schemeClr val="tx2"/>
                </a:solidFill>
                <a:latin typeface="Arial"/>
                <a:cs typeface="Arial"/>
              </a:rPr>
              <a:t>       יצירת </a:t>
            </a:r>
            <a:r>
              <a:rPr lang="he-IL" kern="0" dirty="0">
                <a:solidFill>
                  <a:schemeClr val="tx2"/>
                </a:solidFill>
                <a:latin typeface="Arial"/>
                <a:cs typeface="Arial"/>
              </a:rPr>
              <a:t>המלנין (חומר בצבע חום);</a:t>
            </a:r>
          </a:p>
          <a:p>
            <a:pPr fontAlgn="auto">
              <a:spcBef>
                <a:spcPts val="0"/>
              </a:spcBef>
              <a:spcAft>
                <a:spcPts val="0"/>
              </a:spcAft>
              <a:defRPr/>
            </a:pPr>
            <a:r>
              <a:rPr lang="he-IL" kern="0" dirty="0">
                <a:solidFill>
                  <a:schemeClr val="tx2"/>
                </a:solidFill>
                <a:latin typeface="Arial"/>
                <a:cs typeface="Arial"/>
              </a:rPr>
              <a:t>   2. בתאי הקשתית נוצר מלנין, ולכן הקשתית נראית חומה - משמע, לאדם יש עיניים חומות;</a:t>
            </a:r>
          </a:p>
          <a:p>
            <a:pPr fontAlgn="auto">
              <a:spcBef>
                <a:spcPts val="0"/>
              </a:spcBef>
              <a:spcAft>
                <a:spcPts val="0"/>
              </a:spcAft>
              <a:defRPr/>
            </a:pPr>
            <a:r>
              <a:rPr lang="he-IL" kern="0" dirty="0">
                <a:solidFill>
                  <a:schemeClr val="tx2"/>
                </a:solidFill>
                <a:latin typeface="Arial"/>
                <a:cs typeface="Arial"/>
              </a:rPr>
              <a:t>   3. ב-</a:t>
            </a:r>
            <a:r>
              <a:rPr lang="en-US" kern="0" dirty="0">
                <a:solidFill>
                  <a:schemeClr val="tx2"/>
                </a:solidFill>
                <a:latin typeface="Arial"/>
                <a:cs typeface="Arial"/>
              </a:rPr>
              <a:t>DNA</a:t>
            </a:r>
            <a:r>
              <a:rPr lang="he-IL" kern="0" dirty="0">
                <a:solidFill>
                  <a:schemeClr val="tx2"/>
                </a:solidFill>
                <a:latin typeface="Arial"/>
                <a:cs typeface="Arial"/>
              </a:rPr>
              <a:t> מצוי מידע הקובע את צבע העיניים;</a:t>
            </a:r>
          </a:p>
          <a:p>
            <a:pPr fontAlgn="auto">
              <a:spcBef>
                <a:spcPts val="0"/>
              </a:spcBef>
              <a:spcAft>
                <a:spcPts val="0"/>
              </a:spcAft>
              <a:defRPr/>
            </a:pPr>
            <a:endParaRPr lang="he-IL" kern="0" dirty="0">
              <a:solidFill>
                <a:srgbClr val="1D4C72"/>
              </a:solidFill>
              <a:latin typeface="Arial"/>
              <a:cs typeface="Arial"/>
            </a:endParaRPr>
          </a:p>
        </p:txBody>
      </p:sp>
      <p:sp>
        <p:nvSpPr>
          <p:cNvPr id="1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42</a:t>
            </a:fld>
            <a:endParaRPr lang="he-IL" sz="1100" dirty="0" smtClean="0">
              <a:solidFill>
                <a:schemeClr val="bg1">
                  <a:lumMod val="75000"/>
                </a:schemeClr>
              </a:solidFill>
            </a:endParaRPr>
          </a:p>
        </p:txBody>
      </p:sp>
      <p:grpSp>
        <p:nvGrpSpPr>
          <p:cNvPr id="2" name="קבוצה 1"/>
          <p:cNvGrpSpPr/>
          <p:nvPr/>
        </p:nvGrpSpPr>
        <p:grpSpPr>
          <a:xfrm>
            <a:off x="179388" y="2780928"/>
            <a:ext cx="8399462" cy="3398838"/>
            <a:chOff x="179388" y="2879725"/>
            <a:chExt cx="8399462" cy="3398838"/>
          </a:xfrm>
        </p:grpSpPr>
        <p:grpSp>
          <p:nvGrpSpPr>
            <p:cNvPr id="66565" name="קבוצה 20"/>
            <p:cNvGrpSpPr>
              <a:grpSpLocks/>
            </p:cNvGrpSpPr>
            <p:nvPr/>
          </p:nvGrpSpPr>
          <p:grpSpPr bwMode="auto">
            <a:xfrm>
              <a:off x="179388" y="2879725"/>
              <a:ext cx="8399462" cy="3384550"/>
              <a:chOff x="393927" y="1412776"/>
              <a:chExt cx="8399034" cy="3384376"/>
            </a:xfrm>
          </p:grpSpPr>
          <p:sp>
            <p:nvSpPr>
              <p:cNvPr id="16" name="TextBox 15"/>
              <p:cNvSpPr txBox="1"/>
              <p:nvPr/>
            </p:nvSpPr>
            <p:spPr>
              <a:xfrm>
                <a:off x="393927" y="1412776"/>
                <a:ext cx="6698909" cy="1008011"/>
              </a:xfrm>
              <a:prstGeom prst="rect">
                <a:avLst/>
              </a:prstGeom>
              <a:noFill/>
              <a:ln w="22225">
                <a:solidFill>
                  <a:sysClr val="window" lastClr="FFFFFF">
                    <a:lumMod val="85000"/>
                  </a:sysClr>
                </a:solidFill>
              </a:ln>
              <a:effectLst/>
            </p:spPr>
            <p:txBody>
              <a:bodyPr anchor="ctr">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he-IL" kern="0" dirty="0">
                    <a:latin typeface="Arial"/>
                    <a:cs typeface="Arial"/>
                  </a:rPr>
                  <a:t>ב-</a:t>
                </a:r>
                <a:r>
                  <a:rPr lang="en-US" kern="0" dirty="0">
                    <a:latin typeface="Arial"/>
                    <a:cs typeface="Arial"/>
                  </a:rPr>
                  <a:t>DNA </a:t>
                </a:r>
                <a:r>
                  <a:rPr lang="he-IL" kern="0" dirty="0">
                    <a:latin typeface="Arial"/>
                    <a:cs typeface="Arial"/>
                  </a:rPr>
                  <a:t> מצוי מידע הקובע את צבע העיניים</a:t>
                </a:r>
              </a:p>
              <a:p>
                <a:pPr algn="ctr" eaLnBrk="1" fontAlgn="auto" hangingPunct="1">
                  <a:spcBef>
                    <a:spcPts val="0"/>
                  </a:spcBef>
                  <a:spcAft>
                    <a:spcPts val="0"/>
                  </a:spcAft>
                  <a:defRPr/>
                </a:pPr>
                <a:endParaRPr lang="he-IL" kern="0" dirty="0" smtClean="0">
                  <a:latin typeface="Calibri" pitchFamily="34" charset="0"/>
                  <a:cs typeface="Times New Roman" pitchFamily="18" charset="0"/>
                </a:endParaRPr>
              </a:p>
            </p:txBody>
          </p:sp>
          <p:sp>
            <p:nvSpPr>
              <p:cNvPr id="17" name="TextBox 16"/>
              <p:cNvSpPr txBox="1"/>
              <p:nvPr/>
            </p:nvSpPr>
            <p:spPr>
              <a:xfrm>
                <a:off x="411388" y="2781131"/>
                <a:ext cx="6681448"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sz="1400" u="sng" kern="0" dirty="0">
                  <a:solidFill>
                    <a:srgbClr val="00B0F0"/>
                  </a:solidFill>
                  <a:latin typeface="Arial"/>
                  <a:cs typeface="Arial"/>
                </a:endParaRPr>
              </a:p>
            </p:txBody>
          </p:sp>
          <p:sp>
            <p:nvSpPr>
              <p:cNvPr id="18" name="TextBox 17"/>
              <p:cNvSpPr txBox="1"/>
              <p:nvPr/>
            </p:nvSpPr>
            <p:spPr>
              <a:xfrm>
                <a:off x="417738" y="3933596"/>
                <a:ext cx="6675098"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u="sng" kern="0" dirty="0">
                  <a:solidFill>
                    <a:srgbClr val="00B0F0"/>
                  </a:solidFill>
                  <a:latin typeface="Arial"/>
                  <a:cs typeface="Arial"/>
                </a:endParaRPr>
              </a:p>
            </p:txBody>
          </p:sp>
          <p:sp>
            <p:nvSpPr>
              <p:cNvPr id="21" name="TextBox 20"/>
              <p:cNvSpPr txBox="1"/>
              <p:nvPr/>
            </p:nvSpPr>
            <p:spPr>
              <a:xfrm>
                <a:off x="7386508" y="1536595"/>
                <a:ext cx="1406453"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30" name="TextBox 29"/>
              <p:cNvSpPr txBox="1"/>
              <p:nvPr/>
            </p:nvSpPr>
            <p:spPr>
              <a:xfrm>
                <a:off x="7380158" y="2781131"/>
                <a:ext cx="1408041"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31" name="TextBox 30"/>
              <p:cNvSpPr txBox="1"/>
              <p:nvPr/>
            </p:nvSpPr>
            <p:spPr>
              <a:xfrm>
                <a:off x="7380158" y="3933596"/>
                <a:ext cx="1408041"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cxnSp>
            <p:nvCxnSpPr>
              <p:cNvPr id="66575" name="מחבר חץ ישר 31"/>
              <p:cNvCxnSpPr>
                <a:cxnSpLocks noChangeShapeType="1"/>
              </p:cNvCxnSpPr>
              <p:nvPr/>
            </p:nvCxnSpPr>
            <p:spPr bwMode="auto">
              <a:xfrm>
                <a:off x="4140236" y="2385863"/>
                <a:ext cx="0" cy="395268"/>
              </a:xfrm>
              <a:prstGeom prst="straightConnector1">
                <a:avLst/>
              </a:prstGeom>
              <a:noFill/>
              <a:ln w="9525" algn="ctr">
                <a:solidFill>
                  <a:srgbClr val="7C7C7C"/>
                </a:solidFill>
                <a:round/>
                <a:headEnd/>
                <a:tailEnd type="arrow" w="med" len="med"/>
              </a:ln>
              <a:extLst>
                <a:ext uri="{909E8E84-426E-40DD-AFC4-6F175D3DCCD1}">
                  <a14:hiddenFill xmlns:a14="http://schemas.microsoft.com/office/drawing/2010/main">
                    <a:noFill/>
                  </a14:hiddenFill>
                </a:ext>
              </a:extLst>
            </p:spPr>
          </p:cxnSp>
          <p:cxnSp>
            <p:nvCxnSpPr>
              <p:cNvPr id="66576" name="מחבר חץ ישר 32"/>
              <p:cNvCxnSpPr>
                <a:cxnSpLocks noChangeShapeType="1"/>
              </p:cNvCxnSpPr>
              <p:nvPr/>
            </p:nvCxnSpPr>
            <p:spPr bwMode="auto">
              <a:xfrm>
                <a:off x="4140236" y="3644686"/>
                <a:ext cx="0" cy="288910"/>
              </a:xfrm>
              <a:prstGeom prst="straightConnector1">
                <a:avLst/>
              </a:prstGeom>
              <a:noFill/>
              <a:ln w="9525" algn="ctr">
                <a:solidFill>
                  <a:srgbClr val="7C7C7C"/>
                </a:solidFill>
                <a:round/>
                <a:headEnd/>
                <a:tailEnd type="arrow" w="med" len="med"/>
              </a:ln>
              <a:extLst>
                <a:ext uri="{909E8E84-426E-40DD-AFC4-6F175D3DCCD1}">
                  <a14:hiddenFill xmlns:a14="http://schemas.microsoft.com/office/drawing/2010/main">
                    <a:noFill/>
                  </a14:hiddenFill>
                </a:ext>
              </a:extLst>
            </p:spPr>
          </p:cxnSp>
        </p:grpSp>
        <p:sp>
          <p:nvSpPr>
            <p:cNvPr id="66566" name="מלבן 2"/>
            <p:cNvSpPr>
              <a:spLocks noChangeArrowheads="1"/>
            </p:cNvSpPr>
            <p:nvPr/>
          </p:nvSpPr>
          <p:spPr bwMode="auto">
            <a:xfrm>
              <a:off x="450850" y="4271963"/>
              <a:ext cx="6411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a:t>על פי המידע הזה נוצר בתאי קשתית העיניים חלבון </a:t>
              </a:r>
            </a:p>
            <a:p>
              <a:pPr algn="ctr"/>
              <a:r>
                <a:rPr lang="he-IL"/>
                <a:t>שהוא אנזים שמזרז את תהליך יצירת המלנין (חומר בצבע חום)</a:t>
              </a:r>
            </a:p>
          </p:txBody>
        </p:sp>
        <p:sp>
          <p:nvSpPr>
            <p:cNvPr id="5" name="מלבן 4"/>
            <p:cNvSpPr/>
            <p:nvPr/>
          </p:nvSpPr>
          <p:spPr>
            <a:xfrm>
              <a:off x="890587" y="5424488"/>
              <a:ext cx="6281738" cy="647700"/>
            </a:xfrm>
            <a:prstGeom prst="rect">
              <a:avLst/>
            </a:prstGeom>
          </p:spPr>
          <p:txBody>
            <a:bodyPr>
              <a:spAutoFit/>
            </a:bodyPr>
            <a:lstStyle/>
            <a:p>
              <a:pPr algn="ctr">
                <a:defRPr/>
              </a:pPr>
              <a:r>
                <a:rPr lang="he-IL" kern="0" dirty="0">
                  <a:latin typeface="Arial"/>
                  <a:cs typeface="Arial"/>
                </a:rPr>
                <a:t>בתאי הקשתית נוצר מלנין, ולכן הקשתית נראית </a:t>
              </a:r>
              <a:r>
                <a:rPr lang="he-IL" kern="0" dirty="0" smtClean="0">
                  <a:latin typeface="Arial"/>
                  <a:cs typeface="Arial"/>
                </a:rPr>
                <a:t>חומה</a:t>
              </a:r>
            </a:p>
            <a:p>
              <a:pPr algn="ctr">
                <a:defRPr/>
              </a:pPr>
              <a:r>
                <a:rPr lang="he-IL" kern="0" dirty="0" smtClean="0">
                  <a:latin typeface="Arial"/>
                  <a:cs typeface="Arial"/>
                </a:rPr>
                <a:t> </a:t>
              </a:r>
              <a:r>
                <a:rPr lang="he-IL" kern="0" dirty="0">
                  <a:latin typeface="Arial"/>
                  <a:cs typeface="Arial"/>
                </a:rPr>
                <a:t>- משמע, לאדם יש עיניים חומות</a:t>
              </a:r>
              <a:endParaRPr lang="he-IL" dirty="0"/>
            </a:p>
          </p:txBody>
        </p:sp>
        <p:pic>
          <p:nvPicPr>
            <p:cNvPr id="2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26" y="5424488"/>
              <a:ext cx="12811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525" y="566738"/>
            <a:ext cx="8183563"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מחלות גנטיות רבות באדם וביצורים אחרים, קשורות בחסר של אנזימים או חלבונים חשובים אחרים בתאים. המחלות נגרמות עקב </a:t>
            </a:r>
            <a:r>
              <a:rPr lang="he-IL" dirty="0">
                <a:solidFill>
                  <a:schemeClr val="accent3"/>
                </a:solidFill>
                <a:latin typeface="Arial"/>
                <a:cs typeface="Arial"/>
              </a:rPr>
              <a:t>מוטציות</a:t>
            </a:r>
            <a:r>
              <a:rPr lang="he-IL" dirty="0">
                <a:latin typeface="Arial"/>
                <a:cs typeface="Arial"/>
              </a:rPr>
              <a:t> בגנים שונים ב-</a:t>
            </a:r>
            <a:r>
              <a:rPr lang="en-US" dirty="0">
                <a:latin typeface="Arial"/>
                <a:cs typeface="Arial"/>
              </a:rPr>
              <a:t>DNA</a:t>
            </a:r>
            <a:r>
              <a:rPr lang="he-IL" dirty="0">
                <a:latin typeface="Arial"/>
                <a:cs typeface="Arial"/>
              </a:rPr>
              <a:t>. מוטציה היא שינוי ברצף הבסיסים ב-</a:t>
            </a:r>
            <a:r>
              <a:rPr lang="en-US" dirty="0">
                <a:latin typeface="Arial"/>
                <a:cs typeface="Arial"/>
              </a:rPr>
              <a:t>DNA</a:t>
            </a:r>
            <a:r>
              <a:rPr lang="he-IL" dirty="0">
                <a:latin typeface="Arial"/>
                <a:cs typeface="Arial"/>
              </a:rPr>
              <a:t>.</a:t>
            </a:r>
          </a:p>
          <a:p>
            <a:pPr fontAlgn="auto">
              <a:spcBef>
                <a:spcPts val="0"/>
              </a:spcBef>
              <a:spcAft>
                <a:spcPts val="0"/>
              </a:spcAft>
              <a:defRPr/>
            </a:pPr>
            <a:r>
              <a:rPr lang="he-IL" dirty="0">
                <a:latin typeface="Arial"/>
                <a:cs typeface="Arial"/>
              </a:rPr>
              <a:t>ייתכנו מוטציות מסוגים שונים כגון: החלפה של בסיס ב-</a:t>
            </a:r>
            <a:r>
              <a:rPr lang="en-US" dirty="0">
                <a:latin typeface="Arial"/>
                <a:cs typeface="Arial"/>
              </a:rPr>
              <a:t>DNA</a:t>
            </a:r>
            <a:r>
              <a:rPr lang="he-IL" dirty="0">
                <a:latin typeface="Arial"/>
                <a:cs typeface="Arial"/>
              </a:rPr>
              <a:t> בבסיס אחר (לעתים עקב טעות בתהליך שכפול ה-</a:t>
            </a:r>
            <a:r>
              <a:rPr lang="en-US" dirty="0">
                <a:latin typeface="Arial"/>
                <a:cs typeface="Arial"/>
              </a:rPr>
              <a:t>DNA</a:t>
            </a:r>
            <a:r>
              <a:rPr lang="he-IL" dirty="0">
                <a:latin typeface="Arial"/>
                <a:cs typeface="Arial"/>
              </a:rPr>
              <a:t>), חוסר בקטע כלשהו ב-</a:t>
            </a:r>
            <a:r>
              <a:rPr lang="en-US" dirty="0">
                <a:latin typeface="Arial"/>
                <a:cs typeface="Arial"/>
              </a:rPr>
              <a:t>DNA</a:t>
            </a:r>
            <a:r>
              <a:rPr lang="he-IL" dirty="0">
                <a:latin typeface="Arial"/>
                <a:cs typeface="Arial"/>
              </a:rPr>
              <a:t> עקב שבירת ה-</a:t>
            </a:r>
            <a:r>
              <a:rPr lang="en-US" dirty="0">
                <a:latin typeface="Arial"/>
                <a:cs typeface="Arial"/>
              </a:rPr>
              <a:t>DNA</a:t>
            </a:r>
            <a:r>
              <a:rPr lang="he-IL" dirty="0">
                <a:latin typeface="Arial"/>
                <a:cs typeface="Arial"/>
              </a:rPr>
              <a:t>, תוספת קטע ל-</a:t>
            </a:r>
            <a:r>
              <a:rPr lang="en-US" dirty="0">
                <a:latin typeface="Arial"/>
                <a:cs typeface="Arial"/>
              </a:rPr>
              <a:t>DNA</a:t>
            </a:r>
            <a:r>
              <a:rPr lang="he-IL" dirty="0">
                <a:latin typeface="Arial"/>
                <a:cs typeface="Arial"/>
              </a:rPr>
              <a:t> ועוד. </a:t>
            </a:r>
            <a:r>
              <a:rPr lang="he-IL" dirty="0" smtClean="0">
                <a:latin typeface="Arial"/>
                <a:cs typeface="Arial"/>
              </a:rPr>
              <a:t>לעיתים, השינוי </a:t>
            </a:r>
            <a:r>
              <a:rPr lang="he-IL" dirty="0">
                <a:latin typeface="Arial"/>
                <a:cs typeface="Arial"/>
              </a:rPr>
              <a:t>ב-</a:t>
            </a:r>
            <a:r>
              <a:rPr lang="en-US" dirty="0">
                <a:latin typeface="Arial"/>
                <a:cs typeface="Arial"/>
              </a:rPr>
              <a:t>DNA</a:t>
            </a:r>
            <a:r>
              <a:rPr lang="he-IL" dirty="0">
                <a:latin typeface="Arial"/>
                <a:cs typeface="Arial"/>
              </a:rPr>
              <a:t> גורם לשינוי בחלבון. עקב השינוי, תפקוד החלבון יורד ונגרמת מחלה.</a:t>
            </a:r>
          </a:p>
          <a:p>
            <a:pPr fontAlgn="auto">
              <a:spcBef>
                <a:spcPts val="0"/>
              </a:spcBef>
              <a:spcAft>
                <a:spcPts val="0"/>
              </a:spcAft>
              <a:defRPr/>
            </a:pPr>
            <a:r>
              <a:rPr lang="he-IL" dirty="0">
                <a:latin typeface="Arial"/>
                <a:cs typeface="Arial"/>
              </a:rPr>
              <a:t>המוטציות נגרמות בהשפעת חומרים שונים כגון אסבסט, קרינה אולטרה-סגולה, קרינה רדיואקטיבית. לעתים הגורם למוטציה אינו ידוע.</a:t>
            </a:r>
          </a:p>
          <a:p>
            <a:pPr fontAlgn="auto">
              <a:spcBef>
                <a:spcPts val="0"/>
              </a:spcBef>
              <a:spcAft>
                <a:spcPts val="0"/>
              </a:spcAft>
              <a:defRPr/>
            </a:pPr>
            <a:endParaRPr lang="he-IL" dirty="0">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1C50EF-EF67-4F39-9206-C440ADCDD7D2}" type="slidenum">
              <a:rPr lang="he-IL" sz="1800" smtClean="0"/>
              <a:pPr fontAlgn="base">
                <a:spcBef>
                  <a:spcPct val="0"/>
                </a:spcBef>
                <a:spcAft>
                  <a:spcPct val="0"/>
                </a:spcAft>
                <a:defRPr/>
              </a:pPr>
              <a:t>43</a:t>
            </a:fld>
            <a:endParaRPr lang="he-IL" sz="1800" dirty="0" smtClean="0"/>
          </a:p>
        </p:txBody>
      </p:sp>
      <p:sp>
        <p:nvSpPr>
          <p:cNvPr id="67589"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הקשר בין מוטציות ב-</a:t>
            </a:r>
            <a:r>
              <a:rPr lang="en-US" sz="1800" b="1" smtClean="0">
                <a:solidFill>
                  <a:srgbClr val="FF6600"/>
                </a:solidFill>
              </a:rPr>
              <a:t>DNA</a:t>
            </a:r>
            <a:r>
              <a:rPr lang="he-IL" sz="1800" b="1" smtClean="0">
                <a:solidFill>
                  <a:srgbClr val="FF6600"/>
                </a:solidFill>
              </a:rPr>
              <a:t> למחלות</a:t>
            </a:r>
            <a:endParaRPr lang="he-IL" sz="1800" smtClean="0"/>
          </a:p>
        </p:txBody>
      </p:sp>
      <p:grpSp>
        <p:nvGrpSpPr>
          <p:cNvPr id="67590" name="קבוצה 4"/>
          <p:cNvGrpSpPr>
            <a:grpSpLocks/>
          </p:cNvGrpSpPr>
          <p:nvPr/>
        </p:nvGrpSpPr>
        <p:grpSpPr bwMode="auto">
          <a:xfrm>
            <a:off x="3038475" y="3182069"/>
            <a:ext cx="3240088" cy="3343275"/>
            <a:chOff x="2771801" y="2636912"/>
            <a:chExt cx="3240359" cy="3343446"/>
          </a:xfrm>
        </p:grpSpPr>
        <p:grpSp>
          <p:nvGrpSpPr>
            <p:cNvPr id="67591" name="קבוצה 20"/>
            <p:cNvGrpSpPr>
              <a:grpSpLocks/>
            </p:cNvGrpSpPr>
            <p:nvPr/>
          </p:nvGrpSpPr>
          <p:grpSpPr bwMode="auto">
            <a:xfrm>
              <a:off x="2771801" y="2636912"/>
              <a:ext cx="3240359" cy="3343446"/>
              <a:chOff x="5770057" y="1536595"/>
              <a:chExt cx="3240192" cy="3343274"/>
            </a:xfrm>
          </p:grpSpPr>
          <p:sp>
            <p:nvSpPr>
              <p:cNvPr id="13" name="TextBox 12"/>
              <p:cNvSpPr txBox="1"/>
              <p:nvPr/>
            </p:nvSpPr>
            <p:spPr>
              <a:xfrm>
                <a:off x="5841497" y="1536595"/>
                <a:ext cx="3097311"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שינוי ב-</a:t>
                </a:r>
                <a:r>
                  <a:rPr lang="en-US" kern="0" dirty="0">
                    <a:solidFill>
                      <a:prstClr val="black"/>
                    </a:solidFill>
                    <a:latin typeface="Arial"/>
                    <a:cs typeface="Arial"/>
                  </a:rPr>
                  <a:t>DNA</a:t>
                </a:r>
                <a:r>
                  <a:rPr lang="he-IL" kern="0" dirty="0">
                    <a:solidFill>
                      <a:prstClr val="black"/>
                    </a:solidFill>
                    <a:latin typeface="Arial"/>
                    <a:cs typeface="Arial"/>
                  </a:rPr>
                  <a:t> (מוטציה)</a:t>
                </a:r>
              </a:p>
            </p:txBody>
          </p:sp>
          <p:sp>
            <p:nvSpPr>
              <p:cNvPr id="14" name="TextBox 13"/>
              <p:cNvSpPr txBox="1"/>
              <p:nvPr/>
            </p:nvSpPr>
            <p:spPr>
              <a:xfrm>
                <a:off x="5770057" y="2781195"/>
                <a:ext cx="3168752"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latin typeface="Arial"/>
                    <a:cs typeface="Arial"/>
                  </a:rPr>
                  <a:t>היווצרות של חלבון בלתי תקין גורמת לשיבוש בתהליכים </a:t>
                </a:r>
                <a:r>
                  <a:rPr lang="he-IL" kern="0" dirty="0">
                    <a:solidFill>
                      <a:prstClr val="black"/>
                    </a:solidFill>
                    <a:latin typeface="Arial"/>
                    <a:cs typeface="Arial"/>
                  </a:rPr>
                  <a:t>בתאים</a:t>
                </a:r>
              </a:p>
            </p:txBody>
          </p:sp>
          <p:sp>
            <p:nvSpPr>
              <p:cNvPr id="15" name="TextBox 14"/>
              <p:cNvSpPr txBox="1"/>
              <p:nvPr/>
            </p:nvSpPr>
            <p:spPr>
              <a:xfrm>
                <a:off x="5770057" y="4016269"/>
                <a:ext cx="3240192"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מחלה </a:t>
                </a:r>
                <a:r>
                  <a:rPr lang="he-IL" kern="0" dirty="0" smtClean="0">
                    <a:solidFill>
                      <a:prstClr val="black"/>
                    </a:solidFill>
                    <a:latin typeface="Arial"/>
                    <a:cs typeface="Arial"/>
                  </a:rPr>
                  <a:t>או ליקוי כלשהו</a:t>
                </a:r>
                <a:endParaRPr lang="he-IL" kern="0" dirty="0">
                  <a:solidFill>
                    <a:prstClr val="black"/>
                  </a:solidFill>
                  <a:latin typeface="Arial"/>
                  <a:cs typeface="Arial"/>
                </a:endParaRPr>
              </a:p>
            </p:txBody>
          </p:sp>
        </p:grpSp>
        <p:pic>
          <p:nvPicPr>
            <p:cNvPr id="675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301" y="3500512"/>
              <a:ext cx="4873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חץ למטה 18"/>
            <p:cNvSpPr/>
            <p:nvPr/>
          </p:nvSpPr>
          <p:spPr>
            <a:xfrm flipH="1">
              <a:off x="4151454" y="4756332"/>
              <a:ext cx="415960" cy="360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146C3B-910F-4EAD-A870-3AA21882D37E}" type="slidenum">
              <a:rPr lang="he-IL" smtClean="0"/>
              <a:pPr fontAlgn="base">
                <a:spcBef>
                  <a:spcPct val="0"/>
                </a:spcBef>
                <a:spcAft>
                  <a:spcPct val="0"/>
                </a:spcAft>
                <a:defRPr/>
              </a:pPr>
              <a:t>44</a:t>
            </a:fld>
            <a:endParaRPr lang="he-IL" dirty="0" smtClean="0"/>
          </a:p>
        </p:txBody>
      </p:sp>
      <p:sp>
        <p:nvSpPr>
          <p:cNvPr id="28676" name="כותרת 5"/>
          <p:cNvSpPr>
            <a:spLocks noGrp="1"/>
          </p:cNvSpPr>
          <p:nvPr>
            <p:ph type="ctrTitle"/>
          </p:nvPr>
        </p:nvSpPr>
        <p:spPr bwMode="auto">
          <a:xfrm>
            <a:off x="539552" y="71438"/>
            <a:ext cx="8250683"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2000" b="1" dirty="0">
                <a:solidFill>
                  <a:srgbClr val="FF6600"/>
                </a:solidFill>
              </a:rPr>
              <a:t>לבקנות: ליקוי ביצירת מלנין הנגרם ממוטציה</a:t>
            </a:r>
            <a:endParaRPr lang="he-IL" sz="2000" dirty="0" smtClean="0"/>
          </a:p>
        </p:txBody>
      </p:sp>
      <p:sp>
        <p:nvSpPr>
          <p:cNvPr id="13" name="Rectangle 3"/>
          <p:cNvSpPr/>
          <p:nvPr/>
        </p:nvSpPr>
        <p:spPr>
          <a:xfrm>
            <a:off x="567627" y="501520"/>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38212"/>
            <a:ext cx="8485239" cy="385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837717" y="4797152"/>
            <a:ext cx="1166331" cy="504056"/>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hlinkClick r:id="rId3"/>
              </a:rPr>
              <a:t>סימולציה</a:t>
            </a:r>
            <a:endParaRPr lang="he-IL" kern="0" dirty="0">
              <a:solidFill>
                <a:prstClr val="black"/>
              </a:solidFill>
            </a:endParaRPr>
          </a:p>
        </p:txBody>
      </p:sp>
      <p:sp>
        <p:nvSpPr>
          <p:cNvPr id="15" name="Slide Number Placeholder 8"/>
          <p:cNvSpPr txBox="1">
            <a:spLocks/>
          </p:cNvSpPr>
          <p:nvPr/>
        </p:nvSpPr>
        <p:spPr bwMode="auto">
          <a:xfrm>
            <a:off x="197159" y="6237312"/>
            <a:ext cx="558417"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400" smtClean="0">
                <a:solidFill>
                  <a:prstClr val="white">
                    <a:lumMod val="75000"/>
                  </a:prstClr>
                </a:solidFill>
              </a:rPr>
              <a:pPr fontAlgn="base">
                <a:spcBef>
                  <a:spcPct val="0"/>
                </a:spcBef>
                <a:spcAft>
                  <a:spcPct val="0"/>
                </a:spcAft>
                <a:defRPr/>
              </a:pPr>
              <a:t>44</a:t>
            </a:fld>
            <a:endParaRPr lang="he-IL" sz="1400" dirty="0" smtClean="0">
              <a:solidFill>
                <a:prstClr val="white">
                  <a:lumMod val="75000"/>
                </a:prstClr>
              </a:solidFill>
            </a:endParaRPr>
          </a:p>
        </p:txBody>
      </p:sp>
    </p:spTree>
    <p:extLst>
      <p:ext uri="{BB962C8B-B14F-4D97-AF65-F5344CB8AC3E}">
        <p14:creationId xmlns:p14="http://schemas.microsoft.com/office/powerpoint/2010/main" val="2078813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9400" y="294853"/>
            <a:ext cx="8183563"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latin typeface="Arial"/>
                <a:cs typeface="Arial"/>
              </a:rPr>
              <a:t>בתמונה נראים הכרומוזומים של אדם שיש לו מוטציה באחד מכרומוזומים מס' 14. </a:t>
            </a:r>
          </a:p>
          <a:p>
            <a:pPr fontAlgn="auto">
              <a:spcBef>
                <a:spcPts val="0"/>
              </a:spcBef>
              <a:spcAft>
                <a:spcPts val="0"/>
              </a:spcAft>
              <a:defRPr/>
            </a:pPr>
            <a:r>
              <a:rPr lang="he-IL" dirty="0">
                <a:latin typeface="Arial"/>
                <a:cs typeface="Arial"/>
              </a:rPr>
              <a:t>אפשר לראות שלכרומוזום השמאלי נוספה חתיכה והוא נעשה ארוך יותר.</a:t>
            </a:r>
          </a:p>
          <a:p>
            <a:pPr fontAlgn="auto">
              <a:spcBef>
                <a:spcPts val="0"/>
              </a:spcBef>
              <a:spcAft>
                <a:spcPts val="0"/>
              </a:spcAft>
              <a:defRPr/>
            </a:pPr>
            <a:r>
              <a:rPr lang="he-IL" dirty="0">
                <a:latin typeface="Arial"/>
                <a:cs typeface="Arial"/>
              </a:rPr>
              <a:t>(הכרומוזום מורכב ממולקולת </a:t>
            </a:r>
            <a:r>
              <a:rPr lang="en-US" dirty="0">
                <a:latin typeface="Arial"/>
                <a:cs typeface="Arial"/>
              </a:rPr>
              <a:t>DNA</a:t>
            </a:r>
            <a:r>
              <a:rPr lang="he-IL" dirty="0">
                <a:latin typeface="Arial"/>
                <a:cs typeface="Arial"/>
              </a:rPr>
              <a:t> ארוכה ומפותלת שאי אפשר לראותה בבירור במיקרוסקופ).</a:t>
            </a:r>
          </a:p>
        </p:txBody>
      </p:sp>
      <p:sp>
        <p:nvSpPr>
          <p:cNvPr id="68613"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הקשר בין מוטציות ב-</a:t>
            </a:r>
            <a:r>
              <a:rPr lang="en-US" sz="1800" b="1" smtClean="0">
                <a:solidFill>
                  <a:srgbClr val="FF6600"/>
                </a:solidFill>
              </a:rPr>
              <a:t>DNA</a:t>
            </a:r>
            <a:r>
              <a:rPr lang="he-IL" sz="1800" b="1" smtClean="0">
                <a:solidFill>
                  <a:srgbClr val="FF6600"/>
                </a:solidFill>
              </a:rPr>
              <a:t> למחלות</a:t>
            </a:r>
            <a:endParaRPr lang="he-IL" sz="1800" smtClean="0"/>
          </a:p>
        </p:txBody>
      </p:sp>
      <p:grpSp>
        <p:nvGrpSpPr>
          <p:cNvPr id="68614" name="קבוצה 4"/>
          <p:cNvGrpSpPr>
            <a:grpSpLocks/>
          </p:cNvGrpSpPr>
          <p:nvPr/>
        </p:nvGrpSpPr>
        <p:grpSpPr bwMode="auto">
          <a:xfrm>
            <a:off x="3016250" y="2636838"/>
            <a:ext cx="3240088" cy="3343275"/>
            <a:chOff x="2771801" y="2636912"/>
            <a:chExt cx="3240359" cy="3343446"/>
          </a:xfrm>
        </p:grpSpPr>
        <p:grpSp>
          <p:nvGrpSpPr>
            <p:cNvPr id="68617" name="קבוצה 20"/>
            <p:cNvGrpSpPr>
              <a:grpSpLocks/>
            </p:cNvGrpSpPr>
            <p:nvPr/>
          </p:nvGrpSpPr>
          <p:grpSpPr bwMode="auto">
            <a:xfrm>
              <a:off x="2771801" y="2636912"/>
              <a:ext cx="3240359" cy="3343446"/>
              <a:chOff x="5770057" y="1536595"/>
              <a:chExt cx="3240192" cy="3343274"/>
            </a:xfrm>
          </p:grpSpPr>
          <p:sp>
            <p:nvSpPr>
              <p:cNvPr id="13" name="TextBox 12"/>
              <p:cNvSpPr txBox="1"/>
              <p:nvPr/>
            </p:nvSpPr>
            <p:spPr>
              <a:xfrm>
                <a:off x="5841497" y="1536595"/>
                <a:ext cx="3097311"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שינוי ב-</a:t>
                </a:r>
                <a:r>
                  <a:rPr lang="en-US" kern="0" dirty="0">
                    <a:solidFill>
                      <a:prstClr val="black"/>
                    </a:solidFill>
                    <a:latin typeface="Arial"/>
                    <a:cs typeface="Arial"/>
                  </a:rPr>
                  <a:t>DNA</a:t>
                </a:r>
                <a:r>
                  <a:rPr lang="he-IL" kern="0" dirty="0">
                    <a:solidFill>
                      <a:prstClr val="black"/>
                    </a:solidFill>
                    <a:latin typeface="Arial"/>
                    <a:cs typeface="Arial"/>
                  </a:rPr>
                  <a:t> (מוטציה)</a:t>
                </a:r>
              </a:p>
            </p:txBody>
          </p:sp>
          <p:sp>
            <p:nvSpPr>
              <p:cNvPr id="14" name="TextBox 13"/>
              <p:cNvSpPr txBox="1"/>
              <p:nvPr/>
            </p:nvSpPr>
            <p:spPr>
              <a:xfrm>
                <a:off x="5770057" y="2781195"/>
                <a:ext cx="3168752"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 בלתי תקין ועקב כך לשיבוש בתהליכים בתאים</a:t>
                </a:r>
              </a:p>
            </p:txBody>
          </p:sp>
          <p:sp>
            <p:nvSpPr>
              <p:cNvPr id="15" name="TextBox 14"/>
              <p:cNvSpPr txBox="1"/>
              <p:nvPr/>
            </p:nvSpPr>
            <p:spPr>
              <a:xfrm>
                <a:off x="5770057" y="4016269"/>
                <a:ext cx="3240192"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מחלה (תכונה)</a:t>
                </a:r>
              </a:p>
            </p:txBody>
          </p:sp>
        </p:grpSp>
        <p:pic>
          <p:nvPicPr>
            <p:cNvPr id="686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301" y="3500512"/>
              <a:ext cx="4873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חץ למטה 18"/>
            <p:cNvSpPr/>
            <p:nvPr/>
          </p:nvSpPr>
          <p:spPr>
            <a:xfrm flipH="1">
              <a:off x="4151454" y="4756332"/>
              <a:ext cx="415960" cy="360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6861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970088"/>
            <a:ext cx="76962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מלבן 1"/>
          <p:cNvSpPr>
            <a:spLocks noChangeArrowheads="1"/>
          </p:cNvSpPr>
          <p:nvPr/>
        </p:nvSpPr>
        <p:spPr bwMode="auto">
          <a:xfrm>
            <a:off x="701454" y="6508576"/>
            <a:ext cx="974946"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en-US" sz="1000" dirty="0">
                <a:solidFill>
                  <a:srgbClr val="1F497D"/>
                </a:solidFill>
              </a:rPr>
              <a:t>Ronit </a:t>
            </a:r>
            <a:r>
              <a:rPr lang="en-US" sz="1000" dirty="0" err="1">
                <a:solidFill>
                  <a:srgbClr val="1F497D"/>
                </a:solidFill>
              </a:rPr>
              <a:t>Zamir</a:t>
            </a:r>
            <a:r>
              <a:rPr lang="he-IL" sz="1200" dirty="0">
                <a:solidFill>
                  <a:srgbClr val="1F497D"/>
                </a:solidFill>
                <a:latin typeface="Calibri" pitchFamily="34" charset="0"/>
              </a:rPr>
              <a:t>©</a:t>
            </a:r>
            <a:endParaRPr lang="en-US" sz="1200" dirty="0">
              <a:latin typeface="Calibri" pitchFamily="34" charset="0"/>
            </a:endParaRPr>
          </a:p>
        </p:txBody>
      </p:sp>
      <p:sp>
        <p:nvSpPr>
          <p:cNvPr id="1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338" y="549275"/>
            <a:ext cx="81835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13:</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התאימו בין הגן לחלבון ולמחלה (תכונה) המתקשרים אליו בעזרת מתיחת קווים:</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7336FCC-4121-4964-B51C-9ECF0E9EE715}" type="slidenum">
              <a:rPr lang="he-IL" sz="1800" smtClean="0"/>
              <a:pPr fontAlgn="base">
                <a:spcBef>
                  <a:spcPct val="0"/>
                </a:spcBef>
                <a:spcAft>
                  <a:spcPct val="0"/>
                </a:spcAft>
                <a:defRPr/>
              </a:pPr>
              <a:t>46</a:t>
            </a:fld>
            <a:endParaRPr lang="he-IL" sz="1800" dirty="0" smtClean="0"/>
          </a:p>
        </p:txBody>
      </p:sp>
      <p:sp>
        <p:nvSpPr>
          <p:cNvPr id="69637"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13: הקשר בין מוטציות ב-</a:t>
            </a:r>
            <a:r>
              <a:rPr lang="en-US" sz="1800" b="1" dirty="0" smtClean="0">
                <a:solidFill>
                  <a:srgbClr val="FF6600"/>
                </a:solidFill>
              </a:rPr>
              <a:t>DNA</a:t>
            </a:r>
            <a:r>
              <a:rPr lang="he-IL" sz="1800" b="1" dirty="0" smtClean="0">
                <a:solidFill>
                  <a:srgbClr val="FF6600"/>
                </a:solidFill>
              </a:rPr>
              <a:t> למחלות</a:t>
            </a:r>
            <a:endParaRPr lang="he-IL" sz="1800" dirty="0" smtClean="0"/>
          </a:p>
        </p:txBody>
      </p:sp>
      <p:graphicFrame>
        <p:nvGraphicFramePr>
          <p:cNvPr id="2" name="טבלה 1"/>
          <p:cNvGraphicFramePr>
            <a:graphicFrameLocks noGrp="1"/>
          </p:cNvGraphicFramePr>
          <p:nvPr>
            <p:extLst>
              <p:ext uri="{D42A27DB-BD31-4B8C-83A1-F6EECF244321}">
                <p14:modId xmlns:p14="http://schemas.microsoft.com/office/powerpoint/2010/main" val="1033227632"/>
              </p:ext>
            </p:extLst>
          </p:nvPr>
        </p:nvGraphicFramePr>
        <p:xfrm>
          <a:off x="2698948" y="1341438"/>
          <a:ext cx="5905500" cy="5183187"/>
        </p:xfrm>
        <a:graphic>
          <a:graphicData uri="http://schemas.openxmlformats.org/drawingml/2006/table">
            <a:tbl>
              <a:tblPr rtl="1" firstRow="1" bandRow="1">
                <a:tableStyleId>{5940675A-B579-460E-94D1-54222C63F5DA}</a:tableStyleId>
              </a:tblPr>
              <a:tblGrid>
                <a:gridCol w="2829623"/>
                <a:gridCol w="3075877"/>
              </a:tblGrid>
              <a:tr h="843775">
                <a:tc>
                  <a:txBody>
                    <a:bodyPr/>
                    <a:lstStyle/>
                    <a:p>
                      <a:pPr rtl="1"/>
                      <a:r>
                        <a:rPr lang="he-IL" sz="1800" dirty="0" smtClean="0"/>
                        <a:t>שינוי בגן המקודד לחלבון</a:t>
                      </a:r>
                      <a:r>
                        <a:rPr lang="he-IL" sz="1800" baseline="0" dirty="0" smtClean="0"/>
                        <a:t> שהוא:</a:t>
                      </a:r>
                      <a:endParaRPr lang="he-IL" sz="1800" dirty="0"/>
                    </a:p>
                  </a:txBody>
                  <a:tcPr marL="91425" marR="91425" marT="45708" marB="45708"/>
                </a:tc>
                <a:tc>
                  <a:txBody>
                    <a:bodyPr/>
                    <a:lstStyle/>
                    <a:p>
                      <a:pPr rtl="1"/>
                      <a:r>
                        <a:rPr lang="he-IL" sz="1800" dirty="0" smtClean="0"/>
                        <a:t>גורם ל:</a:t>
                      </a:r>
                      <a:endParaRPr lang="he-IL" sz="1800" dirty="0"/>
                    </a:p>
                  </a:txBody>
                  <a:tcPr marL="91425" marR="91425" marT="45708" marB="45708"/>
                </a:tc>
              </a:tr>
              <a:tr h="763415">
                <a:tc>
                  <a:txBody>
                    <a:bodyPr/>
                    <a:lstStyle/>
                    <a:p>
                      <a:pPr rtl="1"/>
                      <a:r>
                        <a:rPr lang="he-IL" sz="1600" dirty="0" smtClean="0"/>
                        <a:t>אחד מהחלבונים הדרושים</a:t>
                      </a:r>
                      <a:r>
                        <a:rPr lang="he-IL" sz="1600" baseline="0" dirty="0" smtClean="0"/>
                        <a:t> לקרישת דם</a:t>
                      </a:r>
                      <a:endParaRPr lang="he-IL" sz="1600" dirty="0">
                        <a:solidFill>
                          <a:schemeClr val="tx2"/>
                        </a:solidFill>
                      </a:endParaRPr>
                    </a:p>
                  </a:txBody>
                  <a:tcPr marL="91425" marR="91425" marT="45708" marB="45708"/>
                </a:tc>
                <a:tc>
                  <a:txBody>
                    <a:bodyPr/>
                    <a:lstStyle/>
                    <a:p>
                      <a:pPr rtl="1"/>
                      <a:r>
                        <a:rPr lang="he-IL" sz="1600" dirty="0" smtClean="0"/>
                        <a:t>פגיעה בתהליך קרישת הדם</a:t>
                      </a:r>
                      <a:endParaRPr lang="he-IL" sz="1600" dirty="0">
                        <a:solidFill>
                          <a:schemeClr val="tx2"/>
                        </a:solidFill>
                      </a:endParaRPr>
                    </a:p>
                  </a:txBody>
                  <a:tcPr marL="91425" marR="91425" marT="45708" marB="45708"/>
                </a:tc>
              </a:tr>
              <a:tr h="1084853">
                <a:tc>
                  <a:txBody>
                    <a:bodyPr/>
                    <a:lstStyle/>
                    <a:p>
                      <a:pPr rtl="1"/>
                      <a:r>
                        <a:rPr lang="he-IL" sz="1600" dirty="0" smtClean="0"/>
                        <a:t>אנזים המזרז</a:t>
                      </a:r>
                      <a:r>
                        <a:rPr lang="he-IL" sz="1600" baseline="0" dirty="0" smtClean="0"/>
                        <a:t> הפיכת החומצה האמינית פניל אלנין לחומצה אמינית אחרת</a:t>
                      </a:r>
                      <a:endParaRPr lang="he-IL" sz="1600" dirty="0">
                        <a:solidFill>
                          <a:schemeClr val="tx2"/>
                        </a:solidFill>
                      </a:endParaRPr>
                    </a:p>
                  </a:txBody>
                  <a:tcPr marL="91425" marR="91425" marT="45708" marB="45708"/>
                </a:tc>
                <a:tc>
                  <a:txBody>
                    <a:bodyPr/>
                    <a:lstStyle/>
                    <a:p>
                      <a:pPr rtl="1"/>
                      <a:r>
                        <a:rPr lang="he-IL" sz="1600" dirty="0" smtClean="0"/>
                        <a:t>הצטברות פניל אלנין בתאי המוח</a:t>
                      </a:r>
                    </a:p>
                    <a:p>
                      <a:pPr rtl="1"/>
                      <a:r>
                        <a:rPr lang="he-IL" sz="1600" dirty="0" smtClean="0"/>
                        <a:t>הגורמת לפגיעה בתאי המוח</a:t>
                      </a:r>
                      <a:endParaRPr lang="he-IL" sz="1600" dirty="0">
                        <a:solidFill>
                          <a:schemeClr val="tx2"/>
                        </a:solidFill>
                      </a:endParaRPr>
                    </a:p>
                  </a:txBody>
                  <a:tcPr marL="91425" marR="91425" marT="45708" marB="45708"/>
                </a:tc>
              </a:tr>
              <a:tr h="1084853">
                <a:tc>
                  <a:txBody>
                    <a:bodyPr/>
                    <a:lstStyle/>
                    <a:p>
                      <a:pPr rtl="1"/>
                      <a:r>
                        <a:rPr lang="he-IL" sz="1600" dirty="0" smtClean="0"/>
                        <a:t>גלובין שהוא אחד ממרכיבי ההמוגלובין</a:t>
                      </a:r>
                      <a:endParaRPr lang="he-IL" sz="1600" dirty="0">
                        <a:solidFill>
                          <a:schemeClr val="tx2"/>
                        </a:solidFill>
                      </a:endParaRPr>
                    </a:p>
                  </a:txBody>
                  <a:tcPr marL="91425" marR="91425" marT="45708" marB="45708"/>
                </a:tc>
                <a:tc>
                  <a:txBody>
                    <a:bodyPr/>
                    <a:lstStyle/>
                    <a:p>
                      <a:pPr rtl="1"/>
                      <a:r>
                        <a:rPr lang="he-IL" sz="1600" dirty="0" smtClean="0"/>
                        <a:t>יצירת המוגלובין בלתי</a:t>
                      </a:r>
                      <a:r>
                        <a:rPr lang="he-IL" sz="1600" baseline="0" dirty="0" smtClean="0"/>
                        <a:t> תקין.</a:t>
                      </a:r>
                    </a:p>
                    <a:p>
                      <a:pPr rtl="1"/>
                      <a:r>
                        <a:rPr lang="he-IL" sz="1600" baseline="0" dirty="0" smtClean="0"/>
                        <a:t>תאי הדם האדומים מקבלים צורת חרמש </a:t>
                      </a:r>
                      <a:endParaRPr lang="he-IL" sz="1600" dirty="0">
                        <a:solidFill>
                          <a:schemeClr val="tx2"/>
                        </a:solidFill>
                      </a:endParaRPr>
                    </a:p>
                  </a:txBody>
                  <a:tcPr marL="91425" marR="91425" marT="45708" marB="45708"/>
                </a:tc>
              </a:tr>
              <a:tr h="1406291">
                <a:tc>
                  <a:txBody>
                    <a:bodyPr/>
                    <a:lstStyle/>
                    <a:p>
                      <a:pPr rtl="1"/>
                      <a:r>
                        <a:rPr lang="he-IL" sz="1600" dirty="0" smtClean="0"/>
                        <a:t>האנזים גלוקוז-6-פוספט-דהידרוגנאז </a:t>
                      </a:r>
                      <a:endParaRPr lang="he-IL" sz="1600" dirty="0">
                        <a:solidFill>
                          <a:schemeClr val="tx2"/>
                        </a:solidFill>
                      </a:endParaRPr>
                    </a:p>
                  </a:txBody>
                  <a:tcPr marL="91425" marR="91425" marT="45708" marB="45708"/>
                </a:tc>
                <a:tc>
                  <a:txBody>
                    <a:bodyPr/>
                    <a:lstStyle/>
                    <a:p>
                      <a:pPr rtl="1"/>
                      <a:r>
                        <a:rPr lang="he-IL" sz="1600" dirty="0" smtClean="0"/>
                        <a:t>פגיעה במבנה</a:t>
                      </a:r>
                      <a:r>
                        <a:rPr lang="he-IL" sz="1600" baseline="0" dirty="0" smtClean="0"/>
                        <a:t> היציב של קרום תאי הדם האדומים. במגע עם חומרים המצויים בזרעי פוּל, תאי הדם נהרסים.</a:t>
                      </a:r>
                      <a:endParaRPr lang="he-IL" sz="1600" dirty="0">
                        <a:solidFill>
                          <a:schemeClr val="tx2"/>
                        </a:solidFill>
                      </a:endParaRPr>
                    </a:p>
                  </a:txBody>
                  <a:tcPr marL="91425" marR="91425" marT="45708" marB="45708"/>
                </a:tc>
              </a:tr>
            </a:tbl>
          </a:graphicData>
        </a:graphic>
      </p:graphicFrame>
      <p:sp>
        <p:nvSpPr>
          <p:cNvPr id="3" name="TextBox 2"/>
          <p:cNvSpPr txBox="1"/>
          <p:nvPr/>
        </p:nvSpPr>
        <p:spPr>
          <a:xfrm>
            <a:off x="325438" y="2708275"/>
            <a:ext cx="1908175" cy="129698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10000"/>
          </a:bodyPr>
          <a:lstStyle/>
          <a:p>
            <a:pPr algn="ctr" fontAlgn="auto">
              <a:spcBef>
                <a:spcPts val="0"/>
              </a:spcBef>
              <a:spcAft>
                <a:spcPts val="0"/>
              </a:spcAft>
              <a:defRPr/>
            </a:pPr>
            <a:r>
              <a:rPr lang="he-IL" dirty="0">
                <a:solidFill>
                  <a:prstClr val="black"/>
                </a:solidFill>
                <a:latin typeface="Arial"/>
                <a:cs typeface="Arial"/>
              </a:rPr>
              <a:t> </a:t>
            </a:r>
            <a:r>
              <a:rPr lang="he-IL" sz="1700" dirty="0">
                <a:solidFill>
                  <a:schemeClr val="tx2"/>
                </a:solidFill>
                <a:latin typeface="Arial"/>
                <a:cs typeface="Arial"/>
              </a:rPr>
              <a:t>מחלת הפביזם (</a:t>
            </a:r>
            <a:r>
              <a:rPr lang="en-US" sz="1700" dirty="0">
                <a:solidFill>
                  <a:schemeClr val="tx2"/>
                </a:solidFill>
                <a:latin typeface="Arial"/>
                <a:cs typeface="Arial"/>
              </a:rPr>
              <a:t>(G6PD</a:t>
            </a:r>
            <a:endParaRPr lang="he-IL" sz="1700" dirty="0">
              <a:solidFill>
                <a:schemeClr val="tx2"/>
              </a:solidFill>
              <a:latin typeface="Arial"/>
              <a:cs typeface="Arial"/>
            </a:endParaRPr>
          </a:p>
          <a:p>
            <a:pPr algn="ctr" fontAlgn="auto">
              <a:spcBef>
                <a:spcPts val="0"/>
              </a:spcBef>
              <a:spcAft>
                <a:spcPts val="0"/>
              </a:spcAft>
              <a:defRPr/>
            </a:pPr>
            <a:r>
              <a:rPr lang="he-IL" sz="1700" dirty="0">
                <a:solidFill>
                  <a:schemeClr val="tx2"/>
                </a:solidFill>
                <a:latin typeface="Arial"/>
                <a:cs typeface="Arial"/>
              </a:rPr>
              <a:t>(מקור שם המחלה בשם הלטיני של צמח הפוּל)</a:t>
            </a:r>
            <a:endParaRPr lang="he-IL" sz="1700" dirty="0">
              <a:solidFill>
                <a:schemeClr val="tx2"/>
              </a:solidFill>
              <a:latin typeface="+mn-lt"/>
              <a:cs typeface="+mn-cs"/>
            </a:endParaRPr>
          </a:p>
        </p:txBody>
      </p:sp>
      <p:sp>
        <p:nvSpPr>
          <p:cNvPr id="8" name="TextBox 7"/>
          <p:cNvSpPr txBox="1"/>
          <p:nvPr/>
        </p:nvSpPr>
        <p:spPr>
          <a:xfrm>
            <a:off x="325438" y="5445125"/>
            <a:ext cx="1908175" cy="100806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 </a:t>
            </a:r>
            <a:r>
              <a:rPr lang="he-IL" sz="1600" dirty="0">
                <a:solidFill>
                  <a:schemeClr val="tx2"/>
                </a:solidFill>
                <a:latin typeface="Arial"/>
                <a:cs typeface="Arial"/>
              </a:rPr>
              <a:t>אנמיה חרמשית הגורמת לאספקת חמצן לקויה לתאים</a:t>
            </a:r>
            <a:endParaRPr lang="en-US" sz="1600" dirty="0">
              <a:solidFill>
                <a:schemeClr val="tx2"/>
              </a:solidFill>
              <a:latin typeface="Arial"/>
              <a:cs typeface="Arial"/>
            </a:endParaRPr>
          </a:p>
          <a:p>
            <a:pPr algn="ctr" fontAlgn="auto">
              <a:spcBef>
                <a:spcPts val="0"/>
              </a:spcBef>
              <a:spcAft>
                <a:spcPts val="0"/>
              </a:spcAft>
              <a:defRPr/>
            </a:pPr>
            <a:endParaRPr lang="he-IL" sz="1900" dirty="0">
              <a:solidFill>
                <a:schemeClr val="tx1">
                  <a:lumMod val="50000"/>
                  <a:lumOff val="50000"/>
                </a:schemeClr>
              </a:solidFill>
              <a:latin typeface="+mn-lt"/>
              <a:cs typeface="+mn-cs"/>
            </a:endParaRPr>
          </a:p>
        </p:txBody>
      </p:sp>
      <p:sp>
        <p:nvSpPr>
          <p:cNvPr id="9" name="TextBox 8"/>
          <p:cNvSpPr txBox="1"/>
          <p:nvPr/>
        </p:nvSpPr>
        <p:spPr>
          <a:xfrm>
            <a:off x="296863" y="1341438"/>
            <a:ext cx="1908175" cy="93503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chemeClr val="tx2"/>
                </a:solidFill>
                <a:latin typeface="Arial"/>
                <a:cs typeface="Arial"/>
              </a:rPr>
              <a:t>מחלת פנילקטונוריה המתבטאת בפיגור שכלי</a:t>
            </a:r>
          </a:p>
          <a:p>
            <a:pPr fontAlgn="auto">
              <a:spcBef>
                <a:spcPts val="0"/>
              </a:spcBef>
              <a:spcAft>
                <a:spcPts val="0"/>
              </a:spcAft>
              <a:defRPr/>
            </a:pPr>
            <a:endParaRPr lang="he-IL" sz="1600" dirty="0">
              <a:solidFill>
                <a:schemeClr val="tx2"/>
              </a:solidFill>
              <a:latin typeface="Arial"/>
              <a:cs typeface="Arial"/>
            </a:endParaRPr>
          </a:p>
        </p:txBody>
      </p:sp>
      <p:sp>
        <p:nvSpPr>
          <p:cNvPr id="10" name="TextBox 9"/>
          <p:cNvSpPr txBox="1"/>
          <p:nvPr/>
        </p:nvSpPr>
        <p:spPr>
          <a:xfrm>
            <a:off x="325438" y="4508500"/>
            <a:ext cx="1908175" cy="72072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chemeClr val="tx2"/>
                </a:solidFill>
                <a:latin typeface="Arial"/>
                <a:cs typeface="Arial"/>
              </a:rPr>
              <a:t>דממת (המופיליה)</a:t>
            </a:r>
          </a:p>
          <a:p>
            <a:pPr fontAlgn="auto">
              <a:spcBef>
                <a:spcPts val="0"/>
              </a:spcBef>
              <a:spcAft>
                <a:spcPts val="0"/>
              </a:spcAft>
              <a:defRPr/>
            </a:pPr>
            <a:endParaRPr lang="he-IL" sz="1600" dirty="0">
              <a:solidFill>
                <a:prstClr val="black"/>
              </a:solidFill>
              <a:latin typeface="Arial"/>
              <a:cs typeface="Aria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338" y="549275"/>
            <a:ext cx="81835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13:</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התאימו בין הגן לחלבון ולמחלה (תכונה) המתקשרים אליו בעזרת מתיחת קווים:</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39DB52F-9D3B-40F0-9E1F-A4ABEF9451FF}" type="slidenum">
              <a:rPr lang="he-IL" sz="1800" smtClean="0"/>
              <a:pPr fontAlgn="base">
                <a:spcBef>
                  <a:spcPct val="0"/>
                </a:spcBef>
                <a:spcAft>
                  <a:spcPct val="0"/>
                </a:spcAft>
                <a:defRPr/>
              </a:pPr>
              <a:t>47</a:t>
            </a:fld>
            <a:endParaRPr lang="he-IL" sz="1800" dirty="0" smtClean="0"/>
          </a:p>
        </p:txBody>
      </p:sp>
      <p:sp>
        <p:nvSpPr>
          <p:cNvPr id="7066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2" name="טבלה 1"/>
          <p:cNvGraphicFramePr>
            <a:graphicFrameLocks noGrp="1"/>
          </p:cNvGraphicFramePr>
          <p:nvPr>
            <p:extLst>
              <p:ext uri="{D42A27DB-BD31-4B8C-83A1-F6EECF244321}">
                <p14:modId xmlns:p14="http://schemas.microsoft.com/office/powerpoint/2010/main" val="934539613"/>
              </p:ext>
            </p:extLst>
          </p:nvPr>
        </p:nvGraphicFramePr>
        <p:xfrm>
          <a:off x="2699792" y="1341438"/>
          <a:ext cx="5905500" cy="5183187"/>
        </p:xfrm>
        <a:graphic>
          <a:graphicData uri="http://schemas.openxmlformats.org/drawingml/2006/table">
            <a:tbl>
              <a:tblPr rtl="1" firstRow="1" bandRow="1">
                <a:tableStyleId>{5940675A-B579-460E-94D1-54222C63F5DA}</a:tableStyleId>
              </a:tblPr>
              <a:tblGrid>
                <a:gridCol w="2829623"/>
                <a:gridCol w="3075877"/>
              </a:tblGrid>
              <a:tr h="843775">
                <a:tc>
                  <a:txBody>
                    <a:bodyPr/>
                    <a:lstStyle/>
                    <a:p>
                      <a:pPr rtl="1"/>
                      <a:r>
                        <a:rPr lang="he-IL" sz="1800" dirty="0" smtClean="0"/>
                        <a:t>שינוי בגן המקודד לחלבון</a:t>
                      </a:r>
                      <a:r>
                        <a:rPr lang="he-IL" sz="1800" baseline="0" dirty="0" smtClean="0"/>
                        <a:t> שהוא:</a:t>
                      </a:r>
                      <a:endParaRPr lang="he-IL" sz="1800" dirty="0"/>
                    </a:p>
                  </a:txBody>
                  <a:tcPr marL="91425" marR="91425" marT="45708" marB="45708"/>
                </a:tc>
                <a:tc>
                  <a:txBody>
                    <a:bodyPr/>
                    <a:lstStyle/>
                    <a:p>
                      <a:pPr rtl="1"/>
                      <a:r>
                        <a:rPr lang="he-IL" sz="1800" dirty="0" smtClean="0"/>
                        <a:t>גורם ל:</a:t>
                      </a:r>
                      <a:endParaRPr lang="he-IL" sz="1800" dirty="0"/>
                    </a:p>
                  </a:txBody>
                  <a:tcPr marL="91425" marR="91425" marT="45708" marB="45708"/>
                </a:tc>
              </a:tr>
              <a:tr h="763415">
                <a:tc>
                  <a:txBody>
                    <a:bodyPr/>
                    <a:lstStyle/>
                    <a:p>
                      <a:pPr rtl="1"/>
                      <a:r>
                        <a:rPr lang="he-IL" sz="1600" dirty="0" smtClean="0"/>
                        <a:t>אחד מהחלבונים הדרושים</a:t>
                      </a:r>
                      <a:r>
                        <a:rPr lang="he-IL" sz="1600" baseline="0" dirty="0" smtClean="0"/>
                        <a:t> לקרישת דם</a:t>
                      </a:r>
                      <a:endParaRPr lang="he-IL" sz="1600" dirty="0">
                        <a:solidFill>
                          <a:schemeClr val="tx2"/>
                        </a:solidFill>
                      </a:endParaRPr>
                    </a:p>
                  </a:txBody>
                  <a:tcPr marL="91425" marR="91425" marT="45708" marB="45708"/>
                </a:tc>
                <a:tc>
                  <a:txBody>
                    <a:bodyPr/>
                    <a:lstStyle/>
                    <a:p>
                      <a:pPr rtl="1"/>
                      <a:r>
                        <a:rPr lang="he-IL" sz="1600" dirty="0" smtClean="0"/>
                        <a:t>פגיעה בתהליך קרישת הדם</a:t>
                      </a:r>
                      <a:endParaRPr lang="he-IL" sz="1600" dirty="0">
                        <a:solidFill>
                          <a:schemeClr val="tx2"/>
                        </a:solidFill>
                      </a:endParaRPr>
                    </a:p>
                  </a:txBody>
                  <a:tcPr marL="91425" marR="91425" marT="45708" marB="45708"/>
                </a:tc>
              </a:tr>
              <a:tr h="1084853">
                <a:tc>
                  <a:txBody>
                    <a:bodyPr/>
                    <a:lstStyle/>
                    <a:p>
                      <a:pPr rtl="1"/>
                      <a:r>
                        <a:rPr lang="he-IL" sz="1600" dirty="0" smtClean="0"/>
                        <a:t>אנזים המזרז</a:t>
                      </a:r>
                      <a:r>
                        <a:rPr lang="he-IL" sz="1600" baseline="0" dirty="0" smtClean="0"/>
                        <a:t> הפיכת החומצה האמינית פניל אלנין לחומצה אמינית אחרת</a:t>
                      </a:r>
                      <a:endParaRPr lang="he-IL" sz="1600" dirty="0">
                        <a:solidFill>
                          <a:schemeClr val="tx2"/>
                        </a:solidFill>
                      </a:endParaRPr>
                    </a:p>
                  </a:txBody>
                  <a:tcPr marL="91425" marR="91425" marT="45708" marB="45708"/>
                </a:tc>
                <a:tc>
                  <a:txBody>
                    <a:bodyPr/>
                    <a:lstStyle/>
                    <a:p>
                      <a:pPr rtl="1"/>
                      <a:r>
                        <a:rPr lang="he-IL" sz="1600" dirty="0" smtClean="0"/>
                        <a:t>הצטברות פניל אלנין בתאי המוח</a:t>
                      </a:r>
                    </a:p>
                    <a:p>
                      <a:pPr rtl="1"/>
                      <a:r>
                        <a:rPr lang="he-IL" sz="1600" dirty="0" smtClean="0"/>
                        <a:t>הגורמת לפגיעה במוח</a:t>
                      </a:r>
                      <a:endParaRPr lang="he-IL" sz="1600" dirty="0">
                        <a:solidFill>
                          <a:schemeClr val="tx2"/>
                        </a:solidFill>
                      </a:endParaRPr>
                    </a:p>
                  </a:txBody>
                  <a:tcPr marL="91425" marR="91425" marT="45708" marB="45708"/>
                </a:tc>
              </a:tr>
              <a:tr h="1084853">
                <a:tc>
                  <a:txBody>
                    <a:bodyPr/>
                    <a:lstStyle/>
                    <a:p>
                      <a:pPr rtl="1"/>
                      <a:r>
                        <a:rPr lang="he-IL" sz="1600" dirty="0" smtClean="0"/>
                        <a:t>גלובין שהוא אחד ממרכיבי ההמוגלובין</a:t>
                      </a:r>
                      <a:endParaRPr lang="he-IL" sz="1600" dirty="0">
                        <a:solidFill>
                          <a:schemeClr val="tx2"/>
                        </a:solidFill>
                      </a:endParaRPr>
                    </a:p>
                  </a:txBody>
                  <a:tcPr marL="91425" marR="91425" marT="45708" marB="45708"/>
                </a:tc>
                <a:tc>
                  <a:txBody>
                    <a:bodyPr/>
                    <a:lstStyle/>
                    <a:p>
                      <a:pPr rtl="1"/>
                      <a:r>
                        <a:rPr lang="he-IL" sz="1600" dirty="0" smtClean="0"/>
                        <a:t>יצירת המוגלובין בלתי</a:t>
                      </a:r>
                      <a:r>
                        <a:rPr lang="he-IL" sz="1600" baseline="0" dirty="0" smtClean="0"/>
                        <a:t> תקין.</a:t>
                      </a:r>
                    </a:p>
                    <a:p>
                      <a:pPr rtl="1"/>
                      <a:r>
                        <a:rPr lang="he-IL" sz="1600" baseline="0" dirty="0" smtClean="0"/>
                        <a:t>תאי הדם האדומים מקבלים צורת חרמש </a:t>
                      </a:r>
                      <a:endParaRPr lang="he-IL" sz="1600" dirty="0">
                        <a:solidFill>
                          <a:schemeClr val="tx2"/>
                        </a:solidFill>
                      </a:endParaRPr>
                    </a:p>
                  </a:txBody>
                  <a:tcPr marL="91425" marR="91425" marT="45708" marB="45708"/>
                </a:tc>
              </a:tr>
              <a:tr h="1406291">
                <a:tc>
                  <a:txBody>
                    <a:bodyPr/>
                    <a:lstStyle/>
                    <a:p>
                      <a:pPr rtl="1"/>
                      <a:r>
                        <a:rPr lang="he-IL" sz="1600" dirty="0" smtClean="0"/>
                        <a:t>האנזים גלוקוז-6-פוספט-דהידרוגנאז </a:t>
                      </a:r>
                      <a:endParaRPr lang="he-IL" sz="1600" dirty="0">
                        <a:solidFill>
                          <a:schemeClr val="tx2"/>
                        </a:solidFill>
                      </a:endParaRPr>
                    </a:p>
                  </a:txBody>
                  <a:tcPr marL="91425" marR="91425" marT="45708" marB="45708"/>
                </a:tc>
                <a:tc>
                  <a:txBody>
                    <a:bodyPr/>
                    <a:lstStyle/>
                    <a:p>
                      <a:pPr rtl="1"/>
                      <a:r>
                        <a:rPr lang="he-IL" sz="1600" dirty="0" smtClean="0"/>
                        <a:t>פגיעה במבנה</a:t>
                      </a:r>
                      <a:r>
                        <a:rPr lang="he-IL" sz="1600" baseline="0" dirty="0" smtClean="0"/>
                        <a:t> היציב של קרום תאי הדם האדומים. במגע עם חומרים המצויים בזרעי פוּל, תאי הדם נהרסים</a:t>
                      </a:r>
                      <a:endParaRPr lang="he-IL" sz="1600" dirty="0">
                        <a:solidFill>
                          <a:schemeClr val="tx2"/>
                        </a:solidFill>
                      </a:endParaRPr>
                    </a:p>
                  </a:txBody>
                  <a:tcPr marL="91425" marR="91425" marT="45708" marB="45708"/>
                </a:tc>
              </a:tr>
            </a:tbl>
          </a:graphicData>
        </a:graphic>
      </p:graphicFrame>
      <p:sp>
        <p:nvSpPr>
          <p:cNvPr id="3" name="TextBox 2"/>
          <p:cNvSpPr txBox="1"/>
          <p:nvPr/>
        </p:nvSpPr>
        <p:spPr>
          <a:xfrm>
            <a:off x="325438" y="2708275"/>
            <a:ext cx="1908175" cy="129698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10000"/>
          </a:bodyPr>
          <a:lstStyle/>
          <a:p>
            <a:pPr algn="ctr" fontAlgn="auto">
              <a:spcBef>
                <a:spcPts val="0"/>
              </a:spcBef>
              <a:spcAft>
                <a:spcPts val="0"/>
              </a:spcAft>
              <a:defRPr/>
            </a:pPr>
            <a:r>
              <a:rPr lang="he-IL" dirty="0">
                <a:solidFill>
                  <a:prstClr val="black"/>
                </a:solidFill>
                <a:latin typeface="Arial"/>
                <a:cs typeface="Arial"/>
              </a:rPr>
              <a:t> </a:t>
            </a:r>
            <a:r>
              <a:rPr lang="he-IL" sz="1700" dirty="0">
                <a:solidFill>
                  <a:schemeClr val="tx2"/>
                </a:solidFill>
                <a:latin typeface="Arial"/>
                <a:cs typeface="Arial"/>
              </a:rPr>
              <a:t>מחלת הפביזם (</a:t>
            </a:r>
            <a:r>
              <a:rPr lang="en-US" sz="1700" dirty="0">
                <a:solidFill>
                  <a:schemeClr val="tx2"/>
                </a:solidFill>
                <a:latin typeface="Arial"/>
                <a:cs typeface="Arial"/>
              </a:rPr>
              <a:t>(G6PD</a:t>
            </a:r>
            <a:endParaRPr lang="he-IL" sz="1700" dirty="0">
              <a:solidFill>
                <a:schemeClr val="tx2"/>
              </a:solidFill>
              <a:latin typeface="Arial"/>
              <a:cs typeface="Arial"/>
            </a:endParaRPr>
          </a:p>
          <a:p>
            <a:pPr algn="ctr" fontAlgn="auto">
              <a:spcBef>
                <a:spcPts val="0"/>
              </a:spcBef>
              <a:spcAft>
                <a:spcPts val="0"/>
              </a:spcAft>
              <a:defRPr/>
            </a:pPr>
            <a:r>
              <a:rPr lang="he-IL" sz="1700" dirty="0">
                <a:solidFill>
                  <a:schemeClr val="tx2"/>
                </a:solidFill>
                <a:latin typeface="Arial"/>
                <a:cs typeface="Arial"/>
              </a:rPr>
              <a:t>(מקור שם המחלה בשם הלטיני של צמח הפוּל)</a:t>
            </a:r>
            <a:endParaRPr lang="he-IL" sz="1700" dirty="0">
              <a:solidFill>
                <a:schemeClr val="tx2"/>
              </a:solidFill>
            </a:endParaRPr>
          </a:p>
        </p:txBody>
      </p:sp>
      <p:sp>
        <p:nvSpPr>
          <p:cNvPr id="8" name="TextBox 7"/>
          <p:cNvSpPr txBox="1"/>
          <p:nvPr/>
        </p:nvSpPr>
        <p:spPr>
          <a:xfrm>
            <a:off x="323850" y="5445125"/>
            <a:ext cx="1909763" cy="100806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 </a:t>
            </a:r>
            <a:r>
              <a:rPr lang="he-IL" sz="1600" dirty="0">
                <a:solidFill>
                  <a:schemeClr val="tx2"/>
                </a:solidFill>
                <a:latin typeface="Arial"/>
                <a:cs typeface="Arial"/>
              </a:rPr>
              <a:t>אנמיה חרמשית הגורמת לאספקת חמצן לקויה לתאים</a:t>
            </a:r>
            <a:endParaRPr lang="en-US" sz="1600" dirty="0">
              <a:solidFill>
                <a:srgbClr val="1F497D"/>
              </a:solidFill>
              <a:latin typeface="Arial"/>
              <a:cs typeface="Arial"/>
            </a:endParaRPr>
          </a:p>
          <a:p>
            <a:pPr fontAlgn="auto">
              <a:spcBef>
                <a:spcPts val="0"/>
              </a:spcBef>
              <a:spcAft>
                <a:spcPts val="0"/>
              </a:spcAft>
              <a:defRPr/>
            </a:pPr>
            <a:endParaRPr lang="he-IL" sz="1900" dirty="0">
              <a:solidFill>
                <a:prstClr val="black">
                  <a:lumMod val="50000"/>
                  <a:lumOff val="50000"/>
                </a:prstClr>
              </a:solidFill>
              <a:latin typeface="Arial"/>
              <a:cs typeface="Arial"/>
            </a:endParaRPr>
          </a:p>
        </p:txBody>
      </p:sp>
      <p:sp>
        <p:nvSpPr>
          <p:cNvPr id="9" name="TextBox 8"/>
          <p:cNvSpPr txBox="1"/>
          <p:nvPr/>
        </p:nvSpPr>
        <p:spPr>
          <a:xfrm>
            <a:off x="296863" y="1341438"/>
            <a:ext cx="1908175" cy="93503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rgbClr val="1F497D"/>
                </a:solidFill>
                <a:latin typeface="Arial"/>
                <a:cs typeface="Arial"/>
              </a:rPr>
              <a:t>מחלת פנילקטונוריה המתבטאת בפיגור שכלי</a:t>
            </a:r>
          </a:p>
          <a:p>
            <a:pPr fontAlgn="auto">
              <a:spcBef>
                <a:spcPts val="0"/>
              </a:spcBef>
              <a:spcAft>
                <a:spcPts val="0"/>
              </a:spcAft>
              <a:defRPr/>
            </a:pPr>
            <a:endParaRPr lang="he-IL" sz="1600" dirty="0">
              <a:solidFill>
                <a:srgbClr val="1F497D"/>
              </a:solidFill>
              <a:latin typeface="Arial"/>
              <a:cs typeface="Arial"/>
            </a:endParaRPr>
          </a:p>
        </p:txBody>
      </p:sp>
      <p:sp>
        <p:nvSpPr>
          <p:cNvPr id="10" name="TextBox 9"/>
          <p:cNvSpPr txBox="1"/>
          <p:nvPr/>
        </p:nvSpPr>
        <p:spPr>
          <a:xfrm>
            <a:off x="325438" y="4508500"/>
            <a:ext cx="1908175" cy="72072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rgbClr val="1F497D"/>
                </a:solidFill>
                <a:latin typeface="Arial"/>
                <a:cs typeface="Arial"/>
              </a:rPr>
              <a:t>דממת (המופיליה)</a:t>
            </a:r>
          </a:p>
          <a:p>
            <a:pPr fontAlgn="auto">
              <a:spcBef>
                <a:spcPts val="0"/>
              </a:spcBef>
              <a:spcAft>
                <a:spcPts val="0"/>
              </a:spcAft>
              <a:defRPr/>
            </a:pPr>
            <a:endParaRPr lang="he-IL" sz="1600" dirty="0">
              <a:solidFill>
                <a:prstClr val="black"/>
              </a:solidFill>
              <a:latin typeface="Arial"/>
              <a:cs typeface="Arial"/>
            </a:endParaRPr>
          </a:p>
        </p:txBody>
      </p:sp>
      <p:cxnSp>
        <p:nvCxnSpPr>
          <p:cNvPr id="11" name="מחבר ישר 10"/>
          <p:cNvCxnSpPr/>
          <p:nvPr/>
        </p:nvCxnSpPr>
        <p:spPr>
          <a:xfrm flipH="1">
            <a:off x="2205039" y="2636912"/>
            <a:ext cx="494753" cy="187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flipV="1">
            <a:off x="2233613" y="3573463"/>
            <a:ext cx="466179" cy="2087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2233613" y="4508500"/>
            <a:ext cx="466179" cy="1152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flipV="1">
            <a:off x="2233613" y="2133601"/>
            <a:ext cx="466179" cy="1223962"/>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47</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22250" y="777405"/>
            <a:ext cx="8429625" cy="41637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smtClean="0">
                <a:solidFill>
                  <a:prstClr val="black"/>
                </a:solidFill>
              </a:rPr>
              <a:t>ה- </a:t>
            </a:r>
            <a:r>
              <a:rPr lang="en-US" dirty="0" smtClean="0">
                <a:solidFill>
                  <a:prstClr val="black"/>
                </a:solidFill>
              </a:rPr>
              <a:t>DNA</a:t>
            </a:r>
            <a:r>
              <a:rPr lang="he-IL" dirty="0" smtClean="0">
                <a:solidFill>
                  <a:prstClr val="black"/>
                </a:solidFill>
              </a:rPr>
              <a:t> </a:t>
            </a:r>
            <a:r>
              <a:rPr lang="he-IL" dirty="0">
                <a:solidFill>
                  <a:prstClr val="black"/>
                </a:solidFill>
              </a:rPr>
              <a:t>קובע </a:t>
            </a:r>
            <a:r>
              <a:rPr lang="he-IL" dirty="0" smtClean="0">
                <a:solidFill>
                  <a:prstClr val="black"/>
                </a:solidFill>
              </a:rPr>
              <a:t>את </a:t>
            </a:r>
            <a:r>
              <a:rPr lang="he-IL" dirty="0">
                <a:solidFill>
                  <a:prstClr val="black"/>
                </a:solidFill>
              </a:rPr>
              <a:t>תכונות התא ואת תפקודו </a:t>
            </a:r>
            <a:r>
              <a:rPr lang="he-IL" dirty="0" smtClean="0">
                <a:solidFill>
                  <a:prstClr val="black"/>
                </a:solidFill>
              </a:rPr>
              <a:t>(</a:t>
            </a:r>
            <a:r>
              <a:rPr lang="he-IL" dirty="0">
                <a:solidFill>
                  <a:prstClr val="black"/>
                </a:solidFill>
              </a:rPr>
              <a:t>וכך גם את תכונות היצור כולו) </a:t>
            </a:r>
            <a:r>
              <a:rPr lang="he-IL" dirty="0" smtClean="0">
                <a:solidFill>
                  <a:prstClr val="black"/>
                </a:solidFill>
              </a:rPr>
              <a:t>דרך </a:t>
            </a:r>
            <a:r>
              <a:rPr lang="he-IL" dirty="0">
                <a:solidFill>
                  <a:prstClr val="black"/>
                </a:solidFill>
              </a:rPr>
              <a:t>קביעת סוג </a:t>
            </a:r>
            <a:endParaRPr lang="he-IL" dirty="0" smtClean="0">
              <a:solidFill>
                <a:prstClr val="black"/>
              </a:solidFill>
            </a:endParaRPr>
          </a:p>
          <a:p>
            <a:pPr>
              <a:lnSpc>
                <a:spcPct val="150000"/>
              </a:lnSpc>
              <a:defRPr/>
            </a:pPr>
            <a:r>
              <a:rPr lang="he-IL" dirty="0" smtClean="0">
                <a:solidFill>
                  <a:prstClr val="black"/>
                </a:solidFill>
              </a:rPr>
              <a:t>   החלבונים </a:t>
            </a:r>
            <a:r>
              <a:rPr lang="he-IL" dirty="0">
                <a:solidFill>
                  <a:prstClr val="black"/>
                </a:solidFill>
              </a:rPr>
              <a:t>הנוצרים </a:t>
            </a:r>
            <a:r>
              <a:rPr lang="he-IL" dirty="0" smtClean="0">
                <a:solidFill>
                  <a:prstClr val="black"/>
                </a:solidFill>
              </a:rPr>
              <a:t>בתא.</a:t>
            </a:r>
          </a:p>
          <a:p>
            <a:pPr>
              <a:lnSpc>
                <a:spcPct val="150000"/>
              </a:lnSpc>
              <a:defRPr/>
            </a:pPr>
            <a:endParaRPr lang="he-IL" dirty="0" smtClean="0">
              <a:solidFill>
                <a:prstClr val="black"/>
              </a:solidFill>
            </a:endParaRPr>
          </a:p>
          <a:p>
            <a:pPr>
              <a:lnSpc>
                <a:spcPct val="150000"/>
              </a:lnSpc>
              <a:buFontTx/>
              <a:buBlip>
                <a:blip r:embed="rId3"/>
              </a:buBlip>
              <a:defRPr/>
            </a:pPr>
            <a:r>
              <a:rPr lang="he-IL" dirty="0">
                <a:solidFill>
                  <a:prstClr val="black"/>
                </a:solidFill>
              </a:rPr>
              <a:t> החלבונים הנוצרים הם אנזימים, תעלות, קולטנים </a:t>
            </a:r>
            <a:r>
              <a:rPr lang="he-IL" dirty="0" smtClean="0">
                <a:solidFill>
                  <a:prstClr val="black"/>
                </a:solidFill>
              </a:rPr>
              <a:t>ועוד.</a:t>
            </a:r>
          </a:p>
          <a:p>
            <a:pPr>
              <a:lnSpc>
                <a:spcPct val="150000"/>
              </a:lnSpc>
              <a:buFontTx/>
              <a:buBlip>
                <a:blip r:embed="rId3"/>
              </a:buBlip>
              <a:defRPr/>
            </a:pPr>
            <a:endParaRPr lang="he-IL" dirty="0" smtClean="0">
              <a:solidFill>
                <a:prstClr val="black"/>
              </a:solidFill>
            </a:endParaRPr>
          </a:p>
          <a:p>
            <a:pPr>
              <a:lnSpc>
                <a:spcPct val="150000"/>
              </a:lnSpc>
              <a:buFontTx/>
              <a:buBlip>
                <a:blip r:embed="rId3"/>
              </a:buBlip>
              <a:defRPr/>
            </a:pPr>
            <a:r>
              <a:rPr lang="he-IL" dirty="0">
                <a:solidFill>
                  <a:prstClr val="black"/>
                </a:solidFill>
              </a:rPr>
              <a:t> תפקוד החלבונים קובע את תכונות התא ואת התהליכים המתרחשים </a:t>
            </a:r>
            <a:r>
              <a:rPr lang="he-IL" dirty="0" smtClean="0">
                <a:solidFill>
                  <a:prstClr val="black"/>
                </a:solidFill>
              </a:rPr>
              <a:t>בו.</a:t>
            </a:r>
          </a:p>
          <a:p>
            <a:pPr>
              <a:lnSpc>
                <a:spcPct val="150000"/>
              </a:lnSpc>
              <a:buFontTx/>
              <a:buBlip>
                <a:blip r:embed="rId3"/>
              </a:buBlip>
              <a:defRPr/>
            </a:pPr>
            <a:endParaRPr lang="he-IL" dirty="0" smtClean="0">
              <a:solidFill>
                <a:prstClr val="black"/>
              </a:solidFill>
            </a:endParaRPr>
          </a:p>
          <a:p>
            <a:pPr>
              <a:lnSpc>
                <a:spcPct val="150000"/>
              </a:lnSpc>
              <a:buFontTx/>
              <a:buBlip>
                <a:blip r:embed="rId3"/>
              </a:buBlip>
              <a:defRPr/>
            </a:pPr>
            <a:r>
              <a:rPr lang="he-IL" dirty="0">
                <a:solidFill>
                  <a:prstClr val="black"/>
                </a:solidFill>
              </a:rPr>
              <a:t> </a:t>
            </a:r>
            <a:r>
              <a:rPr lang="he-IL" dirty="0" smtClean="0">
                <a:solidFill>
                  <a:prstClr val="black"/>
                </a:solidFill>
              </a:rPr>
              <a:t>מוטציות (שינוי ברצף הבסיסים ב-</a:t>
            </a:r>
            <a:r>
              <a:rPr lang="en-US" dirty="0" smtClean="0">
                <a:solidFill>
                  <a:prstClr val="black"/>
                </a:solidFill>
              </a:rPr>
              <a:t>DNA</a:t>
            </a:r>
            <a:r>
              <a:rPr lang="he-IL" dirty="0" smtClean="0">
                <a:solidFill>
                  <a:prstClr val="black"/>
                </a:solidFill>
              </a:rPr>
              <a:t> ) עלולות לגרום לשינויים בחלבונים הנוצרים ולירידה </a:t>
            </a:r>
          </a:p>
          <a:p>
            <a:pPr>
              <a:lnSpc>
                <a:spcPct val="150000"/>
              </a:lnSpc>
              <a:defRPr/>
            </a:pPr>
            <a:r>
              <a:rPr lang="he-IL" dirty="0">
                <a:solidFill>
                  <a:prstClr val="black"/>
                </a:solidFill>
              </a:rPr>
              <a:t> </a:t>
            </a:r>
            <a:r>
              <a:rPr lang="he-IL" dirty="0" smtClean="0">
                <a:solidFill>
                  <a:prstClr val="black"/>
                </a:solidFill>
              </a:rPr>
              <a:t> בתפקודם. עקב כך, עלולים להיגרם מחלות וליקויים שונים.</a:t>
            </a: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defRPr/>
            </a:pPr>
            <a:r>
              <a:rPr lang="he-IL" dirty="0" smtClean="0">
                <a:solidFill>
                  <a:prstClr val="black"/>
                </a:solidFill>
              </a:rPr>
              <a:t> </a:t>
            </a:r>
            <a:endParaRPr lang="he-IL" dirty="0">
              <a:solidFill>
                <a:prstClr val="black"/>
              </a:solidFill>
            </a:endParaRPr>
          </a:p>
          <a:p>
            <a:pPr>
              <a:lnSpc>
                <a:spcPct val="150000"/>
              </a:lnSpc>
              <a:defRPr/>
            </a:pPr>
            <a:r>
              <a:rPr lang="he-IL" dirty="0">
                <a:solidFill>
                  <a:prstClr val="black"/>
                </a:solidFill>
              </a:rPr>
              <a:t>  </a:t>
            </a: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defRPr/>
            </a:pPr>
            <a:r>
              <a:rPr lang="he-IL" dirty="0">
                <a:solidFill>
                  <a:prstClr val="black"/>
                </a:solidFill>
              </a:rPr>
              <a:t>  </a:t>
            </a: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rgbClr val="FF6600"/>
                </a:solidFill>
                <a:ea typeface="+mn-ea"/>
              </a:rPr>
              <a:t>סיכום: הקשר בין ה-</a:t>
            </a:r>
            <a:r>
              <a:rPr lang="en-US" sz="1800" b="1" dirty="0" smtClean="0">
                <a:solidFill>
                  <a:srgbClr val="FF6600"/>
                </a:solidFill>
                <a:ea typeface="+mn-ea"/>
              </a:rPr>
              <a:t>DNA</a:t>
            </a:r>
            <a:r>
              <a:rPr lang="he-IL" sz="1800" b="1" dirty="0" smtClean="0">
                <a:solidFill>
                  <a:srgbClr val="FF6600"/>
                </a:solidFill>
                <a:ea typeface="+mn-ea"/>
              </a:rPr>
              <a:t> ובין תכונות ותפקוד התאים והיצור כולו</a:t>
            </a:r>
            <a:endParaRPr lang="he-IL" sz="1800" b="1" dirty="0">
              <a:solidFill>
                <a:srgbClr val="FF6600"/>
              </a:solidFill>
              <a:ea typeface="+mn-ea"/>
            </a:endParaRPr>
          </a:p>
        </p:txBody>
      </p:sp>
      <p:sp>
        <p:nvSpPr>
          <p:cNvPr id="11"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48</a:t>
            </a:fld>
            <a:endParaRPr lang="he-IL" sz="1100" dirty="0" smtClean="0">
              <a:solidFill>
                <a:prstClr val="white">
                  <a:lumMod val="75000"/>
                </a:prstClr>
              </a:solidFill>
            </a:endParaRP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5558835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22685"/>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14:</a:t>
            </a:r>
          </a:p>
          <a:p>
            <a:pPr>
              <a:defRPr/>
            </a:pPr>
            <a:r>
              <a:rPr lang="he-IL" dirty="0">
                <a:solidFill>
                  <a:schemeClr val="tx2"/>
                </a:solidFill>
              </a:rPr>
              <a:t>רצפי החומצות האמיניות בחלבונים שבגוף האדם נקבעים על ידי:</a:t>
            </a:r>
            <a:endParaRPr lang="en-US" dirty="0">
              <a:solidFill>
                <a:schemeClr val="tx2"/>
              </a:solidFill>
            </a:endParaRPr>
          </a:p>
          <a:p>
            <a:pPr>
              <a:defRPr/>
            </a:pPr>
            <a:r>
              <a:rPr lang="he-IL" dirty="0">
                <a:solidFill>
                  <a:schemeClr val="tx2"/>
                </a:solidFill>
              </a:rPr>
              <a:t>א.    האנזימים המופרשים במערכת העיכול</a:t>
            </a:r>
            <a:endParaRPr lang="en-US" dirty="0">
              <a:solidFill>
                <a:schemeClr val="tx2"/>
              </a:solidFill>
            </a:endParaRPr>
          </a:p>
          <a:p>
            <a:pPr>
              <a:defRPr/>
            </a:pPr>
            <a:r>
              <a:rPr lang="he-IL" dirty="0">
                <a:solidFill>
                  <a:schemeClr val="tx2"/>
                </a:solidFill>
              </a:rPr>
              <a:t>ב.    החלבונים המרכיבים את המזון</a:t>
            </a:r>
            <a:endParaRPr lang="en-US" dirty="0">
              <a:solidFill>
                <a:schemeClr val="tx2"/>
              </a:solidFill>
            </a:endParaRPr>
          </a:p>
          <a:p>
            <a:pPr>
              <a:defRPr/>
            </a:pPr>
            <a:r>
              <a:rPr lang="he-IL" dirty="0">
                <a:solidFill>
                  <a:schemeClr val="tx2"/>
                </a:solidFill>
              </a:rPr>
              <a:t>ג.    החומצות האמיניות הנספגות לדם</a:t>
            </a:r>
            <a:endParaRPr lang="en-US" dirty="0">
              <a:solidFill>
                <a:schemeClr val="tx2"/>
              </a:solidFill>
            </a:endParaRPr>
          </a:p>
          <a:p>
            <a:pPr>
              <a:defRPr/>
            </a:pPr>
            <a:r>
              <a:rPr lang="he-IL" dirty="0">
                <a:solidFill>
                  <a:schemeClr val="tx2"/>
                </a:solidFill>
              </a:rPr>
              <a:t>ד.    המידע ב-</a:t>
            </a:r>
            <a:r>
              <a:rPr lang="en-US" dirty="0">
                <a:solidFill>
                  <a:schemeClr val="tx2"/>
                </a:solidFill>
              </a:rPr>
              <a:t>DNA</a:t>
            </a:r>
            <a:r>
              <a:rPr lang="he-IL" dirty="0">
                <a:solidFill>
                  <a:schemeClr val="tx2"/>
                </a:solidFill>
              </a:rPr>
              <a:t> שבתאים</a:t>
            </a:r>
            <a:endParaRPr lang="en-US" dirty="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1000764-2394-4988-974F-0C185EA39BB6}" type="slidenum">
              <a:rPr lang="he-IL" sz="1800" smtClean="0"/>
              <a:pPr fontAlgn="base">
                <a:spcBef>
                  <a:spcPct val="0"/>
                </a:spcBef>
                <a:spcAft>
                  <a:spcPct val="0"/>
                </a:spcAft>
                <a:defRPr/>
              </a:pPr>
              <a:t>49</a:t>
            </a:fld>
            <a:endParaRPr lang="he-IL" sz="1800" dirty="0" smtClean="0"/>
          </a:p>
        </p:txBody>
      </p:sp>
      <p:sp>
        <p:nvSpPr>
          <p:cNvPr id="71685"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u="sng" dirty="0" smtClean="0">
                <a:solidFill>
                  <a:srgbClr val="FF6600"/>
                </a:solidFill>
              </a:rPr>
              <a:t>תרגול נוסף: מ-</a:t>
            </a:r>
            <a:r>
              <a:rPr lang="en-US" sz="1800" b="1" u="sng" dirty="0" smtClean="0">
                <a:solidFill>
                  <a:srgbClr val="FF6600"/>
                </a:solidFill>
              </a:rPr>
              <a:t>DNA</a:t>
            </a:r>
            <a:r>
              <a:rPr lang="he-IL" sz="1800" b="1" u="sng" dirty="0" smtClean="0">
                <a:solidFill>
                  <a:srgbClr val="FF6600"/>
                </a:solidFill>
              </a:rPr>
              <a:t> לחלבון</a:t>
            </a:r>
            <a:r>
              <a:rPr lang="he-IL" sz="1800" b="1" dirty="0" smtClean="0">
                <a:solidFill>
                  <a:srgbClr val="FF6600"/>
                </a:solidFill>
              </a:rPr>
              <a:t>  שאלה 14</a:t>
            </a:r>
            <a:endParaRPr lang="he-IL" sz="1800" dirty="0" smtClean="0"/>
          </a:p>
        </p:txBody>
      </p:sp>
      <p:sp>
        <p:nvSpPr>
          <p:cNvPr id="7" name="Rectangle 3"/>
          <p:cNvSpPr/>
          <p:nvPr/>
        </p:nvSpPr>
        <p:spPr>
          <a:xfrm>
            <a:off x="467544" y="40466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2772246"/>
            <a:ext cx="647858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כיצד המידע ב-</a:t>
            </a:r>
            <a:r>
              <a:rPr lang="en-US" sz="1800" b="1" dirty="0" smtClean="0">
                <a:solidFill>
                  <a:srgbClr val="FF6600"/>
                </a:solidFill>
                <a:ea typeface="+mn-ea"/>
              </a:rPr>
              <a:t>DNA</a:t>
            </a:r>
            <a:r>
              <a:rPr lang="he-IL" sz="1800" b="1" dirty="0" smtClean="0">
                <a:solidFill>
                  <a:srgbClr val="FF6600"/>
                </a:solidFill>
                <a:ea typeface="+mn-ea"/>
              </a:rPr>
              <a:t> קובע את סוג החלבון הנוצר? – הצופן הגנטי</a:t>
            </a:r>
            <a:endParaRPr lang="he-IL" sz="1800" dirty="0" smtClean="0"/>
          </a:p>
        </p:txBody>
      </p:sp>
      <p:sp>
        <p:nvSpPr>
          <p:cNvPr id="21" name="TextBox 20"/>
          <p:cNvSpPr txBox="1"/>
          <p:nvPr/>
        </p:nvSpPr>
        <p:spPr>
          <a:xfrm>
            <a:off x="231775" y="559122"/>
            <a:ext cx="8359775" cy="25098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 ל-</a:t>
            </a:r>
            <a:r>
              <a:rPr lang="en-US" kern="0" dirty="0">
                <a:solidFill>
                  <a:prstClr val="black"/>
                </a:solidFill>
              </a:rPr>
              <a:t>DNA</a:t>
            </a:r>
            <a:r>
              <a:rPr lang="he-IL" kern="0" dirty="0">
                <a:solidFill>
                  <a:prstClr val="black"/>
                </a:solidFill>
              </a:rPr>
              <a:t> יש מבנה דו-גדילי דמוי סולם. "שלבי הסולם" מורכבים מהבסיסים החנקניים</a:t>
            </a:r>
          </a:p>
          <a:p>
            <a:pPr fontAlgn="auto">
              <a:spcBef>
                <a:spcPts val="0"/>
              </a:spcBef>
              <a:spcAft>
                <a:spcPts val="0"/>
              </a:spcAft>
              <a:defRPr/>
            </a:pPr>
            <a:r>
              <a:rPr lang="he-IL" kern="0" dirty="0">
                <a:solidFill>
                  <a:prstClr val="black"/>
                </a:solidFill>
              </a:rPr>
              <a:t> </a:t>
            </a:r>
            <a:r>
              <a:rPr lang="en-US" kern="0" dirty="0">
                <a:solidFill>
                  <a:prstClr val="black"/>
                </a:solidFill>
              </a:rPr>
              <a:t>A</a:t>
            </a:r>
            <a:r>
              <a:rPr lang="he-IL" kern="0" dirty="0">
                <a:solidFill>
                  <a:prstClr val="black"/>
                </a:solidFill>
              </a:rPr>
              <a:t>, </a:t>
            </a:r>
            <a:r>
              <a:rPr lang="en-US" kern="0" dirty="0">
                <a:solidFill>
                  <a:prstClr val="black"/>
                </a:solidFill>
              </a:rPr>
              <a:t>T</a:t>
            </a:r>
            <a:r>
              <a:rPr lang="he-IL" kern="0" dirty="0">
                <a:solidFill>
                  <a:prstClr val="black"/>
                </a:solidFill>
              </a:rPr>
              <a:t>, </a:t>
            </a:r>
            <a:r>
              <a:rPr lang="en-US" kern="0" dirty="0">
                <a:solidFill>
                  <a:prstClr val="black"/>
                </a:solidFill>
              </a:rPr>
              <a:t>C </a:t>
            </a:r>
            <a:r>
              <a:rPr lang="he-IL" kern="0" dirty="0">
                <a:solidFill>
                  <a:prstClr val="black"/>
                </a:solidFill>
              </a:rPr>
              <a:t> ו- </a:t>
            </a:r>
            <a:r>
              <a:rPr lang="en-US" kern="0" dirty="0">
                <a:solidFill>
                  <a:prstClr val="black"/>
                </a:solidFill>
              </a:rPr>
              <a:t>G</a:t>
            </a:r>
            <a:r>
              <a:rPr lang="he-IL" kern="0" dirty="0">
                <a:solidFill>
                  <a:prstClr val="black"/>
                </a:solidFill>
              </a:rPr>
              <a:t>. </a:t>
            </a:r>
          </a:p>
          <a:p>
            <a:pPr fontAlgn="auto">
              <a:spcBef>
                <a:spcPts val="0"/>
              </a:spcBef>
              <a:spcAft>
                <a:spcPts val="0"/>
              </a:spcAft>
              <a:defRPr/>
            </a:pPr>
            <a:r>
              <a:rPr lang="he-IL" kern="0" dirty="0">
                <a:solidFill>
                  <a:prstClr val="black"/>
                </a:solidFill>
              </a:rPr>
              <a:t>רצף הבסיסים הוא ה"שפה" שהגנים כתובים בה. ארבעת הבסיסים הם ה"אותיות" של שפה זו.</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רצף של שלושה בסיסים (הנקרא </a:t>
            </a:r>
            <a:r>
              <a:rPr lang="he-IL" kern="0" dirty="0">
                <a:solidFill>
                  <a:srgbClr val="FF6600"/>
                </a:solidFill>
              </a:rPr>
              <a:t>קודון</a:t>
            </a:r>
            <a:r>
              <a:rPr lang="he-IL" kern="0" dirty="0">
                <a:solidFill>
                  <a:prstClr val="black"/>
                </a:solidFill>
              </a:rPr>
              <a:t>) לאורך אחד הגדילים של ה-</a:t>
            </a:r>
            <a:r>
              <a:rPr lang="en-US" kern="0" dirty="0">
                <a:solidFill>
                  <a:prstClr val="black"/>
                </a:solidFill>
              </a:rPr>
              <a:t>DNA</a:t>
            </a:r>
            <a:r>
              <a:rPr lang="he-IL" kern="0" dirty="0">
                <a:solidFill>
                  <a:prstClr val="black"/>
                </a:solidFill>
              </a:rPr>
              <a:t> מהווה "מילה" </a:t>
            </a:r>
          </a:p>
          <a:p>
            <a:pPr fontAlgn="auto">
              <a:spcBef>
                <a:spcPts val="0"/>
              </a:spcBef>
              <a:spcAft>
                <a:spcPts val="0"/>
              </a:spcAft>
              <a:defRPr/>
            </a:pPr>
            <a:r>
              <a:rPr lang="he-IL" kern="0" dirty="0">
                <a:solidFill>
                  <a:prstClr val="black"/>
                </a:solidFill>
              </a:rPr>
              <a:t>הקובעת חומצה אמינית אחת בחלבון.</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רצף השלָשות בגן ב-</a:t>
            </a:r>
            <a:r>
              <a:rPr lang="en-US" kern="0" dirty="0">
                <a:solidFill>
                  <a:prstClr val="black"/>
                </a:solidFill>
              </a:rPr>
              <a:t>DNA</a:t>
            </a:r>
            <a:r>
              <a:rPr lang="he-IL" kern="0" dirty="0">
                <a:solidFill>
                  <a:prstClr val="black"/>
                </a:solidFill>
              </a:rPr>
              <a:t> קובע את רצף החומצות האמיניות בחלבון כולו. </a:t>
            </a:r>
            <a:endParaRPr lang="he-IL" kern="0" dirty="0">
              <a:solidFill>
                <a:schemeClr val="accent6">
                  <a:lumMod val="50000"/>
                  <a:lumOff val="50000"/>
                </a:schemeClr>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4" name="TextBox 23"/>
          <p:cNvSpPr txBox="1"/>
          <p:nvPr/>
        </p:nvSpPr>
        <p:spPr>
          <a:xfrm>
            <a:off x="176213" y="6029896"/>
            <a:ext cx="8389937" cy="639464"/>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מערכת ההתאמה בין כל שלָשת בסיסים ב-</a:t>
            </a:r>
            <a:r>
              <a:rPr lang="en-US" kern="0" dirty="0">
                <a:solidFill>
                  <a:prstClr val="black"/>
                </a:solidFill>
              </a:rPr>
              <a:t>DNA</a:t>
            </a:r>
            <a:r>
              <a:rPr lang="he-IL" kern="0" dirty="0">
                <a:solidFill>
                  <a:prstClr val="black"/>
                </a:solidFill>
              </a:rPr>
              <a:t> לבין כל אחת מ-20 החומצות האמיניות הקיימות בטבע נקראת </a:t>
            </a:r>
            <a:r>
              <a:rPr lang="he-IL" kern="0" dirty="0">
                <a:solidFill>
                  <a:srgbClr val="FF6600"/>
                </a:solidFill>
              </a:rPr>
              <a:t>הקוד הגנטי </a:t>
            </a:r>
            <a:r>
              <a:rPr lang="he-IL" kern="0" dirty="0">
                <a:solidFill>
                  <a:prstClr val="black"/>
                </a:solidFill>
              </a:rPr>
              <a:t>(או </a:t>
            </a:r>
            <a:r>
              <a:rPr lang="he-IL" kern="0" dirty="0">
                <a:solidFill>
                  <a:srgbClr val="FF6600"/>
                </a:solidFill>
              </a:rPr>
              <a:t>הצופן הגנטי</a:t>
            </a:r>
            <a:r>
              <a:rPr lang="he-IL" kern="0" dirty="0" smtClean="0">
                <a:solidFill>
                  <a:prstClr val="black"/>
                </a:solidFill>
              </a:rPr>
              <a:t>).</a:t>
            </a:r>
            <a:endParaRPr lang="he-IL" kern="0" dirty="0">
              <a:solidFill>
                <a:prstClr val="black"/>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a:spLocks noGrp="1"/>
          </p:cNvSpPr>
          <p:nvPr>
            <p:ph type="sldNum" sz="quarter" idx="12"/>
          </p:nvPr>
        </p:nvSpPr>
        <p:spPr bwMode="auto">
          <a:xfrm>
            <a:off x="107950" y="6481763"/>
            <a:ext cx="57561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9469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14:</a:t>
            </a:r>
          </a:p>
          <a:p>
            <a:pPr>
              <a:defRPr/>
            </a:pPr>
            <a:r>
              <a:rPr lang="he-IL" dirty="0">
                <a:solidFill>
                  <a:schemeClr val="tx2"/>
                </a:solidFill>
              </a:rPr>
              <a:t>רצפי החומצות האמיניות בחלבונים שבגוף האדם נקבעים על ידי:</a:t>
            </a:r>
            <a:endParaRPr lang="en-US" dirty="0">
              <a:solidFill>
                <a:schemeClr val="tx2"/>
              </a:solidFill>
            </a:endParaRPr>
          </a:p>
          <a:p>
            <a:pPr>
              <a:defRPr/>
            </a:pPr>
            <a:r>
              <a:rPr lang="he-IL" dirty="0">
                <a:solidFill>
                  <a:schemeClr val="tx2"/>
                </a:solidFill>
              </a:rPr>
              <a:t>א.    האנזימים המופרשים במערכת העיכול</a:t>
            </a:r>
            <a:endParaRPr lang="en-US" dirty="0">
              <a:solidFill>
                <a:schemeClr val="tx2"/>
              </a:solidFill>
            </a:endParaRPr>
          </a:p>
          <a:p>
            <a:pPr>
              <a:defRPr/>
            </a:pPr>
            <a:r>
              <a:rPr lang="he-IL" dirty="0">
                <a:solidFill>
                  <a:schemeClr val="tx2"/>
                </a:solidFill>
              </a:rPr>
              <a:t>ב.    החלבונים המרכיבים את המזון</a:t>
            </a:r>
            <a:endParaRPr lang="en-US" dirty="0">
              <a:solidFill>
                <a:schemeClr val="tx2"/>
              </a:solidFill>
            </a:endParaRPr>
          </a:p>
          <a:p>
            <a:pPr>
              <a:defRPr/>
            </a:pPr>
            <a:r>
              <a:rPr lang="he-IL" dirty="0">
                <a:solidFill>
                  <a:schemeClr val="tx2"/>
                </a:solidFill>
              </a:rPr>
              <a:t>ג.    החומצות האמיניות הנספגות לדם</a:t>
            </a:r>
            <a:endParaRPr lang="en-US" dirty="0">
              <a:solidFill>
                <a:schemeClr val="tx2"/>
              </a:solidFill>
            </a:endParaRPr>
          </a:p>
          <a:p>
            <a:pPr>
              <a:defRPr/>
            </a:pPr>
            <a:r>
              <a:rPr lang="he-IL" dirty="0">
                <a:solidFill>
                  <a:schemeClr val="tx2"/>
                </a:solidFill>
              </a:rPr>
              <a:t>ד.    המידע ב-</a:t>
            </a:r>
            <a:r>
              <a:rPr lang="en-US" dirty="0">
                <a:solidFill>
                  <a:schemeClr val="tx2"/>
                </a:solidFill>
              </a:rPr>
              <a:t>DNA</a:t>
            </a:r>
            <a:r>
              <a:rPr lang="he-IL" dirty="0">
                <a:solidFill>
                  <a:schemeClr val="tx2"/>
                </a:solidFill>
              </a:rPr>
              <a:t> שבתאים</a:t>
            </a:r>
            <a:endParaRPr lang="en-US" dirty="0">
              <a:solidFill>
                <a:schemeClr val="tx2"/>
              </a:solidFill>
            </a:endParaRPr>
          </a:p>
        </p:txBody>
      </p:sp>
      <p:sp>
        <p:nvSpPr>
          <p:cNvPr id="13" name="Rectangle 12"/>
          <p:cNvSpPr/>
          <p:nvPr/>
        </p:nvSpPr>
        <p:spPr>
          <a:xfrm>
            <a:off x="495300" y="2924175"/>
            <a:ext cx="8196263"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r>
              <a:rPr lang="he-IL" dirty="0" smtClean="0">
                <a:solidFill>
                  <a:prstClr val="black"/>
                </a:solidFill>
              </a:rPr>
              <a:t>'.</a:t>
            </a:r>
            <a:endParaRPr lang="he-IL" dirty="0">
              <a:solidFill>
                <a:prstClr val="black"/>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3404E5-6900-4542-A64D-84FE59619F6B}" type="slidenum">
              <a:rPr lang="he-IL" sz="1800" smtClean="0"/>
              <a:pPr fontAlgn="base">
                <a:spcBef>
                  <a:spcPct val="0"/>
                </a:spcBef>
                <a:spcAft>
                  <a:spcPct val="0"/>
                </a:spcAft>
                <a:defRPr/>
              </a:pPr>
              <a:t>50</a:t>
            </a:fld>
            <a:endParaRPr lang="he-IL" sz="1800" dirty="0" smtClean="0"/>
          </a:p>
        </p:txBody>
      </p:sp>
      <p:sp>
        <p:nvSpPr>
          <p:cNvPr id="7271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48680"/>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15:</a:t>
            </a:r>
          </a:p>
          <a:p>
            <a:pPr>
              <a:defRPr/>
            </a:pPr>
            <a:r>
              <a:rPr lang="he-IL" dirty="0">
                <a:solidFill>
                  <a:schemeClr val="tx2"/>
                </a:solidFill>
              </a:rPr>
              <a:t>לעתים נדירות נולדים תינוקות שאינם יכולים לעכל סוכר חלב (לקטוז). אצל תינוקות אלו, רצף החומצות האמיניות באנזים המפרק סוכר חלב שונה מהרצף באנזים זה אצל תינוקות בריאים. סביר להניח שהשינוי בהרכב האנזים נובע מ:</a:t>
            </a:r>
            <a:endParaRPr lang="en-US" dirty="0">
              <a:solidFill>
                <a:schemeClr val="tx2"/>
              </a:solidFill>
            </a:endParaRPr>
          </a:p>
          <a:p>
            <a:pPr>
              <a:defRPr/>
            </a:pPr>
            <a:r>
              <a:rPr lang="he-IL" dirty="0">
                <a:solidFill>
                  <a:schemeClr val="tx2"/>
                </a:solidFill>
              </a:rPr>
              <a:t>א.    חוסר בחומצות אמיניות בתאי התינוק</a:t>
            </a:r>
            <a:endParaRPr lang="en-US" dirty="0">
              <a:solidFill>
                <a:schemeClr val="tx2"/>
              </a:solidFill>
            </a:endParaRPr>
          </a:p>
          <a:p>
            <a:pPr>
              <a:defRPr/>
            </a:pPr>
            <a:r>
              <a:rPr lang="he-IL" dirty="0">
                <a:solidFill>
                  <a:schemeClr val="tx2"/>
                </a:solidFill>
              </a:rPr>
              <a:t>ב.    אי-יכולתו של האנזים לעבור דרך קרום התא</a:t>
            </a:r>
            <a:endParaRPr lang="en-US" dirty="0">
              <a:solidFill>
                <a:schemeClr val="tx2"/>
              </a:solidFill>
            </a:endParaRPr>
          </a:p>
          <a:p>
            <a:pPr>
              <a:defRPr/>
            </a:pPr>
            <a:r>
              <a:rPr lang="he-IL" dirty="0">
                <a:solidFill>
                  <a:schemeClr val="tx2"/>
                </a:solidFill>
              </a:rPr>
              <a:t>ג.    שינוי ברצף הבסיסים ב- </a:t>
            </a:r>
            <a:r>
              <a:rPr lang="en-US" dirty="0">
                <a:solidFill>
                  <a:schemeClr val="tx2"/>
                </a:solidFill>
              </a:rPr>
              <a:t>DNA</a:t>
            </a:r>
            <a:r>
              <a:rPr lang="he-IL" dirty="0">
                <a:solidFill>
                  <a:schemeClr val="tx2"/>
                </a:solidFill>
              </a:rPr>
              <a:t> המקודד לאנזים</a:t>
            </a:r>
            <a:endParaRPr lang="en-US" dirty="0">
              <a:solidFill>
                <a:schemeClr val="tx2"/>
              </a:solidFill>
            </a:endParaRPr>
          </a:p>
          <a:p>
            <a:pPr>
              <a:defRPr/>
            </a:pPr>
            <a:r>
              <a:rPr lang="he-IL" dirty="0">
                <a:solidFill>
                  <a:schemeClr val="tx2"/>
                </a:solidFill>
              </a:rPr>
              <a:t>ד.    שינוי ברצף הבסיסים ב- </a:t>
            </a:r>
            <a:r>
              <a:rPr lang="en-US" dirty="0">
                <a:solidFill>
                  <a:schemeClr val="tx2"/>
                </a:solidFill>
              </a:rPr>
              <a:t>RNA</a:t>
            </a:r>
            <a:r>
              <a:rPr lang="he-IL" dirty="0">
                <a:solidFill>
                  <a:schemeClr val="tx2"/>
                </a:solidFill>
              </a:rPr>
              <a:t> המוביל (</a:t>
            </a:r>
            <a:r>
              <a:rPr lang="en-US" dirty="0">
                <a:solidFill>
                  <a:schemeClr val="tx2"/>
                </a:solidFill>
              </a:rPr>
              <a:t>t-RNA</a:t>
            </a:r>
            <a:r>
              <a:rPr lang="he-IL" dirty="0">
                <a:solidFill>
                  <a:schemeClr val="tx2"/>
                </a:solidFill>
              </a:rPr>
              <a:t>)</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06317-0BB9-4F61-AF5E-E70A9F7809AF}" type="slidenum">
              <a:rPr lang="he-IL" sz="1800" smtClean="0"/>
              <a:pPr fontAlgn="base">
                <a:spcBef>
                  <a:spcPct val="0"/>
                </a:spcBef>
                <a:spcAft>
                  <a:spcPct val="0"/>
                </a:spcAft>
                <a:defRPr/>
              </a:pPr>
              <a:t>51</a:t>
            </a:fld>
            <a:endParaRPr lang="he-IL" sz="1800" dirty="0" smtClean="0"/>
          </a:p>
        </p:txBody>
      </p:sp>
      <p:sp>
        <p:nvSpPr>
          <p:cNvPr id="73733"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15</a:t>
            </a:r>
            <a:endParaRPr lang="he-IL" sz="1800" dirty="0" smtClean="0"/>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51</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44711"/>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15:</a:t>
            </a:r>
          </a:p>
          <a:p>
            <a:pPr>
              <a:defRPr/>
            </a:pPr>
            <a:r>
              <a:rPr lang="he-IL" dirty="0">
                <a:solidFill>
                  <a:srgbClr val="1F497D"/>
                </a:solidFill>
              </a:rPr>
              <a:t>לעתים נדירות נולדים תינוקות שאינם יכולים לעכל סוכר חלב (לקטוז). אצל תינוקות אלו, רצף החומצות האמיניות באנזים המפרק סוכר חלב שונה מהרצף באנזים זה אצל תינוקות בריאים. סביר להניח שהשינוי בהרכב האנזים נובע מ:</a:t>
            </a:r>
            <a:endParaRPr lang="en-US" dirty="0">
              <a:solidFill>
                <a:srgbClr val="1F497D"/>
              </a:solidFill>
            </a:endParaRPr>
          </a:p>
          <a:p>
            <a:pPr>
              <a:defRPr/>
            </a:pPr>
            <a:r>
              <a:rPr lang="he-IL" dirty="0">
                <a:solidFill>
                  <a:srgbClr val="1F497D"/>
                </a:solidFill>
              </a:rPr>
              <a:t>א.    חוסר בחומצות אמיניות בתאי התינוק</a:t>
            </a:r>
            <a:endParaRPr lang="en-US" dirty="0">
              <a:solidFill>
                <a:srgbClr val="1F497D"/>
              </a:solidFill>
            </a:endParaRPr>
          </a:p>
          <a:p>
            <a:pPr>
              <a:defRPr/>
            </a:pPr>
            <a:r>
              <a:rPr lang="he-IL" dirty="0">
                <a:solidFill>
                  <a:srgbClr val="1F497D"/>
                </a:solidFill>
              </a:rPr>
              <a:t>ב.    אי-יכולתו של האנזים לעבור דרך קרום התא</a:t>
            </a:r>
            <a:endParaRPr lang="en-US" dirty="0">
              <a:solidFill>
                <a:srgbClr val="1F497D"/>
              </a:solidFill>
            </a:endParaRPr>
          </a:p>
          <a:p>
            <a:pPr>
              <a:defRPr/>
            </a:pPr>
            <a:r>
              <a:rPr lang="he-IL" dirty="0">
                <a:solidFill>
                  <a:srgbClr val="1F497D"/>
                </a:solidFill>
              </a:rPr>
              <a:t>ג.    שינוי ברצף הבסיסים ב- </a:t>
            </a:r>
            <a:r>
              <a:rPr lang="en-US" dirty="0">
                <a:solidFill>
                  <a:srgbClr val="1F497D"/>
                </a:solidFill>
              </a:rPr>
              <a:t>DNA</a:t>
            </a:r>
            <a:r>
              <a:rPr lang="he-IL" dirty="0">
                <a:solidFill>
                  <a:srgbClr val="1F497D"/>
                </a:solidFill>
              </a:rPr>
              <a:t> המקודד לאנזים</a:t>
            </a:r>
            <a:endParaRPr lang="en-US" dirty="0">
              <a:solidFill>
                <a:srgbClr val="1F497D"/>
              </a:solidFill>
            </a:endParaRPr>
          </a:p>
          <a:p>
            <a:pPr>
              <a:defRPr/>
            </a:pPr>
            <a:r>
              <a:rPr lang="he-IL" dirty="0">
                <a:solidFill>
                  <a:srgbClr val="1F497D"/>
                </a:solidFill>
              </a:rPr>
              <a:t>ד.    שינוי ברצף הבסיסים ב- </a:t>
            </a:r>
            <a:r>
              <a:rPr lang="en-US" dirty="0">
                <a:solidFill>
                  <a:srgbClr val="1F497D"/>
                </a:solidFill>
              </a:rPr>
              <a:t>RNA</a:t>
            </a:r>
            <a:r>
              <a:rPr lang="he-IL" dirty="0">
                <a:solidFill>
                  <a:srgbClr val="1F497D"/>
                </a:solidFill>
              </a:rPr>
              <a:t> המוביל (</a:t>
            </a:r>
            <a:r>
              <a:rPr lang="en-US" dirty="0">
                <a:solidFill>
                  <a:srgbClr val="1F497D"/>
                </a:solidFill>
              </a:rPr>
              <a:t>t-RNA</a:t>
            </a:r>
            <a:r>
              <a:rPr lang="he-IL" dirty="0">
                <a:solidFill>
                  <a:srgbClr val="1F497D"/>
                </a:solidFill>
              </a:rPr>
              <a:t>)</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FB01D71-44FC-4333-A3BA-C7BCE10765B9}" type="slidenum">
              <a:rPr lang="he-IL" sz="1800" smtClean="0"/>
              <a:pPr fontAlgn="base">
                <a:spcBef>
                  <a:spcPct val="0"/>
                </a:spcBef>
                <a:spcAft>
                  <a:spcPct val="0"/>
                </a:spcAft>
                <a:defRPr/>
              </a:pPr>
              <a:t>52</a:t>
            </a:fld>
            <a:endParaRPr lang="he-IL" sz="1800" dirty="0" smtClean="0"/>
          </a:p>
        </p:txBody>
      </p:sp>
      <p:sp>
        <p:nvSpPr>
          <p:cNvPr id="74757"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12"/>
          <p:cNvSpPr/>
          <p:nvPr/>
        </p:nvSpPr>
        <p:spPr>
          <a:xfrm>
            <a:off x="495300" y="3003227"/>
            <a:ext cx="8196263"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משפט ג</a:t>
            </a:r>
            <a:r>
              <a:rPr lang="he-IL" dirty="0" smtClean="0">
                <a:solidFill>
                  <a:prstClr val="black"/>
                </a:solidFill>
              </a:rPr>
              <a:t>'.</a:t>
            </a:r>
            <a:endParaRPr lang="he-IL" dirty="0">
              <a:solidFill>
                <a:prstClr val="black"/>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F65922-5888-4245-BBFD-0461DC7B7372}" type="slidenum">
              <a:rPr lang="he-IL" sz="1800" smtClean="0"/>
              <a:pPr fontAlgn="base">
                <a:spcBef>
                  <a:spcPct val="0"/>
                </a:spcBef>
                <a:spcAft>
                  <a:spcPct val="0"/>
                </a:spcAft>
                <a:defRPr/>
              </a:pPr>
              <a:t>53</a:t>
            </a:fld>
            <a:endParaRPr lang="he-IL" sz="1800" dirty="0" smtClean="0"/>
          </a:p>
        </p:txBody>
      </p:sp>
      <p:sp>
        <p:nvSpPr>
          <p:cNvPr id="75780"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16</a:t>
            </a:r>
            <a:endParaRPr lang="he-IL" sz="1800" dirty="0" smtClean="0"/>
          </a:p>
        </p:txBody>
      </p:sp>
      <p:sp>
        <p:nvSpPr>
          <p:cNvPr id="8" name="TextBox 7"/>
          <p:cNvSpPr txBox="1"/>
          <p:nvPr/>
        </p:nvSpPr>
        <p:spPr>
          <a:xfrm>
            <a:off x="285750" y="532904"/>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16:</a:t>
            </a:r>
            <a:endParaRPr lang="he-IL" dirty="0">
              <a:solidFill>
                <a:schemeClr val="tx2"/>
              </a:solidFill>
            </a:endParaRPr>
          </a:p>
          <a:p>
            <a:pPr>
              <a:defRPr/>
            </a:pPr>
            <a:r>
              <a:rPr lang="he-IL" dirty="0">
                <a:solidFill>
                  <a:schemeClr val="tx2"/>
                </a:solidFill>
              </a:rPr>
              <a:t>בתא של בעל חיים כלשהו נמדדה רמה גבוהה מאוד של </a:t>
            </a:r>
            <a:r>
              <a:rPr lang="en-US" dirty="0">
                <a:solidFill>
                  <a:schemeClr val="tx2"/>
                </a:solidFill>
              </a:rPr>
              <a:t>RNA</a:t>
            </a:r>
            <a:r>
              <a:rPr lang="he-IL" dirty="0">
                <a:solidFill>
                  <a:schemeClr val="tx2"/>
                </a:solidFill>
              </a:rPr>
              <a:t> שליח. סביר להניח שהרמה הגבוהה מעידה על:</a:t>
            </a:r>
          </a:p>
          <a:p>
            <a:pPr>
              <a:defRPr/>
            </a:pPr>
            <a:r>
              <a:rPr lang="he-IL" dirty="0">
                <a:solidFill>
                  <a:schemeClr val="tx2"/>
                </a:solidFill>
              </a:rPr>
              <a:t>א.    שכפול של ה- </a:t>
            </a:r>
            <a:r>
              <a:rPr lang="en-US" dirty="0">
                <a:solidFill>
                  <a:schemeClr val="tx2"/>
                </a:solidFill>
              </a:rPr>
              <a:t>DNA</a:t>
            </a:r>
          </a:p>
          <a:p>
            <a:pPr>
              <a:defRPr/>
            </a:pPr>
            <a:r>
              <a:rPr lang="he-IL" dirty="0">
                <a:solidFill>
                  <a:schemeClr val="tx2"/>
                </a:solidFill>
              </a:rPr>
              <a:t>ב.    קליטה מוגברת של </a:t>
            </a:r>
            <a:r>
              <a:rPr lang="en-US" dirty="0">
                <a:solidFill>
                  <a:schemeClr val="tx2"/>
                </a:solidFill>
              </a:rPr>
              <a:t>-RNA</a:t>
            </a:r>
            <a:r>
              <a:rPr lang="he-IL" dirty="0">
                <a:solidFill>
                  <a:schemeClr val="tx2"/>
                </a:solidFill>
              </a:rPr>
              <a:t>שליח מן הנוזל הבין-תאי</a:t>
            </a:r>
            <a:endParaRPr lang="en-US" dirty="0">
              <a:solidFill>
                <a:schemeClr val="tx2"/>
              </a:solidFill>
            </a:endParaRPr>
          </a:p>
          <a:p>
            <a:pPr>
              <a:defRPr/>
            </a:pPr>
            <a:r>
              <a:rPr lang="he-IL" dirty="0">
                <a:solidFill>
                  <a:schemeClr val="tx2"/>
                </a:solidFill>
              </a:rPr>
              <a:t>ג.    התרחשות </a:t>
            </a:r>
            <a:r>
              <a:rPr lang="he-IL" dirty="0" smtClean="0">
                <a:solidFill>
                  <a:schemeClr val="tx2"/>
                </a:solidFill>
              </a:rPr>
              <a:t>מוטציות </a:t>
            </a:r>
            <a:r>
              <a:rPr lang="he-IL" dirty="0">
                <a:solidFill>
                  <a:schemeClr val="tx2"/>
                </a:solidFill>
              </a:rPr>
              <a:t>(מוטציה=שינויים ב-</a:t>
            </a:r>
            <a:r>
              <a:rPr lang="en-US" dirty="0">
                <a:solidFill>
                  <a:schemeClr val="tx2"/>
                </a:solidFill>
              </a:rPr>
              <a:t>DNA</a:t>
            </a:r>
            <a:r>
              <a:rPr lang="he-IL" dirty="0">
                <a:solidFill>
                  <a:schemeClr val="tx2"/>
                </a:solidFill>
              </a:rPr>
              <a:t>)</a:t>
            </a:r>
            <a:endParaRPr lang="en-US" dirty="0">
              <a:solidFill>
                <a:schemeClr val="tx2"/>
              </a:solidFill>
            </a:endParaRPr>
          </a:p>
          <a:p>
            <a:pPr>
              <a:defRPr/>
            </a:pPr>
            <a:r>
              <a:rPr lang="he-IL" dirty="0">
                <a:solidFill>
                  <a:schemeClr val="tx2"/>
                </a:solidFill>
              </a:rPr>
              <a:t>ד.    סינתזה מוגברת של חלבון</a:t>
            </a:r>
            <a:endParaRPr lang="en-US" dirty="0">
              <a:solidFill>
                <a:schemeClr val="tx2"/>
              </a:solidFill>
            </a:endParaRPr>
          </a:p>
        </p:txBody>
      </p:sp>
      <p:sp>
        <p:nvSpPr>
          <p:cNvPr id="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8763" y="2924175"/>
            <a:ext cx="8196262"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r>
              <a:rPr lang="he-IL" dirty="0" smtClean="0">
                <a:solidFill>
                  <a:prstClr val="black"/>
                </a:solidFill>
              </a:rPr>
              <a:t>'.</a:t>
            </a:r>
            <a:endParaRPr lang="he-IL" dirty="0">
              <a:solidFill>
                <a:prstClr val="black"/>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E1F7FA-EF71-4554-8D20-04FB007040C7}" type="slidenum">
              <a:rPr lang="he-IL" sz="1800" smtClean="0"/>
              <a:pPr fontAlgn="base">
                <a:spcBef>
                  <a:spcPct val="0"/>
                </a:spcBef>
                <a:spcAft>
                  <a:spcPct val="0"/>
                </a:spcAft>
                <a:defRPr/>
              </a:pPr>
              <a:t>54</a:t>
            </a:fld>
            <a:endParaRPr lang="he-IL" sz="1800" dirty="0" smtClean="0"/>
          </a:p>
        </p:txBody>
      </p:sp>
      <p:sp>
        <p:nvSpPr>
          <p:cNvPr id="76805"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TextBox 6"/>
          <p:cNvSpPr txBox="1"/>
          <p:nvPr/>
        </p:nvSpPr>
        <p:spPr>
          <a:xfrm>
            <a:off x="285750" y="532904"/>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16:</a:t>
            </a:r>
            <a:endParaRPr lang="he-IL" b="1" dirty="0">
              <a:solidFill>
                <a:schemeClr val="tx2"/>
              </a:solidFill>
            </a:endParaRPr>
          </a:p>
          <a:p>
            <a:pPr>
              <a:defRPr/>
            </a:pPr>
            <a:r>
              <a:rPr lang="he-IL" dirty="0">
                <a:solidFill>
                  <a:schemeClr val="tx2"/>
                </a:solidFill>
              </a:rPr>
              <a:t>בתא של בעל חיים כלשהו נמדדה רמה גבוהה מאוד של </a:t>
            </a:r>
            <a:r>
              <a:rPr lang="en-US" dirty="0">
                <a:solidFill>
                  <a:schemeClr val="tx2"/>
                </a:solidFill>
              </a:rPr>
              <a:t>RNA</a:t>
            </a:r>
            <a:r>
              <a:rPr lang="he-IL" dirty="0">
                <a:solidFill>
                  <a:schemeClr val="tx2"/>
                </a:solidFill>
              </a:rPr>
              <a:t> שליח. סביר להניח שהרמה הגבוהה מעידה על:</a:t>
            </a:r>
          </a:p>
          <a:p>
            <a:pPr>
              <a:defRPr/>
            </a:pPr>
            <a:r>
              <a:rPr lang="he-IL" dirty="0">
                <a:solidFill>
                  <a:schemeClr val="tx2"/>
                </a:solidFill>
              </a:rPr>
              <a:t>א.    שכפול של ה- </a:t>
            </a:r>
            <a:r>
              <a:rPr lang="en-US" dirty="0">
                <a:solidFill>
                  <a:schemeClr val="tx2"/>
                </a:solidFill>
              </a:rPr>
              <a:t>DNA</a:t>
            </a:r>
          </a:p>
          <a:p>
            <a:pPr>
              <a:defRPr/>
            </a:pPr>
            <a:r>
              <a:rPr lang="he-IL" dirty="0">
                <a:solidFill>
                  <a:schemeClr val="tx2"/>
                </a:solidFill>
              </a:rPr>
              <a:t>ב.    קליטה מוגברת של </a:t>
            </a:r>
            <a:r>
              <a:rPr lang="en-US" dirty="0">
                <a:solidFill>
                  <a:schemeClr val="tx2"/>
                </a:solidFill>
              </a:rPr>
              <a:t>-RNA</a:t>
            </a:r>
            <a:r>
              <a:rPr lang="he-IL" dirty="0">
                <a:solidFill>
                  <a:schemeClr val="tx2"/>
                </a:solidFill>
              </a:rPr>
              <a:t>שליח מן הנוזל הבין-תאי</a:t>
            </a:r>
            <a:endParaRPr lang="en-US" dirty="0">
              <a:solidFill>
                <a:schemeClr val="tx2"/>
              </a:solidFill>
            </a:endParaRPr>
          </a:p>
          <a:p>
            <a:pPr>
              <a:defRPr/>
            </a:pPr>
            <a:r>
              <a:rPr lang="he-IL" dirty="0">
                <a:solidFill>
                  <a:schemeClr val="tx2"/>
                </a:solidFill>
              </a:rPr>
              <a:t>ג.    התרחשות </a:t>
            </a:r>
            <a:r>
              <a:rPr lang="he-IL" dirty="0" smtClean="0">
                <a:solidFill>
                  <a:schemeClr val="tx2"/>
                </a:solidFill>
              </a:rPr>
              <a:t>מוטציות </a:t>
            </a:r>
            <a:r>
              <a:rPr lang="he-IL" dirty="0">
                <a:solidFill>
                  <a:schemeClr val="tx2"/>
                </a:solidFill>
              </a:rPr>
              <a:t>(מוטציה=שינויים ב-</a:t>
            </a:r>
            <a:r>
              <a:rPr lang="en-US" dirty="0">
                <a:solidFill>
                  <a:schemeClr val="tx2"/>
                </a:solidFill>
              </a:rPr>
              <a:t>DNA</a:t>
            </a:r>
            <a:r>
              <a:rPr lang="he-IL" dirty="0">
                <a:solidFill>
                  <a:schemeClr val="tx2"/>
                </a:solidFill>
              </a:rPr>
              <a:t>)</a:t>
            </a:r>
            <a:endParaRPr lang="en-US" dirty="0">
              <a:solidFill>
                <a:schemeClr val="tx2"/>
              </a:solidFill>
            </a:endParaRPr>
          </a:p>
          <a:p>
            <a:pPr>
              <a:defRPr/>
            </a:pPr>
            <a:r>
              <a:rPr lang="he-IL" dirty="0">
                <a:solidFill>
                  <a:schemeClr val="tx2"/>
                </a:solidFill>
              </a:rPr>
              <a:t>ד.    סינתזה מוגברת של חלבון</a:t>
            </a:r>
            <a:endParaRPr lang="en-US" dirty="0">
              <a:solidFill>
                <a:schemeClr val="tx2"/>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54</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4DD32C-6883-475E-A0AC-6DDA32E3FFE5}" type="slidenum">
              <a:rPr lang="he-IL" sz="1800" smtClean="0"/>
              <a:pPr fontAlgn="base">
                <a:spcBef>
                  <a:spcPct val="0"/>
                </a:spcBef>
                <a:spcAft>
                  <a:spcPct val="0"/>
                </a:spcAft>
                <a:defRPr/>
              </a:pPr>
              <a:t>55</a:t>
            </a:fld>
            <a:endParaRPr lang="he-IL" sz="1800" dirty="0" smtClean="0"/>
          </a:p>
        </p:txBody>
      </p:sp>
      <p:sp>
        <p:nvSpPr>
          <p:cNvPr id="77828"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17</a:t>
            </a:r>
            <a:endParaRPr lang="he-IL" sz="1800" dirty="0" smtClean="0"/>
          </a:p>
        </p:txBody>
      </p:sp>
      <p:sp>
        <p:nvSpPr>
          <p:cNvPr id="7" name="TextBox 6"/>
          <p:cNvSpPr txBox="1"/>
          <p:nvPr/>
        </p:nvSpPr>
        <p:spPr>
          <a:xfrm>
            <a:off x="339725" y="533579"/>
            <a:ext cx="8183563" cy="2031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17:</a:t>
            </a:r>
          </a:p>
          <a:p>
            <a:pPr>
              <a:defRPr/>
            </a:pPr>
            <a:r>
              <a:rPr lang="he-IL" dirty="0" smtClean="0">
                <a:solidFill>
                  <a:schemeClr val="tx2"/>
                </a:solidFill>
              </a:rPr>
              <a:t>חוקרים </a:t>
            </a:r>
            <a:r>
              <a:rPr lang="he-IL" dirty="0">
                <a:solidFill>
                  <a:schemeClr val="tx2"/>
                </a:solidFill>
              </a:rPr>
              <a:t>הרכיבו במעבדה שני חלבונים </a:t>
            </a:r>
            <a:r>
              <a:rPr lang="he-IL" u="sng" dirty="0">
                <a:solidFill>
                  <a:schemeClr val="tx2"/>
                </a:solidFill>
              </a:rPr>
              <a:t>שונים</a:t>
            </a:r>
            <a:r>
              <a:rPr lang="he-IL" dirty="0">
                <a:solidFill>
                  <a:schemeClr val="tx2"/>
                </a:solidFill>
              </a:rPr>
              <a:t>. לשם כך הם הכניסו לכל אחת משתי מבחנות כמות גדולה של כל החומצות האמיניות, וכן מרכיבים נוספים, וביניהם: </a:t>
            </a:r>
            <a:r>
              <a:rPr lang="en-US" dirty="0">
                <a:solidFill>
                  <a:schemeClr val="tx2"/>
                </a:solidFill>
              </a:rPr>
              <a:t/>
            </a:r>
            <a:br>
              <a:rPr lang="en-US" dirty="0">
                <a:solidFill>
                  <a:schemeClr val="tx2"/>
                </a:solidFill>
              </a:rPr>
            </a:br>
            <a:r>
              <a:rPr lang="he-IL" dirty="0">
                <a:solidFill>
                  <a:schemeClr val="tx2"/>
                </a:solidFill>
              </a:rPr>
              <a:t>מולקולות של </a:t>
            </a:r>
            <a:r>
              <a:rPr lang="en-US" dirty="0">
                <a:solidFill>
                  <a:schemeClr val="tx2"/>
                </a:solidFill>
              </a:rPr>
              <a:t>RNA</a:t>
            </a:r>
            <a:r>
              <a:rPr lang="he-IL" dirty="0">
                <a:solidFill>
                  <a:schemeClr val="tx2"/>
                </a:solidFill>
              </a:rPr>
              <a:t>- שליח, מולקולות של </a:t>
            </a:r>
            <a:r>
              <a:rPr lang="en-US" dirty="0">
                <a:solidFill>
                  <a:schemeClr val="tx2"/>
                </a:solidFill>
              </a:rPr>
              <a:t>RNA</a:t>
            </a:r>
            <a:r>
              <a:rPr lang="he-IL" dirty="0">
                <a:solidFill>
                  <a:schemeClr val="tx2"/>
                </a:solidFill>
              </a:rPr>
              <a:t>-מוביל ואנזימים.</a:t>
            </a:r>
            <a:endParaRPr lang="en-US" dirty="0">
              <a:solidFill>
                <a:schemeClr val="tx2"/>
              </a:solidFill>
            </a:endParaRPr>
          </a:p>
          <a:p>
            <a:pPr>
              <a:defRPr/>
            </a:pPr>
            <a:r>
              <a:rPr lang="he-IL" dirty="0">
                <a:solidFill>
                  <a:schemeClr val="tx2"/>
                </a:solidFill>
              </a:rPr>
              <a:t>ציינו לכל אחד מ</a:t>
            </a:r>
            <a:r>
              <a:rPr lang="he-IL" u="sng" dirty="0">
                <a:solidFill>
                  <a:schemeClr val="tx2"/>
                </a:solidFill>
              </a:rPr>
              <a:t>שלושת</a:t>
            </a:r>
            <a:r>
              <a:rPr lang="he-IL" dirty="0">
                <a:solidFill>
                  <a:schemeClr val="tx2"/>
                </a:solidFill>
              </a:rPr>
              <a:t> המרכיבים הנוספים האלה אם הוא יכול להיות זהה בשתי המבחנות, או שהוא </a:t>
            </a:r>
            <a:r>
              <a:rPr lang="he-IL" u="sng" dirty="0">
                <a:solidFill>
                  <a:schemeClr val="tx2"/>
                </a:solidFill>
              </a:rPr>
              <a:t>חייב</a:t>
            </a:r>
            <a:r>
              <a:rPr lang="he-IL" dirty="0">
                <a:solidFill>
                  <a:schemeClr val="tx2"/>
                </a:solidFill>
              </a:rPr>
              <a:t> להיות שונה. נמקו את קביעתכם.</a:t>
            </a:r>
            <a:endParaRPr lang="en-US" dirty="0">
              <a:solidFill>
                <a:schemeClr val="tx2"/>
              </a:solidFill>
            </a:endParaRPr>
          </a:p>
          <a:p>
            <a:pPr>
              <a:defRPr/>
            </a:pPr>
            <a:r>
              <a:rPr lang="he-IL" dirty="0">
                <a:solidFill>
                  <a:schemeClr val="tx2"/>
                </a:solidFill>
              </a:rPr>
              <a:t> </a:t>
            </a:r>
            <a:endParaRPr lang="en-US" dirty="0">
              <a:solidFill>
                <a:schemeClr val="tx2"/>
              </a:solidFill>
            </a:endParaRPr>
          </a:p>
        </p:txBody>
      </p:sp>
      <p:sp>
        <p:nvSpPr>
          <p:cNvPr id="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8763" y="2924175"/>
            <a:ext cx="8196262" cy="15843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אם החלבונים שונים, כלומר, רצף החומצות האמיניות בהם שונה, גם ה-</a:t>
            </a:r>
            <a:r>
              <a:rPr lang="en-US" dirty="0">
                <a:solidFill>
                  <a:prstClr val="black"/>
                </a:solidFill>
              </a:rPr>
              <a:t>RNA</a:t>
            </a:r>
            <a:r>
              <a:rPr lang="he-IL" dirty="0">
                <a:solidFill>
                  <a:prstClr val="black"/>
                </a:solidFill>
              </a:rPr>
              <a:t>-שליח </a:t>
            </a:r>
          </a:p>
          <a:p>
            <a:pPr fontAlgn="auto">
              <a:spcBef>
                <a:spcPts val="0"/>
              </a:spcBef>
              <a:spcAft>
                <a:spcPts val="0"/>
              </a:spcAft>
              <a:defRPr/>
            </a:pPr>
            <a:r>
              <a:rPr lang="he-IL" dirty="0">
                <a:solidFill>
                  <a:schemeClr val="tx1"/>
                </a:solidFill>
              </a:rPr>
              <a:t>שמקודד </a:t>
            </a:r>
            <a:r>
              <a:rPr lang="he-IL" dirty="0">
                <a:solidFill>
                  <a:prstClr val="black"/>
                </a:solidFill>
              </a:rPr>
              <a:t>לחומצות האמיניות חייב להיות שונה.</a:t>
            </a:r>
          </a:p>
          <a:p>
            <a:pPr fontAlgn="auto">
              <a:spcBef>
                <a:spcPts val="0"/>
              </a:spcBef>
              <a:spcAft>
                <a:spcPts val="0"/>
              </a:spcAft>
              <a:defRPr/>
            </a:pPr>
            <a:r>
              <a:rPr lang="he-IL" dirty="0">
                <a:solidFill>
                  <a:prstClr val="black"/>
                </a:solidFill>
              </a:rPr>
              <a:t>שאר המרכיבים יכולים להיות זהים.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B4629DC-6535-491A-B60D-7D0215FD56A1}" type="slidenum">
              <a:rPr lang="he-IL" sz="1800" smtClean="0"/>
              <a:pPr fontAlgn="base">
                <a:spcBef>
                  <a:spcPct val="0"/>
                </a:spcBef>
                <a:spcAft>
                  <a:spcPct val="0"/>
                </a:spcAft>
                <a:defRPr/>
              </a:pPr>
              <a:t>56</a:t>
            </a:fld>
            <a:endParaRPr lang="he-IL" sz="1800" dirty="0" smtClean="0"/>
          </a:p>
        </p:txBody>
      </p:sp>
      <p:sp>
        <p:nvSpPr>
          <p:cNvPr id="78853"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8" name="TextBox 7"/>
          <p:cNvSpPr txBox="1"/>
          <p:nvPr/>
        </p:nvSpPr>
        <p:spPr>
          <a:xfrm>
            <a:off x="339725" y="532904"/>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17:</a:t>
            </a:r>
            <a:endParaRPr lang="he-IL" dirty="0">
              <a:solidFill>
                <a:schemeClr val="tx2"/>
              </a:solidFill>
            </a:endParaRPr>
          </a:p>
          <a:p>
            <a:pPr>
              <a:defRPr/>
            </a:pPr>
            <a:r>
              <a:rPr lang="he-IL" dirty="0">
                <a:solidFill>
                  <a:schemeClr val="tx2"/>
                </a:solidFill>
              </a:rPr>
              <a:t>חוקרים הרכיבו במעבדה שני חלבונים </a:t>
            </a:r>
            <a:r>
              <a:rPr lang="he-IL" u="sng" dirty="0">
                <a:solidFill>
                  <a:schemeClr val="tx2"/>
                </a:solidFill>
              </a:rPr>
              <a:t>שונים</a:t>
            </a:r>
            <a:r>
              <a:rPr lang="he-IL" dirty="0">
                <a:solidFill>
                  <a:schemeClr val="tx2"/>
                </a:solidFill>
              </a:rPr>
              <a:t>. לשם כך הם הכניסו לכל אחת משתי מבחנות כמות גדולה של כל החומצות האמיניות, וכן מרכיבים נוספים, וביניהם: </a:t>
            </a:r>
            <a:r>
              <a:rPr lang="en-US" dirty="0">
                <a:solidFill>
                  <a:schemeClr val="tx2"/>
                </a:solidFill>
              </a:rPr>
              <a:t/>
            </a:r>
            <a:br>
              <a:rPr lang="en-US" dirty="0">
                <a:solidFill>
                  <a:schemeClr val="tx2"/>
                </a:solidFill>
              </a:rPr>
            </a:br>
            <a:r>
              <a:rPr lang="he-IL" dirty="0">
                <a:solidFill>
                  <a:schemeClr val="tx2"/>
                </a:solidFill>
              </a:rPr>
              <a:t>מולקולות של </a:t>
            </a:r>
            <a:r>
              <a:rPr lang="en-US" dirty="0">
                <a:solidFill>
                  <a:schemeClr val="tx2"/>
                </a:solidFill>
              </a:rPr>
              <a:t>RNA</a:t>
            </a:r>
            <a:r>
              <a:rPr lang="he-IL" dirty="0">
                <a:solidFill>
                  <a:schemeClr val="tx2"/>
                </a:solidFill>
              </a:rPr>
              <a:t>- שליח, מולקולות של </a:t>
            </a:r>
            <a:r>
              <a:rPr lang="en-US" dirty="0">
                <a:solidFill>
                  <a:schemeClr val="tx2"/>
                </a:solidFill>
              </a:rPr>
              <a:t>RNA</a:t>
            </a:r>
            <a:r>
              <a:rPr lang="he-IL" dirty="0">
                <a:solidFill>
                  <a:schemeClr val="tx2"/>
                </a:solidFill>
              </a:rPr>
              <a:t>-מוביל ואנזימים.</a:t>
            </a:r>
            <a:endParaRPr lang="en-US" dirty="0">
              <a:solidFill>
                <a:schemeClr val="tx2"/>
              </a:solidFill>
            </a:endParaRPr>
          </a:p>
          <a:p>
            <a:pPr>
              <a:defRPr/>
            </a:pPr>
            <a:r>
              <a:rPr lang="he-IL" dirty="0">
                <a:solidFill>
                  <a:schemeClr val="tx2"/>
                </a:solidFill>
              </a:rPr>
              <a:t>ציינו לכל אחד מ</a:t>
            </a:r>
            <a:r>
              <a:rPr lang="he-IL" u="sng" dirty="0">
                <a:solidFill>
                  <a:schemeClr val="tx2"/>
                </a:solidFill>
              </a:rPr>
              <a:t>שלושת</a:t>
            </a:r>
            <a:r>
              <a:rPr lang="he-IL" dirty="0">
                <a:solidFill>
                  <a:schemeClr val="tx2"/>
                </a:solidFill>
              </a:rPr>
              <a:t> המרכיבים הנוספים האלה אם הוא יכול להיות זהה בשתי המבחנות, או שהוא </a:t>
            </a:r>
            <a:r>
              <a:rPr lang="he-IL" u="sng" dirty="0">
                <a:solidFill>
                  <a:schemeClr val="tx2"/>
                </a:solidFill>
              </a:rPr>
              <a:t>חייב</a:t>
            </a:r>
            <a:r>
              <a:rPr lang="he-IL" dirty="0">
                <a:solidFill>
                  <a:schemeClr val="tx2"/>
                </a:solidFill>
              </a:rPr>
              <a:t> להיות שונה. נמקו את קביעתכם.</a:t>
            </a:r>
            <a:endParaRPr lang="en-US" dirty="0">
              <a:solidFill>
                <a:schemeClr val="tx2"/>
              </a:solidFill>
            </a:endParaRPr>
          </a:p>
          <a:p>
            <a:pPr>
              <a:defRPr/>
            </a:pPr>
            <a:r>
              <a:rPr lang="he-IL" dirty="0">
                <a:solidFill>
                  <a:schemeClr val="tx2"/>
                </a:solidFill>
              </a:rPr>
              <a:t> </a:t>
            </a:r>
            <a:endParaRPr lang="en-US" dirty="0">
              <a:solidFill>
                <a:schemeClr val="tx2"/>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54881"/>
            <a:ext cx="8183563"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18:</a:t>
            </a:r>
          </a:p>
          <a:p>
            <a:pPr fontAlgn="auto">
              <a:spcBef>
                <a:spcPts val="0"/>
              </a:spcBef>
              <a:spcAft>
                <a:spcPts val="0"/>
              </a:spcAft>
              <a:defRPr/>
            </a:pPr>
            <a:r>
              <a:rPr lang="he-IL" dirty="0">
                <a:solidFill>
                  <a:srgbClr val="1D4C72"/>
                </a:solidFill>
                <a:latin typeface="Arial"/>
                <a:cs typeface="Arial"/>
              </a:rPr>
              <a:t>להלן </a:t>
            </a:r>
            <a:r>
              <a:rPr lang="he-IL" dirty="0">
                <a:solidFill>
                  <a:schemeClr val="tx2"/>
                </a:solidFill>
                <a:latin typeface="Arial"/>
                <a:cs typeface="Arial"/>
              </a:rPr>
              <a:t>כמה משפטים. ציינו אילו מהם נכונים ואילו שגויים, ותקנו את המשפטים השגויים.</a:t>
            </a:r>
          </a:p>
          <a:p>
            <a:pPr fontAlgn="auto">
              <a:spcBef>
                <a:spcPts val="0"/>
              </a:spcBef>
              <a:spcAft>
                <a:spcPts val="0"/>
              </a:spcAft>
              <a:defRPr/>
            </a:pPr>
            <a:r>
              <a:rPr lang="he-IL" dirty="0">
                <a:solidFill>
                  <a:schemeClr val="tx2"/>
                </a:solidFill>
                <a:latin typeface="Arial"/>
                <a:cs typeface="Arial"/>
              </a:rPr>
              <a:t>שימו לב: ייתכן שרק חלק מן המשפט נכון, וחלק ממנו שגוי.</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א. ב-</a:t>
            </a:r>
            <a:r>
              <a:rPr lang="en-US" dirty="0">
                <a:solidFill>
                  <a:schemeClr val="tx2"/>
                </a:solidFill>
                <a:latin typeface="Arial"/>
                <a:cs typeface="Arial"/>
              </a:rPr>
              <a:t>RNA</a:t>
            </a:r>
            <a:r>
              <a:rPr lang="he-IL" dirty="0">
                <a:solidFill>
                  <a:schemeClr val="tx2"/>
                </a:solidFill>
                <a:latin typeface="Arial"/>
                <a:cs typeface="Arial"/>
              </a:rPr>
              <a:t> מופיע הבסיס החנקני אורציל (</a:t>
            </a:r>
            <a:r>
              <a:rPr lang="en-US" dirty="0">
                <a:solidFill>
                  <a:schemeClr val="tx2"/>
                </a:solidFill>
                <a:latin typeface="Arial"/>
                <a:cs typeface="Arial"/>
              </a:rPr>
              <a:t>(U</a:t>
            </a:r>
            <a:r>
              <a:rPr lang="he-IL" dirty="0">
                <a:solidFill>
                  <a:schemeClr val="tx2"/>
                </a:solidFill>
                <a:latin typeface="Arial"/>
                <a:cs typeface="Arial"/>
              </a:rPr>
              <a:t>, ואילו ב-</a:t>
            </a:r>
            <a:r>
              <a:rPr lang="en-US" dirty="0">
                <a:solidFill>
                  <a:schemeClr val="tx2"/>
                </a:solidFill>
                <a:latin typeface="Arial"/>
                <a:cs typeface="Arial"/>
              </a:rPr>
              <a:t>DNA</a:t>
            </a:r>
            <a:r>
              <a:rPr lang="he-IL" dirty="0">
                <a:solidFill>
                  <a:schemeClr val="tx2"/>
                </a:solidFill>
                <a:latin typeface="Arial"/>
                <a:cs typeface="Arial"/>
              </a:rPr>
              <a:t> מופיע תימין (</a:t>
            </a:r>
            <a:r>
              <a:rPr lang="en-US" dirty="0">
                <a:solidFill>
                  <a:schemeClr val="tx2"/>
                </a:solidFill>
                <a:latin typeface="Arial"/>
                <a:cs typeface="Arial"/>
              </a:rPr>
              <a:t>T</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ב. מולקולת ה-</a:t>
            </a:r>
            <a:r>
              <a:rPr lang="en-US" dirty="0">
                <a:solidFill>
                  <a:schemeClr val="tx2"/>
                </a:solidFill>
                <a:latin typeface="Arial"/>
                <a:cs typeface="Arial"/>
              </a:rPr>
              <a:t>DNA</a:t>
            </a:r>
            <a:r>
              <a:rPr lang="he-IL" dirty="0">
                <a:solidFill>
                  <a:schemeClr val="tx2"/>
                </a:solidFill>
                <a:latin typeface="Arial"/>
                <a:cs typeface="Arial"/>
              </a:rPr>
              <a:t> היא </a:t>
            </a:r>
            <a:r>
              <a:rPr lang="en-US" noProof="1">
                <a:solidFill>
                  <a:schemeClr val="tx2"/>
                </a:solidFill>
                <a:latin typeface="Arial"/>
                <a:cs typeface="Arial"/>
              </a:rPr>
              <a:t>חד-גדילית,</a:t>
            </a:r>
            <a:r>
              <a:rPr lang="he-IL" noProof="1">
                <a:solidFill>
                  <a:schemeClr val="tx2"/>
                </a:solidFill>
                <a:latin typeface="Arial"/>
                <a:cs typeface="Arial"/>
              </a:rPr>
              <a:t> </a:t>
            </a:r>
            <a:r>
              <a:rPr lang="en-US" noProof="1">
                <a:solidFill>
                  <a:schemeClr val="tx2"/>
                </a:solidFill>
                <a:latin typeface="Arial"/>
                <a:cs typeface="Arial"/>
              </a:rPr>
              <a:t>ואילו מולקולת ה-RNA היא דו-גדילית</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ג. השוני ברצף החומצות האמיניות בין חלבונים שונים הוא תוצאה של ההבדל ברצף </a:t>
            </a:r>
          </a:p>
          <a:p>
            <a:pPr fontAlgn="auto">
              <a:spcBef>
                <a:spcPts val="0"/>
              </a:spcBef>
              <a:spcAft>
                <a:spcPts val="0"/>
              </a:spcAft>
              <a:defRPr/>
            </a:pPr>
            <a:r>
              <a:rPr lang="he-IL" dirty="0">
                <a:solidFill>
                  <a:schemeClr val="tx2"/>
                </a:solidFill>
                <a:latin typeface="Arial"/>
                <a:cs typeface="Arial"/>
              </a:rPr>
              <a:t>   הבסיסים שב-</a:t>
            </a:r>
            <a:r>
              <a:rPr lang="en-US" dirty="0">
                <a:solidFill>
                  <a:schemeClr val="tx2"/>
                </a:solidFill>
                <a:latin typeface="Arial"/>
                <a:cs typeface="Arial"/>
              </a:rPr>
              <a:t>DNA</a:t>
            </a:r>
            <a:r>
              <a:rPr lang="he-IL" dirty="0">
                <a:solidFill>
                  <a:schemeClr val="tx2"/>
                </a:solidFill>
                <a:latin typeface="Arial"/>
                <a:cs typeface="Arial"/>
              </a:rPr>
              <a:t> המקודד לחלבונים אלו.</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ד. בתהליך התרגום נוצרת מולקולת </a:t>
            </a:r>
            <a:r>
              <a:rPr lang="en-US" dirty="0">
                <a:solidFill>
                  <a:schemeClr val="tx2"/>
                </a:solidFill>
                <a:latin typeface="Arial"/>
                <a:cs typeface="Arial"/>
              </a:rPr>
              <a:t>DNA</a:t>
            </a:r>
            <a:r>
              <a:rPr lang="he-IL" dirty="0">
                <a:solidFill>
                  <a:schemeClr val="tx2"/>
                </a:solidFill>
                <a:latin typeface="Arial"/>
                <a:cs typeface="Arial"/>
              </a:rPr>
              <a:t> על פי הדגם של מולקולת ה-</a:t>
            </a:r>
            <a:r>
              <a:rPr lang="en-US" dirty="0">
                <a:solidFill>
                  <a:schemeClr val="tx2"/>
                </a:solidFill>
                <a:latin typeface="Arial"/>
                <a:cs typeface="Arial"/>
              </a:rPr>
              <a:t>RNA</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 ייתכן ששלָשת בסיסים ב-</a:t>
            </a:r>
            <a:r>
              <a:rPr lang="en-US" dirty="0">
                <a:solidFill>
                  <a:schemeClr val="tx2"/>
                </a:solidFill>
                <a:latin typeface="Arial"/>
                <a:cs typeface="Arial"/>
              </a:rPr>
              <a:t>DNA</a:t>
            </a:r>
            <a:r>
              <a:rPr lang="he-IL" dirty="0">
                <a:solidFill>
                  <a:schemeClr val="tx2"/>
                </a:solidFill>
                <a:latin typeface="Arial"/>
                <a:cs typeface="Arial"/>
              </a:rPr>
              <a:t> (קודון) תקודד לשתי חומצות אמיניות שונות.</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617FAB-040A-4BE4-96A3-572F04F159EC}" type="slidenum">
              <a:rPr lang="he-IL" sz="1800" smtClean="0"/>
              <a:pPr fontAlgn="base">
                <a:spcBef>
                  <a:spcPct val="0"/>
                </a:spcBef>
                <a:spcAft>
                  <a:spcPct val="0"/>
                </a:spcAft>
                <a:defRPr/>
              </a:pPr>
              <a:t>57</a:t>
            </a:fld>
            <a:endParaRPr lang="he-IL" sz="1800" dirty="0" smtClean="0"/>
          </a:p>
        </p:txBody>
      </p:sp>
      <p:sp>
        <p:nvSpPr>
          <p:cNvPr id="79877"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18: משפטי נכון/לא נכון</a:t>
            </a:r>
            <a:endParaRPr lang="he-IL" sz="1800" dirty="0" smtClean="0"/>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57</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44661"/>
            <a:ext cx="8183563" cy="59086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18:</a:t>
            </a:r>
          </a:p>
          <a:p>
            <a:pPr fontAlgn="auto">
              <a:spcBef>
                <a:spcPts val="0"/>
              </a:spcBef>
              <a:spcAft>
                <a:spcPts val="0"/>
              </a:spcAft>
              <a:defRPr/>
            </a:pPr>
            <a:r>
              <a:rPr lang="he-IL" dirty="0">
                <a:solidFill>
                  <a:schemeClr val="tx2"/>
                </a:solidFill>
                <a:latin typeface="Arial"/>
                <a:cs typeface="Arial"/>
              </a:rPr>
              <a:t>להלן כמה משפטים. ציינו אילו מהם נכונים ואילו שגויים, ותקנו את המשפטים השגויים.</a:t>
            </a:r>
          </a:p>
          <a:p>
            <a:pPr fontAlgn="auto">
              <a:spcBef>
                <a:spcPts val="0"/>
              </a:spcBef>
              <a:spcAft>
                <a:spcPts val="0"/>
              </a:spcAft>
              <a:defRPr/>
            </a:pPr>
            <a:r>
              <a:rPr lang="he-IL" dirty="0">
                <a:solidFill>
                  <a:schemeClr val="tx2"/>
                </a:solidFill>
                <a:latin typeface="Arial"/>
                <a:cs typeface="Arial"/>
              </a:rPr>
              <a:t>שימו לב: ייתכן שרק חלק מן המשפט נכון, וחלק ממנו שגוי.</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א. ב-</a:t>
            </a:r>
            <a:r>
              <a:rPr lang="en-US" dirty="0">
                <a:solidFill>
                  <a:srgbClr val="1D4C72"/>
                </a:solidFill>
                <a:latin typeface="Arial"/>
                <a:cs typeface="Arial"/>
              </a:rPr>
              <a:t>RNA</a:t>
            </a:r>
            <a:r>
              <a:rPr lang="he-IL" dirty="0">
                <a:solidFill>
                  <a:srgbClr val="1D4C72"/>
                </a:solidFill>
                <a:latin typeface="Arial"/>
                <a:cs typeface="Arial"/>
              </a:rPr>
              <a:t> מופיע הבסיס החנקני אורציל (</a:t>
            </a:r>
            <a:r>
              <a:rPr lang="en-US" dirty="0">
                <a:solidFill>
                  <a:srgbClr val="1D4C72"/>
                </a:solidFill>
                <a:latin typeface="Arial"/>
                <a:cs typeface="Arial"/>
              </a:rPr>
              <a:t>(U</a:t>
            </a:r>
            <a:r>
              <a:rPr lang="he-IL" dirty="0">
                <a:solidFill>
                  <a:srgbClr val="1D4C72"/>
                </a:solidFill>
                <a:latin typeface="Arial"/>
                <a:cs typeface="Arial"/>
              </a:rPr>
              <a:t>, ואילו ב-</a:t>
            </a:r>
            <a:r>
              <a:rPr lang="en-US" dirty="0">
                <a:solidFill>
                  <a:srgbClr val="1D4C72"/>
                </a:solidFill>
                <a:latin typeface="Arial"/>
                <a:cs typeface="Arial"/>
              </a:rPr>
              <a:t>DNA</a:t>
            </a:r>
            <a:r>
              <a:rPr lang="he-IL" dirty="0">
                <a:solidFill>
                  <a:srgbClr val="1D4C72"/>
                </a:solidFill>
                <a:latin typeface="Arial"/>
                <a:cs typeface="Arial"/>
              </a:rPr>
              <a:t> מופיע תימין (</a:t>
            </a:r>
            <a:r>
              <a:rPr lang="en-US" dirty="0">
                <a:solidFill>
                  <a:srgbClr val="1D4C72"/>
                </a:solidFill>
                <a:latin typeface="Arial"/>
                <a:cs typeface="Arial"/>
              </a:rPr>
              <a:t>T</a:t>
            </a:r>
            <a:r>
              <a:rPr lang="he-IL" dirty="0">
                <a:solidFill>
                  <a:srgbClr val="1D4C72"/>
                </a:solidFill>
                <a:latin typeface="Arial"/>
                <a:cs typeface="Arial"/>
              </a:rPr>
              <a:t>). </a:t>
            </a:r>
          </a:p>
          <a:p>
            <a:pPr fontAlgn="auto">
              <a:spcBef>
                <a:spcPts val="0"/>
              </a:spcBef>
              <a:spcAft>
                <a:spcPts val="0"/>
              </a:spcAft>
              <a:defRPr/>
            </a:pPr>
            <a:r>
              <a:rPr lang="he-IL" dirty="0">
                <a:solidFill>
                  <a:schemeClr val="accent3"/>
                </a:solidFill>
                <a:latin typeface="Arial"/>
                <a:cs typeface="Arial"/>
              </a:rPr>
              <a:t>    נכון.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ב. מולקולת ה-</a:t>
            </a:r>
            <a:r>
              <a:rPr lang="en-US" dirty="0">
                <a:solidFill>
                  <a:srgbClr val="1D4C72"/>
                </a:solidFill>
                <a:latin typeface="Arial"/>
                <a:cs typeface="Arial"/>
              </a:rPr>
              <a:t>DNA</a:t>
            </a:r>
            <a:r>
              <a:rPr lang="he-IL" dirty="0">
                <a:solidFill>
                  <a:srgbClr val="1D4C72"/>
                </a:solidFill>
                <a:latin typeface="Arial"/>
                <a:cs typeface="Arial"/>
              </a:rPr>
              <a:t> </a:t>
            </a:r>
            <a:r>
              <a:rPr lang="he-IL" dirty="0">
                <a:solidFill>
                  <a:schemeClr val="tx2"/>
                </a:solidFill>
                <a:latin typeface="Arial"/>
                <a:cs typeface="Arial"/>
              </a:rPr>
              <a:t>היא </a:t>
            </a:r>
            <a:r>
              <a:rPr lang="en-US" noProof="1">
                <a:solidFill>
                  <a:schemeClr val="tx2"/>
                </a:solidFill>
                <a:latin typeface="Arial"/>
                <a:cs typeface="Arial"/>
              </a:rPr>
              <a:t>חד-גדילית,</a:t>
            </a:r>
            <a:r>
              <a:rPr lang="he-IL" noProof="1">
                <a:solidFill>
                  <a:schemeClr val="tx2"/>
                </a:solidFill>
                <a:latin typeface="Arial"/>
                <a:cs typeface="Arial"/>
              </a:rPr>
              <a:t> </a:t>
            </a:r>
            <a:r>
              <a:rPr lang="en-US" noProof="1">
                <a:solidFill>
                  <a:schemeClr val="tx2"/>
                </a:solidFill>
                <a:latin typeface="Arial"/>
                <a:cs typeface="Arial"/>
              </a:rPr>
              <a:t>ואילו מולקולת ה-RNA היא דו-גדילית</a:t>
            </a:r>
            <a:r>
              <a:rPr lang="he-IL" noProof="1">
                <a:solidFill>
                  <a:schemeClr val="tx2"/>
                </a:solidFill>
                <a:latin typeface="Arial"/>
                <a:cs typeface="Arial"/>
              </a:rPr>
              <a:t>.</a:t>
            </a:r>
            <a:endParaRPr lang="he-IL" dirty="0">
              <a:solidFill>
                <a:schemeClr val="tx2"/>
              </a:solidFill>
              <a:latin typeface="Arial"/>
              <a:cs typeface="Arial"/>
            </a:endParaRPr>
          </a:p>
          <a:p>
            <a:pPr fontAlgn="auto">
              <a:spcBef>
                <a:spcPts val="0"/>
              </a:spcBef>
              <a:spcAft>
                <a:spcPts val="0"/>
              </a:spcAft>
              <a:defRPr/>
            </a:pPr>
            <a:r>
              <a:rPr lang="he-IL" dirty="0">
                <a:solidFill>
                  <a:schemeClr val="accent3"/>
                </a:solidFill>
                <a:latin typeface="Arial"/>
                <a:cs typeface="Arial"/>
              </a:rPr>
              <a:t>    לא נכון. ההפך הוא הנכון.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ג. השוני ברצף החומצות האמיניות בין חלבונים שונים הוא תוצאה של ההבדל ברצף </a:t>
            </a:r>
          </a:p>
          <a:p>
            <a:pPr fontAlgn="auto">
              <a:spcBef>
                <a:spcPts val="0"/>
              </a:spcBef>
              <a:spcAft>
                <a:spcPts val="0"/>
              </a:spcAft>
              <a:defRPr/>
            </a:pPr>
            <a:r>
              <a:rPr lang="he-IL" dirty="0">
                <a:solidFill>
                  <a:srgbClr val="1D4C72"/>
                </a:solidFill>
                <a:latin typeface="Arial"/>
                <a:cs typeface="Arial"/>
              </a:rPr>
              <a:t>   הבסיסים שב-</a:t>
            </a:r>
            <a:r>
              <a:rPr lang="en-US" dirty="0">
                <a:solidFill>
                  <a:srgbClr val="1D4C72"/>
                </a:solidFill>
                <a:latin typeface="Arial"/>
                <a:cs typeface="Arial"/>
              </a:rPr>
              <a:t>DNA</a:t>
            </a:r>
            <a:r>
              <a:rPr lang="he-IL" dirty="0">
                <a:solidFill>
                  <a:srgbClr val="1D4C72"/>
                </a:solidFill>
                <a:latin typeface="Arial"/>
                <a:cs typeface="Arial"/>
              </a:rPr>
              <a:t> המקודד לחלבונים אלו. </a:t>
            </a:r>
          </a:p>
          <a:p>
            <a:pPr fontAlgn="auto">
              <a:spcBef>
                <a:spcPts val="0"/>
              </a:spcBef>
              <a:spcAft>
                <a:spcPts val="0"/>
              </a:spcAft>
              <a:defRPr/>
            </a:pPr>
            <a:r>
              <a:rPr lang="he-IL" dirty="0">
                <a:solidFill>
                  <a:schemeClr val="accent3"/>
                </a:solidFill>
                <a:latin typeface="Arial"/>
                <a:cs typeface="Arial"/>
              </a:rPr>
              <a:t>   נכון.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ד. בתהליך התרגום נוצרת מולקולת </a:t>
            </a:r>
            <a:r>
              <a:rPr lang="en-US" dirty="0">
                <a:solidFill>
                  <a:srgbClr val="1D4C72"/>
                </a:solidFill>
                <a:latin typeface="Arial"/>
                <a:cs typeface="Arial"/>
              </a:rPr>
              <a:t>DNA</a:t>
            </a:r>
            <a:r>
              <a:rPr lang="he-IL" dirty="0">
                <a:solidFill>
                  <a:srgbClr val="1D4C72"/>
                </a:solidFill>
                <a:latin typeface="Arial"/>
                <a:cs typeface="Arial"/>
              </a:rPr>
              <a:t> על פי הדגם של מולקולת ה-</a:t>
            </a:r>
            <a:r>
              <a:rPr lang="en-US" dirty="0">
                <a:solidFill>
                  <a:srgbClr val="1D4C72"/>
                </a:solidFill>
                <a:latin typeface="Arial"/>
                <a:cs typeface="Arial"/>
              </a:rPr>
              <a:t>RNA</a:t>
            </a:r>
            <a:r>
              <a:rPr lang="he-IL" dirty="0">
                <a:solidFill>
                  <a:srgbClr val="1D4C72"/>
                </a:solidFill>
                <a:latin typeface="Arial"/>
                <a:cs typeface="Arial"/>
              </a:rPr>
              <a:t>.</a:t>
            </a:r>
          </a:p>
          <a:p>
            <a:pPr fontAlgn="auto">
              <a:spcBef>
                <a:spcPts val="0"/>
              </a:spcBef>
              <a:spcAft>
                <a:spcPts val="0"/>
              </a:spcAft>
              <a:defRPr/>
            </a:pPr>
            <a:r>
              <a:rPr lang="he-IL" dirty="0">
                <a:solidFill>
                  <a:schemeClr val="accent3"/>
                </a:solidFill>
                <a:latin typeface="Arial"/>
                <a:cs typeface="Arial"/>
              </a:rPr>
              <a:t>    לא נכון. בתהליך התרגום נוצרת מולקולת חלבון על פי רצף הקודונים ב-</a:t>
            </a:r>
            <a:r>
              <a:rPr lang="en-US" dirty="0">
                <a:solidFill>
                  <a:schemeClr val="accent3"/>
                </a:solidFill>
                <a:latin typeface="Arial"/>
                <a:cs typeface="Arial"/>
              </a:rPr>
              <a:t>mRNA</a:t>
            </a:r>
            <a:r>
              <a:rPr lang="he-IL" dirty="0">
                <a:solidFill>
                  <a:schemeClr val="accent3"/>
                </a:solidFill>
                <a:latin typeface="Arial"/>
                <a:cs typeface="Arial"/>
              </a:rPr>
              <a:t>.</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a:t>
            </a:r>
            <a:r>
              <a:rPr lang="he-IL" dirty="0">
                <a:solidFill>
                  <a:schemeClr val="tx2"/>
                </a:solidFill>
                <a:latin typeface="Arial"/>
                <a:cs typeface="Arial"/>
              </a:rPr>
              <a:t> ייתכן </a:t>
            </a:r>
            <a:r>
              <a:rPr lang="he-IL" dirty="0">
                <a:solidFill>
                  <a:srgbClr val="1D4C72"/>
                </a:solidFill>
                <a:latin typeface="Arial"/>
                <a:cs typeface="Arial"/>
              </a:rPr>
              <a:t>ששלשת בסיסים ב-</a:t>
            </a:r>
            <a:r>
              <a:rPr lang="en-US" dirty="0">
                <a:solidFill>
                  <a:srgbClr val="1D4C72"/>
                </a:solidFill>
                <a:latin typeface="Arial"/>
                <a:cs typeface="Arial"/>
              </a:rPr>
              <a:t>DNA</a:t>
            </a:r>
            <a:r>
              <a:rPr lang="he-IL" dirty="0">
                <a:solidFill>
                  <a:srgbClr val="1D4C72"/>
                </a:solidFill>
                <a:latin typeface="Arial"/>
                <a:cs typeface="Arial"/>
              </a:rPr>
              <a:t> (קודון) תקודד לשתי חומצות אמיניות שונות.</a:t>
            </a:r>
          </a:p>
          <a:p>
            <a:pPr fontAlgn="auto">
              <a:spcBef>
                <a:spcPts val="0"/>
              </a:spcBef>
              <a:spcAft>
                <a:spcPts val="0"/>
              </a:spcAft>
              <a:defRPr/>
            </a:pPr>
            <a:r>
              <a:rPr lang="he-IL" dirty="0">
                <a:solidFill>
                  <a:srgbClr val="1D4C72"/>
                </a:solidFill>
                <a:latin typeface="Arial"/>
                <a:cs typeface="Arial"/>
              </a:rPr>
              <a:t>    </a:t>
            </a:r>
            <a:r>
              <a:rPr lang="he-IL" dirty="0">
                <a:solidFill>
                  <a:schemeClr val="accent3"/>
                </a:solidFill>
                <a:latin typeface="Arial"/>
                <a:cs typeface="Arial"/>
              </a:rPr>
              <a:t>לא נכון. </a:t>
            </a:r>
            <a:endParaRPr lang="he-IL" b="1" dirty="0">
              <a:solidFill>
                <a:srgbClr val="00B050"/>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228F00D-0755-427E-A6AA-1380ADD61485}" type="slidenum">
              <a:rPr lang="he-IL" sz="1800" smtClean="0"/>
              <a:pPr fontAlgn="base">
                <a:spcBef>
                  <a:spcPct val="0"/>
                </a:spcBef>
                <a:spcAft>
                  <a:spcPct val="0"/>
                </a:spcAft>
                <a:defRPr/>
              </a:pPr>
              <a:t>58</a:t>
            </a:fld>
            <a:endParaRPr lang="he-IL" sz="1800" dirty="0" smtClean="0"/>
          </a:p>
        </p:txBody>
      </p:sp>
      <p:sp>
        <p:nvSpPr>
          <p:cNvPr id="80901"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58</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19:</a:t>
            </a:r>
          </a:p>
          <a:p>
            <a:pPr fontAlgn="auto">
              <a:spcBef>
                <a:spcPts val="0"/>
              </a:spcBef>
              <a:spcAft>
                <a:spcPts val="0"/>
              </a:spcAft>
              <a:defRPr/>
            </a:pPr>
            <a:r>
              <a:rPr lang="he-IL" dirty="0">
                <a:solidFill>
                  <a:srgbClr val="1D4C72"/>
                </a:solidFill>
                <a:latin typeface="Arial"/>
                <a:cs typeface="Arial"/>
              </a:rPr>
              <a:t>התאימו בין המונח לבין המשפט המסביר אותו בעזרת מתיחת </a:t>
            </a:r>
            <a:r>
              <a:rPr lang="he-IL" dirty="0">
                <a:solidFill>
                  <a:schemeClr val="tx2"/>
                </a:solidFill>
                <a:latin typeface="Arial"/>
                <a:cs typeface="Arial"/>
              </a:rPr>
              <a:t>קווים.</a:t>
            </a:r>
          </a:p>
          <a:p>
            <a:pPr fontAlgn="auto">
              <a:spcBef>
                <a:spcPts val="0"/>
              </a:spcBef>
              <a:spcAft>
                <a:spcPts val="0"/>
              </a:spcAft>
              <a:defRPr/>
            </a:pPr>
            <a:endParaRPr lang="he-IL" dirty="0">
              <a:solidFill>
                <a:srgbClr val="1D4C72"/>
              </a:solidFill>
              <a:latin typeface="Arial"/>
              <a:cs typeface="Arial"/>
            </a:endParaRPr>
          </a:p>
        </p:txBody>
      </p:sp>
      <p:sp>
        <p:nvSpPr>
          <p:cNvPr id="81924"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19</a:t>
            </a:r>
            <a:endParaRPr lang="he-IL" sz="1800" dirty="0" smtClean="0"/>
          </a:p>
        </p:txBody>
      </p:sp>
      <p:sp>
        <p:nvSpPr>
          <p:cNvPr id="7" name="TextBox 6"/>
          <p:cNvSpPr txBox="1"/>
          <p:nvPr/>
        </p:nvSpPr>
        <p:spPr>
          <a:xfrm>
            <a:off x="7812088" y="1530350"/>
            <a:ext cx="960437" cy="3970338"/>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מונחים: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chemeClr val="accent3"/>
                </a:solidFill>
                <a:latin typeface="Arial"/>
                <a:cs typeface="Arial"/>
              </a:rPr>
              <a:t>תרגום</a:t>
            </a: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r>
              <a:rPr lang="he-IL" dirty="0">
                <a:solidFill>
                  <a:schemeClr val="accent3"/>
                </a:solidFill>
                <a:latin typeface="Arial"/>
                <a:cs typeface="Arial"/>
              </a:rPr>
              <a:t>תעתוק</a:t>
            </a: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r>
              <a:rPr lang="he-IL" dirty="0">
                <a:solidFill>
                  <a:schemeClr val="accent3"/>
                </a:solidFill>
                <a:latin typeface="Arial"/>
                <a:cs typeface="Arial"/>
              </a:rPr>
              <a:t>קודון</a:t>
            </a: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r>
              <a:rPr lang="he-IL" dirty="0">
                <a:solidFill>
                  <a:schemeClr val="accent3"/>
                </a:solidFill>
                <a:latin typeface="Arial"/>
                <a:cs typeface="Arial"/>
              </a:rPr>
              <a:t>גן</a:t>
            </a: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r>
              <a:rPr lang="he-IL" dirty="0">
                <a:solidFill>
                  <a:schemeClr val="accent3"/>
                </a:solidFill>
                <a:latin typeface="Arial"/>
                <a:cs typeface="Arial"/>
              </a:rPr>
              <a:t>עיבוד</a:t>
            </a:r>
          </a:p>
          <a:p>
            <a:pPr fontAlgn="auto">
              <a:spcBef>
                <a:spcPts val="0"/>
              </a:spcBef>
              <a:spcAft>
                <a:spcPts val="0"/>
              </a:spcAft>
              <a:defRPr/>
            </a:pPr>
            <a:endParaRPr lang="he-IL" dirty="0">
              <a:solidFill>
                <a:srgbClr val="1D4C72"/>
              </a:solidFill>
              <a:latin typeface="Arial"/>
              <a:cs typeface="Arial"/>
            </a:endParaRPr>
          </a:p>
        </p:txBody>
      </p:sp>
      <p:sp>
        <p:nvSpPr>
          <p:cNvPr id="8" name="TextBox 7"/>
          <p:cNvSpPr txBox="1"/>
          <p:nvPr/>
        </p:nvSpPr>
        <p:spPr>
          <a:xfrm>
            <a:off x="311150" y="1520825"/>
            <a:ext cx="6731000" cy="3970338"/>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משפטי הסבר:</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שלָשת בסיסים ב-</a:t>
            </a:r>
            <a:r>
              <a:rPr lang="en-US" dirty="0">
                <a:solidFill>
                  <a:srgbClr val="1D4C72"/>
                </a:solidFill>
                <a:latin typeface="Arial"/>
                <a:cs typeface="Arial"/>
              </a:rPr>
              <a:t>DNA</a:t>
            </a:r>
            <a:r>
              <a:rPr lang="he-IL" dirty="0">
                <a:solidFill>
                  <a:srgbClr val="1D4C72"/>
                </a:solidFill>
                <a:latin typeface="Arial"/>
                <a:cs typeface="Arial"/>
              </a:rPr>
              <a:t> או ב-</a:t>
            </a:r>
            <a:r>
              <a:rPr lang="en-US" dirty="0">
                <a:solidFill>
                  <a:schemeClr val="tx2"/>
                </a:solidFill>
                <a:latin typeface="Arial"/>
                <a:cs typeface="Arial"/>
              </a:rPr>
              <a:t>RNA</a:t>
            </a:r>
            <a:r>
              <a:rPr lang="he-IL" dirty="0">
                <a:solidFill>
                  <a:schemeClr val="tx2"/>
                </a:solidFill>
                <a:latin typeface="Arial"/>
                <a:cs typeface="Arial"/>
              </a:rPr>
              <a:t> המקודדת לחומצה אמינית אחת בחלבון</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הורדת קטעים והוספת קטעים ממולקולת ה-</a:t>
            </a:r>
            <a:r>
              <a:rPr lang="en-US" dirty="0">
                <a:solidFill>
                  <a:schemeClr val="tx2"/>
                </a:solidFill>
                <a:latin typeface="Arial"/>
                <a:cs typeface="Arial"/>
              </a:rPr>
              <a:t>RNA</a:t>
            </a:r>
            <a:r>
              <a:rPr lang="he-IL" dirty="0">
                <a:solidFill>
                  <a:schemeClr val="tx2"/>
                </a:solidFill>
                <a:latin typeface="Arial"/>
                <a:cs typeface="Arial"/>
              </a:rPr>
              <a:t> שנוצרה בתהליך תעתוק, לפני יציאתה מהציטופלסמה.</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קטע של </a:t>
            </a:r>
            <a:r>
              <a:rPr lang="en-US" dirty="0">
                <a:solidFill>
                  <a:schemeClr val="tx2"/>
                </a:solidFill>
                <a:latin typeface="Arial"/>
                <a:cs typeface="Arial"/>
              </a:rPr>
              <a:t>DNA</a:t>
            </a:r>
            <a:r>
              <a:rPr lang="he-IL" dirty="0">
                <a:solidFill>
                  <a:schemeClr val="tx2"/>
                </a:solidFill>
                <a:latin typeface="Arial"/>
                <a:cs typeface="Arial"/>
              </a:rPr>
              <a:t> המקודד בד"כ לחלבון הקשור לתכונה של תא או של יצור</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rgbClr val="1D4C72"/>
                </a:solidFill>
                <a:latin typeface="Arial"/>
                <a:cs typeface="Arial"/>
              </a:rPr>
              <a:t>יצירת חלבון על פי רצף הבסיסים הקיים ב-</a:t>
            </a:r>
            <a:r>
              <a:rPr lang="en-US" dirty="0">
                <a:solidFill>
                  <a:srgbClr val="1D4C72"/>
                </a:solidFill>
                <a:latin typeface="Arial"/>
                <a:cs typeface="Arial"/>
              </a:rPr>
              <a:t>RNA</a:t>
            </a:r>
            <a:r>
              <a:rPr lang="he-IL" dirty="0">
                <a:solidFill>
                  <a:srgbClr val="1D4C72"/>
                </a:solidFill>
                <a:latin typeface="Arial"/>
                <a:cs typeface="Arial"/>
              </a:rPr>
              <a:t>-שליח</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יצירת מולקולת </a:t>
            </a:r>
            <a:r>
              <a:rPr lang="en-US" dirty="0">
                <a:solidFill>
                  <a:srgbClr val="1D4C72"/>
                </a:solidFill>
                <a:latin typeface="Arial"/>
                <a:cs typeface="Arial"/>
              </a:rPr>
              <a:t>RNA</a:t>
            </a:r>
            <a:r>
              <a:rPr lang="he-IL" dirty="0">
                <a:solidFill>
                  <a:srgbClr val="1D4C72"/>
                </a:solidFill>
                <a:latin typeface="Arial"/>
                <a:cs typeface="Arial"/>
              </a:rPr>
              <a:t> על פי רצף הבסיסים באחד מגדילי ה-</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p:txBody>
      </p:sp>
      <p:sp>
        <p:nvSpPr>
          <p:cNvPr id="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a:spLocks noGrp="1"/>
          </p:cNvSpPr>
          <p:nvPr>
            <p:ph type="sldNum" sz="quarter" idx="12"/>
          </p:nvPr>
        </p:nvSpPr>
        <p:spPr bwMode="auto">
          <a:xfrm>
            <a:off x="107950" y="6481763"/>
            <a:ext cx="57561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8A142EB-A3E9-4376-B990-A4DC4CE24718}"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שלבי תהליך יצירת חלבונים בתא: תעתוק ותרגום</a:t>
            </a:r>
            <a:endParaRPr lang="he-IL" sz="1800" dirty="0" smtClean="0"/>
          </a:p>
        </p:txBody>
      </p:sp>
      <p:graphicFrame>
        <p:nvGraphicFramePr>
          <p:cNvPr id="11" name="דיאגרמה 10"/>
          <p:cNvGraphicFramePr/>
          <p:nvPr/>
        </p:nvGraphicFramePr>
        <p:xfrm>
          <a:off x="329922" y="1556792"/>
          <a:ext cx="8448996" cy="5544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42875" y="571500"/>
            <a:ext cx="8755063" cy="947738"/>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kern="0" dirty="0">
                <a:latin typeface="Arial"/>
                <a:cs typeface="Arial"/>
              </a:rPr>
              <a:t>המידע ליצירת החלבונים נמצא בגרעין (ב-</a:t>
            </a:r>
            <a:r>
              <a:rPr lang="en-US" kern="0" dirty="0">
                <a:latin typeface="Arial"/>
                <a:cs typeface="Arial"/>
              </a:rPr>
              <a:t>DNA</a:t>
            </a:r>
            <a:r>
              <a:rPr lang="he-IL" kern="0" dirty="0">
                <a:latin typeface="Arial"/>
                <a:cs typeface="Arial"/>
              </a:rPr>
              <a:t>), ואילו יצירת החלבונים מתרחשת בריבוזומים המצויים בציטופלסמה. מכאן נובעת המסקנה שהמידע המוצפן ב-</a:t>
            </a:r>
            <a:r>
              <a:rPr lang="en-US" kern="0" dirty="0">
                <a:latin typeface="Arial"/>
                <a:cs typeface="Arial"/>
              </a:rPr>
              <a:t>DNA</a:t>
            </a:r>
            <a:r>
              <a:rPr lang="he-IL" kern="0" dirty="0">
                <a:latin typeface="Arial"/>
                <a:cs typeface="Arial"/>
              </a:rPr>
              <a:t> שבגרעין עובר אל הציטופלסמה, ושם הוא מתבטא ביצירת חלבונים. תהליך יצירת החלבונים כולל שני שלבים עיקריים:</a:t>
            </a:r>
            <a:endParaRPr lang="he-IL" u="sng" kern="0" dirty="0">
              <a:solidFill>
                <a:prstClr val="black">
                  <a:lumMod val="50000"/>
                  <a:lumOff val="50000"/>
                </a:prstClr>
              </a:solidFill>
              <a:latin typeface="Arial"/>
              <a:cs typeface="Arial"/>
            </a:endParaRPr>
          </a:p>
        </p:txBody>
      </p:sp>
      <p:pic>
        <p:nvPicPr>
          <p:cNvPr id="307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673225"/>
            <a:ext cx="41544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292600"/>
            <a:ext cx="415448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למטה 1"/>
          <p:cNvSpPr/>
          <p:nvPr/>
        </p:nvSpPr>
        <p:spPr>
          <a:xfrm>
            <a:off x="6156325" y="4102100"/>
            <a:ext cx="647700" cy="19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19:</a:t>
            </a:r>
          </a:p>
          <a:p>
            <a:pPr fontAlgn="auto">
              <a:spcBef>
                <a:spcPts val="0"/>
              </a:spcBef>
              <a:spcAft>
                <a:spcPts val="0"/>
              </a:spcAft>
              <a:defRPr/>
            </a:pPr>
            <a:r>
              <a:rPr lang="he-IL" dirty="0">
                <a:solidFill>
                  <a:srgbClr val="1D4C72"/>
                </a:solidFill>
                <a:latin typeface="Arial"/>
                <a:cs typeface="Arial"/>
              </a:rPr>
              <a:t>התאימו בין המונח לבין המשפט המסביר אותו בעזרת </a:t>
            </a:r>
            <a:r>
              <a:rPr lang="he-IL" dirty="0">
                <a:solidFill>
                  <a:schemeClr val="tx2"/>
                </a:solidFill>
                <a:latin typeface="Arial"/>
                <a:cs typeface="Arial"/>
              </a:rPr>
              <a:t>מתיחת קווים.</a:t>
            </a:r>
          </a:p>
          <a:p>
            <a:pPr fontAlgn="auto">
              <a:spcBef>
                <a:spcPts val="0"/>
              </a:spcBef>
              <a:spcAft>
                <a:spcPts val="0"/>
              </a:spcAft>
              <a:defRPr/>
            </a:pPr>
            <a:endParaRPr lang="he-IL" dirty="0">
              <a:solidFill>
                <a:srgbClr val="1D4C72"/>
              </a:solidFill>
              <a:latin typeface="Arial"/>
              <a:cs typeface="Arial"/>
            </a:endParaRPr>
          </a:p>
        </p:txBody>
      </p:sp>
      <p:sp>
        <p:nvSpPr>
          <p:cNvPr id="82948"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TextBox 6"/>
          <p:cNvSpPr txBox="1"/>
          <p:nvPr/>
        </p:nvSpPr>
        <p:spPr>
          <a:xfrm>
            <a:off x="7812088" y="1530350"/>
            <a:ext cx="960437" cy="3970338"/>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מונחים: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תרגום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תעתוק</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קודון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גן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עיבוד</a:t>
            </a:r>
          </a:p>
          <a:p>
            <a:pPr fontAlgn="auto">
              <a:spcBef>
                <a:spcPts val="0"/>
              </a:spcBef>
              <a:spcAft>
                <a:spcPts val="0"/>
              </a:spcAft>
              <a:defRPr/>
            </a:pPr>
            <a:endParaRPr lang="he-IL" dirty="0">
              <a:solidFill>
                <a:srgbClr val="1D4C72"/>
              </a:solidFill>
              <a:latin typeface="Arial"/>
              <a:cs typeface="Arial"/>
            </a:endParaRPr>
          </a:p>
        </p:txBody>
      </p:sp>
      <p:sp>
        <p:nvSpPr>
          <p:cNvPr id="8" name="TextBox 7"/>
          <p:cNvSpPr txBox="1"/>
          <p:nvPr/>
        </p:nvSpPr>
        <p:spPr>
          <a:xfrm>
            <a:off x="311150" y="1520825"/>
            <a:ext cx="6731000" cy="3970338"/>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משפטי הסבר:</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שלשת בסיסים ב-</a:t>
            </a:r>
            <a:r>
              <a:rPr lang="en-US" dirty="0">
                <a:solidFill>
                  <a:schemeClr val="tx2"/>
                </a:solidFill>
                <a:latin typeface="Arial"/>
                <a:cs typeface="Arial"/>
              </a:rPr>
              <a:t>DNA</a:t>
            </a:r>
            <a:r>
              <a:rPr lang="he-IL" dirty="0">
                <a:solidFill>
                  <a:schemeClr val="tx2"/>
                </a:solidFill>
                <a:latin typeface="Arial"/>
                <a:cs typeface="Arial"/>
              </a:rPr>
              <a:t> או ב-</a:t>
            </a:r>
            <a:r>
              <a:rPr lang="en-US" dirty="0">
                <a:solidFill>
                  <a:schemeClr val="tx2"/>
                </a:solidFill>
                <a:latin typeface="Arial"/>
                <a:cs typeface="Arial"/>
              </a:rPr>
              <a:t>RNA</a:t>
            </a:r>
            <a:r>
              <a:rPr lang="he-IL" dirty="0">
                <a:solidFill>
                  <a:schemeClr val="tx2"/>
                </a:solidFill>
                <a:latin typeface="Arial"/>
                <a:cs typeface="Arial"/>
              </a:rPr>
              <a:t> המקודדת לחומצה אמינית אחת בחלבון</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הורדת קטעים והוספת קטעים ממולקולת ה-</a:t>
            </a:r>
            <a:r>
              <a:rPr lang="en-US" dirty="0">
                <a:solidFill>
                  <a:schemeClr val="tx2"/>
                </a:solidFill>
                <a:latin typeface="Arial"/>
                <a:cs typeface="Arial"/>
              </a:rPr>
              <a:t>RNA</a:t>
            </a:r>
            <a:r>
              <a:rPr lang="he-IL" dirty="0">
                <a:solidFill>
                  <a:schemeClr val="tx2"/>
                </a:solidFill>
                <a:latin typeface="Arial"/>
                <a:cs typeface="Arial"/>
              </a:rPr>
              <a:t> שנוצרה בתהליך תעתוק לפני יציאתה מהציטופלסמה.</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קטע של </a:t>
            </a:r>
            <a:r>
              <a:rPr lang="en-US" dirty="0">
                <a:solidFill>
                  <a:schemeClr val="tx2"/>
                </a:solidFill>
                <a:latin typeface="Arial"/>
                <a:cs typeface="Arial"/>
              </a:rPr>
              <a:t>DNA</a:t>
            </a:r>
            <a:r>
              <a:rPr lang="he-IL" dirty="0">
                <a:solidFill>
                  <a:schemeClr val="tx2"/>
                </a:solidFill>
                <a:latin typeface="Arial"/>
                <a:cs typeface="Arial"/>
              </a:rPr>
              <a:t> המקודד בד"כ לחלבון הקשור לתכונה של תא או של יצור</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יצירת חלבון על פי רצף הבסיסים </a:t>
            </a:r>
            <a:r>
              <a:rPr lang="he-IL" dirty="0">
                <a:solidFill>
                  <a:srgbClr val="1D4C72"/>
                </a:solidFill>
                <a:latin typeface="Arial"/>
                <a:cs typeface="Arial"/>
              </a:rPr>
              <a:t>הקיים ב-</a:t>
            </a:r>
            <a:r>
              <a:rPr lang="en-US" dirty="0">
                <a:solidFill>
                  <a:srgbClr val="1D4C72"/>
                </a:solidFill>
                <a:latin typeface="Arial"/>
                <a:cs typeface="Arial"/>
              </a:rPr>
              <a:t>RNA</a:t>
            </a:r>
            <a:r>
              <a:rPr lang="he-IL" dirty="0">
                <a:solidFill>
                  <a:srgbClr val="1D4C72"/>
                </a:solidFill>
                <a:latin typeface="Arial"/>
                <a:cs typeface="Arial"/>
              </a:rPr>
              <a:t>-שליח</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יצירת מולקולת </a:t>
            </a:r>
            <a:r>
              <a:rPr lang="en-US" dirty="0">
                <a:solidFill>
                  <a:srgbClr val="1D4C72"/>
                </a:solidFill>
                <a:latin typeface="Arial"/>
                <a:cs typeface="Arial"/>
              </a:rPr>
              <a:t>RNA</a:t>
            </a:r>
            <a:r>
              <a:rPr lang="he-IL" dirty="0">
                <a:solidFill>
                  <a:srgbClr val="1D4C72"/>
                </a:solidFill>
                <a:latin typeface="Arial"/>
                <a:cs typeface="Arial"/>
              </a:rPr>
              <a:t> על פי רצף הבסיסים באחד מגדילי ה-</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p:txBody>
      </p:sp>
      <p:cxnSp>
        <p:nvCxnSpPr>
          <p:cNvPr id="3" name="מחבר חץ ישר 2"/>
          <p:cNvCxnSpPr/>
          <p:nvPr/>
        </p:nvCxnSpPr>
        <p:spPr>
          <a:xfrm flipH="1">
            <a:off x="6948488" y="2276475"/>
            <a:ext cx="1152525" cy="1873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H="1">
            <a:off x="6948488" y="2852738"/>
            <a:ext cx="1152525" cy="2160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H="1" flipV="1">
            <a:off x="6948488" y="3716338"/>
            <a:ext cx="15208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H="1" flipV="1">
            <a:off x="6948488" y="2997200"/>
            <a:ext cx="1343025" cy="201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flipV="1">
            <a:off x="6948488" y="2276475"/>
            <a:ext cx="1343025" cy="1368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a:spLocks noGrp="1"/>
          </p:cNvSpPr>
          <p:nvPr>
            <p:ph type="sldNum" sz="quarter" idx="12"/>
          </p:nvPr>
        </p:nvSpPr>
        <p:spPr bwMode="auto">
          <a:xfrm>
            <a:off x="107950" y="6481763"/>
            <a:ext cx="57561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60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C1EB940-F7ED-45B5-B64B-1454C269985D}" type="slidenum">
              <a:rPr lang="he-IL" sz="1800" smtClean="0"/>
              <a:pPr fontAlgn="base">
                <a:spcBef>
                  <a:spcPct val="0"/>
                </a:spcBef>
                <a:spcAft>
                  <a:spcPct val="0"/>
                </a:spcAft>
                <a:defRPr/>
              </a:pPr>
              <a:t>61</a:t>
            </a:fld>
            <a:endParaRPr lang="he-IL" sz="1800" dirty="0" smtClean="0"/>
          </a:p>
        </p:txBody>
      </p:sp>
      <p:sp>
        <p:nvSpPr>
          <p:cNvPr id="83972"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20</a:t>
            </a:r>
            <a:endParaRPr lang="he-IL" sz="1800" dirty="0" smtClean="0"/>
          </a:p>
        </p:txBody>
      </p:sp>
      <p:sp>
        <p:nvSpPr>
          <p:cNvPr id="10" name="TextBox 9"/>
          <p:cNvSpPr txBox="1"/>
          <p:nvPr/>
        </p:nvSpPr>
        <p:spPr>
          <a:xfrm>
            <a:off x="247650" y="632867"/>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20: </a:t>
            </a:r>
            <a:r>
              <a:rPr lang="he-IL" kern="0" dirty="0">
                <a:solidFill>
                  <a:srgbClr val="1D4C72"/>
                </a:solidFill>
                <a:latin typeface="Arial"/>
                <a:cs typeface="Arial"/>
              </a:rPr>
              <a:t>שאלת אתגר!</a:t>
            </a:r>
          </a:p>
          <a:p>
            <a:pPr fontAlgn="auto">
              <a:spcBef>
                <a:spcPts val="0"/>
              </a:spcBef>
              <a:spcAft>
                <a:spcPts val="0"/>
              </a:spcAft>
              <a:defRPr/>
            </a:pPr>
            <a:r>
              <a:rPr lang="he-IL" kern="0" dirty="0">
                <a:solidFill>
                  <a:srgbClr val="1D4C72"/>
                </a:solidFill>
                <a:latin typeface="Arial"/>
                <a:cs typeface="Arial"/>
              </a:rPr>
              <a:t>האנזים פפסין פועל</a:t>
            </a:r>
            <a:r>
              <a:rPr lang="he-IL" b="1" kern="0" dirty="0">
                <a:solidFill>
                  <a:schemeClr val="tx2"/>
                </a:solidFill>
                <a:latin typeface="Arial"/>
                <a:cs typeface="Arial"/>
              </a:rPr>
              <a:t> </a:t>
            </a:r>
            <a:r>
              <a:rPr lang="he-IL" kern="0" dirty="0">
                <a:solidFill>
                  <a:schemeClr val="tx2"/>
                </a:solidFill>
                <a:latin typeface="Arial"/>
                <a:cs typeface="Arial"/>
              </a:rPr>
              <a:t>בחלל הקיבה</a:t>
            </a:r>
            <a:r>
              <a:rPr lang="he-IL" kern="0" dirty="0">
                <a:solidFill>
                  <a:srgbClr val="1D4C72"/>
                </a:solidFill>
                <a:latin typeface="Arial"/>
                <a:cs typeface="Arial"/>
              </a:rPr>
              <a:t>. האם יכול להיות שהוא נוצר בחלל הקיבה?</a:t>
            </a:r>
          </a:p>
          <a:p>
            <a:pPr fontAlgn="auto">
              <a:spcBef>
                <a:spcPts val="0"/>
              </a:spcBef>
              <a:spcAft>
                <a:spcPts val="0"/>
              </a:spcAft>
              <a:defRPr/>
            </a:pPr>
            <a:endParaRPr lang="he-IL" b="1" kern="0" dirty="0">
              <a:solidFill>
                <a:srgbClr val="00B050"/>
              </a:solidFill>
              <a:latin typeface="Arial"/>
              <a:cs typeface="Arial"/>
            </a:endParaRPr>
          </a:p>
        </p:txBody>
      </p:sp>
      <p:sp>
        <p:nvSpPr>
          <p:cNvPr id="8" name="TextBox 7"/>
          <p:cNvSpPr txBox="1"/>
          <p:nvPr/>
        </p:nvSpPr>
        <p:spPr>
          <a:xfrm>
            <a:off x="390525" y="2000250"/>
            <a:ext cx="8040688"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FFFFFF">
                    <a:lumMod val="50000"/>
                  </a:srgbClr>
                </a:solidFill>
                <a:latin typeface="Calibri"/>
                <a:cs typeface="Arial"/>
              </a:rPr>
              <a:t>רמז:</a:t>
            </a:r>
          </a:p>
          <a:p>
            <a:pPr fontAlgn="auto">
              <a:spcBef>
                <a:spcPts val="0"/>
              </a:spcBef>
              <a:spcAft>
                <a:spcPts val="0"/>
              </a:spcAft>
              <a:defRPr/>
            </a:pPr>
            <a:r>
              <a:rPr lang="he-IL" kern="0" dirty="0">
                <a:solidFill>
                  <a:srgbClr val="FFFFFF">
                    <a:lumMod val="50000"/>
                  </a:srgbClr>
                </a:solidFill>
                <a:latin typeface="Calibri"/>
                <a:cs typeface="Arial"/>
              </a:rPr>
              <a:t>חלבונים נוצרים בתוך תאים (בריבוזומים בתהליך תרגום).</a:t>
            </a:r>
            <a:endParaRPr lang="he-IL" kern="0" dirty="0">
              <a:solidFill>
                <a:srgbClr val="1D4C72"/>
              </a:solidFill>
              <a:latin typeface="Calibri"/>
              <a:cs typeface="Aria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61</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E60B666-7FEC-45A6-B33A-E129CCCB4E39}" type="slidenum">
              <a:rPr lang="he-IL" sz="1800" smtClean="0"/>
              <a:pPr fontAlgn="base">
                <a:spcBef>
                  <a:spcPct val="0"/>
                </a:spcBef>
                <a:spcAft>
                  <a:spcPct val="0"/>
                </a:spcAft>
                <a:defRPr/>
              </a:pPr>
              <a:t>62</a:t>
            </a:fld>
            <a:endParaRPr lang="he-IL" sz="1800" dirty="0" smtClean="0"/>
          </a:p>
        </p:txBody>
      </p:sp>
      <p:sp>
        <p:nvSpPr>
          <p:cNvPr id="84996"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69875" y="1714500"/>
            <a:ext cx="8196263" cy="16430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תשובה:</a:t>
            </a:r>
          </a:p>
          <a:p>
            <a:pPr fontAlgn="auto">
              <a:spcBef>
                <a:spcPts val="0"/>
              </a:spcBef>
              <a:spcAft>
                <a:spcPts val="0"/>
              </a:spcAft>
              <a:defRPr/>
            </a:pPr>
            <a:r>
              <a:rPr lang="he-IL" dirty="0">
                <a:solidFill>
                  <a:schemeClr val="tx1"/>
                </a:solidFill>
              </a:rPr>
              <a:t>חלבונים נוצרים </a:t>
            </a:r>
            <a:r>
              <a:rPr lang="he-IL" u="sng" dirty="0">
                <a:solidFill>
                  <a:schemeClr val="tx1"/>
                </a:solidFill>
              </a:rPr>
              <a:t>רק בתוך תאים</a:t>
            </a:r>
            <a:r>
              <a:rPr lang="he-IL" dirty="0">
                <a:solidFill>
                  <a:schemeClr val="tx1"/>
                </a:solidFill>
              </a:rPr>
              <a:t>. תהליך התעתוק נעשה בגרעין, ותהליך התרגום נעשה בציטופלסמה של התא. </a:t>
            </a:r>
          </a:p>
          <a:p>
            <a:pPr fontAlgn="auto">
              <a:spcBef>
                <a:spcPts val="0"/>
              </a:spcBef>
              <a:spcAft>
                <a:spcPts val="0"/>
              </a:spcAft>
              <a:defRPr/>
            </a:pPr>
            <a:r>
              <a:rPr lang="he-IL" dirty="0">
                <a:solidFill>
                  <a:schemeClr val="tx1"/>
                </a:solidFill>
              </a:rPr>
              <a:t>הפפסין נוצר בתוך התאים המרכיבים את דופן הקיבה, ומופרש מהם אל חלל הקיבה (בתהליך אקסוציטוזה), שם הוא פועל על המזון המתעכל.</a:t>
            </a:r>
          </a:p>
        </p:txBody>
      </p:sp>
      <p:sp>
        <p:nvSpPr>
          <p:cNvPr id="9" name="TextBox 8"/>
          <p:cNvSpPr txBox="1"/>
          <p:nvPr/>
        </p:nvSpPr>
        <p:spPr>
          <a:xfrm>
            <a:off x="247650" y="620713"/>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20: </a:t>
            </a:r>
            <a:r>
              <a:rPr lang="he-IL" kern="0" dirty="0">
                <a:solidFill>
                  <a:srgbClr val="1D4C72"/>
                </a:solidFill>
                <a:latin typeface="Arial"/>
                <a:cs typeface="Arial"/>
              </a:rPr>
              <a:t>שאלת אתגר!</a:t>
            </a:r>
          </a:p>
          <a:p>
            <a:pPr fontAlgn="auto">
              <a:spcBef>
                <a:spcPts val="0"/>
              </a:spcBef>
              <a:spcAft>
                <a:spcPts val="0"/>
              </a:spcAft>
              <a:defRPr/>
            </a:pPr>
            <a:r>
              <a:rPr lang="he-IL" kern="0" dirty="0">
                <a:solidFill>
                  <a:srgbClr val="1D4C72"/>
                </a:solidFill>
                <a:latin typeface="Arial"/>
                <a:cs typeface="Arial"/>
              </a:rPr>
              <a:t>האנזים פפסין פועל</a:t>
            </a:r>
            <a:r>
              <a:rPr lang="he-IL" b="1" kern="0" dirty="0">
                <a:solidFill>
                  <a:schemeClr val="tx2"/>
                </a:solidFill>
                <a:latin typeface="Arial"/>
                <a:cs typeface="Arial"/>
              </a:rPr>
              <a:t> </a:t>
            </a:r>
            <a:r>
              <a:rPr lang="he-IL" kern="0" dirty="0">
                <a:solidFill>
                  <a:schemeClr val="tx2"/>
                </a:solidFill>
                <a:latin typeface="Arial"/>
                <a:cs typeface="Arial"/>
              </a:rPr>
              <a:t>בחלל הקיבה</a:t>
            </a:r>
            <a:r>
              <a:rPr lang="he-IL" kern="0" dirty="0">
                <a:solidFill>
                  <a:srgbClr val="1D4C72"/>
                </a:solidFill>
                <a:latin typeface="Arial"/>
                <a:cs typeface="Arial"/>
              </a:rPr>
              <a:t>. האם יכול להיות שהוא נוצר בחלל הקיבה?</a:t>
            </a:r>
          </a:p>
          <a:p>
            <a:pPr fontAlgn="auto">
              <a:spcBef>
                <a:spcPts val="0"/>
              </a:spcBef>
              <a:spcAft>
                <a:spcPts val="0"/>
              </a:spcAft>
              <a:defRPr/>
            </a:pPr>
            <a:endParaRPr lang="he-IL" b="1" kern="0" dirty="0">
              <a:solidFill>
                <a:srgbClr val="00B050"/>
              </a:solidFill>
              <a:latin typeface="Arial"/>
              <a:cs typeface="Aria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62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63</a:t>
            </a:fld>
            <a:endParaRPr lang="he-IL" dirty="0" smtClean="0"/>
          </a:p>
        </p:txBody>
      </p:sp>
      <p:sp>
        <p:nvSpPr>
          <p:cNvPr id="6" name="כותרת 5"/>
          <p:cNvSpPr>
            <a:spLocks noGrp="1"/>
          </p:cNvSpPr>
          <p:nvPr>
            <p:ph type="ctrTitle"/>
          </p:nvPr>
        </p:nvSpPr>
        <p:spPr>
          <a:xfrm>
            <a:off x="894081" y="44624"/>
            <a:ext cx="7772400" cy="441326"/>
          </a:xfrm>
        </p:spPr>
        <p:txBody>
          <a:bodyPr/>
          <a:lstStyle/>
          <a:p>
            <a:pPr fontAlgn="auto">
              <a:defRPr/>
            </a:pPr>
            <a:r>
              <a:rPr lang="he-IL" sz="1800" b="1" dirty="0" smtClean="0">
                <a:solidFill>
                  <a:srgbClr val="FF6600"/>
                </a:solidFill>
                <a:ea typeface="+mn-ea"/>
              </a:rPr>
              <a:t>שאלה 21: ביולוגיה בחיוך</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63</a:t>
            </a:fld>
            <a:endParaRPr lang="he-IL" sz="1100" smtClean="0">
              <a:solidFill>
                <a:srgbClr val="BFBFBF"/>
              </a:solidFill>
            </a:endParaRPr>
          </a:p>
        </p:txBody>
      </p:sp>
      <p:sp>
        <p:nvSpPr>
          <p:cNvPr id="8" name="TextBox 7"/>
          <p:cNvSpPr txBox="1"/>
          <p:nvPr/>
        </p:nvSpPr>
        <p:spPr>
          <a:xfrm>
            <a:off x="1979613" y="548680"/>
            <a:ext cx="6638925" cy="369331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21:</a:t>
            </a:r>
          </a:p>
          <a:p>
            <a:pPr eaLnBrk="1" hangingPunct="1">
              <a:defRPr/>
            </a:pPr>
            <a:r>
              <a:rPr lang="he-IL" dirty="0">
                <a:solidFill>
                  <a:srgbClr val="1F497D"/>
                </a:solidFill>
                <a:latin typeface="Arial"/>
                <a:cs typeface="Arial"/>
              </a:rPr>
              <a:t>לשבעת הגמדים נמאס </a:t>
            </a:r>
            <a:r>
              <a:rPr lang="he-IL" dirty="0" smtClean="0">
                <a:solidFill>
                  <a:srgbClr val="1F497D"/>
                </a:solidFill>
                <a:latin typeface="Arial"/>
                <a:cs typeface="Arial"/>
              </a:rPr>
              <a:t>להסתכל בשלגייה מלמטה למעלה. </a:t>
            </a:r>
            <a:r>
              <a:rPr lang="he-IL" dirty="0">
                <a:solidFill>
                  <a:srgbClr val="1F497D"/>
                </a:solidFill>
                <a:latin typeface="Arial"/>
                <a:cs typeface="Arial"/>
              </a:rPr>
              <a:t>כאבי הצוואר </a:t>
            </a:r>
            <a:r>
              <a:rPr lang="he-IL" dirty="0" smtClean="0">
                <a:solidFill>
                  <a:srgbClr val="1F497D"/>
                </a:solidFill>
                <a:latin typeface="Arial"/>
                <a:cs typeface="Arial"/>
              </a:rPr>
              <a:t>החוזרים </a:t>
            </a:r>
            <a:r>
              <a:rPr lang="he-IL" dirty="0">
                <a:solidFill>
                  <a:srgbClr val="1F497D"/>
                </a:solidFill>
                <a:latin typeface="Arial"/>
                <a:cs typeface="Arial"/>
              </a:rPr>
              <a:t>שכנעו אותם שהגיע הזמן לעשות מעשה!</a:t>
            </a:r>
          </a:p>
          <a:p>
            <a:pPr eaLnBrk="1" hangingPunct="1">
              <a:defRPr/>
            </a:pPr>
            <a:r>
              <a:rPr lang="he-IL" dirty="0">
                <a:solidFill>
                  <a:srgbClr val="1F497D"/>
                </a:solidFill>
                <a:latin typeface="Arial"/>
                <a:cs typeface="Arial"/>
              </a:rPr>
              <a:t>הגמד זעפני (הידוע </a:t>
            </a:r>
            <a:r>
              <a:rPr lang="he-IL" dirty="0" smtClean="0">
                <a:solidFill>
                  <a:srgbClr val="1F497D"/>
                </a:solidFill>
                <a:latin typeface="Arial"/>
                <a:cs typeface="Arial"/>
              </a:rPr>
              <a:t>במזג חם ובידע </a:t>
            </a:r>
            <a:r>
              <a:rPr lang="he-IL" dirty="0">
                <a:solidFill>
                  <a:srgbClr val="1F497D"/>
                </a:solidFill>
                <a:latin typeface="Arial"/>
                <a:cs typeface="Arial"/>
              </a:rPr>
              <a:t>רב בביולוגיה) הציע </a:t>
            </a:r>
            <a:r>
              <a:rPr lang="he-IL" dirty="0" smtClean="0">
                <a:solidFill>
                  <a:srgbClr val="1F497D"/>
                </a:solidFill>
                <a:latin typeface="Arial"/>
                <a:cs typeface="Arial"/>
              </a:rPr>
              <a:t>שהפתרון </a:t>
            </a:r>
            <a:r>
              <a:rPr lang="he-IL" dirty="0">
                <a:solidFill>
                  <a:srgbClr val="1F497D"/>
                </a:solidFill>
                <a:latin typeface="Arial"/>
                <a:cs typeface="Arial"/>
              </a:rPr>
              <a:t>לבעיית הגמדים הוא שיבוט של הורמון גדילה בתוך </a:t>
            </a:r>
            <a:r>
              <a:rPr lang="he-IL" dirty="0" smtClean="0">
                <a:solidFill>
                  <a:srgbClr val="1F497D"/>
                </a:solidFill>
                <a:latin typeface="Arial"/>
                <a:cs typeface="Arial"/>
              </a:rPr>
              <a:t>גופם, כלומר העברת מקטע </a:t>
            </a:r>
            <a:r>
              <a:rPr lang="en-US" dirty="0" smtClean="0">
                <a:solidFill>
                  <a:srgbClr val="1F497D"/>
                </a:solidFill>
                <a:latin typeface="Arial"/>
                <a:cs typeface="Arial"/>
              </a:rPr>
              <a:t>DNA</a:t>
            </a:r>
            <a:r>
              <a:rPr lang="he-IL" dirty="0" smtClean="0">
                <a:solidFill>
                  <a:srgbClr val="1F497D"/>
                </a:solidFill>
                <a:latin typeface="Arial"/>
                <a:cs typeface="Arial"/>
              </a:rPr>
              <a:t> הכולל את הגן המקודד להורמון הגדילה מיצור אחר לתאי הגוף של הגמדים. </a:t>
            </a:r>
            <a:r>
              <a:rPr lang="he-IL" dirty="0">
                <a:solidFill>
                  <a:srgbClr val="1F497D"/>
                </a:solidFill>
                <a:latin typeface="Arial"/>
                <a:cs typeface="Arial"/>
              </a:rPr>
              <a:t>אבל מכיוון שהגמדים אוהבים לעשות </a:t>
            </a:r>
            <a:r>
              <a:rPr lang="he-IL" dirty="0" smtClean="0">
                <a:solidFill>
                  <a:srgbClr val="1F497D"/>
                </a:solidFill>
                <a:latin typeface="Arial"/>
                <a:cs typeface="Arial"/>
              </a:rPr>
              <a:t>הכול </a:t>
            </a:r>
            <a:r>
              <a:rPr lang="he-IL" dirty="0">
                <a:solidFill>
                  <a:srgbClr val="1F497D"/>
                </a:solidFill>
                <a:latin typeface="Arial"/>
                <a:cs typeface="Arial"/>
              </a:rPr>
              <a:t>בגדול, הגן להורמון הגדילה יילקח מפיל, החיה הגדולה ביותר בממלכה.</a:t>
            </a:r>
          </a:p>
          <a:p>
            <a:pPr eaLnBrk="1" hangingPunct="1">
              <a:defRPr/>
            </a:pPr>
            <a:r>
              <a:rPr lang="he-IL" dirty="0" smtClean="0">
                <a:solidFill>
                  <a:srgbClr val="1F497D"/>
                </a:solidFill>
                <a:latin typeface="Arial"/>
                <a:cs typeface="Arial"/>
              </a:rPr>
              <a:t>שאר </a:t>
            </a:r>
            <a:r>
              <a:rPr lang="he-IL" dirty="0">
                <a:solidFill>
                  <a:srgbClr val="1F497D"/>
                </a:solidFill>
                <a:latin typeface="Arial"/>
                <a:cs typeface="Arial"/>
              </a:rPr>
              <a:t>הגמדים הסכימו </a:t>
            </a:r>
            <a:r>
              <a:rPr lang="he-IL" dirty="0" smtClean="0">
                <a:solidFill>
                  <a:srgbClr val="1F497D"/>
                </a:solidFill>
                <a:latin typeface="Arial"/>
                <a:cs typeface="Arial"/>
              </a:rPr>
              <a:t>בהתלהבות, ורק </a:t>
            </a:r>
            <a:r>
              <a:rPr lang="he-IL" dirty="0">
                <a:solidFill>
                  <a:srgbClr val="1F497D"/>
                </a:solidFill>
                <a:latin typeface="Arial"/>
                <a:cs typeface="Arial"/>
              </a:rPr>
              <a:t>ישנוני, שהתעורר זה עתה, חשב </a:t>
            </a:r>
            <a:r>
              <a:rPr lang="he-IL" dirty="0" smtClean="0">
                <a:solidFill>
                  <a:srgbClr val="1F497D"/>
                </a:solidFill>
                <a:latin typeface="Arial"/>
                <a:cs typeface="Arial"/>
              </a:rPr>
              <a:t>שמדובר </a:t>
            </a:r>
            <a:r>
              <a:rPr lang="he-IL" dirty="0">
                <a:solidFill>
                  <a:srgbClr val="1F497D"/>
                </a:solidFill>
                <a:latin typeface="Arial"/>
                <a:cs typeface="Arial"/>
              </a:rPr>
              <a:t>ברעיון רע מאוד כי האנזים שמתעתק את הגנים </a:t>
            </a:r>
            <a:r>
              <a:rPr lang="he-IL" dirty="0" smtClean="0">
                <a:solidFill>
                  <a:srgbClr val="1F497D"/>
                </a:solidFill>
                <a:latin typeface="Arial"/>
                <a:cs typeface="Arial"/>
              </a:rPr>
              <a:t>בתאי גופם של הגמדים </a:t>
            </a:r>
            <a:r>
              <a:rPr lang="he-IL" dirty="0">
                <a:solidFill>
                  <a:srgbClr val="1F497D"/>
                </a:solidFill>
                <a:latin typeface="Arial"/>
                <a:cs typeface="Arial"/>
              </a:rPr>
              <a:t>לא יזהה גן שמקורו </a:t>
            </a:r>
            <a:r>
              <a:rPr lang="he-IL" dirty="0" smtClean="0">
                <a:solidFill>
                  <a:srgbClr val="1F497D"/>
                </a:solidFill>
                <a:latin typeface="Arial"/>
                <a:cs typeface="Arial"/>
              </a:rPr>
              <a:t>בפיל ולא יתעתק אותו.</a:t>
            </a:r>
            <a:endParaRPr lang="he-IL" dirty="0">
              <a:solidFill>
                <a:srgbClr val="1F497D"/>
              </a:solidFill>
              <a:latin typeface="Arial"/>
              <a:cs typeface="Arial"/>
            </a:endParaRPr>
          </a:p>
          <a:p>
            <a:pPr eaLnBrk="1" hangingPunct="1">
              <a:defRPr/>
            </a:pPr>
            <a:r>
              <a:rPr lang="he-IL" dirty="0" smtClean="0">
                <a:solidFill>
                  <a:srgbClr val="1F497D"/>
                </a:solidFill>
                <a:latin typeface="Arial"/>
                <a:cs typeface="Arial"/>
              </a:rPr>
              <a:t>האם אתם מסכימים עם דעתו של זעפני או עם דעתו של ישנוני? נמקו.</a:t>
            </a:r>
            <a:endParaRPr lang="he-IL" dirty="0">
              <a:solidFill>
                <a:srgbClr val="1F497D"/>
              </a:solidFill>
              <a:latin typeface="Arial"/>
              <a:cs typeface="Arial"/>
            </a:endParaRPr>
          </a:p>
          <a:p>
            <a:pPr eaLnBrk="1" hangingPunct="1">
              <a:defRPr/>
            </a:pPr>
            <a:endParaRPr lang="he-IL" dirty="0">
              <a:solidFill>
                <a:srgbClr val="1F497D"/>
              </a:solidFill>
            </a:endParaRPr>
          </a:p>
        </p:txBody>
      </p:sp>
      <p:sp>
        <p:nvSpPr>
          <p:cNvPr id="9" name="Rectangle 3"/>
          <p:cNvSpPr/>
          <p:nvPr/>
        </p:nvSpPr>
        <p:spPr>
          <a:xfrm>
            <a:off x="4575200" y="430952"/>
            <a:ext cx="4107657" cy="45719"/>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219060783"/>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64</a:t>
            </a:fld>
            <a:endParaRPr lang="he-IL" dirty="0" smtClean="0"/>
          </a:p>
        </p:txBody>
      </p:sp>
      <p:sp>
        <p:nvSpPr>
          <p:cNvPr id="6" name="כותרת 5"/>
          <p:cNvSpPr>
            <a:spLocks noGrp="1"/>
          </p:cNvSpPr>
          <p:nvPr>
            <p:ph type="ctrTitle"/>
          </p:nvPr>
        </p:nvSpPr>
        <p:spPr>
          <a:xfrm>
            <a:off x="890588" y="44624"/>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64</a:t>
            </a:fld>
            <a:endParaRPr lang="he-IL" sz="1100" smtClean="0">
              <a:solidFill>
                <a:srgbClr val="BFBFBF"/>
              </a:solidFill>
            </a:endParaRPr>
          </a:p>
        </p:txBody>
      </p:sp>
      <p:sp>
        <p:nvSpPr>
          <p:cNvPr id="8" name="TextBox 7"/>
          <p:cNvSpPr txBox="1"/>
          <p:nvPr/>
        </p:nvSpPr>
        <p:spPr>
          <a:xfrm>
            <a:off x="1979613" y="538802"/>
            <a:ext cx="6638925" cy="397031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21:</a:t>
            </a:r>
          </a:p>
          <a:p>
            <a:pPr eaLnBrk="1" hangingPunct="1">
              <a:defRPr/>
            </a:pPr>
            <a:r>
              <a:rPr lang="he-IL" dirty="0" smtClean="0">
                <a:solidFill>
                  <a:srgbClr val="1F497D"/>
                </a:solidFill>
                <a:latin typeface="Arial"/>
                <a:cs typeface="Arial"/>
              </a:rPr>
              <a:t>לשבעת הגמדים נמאס להסתכל בשלגייה מלמטה למעלה. כאבי הצוואר החוזרים שכנעו אותם שהגיע הזמן לעשות מעשה!</a:t>
            </a:r>
          </a:p>
          <a:p>
            <a:pPr eaLnBrk="1" hangingPunct="1">
              <a:defRPr/>
            </a:pPr>
            <a:r>
              <a:rPr lang="he-IL" dirty="0" smtClean="0">
                <a:solidFill>
                  <a:srgbClr val="1F497D"/>
                </a:solidFill>
                <a:latin typeface="Arial"/>
                <a:cs typeface="Arial"/>
              </a:rPr>
              <a:t>הגמד זעפני (הידוע במזג חם ובידע רב בביולוגיה) הציע שהפתרון לבעיית הגמדים הוא שיבוט של הורמון גדילה בתוך גופם, כלומר העברת מקטע </a:t>
            </a:r>
            <a:r>
              <a:rPr lang="en-US" dirty="0" smtClean="0">
                <a:solidFill>
                  <a:srgbClr val="1F497D"/>
                </a:solidFill>
                <a:latin typeface="Arial"/>
                <a:cs typeface="Arial"/>
              </a:rPr>
              <a:t>DNA</a:t>
            </a:r>
            <a:r>
              <a:rPr lang="he-IL" dirty="0" smtClean="0">
                <a:solidFill>
                  <a:srgbClr val="1F497D"/>
                </a:solidFill>
                <a:latin typeface="Arial"/>
                <a:cs typeface="Arial"/>
              </a:rPr>
              <a:t> הכולל את הגן המקודד להורמון הגדילה מיצור אחר לתאי הגוף של הגמדים. אבל מכיוון שהגמדים אוהבים לעשות הכול בגדול, הגן להורמון הגדילה יילקח מפיל, החיה הגדולה ביותר בממלכה.</a:t>
            </a:r>
          </a:p>
          <a:p>
            <a:pPr eaLnBrk="1" hangingPunct="1">
              <a:defRPr/>
            </a:pPr>
            <a:r>
              <a:rPr lang="he-IL" dirty="0" smtClean="0">
                <a:solidFill>
                  <a:srgbClr val="1F497D"/>
                </a:solidFill>
                <a:latin typeface="Arial"/>
                <a:cs typeface="Arial"/>
              </a:rPr>
              <a:t>שאר הגמדים הסכימו בהתלהבות, ורק ישנוני, שהתעורר זה עתה, חשב שמדובר ברעיון רע מאוד כי האנזים שמתעתק את הגנים בתאי גופם של הגמדים לא יזהה גן שמקורו בפיל ולא יתעתק אותו.</a:t>
            </a:r>
          </a:p>
          <a:p>
            <a:pPr eaLnBrk="1" hangingPunct="1">
              <a:defRPr/>
            </a:pPr>
            <a:r>
              <a:rPr lang="he-IL" dirty="0" smtClean="0">
                <a:solidFill>
                  <a:srgbClr val="1F497D"/>
                </a:solidFill>
                <a:latin typeface="Arial"/>
                <a:cs typeface="Arial"/>
              </a:rPr>
              <a:t>האם אתם מסכימים עם דעתו של זעפני או עם דעתו של ישנוני? נמקו.</a:t>
            </a:r>
          </a:p>
          <a:p>
            <a:pPr eaLnBrk="1" hangingPunct="1">
              <a:defRPr/>
            </a:pPr>
            <a:endParaRPr lang="he-IL" dirty="0" smtClean="0">
              <a:solidFill>
                <a:srgbClr val="1F497D"/>
              </a:solidFill>
            </a:endParaRPr>
          </a:p>
          <a:p>
            <a:pPr eaLnBrk="1" hangingPunct="1">
              <a:defRPr/>
            </a:pPr>
            <a:endParaRPr lang="he-IL" dirty="0">
              <a:solidFill>
                <a:srgbClr val="1F497D"/>
              </a:solidFill>
            </a:endParaRPr>
          </a:p>
        </p:txBody>
      </p:sp>
      <p:sp>
        <p:nvSpPr>
          <p:cNvPr id="9" name="Rectangle 12"/>
          <p:cNvSpPr/>
          <p:nvPr/>
        </p:nvSpPr>
        <p:spPr>
          <a:xfrm>
            <a:off x="539750" y="4149080"/>
            <a:ext cx="8196263" cy="1871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המבנה הבסיסי של ה־</a:t>
            </a:r>
            <a:r>
              <a:rPr lang="en-US" dirty="0">
                <a:solidFill>
                  <a:prstClr val="black"/>
                </a:solidFill>
              </a:rPr>
              <a:t>DNA</a:t>
            </a:r>
            <a:r>
              <a:rPr lang="he-IL" dirty="0">
                <a:solidFill>
                  <a:prstClr val="black"/>
                </a:solidFill>
              </a:rPr>
              <a:t> והיסודות המרכיבים אותם דומים בכל היצורים החיים. לכן סביר שאנזים מתעתק ביצור אחד יפעל גם על גנים מיצור אחר (זה אחד העקרונות הבסיסיים בהנדסה גנטית), ולכן יתרחש תהליך תעתוק ותרגום וייווצר הורמון גדילה בגופם של הגמדים.</a:t>
            </a:r>
          </a:p>
          <a:p>
            <a:pPr fontAlgn="auto">
              <a:spcBef>
                <a:spcPts val="0"/>
              </a:spcBef>
              <a:spcAft>
                <a:spcPts val="0"/>
              </a:spcAft>
              <a:defRPr/>
            </a:pPr>
            <a:r>
              <a:rPr lang="he-IL" dirty="0">
                <a:solidFill>
                  <a:prstClr val="black"/>
                </a:solidFill>
              </a:rPr>
              <a:t>* </a:t>
            </a:r>
            <a:r>
              <a:rPr lang="he-IL" sz="1600" dirty="0">
                <a:solidFill>
                  <a:prstClr val="black"/>
                </a:solidFill>
              </a:rPr>
              <a:t>עם זאת, ייתכן שהורמון גדילה של פיל שונה מהורמון של אדם (או גמד), ולכן גם אם (תאורטית) הוא ייווצר בגוף הגמדים, ייתכן שהוא לא ימלא את תפקידו המקורי. </a:t>
            </a:r>
          </a:p>
        </p:txBody>
      </p:sp>
      <p:sp>
        <p:nvSpPr>
          <p:cNvPr id="10" name="Rectangle 3"/>
          <p:cNvSpPr/>
          <p:nvPr/>
        </p:nvSpPr>
        <p:spPr>
          <a:xfrm>
            <a:off x="3995936" y="430634"/>
            <a:ext cx="4686921"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38610372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52F154-E21E-49AB-AF10-D429685C65EE}"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התעתוק</a:t>
            </a:r>
            <a:endParaRPr lang="he-IL" sz="1800" dirty="0" smtClean="0"/>
          </a:p>
        </p:txBody>
      </p:sp>
      <p:sp>
        <p:nvSpPr>
          <p:cNvPr id="8" name="TextBox 7"/>
          <p:cNvSpPr txBox="1"/>
          <p:nvPr/>
        </p:nvSpPr>
        <p:spPr>
          <a:xfrm>
            <a:off x="681038" y="587375"/>
            <a:ext cx="8215312" cy="7318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latin typeface="Arial"/>
                <a:cs typeface="Arial"/>
              </a:rPr>
              <a:t>תהליך התעתוק המתרחש בגרעין הוא תהליך בניית מולקולת </a:t>
            </a:r>
            <a:r>
              <a:rPr lang="en-US" kern="0" dirty="0">
                <a:solidFill>
                  <a:prstClr val="black"/>
                </a:solidFill>
                <a:latin typeface="Arial"/>
                <a:cs typeface="Arial"/>
              </a:rPr>
              <a:t>mRNA</a:t>
            </a:r>
            <a:r>
              <a:rPr lang="he-IL" kern="0" dirty="0">
                <a:solidFill>
                  <a:prstClr val="black"/>
                </a:solidFill>
                <a:latin typeface="Arial"/>
                <a:cs typeface="Arial"/>
              </a:rPr>
              <a:t> על פי רצף הבסיסים באחד מגדילי ה-</a:t>
            </a:r>
            <a:r>
              <a:rPr lang="en-US" kern="0" dirty="0">
                <a:solidFill>
                  <a:prstClr val="black"/>
                </a:solidFill>
                <a:latin typeface="Arial"/>
                <a:cs typeface="Arial"/>
              </a:rPr>
              <a:t>DNA</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pic>
        <p:nvPicPr>
          <p:cNvPr id="317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95772"/>
            <a:ext cx="42132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49" y="2781300"/>
            <a:ext cx="4213226"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1" y="4725144"/>
            <a:ext cx="42497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35600" y="1152525"/>
            <a:ext cx="3333750" cy="11525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latin typeface="Arial"/>
                <a:cs typeface="Arial"/>
              </a:rPr>
              <a:t>שלבי התעתוק</a:t>
            </a:r>
            <a:r>
              <a:rPr lang="he-IL" kern="0" dirty="0">
                <a:solidFill>
                  <a:prstClr val="black"/>
                </a:solidFill>
                <a:latin typeface="Arial"/>
                <a:cs typeface="Arial"/>
              </a:rPr>
              <a:t>:</a:t>
            </a:r>
          </a:p>
          <a:p>
            <a:pPr fontAlgn="auto">
              <a:spcBef>
                <a:spcPts val="0"/>
              </a:spcBef>
              <a:spcAft>
                <a:spcPts val="0"/>
              </a:spcAft>
              <a:defRPr/>
            </a:pPr>
            <a:r>
              <a:rPr lang="he-IL" kern="0" dirty="0">
                <a:solidFill>
                  <a:prstClr val="black"/>
                </a:solidFill>
                <a:latin typeface="Arial"/>
                <a:cs typeface="Arial"/>
              </a:rPr>
              <a:t>שני גדילי ה-</a:t>
            </a:r>
            <a:r>
              <a:rPr lang="en-US" kern="0" dirty="0">
                <a:solidFill>
                  <a:prstClr val="black"/>
                </a:solidFill>
                <a:latin typeface="Arial"/>
                <a:cs typeface="Arial"/>
              </a:rPr>
              <a:t>DNA</a:t>
            </a:r>
            <a:r>
              <a:rPr lang="he-IL" kern="0" dirty="0">
                <a:solidFill>
                  <a:prstClr val="black"/>
                </a:solidFill>
                <a:latin typeface="Arial"/>
                <a:cs typeface="Arial"/>
              </a:rPr>
              <a:t> באזור הגן נפרדים זה מזה, </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en-US"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2" name="מלבן 1"/>
          <p:cNvSpPr/>
          <p:nvPr/>
        </p:nvSpPr>
        <p:spPr>
          <a:xfrm>
            <a:off x="3903663" y="2060575"/>
            <a:ext cx="5003800" cy="3140075"/>
          </a:xfrm>
          <a:prstGeom prst="rect">
            <a:avLst/>
          </a:prstGeom>
        </p:spPr>
        <p:txBody>
          <a:bodyPr>
            <a:spAutoFit/>
          </a:bodyPr>
          <a:lstStyle/>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latin typeface="Arial"/>
                <a:cs typeface="Arial"/>
              </a:rPr>
              <a:t>על אחד הגדילים נבנית מולקולה של </a:t>
            </a:r>
            <a:r>
              <a:rPr lang="en-US" kern="0" dirty="0">
                <a:latin typeface="Arial"/>
                <a:cs typeface="Arial"/>
              </a:rPr>
              <a:t>RNA</a:t>
            </a:r>
            <a:r>
              <a:rPr lang="he-IL" kern="0" dirty="0">
                <a:latin typeface="Arial"/>
                <a:cs typeface="Arial"/>
              </a:rPr>
              <a:t> </a:t>
            </a:r>
          </a:p>
          <a:p>
            <a:pPr fontAlgn="auto">
              <a:spcBef>
                <a:spcPts val="0"/>
              </a:spcBef>
              <a:spcAft>
                <a:spcPts val="0"/>
              </a:spcAft>
              <a:defRPr/>
            </a:pPr>
            <a:r>
              <a:rPr lang="he-IL" kern="0" dirty="0">
                <a:latin typeface="Arial"/>
                <a:cs typeface="Arial"/>
              </a:rPr>
              <a:t>בעזרת אנזים מיוחד. האנזים בונה את המולקולה בעזרת הוספת נוקליאוטידים בעלי בסיסים </a:t>
            </a:r>
          </a:p>
          <a:p>
            <a:pPr fontAlgn="auto">
              <a:spcBef>
                <a:spcPts val="0"/>
              </a:spcBef>
              <a:spcAft>
                <a:spcPts val="0"/>
              </a:spcAft>
              <a:defRPr/>
            </a:pPr>
            <a:r>
              <a:rPr lang="he-IL" kern="0" dirty="0">
                <a:latin typeface="Arial"/>
                <a:cs typeface="Arial"/>
              </a:rPr>
              <a:t>משלימים לבסיסים בגדיל ה-</a:t>
            </a:r>
            <a:r>
              <a:rPr lang="en-US" kern="0" dirty="0">
                <a:latin typeface="Arial"/>
                <a:cs typeface="Arial"/>
              </a:rPr>
              <a:t>DNA</a:t>
            </a:r>
            <a:r>
              <a:rPr lang="he-IL" kern="0" dirty="0">
                <a:latin typeface="Arial"/>
                <a:cs typeface="Arial"/>
              </a:rPr>
              <a:t>: </a:t>
            </a:r>
          </a:p>
          <a:p>
            <a:pPr fontAlgn="auto">
              <a:spcBef>
                <a:spcPts val="0"/>
              </a:spcBef>
              <a:spcAft>
                <a:spcPts val="0"/>
              </a:spcAft>
              <a:defRPr/>
            </a:pPr>
            <a:r>
              <a:rPr lang="he-IL" kern="0" dirty="0">
                <a:latin typeface="Arial"/>
                <a:cs typeface="Arial"/>
              </a:rPr>
              <a:t>מול </a:t>
            </a:r>
            <a:r>
              <a:rPr lang="en-US" kern="0" dirty="0">
                <a:latin typeface="Arial"/>
                <a:cs typeface="Arial"/>
              </a:rPr>
              <a:t>A</a:t>
            </a:r>
            <a:r>
              <a:rPr lang="he-IL" kern="0" dirty="0">
                <a:latin typeface="Arial"/>
                <a:cs typeface="Arial"/>
              </a:rPr>
              <a:t> נקשר בסיס הנקרא </a:t>
            </a:r>
            <a:r>
              <a:rPr lang="en-US" kern="0" dirty="0" smtClean="0">
                <a:latin typeface="Arial"/>
                <a:cs typeface="Arial"/>
              </a:rPr>
              <a:t>U</a:t>
            </a:r>
            <a:r>
              <a:rPr lang="he-IL" kern="0" dirty="0" smtClean="0">
                <a:latin typeface="Arial"/>
                <a:cs typeface="Arial"/>
              </a:rPr>
              <a:t>, מול </a:t>
            </a:r>
            <a:r>
              <a:rPr lang="en-US" kern="0" dirty="0" smtClean="0">
                <a:latin typeface="Arial"/>
                <a:cs typeface="Arial"/>
              </a:rPr>
              <a:t>T</a:t>
            </a:r>
            <a:r>
              <a:rPr lang="he-IL" kern="0" dirty="0" smtClean="0">
                <a:latin typeface="Arial"/>
                <a:cs typeface="Arial"/>
              </a:rPr>
              <a:t> נקשר </a:t>
            </a:r>
            <a:r>
              <a:rPr lang="en-US" kern="0" dirty="0" smtClean="0">
                <a:latin typeface="Arial"/>
                <a:cs typeface="Arial"/>
              </a:rPr>
              <a:t>A</a:t>
            </a:r>
            <a:endParaRPr lang="he-IL" kern="0" dirty="0" smtClean="0">
              <a:latin typeface="Arial"/>
              <a:cs typeface="Arial"/>
            </a:endParaRPr>
          </a:p>
          <a:p>
            <a:pPr fontAlgn="auto">
              <a:spcBef>
                <a:spcPts val="0"/>
              </a:spcBef>
              <a:spcAft>
                <a:spcPts val="0"/>
              </a:spcAft>
              <a:defRPr/>
            </a:pPr>
            <a:r>
              <a:rPr lang="he-IL" kern="0" dirty="0" smtClean="0">
                <a:latin typeface="Arial"/>
                <a:cs typeface="Arial"/>
              </a:rPr>
              <a:t>מול </a:t>
            </a:r>
            <a:r>
              <a:rPr lang="en-US" kern="0" dirty="0" smtClean="0">
                <a:latin typeface="Arial"/>
                <a:cs typeface="Arial"/>
              </a:rPr>
              <a:t>C</a:t>
            </a:r>
            <a:r>
              <a:rPr lang="he-IL" kern="0" dirty="0" smtClean="0">
                <a:latin typeface="Arial"/>
                <a:cs typeface="Arial"/>
              </a:rPr>
              <a:t> </a:t>
            </a:r>
            <a:r>
              <a:rPr lang="he-IL" kern="0" dirty="0">
                <a:latin typeface="Arial"/>
                <a:cs typeface="Arial"/>
              </a:rPr>
              <a:t>נקשר </a:t>
            </a:r>
            <a:r>
              <a:rPr lang="en-US" kern="0" dirty="0" smtClean="0">
                <a:latin typeface="Arial"/>
                <a:cs typeface="Arial"/>
              </a:rPr>
              <a:t>G</a:t>
            </a:r>
            <a:r>
              <a:rPr lang="he-IL" kern="0" dirty="0" smtClean="0">
                <a:latin typeface="Arial"/>
                <a:cs typeface="Arial"/>
              </a:rPr>
              <a:t> </a:t>
            </a:r>
            <a:r>
              <a:rPr lang="he-IL" kern="0" dirty="0">
                <a:latin typeface="Arial"/>
                <a:cs typeface="Arial"/>
              </a:rPr>
              <a:t>ולהפך. </a:t>
            </a:r>
          </a:p>
          <a:p>
            <a:pPr fontAlgn="auto">
              <a:spcBef>
                <a:spcPts val="0"/>
              </a:spcBef>
              <a:spcAft>
                <a:spcPts val="0"/>
              </a:spcAft>
              <a:defRPr/>
            </a:pPr>
            <a:r>
              <a:rPr lang="he-IL" kern="0" dirty="0">
                <a:latin typeface="Arial"/>
                <a:cs typeface="Arial"/>
              </a:rPr>
              <a:t>כך נוצרת על גדיל ה-</a:t>
            </a:r>
            <a:r>
              <a:rPr lang="en-US" kern="0" dirty="0">
                <a:latin typeface="Arial"/>
                <a:cs typeface="Arial"/>
              </a:rPr>
              <a:t>DNA</a:t>
            </a:r>
            <a:r>
              <a:rPr lang="he-IL" kern="0" dirty="0">
                <a:latin typeface="Arial"/>
                <a:cs typeface="Arial"/>
              </a:rPr>
              <a:t> מולקולת</a:t>
            </a:r>
            <a:r>
              <a:rPr lang="en-US" kern="0" dirty="0">
                <a:latin typeface="Arial"/>
                <a:cs typeface="Arial"/>
              </a:rPr>
              <a:t>RNA </a:t>
            </a:r>
            <a:r>
              <a:rPr lang="he-IL" kern="0" dirty="0">
                <a:latin typeface="Arial"/>
                <a:cs typeface="Arial"/>
              </a:rPr>
              <a:t>,</a:t>
            </a:r>
          </a:p>
          <a:p>
            <a:pPr fontAlgn="auto">
              <a:spcBef>
                <a:spcPts val="0"/>
              </a:spcBef>
              <a:spcAft>
                <a:spcPts val="0"/>
              </a:spcAft>
              <a:defRPr/>
            </a:pPr>
            <a:r>
              <a:rPr lang="he-IL" kern="0" dirty="0">
                <a:latin typeface="Arial"/>
                <a:cs typeface="Arial"/>
              </a:rPr>
              <a:t>שבה מועתק המידע על </a:t>
            </a:r>
            <a:r>
              <a:rPr lang="he-IL" kern="0" dirty="0">
                <a:solidFill>
                  <a:prstClr val="black"/>
                </a:solidFill>
                <a:latin typeface="Arial"/>
                <a:cs typeface="Arial"/>
              </a:rPr>
              <a:t>סדר הבסיסים </a:t>
            </a:r>
          </a:p>
          <a:p>
            <a:pPr fontAlgn="auto">
              <a:spcBef>
                <a:spcPts val="0"/>
              </a:spcBef>
              <a:spcAft>
                <a:spcPts val="0"/>
              </a:spcAft>
              <a:defRPr/>
            </a:pPr>
            <a:r>
              <a:rPr lang="he-IL" kern="0" dirty="0">
                <a:solidFill>
                  <a:prstClr val="black"/>
                </a:solidFill>
                <a:latin typeface="Arial"/>
                <a:cs typeface="Arial"/>
              </a:rPr>
              <a:t>הנמצא ב-</a:t>
            </a:r>
            <a:r>
              <a:rPr lang="en-US" kern="0" dirty="0">
                <a:solidFill>
                  <a:prstClr val="black"/>
                </a:solidFill>
                <a:latin typeface="Arial"/>
                <a:cs typeface="Arial"/>
              </a:rPr>
              <a:t>DNA</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p:txBody>
      </p:sp>
      <p:sp>
        <p:nvSpPr>
          <p:cNvPr id="3" name="מלבן 2"/>
          <p:cNvSpPr/>
          <p:nvPr/>
        </p:nvSpPr>
        <p:spPr>
          <a:xfrm>
            <a:off x="4357688" y="4929188"/>
            <a:ext cx="4572000" cy="1754187"/>
          </a:xfrm>
          <a:prstGeom prst="rect">
            <a:avLst/>
          </a:prstGeom>
        </p:spPr>
        <p:txBody>
          <a:bodyPr>
            <a:spAutoFit/>
          </a:bodyPr>
          <a:lstStyle/>
          <a:p>
            <a:pPr fontAlgn="auto">
              <a:spcBef>
                <a:spcPts val="0"/>
              </a:spcBef>
              <a:spcAft>
                <a:spcPts val="0"/>
              </a:spcAft>
              <a:defRPr/>
            </a:pPr>
            <a:r>
              <a:rPr lang="he-IL" kern="0" dirty="0">
                <a:solidFill>
                  <a:prstClr val="black"/>
                </a:solidFill>
                <a:latin typeface="Arial"/>
                <a:cs typeface="Arial"/>
              </a:rPr>
              <a:t>בתום התעתוק מולקולת ה-</a:t>
            </a:r>
            <a:r>
              <a:rPr lang="en-US" kern="0" dirty="0">
                <a:solidFill>
                  <a:prstClr val="black"/>
                </a:solidFill>
                <a:latin typeface="Arial"/>
                <a:cs typeface="Arial"/>
              </a:rPr>
              <a:t>RNA</a:t>
            </a:r>
            <a:r>
              <a:rPr lang="he-IL" kern="0" dirty="0">
                <a:solidFill>
                  <a:prstClr val="black"/>
                </a:solidFill>
                <a:latin typeface="Arial"/>
                <a:cs typeface="Arial"/>
              </a:rPr>
              <a:t> שנוצרה מתנתקת מה-</a:t>
            </a:r>
            <a:r>
              <a:rPr lang="en-US" kern="0" dirty="0">
                <a:solidFill>
                  <a:prstClr val="black"/>
                </a:solidFill>
                <a:latin typeface="Arial"/>
                <a:cs typeface="Arial"/>
              </a:rPr>
              <a:t>DNA</a:t>
            </a:r>
            <a:r>
              <a:rPr lang="he-IL" kern="0" dirty="0">
                <a:solidFill>
                  <a:prstClr val="black"/>
                </a:solidFill>
                <a:latin typeface="Arial"/>
                <a:cs typeface="Arial"/>
              </a:rPr>
              <a:t>, עוברת תהליך עיבוד </a:t>
            </a:r>
            <a:r>
              <a:rPr lang="en-US" kern="0" dirty="0">
                <a:solidFill>
                  <a:prstClr val="black"/>
                </a:solidFill>
                <a:latin typeface="Arial"/>
                <a:cs typeface="Arial"/>
              </a:rPr>
              <a:t/>
            </a:r>
            <a:br>
              <a:rPr lang="en-US" kern="0" dirty="0">
                <a:solidFill>
                  <a:prstClr val="black"/>
                </a:solidFill>
                <a:latin typeface="Arial"/>
                <a:cs typeface="Arial"/>
              </a:rPr>
            </a:br>
            <a:r>
              <a:rPr lang="he-IL" kern="0" dirty="0">
                <a:solidFill>
                  <a:prstClr val="black"/>
                </a:solidFill>
                <a:latin typeface="Arial"/>
                <a:cs typeface="Arial"/>
              </a:rPr>
              <a:t>(</a:t>
            </a:r>
            <a:r>
              <a:rPr lang="he-IL" kern="0" dirty="0">
                <a:latin typeface="Arial"/>
                <a:cs typeface="Arial"/>
              </a:rPr>
              <a:t>שנעסוק בו </a:t>
            </a:r>
            <a:r>
              <a:rPr lang="he-IL" kern="0" dirty="0">
                <a:solidFill>
                  <a:prstClr val="black"/>
                </a:solidFill>
                <a:latin typeface="Arial"/>
                <a:cs typeface="Arial"/>
              </a:rPr>
              <a:t>בהמשך</a:t>
            </a:r>
            <a:r>
              <a:rPr lang="he-IL" kern="0" dirty="0" smtClean="0">
                <a:solidFill>
                  <a:prstClr val="black"/>
                </a:solidFill>
                <a:latin typeface="Arial"/>
                <a:cs typeface="Arial"/>
              </a:rPr>
              <a:t>), עוברת </a:t>
            </a:r>
            <a:r>
              <a:rPr lang="he-IL" kern="0" dirty="0">
                <a:solidFill>
                  <a:prstClr val="black"/>
                </a:solidFill>
                <a:latin typeface="Arial"/>
                <a:cs typeface="Arial"/>
              </a:rPr>
              <a:t>לציטופלסמה </a:t>
            </a:r>
            <a:r>
              <a:rPr lang="en-US" kern="0" dirty="0">
                <a:solidFill>
                  <a:prstClr val="black"/>
                </a:solidFill>
                <a:latin typeface="Arial"/>
                <a:cs typeface="Arial"/>
              </a:rPr>
              <a:t/>
            </a:r>
            <a:br>
              <a:rPr lang="en-US" kern="0" dirty="0">
                <a:solidFill>
                  <a:prstClr val="black"/>
                </a:solidFill>
                <a:latin typeface="Arial"/>
                <a:cs typeface="Arial"/>
              </a:rPr>
            </a:br>
            <a:r>
              <a:rPr lang="he-IL" kern="0" dirty="0">
                <a:solidFill>
                  <a:prstClr val="black"/>
                </a:solidFill>
                <a:latin typeface="Arial"/>
                <a:cs typeface="Arial"/>
              </a:rPr>
              <a:t>ונקשרת לריבוזום, ובו חל השלב השני ביצירת החלבונים, הנקרא תרגום. (שני גדילי ה-</a:t>
            </a:r>
            <a:r>
              <a:rPr lang="en-US" kern="0" dirty="0">
                <a:solidFill>
                  <a:prstClr val="black"/>
                </a:solidFill>
                <a:latin typeface="Arial"/>
                <a:cs typeface="Arial"/>
              </a:rPr>
              <a:t>DNA</a:t>
            </a:r>
            <a:r>
              <a:rPr lang="he-IL" kern="0" dirty="0">
                <a:solidFill>
                  <a:prstClr val="black"/>
                </a:solidFill>
                <a:latin typeface="Arial"/>
                <a:cs typeface="Arial"/>
              </a:rPr>
              <a:t> מתחברים מחדש).</a:t>
            </a:r>
            <a:endParaRPr lang="he-IL" kern="0" dirty="0">
              <a:solidFill>
                <a:prstClr val="black"/>
              </a:solidFill>
            </a:endParaRPr>
          </a:p>
        </p:txBody>
      </p:sp>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7</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0DD5458-BE8F-470D-AD10-DD99786E9E21}"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מ-</a:t>
            </a:r>
            <a:r>
              <a:rPr lang="en-US" sz="1800" b="1" dirty="0" smtClean="0">
                <a:solidFill>
                  <a:srgbClr val="FF6600"/>
                </a:solidFill>
                <a:ea typeface="+mn-ea"/>
              </a:rPr>
              <a:t>DNA</a:t>
            </a:r>
            <a:r>
              <a:rPr lang="he-IL" sz="1800" b="1" dirty="0" smtClean="0">
                <a:solidFill>
                  <a:srgbClr val="FF6600"/>
                </a:solidFill>
                <a:ea typeface="+mn-ea"/>
              </a:rPr>
              <a:t> לחלבון</a:t>
            </a:r>
            <a:endParaRPr lang="he-IL" sz="1800" dirty="0" smtClean="0"/>
          </a:p>
        </p:txBody>
      </p:sp>
      <p:sp>
        <p:nvSpPr>
          <p:cNvPr id="8" name="TextBox 7"/>
          <p:cNvSpPr txBox="1"/>
          <p:nvPr/>
        </p:nvSpPr>
        <p:spPr>
          <a:xfrm>
            <a:off x="2702718" y="693291"/>
            <a:ext cx="3711575" cy="575469"/>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צפו בסימולציה בתהליך </a:t>
            </a:r>
            <a:r>
              <a:rPr lang="he-IL" kern="0" dirty="0" err="1" smtClean="0">
                <a:solidFill>
                  <a:prstClr val="black"/>
                </a:solidFill>
              </a:rPr>
              <a:t>התעתוק</a:t>
            </a:r>
            <a:r>
              <a:rPr lang="he-IL" kern="0" dirty="0" smtClean="0">
                <a:solidFill>
                  <a:prstClr val="black"/>
                </a:solidFill>
              </a:rPr>
              <a:t>:</a:t>
            </a: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7" name="TextBox 6"/>
          <p:cNvSpPr txBox="1"/>
          <p:nvPr/>
        </p:nvSpPr>
        <p:spPr>
          <a:xfrm>
            <a:off x="1503458" y="5013176"/>
            <a:ext cx="6343650"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u="sng" kern="0" dirty="0">
                <a:solidFill>
                  <a:srgbClr val="00B0F0"/>
                </a:solidFill>
                <a:latin typeface="Arial"/>
                <a:cs typeface="Arial"/>
                <a:hlinkClick r:id="rId3"/>
              </a:rPr>
              <a:t>תהליך התעתוק</a:t>
            </a:r>
            <a:endParaRPr lang="he-IL" u="sng" kern="0" dirty="0">
              <a:solidFill>
                <a:srgbClr val="00B0F0"/>
              </a:solidFill>
              <a:latin typeface="Arial"/>
              <a:cs typeface="Arial"/>
            </a:endParaRPr>
          </a:p>
        </p:txBody>
      </p:sp>
      <p:pic>
        <p:nvPicPr>
          <p:cNvPr id="32775" name="Picture 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938" y="1052736"/>
            <a:ext cx="579913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8</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FB719F8-CE6A-431A-BC6E-EB45C2B2A9C6}"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 שלבי התעתוק</a:t>
            </a:r>
            <a:endParaRPr lang="he-IL" sz="1800" dirty="0" smtClean="0"/>
          </a:p>
        </p:txBody>
      </p:sp>
      <p:sp>
        <p:nvSpPr>
          <p:cNvPr id="8" name="TextBox 7"/>
          <p:cNvSpPr txBox="1"/>
          <p:nvPr/>
        </p:nvSpPr>
        <p:spPr>
          <a:xfrm>
            <a:off x="400050" y="465138"/>
            <a:ext cx="8215313" cy="11509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3382963"/>
            <a:ext cx="434181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738" y="5321300"/>
            <a:ext cx="41195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738" y="3213100"/>
            <a:ext cx="41100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546225"/>
            <a:ext cx="43513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6713" y="560859"/>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a:t>
            </a:r>
          </a:p>
          <a:p>
            <a:pPr fontAlgn="auto">
              <a:spcBef>
                <a:spcPts val="0"/>
              </a:spcBef>
              <a:spcAft>
                <a:spcPts val="0"/>
              </a:spcAft>
              <a:defRPr/>
            </a:pPr>
            <a:r>
              <a:rPr lang="he-IL" dirty="0">
                <a:solidFill>
                  <a:srgbClr val="1D4C72"/>
                </a:solidFill>
                <a:latin typeface="Arial"/>
                <a:cs typeface="Arial"/>
              </a:rPr>
              <a:t>התמונות הבאות מתארות את תהליך התעתוק. סדרו אותן על פי סדר </a:t>
            </a:r>
            <a:r>
              <a:rPr lang="he-IL" dirty="0">
                <a:solidFill>
                  <a:schemeClr val="tx2"/>
                </a:solidFill>
                <a:latin typeface="Arial"/>
                <a:cs typeface="Arial"/>
              </a:rPr>
              <a:t>התרחשותן.</a:t>
            </a:r>
          </a:p>
          <a:p>
            <a:pPr fontAlgn="auto">
              <a:spcBef>
                <a:spcPts val="0"/>
              </a:spcBef>
              <a:spcAft>
                <a:spcPts val="0"/>
              </a:spcAft>
              <a:defRPr/>
            </a:pPr>
            <a:r>
              <a:rPr lang="he-IL" dirty="0">
                <a:solidFill>
                  <a:srgbClr val="1D4C72"/>
                </a:solidFill>
                <a:latin typeface="Arial"/>
                <a:cs typeface="Arial"/>
              </a:rPr>
              <a:t> מהי המילה המתקבלת מצירוף האותיות?</a:t>
            </a:r>
          </a:p>
        </p:txBody>
      </p:sp>
      <p:sp>
        <p:nvSpPr>
          <p:cNvPr id="13" name="TextBox 12"/>
          <p:cNvSpPr txBox="1"/>
          <p:nvPr/>
        </p:nvSpPr>
        <p:spPr bwMode="auto">
          <a:xfrm>
            <a:off x="539750" y="2705100"/>
            <a:ext cx="2601913"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ת (שלב ראשון)</a:t>
            </a:r>
          </a:p>
        </p:txBody>
      </p:sp>
      <p:pic>
        <p:nvPicPr>
          <p:cNvPr id="3380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8388" y="1546225"/>
            <a:ext cx="41163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bwMode="auto">
          <a:xfrm>
            <a:off x="5435600" y="4672013"/>
            <a:ext cx="2601913"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ע</a:t>
            </a:r>
          </a:p>
        </p:txBody>
      </p:sp>
      <p:sp>
        <p:nvSpPr>
          <p:cNvPr id="16" name="TextBox 15"/>
          <p:cNvSpPr txBox="1"/>
          <p:nvPr/>
        </p:nvSpPr>
        <p:spPr bwMode="auto">
          <a:xfrm>
            <a:off x="5435600" y="2860675"/>
            <a:ext cx="2601913"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ת</a:t>
            </a:r>
          </a:p>
        </p:txBody>
      </p:sp>
      <p:sp>
        <p:nvSpPr>
          <p:cNvPr id="17" name="TextBox 16"/>
          <p:cNvSpPr txBox="1"/>
          <p:nvPr/>
        </p:nvSpPr>
        <p:spPr bwMode="auto">
          <a:xfrm>
            <a:off x="900113" y="5184775"/>
            <a:ext cx="2601912"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ו</a:t>
            </a:r>
          </a:p>
        </p:txBody>
      </p:sp>
      <p:sp>
        <p:nvSpPr>
          <p:cNvPr id="18" name="TextBox 17"/>
          <p:cNvSpPr txBox="1"/>
          <p:nvPr/>
        </p:nvSpPr>
        <p:spPr bwMode="auto">
          <a:xfrm>
            <a:off x="5435600" y="6362700"/>
            <a:ext cx="2601913"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ק</a:t>
            </a:r>
          </a:p>
        </p:txBody>
      </p:sp>
      <p:sp>
        <p:nvSpPr>
          <p:cNvPr id="1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3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6698</TotalTime>
  <Words>5857</Words>
  <Application>Microsoft Office PowerPoint</Application>
  <PresentationFormat>‫הצגה על המסך (4:3)</PresentationFormat>
  <Paragraphs>987</Paragraphs>
  <Slides>64</Slides>
  <Notes>4</Notes>
  <HiddenSlides>0</HiddenSlides>
  <MMClips>0</MMClips>
  <ScaleCrop>false</ScaleCrop>
  <HeadingPairs>
    <vt:vector size="4" baseType="variant">
      <vt:variant>
        <vt:lpstr>ערכת נושא</vt:lpstr>
      </vt:variant>
      <vt:variant>
        <vt:i4>7</vt:i4>
      </vt:variant>
      <vt:variant>
        <vt:lpstr>כותרות שקופיות</vt:lpstr>
      </vt:variant>
      <vt:variant>
        <vt:i4>64</vt:i4>
      </vt:variant>
    </vt:vector>
  </HeadingPairs>
  <TitlesOfParts>
    <vt:vector size="71" baseType="lpstr">
      <vt:lpstr>1_Office Theme</vt:lpstr>
      <vt:lpstr>2_Office Theme</vt:lpstr>
      <vt:lpstr>3_Office Theme</vt:lpstr>
      <vt:lpstr>4_Office Theme</vt:lpstr>
      <vt:lpstr>5_Office Theme</vt:lpstr>
      <vt:lpstr>8_Office Theme</vt:lpstr>
      <vt:lpstr>35_Office Theme</vt:lpstr>
      <vt:lpstr>מצגת של PowerPoint</vt:lpstr>
      <vt:lpstr>המידע הגנטי קובע את התכונות דרך קביעת סוג החלבונים הנוצרים בתאים</vt:lpstr>
      <vt:lpstr>המידע הגנטי קובע את התכונות דרך קביעת סוג החלבונים הנוצרים בתאים</vt:lpstr>
      <vt:lpstr>כיצד המידע ב-DNA קובע את סוג החלבון הנוצר? – הצופן הגנטי</vt:lpstr>
      <vt:lpstr>כיצד המידע ב-DNA קובע את סוג החלבון הנוצר? – הצופן הגנטי</vt:lpstr>
      <vt:lpstr>שלבי תהליך יצירת חלבונים בתא: תעתוק ותרגום</vt:lpstr>
      <vt:lpstr>תהליך התעתוק</vt:lpstr>
      <vt:lpstr>סימולציה: מ-DNA לחלבון</vt:lpstr>
      <vt:lpstr>שאלה 1: שלבי התעתוק</vt:lpstr>
      <vt:lpstr>תשובה</vt:lpstr>
      <vt:lpstr>שאלה 2: תהליך התעתוק</vt:lpstr>
      <vt:lpstr>תשובה</vt:lpstr>
      <vt:lpstr>שאלה 3: ההבדלים במבנה ה-RNA וה-DNA</vt:lpstr>
      <vt:lpstr>תשובה</vt:lpstr>
      <vt:lpstr>תהליך עיבוד ה-RNA</vt:lpstr>
      <vt:lpstr>תהליך התרגום</vt:lpstr>
      <vt:lpstr>סימולציה: מ-DNA לחלבון</vt:lpstr>
      <vt:lpstr>תהליך התרגום</vt:lpstr>
      <vt:lpstr>שאלה 4: תהליך התרגום</vt:lpstr>
      <vt:lpstr>תשובה</vt:lpstr>
      <vt:lpstr>שאלה 5: תהליך התעתוק ותהליך התרגום</vt:lpstr>
      <vt:lpstr>תשובה</vt:lpstr>
      <vt:lpstr>הריבוזום – התאמה בין מבנה לתפקוד</vt:lpstr>
      <vt:lpstr>שאלה 6: תהליך התעתוק והתרגום</vt:lpstr>
      <vt:lpstr>תשובה</vt:lpstr>
      <vt:lpstr>שאלה 7: תהליך התעתוק ותהליך התרגום</vt:lpstr>
      <vt:lpstr>תשובה</vt:lpstr>
      <vt:lpstr>שאלה 8: תהליך התעתוק ותהליך התרגום</vt:lpstr>
      <vt:lpstr>תשובה</vt:lpstr>
      <vt:lpstr>שאלה 9: תהליך התרגום</vt:lpstr>
      <vt:lpstr>תשובה</vt:lpstr>
      <vt:lpstr>תהליך עיבוד ה-RNA: פירוט</vt:lpstr>
      <vt:lpstr>שאלה 10: תהליך עיבוד ה-RNA</vt:lpstr>
      <vt:lpstr>תשובה</vt:lpstr>
      <vt:lpstr>שאלה 11: תהליך עיבוד ה-RNA</vt:lpstr>
      <vt:lpstr>תשובה</vt:lpstr>
      <vt:lpstr>אחידות הקוד הגנטי בכל האורגניזמים מאפשרת את ההנדסה הגנטית</vt:lpstr>
      <vt:lpstr>יישומי ההנדסה הגנטית</vt:lpstr>
      <vt:lpstr>סיכום ביניים: מ־DNA לחלבון</vt:lpstr>
      <vt:lpstr>הקשר בין DNA לתכונות</vt:lpstr>
      <vt:lpstr>שאלה 12: הקשר בין DNA לתכונות</vt:lpstr>
      <vt:lpstr>תשובה</vt:lpstr>
      <vt:lpstr>הקשר בין מוטציות ב-DNA למחלות</vt:lpstr>
      <vt:lpstr>לבקנות: ליקוי ביצירת מלנין הנגרם ממוטציה</vt:lpstr>
      <vt:lpstr>הקשר בין מוטציות ב-DNA למחלות</vt:lpstr>
      <vt:lpstr>שאלה 13: הקשר בין מוטציות ב-DNA למחלות</vt:lpstr>
      <vt:lpstr>תשובה</vt:lpstr>
      <vt:lpstr>סיכום: הקשר בין ה-DNA ובין תכונות ותפקוד התאים והיצור כולו</vt:lpstr>
      <vt:lpstr>תרגול נוסף: מ-DNA לחלבון  שאלה 14</vt:lpstr>
      <vt:lpstr>תשובה</vt:lpstr>
      <vt:lpstr>שאלה 15</vt:lpstr>
      <vt:lpstr>תשובה</vt:lpstr>
      <vt:lpstr>שאלה 16</vt:lpstr>
      <vt:lpstr>תשובה</vt:lpstr>
      <vt:lpstr>שאלה 17</vt:lpstr>
      <vt:lpstr>תשובה</vt:lpstr>
      <vt:lpstr>שאלה 18: משפטי נכון/לא נכון</vt:lpstr>
      <vt:lpstr>תשובה</vt:lpstr>
      <vt:lpstr>שאלה 19</vt:lpstr>
      <vt:lpstr>תשובה</vt:lpstr>
      <vt:lpstr>שאלה 20</vt:lpstr>
      <vt:lpstr>תשובה</vt:lpstr>
      <vt:lpstr>שאלה 21: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ROOM 102</cp:lastModifiedBy>
  <cp:revision>495</cp:revision>
  <dcterms:created xsi:type="dcterms:W3CDTF">2010-09-05T07:07:37Z</dcterms:created>
  <dcterms:modified xsi:type="dcterms:W3CDTF">2017-01-07T11:43:00Z</dcterms:modified>
</cp:coreProperties>
</file>