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3" r:id="rId2"/>
    <p:sldId id="264" r:id="rId3"/>
    <p:sldId id="265" r:id="rId4"/>
    <p:sldId id="266" r:id="rId5"/>
    <p:sldId id="344" r:id="rId6"/>
    <p:sldId id="345" r:id="rId7"/>
    <p:sldId id="323" r:id="rId8"/>
    <p:sldId id="322" r:id="rId9"/>
    <p:sldId id="267" r:id="rId10"/>
    <p:sldId id="295" r:id="rId11"/>
    <p:sldId id="309" r:id="rId12"/>
    <p:sldId id="296" r:id="rId13"/>
    <p:sldId id="268" r:id="rId14"/>
    <p:sldId id="282" r:id="rId15"/>
    <p:sldId id="269" r:id="rId16"/>
    <p:sldId id="314" r:id="rId17"/>
    <p:sldId id="297" r:id="rId18"/>
    <p:sldId id="324" r:id="rId19"/>
    <p:sldId id="325" r:id="rId20"/>
    <p:sldId id="326" r:id="rId21"/>
    <p:sldId id="327" r:id="rId22"/>
    <p:sldId id="278" r:id="rId23"/>
    <p:sldId id="279" r:id="rId24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34578" autoAdjust="0"/>
    <p:restoredTop sz="94698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D0A674FC-CF5E-42F5-BAF2-C1282BE7B2D8}" type="datetimeFigureOut">
              <a:rPr lang="he-IL"/>
              <a:pPr>
                <a:defRPr/>
              </a:pPr>
              <a:t>כ'/אב/תשע"ז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495F606B-24FF-48CC-BDDD-7C251672C36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2987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  <a:endParaRPr lang="en-US" noProof="0"/>
          </a:p>
          <a:p>
            <a:pPr lvl="1"/>
            <a:r>
              <a:rPr lang="he-IL" noProof="0"/>
              <a:t>רמה שנייה</a:t>
            </a:r>
            <a:endParaRPr lang="en-US" noProof="0"/>
          </a:p>
          <a:p>
            <a:pPr lvl="2"/>
            <a:r>
              <a:rPr lang="he-IL" noProof="0"/>
              <a:t>רמה שלישית</a:t>
            </a:r>
            <a:endParaRPr lang="en-US" noProof="0"/>
          </a:p>
          <a:p>
            <a:pPr lvl="3"/>
            <a:r>
              <a:rPr lang="he-IL" noProof="0"/>
              <a:t>רמה רביעית</a:t>
            </a:r>
            <a:endParaRPr lang="en-US" noProof="0"/>
          </a:p>
          <a:p>
            <a:pPr lvl="4"/>
            <a:r>
              <a:rPr lang="he-IL" noProof="0"/>
              <a:t>רמה חמישית</a:t>
            </a:r>
            <a:endParaRPr lang="en-US" noProof="0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0BB12243-FFC6-42AF-B158-DD47A6B6C92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350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2797760-A015-4978-8A82-C948A84221E7}" type="slidenum">
              <a:rPr lang="he-IL" smtClean="0"/>
              <a:pPr eaLnBrk="1" hangingPunct="1"/>
              <a:t>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2773" name="מציין מיקום של כותרת תחתונה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9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6123863-3900-457B-A996-6E52191B207D}" type="slidenum">
              <a:rPr lang="he-IL" smtClean="0"/>
              <a:pPr eaLnBrk="1" hangingPunct="1"/>
              <a:t>2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3797" name="מציין מיקום של כותרת תחתונה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88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D059D87-E04D-4F72-A497-667C82A55C51}" type="slidenum">
              <a:rPr lang="he-IL" smtClean="0"/>
              <a:pPr eaLnBrk="1" hangingPunct="1"/>
              <a:t>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4821" name="מציין מיקום של כותרת תחתונה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8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F20128F-A01D-429F-A2CB-F31D03BD372A}" type="slidenum">
              <a:rPr lang="he-IL" smtClean="0"/>
              <a:pPr eaLnBrk="1" hangingPunct="1"/>
              <a:t>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5845" name="מציין מיקום של כותרת תחתונה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12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130AF6-AB6D-45AA-8682-A35634D9704C}" type="slidenum">
              <a:rPr lang="he-IL" smtClean="0"/>
              <a:pPr eaLnBrk="1" hangingPunct="1"/>
              <a:t>9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6869" name="מציין מיקום של כותרת תחתונה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5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F0BED8-F507-4FA3-B3CE-60B348E2B124}" type="slidenum">
              <a:rPr lang="he-IL" smtClean="0"/>
              <a:pPr eaLnBrk="1" hangingPunct="1"/>
              <a:t>13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7893" name="מציין מיקום של כותרת תחתונה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73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434D0-A577-4997-80ED-A09448C172E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3BF63-D597-4A5C-88CE-1ED77887C91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2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E0DED-F6B4-4688-948D-2FE3B83D881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1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47C77-11DE-402C-957E-810D8C2D4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6C242-B6AE-45E7-BC52-7467883622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4A085-ACC4-4DF7-AAB2-4B5C6DC8070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B10E9-C265-4E9B-BA84-267FB57792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8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FAB6-D258-4107-A6FE-D4960A96BD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49DA3-7335-4940-BE6A-22E82FB983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7F777-F9BD-4ADC-ACE1-256341E0241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6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D9C53-1484-402C-9583-B4D04440409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1A2406BA-70DE-47BA-BE03-363F6293C4B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bagrut.blogspot.com/" TargetMode="Externa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youtu.be/ZYH9dGl4gUE?t=1m23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_WheLp0RdLQ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hyperlink" Target="http://bagrut.blogspot.com/" TargetMode="External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iZkGSXZ7JE" TargetMode="External"/><Relationship Id="rId4" Type="http://schemas.openxmlformats.org/officeDocument/2006/relationships/hyperlink" Target="https://youtu.be/riZkGSXZ7J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phet.colorado.edu/sims/capacitor-lab/capacitor-lab_iw.jnl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agrut.blogsp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hyperlink" Target="http://bagrut.blogspot.com/" TargetMode="Externa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agrut.blogspot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פוטנציאל בקרבת מוליך</a:t>
            </a:r>
            <a:endParaRPr lang="en-US" b="1" u="sng">
              <a:cs typeface="David" pitchFamily="34" charset="-79"/>
            </a:endParaRPr>
          </a:p>
        </p:txBody>
      </p:sp>
      <p:sp>
        <p:nvSpPr>
          <p:cNvPr id="14339" name="Oval 6"/>
          <p:cNvSpPr>
            <a:spLocks noChangeArrowheads="1"/>
          </p:cNvSpPr>
          <p:nvPr/>
        </p:nvSpPr>
        <p:spPr bwMode="auto">
          <a:xfrm>
            <a:off x="611188" y="2566988"/>
            <a:ext cx="2374900" cy="2374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4340" name="Group 7"/>
          <p:cNvGrpSpPr>
            <a:grpSpLocks/>
          </p:cNvGrpSpPr>
          <p:nvPr/>
        </p:nvGrpSpPr>
        <p:grpSpPr bwMode="auto">
          <a:xfrm>
            <a:off x="1114425" y="2998788"/>
            <a:ext cx="215900" cy="217487"/>
            <a:chOff x="4308" y="1842"/>
            <a:chExt cx="136" cy="137"/>
          </a:xfrm>
        </p:grpSpPr>
        <p:sp>
          <p:nvSpPr>
            <p:cNvPr id="14369" name="Line 8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0" name="Line 9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1" name="Group 10"/>
          <p:cNvGrpSpPr>
            <a:grpSpLocks/>
          </p:cNvGrpSpPr>
          <p:nvPr/>
        </p:nvGrpSpPr>
        <p:grpSpPr bwMode="auto">
          <a:xfrm>
            <a:off x="1114425" y="4438650"/>
            <a:ext cx="215900" cy="217488"/>
            <a:chOff x="4308" y="1842"/>
            <a:chExt cx="136" cy="137"/>
          </a:xfrm>
        </p:grpSpPr>
        <p:sp>
          <p:nvSpPr>
            <p:cNvPr id="14367" name="Line 11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8" name="Line 12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2" name="Group 13"/>
          <p:cNvGrpSpPr>
            <a:grpSpLocks/>
          </p:cNvGrpSpPr>
          <p:nvPr/>
        </p:nvGrpSpPr>
        <p:grpSpPr bwMode="auto">
          <a:xfrm>
            <a:off x="2051050" y="2854325"/>
            <a:ext cx="215900" cy="217488"/>
            <a:chOff x="4308" y="1842"/>
            <a:chExt cx="136" cy="137"/>
          </a:xfrm>
        </p:grpSpPr>
        <p:sp>
          <p:nvSpPr>
            <p:cNvPr id="14365" name="Line 14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6" name="Line 15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3" name="Group 16"/>
          <p:cNvGrpSpPr>
            <a:grpSpLocks/>
          </p:cNvGrpSpPr>
          <p:nvPr/>
        </p:nvGrpSpPr>
        <p:grpSpPr bwMode="auto">
          <a:xfrm>
            <a:off x="2482850" y="4078288"/>
            <a:ext cx="215900" cy="217487"/>
            <a:chOff x="4308" y="1842"/>
            <a:chExt cx="136" cy="137"/>
          </a:xfrm>
        </p:grpSpPr>
        <p:sp>
          <p:nvSpPr>
            <p:cNvPr id="14363" name="Line 17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4" name="Line 18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4" name="Group 19"/>
          <p:cNvGrpSpPr>
            <a:grpSpLocks/>
          </p:cNvGrpSpPr>
          <p:nvPr/>
        </p:nvGrpSpPr>
        <p:grpSpPr bwMode="auto">
          <a:xfrm>
            <a:off x="827088" y="3646488"/>
            <a:ext cx="215900" cy="217487"/>
            <a:chOff x="4308" y="1842"/>
            <a:chExt cx="136" cy="137"/>
          </a:xfrm>
        </p:grpSpPr>
        <p:sp>
          <p:nvSpPr>
            <p:cNvPr id="14361" name="Line 20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2" name="Line 21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5" name="Group 22"/>
          <p:cNvGrpSpPr>
            <a:grpSpLocks/>
          </p:cNvGrpSpPr>
          <p:nvPr/>
        </p:nvGrpSpPr>
        <p:grpSpPr bwMode="auto">
          <a:xfrm>
            <a:off x="1978025" y="4511675"/>
            <a:ext cx="215900" cy="217488"/>
            <a:chOff x="4308" y="1842"/>
            <a:chExt cx="136" cy="137"/>
          </a:xfrm>
        </p:grpSpPr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6" name="Group 25"/>
          <p:cNvGrpSpPr>
            <a:grpSpLocks/>
          </p:cNvGrpSpPr>
          <p:nvPr/>
        </p:nvGrpSpPr>
        <p:grpSpPr bwMode="auto">
          <a:xfrm>
            <a:off x="1619250" y="2711450"/>
            <a:ext cx="215900" cy="217488"/>
            <a:chOff x="4308" y="1842"/>
            <a:chExt cx="136" cy="137"/>
          </a:xfrm>
        </p:grpSpPr>
        <p:sp>
          <p:nvSpPr>
            <p:cNvPr id="14357" name="Line 26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8" name="Line 27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7" name="Group 28"/>
          <p:cNvGrpSpPr>
            <a:grpSpLocks/>
          </p:cNvGrpSpPr>
          <p:nvPr/>
        </p:nvGrpSpPr>
        <p:grpSpPr bwMode="auto">
          <a:xfrm>
            <a:off x="2482850" y="3359150"/>
            <a:ext cx="215900" cy="217488"/>
            <a:chOff x="4308" y="1842"/>
            <a:chExt cx="136" cy="137"/>
          </a:xfrm>
        </p:grpSpPr>
        <p:sp>
          <p:nvSpPr>
            <p:cNvPr id="14355" name="Line 29"/>
            <p:cNvSpPr>
              <a:spLocks noChangeShapeType="1"/>
            </p:cNvSpPr>
            <p:nvPr/>
          </p:nvSpPr>
          <p:spPr bwMode="auto">
            <a:xfrm>
              <a:off x="4377" y="1842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6" name="Line 30"/>
            <p:cNvSpPr>
              <a:spLocks noChangeShapeType="1"/>
            </p:cNvSpPr>
            <p:nvPr/>
          </p:nvSpPr>
          <p:spPr bwMode="auto">
            <a:xfrm>
              <a:off x="4308" y="1912"/>
              <a:ext cx="1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4348" name="Group 37"/>
          <p:cNvGrpSpPr>
            <a:grpSpLocks/>
          </p:cNvGrpSpPr>
          <p:nvPr/>
        </p:nvGrpSpPr>
        <p:grpSpPr bwMode="auto">
          <a:xfrm>
            <a:off x="2814205" y="3104972"/>
            <a:ext cx="431800" cy="681038"/>
            <a:chOff x="1972" y="2208"/>
            <a:chExt cx="272" cy="429"/>
          </a:xfrm>
        </p:grpSpPr>
        <p:sp>
          <p:nvSpPr>
            <p:cNvPr id="14353" name="Oval 31"/>
            <p:cNvSpPr>
              <a:spLocks noChangeArrowheads="1"/>
            </p:cNvSpPr>
            <p:nvPr/>
          </p:nvSpPr>
          <p:spPr bwMode="auto">
            <a:xfrm>
              <a:off x="2042" y="2525"/>
              <a:ext cx="112" cy="11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4354" name="Text Box 32"/>
            <p:cNvSpPr txBox="1">
              <a:spLocks noChangeArrowheads="1"/>
            </p:cNvSpPr>
            <p:nvPr/>
          </p:nvSpPr>
          <p:spPr bwMode="auto">
            <a:xfrm>
              <a:off x="1972" y="2208"/>
              <a:ext cx="2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A</a:t>
              </a:r>
            </a:p>
          </p:txBody>
        </p:sp>
      </p:grpSp>
      <p:sp>
        <p:nvSpPr>
          <p:cNvPr id="14349" name="Text Box 33"/>
          <p:cNvSpPr txBox="1">
            <a:spLocks noChangeArrowheads="1"/>
          </p:cNvSpPr>
          <p:nvPr/>
        </p:nvSpPr>
        <p:spPr bwMode="auto">
          <a:xfrm>
            <a:off x="1403350" y="1557338"/>
            <a:ext cx="70564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פוטנציאל  בנקודה </a:t>
            </a:r>
            <a:r>
              <a:rPr lang="en-US" sz="3200">
                <a:cs typeface="David" pitchFamily="34" charset="-79"/>
              </a:rPr>
              <a:t>A</a:t>
            </a:r>
            <a:r>
              <a:rPr lang="he-IL" sz="3200">
                <a:cs typeface="David" pitchFamily="34" charset="-79"/>
              </a:rPr>
              <a:t> אפשר לחשב לפי נוסחה:</a:t>
            </a:r>
            <a:endParaRPr lang="en-US" sz="3200">
              <a:cs typeface="David" pitchFamily="34" charset="-79"/>
            </a:endParaRPr>
          </a:p>
        </p:txBody>
      </p:sp>
      <p:graphicFrame>
        <p:nvGraphicFramePr>
          <p:cNvPr id="1435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817411"/>
              </p:ext>
            </p:extLst>
          </p:nvPr>
        </p:nvGraphicFramePr>
        <p:xfrm>
          <a:off x="6024563" y="2652713"/>
          <a:ext cx="1989137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משוואה" r:id="rId4" imgW="622080" imgH="457200" progId="Equation.3">
                  <p:embed/>
                </p:oleObj>
              </mc:Choice>
              <mc:Fallback>
                <p:oleObj name="משוואה" r:id="rId4" imgW="622080" imgH="4572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4563" y="2652713"/>
                        <a:ext cx="1989137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Text Box 36"/>
          <p:cNvSpPr txBox="1">
            <a:spLocks noChangeArrowheads="1"/>
          </p:cNvSpPr>
          <p:nvPr/>
        </p:nvSpPr>
        <p:spPr bwMode="auto">
          <a:xfrm>
            <a:off x="2722563" y="4729163"/>
            <a:ext cx="5856287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פוטנציאל בנקודה </a:t>
            </a:r>
            <a:r>
              <a:rPr lang="en-US" sz="3200">
                <a:cs typeface="David" pitchFamily="34" charset="-79"/>
              </a:rPr>
              <a:t>A</a:t>
            </a:r>
            <a:r>
              <a:rPr lang="he-IL" sz="3200">
                <a:cs typeface="David" pitchFamily="34" charset="-79"/>
              </a:rPr>
              <a:t> הוא פוטנציאל חיובי (נוצר ע"י מטענים חיוביים בלבד)</a:t>
            </a:r>
            <a:endParaRPr lang="en-US" sz="3200">
              <a:cs typeface="David" pitchFamily="34" charset="-79"/>
            </a:endParaRPr>
          </a:p>
        </p:txBody>
      </p:sp>
      <p:sp>
        <p:nvSpPr>
          <p:cNvPr id="14352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6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he-IL" b="1" u="sng" dirty="0">
                <a:cs typeface="David" pitchFamily="34" charset="-79"/>
              </a:rPr>
              <a:t>מבנה של  קבל  </a:t>
            </a:r>
          </a:p>
        </p:txBody>
      </p:sp>
      <p:sp>
        <p:nvSpPr>
          <p:cNvPr id="4" name="מלבן 3"/>
          <p:cNvSpPr/>
          <p:nvPr/>
        </p:nvSpPr>
        <p:spPr>
          <a:xfrm>
            <a:off x="2267744" y="6309320"/>
            <a:ext cx="4256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http://youtu.be/ZYH9dGl4gUE?t=1m23s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101" y="1327776"/>
            <a:ext cx="3904023" cy="2886971"/>
          </a:xfrm>
          <a:prstGeom prst="rect">
            <a:avLst/>
          </a:prstGeom>
        </p:spPr>
      </p:pic>
      <p:pic>
        <p:nvPicPr>
          <p:cNvPr id="29698" name="Picture 2" descr="http://radio.lg.ua/products_pictures/1-6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27776"/>
            <a:ext cx="38100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http://www.engineersgarage.com/sites/default/files/imagecache/Original/wysiwyg_imageupload/1/Capacitor-constructi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540" y="4345106"/>
            <a:ext cx="3798699" cy="183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915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>
                <a:cs typeface="David" pitchFamily="34" charset="-79"/>
              </a:rPr>
              <a:t>שימוש בקבלים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תזמון (</a:t>
            </a:r>
            <a:r>
              <a:rPr lang="en-US" b="1" dirty="0"/>
              <a:t>RC</a:t>
            </a:r>
            <a:r>
              <a:rPr lang="he-IL" b="1" dirty="0"/>
              <a:t>) </a:t>
            </a:r>
          </a:p>
          <a:p>
            <a:r>
              <a:rPr lang="he-IL" b="1" dirty="0"/>
              <a:t>דלת במכותנ כביסה, תאורה בחדר מדרגות,פלאש במצלמות, </a:t>
            </a:r>
          </a:p>
          <a:p>
            <a:pPr marL="0" indent="0">
              <a:buNone/>
            </a:pPr>
            <a:endParaRPr lang="he-IL" b="1" dirty="0"/>
          </a:p>
          <a:p>
            <a:r>
              <a:rPr lang="he-IL" b="1" dirty="0"/>
              <a:t>לייצב מתח (זרם) אחרי יישור</a:t>
            </a:r>
          </a:p>
          <a:p>
            <a:pPr marL="0" indent="0">
              <a:buNone/>
            </a:pPr>
            <a:endParaRPr lang="he-IL" b="1" dirty="0"/>
          </a:p>
          <a:p>
            <a:pPr marL="0" indent="0">
              <a:buNone/>
            </a:pPr>
            <a:endParaRPr lang="he-IL" b="1" dirty="0"/>
          </a:p>
          <a:p>
            <a:r>
              <a:rPr lang="he-IL" b="1" dirty="0"/>
              <a:t>בשילוב עם סליל מערכות רדיו שידור וקליטה</a:t>
            </a:r>
          </a:p>
          <a:p>
            <a:pPr marL="0" indent="0">
              <a:buNone/>
            </a:pP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005064"/>
            <a:ext cx="3115731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38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>
                <a:cs typeface="David" pitchFamily="34" charset="-79"/>
              </a:rPr>
              <a:t>פיצוץ קבל במתח גבוה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1412776"/>
            <a:ext cx="36385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3"/>
          <p:cNvSpPr/>
          <p:nvPr/>
        </p:nvSpPr>
        <p:spPr>
          <a:xfrm>
            <a:off x="2843808" y="6165304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http://youtu.be/_WheLp0RdLQ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53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-171450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מאפייני קבל לוחות</a:t>
            </a:r>
            <a:endParaRPr lang="en-US" b="1" u="sng">
              <a:cs typeface="David" pitchFamily="34" charset="-79"/>
            </a:endParaRPr>
          </a:p>
        </p:txBody>
      </p:sp>
      <p:grpSp>
        <p:nvGrpSpPr>
          <p:cNvPr id="19459" name="Group 9"/>
          <p:cNvGrpSpPr>
            <a:grpSpLocks/>
          </p:cNvGrpSpPr>
          <p:nvPr/>
        </p:nvGrpSpPr>
        <p:grpSpPr bwMode="auto">
          <a:xfrm>
            <a:off x="-36513" y="1916113"/>
            <a:ext cx="3471863" cy="2987675"/>
            <a:chOff x="6660" y="12600"/>
            <a:chExt cx="3052" cy="2550"/>
          </a:xfrm>
        </p:grpSpPr>
        <p:sp>
          <p:nvSpPr>
            <p:cNvPr id="19515" name="Text Box 42"/>
            <p:cNvSpPr txBox="1">
              <a:spLocks noChangeArrowheads="1"/>
            </p:cNvSpPr>
            <p:nvPr/>
          </p:nvSpPr>
          <p:spPr bwMode="auto">
            <a:xfrm>
              <a:off x="6660" y="12600"/>
              <a:ext cx="720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+Q</a:t>
              </a:r>
              <a:endParaRPr lang="he-IL" sz="2400"/>
            </a:p>
          </p:txBody>
        </p:sp>
        <p:sp>
          <p:nvSpPr>
            <p:cNvPr id="19516" name="Text Box 41"/>
            <p:cNvSpPr txBox="1">
              <a:spLocks noChangeArrowheads="1"/>
            </p:cNvSpPr>
            <p:nvPr/>
          </p:nvSpPr>
          <p:spPr bwMode="auto">
            <a:xfrm>
              <a:off x="6660" y="13500"/>
              <a:ext cx="720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A</a:t>
              </a:r>
              <a:endParaRPr lang="he-IL" sz="2400"/>
            </a:p>
          </p:txBody>
        </p:sp>
        <p:sp>
          <p:nvSpPr>
            <p:cNvPr id="19517" name="Rectangle 40"/>
            <p:cNvSpPr>
              <a:spLocks noChangeArrowheads="1"/>
            </p:cNvSpPr>
            <p:nvPr/>
          </p:nvSpPr>
          <p:spPr bwMode="auto">
            <a:xfrm>
              <a:off x="7732" y="12780"/>
              <a:ext cx="180" cy="1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18" name="Rectangle 39"/>
            <p:cNvSpPr>
              <a:spLocks noChangeArrowheads="1"/>
            </p:cNvSpPr>
            <p:nvPr/>
          </p:nvSpPr>
          <p:spPr bwMode="auto">
            <a:xfrm>
              <a:off x="8632" y="12780"/>
              <a:ext cx="180" cy="1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19" name="Line 38"/>
            <p:cNvSpPr>
              <a:spLocks noChangeShapeType="1"/>
            </p:cNvSpPr>
            <p:nvPr/>
          </p:nvSpPr>
          <p:spPr bwMode="auto">
            <a:xfrm>
              <a:off x="7380" y="13136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0" name="Line 37"/>
            <p:cNvSpPr>
              <a:spLocks noChangeShapeType="1"/>
            </p:cNvSpPr>
            <p:nvPr/>
          </p:nvSpPr>
          <p:spPr bwMode="auto">
            <a:xfrm rot="-5400000">
              <a:off x="7377" y="13126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1" name="Line 36"/>
            <p:cNvSpPr>
              <a:spLocks noChangeShapeType="1"/>
            </p:cNvSpPr>
            <p:nvPr/>
          </p:nvSpPr>
          <p:spPr bwMode="auto">
            <a:xfrm>
              <a:off x="7387" y="13361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2" name="Line 35"/>
            <p:cNvSpPr>
              <a:spLocks noChangeShapeType="1"/>
            </p:cNvSpPr>
            <p:nvPr/>
          </p:nvSpPr>
          <p:spPr bwMode="auto">
            <a:xfrm rot="-5400000">
              <a:off x="7384" y="13351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3" name="Line 34"/>
            <p:cNvSpPr>
              <a:spLocks noChangeShapeType="1"/>
            </p:cNvSpPr>
            <p:nvPr/>
          </p:nvSpPr>
          <p:spPr bwMode="auto">
            <a:xfrm>
              <a:off x="7387" y="13608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4" name="Line 33"/>
            <p:cNvSpPr>
              <a:spLocks noChangeShapeType="1"/>
            </p:cNvSpPr>
            <p:nvPr/>
          </p:nvSpPr>
          <p:spPr bwMode="auto">
            <a:xfrm rot="-5400000">
              <a:off x="7384" y="13598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5" name="Line 32"/>
            <p:cNvSpPr>
              <a:spLocks noChangeShapeType="1"/>
            </p:cNvSpPr>
            <p:nvPr/>
          </p:nvSpPr>
          <p:spPr bwMode="auto">
            <a:xfrm>
              <a:off x="7387" y="1386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6" name="Line 31"/>
            <p:cNvSpPr>
              <a:spLocks noChangeShapeType="1"/>
            </p:cNvSpPr>
            <p:nvPr/>
          </p:nvSpPr>
          <p:spPr bwMode="auto">
            <a:xfrm rot="-5400000">
              <a:off x="7384" y="1385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7" name="Line 30"/>
            <p:cNvSpPr>
              <a:spLocks noChangeShapeType="1"/>
            </p:cNvSpPr>
            <p:nvPr/>
          </p:nvSpPr>
          <p:spPr bwMode="auto">
            <a:xfrm>
              <a:off x="7387" y="1413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8" name="Line 29"/>
            <p:cNvSpPr>
              <a:spLocks noChangeShapeType="1"/>
            </p:cNvSpPr>
            <p:nvPr/>
          </p:nvSpPr>
          <p:spPr bwMode="auto">
            <a:xfrm rot="-5400000">
              <a:off x="7384" y="1412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29" name="Line 28"/>
            <p:cNvSpPr>
              <a:spLocks noChangeShapeType="1"/>
            </p:cNvSpPr>
            <p:nvPr/>
          </p:nvSpPr>
          <p:spPr bwMode="auto">
            <a:xfrm>
              <a:off x="7387" y="14388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0" name="Line 27"/>
            <p:cNvSpPr>
              <a:spLocks noChangeShapeType="1"/>
            </p:cNvSpPr>
            <p:nvPr/>
          </p:nvSpPr>
          <p:spPr bwMode="auto">
            <a:xfrm rot="-5400000">
              <a:off x="7384" y="14378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1" name="Line 26"/>
            <p:cNvSpPr>
              <a:spLocks noChangeShapeType="1"/>
            </p:cNvSpPr>
            <p:nvPr/>
          </p:nvSpPr>
          <p:spPr bwMode="auto">
            <a:xfrm>
              <a:off x="7387" y="1287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2" name="Line 25"/>
            <p:cNvSpPr>
              <a:spLocks noChangeShapeType="1"/>
            </p:cNvSpPr>
            <p:nvPr/>
          </p:nvSpPr>
          <p:spPr bwMode="auto">
            <a:xfrm rot="-5400000">
              <a:off x="7384" y="1286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3" name="Line 24"/>
            <p:cNvSpPr>
              <a:spLocks noChangeShapeType="1"/>
            </p:cNvSpPr>
            <p:nvPr/>
          </p:nvSpPr>
          <p:spPr bwMode="auto">
            <a:xfrm>
              <a:off x="9007" y="12855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4" name="Line 23"/>
            <p:cNvSpPr>
              <a:spLocks noChangeShapeType="1"/>
            </p:cNvSpPr>
            <p:nvPr/>
          </p:nvSpPr>
          <p:spPr bwMode="auto">
            <a:xfrm>
              <a:off x="9007" y="13058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5" name="Line 22"/>
            <p:cNvSpPr>
              <a:spLocks noChangeShapeType="1"/>
            </p:cNvSpPr>
            <p:nvPr/>
          </p:nvSpPr>
          <p:spPr bwMode="auto">
            <a:xfrm>
              <a:off x="9007" y="13313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6" name="Line 21"/>
            <p:cNvSpPr>
              <a:spLocks noChangeShapeType="1"/>
            </p:cNvSpPr>
            <p:nvPr/>
          </p:nvSpPr>
          <p:spPr bwMode="auto">
            <a:xfrm>
              <a:off x="9007" y="13591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7" name="Line 20"/>
            <p:cNvSpPr>
              <a:spLocks noChangeShapeType="1"/>
            </p:cNvSpPr>
            <p:nvPr/>
          </p:nvSpPr>
          <p:spPr bwMode="auto">
            <a:xfrm>
              <a:off x="9007" y="13824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8" name="Line 19"/>
            <p:cNvSpPr>
              <a:spLocks noChangeShapeType="1"/>
            </p:cNvSpPr>
            <p:nvPr/>
          </p:nvSpPr>
          <p:spPr bwMode="auto">
            <a:xfrm>
              <a:off x="9007" y="14132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39" name="Line 18"/>
            <p:cNvSpPr>
              <a:spLocks noChangeShapeType="1"/>
            </p:cNvSpPr>
            <p:nvPr/>
          </p:nvSpPr>
          <p:spPr bwMode="auto">
            <a:xfrm>
              <a:off x="9007" y="14372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40" name="Line 17"/>
            <p:cNvSpPr>
              <a:spLocks noChangeShapeType="1"/>
            </p:cNvSpPr>
            <p:nvPr/>
          </p:nvSpPr>
          <p:spPr bwMode="auto">
            <a:xfrm>
              <a:off x="7912" y="1278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41" name="Text Box 16"/>
            <p:cNvSpPr txBox="1">
              <a:spLocks noChangeArrowheads="1"/>
            </p:cNvSpPr>
            <p:nvPr/>
          </p:nvSpPr>
          <p:spPr bwMode="auto">
            <a:xfrm>
              <a:off x="8092" y="12742"/>
              <a:ext cx="360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d</a:t>
              </a:r>
              <a:endParaRPr lang="he-IL" sz="2400"/>
            </a:p>
          </p:txBody>
        </p:sp>
        <p:sp>
          <p:nvSpPr>
            <p:cNvPr id="19542" name="Text Box 15"/>
            <p:cNvSpPr txBox="1">
              <a:spLocks noChangeArrowheads="1"/>
            </p:cNvSpPr>
            <p:nvPr/>
          </p:nvSpPr>
          <p:spPr bwMode="auto">
            <a:xfrm>
              <a:off x="8992" y="12600"/>
              <a:ext cx="720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- Q</a:t>
              </a:r>
              <a:endParaRPr lang="he-IL" sz="2400"/>
            </a:p>
          </p:txBody>
        </p:sp>
        <p:sp>
          <p:nvSpPr>
            <p:cNvPr id="19543" name="Line 14"/>
            <p:cNvSpPr>
              <a:spLocks noChangeShapeType="1"/>
            </p:cNvSpPr>
            <p:nvPr/>
          </p:nvSpPr>
          <p:spPr bwMode="auto">
            <a:xfrm>
              <a:off x="7912" y="1368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44" name="Text Box 13"/>
            <p:cNvSpPr txBox="1">
              <a:spLocks noChangeArrowheads="1"/>
            </p:cNvSpPr>
            <p:nvPr/>
          </p:nvSpPr>
          <p:spPr bwMode="auto">
            <a:xfrm>
              <a:off x="8092" y="13320"/>
              <a:ext cx="360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E</a:t>
              </a:r>
              <a:endParaRPr lang="he-IL" sz="2400"/>
            </a:p>
          </p:txBody>
        </p:sp>
        <p:sp>
          <p:nvSpPr>
            <p:cNvPr id="19545" name="Line 12"/>
            <p:cNvSpPr>
              <a:spLocks noChangeShapeType="1"/>
            </p:cNvSpPr>
            <p:nvPr/>
          </p:nvSpPr>
          <p:spPr bwMode="auto">
            <a:xfrm>
              <a:off x="8137" y="13388"/>
              <a:ext cx="20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546" name="Text Box 11"/>
            <p:cNvSpPr txBox="1">
              <a:spLocks noChangeArrowheads="1"/>
            </p:cNvSpPr>
            <p:nvPr/>
          </p:nvSpPr>
          <p:spPr bwMode="auto">
            <a:xfrm>
              <a:off x="7320" y="1461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+V</a:t>
              </a:r>
              <a:endParaRPr lang="he-IL" sz="2400"/>
            </a:p>
          </p:txBody>
        </p:sp>
        <p:sp>
          <p:nvSpPr>
            <p:cNvPr id="19547" name="Text Box 10"/>
            <p:cNvSpPr txBox="1">
              <a:spLocks noChangeArrowheads="1"/>
            </p:cNvSpPr>
            <p:nvPr/>
          </p:nvSpPr>
          <p:spPr bwMode="auto">
            <a:xfrm>
              <a:off x="8280" y="1461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cs typeface="Times New Roman" pitchFamily="18" charset="0"/>
                </a:rPr>
                <a:t>-V</a:t>
              </a:r>
              <a:endParaRPr lang="he-IL" sz="2400"/>
            </a:p>
          </p:txBody>
        </p:sp>
      </p:grpSp>
      <p:sp>
        <p:nvSpPr>
          <p:cNvPr id="19460" name="Rectangle 46"/>
          <p:cNvSpPr>
            <a:spLocks noChangeArrowheads="1"/>
          </p:cNvSpPr>
          <p:nvPr/>
        </p:nvSpPr>
        <p:spPr bwMode="auto">
          <a:xfrm>
            <a:off x="4452938" y="1635125"/>
            <a:ext cx="571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e-IL"/>
          </a:p>
        </p:txBody>
      </p:sp>
      <p:sp>
        <p:nvSpPr>
          <p:cNvPr id="19461" name="Rectangle 58"/>
          <p:cNvSpPr>
            <a:spLocks noChangeArrowheads="1"/>
          </p:cNvSpPr>
          <p:nvPr/>
        </p:nvSpPr>
        <p:spPr bwMode="auto">
          <a:xfrm>
            <a:off x="4452938" y="1635125"/>
            <a:ext cx="571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e-IL"/>
          </a:p>
        </p:txBody>
      </p:sp>
      <p:sp>
        <p:nvSpPr>
          <p:cNvPr id="19462" name="Rectangle 87"/>
          <p:cNvSpPr>
            <a:spLocks noChangeArrowheads="1"/>
          </p:cNvSpPr>
          <p:nvPr/>
        </p:nvSpPr>
        <p:spPr bwMode="auto">
          <a:xfrm>
            <a:off x="4452938" y="1635125"/>
            <a:ext cx="571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e-IL"/>
          </a:p>
        </p:txBody>
      </p:sp>
      <p:graphicFrame>
        <p:nvGraphicFramePr>
          <p:cNvPr id="24866" name="Group 290"/>
          <p:cNvGraphicFramePr>
            <a:graphicFrameLocks noGrp="1"/>
          </p:cNvGraphicFramePr>
          <p:nvPr/>
        </p:nvGraphicFramePr>
        <p:xfrm>
          <a:off x="3611563" y="620713"/>
          <a:ext cx="5353050" cy="6188074"/>
        </p:xfrm>
        <a:graphic>
          <a:graphicData uri="http://schemas.openxmlformats.org/drawingml/2006/table">
            <a:tbl>
              <a:tblPr rtl="1"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7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C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קיבול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פאראד</a:t>
                      </a:r>
                      <a:endParaRPr kumimoji="0" lang="he-IL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F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+q-q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מטען של לוחות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קולון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C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+v-v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פוטנציאלים של הלוחות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וולט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V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E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שדה חשמלי בין הלוחות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ניוטון לקולון או וולט למטר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N/C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V/M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d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מרחק בין הלוחות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מטר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M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σ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צפיפות שטחית של מטען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קולון למטר מרובע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C/M</a:t>
                      </a:r>
                      <a:r>
                        <a:rPr kumimoji="0" lang="en-US" sz="22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A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שטח של לוח אחד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מטר מרובע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M</a:t>
                      </a:r>
                      <a:r>
                        <a:rPr kumimoji="0" lang="en-US" sz="22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ε</a:t>
                      </a:r>
                      <a:r>
                        <a:rPr kumimoji="0" lang="en-US" sz="2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0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דיאלקטריות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 של ריק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פרד למטר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F/M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207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ε</a:t>
                      </a:r>
                      <a:r>
                        <a:rPr kumimoji="0" lang="en-US" sz="2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r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דיאלקטריות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 של חומר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ε</a:t>
                      </a:r>
                      <a:r>
                        <a:rPr kumimoji="0" lang="en-US" sz="2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r</a:t>
                      </a: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 של אוויר שווה ל-1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אין</a:t>
                      </a:r>
                      <a:endParaRPr kumimoji="0" lang="he-IL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1187450" y="115888"/>
            <a:ext cx="6692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4400" b="1" u="sng">
                <a:solidFill>
                  <a:schemeClr val="tx2"/>
                </a:solidFill>
                <a:cs typeface="David" pitchFamily="34" charset="-79"/>
              </a:rPr>
              <a:t>מאפייני קבל לוחות - הערות</a:t>
            </a:r>
            <a:endParaRPr lang="en-US" sz="4400" b="1" u="sng">
              <a:solidFill>
                <a:schemeClr val="tx2"/>
              </a:solidFill>
              <a:cs typeface="David" pitchFamily="34" charset="-79"/>
            </a:endParaRP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979613" y="1590675"/>
            <a:ext cx="71167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he-IL" sz="3200" dirty="0"/>
              <a:t>שטח של קבל לוחות = שטח של לוח אחד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1922463" y="2452688"/>
            <a:ext cx="7186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he-IL" sz="3200"/>
              <a:t>מטען של קבל לוחות = מטען של לוח אחד</a:t>
            </a: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-101600" y="3284538"/>
            <a:ext cx="92106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he-IL" sz="3200"/>
              <a:t>כאשר קבל מחובר למקור מתח – מתח עליו נשאר קבוע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6438" y="4292600"/>
            <a:ext cx="8402637" cy="107791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he-IL" sz="3200" dirty="0"/>
              <a:t>כאשר קבל טעון ומנותק ממקור מתח – מטען עליו </a:t>
            </a:r>
          </a:p>
          <a:p>
            <a:pPr>
              <a:defRPr/>
            </a:pPr>
            <a:r>
              <a:rPr lang="he-IL" sz="3200" dirty="0"/>
              <a:t>נשאר קבוע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889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נוסחת קיבול של קבל לוחות</a:t>
            </a:r>
            <a:endParaRPr lang="en-US" b="1" u="sng">
              <a:cs typeface="David" pitchFamily="34" charset="-79"/>
            </a:endParaRPr>
          </a:p>
        </p:txBody>
      </p:sp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625475" y="3222625"/>
          <a:ext cx="1506538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7" name="משוואה" r:id="rId3" imgW="444307" imgH="393529" progId="Equation.3">
                  <p:embed/>
                </p:oleObj>
              </mc:Choice>
              <mc:Fallback>
                <p:oleObj name="משוואה" r:id="rId3" imgW="444307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222625"/>
                        <a:ext cx="1506538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12"/>
          <p:cNvGraphicFramePr>
            <a:graphicFrameLocks noChangeAspect="1"/>
          </p:cNvGraphicFramePr>
          <p:nvPr/>
        </p:nvGraphicFramePr>
        <p:xfrm>
          <a:off x="247650" y="1052513"/>
          <a:ext cx="226695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8" name="משוואה" r:id="rId5" imgW="583947" imgH="431613" progId="Equation.3">
                  <p:embed/>
                </p:oleObj>
              </mc:Choice>
              <mc:Fallback>
                <p:oleObj name="משוואה" r:id="rId5" imgW="583947" imgH="4316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052513"/>
                        <a:ext cx="2266950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AutoShape 13"/>
          <p:cNvSpPr>
            <a:spLocks/>
          </p:cNvSpPr>
          <p:nvPr/>
        </p:nvSpPr>
        <p:spPr bwMode="auto">
          <a:xfrm>
            <a:off x="2339975" y="1268413"/>
            <a:ext cx="360363" cy="3240087"/>
          </a:xfrm>
          <a:prstGeom prst="rightBrace">
            <a:avLst>
              <a:gd name="adj1" fmla="val 749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21510" name="Object 14"/>
          <p:cNvGraphicFramePr>
            <a:graphicFrameLocks noChangeAspect="1"/>
          </p:cNvGraphicFramePr>
          <p:nvPr/>
        </p:nvGraphicFramePr>
        <p:xfrm>
          <a:off x="3087688" y="2239963"/>
          <a:ext cx="379412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9" name="משוואה" r:id="rId7" imgW="977900" imgH="431800" progId="Equation.3">
                  <p:embed/>
                </p:oleObj>
              </mc:Choice>
              <mc:Fallback>
                <p:oleObj name="משוואה" r:id="rId7" imgW="977900" imgH="431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688" y="2239963"/>
                        <a:ext cx="3794125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AutoShape 15"/>
          <p:cNvSpPr>
            <a:spLocks noChangeArrowheads="1"/>
          </p:cNvSpPr>
          <p:nvPr/>
        </p:nvSpPr>
        <p:spPr bwMode="auto">
          <a:xfrm>
            <a:off x="3995738" y="1341438"/>
            <a:ext cx="4033837" cy="792162"/>
          </a:xfrm>
          <a:prstGeom prst="wedgeRoundRectCallout">
            <a:avLst>
              <a:gd name="adj1" fmla="val -94394"/>
              <a:gd name="adj2" fmla="val -431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e-IL" sz="2400">
                <a:cs typeface="David" pitchFamily="34" charset="-79"/>
              </a:rPr>
              <a:t>שדה בין שני לוחות (מחוק גאוס)</a:t>
            </a:r>
          </a:p>
          <a:p>
            <a:pPr algn="ctr"/>
            <a:r>
              <a:rPr lang="he-IL" sz="2400">
                <a:cs typeface="David" pitchFamily="34" charset="-79"/>
              </a:rPr>
              <a:t>עם חומר מבודד</a:t>
            </a:r>
            <a:endParaRPr lang="en-US" sz="2400">
              <a:cs typeface="David" pitchFamily="34" charset="-79"/>
            </a:endParaRPr>
          </a:p>
        </p:txBody>
      </p:sp>
      <p:sp>
        <p:nvSpPr>
          <p:cNvPr id="21512" name="AutoShape 16"/>
          <p:cNvSpPr>
            <a:spLocks noChangeArrowheads="1"/>
          </p:cNvSpPr>
          <p:nvPr/>
        </p:nvSpPr>
        <p:spPr bwMode="auto">
          <a:xfrm>
            <a:off x="3708400" y="4005263"/>
            <a:ext cx="4608513" cy="792162"/>
          </a:xfrm>
          <a:prstGeom prst="wedgeRoundRectCallout">
            <a:avLst>
              <a:gd name="adj1" fmla="val -84171"/>
              <a:gd name="adj2" fmla="val -5881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e-IL" sz="2400">
                <a:cs typeface="David" pitchFamily="34" charset="-79"/>
              </a:rPr>
              <a:t>הגדרת צפיפות שטחית של מטען</a:t>
            </a:r>
            <a:endParaRPr lang="en-US" sz="2400">
              <a:cs typeface="David" pitchFamily="34" charset="-79"/>
            </a:endParaRPr>
          </a:p>
        </p:txBody>
      </p:sp>
      <p:sp>
        <p:nvSpPr>
          <p:cNvPr id="21513" name="Text Box 17"/>
          <p:cNvSpPr txBox="1">
            <a:spLocks noChangeArrowheads="1"/>
          </p:cNvSpPr>
          <p:nvPr/>
        </p:nvSpPr>
        <p:spPr bwMode="auto">
          <a:xfrm>
            <a:off x="7235825" y="285273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/>
              <a:t>כפל בהצלבה</a:t>
            </a:r>
            <a:endParaRPr lang="en-US"/>
          </a:p>
        </p:txBody>
      </p:sp>
      <p:graphicFrame>
        <p:nvGraphicFramePr>
          <p:cNvPr id="21514" name="Object 18"/>
          <p:cNvGraphicFramePr>
            <a:graphicFrameLocks noChangeAspect="1"/>
          </p:cNvGraphicFramePr>
          <p:nvPr/>
        </p:nvGraphicFramePr>
        <p:xfrm>
          <a:off x="247650" y="4941888"/>
          <a:ext cx="379412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0" name="משוואה" r:id="rId9" imgW="977476" imgH="393529" progId="Equation.3">
                  <p:embed/>
                </p:oleObj>
              </mc:Choice>
              <mc:Fallback>
                <p:oleObj name="משוואה" r:id="rId9" imgW="977476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4941888"/>
                        <a:ext cx="3794125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9"/>
          <p:cNvGraphicFramePr>
            <a:graphicFrameLocks noChangeAspect="1"/>
          </p:cNvGraphicFramePr>
          <p:nvPr/>
        </p:nvGraphicFramePr>
        <p:xfrm>
          <a:off x="5067300" y="5084763"/>
          <a:ext cx="266065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1" name="משוואה" r:id="rId11" imgW="685800" imgH="393700" progId="Equation.3">
                  <p:embed/>
                </p:oleObj>
              </mc:Choice>
              <mc:Fallback>
                <p:oleObj name="משוואה" r:id="rId11" imgW="685800" imgH="393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5084763"/>
                        <a:ext cx="2660650" cy="134620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Box 13"/>
          <p:cNvSpPr txBox="1">
            <a:spLocks noChangeArrowheads="1"/>
          </p:cNvSpPr>
          <p:nvPr/>
        </p:nvSpPr>
        <p:spPr bwMode="auto">
          <a:xfrm>
            <a:off x="574675" y="6516688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hlinkClick r:id="rId13"/>
              </a:rPr>
              <a:t>http://bagrut.blogspot.com</a:t>
            </a:r>
            <a:r>
              <a:rPr lang="en-US"/>
              <a:t> </a:t>
            </a:r>
            <a:r>
              <a:rPr lang="he-IL"/>
              <a:t>                                                             איליה  וינוקור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he-IL" b="1" u="sng" dirty="0">
                <a:cs typeface="David" pitchFamily="34" charset="-79"/>
              </a:rPr>
              <a:t>בניית קבל, נוסחה של קבל לוחות</a:t>
            </a:r>
          </a:p>
        </p:txBody>
      </p:sp>
      <p:pic>
        <p:nvPicPr>
          <p:cNvPr id="4" name="riZkGSXZ7J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43608" y="1484784"/>
            <a:ext cx="7328814" cy="41224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53608" y="5998640"/>
            <a:ext cx="3236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0"/>
            <a:r>
              <a:rPr lang="he-IL" dirty="0">
                <a:hlinkClick r:id="rId4"/>
              </a:rPr>
              <a:t>https://youtu.be/riZkGSXZ7JE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1071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>
                <a:cs typeface="David" pitchFamily="34" charset="-79"/>
              </a:rPr>
              <a:t>הדמיה </a:t>
            </a:r>
            <a:r>
              <a:rPr lang="en-US" b="1" u="sng" dirty="0">
                <a:cs typeface="David" pitchFamily="34" charset="-79"/>
              </a:rPr>
              <a:t>PHET</a:t>
            </a:r>
            <a:endParaRPr lang="he-IL" b="1" u="sng" dirty="0">
              <a:cs typeface="David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899592" y="6093296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http://phet.colorado.edu/sims/capacitor-lab/capacitor-lab_iw.jnlp</a:t>
            </a:r>
            <a:endParaRPr lang="he-IL" dirty="0"/>
          </a:p>
        </p:txBody>
      </p:sp>
      <p:pic>
        <p:nvPicPr>
          <p:cNvPr id="29698" name="Picture 2" descr="Capacitor Lab Screensh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653" y="1268760"/>
            <a:ext cx="624069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361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327690"/>
              </p:ext>
            </p:extLst>
          </p:nvPr>
        </p:nvGraphicFramePr>
        <p:xfrm>
          <a:off x="107504" y="116632"/>
          <a:ext cx="8928993" cy="6490577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765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879">
                <a:tc gridSpan="2">
                  <a:txBody>
                    <a:bodyPr/>
                    <a:lstStyle/>
                    <a:p>
                      <a:r>
                        <a:rPr lang="he-IL" sz="4400" dirty="0">
                          <a:effectLst/>
                        </a:rPr>
                        <a:t>מטען של קבל לוחות הוא מטען של</a:t>
                      </a:r>
                      <a:br>
                        <a:rPr lang="he-IL" sz="4400" dirty="0">
                          <a:effectLst/>
                        </a:rPr>
                      </a:br>
                      <a:endParaRPr lang="he-IL" sz="4400" dirty="0">
                        <a:effectLst/>
                      </a:endParaRP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60">
                <a:tc>
                  <a:txBody>
                    <a:bodyPr/>
                    <a:lstStyle/>
                    <a:p>
                      <a:r>
                        <a:rPr lang="he-IL" sz="3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לוח אחד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35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95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שני לוחות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86">
                <a:tc>
                  <a:txBody>
                    <a:bodyPr/>
                    <a:lstStyle/>
                    <a:p>
                      <a:endParaRPr lang="he-IL" sz="35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3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187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01088"/>
              </p:ext>
            </p:extLst>
          </p:nvPr>
        </p:nvGraphicFramePr>
        <p:xfrm>
          <a:off x="107504" y="116632"/>
          <a:ext cx="8928993" cy="6490577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765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879">
                <a:tc gridSpan="2">
                  <a:txBody>
                    <a:bodyPr/>
                    <a:lstStyle/>
                    <a:p>
                      <a:r>
                        <a:rPr lang="he-IL" sz="4400" dirty="0">
                          <a:effectLst/>
                        </a:rPr>
                        <a:t>מטען של קבל לוחות הוא מטען של</a:t>
                      </a:r>
                      <a:br>
                        <a:rPr lang="he-IL" sz="4400" dirty="0">
                          <a:effectLst/>
                        </a:rPr>
                      </a:br>
                      <a:endParaRPr lang="he-IL" sz="4400" dirty="0">
                        <a:effectLst/>
                      </a:endParaRP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60">
                <a:tc>
                  <a:txBody>
                    <a:bodyPr/>
                    <a:lstStyle/>
                    <a:p>
                      <a:r>
                        <a:rPr lang="he-IL" sz="3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לוח אחד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35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95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שני לוחות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86">
                <a:tc>
                  <a:txBody>
                    <a:bodyPr/>
                    <a:lstStyle/>
                    <a:p>
                      <a:endParaRPr lang="he-IL" sz="35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3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65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9038" y="0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פוטנציאל בקרבת מוליך</a:t>
            </a:r>
            <a:endParaRPr lang="en-US" b="1" u="sng">
              <a:cs typeface="David" pitchFamily="34" charset="-79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42875" y="850900"/>
            <a:ext cx="878522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מקרבים אליו גוף מוליך ניטראלי אחר. עקב השראה אלקטרוסטאטית נוצר קיטוב חשמלי והמטענים מתפזרים לפי צורה הבאה: </a:t>
            </a:r>
            <a:endParaRPr lang="en-US" sz="3200">
              <a:cs typeface="David" pitchFamily="34" charset="-79"/>
            </a:endParaRPr>
          </a:p>
        </p:txBody>
      </p:sp>
      <p:grpSp>
        <p:nvGrpSpPr>
          <p:cNvPr id="15364" name="Group 71"/>
          <p:cNvGrpSpPr>
            <a:grpSpLocks/>
          </p:cNvGrpSpPr>
          <p:nvPr/>
        </p:nvGrpSpPr>
        <p:grpSpPr bwMode="auto">
          <a:xfrm>
            <a:off x="646907" y="2676525"/>
            <a:ext cx="5545137" cy="2519363"/>
            <a:chOff x="476" y="2024"/>
            <a:chExt cx="3493" cy="1587"/>
          </a:xfrm>
        </p:grpSpPr>
        <p:sp>
          <p:nvSpPr>
            <p:cNvPr id="15368" name="Oval 4"/>
            <p:cNvSpPr>
              <a:spLocks noChangeArrowheads="1"/>
            </p:cNvSpPr>
            <p:nvPr/>
          </p:nvSpPr>
          <p:spPr bwMode="auto">
            <a:xfrm flipH="1">
              <a:off x="476" y="2024"/>
              <a:ext cx="1496" cy="14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grpSp>
          <p:nvGrpSpPr>
            <p:cNvPr id="15369" name="Group 5"/>
            <p:cNvGrpSpPr>
              <a:grpSpLocks/>
            </p:cNvGrpSpPr>
            <p:nvPr/>
          </p:nvGrpSpPr>
          <p:grpSpPr bwMode="auto">
            <a:xfrm flipH="1">
              <a:off x="1474" y="2160"/>
              <a:ext cx="136" cy="137"/>
              <a:chOff x="4308" y="1842"/>
              <a:chExt cx="136" cy="137"/>
            </a:xfrm>
          </p:grpSpPr>
          <p:sp>
            <p:nvSpPr>
              <p:cNvPr id="15432" name="Line 6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33" name="Line 7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0" name="Group 8"/>
            <p:cNvGrpSpPr>
              <a:grpSpLocks/>
            </p:cNvGrpSpPr>
            <p:nvPr/>
          </p:nvGrpSpPr>
          <p:grpSpPr bwMode="auto">
            <a:xfrm flipH="1">
              <a:off x="1519" y="3203"/>
              <a:ext cx="136" cy="137"/>
              <a:chOff x="4308" y="1842"/>
              <a:chExt cx="136" cy="137"/>
            </a:xfrm>
          </p:grpSpPr>
          <p:sp>
            <p:nvSpPr>
              <p:cNvPr id="15430" name="Line 9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31" name="Line 10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1" name="Group 11"/>
            <p:cNvGrpSpPr>
              <a:grpSpLocks/>
            </p:cNvGrpSpPr>
            <p:nvPr/>
          </p:nvGrpSpPr>
          <p:grpSpPr bwMode="auto">
            <a:xfrm flipH="1">
              <a:off x="1111" y="2115"/>
              <a:ext cx="136" cy="137"/>
              <a:chOff x="4308" y="1842"/>
              <a:chExt cx="136" cy="137"/>
            </a:xfrm>
          </p:grpSpPr>
          <p:sp>
            <p:nvSpPr>
              <p:cNvPr id="15428" name="Line 12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29" name="Line 13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2" name="Group 14"/>
            <p:cNvGrpSpPr>
              <a:grpSpLocks/>
            </p:cNvGrpSpPr>
            <p:nvPr/>
          </p:nvGrpSpPr>
          <p:grpSpPr bwMode="auto">
            <a:xfrm flipH="1">
              <a:off x="1201" y="3249"/>
              <a:ext cx="136" cy="137"/>
              <a:chOff x="4308" y="1842"/>
              <a:chExt cx="136" cy="137"/>
            </a:xfrm>
          </p:grpSpPr>
          <p:sp>
            <p:nvSpPr>
              <p:cNvPr id="15426" name="Line 15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27" name="Line 16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3" name="Group 17"/>
            <p:cNvGrpSpPr>
              <a:grpSpLocks/>
            </p:cNvGrpSpPr>
            <p:nvPr/>
          </p:nvGrpSpPr>
          <p:grpSpPr bwMode="auto">
            <a:xfrm flipH="1">
              <a:off x="1610" y="2432"/>
              <a:ext cx="136" cy="137"/>
              <a:chOff x="4308" y="1842"/>
              <a:chExt cx="136" cy="137"/>
            </a:xfrm>
          </p:grpSpPr>
          <p:sp>
            <p:nvSpPr>
              <p:cNvPr id="15424" name="Line 18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25" name="Line 19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4" name="Group 20"/>
            <p:cNvGrpSpPr>
              <a:grpSpLocks/>
            </p:cNvGrpSpPr>
            <p:nvPr/>
          </p:nvGrpSpPr>
          <p:grpSpPr bwMode="auto">
            <a:xfrm flipH="1">
              <a:off x="1700" y="2659"/>
              <a:ext cx="136" cy="137"/>
              <a:chOff x="4308" y="1842"/>
              <a:chExt cx="136" cy="137"/>
            </a:xfrm>
          </p:grpSpPr>
          <p:sp>
            <p:nvSpPr>
              <p:cNvPr id="15422" name="Line 21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23" name="Line 22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5" name="Group 23"/>
            <p:cNvGrpSpPr>
              <a:grpSpLocks/>
            </p:cNvGrpSpPr>
            <p:nvPr/>
          </p:nvGrpSpPr>
          <p:grpSpPr bwMode="auto">
            <a:xfrm flipH="1">
              <a:off x="1474" y="3022"/>
              <a:ext cx="136" cy="137"/>
              <a:chOff x="4308" y="1842"/>
              <a:chExt cx="136" cy="137"/>
            </a:xfrm>
          </p:grpSpPr>
          <p:sp>
            <p:nvSpPr>
              <p:cNvPr id="15420" name="Line 24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21" name="Line 25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6" name="Group 26"/>
            <p:cNvGrpSpPr>
              <a:grpSpLocks/>
            </p:cNvGrpSpPr>
            <p:nvPr/>
          </p:nvGrpSpPr>
          <p:grpSpPr bwMode="auto">
            <a:xfrm flipH="1">
              <a:off x="1610" y="2886"/>
              <a:ext cx="136" cy="137"/>
              <a:chOff x="4308" y="1842"/>
              <a:chExt cx="136" cy="137"/>
            </a:xfrm>
          </p:grpSpPr>
          <p:sp>
            <p:nvSpPr>
              <p:cNvPr id="15418" name="Line 27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9" name="Line 28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7" name="Group 42"/>
            <p:cNvGrpSpPr>
              <a:grpSpLocks/>
            </p:cNvGrpSpPr>
            <p:nvPr/>
          </p:nvGrpSpPr>
          <p:grpSpPr bwMode="auto">
            <a:xfrm flipH="1">
              <a:off x="2472" y="2115"/>
              <a:ext cx="1497" cy="1496"/>
              <a:chOff x="2109" y="1889"/>
              <a:chExt cx="1497" cy="1496"/>
            </a:xfrm>
          </p:grpSpPr>
          <p:sp>
            <p:nvSpPr>
              <p:cNvPr id="15405" name="Oval 29"/>
              <p:cNvSpPr>
                <a:spLocks noChangeArrowheads="1"/>
              </p:cNvSpPr>
              <p:nvPr/>
            </p:nvSpPr>
            <p:spPr bwMode="auto">
              <a:xfrm>
                <a:off x="2109" y="1889"/>
                <a:ext cx="1496" cy="14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5406" name="Line 30"/>
              <p:cNvSpPr>
                <a:spLocks noChangeShapeType="1"/>
              </p:cNvSpPr>
              <p:nvPr/>
            </p:nvSpPr>
            <p:spPr bwMode="auto">
              <a:xfrm>
                <a:off x="3153" y="2207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07" name="Line 31"/>
              <p:cNvSpPr>
                <a:spLocks noChangeShapeType="1"/>
              </p:cNvSpPr>
              <p:nvPr/>
            </p:nvSpPr>
            <p:spPr bwMode="auto">
              <a:xfrm>
                <a:off x="3380" y="2706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08" name="Line 32"/>
              <p:cNvSpPr>
                <a:spLocks noChangeShapeType="1"/>
              </p:cNvSpPr>
              <p:nvPr/>
            </p:nvSpPr>
            <p:spPr bwMode="auto">
              <a:xfrm>
                <a:off x="3198" y="2887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09" name="Line 33"/>
              <p:cNvSpPr>
                <a:spLocks noChangeShapeType="1"/>
              </p:cNvSpPr>
              <p:nvPr/>
            </p:nvSpPr>
            <p:spPr bwMode="auto">
              <a:xfrm>
                <a:off x="3062" y="234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0" name="Line 34"/>
              <p:cNvSpPr>
                <a:spLocks noChangeShapeType="1"/>
              </p:cNvSpPr>
              <p:nvPr/>
            </p:nvSpPr>
            <p:spPr bwMode="auto">
              <a:xfrm>
                <a:off x="2926" y="3295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1" name="Line 35"/>
              <p:cNvSpPr>
                <a:spLocks noChangeShapeType="1"/>
              </p:cNvSpPr>
              <p:nvPr/>
            </p:nvSpPr>
            <p:spPr bwMode="auto">
              <a:xfrm>
                <a:off x="3198" y="306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2" name="Line 36"/>
              <p:cNvSpPr>
                <a:spLocks noChangeShapeType="1"/>
              </p:cNvSpPr>
              <p:nvPr/>
            </p:nvSpPr>
            <p:spPr bwMode="auto">
              <a:xfrm>
                <a:off x="2926" y="2025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3" name="Line 37"/>
              <p:cNvSpPr>
                <a:spLocks noChangeShapeType="1"/>
              </p:cNvSpPr>
              <p:nvPr/>
            </p:nvSpPr>
            <p:spPr bwMode="auto">
              <a:xfrm>
                <a:off x="3334" y="247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4" name="Line 38"/>
              <p:cNvSpPr>
                <a:spLocks noChangeShapeType="1"/>
              </p:cNvSpPr>
              <p:nvPr/>
            </p:nvSpPr>
            <p:spPr bwMode="auto">
              <a:xfrm>
                <a:off x="3062" y="2161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5" name="Line 39"/>
              <p:cNvSpPr>
                <a:spLocks noChangeShapeType="1"/>
              </p:cNvSpPr>
              <p:nvPr/>
            </p:nvSpPr>
            <p:spPr bwMode="auto">
              <a:xfrm>
                <a:off x="3198" y="2297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6" name="Line 40"/>
              <p:cNvSpPr>
                <a:spLocks noChangeShapeType="1"/>
              </p:cNvSpPr>
              <p:nvPr/>
            </p:nvSpPr>
            <p:spPr bwMode="auto">
              <a:xfrm>
                <a:off x="3334" y="243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17" name="Line 41"/>
              <p:cNvSpPr>
                <a:spLocks noChangeShapeType="1"/>
              </p:cNvSpPr>
              <p:nvPr/>
            </p:nvSpPr>
            <p:spPr bwMode="auto">
              <a:xfrm>
                <a:off x="3470" y="256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8" name="Group 44"/>
            <p:cNvGrpSpPr>
              <a:grpSpLocks/>
            </p:cNvGrpSpPr>
            <p:nvPr/>
          </p:nvGrpSpPr>
          <p:grpSpPr bwMode="auto">
            <a:xfrm flipH="1">
              <a:off x="3561" y="2296"/>
              <a:ext cx="136" cy="137"/>
              <a:chOff x="4308" y="1842"/>
              <a:chExt cx="136" cy="137"/>
            </a:xfrm>
          </p:grpSpPr>
          <p:sp>
            <p:nvSpPr>
              <p:cNvPr id="15403" name="Line 45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04" name="Line 46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79" name="Group 47"/>
            <p:cNvGrpSpPr>
              <a:grpSpLocks/>
            </p:cNvGrpSpPr>
            <p:nvPr/>
          </p:nvGrpSpPr>
          <p:grpSpPr bwMode="auto">
            <a:xfrm flipH="1">
              <a:off x="3560" y="3339"/>
              <a:ext cx="136" cy="137"/>
              <a:chOff x="4308" y="1842"/>
              <a:chExt cx="136" cy="137"/>
            </a:xfrm>
          </p:grpSpPr>
          <p:sp>
            <p:nvSpPr>
              <p:cNvPr id="15401" name="Line 48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02" name="Line 49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0" name="Group 50"/>
            <p:cNvGrpSpPr>
              <a:grpSpLocks/>
            </p:cNvGrpSpPr>
            <p:nvPr/>
          </p:nvGrpSpPr>
          <p:grpSpPr bwMode="auto">
            <a:xfrm flipH="1">
              <a:off x="3198" y="2251"/>
              <a:ext cx="136" cy="137"/>
              <a:chOff x="4308" y="1842"/>
              <a:chExt cx="136" cy="137"/>
            </a:xfrm>
          </p:grpSpPr>
          <p:sp>
            <p:nvSpPr>
              <p:cNvPr id="15399" name="Line 51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400" name="Line 52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1" name="Group 53"/>
            <p:cNvGrpSpPr>
              <a:grpSpLocks/>
            </p:cNvGrpSpPr>
            <p:nvPr/>
          </p:nvGrpSpPr>
          <p:grpSpPr bwMode="auto">
            <a:xfrm flipH="1">
              <a:off x="3288" y="3385"/>
              <a:ext cx="136" cy="137"/>
              <a:chOff x="4308" y="1842"/>
              <a:chExt cx="136" cy="137"/>
            </a:xfrm>
          </p:grpSpPr>
          <p:sp>
            <p:nvSpPr>
              <p:cNvPr id="15397" name="Line 54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398" name="Line 55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2" name="Group 56"/>
            <p:cNvGrpSpPr>
              <a:grpSpLocks/>
            </p:cNvGrpSpPr>
            <p:nvPr/>
          </p:nvGrpSpPr>
          <p:grpSpPr bwMode="auto">
            <a:xfrm flipH="1">
              <a:off x="3697" y="2568"/>
              <a:ext cx="136" cy="137"/>
              <a:chOff x="4308" y="1842"/>
              <a:chExt cx="136" cy="137"/>
            </a:xfrm>
          </p:grpSpPr>
          <p:sp>
            <p:nvSpPr>
              <p:cNvPr id="15395" name="Line 57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396" name="Line 58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3" name="Group 59"/>
            <p:cNvGrpSpPr>
              <a:grpSpLocks/>
            </p:cNvGrpSpPr>
            <p:nvPr/>
          </p:nvGrpSpPr>
          <p:grpSpPr bwMode="auto">
            <a:xfrm flipH="1">
              <a:off x="3787" y="2795"/>
              <a:ext cx="136" cy="137"/>
              <a:chOff x="4308" y="1842"/>
              <a:chExt cx="136" cy="137"/>
            </a:xfrm>
          </p:grpSpPr>
          <p:sp>
            <p:nvSpPr>
              <p:cNvPr id="15393" name="Line 60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394" name="Line 61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4" name="Group 62"/>
            <p:cNvGrpSpPr>
              <a:grpSpLocks/>
            </p:cNvGrpSpPr>
            <p:nvPr/>
          </p:nvGrpSpPr>
          <p:grpSpPr bwMode="auto">
            <a:xfrm flipH="1">
              <a:off x="3561" y="3158"/>
              <a:ext cx="136" cy="137"/>
              <a:chOff x="4308" y="1842"/>
              <a:chExt cx="136" cy="137"/>
            </a:xfrm>
          </p:grpSpPr>
          <p:sp>
            <p:nvSpPr>
              <p:cNvPr id="15391" name="Line 63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392" name="Line 64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5" name="Group 65"/>
            <p:cNvGrpSpPr>
              <a:grpSpLocks/>
            </p:cNvGrpSpPr>
            <p:nvPr/>
          </p:nvGrpSpPr>
          <p:grpSpPr bwMode="auto">
            <a:xfrm flipH="1">
              <a:off x="3697" y="3022"/>
              <a:ext cx="136" cy="137"/>
              <a:chOff x="4308" y="1842"/>
              <a:chExt cx="136" cy="137"/>
            </a:xfrm>
          </p:grpSpPr>
          <p:sp>
            <p:nvSpPr>
              <p:cNvPr id="15389" name="Line 66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390" name="Line 67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5386" name="Group 68"/>
            <p:cNvGrpSpPr>
              <a:grpSpLocks/>
            </p:cNvGrpSpPr>
            <p:nvPr/>
          </p:nvGrpSpPr>
          <p:grpSpPr bwMode="auto">
            <a:xfrm>
              <a:off x="1854" y="2446"/>
              <a:ext cx="272" cy="417"/>
              <a:chOff x="1762" y="2267"/>
              <a:chExt cx="272" cy="417"/>
            </a:xfrm>
          </p:grpSpPr>
          <p:sp>
            <p:nvSpPr>
              <p:cNvPr id="15387" name="Oval 69"/>
              <p:cNvSpPr>
                <a:spLocks noChangeArrowheads="1"/>
              </p:cNvSpPr>
              <p:nvPr/>
            </p:nvSpPr>
            <p:spPr bwMode="auto">
              <a:xfrm>
                <a:off x="1835" y="2572"/>
                <a:ext cx="112" cy="11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5388" name="Text Box 70"/>
              <p:cNvSpPr txBox="1">
                <a:spLocks noChangeArrowheads="1"/>
              </p:cNvSpPr>
              <p:nvPr/>
            </p:nvSpPr>
            <p:spPr bwMode="auto">
              <a:xfrm>
                <a:off x="1762" y="2267"/>
                <a:ext cx="2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 dirty="0"/>
                  <a:t>A</a:t>
                </a:r>
              </a:p>
            </p:txBody>
          </p:sp>
        </p:grpSp>
      </p:grpSp>
      <p:sp>
        <p:nvSpPr>
          <p:cNvPr id="15365" name="Text Box 72"/>
          <p:cNvSpPr txBox="1">
            <a:spLocks noChangeArrowheads="1"/>
          </p:cNvSpPr>
          <p:nvPr/>
        </p:nvSpPr>
        <p:spPr bwMode="auto">
          <a:xfrm>
            <a:off x="6264275" y="2411413"/>
            <a:ext cx="2663825" cy="397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2800">
                <a:solidFill>
                  <a:srgbClr val="00B050"/>
                </a:solidFill>
                <a:cs typeface="David" pitchFamily="34" charset="-79"/>
              </a:rPr>
              <a:t>במצב כזה פוטנציאל בנקודה </a:t>
            </a:r>
            <a:r>
              <a:rPr lang="en-US" sz="2800">
                <a:solidFill>
                  <a:srgbClr val="00B050"/>
                </a:solidFill>
                <a:cs typeface="David" pitchFamily="34" charset="-79"/>
              </a:rPr>
              <a:t>A</a:t>
            </a:r>
            <a:r>
              <a:rPr lang="he-IL" sz="2800">
                <a:solidFill>
                  <a:srgbClr val="00B050"/>
                </a:solidFill>
                <a:cs typeface="David" pitchFamily="34" charset="-79"/>
              </a:rPr>
              <a:t> מורכב מסכום אלגברי של פוטנציאל חיובי ופוטנציאל שלילי (מינוסים קרובים יותר, לכן השפעתם גדולה  יותר)</a:t>
            </a:r>
            <a:endParaRPr lang="en-US" sz="2800">
              <a:solidFill>
                <a:srgbClr val="00B050"/>
              </a:solidFill>
              <a:cs typeface="David" pitchFamily="34" charset="-79"/>
            </a:endParaRPr>
          </a:p>
        </p:txBody>
      </p:sp>
      <p:sp>
        <p:nvSpPr>
          <p:cNvPr id="3078" name="Text Box 73"/>
          <p:cNvSpPr txBox="1">
            <a:spLocks noChangeArrowheads="1"/>
          </p:cNvSpPr>
          <p:nvPr/>
        </p:nvSpPr>
        <p:spPr bwMode="auto">
          <a:xfrm>
            <a:off x="1476375" y="5529263"/>
            <a:ext cx="3671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e-IL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פוטנציאל בנקודה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A</a:t>
            </a:r>
            <a:r>
              <a:rPr lang="he-IL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 קטן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15367" name="TextBox 74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hlinkClick r:id="rId3"/>
              </a:rPr>
              <a:t>http://bagrut.blogspot.com</a:t>
            </a:r>
            <a:r>
              <a:rPr lang="en-US"/>
              <a:t> </a:t>
            </a:r>
            <a:r>
              <a:rPr lang="he-IL"/>
              <a:t>                                                             איליה  וינוקור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498025"/>
              </p:ext>
            </p:extLst>
          </p:nvPr>
        </p:nvGraphicFramePr>
        <p:xfrm>
          <a:off x="107504" y="116632"/>
          <a:ext cx="8928993" cy="5627616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765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879">
                <a:tc gridSpan="2">
                  <a:txBody>
                    <a:bodyPr/>
                    <a:lstStyle/>
                    <a:p>
                      <a:r>
                        <a:rPr lang="he-IL" sz="4400" dirty="0">
                          <a:effectLst/>
                        </a:rPr>
                        <a:t>שטח של קבל לוחות הוא שטח של</a:t>
                      </a: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60">
                <a:tc>
                  <a:txBody>
                    <a:bodyPr/>
                    <a:lstStyle/>
                    <a:p>
                      <a:r>
                        <a:rPr lang="he-IL" sz="3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לוח אחד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95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שני לוחות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86">
                <a:tc>
                  <a:txBody>
                    <a:bodyPr/>
                    <a:lstStyle/>
                    <a:p>
                      <a:endParaRPr lang="he-IL" sz="35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3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691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35584"/>
              </p:ext>
            </p:extLst>
          </p:nvPr>
        </p:nvGraphicFramePr>
        <p:xfrm>
          <a:off x="107504" y="116632"/>
          <a:ext cx="8928993" cy="5871496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765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879">
                <a:tc gridSpan="2">
                  <a:txBody>
                    <a:bodyPr/>
                    <a:lstStyle/>
                    <a:p>
                      <a:r>
                        <a:rPr lang="he-IL" sz="4400" dirty="0">
                          <a:effectLst/>
                        </a:rPr>
                        <a:t>שטח של קבל לוחות הוא שטח של</a:t>
                      </a: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60">
                <a:tc>
                  <a:txBody>
                    <a:bodyPr/>
                    <a:lstStyle/>
                    <a:p>
                      <a:r>
                        <a:rPr lang="he-IL" sz="3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לוח אחד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35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95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שני לוחות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86">
                <a:tc>
                  <a:txBody>
                    <a:bodyPr/>
                    <a:lstStyle/>
                    <a:p>
                      <a:endParaRPr lang="he-IL" sz="35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3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226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תרגול 1</a:t>
            </a:r>
          </a:p>
        </p:txBody>
      </p:sp>
      <p:sp>
        <p:nvSpPr>
          <p:cNvPr id="22531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3609975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he-IL"/>
              <a:t>זינגר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5076825" y="1628775"/>
            <a:ext cx="36099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e-IL" dirty="0"/>
              <a:t>אשל</a:t>
            </a:r>
          </a:p>
          <a:p>
            <a:pPr>
              <a:defRPr/>
            </a:pPr>
            <a:r>
              <a:rPr lang="he-IL" dirty="0"/>
              <a:t>188/1</a:t>
            </a:r>
          </a:p>
          <a:p>
            <a:pPr>
              <a:defRPr/>
            </a:pPr>
            <a:r>
              <a:rPr lang="he-IL" dirty="0"/>
              <a:t>188/3</a:t>
            </a:r>
          </a:p>
          <a:p>
            <a:pPr>
              <a:defRPr/>
            </a:pPr>
            <a:endParaRPr lang="he-IL" dirty="0"/>
          </a:p>
          <a:p>
            <a:pPr>
              <a:defRPr/>
            </a:pPr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תרגול 2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5076825" y="1628775"/>
            <a:ext cx="36099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e-IL" dirty="0"/>
              <a:t>אשל</a:t>
            </a:r>
          </a:p>
          <a:p>
            <a:pPr>
              <a:defRPr/>
            </a:pPr>
            <a:r>
              <a:rPr lang="he-IL" dirty="0"/>
              <a:t>188/6</a:t>
            </a:r>
          </a:p>
          <a:p>
            <a:pPr>
              <a:defRPr/>
            </a:pP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6886575" y="3035300"/>
            <a:ext cx="18002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he-IL" sz="2800" dirty="0">
                <a:latin typeface="+mn-lt"/>
                <a:cs typeface="+mn-cs"/>
              </a:rPr>
              <a:t>191/24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פוטנציאל בקרבת מוליך</a:t>
            </a:r>
            <a:endParaRPr lang="en-US" b="1" u="sng">
              <a:cs typeface="David" pitchFamily="34" charset="-79"/>
            </a:endParaRP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46100" y="2138363"/>
          <a:ext cx="1728788" cy="157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" name="משוואה" r:id="rId4" imgW="431613" imgH="393529" progId="Equation.3">
                  <p:embed/>
                </p:oleObj>
              </mc:Choice>
              <mc:Fallback>
                <p:oleObj name="משוואה" r:id="rId4" imgW="431613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138363"/>
                        <a:ext cx="1728788" cy="15763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87450" y="1700213"/>
            <a:ext cx="77057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ככל שפוטנציאל קטן – קיבול גדל.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00338" y="2636838"/>
            <a:ext cx="6192837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ככל שמוליך נוסף קרוב יותר – כך גם השפעתו גדולה יותר – קיבול גדול יותר.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hlinkClick r:id="rId6"/>
              </a:rPr>
              <a:t>http://bagrut.blogspot.com</a:t>
            </a:r>
            <a:r>
              <a:rPr lang="en-US"/>
              <a:t> </a:t>
            </a:r>
            <a:r>
              <a:rPr lang="he-IL"/>
              <a:t>                                                             איליה  וינוקור </a:t>
            </a:r>
          </a:p>
        </p:txBody>
      </p:sp>
      <p:grpSp>
        <p:nvGrpSpPr>
          <p:cNvPr id="16391" name="Group 71"/>
          <p:cNvGrpSpPr>
            <a:grpSpLocks/>
          </p:cNvGrpSpPr>
          <p:nvPr/>
        </p:nvGrpSpPr>
        <p:grpSpPr bwMode="auto">
          <a:xfrm>
            <a:off x="4732338" y="4144963"/>
            <a:ext cx="3060700" cy="1309687"/>
            <a:chOff x="476" y="2024"/>
            <a:chExt cx="3493" cy="1587"/>
          </a:xfrm>
        </p:grpSpPr>
        <p:sp>
          <p:nvSpPr>
            <p:cNvPr id="16392" name="Oval 4"/>
            <p:cNvSpPr>
              <a:spLocks noChangeArrowheads="1"/>
            </p:cNvSpPr>
            <p:nvPr/>
          </p:nvSpPr>
          <p:spPr bwMode="auto">
            <a:xfrm flipH="1">
              <a:off x="476" y="2024"/>
              <a:ext cx="1496" cy="14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grpSp>
          <p:nvGrpSpPr>
            <p:cNvPr id="16393" name="Group 5"/>
            <p:cNvGrpSpPr>
              <a:grpSpLocks/>
            </p:cNvGrpSpPr>
            <p:nvPr/>
          </p:nvGrpSpPr>
          <p:grpSpPr bwMode="auto">
            <a:xfrm flipH="1">
              <a:off x="1474" y="2160"/>
              <a:ext cx="136" cy="137"/>
              <a:chOff x="4308" y="1842"/>
              <a:chExt cx="136" cy="137"/>
            </a:xfrm>
          </p:grpSpPr>
          <p:sp>
            <p:nvSpPr>
              <p:cNvPr id="16456" name="Line 6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57" name="Line 7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394" name="Group 8"/>
            <p:cNvGrpSpPr>
              <a:grpSpLocks/>
            </p:cNvGrpSpPr>
            <p:nvPr/>
          </p:nvGrpSpPr>
          <p:grpSpPr bwMode="auto">
            <a:xfrm flipH="1">
              <a:off x="1519" y="3203"/>
              <a:ext cx="136" cy="137"/>
              <a:chOff x="4308" y="1842"/>
              <a:chExt cx="136" cy="137"/>
            </a:xfrm>
          </p:grpSpPr>
          <p:sp>
            <p:nvSpPr>
              <p:cNvPr id="16454" name="Line 9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55" name="Line 10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395" name="Group 11"/>
            <p:cNvGrpSpPr>
              <a:grpSpLocks/>
            </p:cNvGrpSpPr>
            <p:nvPr/>
          </p:nvGrpSpPr>
          <p:grpSpPr bwMode="auto">
            <a:xfrm flipH="1">
              <a:off x="1111" y="2115"/>
              <a:ext cx="136" cy="137"/>
              <a:chOff x="4308" y="1842"/>
              <a:chExt cx="136" cy="137"/>
            </a:xfrm>
          </p:grpSpPr>
          <p:sp>
            <p:nvSpPr>
              <p:cNvPr id="16452" name="Line 12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53" name="Line 13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396" name="Group 14"/>
            <p:cNvGrpSpPr>
              <a:grpSpLocks/>
            </p:cNvGrpSpPr>
            <p:nvPr/>
          </p:nvGrpSpPr>
          <p:grpSpPr bwMode="auto">
            <a:xfrm flipH="1">
              <a:off x="1201" y="3249"/>
              <a:ext cx="136" cy="137"/>
              <a:chOff x="4308" y="1842"/>
              <a:chExt cx="136" cy="137"/>
            </a:xfrm>
          </p:grpSpPr>
          <p:sp>
            <p:nvSpPr>
              <p:cNvPr id="16450" name="Line 15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51" name="Line 16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397" name="Group 17"/>
            <p:cNvGrpSpPr>
              <a:grpSpLocks/>
            </p:cNvGrpSpPr>
            <p:nvPr/>
          </p:nvGrpSpPr>
          <p:grpSpPr bwMode="auto">
            <a:xfrm flipH="1">
              <a:off x="1610" y="2432"/>
              <a:ext cx="136" cy="137"/>
              <a:chOff x="4308" y="1842"/>
              <a:chExt cx="136" cy="137"/>
            </a:xfrm>
          </p:grpSpPr>
          <p:sp>
            <p:nvSpPr>
              <p:cNvPr id="16448" name="Line 18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49" name="Line 19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398" name="Group 20"/>
            <p:cNvGrpSpPr>
              <a:grpSpLocks/>
            </p:cNvGrpSpPr>
            <p:nvPr/>
          </p:nvGrpSpPr>
          <p:grpSpPr bwMode="auto">
            <a:xfrm flipH="1">
              <a:off x="1700" y="2659"/>
              <a:ext cx="136" cy="137"/>
              <a:chOff x="4308" y="1842"/>
              <a:chExt cx="136" cy="137"/>
            </a:xfrm>
          </p:grpSpPr>
          <p:sp>
            <p:nvSpPr>
              <p:cNvPr id="16446" name="Line 21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47" name="Line 22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399" name="Group 23"/>
            <p:cNvGrpSpPr>
              <a:grpSpLocks/>
            </p:cNvGrpSpPr>
            <p:nvPr/>
          </p:nvGrpSpPr>
          <p:grpSpPr bwMode="auto">
            <a:xfrm flipH="1">
              <a:off x="1474" y="3022"/>
              <a:ext cx="136" cy="137"/>
              <a:chOff x="4308" y="1842"/>
              <a:chExt cx="136" cy="137"/>
            </a:xfrm>
          </p:grpSpPr>
          <p:sp>
            <p:nvSpPr>
              <p:cNvPr id="16444" name="Line 24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45" name="Line 25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0" name="Group 26"/>
            <p:cNvGrpSpPr>
              <a:grpSpLocks/>
            </p:cNvGrpSpPr>
            <p:nvPr/>
          </p:nvGrpSpPr>
          <p:grpSpPr bwMode="auto">
            <a:xfrm flipH="1">
              <a:off x="1610" y="2886"/>
              <a:ext cx="136" cy="137"/>
              <a:chOff x="4308" y="1842"/>
              <a:chExt cx="136" cy="137"/>
            </a:xfrm>
          </p:grpSpPr>
          <p:sp>
            <p:nvSpPr>
              <p:cNvPr id="16442" name="Line 27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43" name="Line 28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1" name="Group 42"/>
            <p:cNvGrpSpPr>
              <a:grpSpLocks/>
            </p:cNvGrpSpPr>
            <p:nvPr/>
          </p:nvGrpSpPr>
          <p:grpSpPr bwMode="auto">
            <a:xfrm flipH="1">
              <a:off x="2472" y="2115"/>
              <a:ext cx="1497" cy="1496"/>
              <a:chOff x="2109" y="1889"/>
              <a:chExt cx="1497" cy="1496"/>
            </a:xfrm>
          </p:grpSpPr>
          <p:sp>
            <p:nvSpPr>
              <p:cNvPr id="16429" name="Oval 29"/>
              <p:cNvSpPr>
                <a:spLocks noChangeArrowheads="1"/>
              </p:cNvSpPr>
              <p:nvPr/>
            </p:nvSpPr>
            <p:spPr bwMode="auto">
              <a:xfrm>
                <a:off x="2109" y="1889"/>
                <a:ext cx="1496" cy="14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6430" name="Line 30"/>
              <p:cNvSpPr>
                <a:spLocks noChangeShapeType="1"/>
              </p:cNvSpPr>
              <p:nvPr/>
            </p:nvSpPr>
            <p:spPr bwMode="auto">
              <a:xfrm>
                <a:off x="3153" y="2207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1" name="Line 31"/>
              <p:cNvSpPr>
                <a:spLocks noChangeShapeType="1"/>
              </p:cNvSpPr>
              <p:nvPr/>
            </p:nvSpPr>
            <p:spPr bwMode="auto">
              <a:xfrm>
                <a:off x="3380" y="2706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2" name="Line 32"/>
              <p:cNvSpPr>
                <a:spLocks noChangeShapeType="1"/>
              </p:cNvSpPr>
              <p:nvPr/>
            </p:nvSpPr>
            <p:spPr bwMode="auto">
              <a:xfrm>
                <a:off x="3198" y="2887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3" name="Line 33"/>
              <p:cNvSpPr>
                <a:spLocks noChangeShapeType="1"/>
              </p:cNvSpPr>
              <p:nvPr/>
            </p:nvSpPr>
            <p:spPr bwMode="auto">
              <a:xfrm>
                <a:off x="3062" y="234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4" name="Line 34"/>
              <p:cNvSpPr>
                <a:spLocks noChangeShapeType="1"/>
              </p:cNvSpPr>
              <p:nvPr/>
            </p:nvSpPr>
            <p:spPr bwMode="auto">
              <a:xfrm>
                <a:off x="2926" y="3295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5" name="Line 35"/>
              <p:cNvSpPr>
                <a:spLocks noChangeShapeType="1"/>
              </p:cNvSpPr>
              <p:nvPr/>
            </p:nvSpPr>
            <p:spPr bwMode="auto">
              <a:xfrm>
                <a:off x="3198" y="306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6" name="Line 36"/>
              <p:cNvSpPr>
                <a:spLocks noChangeShapeType="1"/>
              </p:cNvSpPr>
              <p:nvPr/>
            </p:nvSpPr>
            <p:spPr bwMode="auto">
              <a:xfrm>
                <a:off x="2926" y="2025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7" name="Line 37"/>
              <p:cNvSpPr>
                <a:spLocks noChangeShapeType="1"/>
              </p:cNvSpPr>
              <p:nvPr/>
            </p:nvSpPr>
            <p:spPr bwMode="auto">
              <a:xfrm>
                <a:off x="3334" y="247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8" name="Line 38"/>
              <p:cNvSpPr>
                <a:spLocks noChangeShapeType="1"/>
              </p:cNvSpPr>
              <p:nvPr/>
            </p:nvSpPr>
            <p:spPr bwMode="auto">
              <a:xfrm>
                <a:off x="3062" y="2161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39" name="Line 39"/>
              <p:cNvSpPr>
                <a:spLocks noChangeShapeType="1"/>
              </p:cNvSpPr>
              <p:nvPr/>
            </p:nvSpPr>
            <p:spPr bwMode="auto">
              <a:xfrm>
                <a:off x="3198" y="2297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40" name="Line 40"/>
              <p:cNvSpPr>
                <a:spLocks noChangeShapeType="1"/>
              </p:cNvSpPr>
              <p:nvPr/>
            </p:nvSpPr>
            <p:spPr bwMode="auto">
              <a:xfrm>
                <a:off x="3334" y="243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41" name="Line 41"/>
              <p:cNvSpPr>
                <a:spLocks noChangeShapeType="1"/>
              </p:cNvSpPr>
              <p:nvPr/>
            </p:nvSpPr>
            <p:spPr bwMode="auto">
              <a:xfrm>
                <a:off x="3470" y="256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2" name="Group 44"/>
            <p:cNvGrpSpPr>
              <a:grpSpLocks/>
            </p:cNvGrpSpPr>
            <p:nvPr/>
          </p:nvGrpSpPr>
          <p:grpSpPr bwMode="auto">
            <a:xfrm flipH="1">
              <a:off x="3561" y="2296"/>
              <a:ext cx="136" cy="137"/>
              <a:chOff x="4308" y="1842"/>
              <a:chExt cx="136" cy="137"/>
            </a:xfrm>
          </p:grpSpPr>
          <p:sp>
            <p:nvSpPr>
              <p:cNvPr id="16427" name="Line 45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28" name="Line 46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3" name="Group 47"/>
            <p:cNvGrpSpPr>
              <a:grpSpLocks/>
            </p:cNvGrpSpPr>
            <p:nvPr/>
          </p:nvGrpSpPr>
          <p:grpSpPr bwMode="auto">
            <a:xfrm flipH="1">
              <a:off x="3560" y="3339"/>
              <a:ext cx="136" cy="137"/>
              <a:chOff x="4308" y="1842"/>
              <a:chExt cx="136" cy="137"/>
            </a:xfrm>
          </p:grpSpPr>
          <p:sp>
            <p:nvSpPr>
              <p:cNvPr id="16425" name="Line 48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26" name="Line 49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4" name="Group 50"/>
            <p:cNvGrpSpPr>
              <a:grpSpLocks/>
            </p:cNvGrpSpPr>
            <p:nvPr/>
          </p:nvGrpSpPr>
          <p:grpSpPr bwMode="auto">
            <a:xfrm flipH="1">
              <a:off x="3198" y="2251"/>
              <a:ext cx="136" cy="137"/>
              <a:chOff x="4308" y="1842"/>
              <a:chExt cx="136" cy="137"/>
            </a:xfrm>
          </p:grpSpPr>
          <p:sp>
            <p:nvSpPr>
              <p:cNvPr id="16423" name="Line 51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24" name="Line 52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5" name="Group 53"/>
            <p:cNvGrpSpPr>
              <a:grpSpLocks/>
            </p:cNvGrpSpPr>
            <p:nvPr/>
          </p:nvGrpSpPr>
          <p:grpSpPr bwMode="auto">
            <a:xfrm flipH="1">
              <a:off x="3288" y="3385"/>
              <a:ext cx="136" cy="137"/>
              <a:chOff x="4308" y="1842"/>
              <a:chExt cx="136" cy="137"/>
            </a:xfrm>
          </p:grpSpPr>
          <p:sp>
            <p:nvSpPr>
              <p:cNvPr id="16421" name="Line 54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22" name="Line 55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6" name="Group 56"/>
            <p:cNvGrpSpPr>
              <a:grpSpLocks/>
            </p:cNvGrpSpPr>
            <p:nvPr/>
          </p:nvGrpSpPr>
          <p:grpSpPr bwMode="auto">
            <a:xfrm flipH="1">
              <a:off x="3697" y="2568"/>
              <a:ext cx="136" cy="137"/>
              <a:chOff x="4308" y="1842"/>
              <a:chExt cx="136" cy="137"/>
            </a:xfrm>
          </p:grpSpPr>
          <p:sp>
            <p:nvSpPr>
              <p:cNvPr id="16419" name="Line 57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20" name="Line 58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7" name="Group 59"/>
            <p:cNvGrpSpPr>
              <a:grpSpLocks/>
            </p:cNvGrpSpPr>
            <p:nvPr/>
          </p:nvGrpSpPr>
          <p:grpSpPr bwMode="auto">
            <a:xfrm flipH="1">
              <a:off x="3787" y="2795"/>
              <a:ext cx="136" cy="137"/>
              <a:chOff x="4308" y="1842"/>
              <a:chExt cx="136" cy="137"/>
            </a:xfrm>
          </p:grpSpPr>
          <p:sp>
            <p:nvSpPr>
              <p:cNvPr id="16417" name="Line 60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18" name="Line 61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8" name="Group 62"/>
            <p:cNvGrpSpPr>
              <a:grpSpLocks/>
            </p:cNvGrpSpPr>
            <p:nvPr/>
          </p:nvGrpSpPr>
          <p:grpSpPr bwMode="auto">
            <a:xfrm flipH="1">
              <a:off x="3561" y="3158"/>
              <a:ext cx="136" cy="137"/>
              <a:chOff x="4308" y="1842"/>
              <a:chExt cx="136" cy="137"/>
            </a:xfrm>
          </p:grpSpPr>
          <p:sp>
            <p:nvSpPr>
              <p:cNvPr id="16415" name="Line 63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16" name="Line 64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09" name="Group 65"/>
            <p:cNvGrpSpPr>
              <a:grpSpLocks/>
            </p:cNvGrpSpPr>
            <p:nvPr/>
          </p:nvGrpSpPr>
          <p:grpSpPr bwMode="auto">
            <a:xfrm flipH="1">
              <a:off x="3697" y="3022"/>
              <a:ext cx="136" cy="137"/>
              <a:chOff x="4308" y="1842"/>
              <a:chExt cx="136" cy="137"/>
            </a:xfrm>
          </p:grpSpPr>
          <p:sp>
            <p:nvSpPr>
              <p:cNvPr id="16413" name="Line 66"/>
              <p:cNvSpPr>
                <a:spLocks noChangeShapeType="1"/>
              </p:cNvSpPr>
              <p:nvPr/>
            </p:nvSpPr>
            <p:spPr bwMode="auto">
              <a:xfrm>
                <a:off x="4377" y="1842"/>
                <a:ext cx="0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414" name="Line 67"/>
              <p:cNvSpPr>
                <a:spLocks noChangeShapeType="1"/>
              </p:cNvSpPr>
              <p:nvPr/>
            </p:nvSpPr>
            <p:spPr bwMode="auto">
              <a:xfrm>
                <a:off x="4308" y="1912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6410" name="Group 68"/>
            <p:cNvGrpSpPr>
              <a:grpSpLocks/>
            </p:cNvGrpSpPr>
            <p:nvPr/>
          </p:nvGrpSpPr>
          <p:grpSpPr bwMode="auto">
            <a:xfrm>
              <a:off x="1928" y="2387"/>
              <a:ext cx="408" cy="453"/>
              <a:chOff x="1836" y="2208"/>
              <a:chExt cx="408" cy="453"/>
            </a:xfrm>
          </p:grpSpPr>
          <p:sp>
            <p:nvSpPr>
              <p:cNvPr id="16411" name="Oval 69"/>
              <p:cNvSpPr>
                <a:spLocks noChangeArrowheads="1"/>
              </p:cNvSpPr>
              <p:nvPr/>
            </p:nvSpPr>
            <p:spPr bwMode="auto">
              <a:xfrm>
                <a:off x="1836" y="2549"/>
                <a:ext cx="112" cy="11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6412" name="Text Box 70"/>
              <p:cNvSpPr txBox="1">
                <a:spLocks noChangeArrowheads="1"/>
              </p:cNvSpPr>
              <p:nvPr/>
            </p:nvSpPr>
            <p:spPr bwMode="auto">
              <a:xfrm>
                <a:off x="1972" y="2208"/>
                <a:ext cx="272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/>
                  <a:t>A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113" y="31750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פוטנציאל בקרבת מוליך</a:t>
            </a:r>
            <a:endParaRPr lang="en-US" b="1" u="sng">
              <a:cs typeface="David" pitchFamily="34" charset="-79"/>
            </a:endParaRPr>
          </a:p>
        </p:txBody>
      </p:sp>
      <p:grpSp>
        <p:nvGrpSpPr>
          <p:cNvPr id="17411" name="Group 73"/>
          <p:cNvGrpSpPr>
            <a:grpSpLocks/>
          </p:cNvGrpSpPr>
          <p:nvPr/>
        </p:nvGrpSpPr>
        <p:grpSpPr bwMode="auto">
          <a:xfrm>
            <a:off x="1763713" y="1268413"/>
            <a:ext cx="7200900" cy="3600450"/>
            <a:chOff x="385" y="1616"/>
            <a:chExt cx="4536" cy="2268"/>
          </a:xfrm>
        </p:grpSpPr>
        <p:grpSp>
          <p:nvGrpSpPr>
            <p:cNvPr id="17414" name="Group 3"/>
            <p:cNvGrpSpPr>
              <a:grpSpLocks/>
            </p:cNvGrpSpPr>
            <p:nvPr/>
          </p:nvGrpSpPr>
          <p:grpSpPr bwMode="auto">
            <a:xfrm>
              <a:off x="385" y="1616"/>
              <a:ext cx="3493" cy="1587"/>
              <a:chOff x="476" y="2024"/>
              <a:chExt cx="3493" cy="1587"/>
            </a:xfrm>
          </p:grpSpPr>
          <p:sp>
            <p:nvSpPr>
              <p:cNvPr id="17418" name="Oval 4"/>
              <p:cNvSpPr>
                <a:spLocks noChangeArrowheads="1"/>
              </p:cNvSpPr>
              <p:nvPr/>
            </p:nvSpPr>
            <p:spPr bwMode="auto">
              <a:xfrm flipH="1">
                <a:off x="476" y="2024"/>
                <a:ext cx="1496" cy="14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grpSp>
            <p:nvGrpSpPr>
              <p:cNvPr id="17419" name="Group 5"/>
              <p:cNvGrpSpPr>
                <a:grpSpLocks/>
              </p:cNvGrpSpPr>
              <p:nvPr/>
            </p:nvGrpSpPr>
            <p:grpSpPr bwMode="auto">
              <a:xfrm flipH="1">
                <a:off x="1474" y="2160"/>
                <a:ext cx="136" cy="137"/>
                <a:chOff x="4308" y="1842"/>
                <a:chExt cx="136" cy="137"/>
              </a:xfrm>
            </p:grpSpPr>
            <p:sp>
              <p:nvSpPr>
                <p:cNvPr id="17482" name="Line 6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83" name="Line 7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0" name="Group 8"/>
              <p:cNvGrpSpPr>
                <a:grpSpLocks/>
              </p:cNvGrpSpPr>
              <p:nvPr/>
            </p:nvGrpSpPr>
            <p:grpSpPr bwMode="auto">
              <a:xfrm flipH="1">
                <a:off x="1519" y="3203"/>
                <a:ext cx="136" cy="137"/>
                <a:chOff x="4308" y="1842"/>
                <a:chExt cx="136" cy="137"/>
              </a:xfrm>
            </p:grpSpPr>
            <p:sp>
              <p:nvSpPr>
                <p:cNvPr id="17480" name="Line 9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81" name="Line 10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1" name="Group 11"/>
              <p:cNvGrpSpPr>
                <a:grpSpLocks/>
              </p:cNvGrpSpPr>
              <p:nvPr/>
            </p:nvGrpSpPr>
            <p:grpSpPr bwMode="auto">
              <a:xfrm flipH="1">
                <a:off x="1111" y="2115"/>
                <a:ext cx="136" cy="137"/>
                <a:chOff x="4308" y="1842"/>
                <a:chExt cx="136" cy="137"/>
              </a:xfrm>
            </p:grpSpPr>
            <p:sp>
              <p:nvSpPr>
                <p:cNvPr id="17478" name="Line 12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79" name="Line 13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2" name="Group 14"/>
              <p:cNvGrpSpPr>
                <a:grpSpLocks/>
              </p:cNvGrpSpPr>
              <p:nvPr/>
            </p:nvGrpSpPr>
            <p:grpSpPr bwMode="auto">
              <a:xfrm flipH="1">
                <a:off x="1201" y="3249"/>
                <a:ext cx="136" cy="137"/>
                <a:chOff x="4308" y="1842"/>
                <a:chExt cx="136" cy="137"/>
              </a:xfrm>
            </p:grpSpPr>
            <p:sp>
              <p:nvSpPr>
                <p:cNvPr id="17476" name="Line 15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77" name="Line 16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3" name="Group 17"/>
              <p:cNvGrpSpPr>
                <a:grpSpLocks/>
              </p:cNvGrpSpPr>
              <p:nvPr/>
            </p:nvGrpSpPr>
            <p:grpSpPr bwMode="auto">
              <a:xfrm flipH="1">
                <a:off x="1610" y="2432"/>
                <a:ext cx="136" cy="137"/>
                <a:chOff x="4308" y="1842"/>
                <a:chExt cx="136" cy="137"/>
              </a:xfrm>
            </p:grpSpPr>
            <p:sp>
              <p:nvSpPr>
                <p:cNvPr id="17474" name="Line 18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75" name="Line 19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4" name="Group 20"/>
              <p:cNvGrpSpPr>
                <a:grpSpLocks/>
              </p:cNvGrpSpPr>
              <p:nvPr/>
            </p:nvGrpSpPr>
            <p:grpSpPr bwMode="auto">
              <a:xfrm flipH="1">
                <a:off x="1700" y="2659"/>
                <a:ext cx="136" cy="137"/>
                <a:chOff x="4308" y="1842"/>
                <a:chExt cx="136" cy="137"/>
              </a:xfrm>
            </p:grpSpPr>
            <p:sp>
              <p:nvSpPr>
                <p:cNvPr id="17472" name="Line 21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73" name="Line 22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5" name="Group 23"/>
              <p:cNvGrpSpPr>
                <a:grpSpLocks/>
              </p:cNvGrpSpPr>
              <p:nvPr/>
            </p:nvGrpSpPr>
            <p:grpSpPr bwMode="auto">
              <a:xfrm flipH="1">
                <a:off x="1474" y="3022"/>
                <a:ext cx="136" cy="137"/>
                <a:chOff x="4308" y="1842"/>
                <a:chExt cx="136" cy="137"/>
              </a:xfrm>
            </p:grpSpPr>
            <p:sp>
              <p:nvSpPr>
                <p:cNvPr id="17470" name="Line 24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71" name="Line 25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6" name="Group 26"/>
              <p:cNvGrpSpPr>
                <a:grpSpLocks/>
              </p:cNvGrpSpPr>
              <p:nvPr/>
            </p:nvGrpSpPr>
            <p:grpSpPr bwMode="auto">
              <a:xfrm flipH="1">
                <a:off x="1610" y="2886"/>
                <a:ext cx="136" cy="137"/>
                <a:chOff x="4308" y="1842"/>
                <a:chExt cx="136" cy="137"/>
              </a:xfrm>
            </p:grpSpPr>
            <p:sp>
              <p:nvSpPr>
                <p:cNvPr id="17468" name="Line 27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9" name="Line 28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7" name="Group 29"/>
              <p:cNvGrpSpPr>
                <a:grpSpLocks/>
              </p:cNvGrpSpPr>
              <p:nvPr/>
            </p:nvGrpSpPr>
            <p:grpSpPr bwMode="auto">
              <a:xfrm flipH="1">
                <a:off x="2472" y="2115"/>
                <a:ext cx="1497" cy="1496"/>
                <a:chOff x="2109" y="1889"/>
                <a:chExt cx="1497" cy="1496"/>
              </a:xfrm>
            </p:grpSpPr>
            <p:sp>
              <p:nvSpPr>
                <p:cNvPr id="17455" name="Oval 30"/>
                <p:cNvSpPr>
                  <a:spLocks noChangeArrowheads="1"/>
                </p:cNvSpPr>
                <p:nvPr/>
              </p:nvSpPr>
              <p:spPr bwMode="auto">
                <a:xfrm>
                  <a:off x="2109" y="1889"/>
                  <a:ext cx="1496" cy="14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17456" name="Line 31"/>
                <p:cNvSpPr>
                  <a:spLocks noChangeShapeType="1"/>
                </p:cNvSpPr>
                <p:nvPr/>
              </p:nvSpPr>
              <p:spPr bwMode="auto">
                <a:xfrm>
                  <a:off x="3153" y="2207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57" name="Line 32"/>
                <p:cNvSpPr>
                  <a:spLocks noChangeShapeType="1"/>
                </p:cNvSpPr>
                <p:nvPr/>
              </p:nvSpPr>
              <p:spPr bwMode="auto">
                <a:xfrm>
                  <a:off x="3380" y="2706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58" name="Line 33"/>
                <p:cNvSpPr>
                  <a:spLocks noChangeShapeType="1"/>
                </p:cNvSpPr>
                <p:nvPr/>
              </p:nvSpPr>
              <p:spPr bwMode="auto">
                <a:xfrm>
                  <a:off x="3198" y="2887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59" name="Line 34"/>
                <p:cNvSpPr>
                  <a:spLocks noChangeShapeType="1"/>
                </p:cNvSpPr>
                <p:nvPr/>
              </p:nvSpPr>
              <p:spPr bwMode="auto">
                <a:xfrm>
                  <a:off x="3062" y="234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0" name="Line 35"/>
                <p:cNvSpPr>
                  <a:spLocks noChangeShapeType="1"/>
                </p:cNvSpPr>
                <p:nvPr/>
              </p:nvSpPr>
              <p:spPr bwMode="auto">
                <a:xfrm>
                  <a:off x="2926" y="3295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1" name="Line 36"/>
                <p:cNvSpPr>
                  <a:spLocks noChangeShapeType="1"/>
                </p:cNvSpPr>
                <p:nvPr/>
              </p:nvSpPr>
              <p:spPr bwMode="auto">
                <a:xfrm>
                  <a:off x="3198" y="3069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2" name="Line 37"/>
                <p:cNvSpPr>
                  <a:spLocks noChangeShapeType="1"/>
                </p:cNvSpPr>
                <p:nvPr/>
              </p:nvSpPr>
              <p:spPr bwMode="auto">
                <a:xfrm>
                  <a:off x="2926" y="2025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3" name="Line 38"/>
                <p:cNvSpPr>
                  <a:spLocks noChangeShapeType="1"/>
                </p:cNvSpPr>
                <p:nvPr/>
              </p:nvSpPr>
              <p:spPr bwMode="auto">
                <a:xfrm>
                  <a:off x="3334" y="2479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4" name="Line 39"/>
                <p:cNvSpPr>
                  <a:spLocks noChangeShapeType="1"/>
                </p:cNvSpPr>
                <p:nvPr/>
              </p:nvSpPr>
              <p:spPr bwMode="auto">
                <a:xfrm>
                  <a:off x="3062" y="2161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5" name="Line 40"/>
                <p:cNvSpPr>
                  <a:spLocks noChangeShapeType="1"/>
                </p:cNvSpPr>
                <p:nvPr/>
              </p:nvSpPr>
              <p:spPr bwMode="auto">
                <a:xfrm>
                  <a:off x="3198" y="2297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6" name="Line 41"/>
                <p:cNvSpPr>
                  <a:spLocks noChangeShapeType="1"/>
                </p:cNvSpPr>
                <p:nvPr/>
              </p:nvSpPr>
              <p:spPr bwMode="auto">
                <a:xfrm>
                  <a:off x="3334" y="243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67" name="Line 42"/>
                <p:cNvSpPr>
                  <a:spLocks noChangeShapeType="1"/>
                </p:cNvSpPr>
                <p:nvPr/>
              </p:nvSpPr>
              <p:spPr bwMode="auto">
                <a:xfrm>
                  <a:off x="3470" y="2569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8" name="Group 43"/>
              <p:cNvGrpSpPr>
                <a:grpSpLocks/>
              </p:cNvGrpSpPr>
              <p:nvPr/>
            </p:nvGrpSpPr>
            <p:grpSpPr bwMode="auto">
              <a:xfrm flipH="1">
                <a:off x="3561" y="2296"/>
                <a:ext cx="136" cy="137"/>
                <a:chOff x="4308" y="1842"/>
                <a:chExt cx="136" cy="137"/>
              </a:xfrm>
            </p:grpSpPr>
            <p:sp>
              <p:nvSpPr>
                <p:cNvPr id="17453" name="Line 44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54" name="Line 45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29" name="Group 46"/>
              <p:cNvGrpSpPr>
                <a:grpSpLocks/>
              </p:cNvGrpSpPr>
              <p:nvPr/>
            </p:nvGrpSpPr>
            <p:grpSpPr bwMode="auto">
              <a:xfrm flipH="1">
                <a:off x="3560" y="3339"/>
                <a:ext cx="136" cy="137"/>
                <a:chOff x="4308" y="1842"/>
                <a:chExt cx="136" cy="137"/>
              </a:xfrm>
            </p:grpSpPr>
            <p:sp>
              <p:nvSpPr>
                <p:cNvPr id="17451" name="Line 47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52" name="Line 48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0" name="Group 49"/>
              <p:cNvGrpSpPr>
                <a:grpSpLocks/>
              </p:cNvGrpSpPr>
              <p:nvPr/>
            </p:nvGrpSpPr>
            <p:grpSpPr bwMode="auto">
              <a:xfrm flipH="1">
                <a:off x="3198" y="2251"/>
                <a:ext cx="136" cy="137"/>
                <a:chOff x="4308" y="1842"/>
                <a:chExt cx="136" cy="137"/>
              </a:xfrm>
            </p:grpSpPr>
            <p:sp>
              <p:nvSpPr>
                <p:cNvPr id="17449" name="Line 50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50" name="Line 51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1" name="Group 52"/>
              <p:cNvGrpSpPr>
                <a:grpSpLocks/>
              </p:cNvGrpSpPr>
              <p:nvPr/>
            </p:nvGrpSpPr>
            <p:grpSpPr bwMode="auto">
              <a:xfrm flipH="1">
                <a:off x="3288" y="3385"/>
                <a:ext cx="136" cy="137"/>
                <a:chOff x="4308" y="1842"/>
                <a:chExt cx="136" cy="137"/>
              </a:xfrm>
            </p:grpSpPr>
            <p:sp>
              <p:nvSpPr>
                <p:cNvPr id="17447" name="Line 53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48" name="Line 54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2" name="Group 55"/>
              <p:cNvGrpSpPr>
                <a:grpSpLocks/>
              </p:cNvGrpSpPr>
              <p:nvPr/>
            </p:nvGrpSpPr>
            <p:grpSpPr bwMode="auto">
              <a:xfrm flipH="1">
                <a:off x="3697" y="2568"/>
                <a:ext cx="136" cy="137"/>
                <a:chOff x="4308" y="1842"/>
                <a:chExt cx="136" cy="137"/>
              </a:xfrm>
            </p:grpSpPr>
            <p:sp>
              <p:nvSpPr>
                <p:cNvPr id="17445" name="Line 56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46" name="Line 57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3" name="Group 58"/>
              <p:cNvGrpSpPr>
                <a:grpSpLocks/>
              </p:cNvGrpSpPr>
              <p:nvPr/>
            </p:nvGrpSpPr>
            <p:grpSpPr bwMode="auto">
              <a:xfrm flipH="1">
                <a:off x="3787" y="2795"/>
                <a:ext cx="136" cy="137"/>
                <a:chOff x="4308" y="1842"/>
                <a:chExt cx="136" cy="137"/>
              </a:xfrm>
            </p:grpSpPr>
            <p:sp>
              <p:nvSpPr>
                <p:cNvPr id="17443" name="Line 59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44" name="Line 60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4" name="Group 61"/>
              <p:cNvGrpSpPr>
                <a:grpSpLocks/>
              </p:cNvGrpSpPr>
              <p:nvPr/>
            </p:nvGrpSpPr>
            <p:grpSpPr bwMode="auto">
              <a:xfrm flipH="1">
                <a:off x="3561" y="3158"/>
                <a:ext cx="136" cy="137"/>
                <a:chOff x="4308" y="1842"/>
                <a:chExt cx="136" cy="137"/>
              </a:xfrm>
            </p:grpSpPr>
            <p:sp>
              <p:nvSpPr>
                <p:cNvPr id="17441" name="Line 62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42" name="Line 63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5" name="Group 64"/>
              <p:cNvGrpSpPr>
                <a:grpSpLocks/>
              </p:cNvGrpSpPr>
              <p:nvPr/>
            </p:nvGrpSpPr>
            <p:grpSpPr bwMode="auto">
              <a:xfrm flipH="1">
                <a:off x="3697" y="3022"/>
                <a:ext cx="136" cy="137"/>
                <a:chOff x="4308" y="1842"/>
                <a:chExt cx="136" cy="137"/>
              </a:xfrm>
            </p:grpSpPr>
            <p:sp>
              <p:nvSpPr>
                <p:cNvPr id="17439" name="Line 65"/>
                <p:cNvSpPr>
                  <a:spLocks noChangeShapeType="1"/>
                </p:cNvSpPr>
                <p:nvPr/>
              </p:nvSpPr>
              <p:spPr bwMode="auto">
                <a:xfrm>
                  <a:off x="4377" y="1842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7440" name="Line 66"/>
                <p:cNvSpPr>
                  <a:spLocks noChangeShapeType="1"/>
                </p:cNvSpPr>
                <p:nvPr/>
              </p:nvSpPr>
              <p:spPr bwMode="auto">
                <a:xfrm>
                  <a:off x="4308" y="1912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17436" name="Group 67"/>
              <p:cNvGrpSpPr>
                <a:grpSpLocks/>
              </p:cNvGrpSpPr>
              <p:nvPr/>
            </p:nvGrpSpPr>
            <p:grpSpPr bwMode="auto">
              <a:xfrm>
                <a:off x="1848" y="2382"/>
                <a:ext cx="272" cy="442"/>
                <a:chOff x="1756" y="2203"/>
                <a:chExt cx="272" cy="442"/>
              </a:xfrm>
            </p:grpSpPr>
            <p:sp>
              <p:nvSpPr>
                <p:cNvPr id="17437" name="Oval 68"/>
                <p:cNvSpPr>
                  <a:spLocks noChangeArrowheads="1"/>
                </p:cNvSpPr>
                <p:nvPr/>
              </p:nvSpPr>
              <p:spPr bwMode="auto">
                <a:xfrm>
                  <a:off x="1824" y="2533"/>
                  <a:ext cx="112" cy="11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17438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1756" y="2203"/>
                  <a:ext cx="272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800" b="1" dirty="0"/>
                    <a:t>A</a:t>
                  </a:r>
                </a:p>
              </p:txBody>
            </p:sp>
          </p:grpSp>
        </p:grpSp>
        <p:sp>
          <p:nvSpPr>
            <p:cNvPr id="17415" name="Line 70"/>
            <p:cNvSpPr>
              <a:spLocks noChangeShapeType="1"/>
            </p:cNvSpPr>
            <p:nvPr/>
          </p:nvSpPr>
          <p:spPr bwMode="auto">
            <a:xfrm>
              <a:off x="3878" y="2432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16" name="Line 71"/>
            <p:cNvSpPr>
              <a:spLocks noChangeShapeType="1"/>
            </p:cNvSpPr>
            <p:nvPr/>
          </p:nvSpPr>
          <p:spPr bwMode="auto">
            <a:xfrm>
              <a:off x="4740" y="2432"/>
              <a:ext cx="0" cy="10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17" name="AutoShape 72" descr="קו אופקי כהה"/>
            <p:cNvSpPr>
              <a:spLocks noChangeArrowheads="1"/>
            </p:cNvSpPr>
            <p:nvPr/>
          </p:nvSpPr>
          <p:spPr bwMode="auto">
            <a:xfrm flipV="1">
              <a:off x="4558" y="3475"/>
              <a:ext cx="363" cy="409"/>
            </a:xfrm>
            <a:prstGeom prst="triangle">
              <a:avLst>
                <a:gd name="adj" fmla="val 50000"/>
              </a:avLst>
            </a:prstGeom>
            <a:pattFill prst="dkHorz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7412" name="Text Box 74"/>
          <p:cNvSpPr txBox="1">
            <a:spLocks noChangeArrowheads="1"/>
          </p:cNvSpPr>
          <p:nvPr/>
        </p:nvSpPr>
        <p:spPr bwMode="auto">
          <a:xfrm>
            <a:off x="0" y="3933825"/>
            <a:ext cx="83169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2400">
                <a:cs typeface="David" pitchFamily="34" charset="-79"/>
              </a:rPr>
              <a:t>נאריק (נחבר לאדמה) את החלק הימני של מוליך – מטענים חיוביים יעברו לאדמה. ההשפעה של מינוסים תגדל – פוטנציאל  יקטן וקיבול יגדל.</a:t>
            </a:r>
            <a:endParaRPr lang="en-US" sz="2400">
              <a:cs typeface="David" pitchFamily="34" charset="-79"/>
            </a:endParaRPr>
          </a:p>
        </p:txBody>
      </p:sp>
      <p:sp>
        <p:nvSpPr>
          <p:cNvPr id="17413" name="TextBox 76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hlinkClick r:id="rId3"/>
              </a:rPr>
              <a:t>http://bagrut.blogspot.com</a:t>
            </a:r>
            <a:r>
              <a:rPr lang="en-US"/>
              <a:t> </a:t>
            </a:r>
            <a:r>
              <a:rPr lang="he-IL"/>
              <a:t>                                                             איליה  וינוקור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79512" y="332656"/>
          <a:ext cx="8784977" cy="6491360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8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5104"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5000" dirty="0">
                          <a:effectLst/>
                        </a:rPr>
                        <a:t>אם מקרבים לכדור</a:t>
                      </a:r>
                      <a:r>
                        <a:rPr lang="he-IL" sz="5000" baseline="0" dirty="0">
                          <a:effectLst/>
                        </a:rPr>
                        <a:t> מוליך טעון כדור מוליך אחר, קיבולו</a:t>
                      </a:r>
                      <a:endParaRPr lang="he-IL" sz="5000" dirty="0">
                        <a:effectLst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גדל</a:t>
                      </a:r>
                    </a:p>
                    <a:p>
                      <a:pPr rtl="1"/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קטן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לא ממשתנה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27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79512" y="332656"/>
          <a:ext cx="8784977" cy="6491360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8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5104"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5000" dirty="0">
                          <a:effectLst/>
                        </a:rPr>
                        <a:t>אם מקרבים לכדור</a:t>
                      </a:r>
                      <a:r>
                        <a:rPr lang="he-IL" sz="5000" baseline="0" dirty="0">
                          <a:effectLst/>
                        </a:rPr>
                        <a:t> מוליך טעון כדור מוליך אחר, קיבולו</a:t>
                      </a:r>
                      <a:endParaRPr lang="he-IL" sz="5000" dirty="0">
                        <a:effectLst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גדל</a:t>
                      </a:r>
                    </a:p>
                    <a:p>
                      <a:pPr rtl="1"/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50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קטן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לא ממשתנה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04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57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753490"/>
              </p:ext>
            </p:extLst>
          </p:nvPr>
        </p:nvGraphicFramePr>
        <p:xfrm>
          <a:off x="107504" y="116632"/>
          <a:ext cx="8928993" cy="6044674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765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879">
                <a:tc gridSpan="2"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כאשר מקרבים למוליך טעון מוליך ניטרלי נוסף</a:t>
                      </a: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418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מטענו של המוליך הטעון גדל</a:t>
                      </a:r>
                      <a:br>
                        <a:rPr lang="he-IL" sz="3500" dirty="0">
                          <a:effectLst/>
                        </a:rPr>
                      </a:br>
                      <a:endParaRPr lang="he-IL" sz="35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95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הפוטנציאל של המוליך הטעון גדל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86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הפוטנציאל של המוליך הטעון משתווה לפוטנציאל של כדור הארץ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500" dirty="0">
                          <a:effectLst/>
                        </a:rPr>
                        <a:t>אף תשובה אינה נכונה</a:t>
                      </a:r>
                      <a:endParaRPr lang="he-IL" sz="3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51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096226"/>
              </p:ext>
            </p:extLst>
          </p:nvPr>
        </p:nvGraphicFramePr>
        <p:xfrm>
          <a:off x="107504" y="116632"/>
          <a:ext cx="8928993" cy="6338818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765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879">
                <a:tc gridSpan="2"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כאשר מקרבים למוליך טעון מוליך ניטרלי נוסף</a:t>
                      </a: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418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מטענו של המוליך הטעון גדל</a:t>
                      </a:r>
                      <a:br>
                        <a:rPr lang="he-IL" sz="3500" dirty="0">
                          <a:effectLst/>
                        </a:rPr>
                      </a:br>
                      <a:endParaRPr lang="he-IL" sz="35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95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הפוטנציאל של המוליך הטעון גדל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86">
                <a:tc>
                  <a:txBody>
                    <a:bodyPr/>
                    <a:lstStyle/>
                    <a:p>
                      <a:r>
                        <a:rPr lang="he-IL" sz="3500" dirty="0">
                          <a:effectLst/>
                        </a:rPr>
                        <a:t>הפוטנציאל של המוליך הטעון משתווה לפוטנציאל של כדור הארץ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500" dirty="0">
                          <a:effectLst/>
                        </a:rPr>
                        <a:t>אף תשובה אינה נכונה</a:t>
                      </a:r>
                      <a:endParaRPr lang="he-IL" sz="3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35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68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117476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קבל לוחות</a:t>
            </a:r>
            <a:endParaRPr lang="en-US" b="1" u="sng" dirty="0">
              <a:cs typeface="David" pitchFamily="34" charset="-79"/>
            </a:endParaRPr>
          </a:p>
        </p:txBody>
      </p:sp>
      <p:sp>
        <p:nvSpPr>
          <p:cNvPr id="18436" name="Text Box 38"/>
          <p:cNvSpPr txBox="1">
            <a:spLocks noChangeArrowheads="1"/>
          </p:cNvSpPr>
          <p:nvPr/>
        </p:nvSpPr>
        <p:spPr bwMode="auto">
          <a:xfrm>
            <a:off x="357361" y="1268760"/>
            <a:ext cx="8353425" cy="156966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 b="1" dirty="0">
                <a:cs typeface="David" pitchFamily="34" charset="-79"/>
              </a:rPr>
              <a:t>קבל לוחות –מערכת של שני לוחות מוליכים מקבילים טעונים במטענים זהים בגודלם וסימנים מנוגדים עם חומר מבודד ביניהם. </a:t>
            </a:r>
            <a:endParaRPr lang="en-US" sz="3200" b="1" dirty="0">
              <a:cs typeface="David" pitchFamily="34" charset="-79"/>
            </a:endParaRPr>
          </a:p>
        </p:txBody>
      </p:sp>
      <p:pic>
        <p:nvPicPr>
          <p:cNvPr id="18438" name="Picture 7" descr="קבלים לאלקטרוניק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644900"/>
            <a:ext cx="59309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656</Words>
  <Application>Microsoft Office PowerPoint</Application>
  <PresentationFormat>On-screen Show (4:3)</PresentationFormat>
  <Paragraphs>152</Paragraphs>
  <Slides>23</Slides>
  <Notes>6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David</vt:lpstr>
      <vt:lpstr>Times New Roman</vt:lpstr>
      <vt:lpstr>עיצוב ברירת מחדל</vt:lpstr>
      <vt:lpstr>משוואה</vt:lpstr>
      <vt:lpstr>פוטנציאל בקרבת מוליך</vt:lpstr>
      <vt:lpstr>פוטנציאל בקרבת מוליך</vt:lpstr>
      <vt:lpstr>פוטנציאל בקרבת מוליך</vt:lpstr>
      <vt:lpstr>פוטנציאל בקרבת מוליך</vt:lpstr>
      <vt:lpstr>PowerPoint Presentation</vt:lpstr>
      <vt:lpstr>PowerPoint Presentation</vt:lpstr>
      <vt:lpstr>PowerPoint Presentation</vt:lpstr>
      <vt:lpstr>PowerPoint Presentation</vt:lpstr>
      <vt:lpstr>קבל לוחות</vt:lpstr>
      <vt:lpstr>מבנה של  קבל  </vt:lpstr>
      <vt:lpstr>שימוש בקבלים</vt:lpstr>
      <vt:lpstr>פיצוץ קבל במתח גבוה</vt:lpstr>
      <vt:lpstr>מאפייני קבל לוחות</vt:lpstr>
      <vt:lpstr>PowerPoint Presentation</vt:lpstr>
      <vt:lpstr>נוסחת קיבול של קבל לוחות</vt:lpstr>
      <vt:lpstr>בניית קבל, נוסחה של קבל לוחות</vt:lpstr>
      <vt:lpstr>הדמיה PHET</vt:lpstr>
      <vt:lpstr>PowerPoint Presentation</vt:lpstr>
      <vt:lpstr>PowerPoint Presentation</vt:lpstr>
      <vt:lpstr>PowerPoint Presentation</vt:lpstr>
      <vt:lpstr>PowerPoint Presentation</vt:lpstr>
      <vt:lpstr>תרגול 1</vt:lpstr>
      <vt:lpstr>תרגול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Big</dc:creator>
  <cp:lastModifiedBy>margarita</cp:lastModifiedBy>
  <cp:revision>112</cp:revision>
  <dcterms:created xsi:type="dcterms:W3CDTF">2007-11-27T13:37:05Z</dcterms:created>
  <dcterms:modified xsi:type="dcterms:W3CDTF">2017-08-12T17:09:23Z</dcterms:modified>
</cp:coreProperties>
</file>