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3" r:id="rId2"/>
    <p:sldId id="264" r:id="rId3"/>
    <p:sldId id="265" r:id="rId4"/>
    <p:sldId id="266" r:id="rId5"/>
    <p:sldId id="344" r:id="rId6"/>
    <p:sldId id="345" r:id="rId7"/>
    <p:sldId id="323" r:id="rId8"/>
    <p:sldId id="322" r:id="rId9"/>
    <p:sldId id="267" r:id="rId10"/>
    <p:sldId id="295" r:id="rId11"/>
    <p:sldId id="309" r:id="rId12"/>
    <p:sldId id="296" r:id="rId13"/>
    <p:sldId id="268" r:id="rId14"/>
    <p:sldId id="282" r:id="rId15"/>
    <p:sldId id="269" r:id="rId16"/>
    <p:sldId id="314" r:id="rId17"/>
    <p:sldId id="297" r:id="rId18"/>
    <p:sldId id="324" r:id="rId19"/>
    <p:sldId id="325" r:id="rId20"/>
    <p:sldId id="326" r:id="rId21"/>
    <p:sldId id="327" r:id="rId22"/>
    <p:sldId id="278" r:id="rId23"/>
    <p:sldId id="279" r:id="rId24"/>
  </p:sldIdLst>
  <p:sldSz cx="9144000" cy="6858000" type="screen4x3"/>
  <p:notesSz cx="6858000" cy="91440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34578" autoAdjust="0"/>
    <p:restoredTop sz="94698" autoAdjust="0"/>
  </p:normalViewPr>
  <p:slideViewPr>
    <p:cSldViewPr>
      <p:cViewPr varScale="1">
        <p:scale>
          <a:sx n="68" d="100"/>
          <a:sy n="68" d="100"/>
        </p:scale>
        <p:origin x="7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pPr>
              <a:defRPr/>
            </a:pPr>
            <a:fld id="{D0A674FC-CF5E-42F5-BAF2-C1282BE7B2D8}" type="datetimeFigureOut">
              <a:rPr lang="he-IL"/>
              <a:pPr>
                <a:defRPr/>
              </a:pPr>
              <a:t>כ'/אב/תשע"ז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http://bagrut.blogspot.com                                  </a:t>
            </a:r>
            <a:r>
              <a:rPr lang="he-IL"/>
              <a:t>איליה וינוקור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pPr>
              <a:defRPr/>
            </a:pPr>
            <a:fld id="{495F606B-24FF-48CC-BDDD-7C251672C36F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929878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  <a:endParaRPr lang="en-US" noProof="0"/>
          </a:p>
          <a:p>
            <a:pPr lvl="1"/>
            <a:r>
              <a:rPr lang="he-IL" noProof="0"/>
              <a:t>רמה שנייה</a:t>
            </a:r>
            <a:endParaRPr lang="en-US" noProof="0"/>
          </a:p>
          <a:p>
            <a:pPr lvl="2"/>
            <a:r>
              <a:rPr lang="he-IL" noProof="0"/>
              <a:t>רמה שלישית</a:t>
            </a:r>
            <a:endParaRPr lang="en-US" noProof="0"/>
          </a:p>
          <a:p>
            <a:pPr lvl="3"/>
            <a:r>
              <a:rPr lang="he-IL" noProof="0"/>
              <a:t>רמה רביעית</a:t>
            </a:r>
            <a:endParaRPr lang="en-US" noProof="0"/>
          </a:p>
          <a:p>
            <a:pPr lvl="4"/>
            <a:r>
              <a:rPr lang="he-IL" noProof="0"/>
              <a:t>רמה חמישית</a:t>
            </a:r>
            <a:endParaRPr lang="en-US" noProof="0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http://bagrut.blogspot.com                                  </a:t>
            </a:r>
            <a:r>
              <a:rPr lang="he-IL"/>
              <a:t>איליה וינוקור</a:t>
            </a:r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fld id="{0BB12243-FFC6-42AF-B158-DD47A6B6C92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3503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A2797760-A015-4978-8A82-C948A84221E7}" type="slidenum">
              <a:rPr lang="he-IL" smtClean="0"/>
              <a:pPr eaLnBrk="1" hangingPunct="1"/>
              <a:t>1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/>
          </a:p>
        </p:txBody>
      </p:sp>
      <p:sp>
        <p:nvSpPr>
          <p:cNvPr id="32773" name="מציין מיקום של כותרת תחתונה 1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http://bagrut.blogspot.com                                  </a:t>
            </a:r>
            <a:r>
              <a:rPr lang="he-IL"/>
              <a:t>איליה וינוקור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699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6123863-3900-457B-A996-6E52191B207D}" type="slidenum">
              <a:rPr lang="he-IL" smtClean="0"/>
              <a:pPr eaLnBrk="1" hangingPunct="1"/>
              <a:t>2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/>
          </a:p>
        </p:txBody>
      </p:sp>
      <p:sp>
        <p:nvSpPr>
          <p:cNvPr id="33797" name="מציין מיקום של כותרת תחתונה 1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http://bagrut.blogspot.com                                  </a:t>
            </a:r>
            <a:r>
              <a:rPr lang="he-IL"/>
              <a:t>איליה וינוקור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988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D059D87-E04D-4F72-A497-667C82A55C51}" type="slidenum">
              <a:rPr lang="he-IL" smtClean="0"/>
              <a:pPr eaLnBrk="1" hangingPunct="1"/>
              <a:t>3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/>
          </a:p>
        </p:txBody>
      </p:sp>
      <p:sp>
        <p:nvSpPr>
          <p:cNvPr id="34821" name="מציין מיקום של כותרת תחתונה 1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http://bagrut.blogspot.com                                  </a:t>
            </a:r>
            <a:r>
              <a:rPr lang="he-IL"/>
              <a:t>איליה וינוקור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789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F20128F-A01D-429F-A2CB-F31D03BD372A}" type="slidenum">
              <a:rPr lang="he-IL" smtClean="0"/>
              <a:pPr eaLnBrk="1" hangingPunct="1"/>
              <a:t>4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/>
          </a:p>
        </p:txBody>
      </p:sp>
      <p:sp>
        <p:nvSpPr>
          <p:cNvPr id="35845" name="מציין מיקום של כותרת תחתונה 1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http://bagrut.blogspot.com                                  </a:t>
            </a:r>
            <a:r>
              <a:rPr lang="he-IL"/>
              <a:t>איליה וינוקור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12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E130AF6-AB6D-45AA-8682-A35634D9704C}" type="slidenum">
              <a:rPr lang="he-IL" smtClean="0"/>
              <a:pPr eaLnBrk="1" hangingPunct="1"/>
              <a:t>9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/>
          </a:p>
        </p:txBody>
      </p:sp>
      <p:sp>
        <p:nvSpPr>
          <p:cNvPr id="36869" name="מציין מיקום של כותרת תחתונה 1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http://bagrut.blogspot.com                                  </a:t>
            </a:r>
            <a:r>
              <a:rPr lang="he-IL"/>
              <a:t>איליה וינוקור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3157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7F0BED8-F507-4FA3-B3CE-60B348E2B124}" type="slidenum">
              <a:rPr lang="he-IL" smtClean="0"/>
              <a:pPr eaLnBrk="1" hangingPunct="1"/>
              <a:t>13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/>
          </a:p>
        </p:txBody>
      </p:sp>
      <p:sp>
        <p:nvSpPr>
          <p:cNvPr id="37893" name="מציין מיקום של כותרת תחתונה 1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http://bagrut.blogspot.com                                  </a:t>
            </a:r>
            <a:r>
              <a:rPr lang="he-IL"/>
              <a:t>איליה וינוקור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373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434D0-A577-4997-80ED-A09448C172E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968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3BF63-D597-4A5C-88CE-1ED77887C91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22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E0DED-F6B4-4688-948D-2FE3B83D881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17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47C77-11DE-402C-957E-810D8C2D45F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76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6C242-B6AE-45E7-BC52-7467883622C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9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4A085-ACC4-4DF7-AAB2-4B5C6DC8070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777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B10E9-C265-4E9B-BA84-267FB577920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986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FAB6-D258-4107-A6FE-D4960A96BDC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949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49DA3-7335-4940-BE6A-22E82FB983F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33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7F777-F9BD-4ADC-ACE1-256341E0241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661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D9C53-1484-402C-9583-B4D04440409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1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fld id="{1A2406BA-70DE-47BA-BE03-363F6293C4B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hyperlink" Target="http://bagrut.blogspot.com/" TargetMode="Externa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youtu.be/ZYH9dGl4gUE?t=1m23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_WheLp0RdLQ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hyperlink" Target="http://bagrut.blogspot.com/" TargetMode="External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riZkGSXZ7JE" TargetMode="External"/><Relationship Id="rId4" Type="http://schemas.openxmlformats.org/officeDocument/2006/relationships/hyperlink" Target="https://youtu.be/riZkGSXZ7JE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phet.colorado.edu/sims/capacitor-lab/capacitor-lab_iw.jnlp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agrut.blogspot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hyperlink" Target="http://bagrut.blogspot.com/" TargetMode="Externa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agrut.blogspot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404813"/>
            <a:ext cx="6692900" cy="863600"/>
          </a:xfrm>
        </p:spPr>
        <p:txBody>
          <a:bodyPr/>
          <a:lstStyle/>
          <a:p>
            <a:pPr eaLnBrk="1" hangingPunct="1"/>
            <a:r>
              <a:rPr lang="he-IL" b="1" u="sng">
                <a:cs typeface="David" pitchFamily="34" charset="-79"/>
              </a:rPr>
              <a:t>פוטנציאל בקרבת מוליך</a:t>
            </a:r>
            <a:endParaRPr lang="en-US" b="1" u="sng">
              <a:cs typeface="David" pitchFamily="34" charset="-79"/>
            </a:endParaRPr>
          </a:p>
        </p:txBody>
      </p:sp>
      <p:sp>
        <p:nvSpPr>
          <p:cNvPr id="14339" name="Oval 6"/>
          <p:cNvSpPr>
            <a:spLocks noChangeArrowheads="1"/>
          </p:cNvSpPr>
          <p:nvPr/>
        </p:nvSpPr>
        <p:spPr bwMode="auto">
          <a:xfrm>
            <a:off x="611188" y="2566988"/>
            <a:ext cx="2374900" cy="2374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grpSp>
        <p:nvGrpSpPr>
          <p:cNvPr id="14340" name="Group 7"/>
          <p:cNvGrpSpPr>
            <a:grpSpLocks/>
          </p:cNvGrpSpPr>
          <p:nvPr/>
        </p:nvGrpSpPr>
        <p:grpSpPr bwMode="auto">
          <a:xfrm>
            <a:off x="1114425" y="2998788"/>
            <a:ext cx="215900" cy="217487"/>
            <a:chOff x="4308" y="1842"/>
            <a:chExt cx="136" cy="137"/>
          </a:xfrm>
        </p:grpSpPr>
        <p:sp>
          <p:nvSpPr>
            <p:cNvPr id="14369" name="Line 8"/>
            <p:cNvSpPr>
              <a:spLocks noChangeShapeType="1"/>
            </p:cNvSpPr>
            <p:nvPr/>
          </p:nvSpPr>
          <p:spPr bwMode="auto">
            <a:xfrm>
              <a:off x="4377" y="1842"/>
              <a:ext cx="0" cy="13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4370" name="Line 9"/>
            <p:cNvSpPr>
              <a:spLocks noChangeShapeType="1"/>
            </p:cNvSpPr>
            <p:nvPr/>
          </p:nvSpPr>
          <p:spPr bwMode="auto">
            <a:xfrm>
              <a:off x="4308" y="1912"/>
              <a:ext cx="13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grpSp>
        <p:nvGrpSpPr>
          <p:cNvPr id="14341" name="Group 10"/>
          <p:cNvGrpSpPr>
            <a:grpSpLocks/>
          </p:cNvGrpSpPr>
          <p:nvPr/>
        </p:nvGrpSpPr>
        <p:grpSpPr bwMode="auto">
          <a:xfrm>
            <a:off x="1114425" y="4438650"/>
            <a:ext cx="215900" cy="217488"/>
            <a:chOff x="4308" y="1842"/>
            <a:chExt cx="136" cy="137"/>
          </a:xfrm>
        </p:grpSpPr>
        <p:sp>
          <p:nvSpPr>
            <p:cNvPr id="14367" name="Line 11"/>
            <p:cNvSpPr>
              <a:spLocks noChangeShapeType="1"/>
            </p:cNvSpPr>
            <p:nvPr/>
          </p:nvSpPr>
          <p:spPr bwMode="auto">
            <a:xfrm>
              <a:off x="4377" y="1842"/>
              <a:ext cx="0" cy="13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4368" name="Line 12"/>
            <p:cNvSpPr>
              <a:spLocks noChangeShapeType="1"/>
            </p:cNvSpPr>
            <p:nvPr/>
          </p:nvSpPr>
          <p:spPr bwMode="auto">
            <a:xfrm>
              <a:off x="4308" y="1912"/>
              <a:ext cx="13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grpSp>
        <p:nvGrpSpPr>
          <p:cNvPr id="14342" name="Group 13"/>
          <p:cNvGrpSpPr>
            <a:grpSpLocks/>
          </p:cNvGrpSpPr>
          <p:nvPr/>
        </p:nvGrpSpPr>
        <p:grpSpPr bwMode="auto">
          <a:xfrm>
            <a:off x="2051050" y="2854325"/>
            <a:ext cx="215900" cy="217488"/>
            <a:chOff x="4308" y="1842"/>
            <a:chExt cx="136" cy="137"/>
          </a:xfrm>
        </p:grpSpPr>
        <p:sp>
          <p:nvSpPr>
            <p:cNvPr id="14365" name="Line 14"/>
            <p:cNvSpPr>
              <a:spLocks noChangeShapeType="1"/>
            </p:cNvSpPr>
            <p:nvPr/>
          </p:nvSpPr>
          <p:spPr bwMode="auto">
            <a:xfrm>
              <a:off x="4377" y="1842"/>
              <a:ext cx="0" cy="13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4366" name="Line 15"/>
            <p:cNvSpPr>
              <a:spLocks noChangeShapeType="1"/>
            </p:cNvSpPr>
            <p:nvPr/>
          </p:nvSpPr>
          <p:spPr bwMode="auto">
            <a:xfrm>
              <a:off x="4308" y="1912"/>
              <a:ext cx="13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grpSp>
        <p:nvGrpSpPr>
          <p:cNvPr id="14343" name="Group 16"/>
          <p:cNvGrpSpPr>
            <a:grpSpLocks/>
          </p:cNvGrpSpPr>
          <p:nvPr/>
        </p:nvGrpSpPr>
        <p:grpSpPr bwMode="auto">
          <a:xfrm>
            <a:off x="2482850" y="4078288"/>
            <a:ext cx="215900" cy="217487"/>
            <a:chOff x="4308" y="1842"/>
            <a:chExt cx="136" cy="137"/>
          </a:xfrm>
        </p:grpSpPr>
        <p:sp>
          <p:nvSpPr>
            <p:cNvPr id="14363" name="Line 17"/>
            <p:cNvSpPr>
              <a:spLocks noChangeShapeType="1"/>
            </p:cNvSpPr>
            <p:nvPr/>
          </p:nvSpPr>
          <p:spPr bwMode="auto">
            <a:xfrm>
              <a:off x="4377" y="1842"/>
              <a:ext cx="0" cy="13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4364" name="Line 18"/>
            <p:cNvSpPr>
              <a:spLocks noChangeShapeType="1"/>
            </p:cNvSpPr>
            <p:nvPr/>
          </p:nvSpPr>
          <p:spPr bwMode="auto">
            <a:xfrm>
              <a:off x="4308" y="1912"/>
              <a:ext cx="13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grpSp>
        <p:nvGrpSpPr>
          <p:cNvPr id="14344" name="Group 19"/>
          <p:cNvGrpSpPr>
            <a:grpSpLocks/>
          </p:cNvGrpSpPr>
          <p:nvPr/>
        </p:nvGrpSpPr>
        <p:grpSpPr bwMode="auto">
          <a:xfrm>
            <a:off x="827088" y="3646488"/>
            <a:ext cx="215900" cy="217487"/>
            <a:chOff x="4308" y="1842"/>
            <a:chExt cx="136" cy="137"/>
          </a:xfrm>
        </p:grpSpPr>
        <p:sp>
          <p:nvSpPr>
            <p:cNvPr id="14361" name="Line 20"/>
            <p:cNvSpPr>
              <a:spLocks noChangeShapeType="1"/>
            </p:cNvSpPr>
            <p:nvPr/>
          </p:nvSpPr>
          <p:spPr bwMode="auto">
            <a:xfrm>
              <a:off x="4377" y="1842"/>
              <a:ext cx="0" cy="13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4362" name="Line 21"/>
            <p:cNvSpPr>
              <a:spLocks noChangeShapeType="1"/>
            </p:cNvSpPr>
            <p:nvPr/>
          </p:nvSpPr>
          <p:spPr bwMode="auto">
            <a:xfrm>
              <a:off x="4308" y="1912"/>
              <a:ext cx="13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grpSp>
        <p:nvGrpSpPr>
          <p:cNvPr id="14345" name="Group 22"/>
          <p:cNvGrpSpPr>
            <a:grpSpLocks/>
          </p:cNvGrpSpPr>
          <p:nvPr/>
        </p:nvGrpSpPr>
        <p:grpSpPr bwMode="auto">
          <a:xfrm>
            <a:off x="1978025" y="4511675"/>
            <a:ext cx="215900" cy="217488"/>
            <a:chOff x="4308" y="1842"/>
            <a:chExt cx="136" cy="137"/>
          </a:xfrm>
        </p:grpSpPr>
        <p:sp>
          <p:nvSpPr>
            <p:cNvPr id="14359" name="Line 23"/>
            <p:cNvSpPr>
              <a:spLocks noChangeShapeType="1"/>
            </p:cNvSpPr>
            <p:nvPr/>
          </p:nvSpPr>
          <p:spPr bwMode="auto">
            <a:xfrm>
              <a:off x="4377" y="1842"/>
              <a:ext cx="0" cy="13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4360" name="Line 24"/>
            <p:cNvSpPr>
              <a:spLocks noChangeShapeType="1"/>
            </p:cNvSpPr>
            <p:nvPr/>
          </p:nvSpPr>
          <p:spPr bwMode="auto">
            <a:xfrm>
              <a:off x="4308" y="1912"/>
              <a:ext cx="13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grpSp>
        <p:nvGrpSpPr>
          <p:cNvPr id="14346" name="Group 25"/>
          <p:cNvGrpSpPr>
            <a:grpSpLocks/>
          </p:cNvGrpSpPr>
          <p:nvPr/>
        </p:nvGrpSpPr>
        <p:grpSpPr bwMode="auto">
          <a:xfrm>
            <a:off x="1619250" y="2711450"/>
            <a:ext cx="215900" cy="217488"/>
            <a:chOff x="4308" y="1842"/>
            <a:chExt cx="136" cy="137"/>
          </a:xfrm>
        </p:grpSpPr>
        <p:sp>
          <p:nvSpPr>
            <p:cNvPr id="14357" name="Line 26"/>
            <p:cNvSpPr>
              <a:spLocks noChangeShapeType="1"/>
            </p:cNvSpPr>
            <p:nvPr/>
          </p:nvSpPr>
          <p:spPr bwMode="auto">
            <a:xfrm>
              <a:off x="4377" y="1842"/>
              <a:ext cx="0" cy="13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4358" name="Line 27"/>
            <p:cNvSpPr>
              <a:spLocks noChangeShapeType="1"/>
            </p:cNvSpPr>
            <p:nvPr/>
          </p:nvSpPr>
          <p:spPr bwMode="auto">
            <a:xfrm>
              <a:off x="4308" y="1912"/>
              <a:ext cx="13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grpSp>
        <p:nvGrpSpPr>
          <p:cNvPr id="14347" name="Group 28"/>
          <p:cNvGrpSpPr>
            <a:grpSpLocks/>
          </p:cNvGrpSpPr>
          <p:nvPr/>
        </p:nvGrpSpPr>
        <p:grpSpPr bwMode="auto">
          <a:xfrm>
            <a:off x="2482850" y="3359150"/>
            <a:ext cx="215900" cy="217488"/>
            <a:chOff x="4308" y="1842"/>
            <a:chExt cx="136" cy="137"/>
          </a:xfrm>
        </p:grpSpPr>
        <p:sp>
          <p:nvSpPr>
            <p:cNvPr id="14355" name="Line 29"/>
            <p:cNvSpPr>
              <a:spLocks noChangeShapeType="1"/>
            </p:cNvSpPr>
            <p:nvPr/>
          </p:nvSpPr>
          <p:spPr bwMode="auto">
            <a:xfrm>
              <a:off x="4377" y="1842"/>
              <a:ext cx="0" cy="13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4356" name="Line 30"/>
            <p:cNvSpPr>
              <a:spLocks noChangeShapeType="1"/>
            </p:cNvSpPr>
            <p:nvPr/>
          </p:nvSpPr>
          <p:spPr bwMode="auto">
            <a:xfrm>
              <a:off x="4308" y="1912"/>
              <a:ext cx="13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grpSp>
        <p:nvGrpSpPr>
          <p:cNvPr id="14348" name="Group 37"/>
          <p:cNvGrpSpPr>
            <a:grpSpLocks/>
          </p:cNvGrpSpPr>
          <p:nvPr/>
        </p:nvGrpSpPr>
        <p:grpSpPr bwMode="auto">
          <a:xfrm>
            <a:off x="2814205" y="3104972"/>
            <a:ext cx="431800" cy="681038"/>
            <a:chOff x="1972" y="2208"/>
            <a:chExt cx="272" cy="429"/>
          </a:xfrm>
        </p:grpSpPr>
        <p:sp>
          <p:nvSpPr>
            <p:cNvPr id="14353" name="Oval 31"/>
            <p:cNvSpPr>
              <a:spLocks noChangeArrowheads="1"/>
            </p:cNvSpPr>
            <p:nvPr/>
          </p:nvSpPr>
          <p:spPr bwMode="auto">
            <a:xfrm>
              <a:off x="2042" y="2525"/>
              <a:ext cx="112" cy="112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4354" name="Text Box 32"/>
            <p:cNvSpPr txBox="1">
              <a:spLocks noChangeArrowheads="1"/>
            </p:cNvSpPr>
            <p:nvPr/>
          </p:nvSpPr>
          <p:spPr bwMode="auto">
            <a:xfrm>
              <a:off x="1972" y="2208"/>
              <a:ext cx="2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A</a:t>
              </a:r>
            </a:p>
          </p:txBody>
        </p:sp>
      </p:grpSp>
      <p:sp>
        <p:nvSpPr>
          <p:cNvPr id="14349" name="Text Box 33"/>
          <p:cNvSpPr txBox="1">
            <a:spLocks noChangeArrowheads="1"/>
          </p:cNvSpPr>
          <p:nvPr/>
        </p:nvSpPr>
        <p:spPr bwMode="auto">
          <a:xfrm>
            <a:off x="1403350" y="1557338"/>
            <a:ext cx="70564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e-IL" sz="3200">
                <a:cs typeface="David" pitchFamily="34" charset="-79"/>
              </a:rPr>
              <a:t>פוטנציאל  בנקודה </a:t>
            </a:r>
            <a:r>
              <a:rPr lang="en-US" sz="3200">
                <a:cs typeface="David" pitchFamily="34" charset="-79"/>
              </a:rPr>
              <a:t>A</a:t>
            </a:r>
            <a:r>
              <a:rPr lang="he-IL" sz="3200">
                <a:cs typeface="David" pitchFamily="34" charset="-79"/>
              </a:rPr>
              <a:t> אפשר לחשב לפי נוסחה:</a:t>
            </a:r>
            <a:endParaRPr lang="en-US" sz="3200">
              <a:cs typeface="David" pitchFamily="34" charset="-79"/>
            </a:endParaRPr>
          </a:p>
        </p:txBody>
      </p:sp>
      <p:graphicFrame>
        <p:nvGraphicFramePr>
          <p:cNvPr id="14350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5817411"/>
              </p:ext>
            </p:extLst>
          </p:nvPr>
        </p:nvGraphicFramePr>
        <p:xfrm>
          <a:off x="6024563" y="2652713"/>
          <a:ext cx="1989137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0" name="משוואה" r:id="rId4" imgW="622080" imgH="457200" progId="Equation.3">
                  <p:embed/>
                </p:oleObj>
              </mc:Choice>
              <mc:Fallback>
                <p:oleObj name="משוואה" r:id="rId4" imgW="622080" imgH="45720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4563" y="2652713"/>
                        <a:ext cx="1989137" cy="1463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1" name="Text Box 36"/>
          <p:cNvSpPr txBox="1">
            <a:spLocks noChangeArrowheads="1"/>
          </p:cNvSpPr>
          <p:nvPr/>
        </p:nvSpPr>
        <p:spPr bwMode="auto">
          <a:xfrm>
            <a:off x="2722563" y="4729163"/>
            <a:ext cx="5856287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e-IL" sz="3200">
                <a:cs typeface="David" pitchFamily="34" charset="-79"/>
              </a:rPr>
              <a:t>פוטנציאל בנקודה </a:t>
            </a:r>
            <a:r>
              <a:rPr lang="en-US" sz="3200">
                <a:cs typeface="David" pitchFamily="34" charset="-79"/>
              </a:rPr>
              <a:t>A</a:t>
            </a:r>
            <a:r>
              <a:rPr lang="he-IL" sz="3200">
                <a:cs typeface="David" pitchFamily="34" charset="-79"/>
              </a:rPr>
              <a:t> הוא פוטנציאל חיובי (נוצר ע"י מטענים חיוביים בלבד)</a:t>
            </a:r>
            <a:endParaRPr lang="en-US" sz="3200">
              <a:cs typeface="David" pitchFamily="34" charset="-79"/>
            </a:endParaRPr>
          </a:p>
        </p:txBody>
      </p:sp>
      <p:sp>
        <p:nvSpPr>
          <p:cNvPr id="14352" name="TextBox 1"/>
          <p:cNvSpPr txBox="1">
            <a:spLocks noChangeArrowheads="1"/>
          </p:cNvSpPr>
          <p:nvPr/>
        </p:nvSpPr>
        <p:spPr bwMode="auto">
          <a:xfrm>
            <a:off x="574675" y="6381750"/>
            <a:ext cx="8137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dirty="0">
                <a:hlinkClick r:id="rId6"/>
              </a:rPr>
              <a:t>http://bagrut.blogspot.com</a:t>
            </a:r>
            <a:r>
              <a:rPr lang="en-US" dirty="0"/>
              <a:t> </a:t>
            </a:r>
            <a:r>
              <a:rPr lang="he-IL" dirty="0"/>
              <a:t>                                                             איליה  </a:t>
            </a:r>
            <a:r>
              <a:rPr lang="he-IL" dirty="0" err="1"/>
              <a:t>וינוקור</a:t>
            </a:r>
            <a:r>
              <a:rPr lang="he-IL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he-IL" b="1" u="sng" dirty="0">
                <a:cs typeface="David" pitchFamily="34" charset="-79"/>
              </a:rPr>
              <a:t>מבנה של  קבל  </a:t>
            </a:r>
          </a:p>
        </p:txBody>
      </p:sp>
      <p:sp>
        <p:nvSpPr>
          <p:cNvPr id="4" name="מלבן 3"/>
          <p:cNvSpPr/>
          <p:nvPr/>
        </p:nvSpPr>
        <p:spPr>
          <a:xfrm>
            <a:off x="2267744" y="6309320"/>
            <a:ext cx="4256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http://youtu.be/ZYH9dGl4gUE?t=1m23s</a:t>
            </a:r>
            <a:endParaRPr lang="he-IL" dirty="0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6101" y="1327776"/>
            <a:ext cx="3904023" cy="2886971"/>
          </a:xfrm>
          <a:prstGeom prst="rect">
            <a:avLst/>
          </a:prstGeom>
        </p:spPr>
      </p:pic>
      <p:pic>
        <p:nvPicPr>
          <p:cNvPr id="29698" name="Picture 2" descr="http://radio.lg.ua/products_pictures/1-6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27776"/>
            <a:ext cx="3810000" cy="284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0" name="Picture 4" descr="http://www.engineersgarage.com/sites/default/files/imagecache/Original/wysiwyg_imageupload/1/Capacitor-constructio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6540" y="4345106"/>
            <a:ext cx="3798699" cy="18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9915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u="sng" dirty="0">
                <a:cs typeface="David" pitchFamily="34" charset="-79"/>
              </a:rPr>
              <a:t>שימוש בקבלים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b="1" dirty="0"/>
              <a:t>תזמון (</a:t>
            </a:r>
            <a:r>
              <a:rPr lang="en-US" b="1" dirty="0"/>
              <a:t>RC</a:t>
            </a:r>
            <a:r>
              <a:rPr lang="he-IL" b="1" dirty="0"/>
              <a:t>) </a:t>
            </a:r>
          </a:p>
          <a:p>
            <a:r>
              <a:rPr lang="he-IL" b="1" dirty="0"/>
              <a:t>דלת במכותנ כביסה, תאורה בחדר מדרגות,פלאש במצלמות, </a:t>
            </a:r>
          </a:p>
          <a:p>
            <a:pPr marL="0" indent="0">
              <a:buNone/>
            </a:pPr>
            <a:endParaRPr lang="he-IL" b="1" dirty="0"/>
          </a:p>
          <a:p>
            <a:r>
              <a:rPr lang="he-IL" b="1" dirty="0"/>
              <a:t>לייצב מתח (זרם) אחרי יישור</a:t>
            </a:r>
          </a:p>
          <a:p>
            <a:pPr marL="0" indent="0">
              <a:buNone/>
            </a:pPr>
            <a:endParaRPr lang="he-IL" b="1" dirty="0"/>
          </a:p>
          <a:p>
            <a:pPr marL="0" indent="0">
              <a:buNone/>
            </a:pPr>
            <a:endParaRPr lang="he-IL" b="1" dirty="0"/>
          </a:p>
          <a:p>
            <a:r>
              <a:rPr lang="he-IL" b="1" dirty="0"/>
              <a:t>בשילוב עם סליל מערכות רדיו שידור וקליטה</a:t>
            </a:r>
          </a:p>
          <a:p>
            <a:pPr marL="0" indent="0">
              <a:buNone/>
            </a:pPr>
            <a:endParaRPr lang="he-IL" b="1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096" y="4005064"/>
            <a:ext cx="3115731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638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u="sng" dirty="0">
                <a:cs typeface="David" pitchFamily="34" charset="-79"/>
              </a:rPr>
              <a:t>פיצוץ קבל במתח גבוה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725" y="1412776"/>
            <a:ext cx="363855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לבן 3"/>
          <p:cNvSpPr/>
          <p:nvPr/>
        </p:nvSpPr>
        <p:spPr>
          <a:xfrm>
            <a:off x="2843808" y="6165304"/>
            <a:ext cx="3300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http://youtu.be/_WheLp0RdLQ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6533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-171450"/>
            <a:ext cx="6692900" cy="863600"/>
          </a:xfrm>
        </p:spPr>
        <p:txBody>
          <a:bodyPr/>
          <a:lstStyle/>
          <a:p>
            <a:pPr eaLnBrk="1" hangingPunct="1"/>
            <a:r>
              <a:rPr lang="he-IL" b="1" u="sng">
                <a:cs typeface="David" pitchFamily="34" charset="-79"/>
              </a:rPr>
              <a:t>מאפייני קבל לוחות</a:t>
            </a:r>
            <a:endParaRPr lang="en-US" b="1" u="sng">
              <a:cs typeface="David" pitchFamily="34" charset="-79"/>
            </a:endParaRPr>
          </a:p>
        </p:txBody>
      </p:sp>
      <p:grpSp>
        <p:nvGrpSpPr>
          <p:cNvPr id="19459" name="Group 9"/>
          <p:cNvGrpSpPr>
            <a:grpSpLocks/>
          </p:cNvGrpSpPr>
          <p:nvPr/>
        </p:nvGrpSpPr>
        <p:grpSpPr bwMode="auto">
          <a:xfrm>
            <a:off x="-36513" y="1916113"/>
            <a:ext cx="3471863" cy="2987675"/>
            <a:chOff x="6660" y="12600"/>
            <a:chExt cx="3052" cy="2550"/>
          </a:xfrm>
        </p:grpSpPr>
        <p:sp>
          <p:nvSpPr>
            <p:cNvPr id="19515" name="Text Box 42"/>
            <p:cNvSpPr txBox="1">
              <a:spLocks noChangeArrowheads="1"/>
            </p:cNvSpPr>
            <p:nvPr/>
          </p:nvSpPr>
          <p:spPr bwMode="auto">
            <a:xfrm>
              <a:off x="6660" y="12600"/>
              <a:ext cx="720" cy="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400">
                  <a:cs typeface="Times New Roman" pitchFamily="18" charset="0"/>
                </a:rPr>
                <a:t>+Q</a:t>
              </a:r>
              <a:endParaRPr lang="he-IL" sz="2400"/>
            </a:p>
          </p:txBody>
        </p:sp>
        <p:sp>
          <p:nvSpPr>
            <p:cNvPr id="19516" name="Text Box 41"/>
            <p:cNvSpPr txBox="1">
              <a:spLocks noChangeArrowheads="1"/>
            </p:cNvSpPr>
            <p:nvPr/>
          </p:nvSpPr>
          <p:spPr bwMode="auto">
            <a:xfrm>
              <a:off x="6660" y="13500"/>
              <a:ext cx="720" cy="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400">
                  <a:cs typeface="Times New Roman" pitchFamily="18" charset="0"/>
                </a:rPr>
                <a:t>A</a:t>
              </a:r>
              <a:endParaRPr lang="he-IL" sz="2400"/>
            </a:p>
          </p:txBody>
        </p:sp>
        <p:sp>
          <p:nvSpPr>
            <p:cNvPr id="19517" name="Rectangle 40"/>
            <p:cNvSpPr>
              <a:spLocks noChangeArrowheads="1"/>
            </p:cNvSpPr>
            <p:nvPr/>
          </p:nvSpPr>
          <p:spPr bwMode="auto">
            <a:xfrm>
              <a:off x="7732" y="12780"/>
              <a:ext cx="180" cy="18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9518" name="Rectangle 39"/>
            <p:cNvSpPr>
              <a:spLocks noChangeArrowheads="1"/>
            </p:cNvSpPr>
            <p:nvPr/>
          </p:nvSpPr>
          <p:spPr bwMode="auto">
            <a:xfrm>
              <a:off x="8632" y="12780"/>
              <a:ext cx="180" cy="18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9519" name="Line 38"/>
            <p:cNvSpPr>
              <a:spLocks noChangeShapeType="1"/>
            </p:cNvSpPr>
            <p:nvPr/>
          </p:nvSpPr>
          <p:spPr bwMode="auto">
            <a:xfrm>
              <a:off x="7380" y="13136"/>
              <a:ext cx="1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9520" name="Line 37"/>
            <p:cNvSpPr>
              <a:spLocks noChangeShapeType="1"/>
            </p:cNvSpPr>
            <p:nvPr/>
          </p:nvSpPr>
          <p:spPr bwMode="auto">
            <a:xfrm rot="-5400000">
              <a:off x="7377" y="13126"/>
              <a:ext cx="1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9521" name="Line 36"/>
            <p:cNvSpPr>
              <a:spLocks noChangeShapeType="1"/>
            </p:cNvSpPr>
            <p:nvPr/>
          </p:nvSpPr>
          <p:spPr bwMode="auto">
            <a:xfrm>
              <a:off x="7387" y="13361"/>
              <a:ext cx="1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9522" name="Line 35"/>
            <p:cNvSpPr>
              <a:spLocks noChangeShapeType="1"/>
            </p:cNvSpPr>
            <p:nvPr/>
          </p:nvSpPr>
          <p:spPr bwMode="auto">
            <a:xfrm rot="-5400000">
              <a:off x="7384" y="13351"/>
              <a:ext cx="1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9523" name="Line 34"/>
            <p:cNvSpPr>
              <a:spLocks noChangeShapeType="1"/>
            </p:cNvSpPr>
            <p:nvPr/>
          </p:nvSpPr>
          <p:spPr bwMode="auto">
            <a:xfrm>
              <a:off x="7387" y="13608"/>
              <a:ext cx="1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9524" name="Line 33"/>
            <p:cNvSpPr>
              <a:spLocks noChangeShapeType="1"/>
            </p:cNvSpPr>
            <p:nvPr/>
          </p:nvSpPr>
          <p:spPr bwMode="auto">
            <a:xfrm rot="-5400000">
              <a:off x="7384" y="13598"/>
              <a:ext cx="1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9525" name="Line 32"/>
            <p:cNvSpPr>
              <a:spLocks noChangeShapeType="1"/>
            </p:cNvSpPr>
            <p:nvPr/>
          </p:nvSpPr>
          <p:spPr bwMode="auto">
            <a:xfrm>
              <a:off x="7387" y="13863"/>
              <a:ext cx="1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9526" name="Line 31"/>
            <p:cNvSpPr>
              <a:spLocks noChangeShapeType="1"/>
            </p:cNvSpPr>
            <p:nvPr/>
          </p:nvSpPr>
          <p:spPr bwMode="auto">
            <a:xfrm rot="-5400000">
              <a:off x="7384" y="13853"/>
              <a:ext cx="1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9527" name="Line 30"/>
            <p:cNvSpPr>
              <a:spLocks noChangeShapeType="1"/>
            </p:cNvSpPr>
            <p:nvPr/>
          </p:nvSpPr>
          <p:spPr bwMode="auto">
            <a:xfrm>
              <a:off x="7387" y="14133"/>
              <a:ext cx="1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9528" name="Line 29"/>
            <p:cNvSpPr>
              <a:spLocks noChangeShapeType="1"/>
            </p:cNvSpPr>
            <p:nvPr/>
          </p:nvSpPr>
          <p:spPr bwMode="auto">
            <a:xfrm rot="-5400000">
              <a:off x="7384" y="14123"/>
              <a:ext cx="1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9529" name="Line 28"/>
            <p:cNvSpPr>
              <a:spLocks noChangeShapeType="1"/>
            </p:cNvSpPr>
            <p:nvPr/>
          </p:nvSpPr>
          <p:spPr bwMode="auto">
            <a:xfrm>
              <a:off x="7387" y="14388"/>
              <a:ext cx="1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9530" name="Line 27"/>
            <p:cNvSpPr>
              <a:spLocks noChangeShapeType="1"/>
            </p:cNvSpPr>
            <p:nvPr/>
          </p:nvSpPr>
          <p:spPr bwMode="auto">
            <a:xfrm rot="-5400000">
              <a:off x="7384" y="14378"/>
              <a:ext cx="1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9531" name="Line 26"/>
            <p:cNvSpPr>
              <a:spLocks noChangeShapeType="1"/>
            </p:cNvSpPr>
            <p:nvPr/>
          </p:nvSpPr>
          <p:spPr bwMode="auto">
            <a:xfrm>
              <a:off x="7387" y="12873"/>
              <a:ext cx="1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9532" name="Line 25"/>
            <p:cNvSpPr>
              <a:spLocks noChangeShapeType="1"/>
            </p:cNvSpPr>
            <p:nvPr/>
          </p:nvSpPr>
          <p:spPr bwMode="auto">
            <a:xfrm rot="-5400000">
              <a:off x="7384" y="12863"/>
              <a:ext cx="1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9533" name="Line 24"/>
            <p:cNvSpPr>
              <a:spLocks noChangeShapeType="1"/>
            </p:cNvSpPr>
            <p:nvPr/>
          </p:nvSpPr>
          <p:spPr bwMode="auto">
            <a:xfrm>
              <a:off x="9007" y="12855"/>
              <a:ext cx="1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9534" name="Line 23"/>
            <p:cNvSpPr>
              <a:spLocks noChangeShapeType="1"/>
            </p:cNvSpPr>
            <p:nvPr/>
          </p:nvSpPr>
          <p:spPr bwMode="auto">
            <a:xfrm>
              <a:off x="9007" y="13058"/>
              <a:ext cx="1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9535" name="Line 22"/>
            <p:cNvSpPr>
              <a:spLocks noChangeShapeType="1"/>
            </p:cNvSpPr>
            <p:nvPr/>
          </p:nvSpPr>
          <p:spPr bwMode="auto">
            <a:xfrm>
              <a:off x="9007" y="13313"/>
              <a:ext cx="1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9536" name="Line 21"/>
            <p:cNvSpPr>
              <a:spLocks noChangeShapeType="1"/>
            </p:cNvSpPr>
            <p:nvPr/>
          </p:nvSpPr>
          <p:spPr bwMode="auto">
            <a:xfrm>
              <a:off x="9007" y="13591"/>
              <a:ext cx="1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9537" name="Line 20"/>
            <p:cNvSpPr>
              <a:spLocks noChangeShapeType="1"/>
            </p:cNvSpPr>
            <p:nvPr/>
          </p:nvSpPr>
          <p:spPr bwMode="auto">
            <a:xfrm>
              <a:off x="9007" y="13824"/>
              <a:ext cx="1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9538" name="Line 19"/>
            <p:cNvSpPr>
              <a:spLocks noChangeShapeType="1"/>
            </p:cNvSpPr>
            <p:nvPr/>
          </p:nvSpPr>
          <p:spPr bwMode="auto">
            <a:xfrm>
              <a:off x="9007" y="14132"/>
              <a:ext cx="1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9539" name="Line 18"/>
            <p:cNvSpPr>
              <a:spLocks noChangeShapeType="1"/>
            </p:cNvSpPr>
            <p:nvPr/>
          </p:nvSpPr>
          <p:spPr bwMode="auto">
            <a:xfrm>
              <a:off x="9007" y="14372"/>
              <a:ext cx="1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9540" name="Line 17"/>
            <p:cNvSpPr>
              <a:spLocks noChangeShapeType="1"/>
            </p:cNvSpPr>
            <p:nvPr/>
          </p:nvSpPr>
          <p:spPr bwMode="auto">
            <a:xfrm>
              <a:off x="7912" y="12780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9541" name="Text Box 16"/>
            <p:cNvSpPr txBox="1">
              <a:spLocks noChangeArrowheads="1"/>
            </p:cNvSpPr>
            <p:nvPr/>
          </p:nvSpPr>
          <p:spPr bwMode="auto">
            <a:xfrm>
              <a:off x="8092" y="12742"/>
              <a:ext cx="360" cy="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400">
                  <a:cs typeface="Times New Roman" pitchFamily="18" charset="0"/>
                </a:rPr>
                <a:t>d</a:t>
              </a:r>
              <a:endParaRPr lang="he-IL" sz="2400"/>
            </a:p>
          </p:txBody>
        </p:sp>
        <p:sp>
          <p:nvSpPr>
            <p:cNvPr id="19542" name="Text Box 15"/>
            <p:cNvSpPr txBox="1">
              <a:spLocks noChangeArrowheads="1"/>
            </p:cNvSpPr>
            <p:nvPr/>
          </p:nvSpPr>
          <p:spPr bwMode="auto">
            <a:xfrm>
              <a:off x="8992" y="12600"/>
              <a:ext cx="720" cy="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400">
                  <a:cs typeface="Times New Roman" pitchFamily="18" charset="0"/>
                </a:rPr>
                <a:t>- Q</a:t>
              </a:r>
              <a:endParaRPr lang="he-IL" sz="2400"/>
            </a:p>
          </p:txBody>
        </p:sp>
        <p:sp>
          <p:nvSpPr>
            <p:cNvPr id="19543" name="Line 14"/>
            <p:cNvSpPr>
              <a:spLocks noChangeShapeType="1"/>
            </p:cNvSpPr>
            <p:nvPr/>
          </p:nvSpPr>
          <p:spPr bwMode="auto">
            <a:xfrm>
              <a:off x="7912" y="13680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9544" name="Text Box 13"/>
            <p:cNvSpPr txBox="1">
              <a:spLocks noChangeArrowheads="1"/>
            </p:cNvSpPr>
            <p:nvPr/>
          </p:nvSpPr>
          <p:spPr bwMode="auto">
            <a:xfrm>
              <a:off x="8092" y="13320"/>
              <a:ext cx="360" cy="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400">
                  <a:cs typeface="Times New Roman" pitchFamily="18" charset="0"/>
                </a:rPr>
                <a:t>E</a:t>
              </a:r>
              <a:endParaRPr lang="he-IL" sz="2400"/>
            </a:p>
          </p:txBody>
        </p:sp>
        <p:sp>
          <p:nvSpPr>
            <p:cNvPr id="19545" name="Line 12"/>
            <p:cNvSpPr>
              <a:spLocks noChangeShapeType="1"/>
            </p:cNvSpPr>
            <p:nvPr/>
          </p:nvSpPr>
          <p:spPr bwMode="auto">
            <a:xfrm>
              <a:off x="8137" y="13388"/>
              <a:ext cx="203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9546" name="Text Box 11"/>
            <p:cNvSpPr txBox="1">
              <a:spLocks noChangeArrowheads="1"/>
            </p:cNvSpPr>
            <p:nvPr/>
          </p:nvSpPr>
          <p:spPr bwMode="auto">
            <a:xfrm>
              <a:off x="7320" y="14610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400">
                  <a:cs typeface="Times New Roman" pitchFamily="18" charset="0"/>
                </a:rPr>
                <a:t>+V</a:t>
              </a:r>
              <a:endParaRPr lang="he-IL" sz="2400"/>
            </a:p>
          </p:txBody>
        </p:sp>
        <p:sp>
          <p:nvSpPr>
            <p:cNvPr id="19547" name="Text Box 10"/>
            <p:cNvSpPr txBox="1">
              <a:spLocks noChangeArrowheads="1"/>
            </p:cNvSpPr>
            <p:nvPr/>
          </p:nvSpPr>
          <p:spPr bwMode="auto">
            <a:xfrm>
              <a:off x="8280" y="14610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400">
                  <a:cs typeface="Times New Roman" pitchFamily="18" charset="0"/>
                </a:rPr>
                <a:t>-V</a:t>
              </a:r>
              <a:endParaRPr lang="he-IL" sz="2400"/>
            </a:p>
          </p:txBody>
        </p:sp>
      </p:grpSp>
      <p:sp>
        <p:nvSpPr>
          <p:cNvPr id="19460" name="Rectangle 46"/>
          <p:cNvSpPr>
            <a:spLocks noChangeArrowheads="1"/>
          </p:cNvSpPr>
          <p:nvPr/>
        </p:nvSpPr>
        <p:spPr bwMode="auto">
          <a:xfrm>
            <a:off x="4452938" y="1635125"/>
            <a:ext cx="571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he-IL"/>
          </a:p>
        </p:txBody>
      </p:sp>
      <p:sp>
        <p:nvSpPr>
          <p:cNvPr id="19461" name="Rectangle 58"/>
          <p:cNvSpPr>
            <a:spLocks noChangeArrowheads="1"/>
          </p:cNvSpPr>
          <p:nvPr/>
        </p:nvSpPr>
        <p:spPr bwMode="auto">
          <a:xfrm>
            <a:off x="4452938" y="1635125"/>
            <a:ext cx="571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he-IL"/>
          </a:p>
        </p:txBody>
      </p:sp>
      <p:sp>
        <p:nvSpPr>
          <p:cNvPr id="19462" name="Rectangle 87"/>
          <p:cNvSpPr>
            <a:spLocks noChangeArrowheads="1"/>
          </p:cNvSpPr>
          <p:nvPr/>
        </p:nvSpPr>
        <p:spPr bwMode="auto">
          <a:xfrm>
            <a:off x="4452938" y="1635125"/>
            <a:ext cx="571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he-IL"/>
          </a:p>
        </p:txBody>
      </p:sp>
      <p:graphicFrame>
        <p:nvGraphicFramePr>
          <p:cNvPr id="24866" name="Group 290"/>
          <p:cNvGraphicFramePr>
            <a:graphicFrameLocks noGrp="1"/>
          </p:cNvGraphicFramePr>
          <p:nvPr/>
        </p:nvGraphicFramePr>
        <p:xfrm>
          <a:off x="3611563" y="620713"/>
          <a:ext cx="5353050" cy="6188074"/>
        </p:xfrm>
        <a:graphic>
          <a:graphicData uri="http://schemas.openxmlformats.org/drawingml/2006/table">
            <a:tbl>
              <a:tblPr rtl="1"/>
              <a:tblGrid>
                <a:gridCol w="86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3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9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676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C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David" pitchFamily="34" charset="-79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קיבול</a:t>
                      </a:r>
                      <a:endParaRPr kumimoji="0" lang="he-IL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David" pitchFamily="34" charset="-79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פאראד</a:t>
                      </a:r>
                      <a:endParaRPr kumimoji="0" lang="he-IL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David" pitchFamily="34" charset="-79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F</a:t>
                      </a: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David" pitchFamily="34" charset="-79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6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+q-q</a:t>
                      </a: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David" pitchFamily="34" charset="-79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מטען של לוחות</a:t>
                      </a:r>
                      <a:endParaRPr kumimoji="0" lang="he-IL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David" pitchFamily="34" charset="-79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קולון</a:t>
                      </a:r>
                      <a:endParaRPr kumimoji="0" lang="he-IL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David" pitchFamily="34" charset="-79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C</a:t>
                      </a: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David" pitchFamily="34" charset="-79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7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+v-v</a:t>
                      </a: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David" pitchFamily="34" charset="-79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פוטנציאלים של הלוחות</a:t>
                      </a:r>
                      <a:endParaRPr kumimoji="0" lang="he-IL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David" pitchFamily="34" charset="-79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וולט</a:t>
                      </a:r>
                      <a:endParaRPr kumimoji="0" lang="he-IL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David" pitchFamily="34" charset="-79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V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David" pitchFamily="34" charset="-79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07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E</a:t>
                      </a: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David" pitchFamily="34" charset="-79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שדה חשמלי בין הלוחות</a:t>
                      </a:r>
                      <a:endParaRPr kumimoji="0" lang="he-IL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David" pitchFamily="34" charset="-79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ניוטון לקולון או וולט למטר</a:t>
                      </a:r>
                      <a:endParaRPr kumimoji="0" lang="he-IL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David" pitchFamily="34" charset="-79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N/C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V/M</a:t>
                      </a: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David" pitchFamily="34" charset="-79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207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d</a:t>
                      </a: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David" pitchFamily="34" charset="-79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מרחק בין הלוחות</a:t>
                      </a:r>
                      <a:endParaRPr kumimoji="0" lang="he-IL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David" pitchFamily="34" charset="-79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מטר</a:t>
                      </a:r>
                      <a:endParaRPr kumimoji="0" lang="he-IL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David" pitchFamily="34" charset="-79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M</a:t>
                      </a: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David" pitchFamily="34" charset="-79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207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σ</a:t>
                      </a: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David" pitchFamily="34" charset="-79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צפיפות שטחית של מטען</a:t>
                      </a:r>
                      <a:endParaRPr kumimoji="0" lang="he-IL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David" pitchFamily="34" charset="-79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קולון למטר מרובע</a:t>
                      </a:r>
                      <a:endParaRPr kumimoji="0" lang="he-IL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David" pitchFamily="34" charset="-79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C/M</a:t>
                      </a:r>
                      <a:r>
                        <a:rPr kumimoji="0" lang="en-US" sz="22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2</a:t>
                      </a: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David" pitchFamily="34" charset="-79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207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A</a:t>
                      </a: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David" pitchFamily="34" charset="-79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שטח של לוח אחד</a:t>
                      </a:r>
                      <a:endParaRPr kumimoji="0" lang="he-IL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David" pitchFamily="34" charset="-79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מטר מרובע</a:t>
                      </a:r>
                      <a:endParaRPr kumimoji="0" lang="he-IL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David" pitchFamily="34" charset="-79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M</a:t>
                      </a:r>
                      <a:r>
                        <a:rPr kumimoji="0" lang="en-US" sz="22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2</a:t>
                      </a: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David" pitchFamily="34" charset="-79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207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ε</a:t>
                      </a:r>
                      <a:r>
                        <a:rPr kumimoji="0" lang="en-US" sz="22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0</a:t>
                      </a: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David" pitchFamily="34" charset="-79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דיאלקטריות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 של ריק</a:t>
                      </a:r>
                      <a:endParaRPr kumimoji="0" lang="he-IL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David" pitchFamily="34" charset="-79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פרד למטר</a:t>
                      </a:r>
                      <a:endParaRPr kumimoji="0" lang="he-IL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David" pitchFamily="34" charset="-79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F/M</a:t>
                      </a: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David" pitchFamily="34" charset="-79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6207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ε</a:t>
                      </a:r>
                      <a:r>
                        <a:rPr kumimoji="0" lang="en-US" sz="22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r</a:t>
                      </a: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David" pitchFamily="34" charset="-79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דיאלקטריות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 של חומר</a:t>
                      </a:r>
                      <a:endParaRPr kumimoji="0" lang="he-IL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David" pitchFamily="34" charset="-79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ε</a:t>
                      </a:r>
                      <a:r>
                        <a:rPr kumimoji="0" lang="en-US" sz="22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r</a:t>
                      </a:r>
                      <a:r>
                        <a:rPr kumimoji="0" lang="he-IL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 של אוויר שווה ל-1</a:t>
                      </a:r>
                      <a:endParaRPr kumimoji="0" lang="he-IL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David" pitchFamily="34" charset="-79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David" pitchFamily="34" charset="-79"/>
                        </a:rPr>
                        <a:t>אין</a:t>
                      </a:r>
                      <a:endParaRPr kumimoji="0" lang="he-IL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David" pitchFamily="34" charset="-79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 txBox="1">
            <a:spLocks noChangeArrowheads="1"/>
          </p:cNvSpPr>
          <p:nvPr/>
        </p:nvSpPr>
        <p:spPr bwMode="auto">
          <a:xfrm>
            <a:off x="1187450" y="115888"/>
            <a:ext cx="66929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e-IL" sz="4400" b="1" u="sng">
                <a:solidFill>
                  <a:schemeClr val="tx2"/>
                </a:solidFill>
                <a:cs typeface="David" pitchFamily="34" charset="-79"/>
              </a:rPr>
              <a:t>מאפייני קבל לוחות - הערות</a:t>
            </a:r>
            <a:endParaRPr lang="en-US" sz="4400" b="1" u="sng">
              <a:solidFill>
                <a:schemeClr val="tx2"/>
              </a:solidFill>
              <a:cs typeface="David" pitchFamily="34" charset="-79"/>
            </a:endParaRPr>
          </a:p>
        </p:txBody>
      </p:sp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1979613" y="1590675"/>
            <a:ext cx="711676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he-IL" sz="3200" dirty="0"/>
              <a:t>שטח של קבל לוחות = שטח של לוח אחד</a:t>
            </a:r>
          </a:p>
        </p:txBody>
      </p:sp>
      <p:sp>
        <p:nvSpPr>
          <p:cNvPr id="20484" name="TextBox 3"/>
          <p:cNvSpPr txBox="1">
            <a:spLocks noChangeArrowheads="1"/>
          </p:cNvSpPr>
          <p:nvPr/>
        </p:nvSpPr>
        <p:spPr bwMode="auto">
          <a:xfrm>
            <a:off x="1922463" y="2452688"/>
            <a:ext cx="71866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he-IL" sz="3200"/>
              <a:t>מטען של קבל לוחות = מטען של לוח אחד</a:t>
            </a:r>
          </a:p>
        </p:txBody>
      </p:sp>
      <p:sp>
        <p:nvSpPr>
          <p:cNvPr id="20485" name="TextBox 4"/>
          <p:cNvSpPr txBox="1">
            <a:spLocks noChangeArrowheads="1"/>
          </p:cNvSpPr>
          <p:nvPr/>
        </p:nvSpPr>
        <p:spPr bwMode="auto">
          <a:xfrm>
            <a:off x="-101600" y="3284538"/>
            <a:ext cx="92106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he-IL" sz="3200"/>
              <a:t>כאשר קבל מחובר למקור מתח – מתח עליו נשאר קבוע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6438" y="4292600"/>
            <a:ext cx="8402637" cy="107791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457200" indent="-457200">
              <a:buFont typeface="Arial" pitchFamily="34" charset="0"/>
              <a:buChar char="•"/>
              <a:defRPr/>
            </a:pPr>
            <a:r>
              <a:rPr lang="he-IL" sz="3200" dirty="0"/>
              <a:t>כאשר קבל טעון ומנותק ממקור מתח – מטען עליו </a:t>
            </a:r>
          </a:p>
          <a:p>
            <a:pPr>
              <a:defRPr/>
            </a:pPr>
            <a:r>
              <a:rPr lang="he-IL" sz="3200" dirty="0"/>
              <a:t>נשאר קבוע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188913"/>
            <a:ext cx="6692900" cy="863600"/>
          </a:xfrm>
        </p:spPr>
        <p:txBody>
          <a:bodyPr/>
          <a:lstStyle/>
          <a:p>
            <a:pPr eaLnBrk="1" hangingPunct="1"/>
            <a:r>
              <a:rPr lang="he-IL" b="1" u="sng">
                <a:cs typeface="David" pitchFamily="34" charset="-79"/>
              </a:rPr>
              <a:t>נוסחת קיבול של קבל לוחות</a:t>
            </a:r>
            <a:endParaRPr lang="en-US" b="1" u="sng">
              <a:cs typeface="David" pitchFamily="34" charset="-79"/>
            </a:endParaRPr>
          </a:p>
        </p:txBody>
      </p:sp>
      <p:graphicFrame>
        <p:nvGraphicFramePr>
          <p:cNvPr id="21507" name="Object 4"/>
          <p:cNvGraphicFramePr>
            <a:graphicFrameLocks noChangeAspect="1"/>
          </p:cNvGraphicFramePr>
          <p:nvPr/>
        </p:nvGraphicFramePr>
        <p:xfrm>
          <a:off x="625475" y="3222625"/>
          <a:ext cx="1506538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7" name="משוואה" r:id="rId3" imgW="444307" imgH="393529" progId="Equation.3">
                  <p:embed/>
                </p:oleObj>
              </mc:Choice>
              <mc:Fallback>
                <p:oleObj name="משוואה" r:id="rId3" imgW="444307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75" y="3222625"/>
                        <a:ext cx="1506538" cy="1285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12"/>
          <p:cNvGraphicFramePr>
            <a:graphicFrameLocks noChangeAspect="1"/>
          </p:cNvGraphicFramePr>
          <p:nvPr/>
        </p:nvGraphicFramePr>
        <p:xfrm>
          <a:off x="247650" y="1052513"/>
          <a:ext cx="2266950" cy="147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8" name="משוואה" r:id="rId5" imgW="583947" imgH="431613" progId="Equation.3">
                  <p:embed/>
                </p:oleObj>
              </mc:Choice>
              <mc:Fallback>
                <p:oleObj name="משוואה" r:id="rId5" imgW="583947" imgH="431613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" y="1052513"/>
                        <a:ext cx="2266950" cy="147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22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AutoShape 13"/>
          <p:cNvSpPr>
            <a:spLocks/>
          </p:cNvSpPr>
          <p:nvPr/>
        </p:nvSpPr>
        <p:spPr bwMode="auto">
          <a:xfrm>
            <a:off x="2339975" y="1268413"/>
            <a:ext cx="360363" cy="3240087"/>
          </a:xfrm>
          <a:prstGeom prst="rightBrace">
            <a:avLst>
              <a:gd name="adj1" fmla="val 7492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graphicFrame>
        <p:nvGraphicFramePr>
          <p:cNvPr id="21510" name="Object 14"/>
          <p:cNvGraphicFramePr>
            <a:graphicFrameLocks noChangeAspect="1"/>
          </p:cNvGraphicFramePr>
          <p:nvPr/>
        </p:nvGraphicFramePr>
        <p:xfrm>
          <a:off x="3087688" y="2239963"/>
          <a:ext cx="3794125" cy="147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9" name="משוואה" r:id="rId7" imgW="977900" imgH="431800" progId="Equation.3">
                  <p:embed/>
                </p:oleObj>
              </mc:Choice>
              <mc:Fallback>
                <p:oleObj name="משוואה" r:id="rId7" imgW="977900" imgH="4318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7688" y="2239963"/>
                        <a:ext cx="3794125" cy="147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22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1" name="AutoShape 15"/>
          <p:cNvSpPr>
            <a:spLocks noChangeArrowheads="1"/>
          </p:cNvSpPr>
          <p:nvPr/>
        </p:nvSpPr>
        <p:spPr bwMode="auto">
          <a:xfrm>
            <a:off x="3995738" y="1341438"/>
            <a:ext cx="4033837" cy="792162"/>
          </a:xfrm>
          <a:prstGeom prst="wedgeRoundRectCallout">
            <a:avLst>
              <a:gd name="adj1" fmla="val -94394"/>
              <a:gd name="adj2" fmla="val -431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he-IL" sz="2400">
                <a:cs typeface="David" pitchFamily="34" charset="-79"/>
              </a:rPr>
              <a:t>שדה בין שני לוחות (מחוק גאוס)</a:t>
            </a:r>
          </a:p>
          <a:p>
            <a:pPr algn="ctr"/>
            <a:r>
              <a:rPr lang="he-IL" sz="2400">
                <a:cs typeface="David" pitchFamily="34" charset="-79"/>
              </a:rPr>
              <a:t>עם חומר מבודד</a:t>
            </a:r>
            <a:endParaRPr lang="en-US" sz="2400">
              <a:cs typeface="David" pitchFamily="34" charset="-79"/>
            </a:endParaRPr>
          </a:p>
        </p:txBody>
      </p:sp>
      <p:sp>
        <p:nvSpPr>
          <p:cNvPr id="21512" name="AutoShape 16"/>
          <p:cNvSpPr>
            <a:spLocks noChangeArrowheads="1"/>
          </p:cNvSpPr>
          <p:nvPr/>
        </p:nvSpPr>
        <p:spPr bwMode="auto">
          <a:xfrm>
            <a:off x="3708400" y="4005263"/>
            <a:ext cx="4608513" cy="792162"/>
          </a:xfrm>
          <a:prstGeom prst="wedgeRoundRectCallout">
            <a:avLst>
              <a:gd name="adj1" fmla="val -84171"/>
              <a:gd name="adj2" fmla="val -5881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he-IL" sz="2400">
                <a:cs typeface="David" pitchFamily="34" charset="-79"/>
              </a:rPr>
              <a:t>הגדרת צפיפות שטחית של מטען</a:t>
            </a:r>
            <a:endParaRPr lang="en-US" sz="2400">
              <a:cs typeface="David" pitchFamily="34" charset="-79"/>
            </a:endParaRPr>
          </a:p>
        </p:txBody>
      </p:sp>
      <p:sp>
        <p:nvSpPr>
          <p:cNvPr id="21513" name="Text Box 17"/>
          <p:cNvSpPr txBox="1">
            <a:spLocks noChangeArrowheads="1"/>
          </p:cNvSpPr>
          <p:nvPr/>
        </p:nvSpPr>
        <p:spPr bwMode="auto">
          <a:xfrm>
            <a:off x="7235825" y="2852738"/>
            <a:ext cx="1368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e-IL"/>
              <a:t>כפל בהצלבה</a:t>
            </a:r>
            <a:endParaRPr lang="en-US"/>
          </a:p>
        </p:txBody>
      </p:sp>
      <p:graphicFrame>
        <p:nvGraphicFramePr>
          <p:cNvPr id="21514" name="Object 18"/>
          <p:cNvGraphicFramePr>
            <a:graphicFrameLocks noChangeAspect="1"/>
          </p:cNvGraphicFramePr>
          <p:nvPr/>
        </p:nvGraphicFramePr>
        <p:xfrm>
          <a:off x="247650" y="4941888"/>
          <a:ext cx="3794125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70" name="משוואה" r:id="rId9" imgW="977476" imgH="393529" progId="Equation.3">
                  <p:embed/>
                </p:oleObj>
              </mc:Choice>
              <mc:Fallback>
                <p:oleObj name="משוואה" r:id="rId9" imgW="977476" imgH="393529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" y="4941888"/>
                        <a:ext cx="3794125" cy="134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22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5" name="Object 19"/>
          <p:cNvGraphicFramePr>
            <a:graphicFrameLocks noChangeAspect="1"/>
          </p:cNvGraphicFramePr>
          <p:nvPr/>
        </p:nvGraphicFramePr>
        <p:xfrm>
          <a:off x="5067300" y="5084763"/>
          <a:ext cx="2660650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71" name="משוואה" r:id="rId11" imgW="685800" imgH="393700" progId="Equation.3">
                  <p:embed/>
                </p:oleObj>
              </mc:Choice>
              <mc:Fallback>
                <p:oleObj name="משוואה" r:id="rId11" imgW="685800" imgH="3937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7300" y="5084763"/>
                        <a:ext cx="2660650" cy="1346200"/>
                      </a:xfrm>
                      <a:prstGeom prst="rect">
                        <a:avLst/>
                      </a:prstGeom>
                      <a:noFill/>
                      <a:ln w="571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6" name="TextBox 13"/>
          <p:cNvSpPr txBox="1">
            <a:spLocks noChangeArrowheads="1"/>
          </p:cNvSpPr>
          <p:nvPr/>
        </p:nvSpPr>
        <p:spPr bwMode="auto">
          <a:xfrm>
            <a:off x="574675" y="6516688"/>
            <a:ext cx="8137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>
                <a:hlinkClick r:id="rId13"/>
              </a:rPr>
              <a:t>http://bagrut.blogspot.com</a:t>
            </a:r>
            <a:r>
              <a:rPr lang="en-US"/>
              <a:t> </a:t>
            </a:r>
            <a:r>
              <a:rPr lang="he-IL"/>
              <a:t>                                                             איליה  וינוקור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he-IL" b="1" u="sng" dirty="0">
                <a:cs typeface="David" pitchFamily="34" charset="-79"/>
              </a:rPr>
              <a:t>בניית קבל, נוסחה של קבל לוחות</a:t>
            </a:r>
          </a:p>
        </p:txBody>
      </p:sp>
      <p:pic>
        <p:nvPicPr>
          <p:cNvPr id="4" name="riZkGSXZ7JE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43608" y="1484784"/>
            <a:ext cx="7328814" cy="412245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953608" y="5998640"/>
            <a:ext cx="32367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0"/>
            <a:r>
              <a:rPr lang="he-IL" dirty="0">
                <a:hlinkClick r:id="rId4"/>
              </a:rPr>
              <a:t>https://youtu.be/riZkGSXZ7JE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010715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u="sng" dirty="0">
                <a:cs typeface="David" pitchFamily="34" charset="-79"/>
              </a:rPr>
              <a:t>הדמיה </a:t>
            </a:r>
            <a:r>
              <a:rPr lang="en-US" b="1" u="sng" dirty="0">
                <a:cs typeface="David" pitchFamily="34" charset="-79"/>
              </a:rPr>
              <a:t>PHET</a:t>
            </a:r>
            <a:endParaRPr lang="he-IL" b="1" u="sng" dirty="0">
              <a:cs typeface="David" pitchFamily="34" charset="-79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899592" y="6093296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http://phet.colorado.edu/sims/capacitor-lab/capacitor-lab_iw.jnlp</a:t>
            </a:r>
            <a:endParaRPr lang="he-IL" dirty="0"/>
          </a:p>
        </p:txBody>
      </p:sp>
      <p:pic>
        <p:nvPicPr>
          <p:cNvPr id="29698" name="Picture 2" descr="Capacitor Lab Screensh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653" y="1268760"/>
            <a:ext cx="6240693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13619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327690"/>
              </p:ext>
            </p:extLst>
          </p:nvPr>
        </p:nvGraphicFramePr>
        <p:xfrm>
          <a:off x="107504" y="116632"/>
          <a:ext cx="8928993" cy="6490577"/>
        </p:xfrm>
        <a:graphic>
          <a:graphicData uri="http://schemas.openxmlformats.org/drawingml/2006/table">
            <a:tbl>
              <a:tblPr rtl="1" firstRow="1" bandRow="1">
                <a:tableStyleId>{72833802-FEF1-4C79-8D5D-14CF1EAF98D9}</a:tableStyleId>
              </a:tblPr>
              <a:tblGrid>
                <a:gridCol w="76567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46879">
                <a:tc gridSpan="2">
                  <a:txBody>
                    <a:bodyPr/>
                    <a:lstStyle/>
                    <a:p>
                      <a:r>
                        <a:rPr lang="he-IL" sz="4400" dirty="0">
                          <a:effectLst/>
                        </a:rPr>
                        <a:t>מטען של קבל לוחות הוא מטען של</a:t>
                      </a:r>
                      <a:br>
                        <a:rPr lang="he-IL" sz="4400" dirty="0">
                          <a:effectLst/>
                        </a:rPr>
                      </a:br>
                      <a:endParaRPr lang="he-IL" sz="4400" dirty="0">
                        <a:effectLst/>
                      </a:endParaRPr>
                    </a:p>
                    <a:p>
                      <a:pPr rtl="1"/>
                      <a:endParaRPr lang="he-IL" sz="3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360">
                <a:tc>
                  <a:txBody>
                    <a:bodyPr/>
                    <a:lstStyle/>
                    <a:p>
                      <a:r>
                        <a:rPr lang="he-IL" sz="3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לוח אחד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3500" dirty="0">
                        <a:solidFill>
                          <a:srgbClr val="00B050"/>
                        </a:solidFill>
                      </a:endParaRPr>
                    </a:p>
                    <a:p>
                      <a:pPr rtl="1"/>
                      <a:endParaRPr lang="he-IL" sz="3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2395">
                <a:tc>
                  <a:txBody>
                    <a:bodyPr/>
                    <a:lstStyle/>
                    <a:p>
                      <a:r>
                        <a:rPr lang="he-IL" sz="3500" dirty="0">
                          <a:effectLst/>
                        </a:rPr>
                        <a:t>שני לוחות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3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9886">
                <a:tc>
                  <a:txBody>
                    <a:bodyPr/>
                    <a:lstStyle/>
                    <a:p>
                      <a:endParaRPr lang="he-IL" sz="35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3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3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3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51872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501088"/>
              </p:ext>
            </p:extLst>
          </p:nvPr>
        </p:nvGraphicFramePr>
        <p:xfrm>
          <a:off x="107504" y="116632"/>
          <a:ext cx="8928993" cy="6490577"/>
        </p:xfrm>
        <a:graphic>
          <a:graphicData uri="http://schemas.openxmlformats.org/drawingml/2006/table">
            <a:tbl>
              <a:tblPr rtl="1" firstRow="1" bandRow="1">
                <a:tableStyleId>{72833802-FEF1-4C79-8D5D-14CF1EAF98D9}</a:tableStyleId>
              </a:tblPr>
              <a:tblGrid>
                <a:gridCol w="76567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46879">
                <a:tc gridSpan="2">
                  <a:txBody>
                    <a:bodyPr/>
                    <a:lstStyle/>
                    <a:p>
                      <a:r>
                        <a:rPr lang="he-IL" sz="4400" dirty="0">
                          <a:effectLst/>
                        </a:rPr>
                        <a:t>מטען של קבל לוחות הוא מטען של</a:t>
                      </a:r>
                      <a:br>
                        <a:rPr lang="he-IL" sz="4400" dirty="0">
                          <a:effectLst/>
                        </a:rPr>
                      </a:br>
                      <a:endParaRPr lang="he-IL" sz="4400" dirty="0">
                        <a:effectLst/>
                      </a:endParaRPr>
                    </a:p>
                    <a:p>
                      <a:pPr rtl="1"/>
                      <a:endParaRPr lang="he-IL" sz="3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360">
                <a:tc>
                  <a:txBody>
                    <a:bodyPr/>
                    <a:lstStyle/>
                    <a:p>
                      <a:r>
                        <a:rPr lang="he-IL" sz="3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לוח אחד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500" dirty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he-IL" sz="3500" dirty="0">
                        <a:solidFill>
                          <a:srgbClr val="00B050"/>
                        </a:solidFill>
                      </a:endParaRPr>
                    </a:p>
                    <a:p>
                      <a:pPr rtl="1"/>
                      <a:endParaRPr lang="he-IL" sz="3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2395">
                <a:tc>
                  <a:txBody>
                    <a:bodyPr/>
                    <a:lstStyle/>
                    <a:p>
                      <a:r>
                        <a:rPr lang="he-IL" sz="3500" dirty="0">
                          <a:effectLst/>
                        </a:rPr>
                        <a:t>שני לוחות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3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9886">
                <a:tc>
                  <a:txBody>
                    <a:bodyPr/>
                    <a:lstStyle/>
                    <a:p>
                      <a:endParaRPr lang="he-IL" sz="35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3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3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3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0654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9038" y="0"/>
            <a:ext cx="6692900" cy="863600"/>
          </a:xfrm>
        </p:spPr>
        <p:txBody>
          <a:bodyPr/>
          <a:lstStyle/>
          <a:p>
            <a:pPr eaLnBrk="1" hangingPunct="1"/>
            <a:r>
              <a:rPr lang="he-IL" b="1" u="sng">
                <a:cs typeface="David" pitchFamily="34" charset="-79"/>
              </a:rPr>
              <a:t>פוטנציאל בקרבת מוליך</a:t>
            </a:r>
            <a:endParaRPr lang="en-US" b="1" u="sng">
              <a:cs typeface="David" pitchFamily="34" charset="-79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42875" y="850900"/>
            <a:ext cx="8785225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e-IL" sz="3200">
                <a:cs typeface="David" pitchFamily="34" charset="-79"/>
              </a:rPr>
              <a:t>מקרבים אליו גוף מוליך ניטראלי אחר. עקב השראה אלקטרוסטאטית נוצר קיטוב חשמלי והמטענים מתפזרים לפי צורה הבאה: </a:t>
            </a:r>
            <a:endParaRPr lang="en-US" sz="3200">
              <a:cs typeface="David" pitchFamily="34" charset="-79"/>
            </a:endParaRPr>
          </a:p>
        </p:txBody>
      </p:sp>
      <p:grpSp>
        <p:nvGrpSpPr>
          <p:cNvPr id="15364" name="Group 71"/>
          <p:cNvGrpSpPr>
            <a:grpSpLocks/>
          </p:cNvGrpSpPr>
          <p:nvPr/>
        </p:nvGrpSpPr>
        <p:grpSpPr bwMode="auto">
          <a:xfrm>
            <a:off x="646907" y="2676525"/>
            <a:ext cx="5545137" cy="2519363"/>
            <a:chOff x="476" y="2024"/>
            <a:chExt cx="3493" cy="1587"/>
          </a:xfrm>
        </p:grpSpPr>
        <p:sp>
          <p:nvSpPr>
            <p:cNvPr id="15368" name="Oval 4"/>
            <p:cNvSpPr>
              <a:spLocks noChangeArrowheads="1"/>
            </p:cNvSpPr>
            <p:nvPr/>
          </p:nvSpPr>
          <p:spPr bwMode="auto">
            <a:xfrm flipH="1">
              <a:off x="476" y="2024"/>
              <a:ext cx="1496" cy="14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grpSp>
          <p:nvGrpSpPr>
            <p:cNvPr id="15369" name="Group 5"/>
            <p:cNvGrpSpPr>
              <a:grpSpLocks/>
            </p:cNvGrpSpPr>
            <p:nvPr/>
          </p:nvGrpSpPr>
          <p:grpSpPr bwMode="auto">
            <a:xfrm flipH="1">
              <a:off x="1474" y="2160"/>
              <a:ext cx="136" cy="137"/>
              <a:chOff x="4308" y="1842"/>
              <a:chExt cx="136" cy="137"/>
            </a:xfrm>
          </p:grpSpPr>
          <p:sp>
            <p:nvSpPr>
              <p:cNvPr id="15432" name="Line 6"/>
              <p:cNvSpPr>
                <a:spLocks noChangeShapeType="1"/>
              </p:cNvSpPr>
              <p:nvPr/>
            </p:nvSpPr>
            <p:spPr bwMode="auto">
              <a:xfrm>
                <a:off x="4377" y="1842"/>
                <a:ext cx="0" cy="13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5433" name="Line 7"/>
              <p:cNvSpPr>
                <a:spLocks noChangeShapeType="1"/>
              </p:cNvSpPr>
              <p:nvPr/>
            </p:nvSpPr>
            <p:spPr bwMode="auto">
              <a:xfrm>
                <a:off x="4308" y="1912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</p:grpSp>
        <p:grpSp>
          <p:nvGrpSpPr>
            <p:cNvPr id="15370" name="Group 8"/>
            <p:cNvGrpSpPr>
              <a:grpSpLocks/>
            </p:cNvGrpSpPr>
            <p:nvPr/>
          </p:nvGrpSpPr>
          <p:grpSpPr bwMode="auto">
            <a:xfrm flipH="1">
              <a:off x="1519" y="3203"/>
              <a:ext cx="136" cy="137"/>
              <a:chOff x="4308" y="1842"/>
              <a:chExt cx="136" cy="137"/>
            </a:xfrm>
          </p:grpSpPr>
          <p:sp>
            <p:nvSpPr>
              <p:cNvPr id="15430" name="Line 9"/>
              <p:cNvSpPr>
                <a:spLocks noChangeShapeType="1"/>
              </p:cNvSpPr>
              <p:nvPr/>
            </p:nvSpPr>
            <p:spPr bwMode="auto">
              <a:xfrm>
                <a:off x="4377" y="1842"/>
                <a:ext cx="0" cy="13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5431" name="Line 10"/>
              <p:cNvSpPr>
                <a:spLocks noChangeShapeType="1"/>
              </p:cNvSpPr>
              <p:nvPr/>
            </p:nvSpPr>
            <p:spPr bwMode="auto">
              <a:xfrm>
                <a:off x="4308" y="1912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</p:grpSp>
        <p:grpSp>
          <p:nvGrpSpPr>
            <p:cNvPr id="15371" name="Group 11"/>
            <p:cNvGrpSpPr>
              <a:grpSpLocks/>
            </p:cNvGrpSpPr>
            <p:nvPr/>
          </p:nvGrpSpPr>
          <p:grpSpPr bwMode="auto">
            <a:xfrm flipH="1">
              <a:off x="1111" y="2115"/>
              <a:ext cx="136" cy="137"/>
              <a:chOff x="4308" y="1842"/>
              <a:chExt cx="136" cy="137"/>
            </a:xfrm>
          </p:grpSpPr>
          <p:sp>
            <p:nvSpPr>
              <p:cNvPr id="15428" name="Line 12"/>
              <p:cNvSpPr>
                <a:spLocks noChangeShapeType="1"/>
              </p:cNvSpPr>
              <p:nvPr/>
            </p:nvSpPr>
            <p:spPr bwMode="auto">
              <a:xfrm>
                <a:off x="4377" y="1842"/>
                <a:ext cx="0" cy="13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5429" name="Line 13"/>
              <p:cNvSpPr>
                <a:spLocks noChangeShapeType="1"/>
              </p:cNvSpPr>
              <p:nvPr/>
            </p:nvSpPr>
            <p:spPr bwMode="auto">
              <a:xfrm>
                <a:off x="4308" y="1912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</p:grpSp>
        <p:grpSp>
          <p:nvGrpSpPr>
            <p:cNvPr id="15372" name="Group 14"/>
            <p:cNvGrpSpPr>
              <a:grpSpLocks/>
            </p:cNvGrpSpPr>
            <p:nvPr/>
          </p:nvGrpSpPr>
          <p:grpSpPr bwMode="auto">
            <a:xfrm flipH="1">
              <a:off x="1201" y="3249"/>
              <a:ext cx="136" cy="137"/>
              <a:chOff x="4308" y="1842"/>
              <a:chExt cx="136" cy="137"/>
            </a:xfrm>
          </p:grpSpPr>
          <p:sp>
            <p:nvSpPr>
              <p:cNvPr id="15426" name="Line 15"/>
              <p:cNvSpPr>
                <a:spLocks noChangeShapeType="1"/>
              </p:cNvSpPr>
              <p:nvPr/>
            </p:nvSpPr>
            <p:spPr bwMode="auto">
              <a:xfrm>
                <a:off x="4377" y="1842"/>
                <a:ext cx="0" cy="13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5427" name="Line 16"/>
              <p:cNvSpPr>
                <a:spLocks noChangeShapeType="1"/>
              </p:cNvSpPr>
              <p:nvPr/>
            </p:nvSpPr>
            <p:spPr bwMode="auto">
              <a:xfrm>
                <a:off x="4308" y="1912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</p:grpSp>
        <p:grpSp>
          <p:nvGrpSpPr>
            <p:cNvPr id="15373" name="Group 17"/>
            <p:cNvGrpSpPr>
              <a:grpSpLocks/>
            </p:cNvGrpSpPr>
            <p:nvPr/>
          </p:nvGrpSpPr>
          <p:grpSpPr bwMode="auto">
            <a:xfrm flipH="1">
              <a:off x="1610" y="2432"/>
              <a:ext cx="136" cy="137"/>
              <a:chOff x="4308" y="1842"/>
              <a:chExt cx="136" cy="137"/>
            </a:xfrm>
          </p:grpSpPr>
          <p:sp>
            <p:nvSpPr>
              <p:cNvPr id="15424" name="Line 18"/>
              <p:cNvSpPr>
                <a:spLocks noChangeShapeType="1"/>
              </p:cNvSpPr>
              <p:nvPr/>
            </p:nvSpPr>
            <p:spPr bwMode="auto">
              <a:xfrm>
                <a:off x="4377" y="1842"/>
                <a:ext cx="0" cy="13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5425" name="Line 19"/>
              <p:cNvSpPr>
                <a:spLocks noChangeShapeType="1"/>
              </p:cNvSpPr>
              <p:nvPr/>
            </p:nvSpPr>
            <p:spPr bwMode="auto">
              <a:xfrm>
                <a:off x="4308" y="1912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</p:grpSp>
        <p:grpSp>
          <p:nvGrpSpPr>
            <p:cNvPr id="15374" name="Group 20"/>
            <p:cNvGrpSpPr>
              <a:grpSpLocks/>
            </p:cNvGrpSpPr>
            <p:nvPr/>
          </p:nvGrpSpPr>
          <p:grpSpPr bwMode="auto">
            <a:xfrm flipH="1">
              <a:off x="1700" y="2659"/>
              <a:ext cx="136" cy="137"/>
              <a:chOff x="4308" y="1842"/>
              <a:chExt cx="136" cy="137"/>
            </a:xfrm>
          </p:grpSpPr>
          <p:sp>
            <p:nvSpPr>
              <p:cNvPr id="15422" name="Line 21"/>
              <p:cNvSpPr>
                <a:spLocks noChangeShapeType="1"/>
              </p:cNvSpPr>
              <p:nvPr/>
            </p:nvSpPr>
            <p:spPr bwMode="auto">
              <a:xfrm>
                <a:off x="4377" y="1842"/>
                <a:ext cx="0" cy="13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5423" name="Line 22"/>
              <p:cNvSpPr>
                <a:spLocks noChangeShapeType="1"/>
              </p:cNvSpPr>
              <p:nvPr/>
            </p:nvSpPr>
            <p:spPr bwMode="auto">
              <a:xfrm>
                <a:off x="4308" y="1912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</p:grpSp>
        <p:grpSp>
          <p:nvGrpSpPr>
            <p:cNvPr id="15375" name="Group 23"/>
            <p:cNvGrpSpPr>
              <a:grpSpLocks/>
            </p:cNvGrpSpPr>
            <p:nvPr/>
          </p:nvGrpSpPr>
          <p:grpSpPr bwMode="auto">
            <a:xfrm flipH="1">
              <a:off x="1474" y="3022"/>
              <a:ext cx="136" cy="137"/>
              <a:chOff x="4308" y="1842"/>
              <a:chExt cx="136" cy="137"/>
            </a:xfrm>
          </p:grpSpPr>
          <p:sp>
            <p:nvSpPr>
              <p:cNvPr id="15420" name="Line 24"/>
              <p:cNvSpPr>
                <a:spLocks noChangeShapeType="1"/>
              </p:cNvSpPr>
              <p:nvPr/>
            </p:nvSpPr>
            <p:spPr bwMode="auto">
              <a:xfrm>
                <a:off x="4377" y="1842"/>
                <a:ext cx="0" cy="13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5421" name="Line 25"/>
              <p:cNvSpPr>
                <a:spLocks noChangeShapeType="1"/>
              </p:cNvSpPr>
              <p:nvPr/>
            </p:nvSpPr>
            <p:spPr bwMode="auto">
              <a:xfrm>
                <a:off x="4308" y="1912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</p:grpSp>
        <p:grpSp>
          <p:nvGrpSpPr>
            <p:cNvPr id="15376" name="Group 26"/>
            <p:cNvGrpSpPr>
              <a:grpSpLocks/>
            </p:cNvGrpSpPr>
            <p:nvPr/>
          </p:nvGrpSpPr>
          <p:grpSpPr bwMode="auto">
            <a:xfrm flipH="1">
              <a:off x="1610" y="2886"/>
              <a:ext cx="136" cy="137"/>
              <a:chOff x="4308" y="1842"/>
              <a:chExt cx="136" cy="137"/>
            </a:xfrm>
          </p:grpSpPr>
          <p:sp>
            <p:nvSpPr>
              <p:cNvPr id="15418" name="Line 27"/>
              <p:cNvSpPr>
                <a:spLocks noChangeShapeType="1"/>
              </p:cNvSpPr>
              <p:nvPr/>
            </p:nvSpPr>
            <p:spPr bwMode="auto">
              <a:xfrm>
                <a:off x="4377" y="1842"/>
                <a:ext cx="0" cy="13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5419" name="Line 28"/>
              <p:cNvSpPr>
                <a:spLocks noChangeShapeType="1"/>
              </p:cNvSpPr>
              <p:nvPr/>
            </p:nvSpPr>
            <p:spPr bwMode="auto">
              <a:xfrm>
                <a:off x="4308" y="1912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</p:grpSp>
        <p:grpSp>
          <p:nvGrpSpPr>
            <p:cNvPr id="15377" name="Group 42"/>
            <p:cNvGrpSpPr>
              <a:grpSpLocks/>
            </p:cNvGrpSpPr>
            <p:nvPr/>
          </p:nvGrpSpPr>
          <p:grpSpPr bwMode="auto">
            <a:xfrm flipH="1">
              <a:off x="2472" y="2115"/>
              <a:ext cx="1497" cy="1496"/>
              <a:chOff x="2109" y="1889"/>
              <a:chExt cx="1497" cy="1496"/>
            </a:xfrm>
          </p:grpSpPr>
          <p:sp>
            <p:nvSpPr>
              <p:cNvPr id="15405" name="Oval 29"/>
              <p:cNvSpPr>
                <a:spLocks noChangeArrowheads="1"/>
              </p:cNvSpPr>
              <p:nvPr/>
            </p:nvSpPr>
            <p:spPr bwMode="auto">
              <a:xfrm>
                <a:off x="2109" y="1889"/>
                <a:ext cx="1496" cy="14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5406" name="Line 30"/>
              <p:cNvSpPr>
                <a:spLocks noChangeShapeType="1"/>
              </p:cNvSpPr>
              <p:nvPr/>
            </p:nvSpPr>
            <p:spPr bwMode="auto">
              <a:xfrm>
                <a:off x="3153" y="2207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5407" name="Line 31"/>
              <p:cNvSpPr>
                <a:spLocks noChangeShapeType="1"/>
              </p:cNvSpPr>
              <p:nvPr/>
            </p:nvSpPr>
            <p:spPr bwMode="auto">
              <a:xfrm>
                <a:off x="3380" y="2706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5408" name="Line 32"/>
              <p:cNvSpPr>
                <a:spLocks noChangeShapeType="1"/>
              </p:cNvSpPr>
              <p:nvPr/>
            </p:nvSpPr>
            <p:spPr bwMode="auto">
              <a:xfrm>
                <a:off x="3198" y="2887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5409" name="Line 33"/>
              <p:cNvSpPr>
                <a:spLocks noChangeShapeType="1"/>
              </p:cNvSpPr>
              <p:nvPr/>
            </p:nvSpPr>
            <p:spPr bwMode="auto">
              <a:xfrm>
                <a:off x="3062" y="2343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5410" name="Line 34"/>
              <p:cNvSpPr>
                <a:spLocks noChangeShapeType="1"/>
              </p:cNvSpPr>
              <p:nvPr/>
            </p:nvSpPr>
            <p:spPr bwMode="auto">
              <a:xfrm>
                <a:off x="2926" y="3295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5411" name="Line 35"/>
              <p:cNvSpPr>
                <a:spLocks noChangeShapeType="1"/>
              </p:cNvSpPr>
              <p:nvPr/>
            </p:nvSpPr>
            <p:spPr bwMode="auto">
              <a:xfrm>
                <a:off x="3198" y="3069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5412" name="Line 36"/>
              <p:cNvSpPr>
                <a:spLocks noChangeShapeType="1"/>
              </p:cNvSpPr>
              <p:nvPr/>
            </p:nvSpPr>
            <p:spPr bwMode="auto">
              <a:xfrm>
                <a:off x="2926" y="2025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5413" name="Line 37"/>
              <p:cNvSpPr>
                <a:spLocks noChangeShapeType="1"/>
              </p:cNvSpPr>
              <p:nvPr/>
            </p:nvSpPr>
            <p:spPr bwMode="auto">
              <a:xfrm>
                <a:off x="3334" y="2479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5414" name="Line 38"/>
              <p:cNvSpPr>
                <a:spLocks noChangeShapeType="1"/>
              </p:cNvSpPr>
              <p:nvPr/>
            </p:nvSpPr>
            <p:spPr bwMode="auto">
              <a:xfrm>
                <a:off x="3062" y="2161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5415" name="Line 39"/>
              <p:cNvSpPr>
                <a:spLocks noChangeShapeType="1"/>
              </p:cNvSpPr>
              <p:nvPr/>
            </p:nvSpPr>
            <p:spPr bwMode="auto">
              <a:xfrm>
                <a:off x="3198" y="2297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5416" name="Line 40"/>
              <p:cNvSpPr>
                <a:spLocks noChangeShapeType="1"/>
              </p:cNvSpPr>
              <p:nvPr/>
            </p:nvSpPr>
            <p:spPr bwMode="auto">
              <a:xfrm>
                <a:off x="3334" y="2433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5417" name="Line 41"/>
              <p:cNvSpPr>
                <a:spLocks noChangeShapeType="1"/>
              </p:cNvSpPr>
              <p:nvPr/>
            </p:nvSpPr>
            <p:spPr bwMode="auto">
              <a:xfrm>
                <a:off x="3470" y="2569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</p:grpSp>
        <p:grpSp>
          <p:nvGrpSpPr>
            <p:cNvPr id="15378" name="Group 44"/>
            <p:cNvGrpSpPr>
              <a:grpSpLocks/>
            </p:cNvGrpSpPr>
            <p:nvPr/>
          </p:nvGrpSpPr>
          <p:grpSpPr bwMode="auto">
            <a:xfrm flipH="1">
              <a:off x="3561" y="2296"/>
              <a:ext cx="136" cy="137"/>
              <a:chOff x="4308" y="1842"/>
              <a:chExt cx="136" cy="137"/>
            </a:xfrm>
          </p:grpSpPr>
          <p:sp>
            <p:nvSpPr>
              <p:cNvPr id="15403" name="Line 45"/>
              <p:cNvSpPr>
                <a:spLocks noChangeShapeType="1"/>
              </p:cNvSpPr>
              <p:nvPr/>
            </p:nvSpPr>
            <p:spPr bwMode="auto">
              <a:xfrm>
                <a:off x="4377" y="1842"/>
                <a:ext cx="0" cy="13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5404" name="Line 46"/>
              <p:cNvSpPr>
                <a:spLocks noChangeShapeType="1"/>
              </p:cNvSpPr>
              <p:nvPr/>
            </p:nvSpPr>
            <p:spPr bwMode="auto">
              <a:xfrm>
                <a:off x="4308" y="1912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</p:grpSp>
        <p:grpSp>
          <p:nvGrpSpPr>
            <p:cNvPr id="15379" name="Group 47"/>
            <p:cNvGrpSpPr>
              <a:grpSpLocks/>
            </p:cNvGrpSpPr>
            <p:nvPr/>
          </p:nvGrpSpPr>
          <p:grpSpPr bwMode="auto">
            <a:xfrm flipH="1">
              <a:off x="3560" y="3339"/>
              <a:ext cx="136" cy="137"/>
              <a:chOff x="4308" y="1842"/>
              <a:chExt cx="136" cy="137"/>
            </a:xfrm>
          </p:grpSpPr>
          <p:sp>
            <p:nvSpPr>
              <p:cNvPr id="15401" name="Line 48"/>
              <p:cNvSpPr>
                <a:spLocks noChangeShapeType="1"/>
              </p:cNvSpPr>
              <p:nvPr/>
            </p:nvSpPr>
            <p:spPr bwMode="auto">
              <a:xfrm>
                <a:off x="4377" y="1842"/>
                <a:ext cx="0" cy="13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5402" name="Line 49"/>
              <p:cNvSpPr>
                <a:spLocks noChangeShapeType="1"/>
              </p:cNvSpPr>
              <p:nvPr/>
            </p:nvSpPr>
            <p:spPr bwMode="auto">
              <a:xfrm>
                <a:off x="4308" y="1912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</p:grpSp>
        <p:grpSp>
          <p:nvGrpSpPr>
            <p:cNvPr id="15380" name="Group 50"/>
            <p:cNvGrpSpPr>
              <a:grpSpLocks/>
            </p:cNvGrpSpPr>
            <p:nvPr/>
          </p:nvGrpSpPr>
          <p:grpSpPr bwMode="auto">
            <a:xfrm flipH="1">
              <a:off x="3198" y="2251"/>
              <a:ext cx="136" cy="137"/>
              <a:chOff x="4308" y="1842"/>
              <a:chExt cx="136" cy="137"/>
            </a:xfrm>
          </p:grpSpPr>
          <p:sp>
            <p:nvSpPr>
              <p:cNvPr id="15399" name="Line 51"/>
              <p:cNvSpPr>
                <a:spLocks noChangeShapeType="1"/>
              </p:cNvSpPr>
              <p:nvPr/>
            </p:nvSpPr>
            <p:spPr bwMode="auto">
              <a:xfrm>
                <a:off x="4377" y="1842"/>
                <a:ext cx="0" cy="13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5400" name="Line 52"/>
              <p:cNvSpPr>
                <a:spLocks noChangeShapeType="1"/>
              </p:cNvSpPr>
              <p:nvPr/>
            </p:nvSpPr>
            <p:spPr bwMode="auto">
              <a:xfrm>
                <a:off x="4308" y="1912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</p:grpSp>
        <p:grpSp>
          <p:nvGrpSpPr>
            <p:cNvPr id="15381" name="Group 53"/>
            <p:cNvGrpSpPr>
              <a:grpSpLocks/>
            </p:cNvGrpSpPr>
            <p:nvPr/>
          </p:nvGrpSpPr>
          <p:grpSpPr bwMode="auto">
            <a:xfrm flipH="1">
              <a:off x="3288" y="3385"/>
              <a:ext cx="136" cy="137"/>
              <a:chOff x="4308" y="1842"/>
              <a:chExt cx="136" cy="137"/>
            </a:xfrm>
          </p:grpSpPr>
          <p:sp>
            <p:nvSpPr>
              <p:cNvPr id="15397" name="Line 54"/>
              <p:cNvSpPr>
                <a:spLocks noChangeShapeType="1"/>
              </p:cNvSpPr>
              <p:nvPr/>
            </p:nvSpPr>
            <p:spPr bwMode="auto">
              <a:xfrm>
                <a:off x="4377" y="1842"/>
                <a:ext cx="0" cy="13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5398" name="Line 55"/>
              <p:cNvSpPr>
                <a:spLocks noChangeShapeType="1"/>
              </p:cNvSpPr>
              <p:nvPr/>
            </p:nvSpPr>
            <p:spPr bwMode="auto">
              <a:xfrm>
                <a:off x="4308" y="1912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</p:grpSp>
        <p:grpSp>
          <p:nvGrpSpPr>
            <p:cNvPr id="15382" name="Group 56"/>
            <p:cNvGrpSpPr>
              <a:grpSpLocks/>
            </p:cNvGrpSpPr>
            <p:nvPr/>
          </p:nvGrpSpPr>
          <p:grpSpPr bwMode="auto">
            <a:xfrm flipH="1">
              <a:off x="3697" y="2568"/>
              <a:ext cx="136" cy="137"/>
              <a:chOff x="4308" y="1842"/>
              <a:chExt cx="136" cy="137"/>
            </a:xfrm>
          </p:grpSpPr>
          <p:sp>
            <p:nvSpPr>
              <p:cNvPr id="15395" name="Line 57"/>
              <p:cNvSpPr>
                <a:spLocks noChangeShapeType="1"/>
              </p:cNvSpPr>
              <p:nvPr/>
            </p:nvSpPr>
            <p:spPr bwMode="auto">
              <a:xfrm>
                <a:off x="4377" y="1842"/>
                <a:ext cx="0" cy="13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5396" name="Line 58"/>
              <p:cNvSpPr>
                <a:spLocks noChangeShapeType="1"/>
              </p:cNvSpPr>
              <p:nvPr/>
            </p:nvSpPr>
            <p:spPr bwMode="auto">
              <a:xfrm>
                <a:off x="4308" y="1912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</p:grpSp>
        <p:grpSp>
          <p:nvGrpSpPr>
            <p:cNvPr id="15383" name="Group 59"/>
            <p:cNvGrpSpPr>
              <a:grpSpLocks/>
            </p:cNvGrpSpPr>
            <p:nvPr/>
          </p:nvGrpSpPr>
          <p:grpSpPr bwMode="auto">
            <a:xfrm flipH="1">
              <a:off x="3787" y="2795"/>
              <a:ext cx="136" cy="137"/>
              <a:chOff x="4308" y="1842"/>
              <a:chExt cx="136" cy="137"/>
            </a:xfrm>
          </p:grpSpPr>
          <p:sp>
            <p:nvSpPr>
              <p:cNvPr id="15393" name="Line 60"/>
              <p:cNvSpPr>
                <a:spLocks noChangeShapeType="1"/>
              </p:cNvSpPr>
              <p:nvPr/>
            </p:nvSpPr>
            <p:spPr bwMode="auto">
              <a:xfrm>
                <a:off x="4377" y="1842"/>
                <a:ext cx="0" cy="13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5394" name="Line 61"/>
              <p:cNvSpPr>
                <a:spLocks noChangeShapeType="1"/>
              </p:cNvSpPr>
              <p:nvPr/>
            </p:nvSpPr>
            <p:spPr bwMode="auto">
              <a:xfrm>
                <a:off x="4308" y="1912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</p:grpSp>
        <p:grpSp>
          <p:nvGrpSpPr>
            <p:cNvPr id="15384" name="Group 62"/>
            <p:cNvGrpSpPr>
              <a:grpSpLocks/>
            </p:cNvGrpSpPr>
            <p:nvPr/>
          </p:nvGrpSpPr>
          <p:grpSpPr bwMode="auto">
            <a:xfrm flipH="1">
              <a:off x="3561" y="3158"/>
              <a:ext cx="136" cy="137"/>
              <a:chOff x="4308" y="1842"/>
              <a:chExt cx="136" cy="137"/>
            </a:xfrm>
          </p:grpSpPr>
          <p:sp>
            <p:nvSpPr>
              <p:cNvPr id="15391" name="Line 63"/>
              <p:cNvSpPr>
                <a:spLocks noChangeShapeType="1"/>
              </p:cNvSpPr>
              <p:nvPr/>
            </p:nvSpPr>
            <p:spPr bwMode="auto">
              <a:xfrm>
                <a:off x="4377" y="1842"/>
                <a:ext cx="0" cy="13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5392" name="Line 64"/>
              <p:cNvSpPr>
                <a:spLocks noChangeShapeType="1"/>
              </p:cNvSpPr>
              <p:nvPr/>
            </p:nvSpPr>
            <p:spPr bwMode="auto">
              <a:xfrm>
                <a:off x="4308" y="1912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</p:grpSp>
        <p:grpSp>
          <p:nvGrpSpPr>
            <p:cNvPr id="15385" name="Group 65"/>
            <p:cNvGrpSpPr>
              <a:grpSpLocks/>
            </p:cNvGrpSpPr>
            <p:nvPr/>
          </p:nvGrpSpPr>
          <p:grpSpPr bwMode="auto">
            <a:xfrm flipH="1">
              <a:off x="3697" y="3022"/>
              <a:ext cx="136" cy="137"/>
              <a:chOff x="4308" y="1842"/>
              <a:chExt cx="136" cy="137"/>
            </a:xfrm>
          </p:grpSpPr>
          <p:sp>
            <p:nvSpPr>
              <p:cNvPr id="15389" name="Line 66"/>
              <p:cNvSpPr>
                <a:spLocks noChangeShapeType="1"/>
              </p:cNvSpPr>
              <p:nvPr/>
            </p:nvSpPr>
            <p:spPr bwMode="auto">
              <a:xfrm>
                <a:off x="4377" y="1842"/>
                <a:ext cx="0" cy="13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5390" name="Line 67"/>
              <p:cNvSpPr>
                <a:spLocks noChangeShapeType="1"/>
              </p:cNvSpPr>
              <p:nvPr/>
            </p:nvSpPr>
            <p:spPr bwMode="auto">
              <a:xfrm>
                <a:off x="4308" y="1912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</p:grpSp>
        <p:grpSp>
          <p:nvGrpSpPr>
            <p:cNvPr id="15386" name="Group 68"/>
            <p:cNvGrpSpPr>
              <a:grpSpLocks/>
            </p:cNvGrpSpPr>
            <p:nvPr/>
          </p:nvGrpSpPr>
          <p:grpSpPr bwMode="auto">
            <a:xfrm>
              <a:off x="1854" y="2446"/>
              <a:ext cx="272" cy="417"/>
              <a:chOff x="1762" y="2267"/>
              <a:chExt cx="272" cy="417"/>
            </a:xfrm>
          </p:grpSpPr>
          <p:sp>
            <p:nvSpPr>
              <p:cNvPr id="15387" name="Oval 69"/>
              <p:cNvSpPr>
                <a:spLocks noChangeArrowheads="1"/>
              </p:cNvSpPr>
              <p:nvPr/>
            </p:nvSpPr>
            <p:spPr bwMode="auto">
              <a:xfrm>
                <a:off x="1835" y="2572"/>
                <a:ext cx="112" cy="112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5388" name="Text Box 70"/>
              <p:cNvSpPr txBox="1">
                <a:spLocks noChangeArrowheads="1"/>
              </p:cNvSpPr>
              <p:nvPr/>
            </p:nvSpPr>
            <p:spPr bwMode="auto">
              <a:xfrm>
                <a:off x="1762" y="2267"/>
                <a:ext cx="27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b="1" dirty="0"/>
                  <a:t>A</a:t>
                </a:r>
              </a:p>
            </p:txBody>
          </p:sp>
        </p:grpSp>
      </p:grpSp>
      <p:sp>
        <p:nvSpPr>
          <p:cNvPr id="15365" name="Text Box 72"/>
          <p:cNvSpPr txBox="1">
            <a:spLocks noChangeArrowheads="1"/>
          </p:cNvSpPr>
          <p:nvPr/>
        </p:nvSpPr>
        <p:spPr bwMode="auto">
          <a:xfrm>
            <a:off x="6264275" y="2411413"/>
            <a:ext cx="2663825" cy="3970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e-IL" sz="2800">
                <a:solidFill>
                  <a:srgbClr val="00B050"/>
                </a:solidFill>
                <a:cs typeface="David" pitchFamily="34" charset="-79"/>
              </a:rPr>
              <a:t>במצב כזה פוטנציאל בנקודה </a:t>
            </a:r>
            <a:r>
              <a:rPr lang="en-US" sz="2800">
                <a:solidFill>
                  <a:srgbClr val="00B050"/>
                </a:solidFill>
                <a:cs typeface="David" pitchFamily="34" charset="-79"/>
              </a:rPr>
              <a:t>A</a:t>
            </a:r>
            <a:r>
              <a:rPr lang="he-IL" sz="2800">
                <a:solidFill>
                  <a:srgbClr val="00B050"/>
                </a:solidFill>
                <a:cs typeface="David" pitchFamily="34" charset="-79"/>
              </a:rPr>
              <a:t> מורכב מסכום אלגברי של פוטנציאל חיובי ופוטנציאל שלילי (מינוסים קרובים יותר, לכן השפעתם גדולה  יותר)</a:t>
            </a:r>
            <a:endParaRPr lang="en-US" sz="2800">
              <a:solidFill>
                <a:srgbClr val="00B050"/>
              </a:solidFill>
              <a:cs typeface="David" pitchFamily="34" charset="-79"/>
            </a:endParaRPr>
          </a:p>
        </p:txBody>
      </p:sp>
      <p:sp>
        <p:nvSpPr>
          <p:cNvPr id="3078" name="Text Box 73"/>
          <p:cNvSpPr txBox="1">
            <a:spLocks noChangeArrowheads="1"/>
          </p:cNvSpPr>
          <p:nvPr/>
        </p:nvSpPr>
        <p:spPr bwMode="auto">
          <a:xfrm>
            <a:off x="1476375" y="5529263"/>
            <a:ext cx="36718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he-IL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34" charset="-79"/>
              </a:rPr>
              <a:t>פוטנציאל בנקודה </a:t>
            </a:r>
            <a:r>
              <a:rPr 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34" charset="-79"/>
              </a:rPr>
              <a:t>A</a:t>
            </a:r>
            <a:r>
              <a:rPr lang="he-IL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34" charset="-79"/>
              </a:rPr>
              <a:t> קטן</a:t>
            </a:r>
            <a:endParaRPr lang="en-US" sz="2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avid" pitchFamily="34" charset="-79"/>
            </a:endParaRPr>
          </a:p>
        </p:txBody>
      </p:sp>
      <p:sp>
        <p:nvSpPr>
          <p:cNvPr id="15367" name="TextBox 74"/>
          <p:cNvSpPr txBox="1">
            <a:spLocks noChangeArrowheads="1"/>
          </p:cNvSpPr>
          <p:nvPr/>
        </p:nvSpPr>
        <p:spPr bwMode="auto">
          <a:xfrm>
            <a:off x="574675" y="6381750"/>
            <a:ext cx="8137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>
                <a:hlinkClick r:id="rId3"/>
              </a:rPr>
              <a:t>http://bagrut.blogspot.com</a:t>
            </a:r>
            <a:r>
              <a:rPr lang="en-US"/>
              <a:t> </a:t>
            </a:r>
            <a:r>
              <a:rPr lang="he-IL"/>
              <a:t>                                                             איליה  וינוקור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498025"/>
              </p:ext>
            </p:extLst>
          </p:nvPr>
        </p:nvGraphicFramePr>
        <p:xfrm>
          <a:off x="107504" y="116632"/>
          <a:ext cx="8928993" cy="5627616"/>
        </p:xfrm>
        <a:graphic>
          <a:graphicData uri="http://schemas.openxmlformats.org/drawingml/2006/table">
            <a:tbl>
              <a:tblPr rtl="1" firstRow="1" bandRow="1">
                <a:tableStyleId>{72833802-FEF1-4C79-8D5D-14CF1EAF98D9}</a:tableStyleId>
              </a:tblPr>
              <a:tblGrid>
                <a:gridCol w="76567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46879">
                <a:tc gridSpan="2">
                  <a:txBody>
                    <a:bodyPr/>
                    <a:lstStyle/>
                    <a:p>
                      <a:r>
                        <a:rPr lang="he-IL" sz="4400" dirty="0">
                          <a:effectLst/>
                        </a:rPr>
                        <a:t>שטח של קבל לוחות הוא שטח של</a:t>
                      </a:r>
                    </a:p>
                    <a:p>
                      <a:pPr rtl="1"/>
                      <a:endParaRPr lang="he-IL" sz="3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360">
                <a:tc>
                  <a:txBody>
                    <a:bodyPr/>
                    <a:lstStyle/>
                    <a:p>
                      <a:r>
                        <a:rPr lang="he-IL" sz="3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לוח אחד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3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2395">
                <a:tc>
                  <a:txBody>
                    <a:bodyPr/>
                    <a:lstStyle/>
                    <a:p>
                      <a:r>
                        <a:rPr lang="he-IL" sz="3500" dirty="0">
                          <a:effectLst/>
                        </a:rPr>
                        <a:t>שני לוחות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3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9886">
                <a:tc>
                  <a:txBody>
                    <a:bodyPr/>
                    <a:lstStyle/>
                    <a:p>
                      <a:endParaRPr lang="he-IL" sz="35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3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3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3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6918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35584"/>
              </p:ext>
            </p:extLst>
          </p:nvPr>
        </p:nvGraphicFramePr>
        <p:xfrm>
          <a:off x="107504" y="116632"/>
          <a:ext cx="8928993" cy="5871496"/>
        </p:xfrm>
        <a:graphic>
          <a:graphicData uri="http://schemas.openxmlformats.org/drawingml/2006/table">
            <a:tbl>
              <a:tblPr rtl="1" firstRow="1" bandRow="1">
                <a:tableStyleId>{72833802-FEF1-4C79-8D5D-14CF1EAF98D9}</a:tableStyleId>
              </a:tblPr>
              <a:tblGrid>
                <a:gridCol w="76567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46879">
                <a:tc gridSpan="2">
                  <a:txBody>
                    <a:bodyPr/>
                    <a:lstStyle/>
                    <a:p>
                      <a:r>
                        <a:rPr lang="he-IL" sz="4400" dirty="0">
                          <a:effectLst/>
                        </a:rPr>
                        <a:t>שטח של קבל לוחות הוא שטח של</a:t>
                      </a:r>
                    </a:p>
                    <a:p>
                      <a:pPr rtl="1"/>
                      <a:endParaRPr lang="he-IL" sz="3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360">
                <a:tc>
                  <a:txBody>
                    <a:bodyPr/>
                    <a:lstStyle/>
                    <a:p>
                      <a:r>
                        <a:rPr lang="he-IL" sz="3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לוח אחד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500" dirty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he-IL" sz="3500" dirty="0">
                        <a:solidFill>
                          <a:srgbClr val="00B050"/>
                        </a:solidFill>
                      </a:endParaRPr>
                    </a:p>
                    <a:p>
                      <a:pPr rtl="1"/>
                      <a:endParaRPr lang="he-IL" sz="3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2395">
                <a:tc>
                  <a:txBody>
                    <a:bodyPr/>
                    <a:lstStyle/>
                    <a:p>
                      <a:r>
                        <a:rPr lang="he-IL" sz="3500" dirty="0">
                          <a:effectLst/>
                        </a:rPr>
                        <a:t>שני לוחות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3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9886">
                <a:tc>
                  <a:txBody>
                    <a:bodyPr/>
                    <a:lstStyle/>
                    <a:p>
                      <a:endParaRPr lang="he-IL" sz="35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3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3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3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92266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/>
              <a:t>תרגול 1</a:t>
            </a:r>
          </a:p>
        </p:txBody>
      </p:sp>
      <p:sp>
        <p:nvSpPr>
          <p:cNvPr id="22531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3609975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he-IL"/>
              <a:t>זינגר</a:t>
            </a:r>
          </a:p>
        </p:txBody>
      </p:sp>
      <p:sp>
        <p:nvSpPr>
          <p:cNvPr id="4" name="מציין מיקום תוכן 2"/>
          <p:cNvSpPr txBox="1">
            <a:spLocks/>
          </p:cNvSpPr>
          <p:nvPr/>
        </p:nvSpPr>
        <p:spPr bwMode="auto">
          <a:xfrm>
            <a:off x="5076825" y="1628775"/>
            <a:ext cx="360997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r" rtl="1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he-IL" dirty="0"/>
              <a:t>אשל</a:t>
            </a:r>
          </a:p>
          <a:p>
            <a:pPr>
              <a:defRPr/>
            </a:pPr>
            <a:r>
              <a:rPr lang="he-IL" dirty="0"/>
              <a:t>188/1</a:t>
            </a:r>
          </a:p>
          <a:p>
            <a:pPr>
              <a:defRPr/>
            </a:pPr>
            <a:r>
              <a:rPr lang="he-IL" dirty="0"/>
              <a:t>188/3</a:t>
            </a:r>
          </a:p>
          <a:p>
            <a:pPr>
              <a:defRPr/>
            </a:pPr>
            <a:endParaRPr lang="he-IL" dirty="0"/>
          </a:p>
          <a:p>
            <a:pPr>
              <a:defRPr/>
            </a:pPr>
            <a:endParaRPr lang="he-I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/>
              <a:t>תרגול 2</a:t>
            </a:r>
          </a:p>
        </p:txBody>
      </p:sp>
      <p:sp>
        <p:nvSpPr>
          <p:cNvPr id="4" name="מציין מיקום תוכן 2"/>
          <p:cNvSpPr txBox="1">
            <a:spLocks/>
          </p:cNvSpPr>
          <p:nvPr/>
        </p:nvSpPr>
        <p:spPr bwMode="auto">
          <a:xfrm>
            <a:off x="5076825" y="1628775"/>
            <a:ext cx="360997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r" rtl="1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he-IL" dirty="0"/>
              <a:t>אשל</a:t>
            </a:r>
          </a:p>
          <a:p>
            <a:pPr>
              <a:defRPr/>
            </a:pPr>
            <a:r>
              <a:rPr lang="he-IL" dirty="0"/>
              <a:t>188/6</a:t>
            </a:r>
          </a:p>
          <a:p>
            <a:pPr>
              <a:defRPr/>
            </a:pPr>
            <a:endParaRPr lang="he-IL" dirty="0"/>
          </a:p>
        </p:txBody>
      </p:sp>
      <p:sp>
        <p:nvSpPr>
          <p:cNvPr id="2" name="מלבן 1"/>
          <p:cNvSpPr/>
          <p:nvPr/>
        </p:nvSpPr>
        <p:spPr>
          <a:xfrm>
            <a:off x="6886575" y="3035300"/>
            <a:ext cx="1800225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he-IL" sz="2800" dirty="0">
                <a:latin typeface="+mn-lt"/>
                <a:cs typeface="+mn-cs"/>
              </a:rPr>
              <a:t>191/24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404813"/>
            <a:ext cx="6692900" cy="863600"/>
          </a:xfrm>
        </p:spPr>
        <p:txBody>
          <a:bodyPr/>
          <a:lstStyle/>
          <a:p>
            <a:pPr eaLnBrk="1" hangingPunct="1"/>
            <a:r>
              <a:rPr lang="he-IL" b="1" u="sng">
                <a:cs typeface="David" pitchFamily="34" charset="-79"/>
              </a:rPr>
              <a:t>פוטנציאל בקרבת מוליך</a:t>
            </a:r>
            <a:endParaRPr lang="en-US" b="1" u="sng">
              <a:cs typeface="David" pitchFamily="34" charset="-79"/>
            </a:endParaRPr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546100" y="2138363"/>
          <a:ext cx="1728788" cy="157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7" name="משוואה" r:id="rId4" imgW="431613" imgH="393529" progId="Equation.3">
                  <p:embed/>
                </p:oleObj>
              </mc:Choice>
              <mc:Fallback>
                <p:oleObj name="משוואה" r:id="rId4" imgW="431613" imgH="39352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138363"/>
                        <a:ext cx="1728788" cy="157638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187450" y="1700213"/>
            <a:ext cx="77057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he-I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34" charset="-79"/>
              </a:rPr>
              <a:t>ככל שפוטנציאל קטן – קיבול גדל.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avid" pitchFamily="34" charset="-79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700338" y="2636838"/>
            <a:ext cx="6192837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he-I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34" charset="-79"/>
              </a:rPr>
              <a:t>ככל שמוליך נוסף קרוב יותר – כך גם השפעתו גדולה יותר – קיבול גדול יותר.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avid" pitchFamily="34" charset="-79"/>
            </a:endParaRPr>
          </a:p>
        </p:txBody>
      </p:sp>
      <p:sp>
        <p:nvSpPr>
          <p:cNvPr id="16390" name="TextBox 7"/>
          <p:cNvSpPr txBox="1">
            <a:spLocks noChangeArrowheads="1"/>
          </p:cNvSpPr>
          <p:nvPr/>
        </p:nvSpPr>
        <p:spPr bwMode="auto">
          <a:xfrm>
            <a:off x="574675" y="6381750"/>
            <a:ext cx="8137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>
                <a:hlinkClick r:id="rId6"/>
              </a:rPr>
              <a:t>http://bagrut.blogspot.com</a:t>
            </a:r>
            <a:r>
              <a:rPr lang="en-US"/>
              <a:t> </a:t>
            </a:r>
            <a:r>
              <a:rPr lang="he-IL"/>
              <a:t>                                                             איליה  וינוקור </a:t>
            </a:r>
          </a:p>
        </p:txBody>
      </p:sp>
      <p:grpSp>
        <p:nvGrpSpPr>
          <p:cNvPr id="16391" name="Group 71"/>
          <p:cNvGrpSpPr>
            <a:grpSpLocks/>
          </p:cNvGrpSpPr>
          <p:nvPr/>
        </p:nvGrpSpPr>
        <p:grpSpPr bwMode="auto">
          <a:xfrm>
            <a:off x="4732338" y="4144963"/>
            <a:ext cx="3060700" cy="1309687"/>
            <a:chOff x="476" y="2024"/>
            <a:chExt cx="3493" cy="1587"/>
          </a:xfrm>
        </p:grpSpPr>
        <p:sp>
          <p:nvSpPr>
            <p:cNvPr id="16392" name="Oval 4"/>
            <p:cNvSpPr>
              <a:spLocks noChangeArrowheads="1"/>
            </p:cNvSpPr>
            <p:nvPr/>
          </p:nvSpPr>
          <p:spPr bwMode="auto">
            <a:xfrm flipH="1">
              <a:off x="476" y="2024"/>
              <a:ext cx="1496" cy="14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grpSp>
          <p:nvGrpSpPr>
            <p:cNvPr id="16393" name="Group 5"/>
            <p:cNvGrpSpPr>
              <a:grpSpLocks/>
            </p:cNvGrpSpPr>
            <p:nvPr/>
          </p:nvGrpSpPr>
          <p:grpSpPr bwMode="auto">
            <a:xfrm flipH="1">
              <a:off x="1474" y="2160"/>
              <a:ext cx="136" cy="137"/>
              <a:chOff x="4308" y="1842"/>
              <a:chExt cx="136" cy="137"/>
            </a:xfrm>
          </p:grpSpPr>
          <p:sp>
            <p:nvSpPr>
              <p:cNvPr id="16456" name="Line 6"/>
              <p:cNvSpPr>
                <a:spLocks noChangeShapeType="1"/>
              </p:cNvSpPr>
              <p:nvPr/>
            </p:nvSpPr>
            <p:spPr bwMode="auto">
              <a:xfrm>
                <a:off x="4377" y="1842"/>
                <a:ext cx="0" cy="13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6457" name="Line 7"/>
              <p:cNvSpPr>
                <a:spLocks noChangeShapeType="1"/>
              </p:cNvSpPr>
              <p:nvPr/>
            </p:nvSpPr>
            <p:spPr bwMode="auto">
              <a:xfrm>
                <a:off x="4308" y="1912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</p:grpSp>
        <p:grpSp>
          <p:nvGrpSpPr>
            <p:cNvPr id="16394" name="Group 8"/>
            <p:cNvGrpSpPr>
              <a:grpSpLocks/>
            </p:cNvGrpSpPr>
            <p:nvPr/>
          </p:nvGrpSpPr>
          <p:grpSpPr bwMode="auto">
            <a:xfrm flipH="1">
              <a:off x="1519" y="3203"/>
              <a:ext cx="136" cy="137"/>
              <a:chOff x="4308" y="1842"/>
              <a:chExt cx="136" cy="137"/>
            </a:xfrm>
          </p:grpSpPr>
          <p:sp>
            <p:nvSpPr>
              <p:cNvPr id="16454" name="Line 9"/>
              <p:cNvSpPr>
                <a:spLocks noChangeShapeType="1"/>
              </p:cNvSpPr>
              <p:nvPr/>
            </p:nvSpPr>
            <p:spPr bwMode="auto">
              <a:xfrm>
                <a:off x="4377" y="1842"/>
                <a:ext cx="0" cy="13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6455" name="Line 10"/>
              <p:cNvSpPr>
                <a:spLocks noChangeShapeType="1"/>
              </p:cNvSpPr>
              <p:nvPr/>
            </p:nvSpPr>
            <p:spPr bwMode="auto">
              <a:xfrm>
                <a:off x="4308" y="1912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</p:grpSp>
        <p:grpSp>
          <p:nvGrpSpPr>
            <p:cNvPr id="16395" name="Group 11"/>
            <p:cNvGrpSpPr>
              <a:grpSpLocks/>
            </p:cNvGrpSpPr>
            <p:nvPr/>
          </p:nvGrpSpPr>
          <p:grpSpPr bwMode="auto">
            <a:xfrm flipH="1">
              <a:off x="1111" y="2115"/>
              <a:ext cx="136" cy="137"/>
              <a:chOff x="4308" y="1842"/>
              <a:chExt cx="136" cy="137"/>
            </a:xfrm>
          </p:grpSpPr>
          <p:sp>
            <p:nvSpPr>
              <p:cNvPr id="16452" name="Line 12"/>
              <p:cNvSpPr>
                <a:spLocks noChangeShapeType="1"/>
              </p:cNvSpPr>
              <p:nvPr/>
            </p:nvSpPr>
            <p:spPr bwMode="auto">
              <a:xfrm>
                <a:off x="4377" y="1842"/>
                <a:ext cx="0" cy="13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6453" name="Line 13"/>
              <p:cNvSpPr>
                <a:spLocks noChangeShapeType="1"/>
              </p:cNvSpPr>
              <p:nvPr/>
            </p:nvSpPr>
            <p:spPr bwMode="auto">
              <a:xfrm>
                <a:off x="4308" y="1912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</p:grpSp>
        <p:grpSp>
          <p:nvGrpSpPr>
            <p:cNvPr id="16396" name="Group 14"/>
            <p:cNvGrpSpPr>
              <a:grpSpLocks/>
            </p:cNvGrpSpPr>
            <p:nvPr/>
          </p:nvGrpSpPr>
          <p:grpSpPr bwMode="auto">
            <a:xfrm flipH="1">
              <a:off x="1201" y="3249"/>
              <a:ext cx="136" cy="137"/>
              <a:chOff x="4308" y="1842"/>
              <a:chExt cx="136" cy="137"/>
            </a:xfrm>
          </p:grpSpPr>
          <p:sp>
            <p:nvSpPr>
              <p:cNvPr id="16450" name="Line 15"/>
              <p:cNvSpPr>
                <a:spLocks noChangeShapeType="1"/>
              </p:cNvSpPr>
              <p:nvPr/>
            </p:nvSpPr>
            <p:spPr bwMode="auto">
              <a:xfrm>
                <a:off x="4377" y="1842"/>
                <a:ext cx="0" cy="13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6451" name="Line 16"/>
              <p:cNvSpPr>
                <a:spLocks noChangeShapeType="1"/>
              </p:cNvSpPr>
              <p:nvPr/>
            </p:nvSpPr>
            <p:spPr bwMode="auto">
              <a:xfrm>
                <a:off x="4308" y="1912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</p:grpSp>
        <p:grpSp>
          <p:nvGrpSpPr>
            <p:cNvPr id="16397" name="Group 17"/>
            <p:cNvGrpSpPr>
              <a:grpSpLocks/>
            </p:cNvGrpSpPr>
            <p:nvPr/>
          </p:nvGrpSpPr>
          <p:grpSpPr bwMode="auto">
            <a:xfrm flipH="1">
              <a:off x="1610" y="2432"/>
              <a:ext cx="136" cy="137"/>
              <a:chOff x="4308" y="1842"/>
              <a:chExt cx="136" cy="137"/>
            </a:xfrm>
          </p:grpSpPr>
          <p:sp>
            <p:nvSpPr>
              <p:cNvPr id="16448" name="Line 18"/>
              <p:cNvSpPr>
                <a:spLocks noChangeShapeType="1"/>
              </p:cNvSpPr>
              <p:nvPr/>
            </p:nvSpPr>
            <p:spPr bwMode="auto">
              <a:xfrm>
                <a:off x="4377" y="1842"/>
                <a:ext cx="0" cy="13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6449" name="Line 19"/>
              <p:cNvSpPr>
                <a:spLocks noChangeShapeType="1"/>
              </p:cNvSpPr>
              <p:nvPr/>
            </p:nvSpPr>
            <p:spPr bwMode="auto">
              <a:xfrm>
                <a:off x="4308" y="1912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</p:grpSp>
        <p:grpSp>
          <p:nvGrpSpPr>
            <p:cNvPr id="16398" name="Group 20"/>
            <p:cNvGrpSpPr>
              <a:grpSpLocks/>
            </p:cNvGrpSpPr>
            <p:nvPr/>
          </p:nvGrpSpPr>
          <p:grpSpPr bwMode="auto">
            <a:xfrm flipH="1">
              <a:off x="1700" y="2659"/>
              <a:ext cx="136" cy="137"/>
              <a:chOff x="4308" y="1842"/>
              <a:chExt cx="136" cy="137"/>
            </a:xfrm>
          </p:grpSpPr>
          <p:sp>
            <p:nvSpPr>
              <p:cNvPr id="16446" name="Line 21"/>
              <p:cNvSpPr>
                <a:spLocks noChangeShapeType="1"/>
              </p:cNvSpPr>
              <p:nvPr/>
            </p:nvSpPr>
            <p:spPr bwMode="auto">
              <a:xfrm>
                <a:off x="4377" y="1842"/>
                <a:ext cx="0" cy="13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6447" name="Line 22"/>
              <p:cNvSpPr>
                <a:spLocks noChangeShapeType="1"/>
              </p:cNvSpPr>
              <p:nvPr/>
            </p:nvSpPr>
            <p:spPr bwMode="auto">
              <a:xfrm>
                <a:off x="4308" y="1912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</p:grpSp>
        <p:grpSp>
          <p:nvGrpSpPr>
            <p:cNvPr id="16399" name="Group 23"/>
            <p:cNvGrpSpPr>
              <a:grpSpLocks/>
            </p:cNvGrpSpPr>
            <p:nvPr/>
          </p:nvGrpSpPr>
          <p:grpSpPr bwMode="auto">
            <a:xfrm flipH="1">
              <a:off x="1474" y="3022"/>
              <a:ext cx="136" cy="137"/>
              <a:chOff x="4308" y="1842"/>
              <a:chExt cx="136" cy="137"/>
            </a:xfrm>
          </p:grpSpPr>
          <p:sp>
            <p:nvSpPr>
              <p:cNvPr id="16444" name="Line 24"/>
              <p:cNvSpPr>
                <a:spLocks noChangeShapeType="1"/>
              </p:cNvSpPr>
              <p:nvPr/>
            </p:nvSpPr>
            <p:spPr bwMode="auto">
              <a:xfrm>
                <a:off x="4377" y="1842"/>
                <a:ext cx="0" cy="13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6445" name="Line 25"/>
              <p:cNvSpPr>
                <a:spLocks noChangeShapeType="1"/>
              </p:cNvSpPr>
              <p:nvPr/>
            </p:nvSpPr>
            <p:spPr bwMode="auto">
              <a:xfrm>
                <a:off x="4308" y="1912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</p:grpSp>
        <p:grpSp>
          <p:nvGrpSpPr>
            <p:cNvPr id="16400" name="Group 26"/>
            <p:cNvGrpSpPr>
              <a:grpSpLocks/>
            </p:cNvGrpSpPr>
            <p:nvPr/>
          </p:nvGrpSpPr>
          <p:grpSpPr bwMode="auto">
            <a:xfrm flipH="1">
              <a:off x="1610" y="2886"/>
              <a:ext cx="136" cy="137"/>
              <a:chOff x="4308" y="1842"/>
              <a:chExt cx="136" cy="137"/>
            </a:xfrm>
          </p:grpSpPr>
          <p:sp>
            <p:nvSpPr>
              <p:cNvPr id="16442" name="Line 27"/>
              <p:cNvSpPr>
                <a:spLocks noChangeShapeType="1"/>
              </p:cNvSpPr>
              <p:nvPr/>
            </p:nvSpPr>
            <p:spPr bwMode="auto">
              <a:xfrm>
                <a:off x="4377" y="1842"/>
                <a:ext cx="0" cy="13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6443" name="Line 28"/>
              <p:cNvSpPr>
                <a:spLocks noChangeShapeType="1"/>
              </p:cNvSpPr>
              <p:nvPr/>
            </p:nvSpPr>
            <p:spPr bwMode="auto">
              <a:xfrm>
                <a:off x="4308" y="1912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</p:grpSp>
        <p:grpSp>
          <p:nvGrpSpPr>
            <p:cNvPr id="16401" name="Group 42"/>
            <p:cNvGrpSpPr>
              <a:grpSpLocks/>
            </p:cNvGrpSpPr>
            <p:nvPr/>
          </p:nvGrpSpPr>
          <p:grpSpPr bwMode="auto">
            <a:xfrm flipH="1">
              <a:off x="2472" y="2115"/>
              <a:ext cx="1497" cy="1496"/>
              <a:chOff x="2109" y="1889"/>
              <a:chExt cx="1497" cy="1496"/>
            </a:xfrm>
          </p:grpSpPr>
          <p:sp>
            <p:nvSpPr>
              <p:cNvPr id="16429" name="Oval 29"/>
              <p:cNvSpPr>
                <a:spLocks noChangeArrowheads="1"/>
              </p:cNvSpPr>
              <p:nvPr/>
            </p:nvSpPr>
            <p:spPr bwMode="auto">
              <a:xfrm>
                <a:off x="2109" y="1889"/>
                <a:ext cx="1496" cy="14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6430" name="Line 30"/>
              <p:cNvSpPr>
                <a:spLocks noChangeShapeType="1"/>
              </p:cNvSpPr>
              <p:nvPr/>
            </p:nvSpPr>
            <p:spPr bwMode="auto">
              <a:xfrm>
                <a:off x="3153" y="2207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6431" name="Line 31"/>
              <p:cNvSpPr>
                <a:spLocks noChangeShapeType="1"/>
              </p:cNvSpPr>
              <p:nvPr/>
            </p:nvSpPr>
            <p:spPr bwMode="auto">
              <a:xfrm>
                <a:off x="3380" y="2706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6432" name="Line 32"/>
              <p:cNvSpPr>
                <a:spLocks noChangeShapeType="1"/>
              </p:cNvSpPr>
              <p:nvPr/>
            </p:nvSpPr>
            <p:spPr bwMode="auto">
              <a:xfrm>
                <a:off x="3198" y="2887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6433" name="Line 33"/>
              <p:cNvSpPr>
                <a:spLocks noChangeShapeType="1"/>
              </p:cNvSpPr>
              <p:nvPr/>
            </p:nvSpPr>
            <p:spPr bwMode="auto">
              <a:xfrm>
                <a:off x="3062" y="2343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6434" name="Line 34"/>
              <p:cNvSpPr>
                <a:spLocks noChangeShapeType="1"/>
              </p:cNvSpPr>
              <p:nvPr/>
            </p:nvSpPr>
            <p:spPr bwMode="auto">
              <a:xfrm>
                <a:off x="2926" y="3295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6435" name="Line 35"/>
              <p:cNvSpPr>
                <a:spLocks noChangeShapeType="1"/>
              </p:cNvSpPr>
              <p:nvPr/>
            </p:nvSpPr>
            <p:spPr bwMode="auto">
              <a:xfrm>
                <a:off x="3198" y="3069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6436" name="Line 36"/>
              <p:cNvSpPr>
                <a:spLocks noChangeShapeType="1"/>
              </p:cNvSpPr>
              <p:nvPr/>
            </p:nvSpPr>
            <p:spPr bwMode="auto">
              <a:xfrm>
                <a:off x="2926" y="2025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6437" name="Line 37"/>
              <p:cNvSpPr>
                <a:spLocks noChangeShapeType="1"/>
              </p:cNvSpPr>
              <p:nvPr/>
            </p:nvSpPr>
            <p:spPr bwMode="auto">
              <a:xfrm>
                <a:off x="3334" y="2479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6438" name="Line 38"/>
              <p:cNvSpPr>
                <a:spLocks noChangeShapeType="1"/>
              </p:cNvSpPr>
              <p:nvPr/>
            </p:nvSpPr>
            <p:spPr bwMode="auto">
              <a:xfrm>
                <a:off x="3062" y="2161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6439" name="Line 39"/>
              <p:cNvSpPr>
                <a:spLocks noChangeShapeType="1"/>
              </p:cNvSpPr>
              <p:nvPr/>
            </p:nvSpPr>
            <p:spPr bwMode="auto">
              <a:xfrm>
                <a:off x="3198" y="2297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6440" name="Line 40"/>
              <p:cNvSpPr>
                <a:spLocks noChangeShapeType="1"/>
              </p:cNvSpPr>
              <p:nvPr/>
            </p:nvSpPr>
            <p:spPr bwMode="auto">
              <a:xfrm>
                <a:off x="3334" y="2433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6441" name="Line 41"/>
              <p:cNvSpPr>
                <a:spLocks noChangeShapeType="1"/>
              </p:cNvSpPr>
              <p:nvPr/>
            </p:nvSpPr>
            <p:spPr bwMode="auto">
              <a:xfrm>
                <a:off x="3470" y="2569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</p:grpSp>
        <p:grpSp>
          <p:nvGrpSpPr>
            <p:cNvPr id="16402" name="Group 44"/>
            <p:cNvGrpSpPr>
              <a:grpSpLocks/>
            </p:cNvGrpSpPr>
            <p:nvPr/>
          </p:nvGrpSpPr>
          <p:grpSpPr bwMode="auto">
            <a:xfrm flipH="1">
              <a:off x="3561" y="2296"/>
              <a:ext cx="136" cy="137"/>
              <a:chOff x="4308" y="1842"/>
              <a:chExt cx="136" cy="137"/>
            </a:xfrm>
          </p:grpSpPr>
          <p:sp>
            <p:nvSpPr>
              <p:cNvPr id="16427" name="Line 45"/>
              <p:cNvSpPr>
                <a:spLocks noChangeShapeType="1"/>
              </p:cNvSpPr>
              <p:nvPr/>
            </p:nvSpPr>
            <p:spPr bwMode="auto">
              <a:xfrm>
                <a:off x="4377" y="1842"/>
                <a:ext cx="0" cy="13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6428" name="Line 46"/>
              <p:cNvSpPr>
                <a:spLocks noChangeShapeType="1"/>
              </p:cNvSpPr>
              <p:nvPr/>
            </p:nvSpPr>
            <p:spPr bwMode="auto">
              <a:xfrm>
                <a:off x="4308" y="1912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</p:grpSp>
        <p:grpSp>
          <p:nvGrpSpPr>
            <p:cNvPr id="16403" name="Group 47"/>
            <p:cNvGrpSpPr>
              <a:grpSpLocks/>
            </p:cNvGrpSpPr>
            <p:nvPr/>
          </p:nvGrpSpPr>
          <p:grpSpPr bwMode="auto">
            <a:xfrm flipH="1">
              <a:off x="3560" y="3339"/>
              <a:ext cx="136" cy="137"/>
              <a:chOff x="4308" y="1842"/>
              <a:chExt cx="136" cy="137"/>
            </a:xfrm>
          </p:grpSpPr>
          <p:sp>
            <p:nvSpPr>
              <p:cNvPr id="16425" name="Line 48"/>
              <p:cNvSpPr>
                <a:spLocks noChangeShapeType="1"/>
              </p:cNvSpPr>
              <p:nvPr/>
            </p:nvSpPr>
            <p:spPr bwMode="auto">
              <a:xfrm>
                <a:off x="4377" y="1842"/>
                <a:ext cx="0" cy="13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6426" name="Line 49"/>
              <p:cNvSpPr>
                <a:spLocks noChangeShapeType="1"/>
              </p:cNvSpPr>
              <p:nvPr/>
            </p:nvSpPr>
            <p:spPr bwMode="auto">
              <a:xfrm>
                <a:off x="4308" y="1912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</p:grpSp>
        <p:grpSp>
          <p:nvGrpSpPr>
            <p:cNvPr id="16404" name="Group 50"/>
            <p:cNvGrpSpPr>
              <a:grpSpLocks/>
            </p:cNvGrpSpPr>
            <p:nvPr/>
          </p:nvGrpSpPr>
          <p:grpSpPr bwMode="auto">
            <a:xfrm flipH="1">
              <a:off x="3198" y="2251"/>
              <a:ext cx="136" cy="137"/>
              <a:chOff x="4308" y="1842"/>
              <a:chExt cx="136" cy="137"/>
            </a:xfrm>
          </p:grpSpPr>
          <p:sp>
            <p:nvSpPr>
              <p:cNvPr id="16423" name="Line 51"/>
              <p:cNvSpPr>
                <a:spLocks noChangeShapeType="1"/>
              </p:cNvSpPr>
              <p:nvPr/>
            </p:nvSpPr>
            <p:spPr bwMode="auto">
              <a:xfrm>
                <a:off x="4377" y="1842"/>
                <a:ext cx="0" cy="13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6424" name="Line 52"/>
              <p:cNvSpPr>
                <a:spLocks noChangeShapeType="1"/>
              </p:cNvSpPr>
              <p:nvPr/>
            </p:nvSpPr>
            <p:spPr bwMode="auto">
              <a:xfrm>
                <a:off x="4308" y="1912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</p:grpSp>
        <p:grpSp>
          <p:nvGrpSpPr>
            <p:cNvPr id="16405" name="Group 53"/>
            <p:cNvGrpSpPr>
              <a:grpSpLocks/>
            </p:cNvGrpSpPr>
            <p:nvPr/>
          </p:nvGrpSpPr>
          <p:grpSpPr bwMode="auto">
            <a:xfrm flipH="1">
              <a:off x="3288" y="3385"/>
              <a:ext cx="136" cy="137"/>
              <a:chOff x="4308" y="1842"/>
              <a:chExt cx="136" cy="137"/>
            </a:xfrm>
          </p:grpSpPr>
          <p:sp>
            <p:nvSpPr>
              <p:cNvPr id="16421" name="Line 54"/>
              <p:cNvSpPr>
                <a:spLocks noChangeShapeType="1"/>
              </p:cNvSpPr>
              <p:nvPr/>
            </p:nvSpPr>
            <p:spPr bwMode="auto">
              <a:xfrm>
                <a:off x="4377" y="1842"/>
                <a:ext cx="0" cy="13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6422" name="Line 55"/>
              <p:cNvSpPr>
                <a:spLocks noChangeShapeType="1"/>
              </p:cNvSpPr>
              <p:nvPr/>
            </p:nvSpPr>
            <p:spPr bwMode="auto">
              <a:xfrm>
                <a:off x="4308" y="1912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</p:grpSp>
        <p:grpSp>
          <p:nvGrpSpPr>
            <p:cNvPr id="16406" name="Group 56"/>
            <p:cNvGrpSpPr>
              <a:grpSpLocks/>
            </p:cNvGrpSpPr>
            <p:nvPr/>
          </p:nvGrpSpPr>
          <p:grpSpPr bwMode="auto">
            <a:xfrm flipH="1">
              <a:off x="3697" y="2568"/>
              <a:ext cx="136" cy="137"/>
              <a:chOff x="4308" y="1842"/>
              <a:chExt cx="136" cy="137"/>
            </a:xfrm>
          </p:grpSpPr>
          <p:sp>
            <p:nvSpPr>
              <p:cNvPr id="16419" name="Line 57"/>
              <p:cNvSpPr>
                <a:spLocks noChangeShapeType="1"/>
              </p:cNvSpPr>
              <p:nvPr/>
            </p:nvSpPr>
            <p:spPr bwMode="auto">
              <a:xfrm>
                <a:off x="4377" y="1842"/>
                <a:ext cx="0" cy="13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6420" name="Line 58"/>
              <p:cNvSpPr>
                <a:spLocks noChangeShapeType="1"/>
              </p:cNvSpPr>
              <p:nvPr/>
            </p:nvSpPr>
            <p:spPr bwMode="auto">
              <a:xfrm>
                <a:off x="4308" y="1912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</p:grpSp>
        <p:grpSp>
          <p:nvGrpSpPr>
            <p:cNvPr id="16407" name="Group 59"/>
            <p:cNvGrpSpPr>
              <a:grpSpLocks/>
            </p:cNvGrpSpPr>
            <p:nvPr/>
          </p:nvGrpSpPr>
          <p:grpSpPr bwMode="auto">
            <a:xfrm flipH="1">
              <a:off x="3787" y="2795"/>
              <a:ext cx="136" cy="137"/>
              <a:chOff x="4308" y="1842"/>
              <a:chExt cx="136" cy="137"/>
            </a:xfrm>
          </p:grpSpPr>
          <p:sp>
            <p:nvSpPr>
              <p:cNvPr id="16417" name="Line 60"/>
              <p:cNvSpPr>
                <a:spLocks noChangeShapeType="1"/>
              </p:cNvSpPr>
              <p:nvPr/>
            </p:nvSpPr>
            <p:spPr bwMode="auto">
              <a:xfrm>
                <a:off x="4377" y="1842"/>
                <a:ext cx="0" cy="13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6418" name="Line 61"/>
              <p:cNvSpPr>
                <a:spLocks noChangeShapeType="1"/>
              </p:cNvSpPr>
              <p:nvPr/>
            </p:nvSpPr>
            <p:spPr bwMode="auto">
              <a:xfrm>
                <a:off x="4308" y="1912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</p:grpSp>
        <p:grpSp>
          <p:nvGrpSpPr>
            <p:cNvPr id="16408" name="Group 62"/>
            <p:cNvGrpSpPr>
              <a:grpSpLocks/>
            </p:cNvGrpSpPr>
            <p:nvPr/>
          </p:nvGrpSpPr>
          <p:grpSpPr bwMode="auto">
            <a:xfrm flipH="1">
              <a:off x="3561" y="3158"/>
              <a:ext cx="136" cy="137"/>
              <a:chOff x="4308" y="1842"/>
              <a:chExt cx="136" cy="137"/>
            </a:xfrm>
          </p:grpSpPr>
          <p:sp>
            <p:nvSpPr>
              <p:cNvPr id="16415" name="Line 63"/>
              <p:cNvSpPr>
                <a:spLocks noChangeShapeType="1"/>
              </p:cNvSpPr>
              <p:nvPr/>
            </p:nvSpPr>
            <p:spPr bwMode="auto">
              <a:xfrm>
                <a:off x="4377" y="1842"/>
                <a:ext cx="0" cy="13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6416" name="Line 64"/>
              <p:cNvSpPr>
                <a:spLocks noChangeShapeType="1"/>
              </p:cNvSpPr>
              <p:nvPr/>
            </p:nvSpPr>
            <p:spPr bwMode="auto">
              <a:xfrm>
                <a:off x="4308" y="1912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</p:grpSp>
        <p:grpSp>
          <p:nvGrpSpPr>
            <p:cNvPr id="16409" name="Group 65"/>
            <p:cNvGrpSpPr>
              <a:grpSpLocks/>
            </p:cNvGrpSpPr>
            <p:nvPr/>
          </p:nvGrpSpPr>
          <p:grpSpPr bwMode="auto">
            <a:xfrm flipH="1">
              <a:off x="3697" y="3022"/>
              <a:ext cx="136" cy="137"/>
              <a:chOff x="4308" y="1842"/>
              <a:chExt cx="136" cy="137"/>
            </a:xfrm>
          </p:grpSpPr>
          <p:sp>
            <p:nvSpPr>
              <p:cNvPr id="16413" name="Line 66"/>
              <p:cNvSpPr>
                <a:spLocks noChangeShapeType="1"/>
              </p:cNvSpPr>
              <p:nvPr/>
            </p:nvSpPr>
            <p:spPr bwMode="auto">
              <a:xfrm>
                <a:off x="4377" y="1842"/>
                <a:ext cx="0" cy="13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6414" name="Line 67"/>
              <p:cNvSpPr>
                <a:spLocks noChangeShapeType="1"/>
              </p:cNvSpPr>
              <p:nvPr/>
            </p:nvSpPr>
            <p:spPr bwMode="auto">
              <a:xfrm>
                <a:off x="4308" y="1912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</p:grpSp>
        <p:grpSp>
          <p:nvGrpSpPr>
            <p:cNvPr id="16410" name="Group 68"/>
            <p:cNvGrpSpPr>
              <a:grpSpLocks/>
            </p:cNvGrpSpPr>
            <p:nvPr/>
          </p:nvGrpSpPr>
          <p:grpSpPr bwMode="auto">
            <a:xfrm>
              <a:off x="1928" y="2387"/>
              <a:ext cx="408" cy="453"/>
              <a:chOff x="1836" y="2208"/>
              <a:chExt cx="408" cy="453"/>
            </a:xfrm>
          </p:grpSpPr>
          <p:sp>
            <p:nvSpPr>
              <p:cNvPr id="16411" name="Oval 69"/>
              <p:cNvSpPr>
                <a:spLocks noChangeArrowheads="1"/>
              </p:cNvSpPr>
              <p:nvPr/>
            </p:nvSpPr>
            <p:spPr bwMode="auto">
              <a:xfrm>
                <a:off x="1836" y="2549"/>
                <a:ext cx="112" cy="112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6412" name="Text Box 70"/>
              <p:cNvSpPr txBox="1">
                <a:spLocks noChangeArrowheads="1"/>
              </p:cNvSpPr>
              <p:nvPr/>
            </p:nvSpPr>
            <p:spPr bwMode="auto">
              <a:xfrm>
                <a:off x="1972" y="2208"/>
                <a:ext cx="272" cy="2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 dirty="0"/>
                  <a:t>A</a:t>
                </a:r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54113" y="31750"/>
            <a:ext cx="6692900" cy="863600"/>
          </a:xfrm>
        </p:spPr>
        <p:txBody>
          <a:bodyPr/>
          <a:lstStyle/>
          <a:p>
            <a:pPr eaLnBrk="1" hangingPunct="1"/>
            <a:r>
              <a:rPr lang="he-IL" b="1" u="sng">
                <a:cs typeface="David" pitchFamily="34" charset="-79"/>
              </a:rPr>
              <a:t>פוטנציאל בקרבת מוליך</a:t>
            </a:r>
            <a:endParaRPr lang="en-US" b="1" u="sng">
              <a:cs typeface="David" pitchFamily="34" charset="-79"/>
            </a:endParaRPr>
          </a:p>
        </p:txBody>
      </p:sp>
      <p:grpSp>
        <p:nvGrpSpPr>
          <p:cNvPr id="17411" name="Group 73"/>
          <p:cNvGrpSpPr>
            <a:grpSpLocks/>
          </p:cNvGrpSpPr>
          <p:nvPr/>
        </p:nvGrpSpPr>
        <p:grpSpPr bwMode="auto">
          <a:xfrm>
            <a:off x="1763713" y="1268413"/>
            <a:ext cx="7200900" cy="3600450"/>
            <a:chOff x="385" y="1616"/>
            <a:chExt cx="4536" cy="2268"/>
          </a:xfrm>
        </p:grpSpPr>
        <p:grpSp>
          <p:nvGrpSpPr>
            <p:cNvPr id="17414" name="Group 3"/>
            <p:cNvGrpSpPr>
              <a:grpSpLocks/>
            </p:cNvGrpSpPr>
            <p:nvPr/>
          </p:nvGrpSpPr>
          <p:grpSpPr bwMode="auto">
            <a:xfrm>
              <a:off x="385" y="1616"/>
              <a:ext cx="3493" cy="1587"/>
              <a:chOff x="476" y="2024"/>
              <a:chExt cx="3493" cy="1587"/>
            </a:xfrm>
          </p:grpSpPr>
          <p:sp>
            <p:nvSpPr>
              <p:cNvPr id="17418" name="Oval 4"/>
              <p:cNvSpPr>
                <a:spLocks noChangeArrowheads="1"/>
              </p:cNvSpPr>
              <p:nvPr/>
            </p:nvSpPr>
            <p:spPr bwMode="auto">
              <a:xfrm flipH="1">
                <a:off x="476" y="2024"/>
                <a:ext cx="1496" cy="14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grpSp>
            <p:nvGrpSpPr>
              <p:cNvPr id="17419" name="Group 5"/>
              <p:cNvGrpSpPr>
                <a:grpSpLocks/>
              </p:cNvGrpSpPr>
              <p:nvPr/>
            </p:nvGrpSpPr>
            <p:grpSpPr bwMode="auto">
              <a:xfrm flipH="1">
                <a:off x="1474" y="2160"/>
                <a:ext cx="136" cy="137"/>
                <a:chOff x="4308" y="1842"/>
                <a:chExt cx="136" cy="137"/>
              </a:xfrm>
            </p:grpSpPr>
            <p:sp>
              <p:nvSpPr>
                <p:cNvPr id="17482" name="Line 6"/>
                <p:cNvSpPr>
                  <a:spLocks noChangeShapeType="1"/>
                </p:cNvSpPr>
                <p:nvPr/>
              </p:nvSpPr>
              <p:spPr bwMode="auto">
                <a:xfrm>
                  <a:off x="4377" y="1842"/>
                  <a:ext cx="0" cy="137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e-IL"/>
                </a:p>
              </p:txBody>
            </p:sp>
            <p:sp>
              <p:nvSpPr>
                <p:cNvPr id="17483" name="Line 7"/>
                <p:cNvSpPr>
                  <a:spLocks noChangeShapeType="1"/>
                </p:cNvSpPr>
                <p:nvPr/>
              </p:nvSpPr>
              <p:spPr bwMode="auto">
                <a:xfrm>
                  <a:off x="4308" y="1912"/>
                  <a:ext cx="136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e-IL"/>
                </a:p>
              </p:txBody>
            </p:sp>
          </p:grpSp>
          <p:grpSp>
            <p:nvGrpSpPr>
              <p:cNvPr id="17420" name="Group 8"/>
              <p:cNvGrpSpPr>
                <a:grpSpLocks/>
              </p:cNvGrpSpPr>
              <p:nvPr/>
            </p:nvGrpSpPr>
            <p:grpSpPr bwMode="auto">
              <a:xfrm flipH="1">
                <a:off x="1519" y="3203"/>
                <a:ext cx="136" cy="137"/>
                <a:chOff x="4308" y="1842"/>
                <a:chExt cx="136" cy="137"/>
              </a:xfrm>
            </p:grpSpPr>
            <p:sp>
              <p:nvSpPr>
                <p:cNvPr id="17480" name="Line 9"/>
                <p:cNvSpPr>
                  <a:spLocks noChangeShapeType="1"/>
                </p:cNvSpPr>
                <p:nvPr/>
              </p:nvSpPr>
              <p:spPr bwMode="auto">
                <a:xfrm>
                  <a:off x="4377" y="1842"/>
                  <a:ext cx="0" cy="137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e-IL"/>
                </a:p>
              </p:txBody>
            </p:sp>
            <p:sp>
              <p:nvSpPr>
                <p:cNvPr id="17481" name="Line 10"/>
                <p:cNvSpPr>
                  <a:spLocks noChangeShapeType="1"/>
                </p:cNvSpPr>
                <p:nvPr/>
              </p:nvSpPr>
              <p:spPr bwMode="auto">
                <a:xfrm>
                  <a:off x="4308" y="1912"/>
                  <a:ext cx="136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e-IL"/>
                </a:p>
              </p:txBody>
            </p:sp>
          </p:grpSp>
          <p:grpSp>
            <p:nvGrpSpPr>
              <p:cNvPr id="17421" name="Group 11"/>
              <p:cNvGrpSpPr>
                <a:grpSpLocks/>
              </p:cNvGrpSpPr>
              <p:nvPr/>
            </p:nvGrpSpPr>
            <p:grpSpPr bwMode="auto">
              <a:xfrm flipH="1">
                <a:off x="1111" y="2115"/>
                <a:ext cx="136" cy="137"/>
                <a:chOff x="4308" y="1842"/>
                <a:chExt cx="136" cy="137"/>
              </a:xfrm>
            </p:grpSpPr>
            <p:sp>
              <p:nvSpPr>
                <p:cNvPr id="17478" name="Line 12"/>
                <p:cNvSpPr>
                  <a:spLocks noChangeShapeType="1"/>
                </p:cNvSpPr>
                <p:nvPr/>
              </p:nvSpPr>
              <p:spPr bwMode="auto">
                <a:xfrm>
                  <a:off x="4377" y="1842"/>
                  <a:ext cx="0" cy="137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e-IL"/>
                </a:p>
              </p:txBody>
            </p:sp>
            <p:sp>
              <p:nvSpPr>
                <p:cNvPr id="17479" name="Line 13"/>
                <p:cNvSpPr>
                  <a:spLocks noChangeShapeType="1"/>
                </p:cNvSpPr>
                <p:nvPr/>
              </p:nvSpPr>
              <p:spPr bwMode="auto">
                <a:xfrm>
                  <a:off x="4308" y="1912"/>
                  <a:ext cx="136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e-IL"/>
                </a:p>
              </p:txBody>
            </p:sp>
          </p:grpSp>
          <p:grpSp>
            <p:nvGrpSpPr>
              <p:cNvPr id="17422" name="Group 14"/>
              <p:cNvGrpSpPr>
                <a:grpSpLocks/>
              </p:cNvGrpSpPr>
              <p:nvPr/>
            </p:nvGrpSpPr>
            <p:grpSpPr bwMode="auto">
              <a:xfrm flipH="1">
                <a:off x="1201" y="3249"/>
                <a:ext cx="136" cy="137"/>
                <a:chOff x="4308" y="1842"/>
                <a:chExt cx="136" cy="137"/>
              </a:xfrm>
            </p:grpSpPr>
            <p:sp>
              <p:nvSpPr>
                <p:cNvPr id="17476" name="Line 15"/>
                <p:cNvSpPr>
                  <a:spLocks noChangeShapeType="1"/>
                </p:cNvSpPr>
                <p:nvPr/>
              </p:nvSpPr>
              <p:spPr bwMode="auto">
                <a:xfrm>
                  <a:off x="4377" y="1842"/>
                  <a:ext cx="0" cy="137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e-IL"/>
                </a:p>
              </p:txBody>
            </p:sp>
            <p:sp>
              <p:nvSpPr>
                <p:cNvPr id="17477" name="Line 16"/>
                <p:cNvSpPr>
                  <a:spLocks noChangeShapeType="1"/>
                </p:cNvSpPr>
                <p:nvPr/>
              </p:nvSpPr>
              <p:spPr bwMode="auto">
                <a:xfrm>
                  <a:off x="4308" y="1912"/>
                  <a:ext cx="136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e-IL"/>
                </a:p>
              </p:txBody>
            </p:sp>
          </p:grpSp>
          <p:grpSp>
            <p:nvGrpSpPr>
              <p:cNvPr id="17423" name="Group 17"/>
              <p:cNvGrpSpPr>
                <a:grpSpLocks/>
              </p:cNvGrpSpPr>
              <p:nvPr/>
            </p:nvGrpSpPr>
            <p:grpSpPr bwMode="auto">
              <a:xfrm flipH="1">
                <a:off x="1610" y="2432"/>
                <a:ext cx="136" cy="137"/>
                <a:chOff x="4308" y="1842"/>
                <a:chExt cx="136" cy="137"/>
              </a:xfrm>
            </p:grpSpPr>
            <p:sp>
              <p:nvSpPr>
                <p:cNvPr id="17474" name="Line 18"/>
                <p:cNvSpPr>
                  <a:spLocks noChangeShapeType="1"/>
                </p:cNvSpPr>
                <p:nvPr/>
              </p:nvSpPr>
              <p:spPr bwMode="auto">
                <a:xfrm>
                  <a:off x="4377" y="1842"/>
                  <a:ext cx="0" cy="137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e-IL"/>
                </a:p>
              </p:txBody>
            </p:sp>
            <p:sp>
              <p:nvSpPr>
                <p:cNvPr id="17475" name="Line 19"/>
                <p:cNvSpPr>
                  <a:spLocks noChangeShapeType="1"/>
                </p:cNvSpPr>
                <p:nvPr/>
              </p:nvSpPr>
              <p:spPr bwMode="auto">
                <a:xfrm>
                  <a:off x="4308" y="1912"/>
                  <a:ext cx="136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e-IL"/>
                </a:p>
              </p:txBody>
            </p:sp>
          </p:grpSp>
          <p:grpSp>
            <p:nvGrpSpPr>
              <p:cNvPr id="17424" name="Group 20"/>
              <p:cNvGrpSpPr>
                <a:grpSpLocks/>
              </p:cNvGrpSpPr>
              <p:nvPr/>
            </p:nvGrpSpPr>
            <p:grpSpPr bwMode="auto">
              <a:xfrm flipH="1">
                <a:off x="1700" y="2659"/>
                <a:ext cx="136" cy="137"/>
                <a:chOff x="4308" y="1842"/>
                <a:chExt cx="136" cy="137"/>
              </a:xfrm>
            </p:grpSpPr>
            <p:sp>
              <p:nvSpPr>
                <p:cNvPr id="17472" name="Line 21"/>
                <p:cNvSpPr>
                  <a:spLocks noChangeShapeType="1"/>
                </p:cNvSpPr>
                <p:nvPr/>
              </p:nvSpPr>
              <p:spPr bwMode="auto">
                <a:xfrm>
                  <a:off x="4377" y="1842"/>
                  <a:ext cx="0" cy="137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e-IL"/>
                </a:p>
              </p:txBody>
            </p:sp>
            <p:sp>
              <p:nvSpPr>
                <p:cNvPr id="17473" name="Line 22"/>
                <p:cNvSpPr>
                  <a:spLocks noChangeShapeType="1"/>
                </p:cNvSpPr>
                <p:nvPr/>
              </p:nvSpPr>
              <p:spPr bwMode="auto">
                <a:xfrm>
                  <a:off x="4308" y="1912"/>
                  <a:ext cx="136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e-IL"/>
                </a:p>
              </p:txBody>
            </p:sp>
          </p:grpSp>
          <p:grpSp>
            <p:nvGrpSpPr>
              <p:cNvPr id="17425" name="Group 23"/>
              <p:cNvGrpSpPr>
                <a:grpSpLocks/>
              </p:cNvGrpSpPr>
              <p:nvPr/>
            </p:nvGrpSpPr>
            <p:grpSpPr bwMode="auto">
              <a:xfrm flipH="1">
                <a:off x="1474" y="3022"/>
                <a:ext cx="136" cy="137"/>
                <a:chOff x="4308" y="1842"/>
                <a:chExt cx="136" cy="137"/>
              </a:xfrm>
            </p:grpSpPr>
            <p:sp>
              <p:nvSpPr>
                <p:cNvPr id="17470" name="Line 24"/>
                <p:cNvSpPr>
                  <a:spLocks noChangeShapeType="1"/>
                </p:cNvSpPr>
                <p:nvPr/>
              </p:nvSpPr>
              <p:spPr bwMode="auto">
                <a:xfrm>
                  <a:off x="4377" y="1842"/>
                  <a:ext cx="0" cy="137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e-IL"/>
                </a:p>
              </p:txBody>
            </p:sp>
            <p:sp>
              <p:nvSpPr>
                <p:cNvPr id="17471" name="Line 25"/>
                <p:cNvSpPr>
                  <a:spLocks noChangeShapeType="1"/>
                </p:cNvSpPr>
                <p:nvPr/>
              </p:nvSpPr>
              <p:spPr bwMode="auto">
                <a:xfrm>
                  <a:off x="4308" y="1912"/>
                  <a:ext cx="136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e-IL"/>
                </a:p>
              </p:txBody>
            </p:sp>
          </p:grpSp>
          <p:grpSp>
            <p:nvGrpSpPr>
              <p:cNvPr id="17426" name="Group 26"/>
              <p:cNvGrpSpPr>
                <a:grpSpLocks/>
              </p:cNvGrpSpPr>
              <p:nvPr/>
            </p:nvGrpSpPr>
            <p:grpSpPr bwMode="auto">
              <a:xfrm flipH="1">
                <a:off x="1610" y="2886"/>
                <a:ext cx="136" cy="137"/>
                <a:chOff x="4308" y="1842"/>
                <a:chExt cx="136" cy="137"/>
              </a:xfrm>
            </p:grpSpPr>
            <p:sp>
              <p:nvSpPr>
                <p:cNvPr id="17468" name="Line 27"/>
                <p:cNvSpPr>
                  <a:spLocks noChangeShapeType="1"/>
                </p:cNvSpPr>
                <p:nvPr/>
              </p:nvSpPr>
              <p:spPr bwMode="auto">
                <a:xfrm>
                  <a:off x="4377" y="1842"/>
                  <a:ext cx="0" cy="137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e-IL"/>
                </a:p>
              </p:txBody>
            </p:sp>
            <p:sp>
              <p:nvSpPr>
                <p:cNvPr id="17469" name="Line 28"/>
                <p:cNvSpPr>
                  <a:spLocks noChangeShapeType="1"/>
                </p:cNvSpPr>
                <p:nvPr/>
              </p:nvSpPr>
              <p:spPr bwMode="auto">
                <a:xfrm>
                  <a:off x="4308" y="1912"/>
                  <a:ext cx="136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e-IL"/>
                </a:p>
              </p:txBody>
            </p:sp>
          </p:grpSp>
          <p:grpSp>
            <p:nvGrpSpPr>
              <p:cNvPr id="17427" name="Group 29"/>
              <p:cNvGrpSpPr>
                <a:grpSpLocks/>
              </p:cNvGrpSpPr>
              <p:nvPr/>
            </p:nvGrpSpPr>
            <p:grpSpPr bwMode="auto">
              <a:xfrm flipH="1">
                <a:off x="2472" y="2115"/>
                <a:ext cx="1497" cy="1496"/>
                <a:chOff x="2109" y="1889"/>
                <a:chExt cx="1497" cy="1496"/>
              </a:xfrm>
            </p:grpSpPr>
            <p:sp>
              <p:nvSpPr>
                <p:cNvPr id="17455" name="Oval 30"/>
                <p:cNvSpPr>
                  <a:spLocks noChangeArrowheads="1"/>
                </p:cNvSpPr>
                <p:nvPr/>
              </p:nvSpPr>
              <p:spPr bwMode="auto">
                <a:xfrm>
                  <a:off x="2109" y="1889"/>
                  <a:ext cx="1496" cy="14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17456" name="Line 31"/>
                <p:cNvSpPr>
                  <a:spLocks noChangeShapeType="1"/>
                </p:cNvSpPr>
                <p:nvPr/>
              </p:nvSpPr>
              <p:spPr bwMode="auto">
                <a:xfrm>
                  <a:off x="3153" y="2207"/>
                  <a:ext cx="136" cy="0"/>
                </a:xfrm>
                <a:prstGeom prst="line">
                  <a:avLst/>
                </a:prstGeom>
                <a:noFill/>
                <a:ln w="38100">
                  <a:solidFill>
                    <a:srgbClr val="0033CC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e-IL"/>
                </a:p>
              </p:txBody>
            </p:sp>
            <p:sp>
              <p:nvSpPr>
                <p:cNvPr id="17457" name="Line 32"/>
                <p:cNvSpPr>
                  <a:spLocks noChangeShapeType="1"/>
                </p:cNvSpPr>
                <p:nvPr/>
              </p:nvSpPr>
              <p:spPr bwMode="auto">
                <a:xfrm>
                  <a:off x="3380" y="2706"/>
                  <a:ext cx="136" cy="0"/>
                </a:xfrm>
                <a:prstGeom prst="line">
                  <a:avLst/>
                </a:prstGeom>
                <a:noFill/>
                <a:ln w="38100">
                  <a:solidFill>
                    <a:srgbClr val="0033CC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e-IL"/>
                </a:p>
              </p:txBody>
            </p:sp>
            <p:sp>
              <p:nvSpPr>
                <p:cNvPr id="17458" name="Line 33"/>
                <p:cNvSpPr>
                  <a:spLocks noChangeShapeType="1"/>
                </p:cNvSpPr>
                <p:nvPr/>
              </p:nvSpPr>
              <p:spPr bwMode="auto">
                <a:xfrm>
                  <a:off x="3198" y="2887"/>
                  <a:ext cx="136" cy="0"/>
                </a:xfrm>
                <a:prstGeom prst="line">
                  <a:avLst/>
                </a:prstGeom>
                <a:noFill/>
                <a:ln w="38100">
                  <a:solidFill>
                    <a:srgbClr val="0033CC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e-IL"/>
                </a:p>
              </p:txBody>
            </p:sp>
            <p:sp>
              <p:nvSpPr>
                <p:cNvPr id="17459" name="Line 34"/>
                <p:cNvSpPr>
                  <a:spLocks noChangeShapeType="1"/>
                </p:cNvSpPr>
                <p:nvPr/>
              </p:nvSpPr>
              <p:spPr bwMode="auto">
                <a:xfrm>
                  <a:off x="3062" y="2343"/>
                  <a:ext cx="136" cy="0"/>
                </a:xfrm>
                <a:prstGeom prst="line">
                  <a:avLst/>
                </a:prstGeom>
                <a:noFill/>
                <a:ln w="38100">
                  <a:solidFill>
                    <a:srgbClr val="0033CC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e-IL"/>
                </a:p>
              </p:txBody>
            </p:sp>
            <p:sp>
              <p:nvSpPr>
                <p:cNvPr id="17460" name="Line 35"/>
                <p:cNvSpPr>
                  <a:spLocks noChangeShapeType="1"/>
                </p:cNvSpPr>
                <p:nvPr/>
              </p:nvSpPr>
              <p:spPr bwMode="auto">
                <a:xfrm>
                  <a:off x="2926" y="3295"/>
                  <a:ext cx="136" cy="0"/>
                </a:xfrm>
                <a:prstGeom prst="line">
                  <a:avLst/>
                </a:prstGeom>
                <a:noFill/>
                <a:ln w="38100">
                  <a:solidFill>
                    <a:srgbClr val="0033CC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e-IL"/>
                </a:p>
              </p:txBody>
            </p:sp>
            <p:sp>
              <p:nvSpPr>
                <p:cNvPr id="17461" name="Line 36"/>
                <p:cNvSpPr>
                  <a:spLocks noChangeShapeType="1"/>
                </p:cNvSpPr>
                <p:nvPr/>
              </p:nvSpPr>
              <p:spPr bwMode="auto">
                <a:xfrm>
                  <a:off x="3198" y="3069"/>
                  <a:ext cx="136" cy="0"/>
                </a:xfrm>
                <a:prstGeom prst="line">
                  <a:avLst/>
                </a:prstGeom>
                <a:noFill/>
                <a:ln w="38100">
                  <a:solidFill>
                    <a:srgbClr val="0033CC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e-IL"/>
                </a:p>
              </p:txBody>
            </p:sp>
            <p:sp>
              <p:nvSpPr>
                <p:cNvPr id="17462" name="Line 37"/>
                <p:cNvSpPr>
                  <a:spLocks noChangeShapeType="1"/>
                </p:cNvSpPr>
                <p:nvPr/>
              </p:nvSpPr>
              <p:spPr bwMode="auto">
                <a:xfrm>
                  <a:off x="2926" y="2025"/>
                  <a:ext cx="136" cy="0"/>
                </a:xfrm>
                <a:prstGeom prst="line">
                  <a:avLst/>
                </a:prstGeom>
                <a:noFill/>
                <a:ln w="38100">
                  <a:solidFill>
                    <a:srgbClr val="0033CC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e-IL"/>
                </a:p>
              </p:txBody>
            </p:sp>
            <p:sp>
              <p:nvSpPr>
                <p:cNvPr id="17463" name="Line 38"/>
                <p:cNvSpPr>
                  <a:spLocks noChangeShapeType="1"/>
                </p:cNvSpPr>
                <p:nvPr/>
              </p:nvSpPr>
              <p:spPr bwMode="auto">
                <a:xfrm>
                  <a:off x="3334" y="2479"/>
                  <a:ext cx="136" cy="0"/>
                </a:xfrm>
                <a:prstGeom prst="line">
                  <a:avLst/>
                </a:prstGeom>
                <a:noFill/>
                <a:ln w="38100">
                  <a:solidFill>
                    <a:srgbClr val="0033CC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e-IL"/>
                </a:p>
              </p:txBody>
            </p:sp>
            <p:sp>
              <p:nvSpPr>
                <p:cNvPr id="17464" name="Line 39"/>
                <p:cNvSpPr>
                  <a:spLocks noChangeShapeType="1"/>
                </p:cNvSpPr>
                <p:nvPr/>
              </p:nvSpPr>
              <p:spPr bwMode="auto">
                <a:xfrm>
                  <a:off x="3062" y="2161"/>
                  <a:ext cx="136" cy="0"/>
                </a:xfrm>
                <a:prstGeom prst="line">
                  <a:avLst/>
                </a:prstGeom>
                <a:noFill/>
                <a:ln w="38100">
                  <a:solidFill>
                    <a:srgbClr val="0033CC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e-IL"/>
                </a:p>
              </p:txBody>
            </p:sp>
            <p:sp>
              <p:nvSpPr>
                <p:cNvPr id="17465" name="Line 40"/>
                <p:cNvSpPr>
                  <a:spLocks noChangeShapeType="1"/>
                </p:cNvSpPr>
                <p:nvPr/>
              </p:nvSpPr>
              <p:spPr bwMode="auto">
                <a:xfrm>
                  <a:off x="3198" y="2297"/>
                  <a:ext cx="136" cy="0"/>
                </a:xfrm>
                <a:prstGeom prst="line">
                  <a:avLst/>
                </a:prstGeom>
                <a:noFill/>
                <a:ln w="38100">
                  <a:solidFill>
                    <a:srgbClr val="0033CC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e-IL"/>
                </a:p>
              </p:txBody>
            </p:sp>
            <p:sp>
              <p:nvSpPr>
                <p:cNvPr id="17466" name="Line 41"/>
                <p:cNvSpPr>
                  <a:spLocks noChangeShapeType="1"/>
                </p:cNvSpPr>
                <p:nvPr/>
              </p:nvSpPr>
              <p:spPr bwMode="auto">
                <a:xfrm>
                  <a:off x="3334" y="2433"/>
                  <a:ext cx="136" cy="0"/>
                </a:xfrm>
                <a:prstGeom prst="line">
                  <a:avLst/>
                </a:prstGeom>
                <a:noFill/>
                <a:ln w="38100">
                  <a:solidFill>
                    <a:srgbClr val="0033CC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e-IL"/>
                </a:p>
              </p:txBody>
            </p:sp>
            <p:sp>
              <p:nvSpPr>
                <p:cNvPr id="17467" name="Line 42"/>
                <p:cNvSpPr>
                  <a:spLocks noChangeShapeType="1"/>
                </p:cNvSpPr>
                <p:nvPr/>
              </p:nvSpPr>
              <p:spPr bwMode="auto">
                <a:xfrm>
                  <a:off x="3470" y="2569"/>
                  <a:ext cx="136" cy="0"/>
                </a:xfrm>
                <a:prstGeom prst="line">
                  <a:avLst/>
                </a:prstGeom>
                <a:noFill/>
                <a:ln w="38100">
                  <a:solidFill>
                    <a:srgbClr val="0033CC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e-IL"/>
                </a:p>
              </p:txBody>
            </p:sp>
          </p:grpSp>
          <p:grpSp>
            <p:nvGrpSpPr>
              <p:cNvPr id="17428" name="Group 43"/>
              <p:cNvGrpSpPr>
                <a:grpSpLocks/>
              </p:cNvGrpSpPr>
              <p:nvPr/>
            </p:nvGrpSpPr>
            <p:grpSpPr bwMode="auto">
              <a:xfrm flipH="1">
                <a:off x="3561" y="2296"/>
                <a:ext cx="136" cy="137"/>
                <a:chOff x="4308" y="1842"/>
                <a:chExt cx="136" cy="137"/>
              </a:xfrm>
            </p:grpSpPr>
            <p:sp>
              <p:nvSpPr>
                <p:cNvPr id="17453" name="Line 44"/>
                <p:cNvSpPr>
                  <a:spLocks noChangeShapeType="1"/>
                </p:cNvSpPr>
                <p:nvPr/>
              </p:nvSpPr>
              <p:spPr bwMode="auto">
                <a:xfrm>
                  <a:off x="4377" y="1842"/>
                  <a:ext cx="0" cy="137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e-IL"/>
                </a:p>
              </p:txBody>
            </p:sp>
            <p:sp>
              <p:nvSpPr>
                <p:cNvPr id="17454" name="Line 45"/>
                <p:cNvSpPr>
                  <a:spLocks noChangeShapeType="1"/>
                </p:cNvSpPr>
                <p:nvPr/>
              </p:nvSpPr>
              <p:spPr bwMode="auto">
                <a:xfrm>
                  <a:off x="4308" y="1912"/>
                  <a:ext cx="136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e-IL"/>
                </a:p>
              </p:txBody>
            </p:sp>
          </p:grpSp>
          <p:grpSp>
            <p:nvGrpSpPr>
              <p:cNvPr id="17429" name="Group 46"/>
              <p:cNvGrpSpPr>
                <a:grpSpLocks/>
              </p:cNvGrpSpPr>
              <p:nvPr/>
            </p:nvGrpSpPr>
            <p:grpSpPr bwMode="auto">
              <a:xfrm flipH="1">
                <a:off x="3560" y="3339"/>
                <a:ext cx="136" cy="137"/>
                <a:chOff x="4308" y="1842"/>
                <a:chExt cx="136" cy="137"/>
              </a:xfrm>
            </p:grpSpPr>
            <p:sp>
              <p:nvSpPr>
                <p:cNvPr id="17451" name="Line 47"/>
                <p:cNvSpPr>
                  <a:spLocks noChangeShapeType="1"/>
                </p:cNvSpPr>
                <p:nvPr/>
              </p:nvSpPr>
              <p:spPr bwMode="auto">
                <a:xfrm>
                  <a:off x="4377" y="1842"/>
                  <a:ext cx="0" cy="137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e-IL"/>
                </a:p>
              </p:txBody>
            </p:sp>
            <p:sp>
              <p:nvSpPr>
                <p:cNvPr id="17452" name="Line 48"/>
                <p:cNvSpPr>
                  <a:spLocks noChangeShapeType="1"/>
                </p:cNvSpPr>
                <p:nvPr/>
              </p:nvSpPr>
              <p:spPr bwMode="auto">
                <a:xfrm>
                  <a:off x="4308" y="1912"/>
                  <a:ext cx="136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e-IL"/>
                </a:p>
              </p:txBody>
            </p:sp>
          </p:grpSp>
          <p:grpSp>
            <p:nvGrpSpPr>
              <p:cNvPr id="17430" name="Group 49"/>
              <p:cNvGrpSpPr>
                <a:grpSpLocks/>
              </p:cNvGrpSpPr>
              <p:nvPr/>
            </p:nvGrpSpPr>
            <p:grpSpPr bwMode="auto">
              <a:xfrm flipH="1">
                <a:off x="3198" y="2251"/>
                <a:ext cx="136" cy="137"/>
                <a:chOff x="4308" y="1842"/>
                <a:chExt cx="136" cy="137"/>
              </a:xfrm>
            </p:grpSpPr>
            <p:sp>
              <p:nvSpPr>
                <p:cNvPr id="17449" name="Line 50"/>
                <p:cNvSpPr>
                  <a:spLocks noChangeShapeType="1"/>
                </p:cNvSpPr>
                <p:nvPr/>
              </p:nvSpPr>
              <p:spPr bwMode="auto">
                <a:xfrm>
                  <a:off x="4377" y="1842"/>
                  <a:ext cx="0" cy="137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e-IL"/>
                </a:p>
              </p:txBody>
            </p:sp>
            <p:sp>
              <p:nvSpPr>
                <p:cNvPr id="17450" name="Line 51"/>
                <p:cNvSpPr>
                  <a:spLocks noChangeShapeType="1"/>
                </p:cNvSpPr>
                <p:nvPr/>
              </p:nvSpPr>
              <p:spPr bwMode="auto">
                <a:xfrm>
                  <a:off x="4308" y="1912"/>
                  <a:ext cx="136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e-IL"/>
                </a:p>
              </p:txBody>
            </p:sp>
          </p:grpSp>
          <p:grpSp>
            <p:nvGrpSpPr>
              <p:cNvPr id="17431" name="Group 52"/>
              <p:cNvGrpSpPr>
                <a:grpSpLocks/>
              </p:cNvGrpSpPr>
              <p:nvPr/>
            </p:nvGrpSpPr>
            <p:grpSpPr bwMode="auto">
              <a:xfrm flipH="1">
                <a:off x="3288" y="3385"/>
                <a:ext cx="136" cy="137"/>
                <a:chOff x="4308" y="1842"/>
                <a:chExt cx="136" cy="137"/>
              </a:xfrm>
            </p:grpSpPr>
            <p:sp>
              <p:nvSpPr>
                <p:cNvPr id="17447" name="Line 53"/>
                <p:cNvSpPr>
                  <a:spLocks noChangeShapeType="1"/>
                </p:cNvSpPr>
                <p:nvPr/>
              </p:nvSpPr>
              <p:spPr bwMode="auto">
                <a:xfrm>
                  <a:off x="4377" y="1842"/>
                  <a:ext cx="0" cy="137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e-IL"/>
                </a:p>
              </p:txBody>
            </p:sp>
            <p:sp>
              <p:nvSpPr>
                <p:cNvPr id="17448" name="Line 54"/>
                <p:cNvSpPr>
                  <a:spLocks noChangeShapeType="1"/>
                </p:cNvSpPr>
                <p:nvPr/>
              </p:nvSpPr>
              <p:spPr bwMode="auto">
                <a:xfrm>
                  <a:off x="4308" y="1912"/>
                  <a:ext cx="136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e-IL"/>
                </a:p>
              </p:txBody>
            </p:sp>
          </p:grpSp>
          <p:grpSp>
            <p:nvGrpSpPr>
              <p:cNvPr id="17432" name="Group 55"/>
              <p:cNvGrpSpPr>
                <a:grpSpLocks/>
              </p:cNvGrpSpPr>
              <p:nvPr/>
            </p:nvGrpSpPr>
            <p:grpSpPr bwMode="auto">
              <a:xfrm flipH="1">
                <a:off x="3697" y="2568"/>
                <a:ext cx="136" cy="137"/>
                <a:chOff x="4308" y="1842"/>
                <a:chExt cx="136" cy="137"/>
              </a:xfrm>
            </p:grpSpPr>
            <p:sp>
              <p:nvSpPr>
                <p:cNvPr id="17445" name="Line 56"/>
                <p:cNvSpPr>
                  <a:spLocks noChangeShapeType="1"/>
                </p:cNvSpPr>
                <p:nvPr/>
              </p:nvSpPr>
              <p:spPr bwMode="auto">
                <a:xfrm>
                  <a:off x="4377" y="1842"/>
                  <a:ext cx="0" cy="137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e-IL"/>
                </a:p>
              </p:txBody>
            </p:sp>
            <p:sp>
              <p:nvSpPr>
                <p:cNvPr id="17446" name="Line 57"/>
                <p:cNvSpPr>
                  <a:spLocks noChangeShapeType="1"/>
                </p:cNvSpPr>
                <p:nvPr/>
              </p:nvSpPr>
              <p:spPr bwMode="auto">
                <a:xfrm>
                  <a:off x="4308" y="1912"/>
                  <a:ext cx="136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e-IL"/>
                </a:p>
              </p:txBody>
            </p:sp>
          </p:grpSp>
          <p:grpSp>
            <p:nvGrpSpPr>
              <p:cNvPr id="17433" name="Group 58"/>
              <p:cNvGrpSpPr>
                <a:grpSpLocks/>
              </p:cNvGrpSpPr>
              <p:nvPr/>
            </p:nvGrpSpPr>
            <p:grpSpPr bwMode="auto">
              <a:xfrm flipH="1">
                <a:off x="3787" y="2795"/>
                <a:ext cx="136" cy="137"/>
                <a:chOff x="4308" y="1842"/>
                <a:chExt cx="136" cy="137"/>
              </a:xfrm>
            </p:grpSpPr>
            <p:sp>
              <p:nvSpPr>
                <p:cNvPr id="17443" name="Line 59"/>
                <p:cNvSpPr>
                  <a:spLocks noChangeShapeType="1"/>
                </p:cNvSpPr>
                <p:nvPr/>
              </p:nvSpPr>
              <p:spPr bwMode="auto">
                <a:xfrm>
                  <a:off x="4377" y="1842"/>
                  <a:ext cx="0" cy="137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e-IL"/>
                </a:p>
              </p:txBody>
            </p:sp>
            <p:sp>
              <p:nvSpPr>
                <p:cNvPr id="17444" name="Line 60"/>
                <p:cNvSpPr>
                  <a:spLocks noChangeShapeType="1"/>
                </p:cNvSpPr>
                <p:nvPr/>
              </p:nvSpPr>
              <p:spPr bwMode="auto">
                <a:xfrm>
                  <a:off x="4308" y="1912"/>
                  <a:ext cx="136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e-IL"/>
                </a:p>
              </p:txBody>
            </p:sp>
          </p:grpSp>
          <p:grpSp>
            <p:nvGrpSpPr>
              <p:cNvPr id="17434" name="Group 61"/>
              <p:cNvGrpSpPr>
                <a:grpSpLocks/>
              </p:cNvGrpSpPr>
              <p:nvPr/>
            </p:nvGrpSpPr>
            <p:grpSpPr bwMode="auto">
              <a:xfrm flipH="1">
                <a:off x="3561" y="3158"/>
                <a:ext cx="136" cy="137"/>
                <a:chOff x="4308" y="1842"/>
                <a:chExt cx="136" cy="137"/>
              </a:xfrm>
            </p:grpSpPr>
            <p:sp>
              <p:nvSpPr>
                <p:cNvPr id="17441" name="Line 62"/>
                <p:cNvSpPr>
                  <a:spLocks noChangeShapeType="1"/>
                </p:cNvSpPr>
                <p:nvPr/>
              </p:nvSpPr>
              <p:spPr bwMode="auto">
                <a:xfrm>
                  <a:off x="4377" y="1842"/>
                  <a:ext cx="0" cy="137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e-IL"/>
                </a:p>
              </p:txBody>
            </p:sp>
            <p:sp>
              <p:nvSpPr>
                <p:cNvPr id="17442" name="Line 63"/>
                <p:cNvSpPr>
                  <a:spLocks noChangeShapeType="1"/>
                </p:cNvSpPr>
                <p:nvPr/>
              </p:nvSpPr>
              <p:spPr bwMode="auto">
                <a:xfrm>
                  <a:off x="4308" y="1912"/>
                  <a:ext cx="136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e-IL"/>
                </a:p>
              </p:txBody>
            </p:sp>
          </p:grpSp>
          <p:grpSp>
            <p:nvGrpSpPr>
              <p:cNvPr id="17435" name="Group 64"/>
              <p:cNvGrpSpPr>
                <a:grpSpLocks/>
              </p:cNvGrpSpPr>
              <p:nvPr/>
            </p:nvGrpSpPr>
            <p:grpSpPr bwMode="auto">
              <a:xfrm flipH="1">
                <a:off x="3697" y="3022"/>
                <a:ext cx="136" cy="137"/>
                <a:chOff x="4308" y="1842"/>
                <a:chExt cx="136" cy="137"/>
              </a:xfrm>
            </p:grpSpPr>
            <p:sp>
              <p:nvSpPr>
                <p:cNvPr id="17439" name="Line 65"/>
                <p:cNvSpPr>
                  <a:spLocks noChangeShapeType="1"/>
                </p:cNvSpPr>
                <p:nvPr/>
              </p:nvSpPr>
              <p:spPr bwMode="auto">
                <a:xfrm>
                  <a:off x="4377" y="1842"/>
                  <a:ext cx="0" cy="137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e-IL"/>
                </a:p>
              </p:txBody>
            </p:sp>
            <p:sp>
              <p:nvSpPr>
                <p:cNvPr id="17440" name="Line 66"/>
                <p:cNvSpPr>
                  <a:spLocks noChangeShapeType="1"/>
                </p:cNvSpPr>
                <p:nvPr/>
              </p:nvSpPr>
              <p:spPr bwMode="auto">
                <a:xfrm>
                  <a:off x="4308" y="1912"/>
                  <a:ext cx="136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e-IL"/>
                </a:p>
              </p:txBody>
            </p:sp>
          </p:grpSp>
          <p:grpSp>
            <p:nvGrpSpPr>
              <p:cNvPr id="17436" name="Group 67"/>
              <p:cNvGrpSpPr>
                <a:grpSpLocks/>
              </p:cNvGrpSpPr>
              <p:nvPr/>
            </p:nvGrpSpPr>
            <p:grpSpPr bwMode="auto">
              <a:xfrm>
                <a:off x="1848" y="2382"/>
                <a:ext cx="272" cy="442"/>
                <a:chOff x="1756" y="2203"/>
                <a:chExt cx="272" cy="442"/>
              </a:xfrm>
            </p:grpSpPr>
            <p:sp>
              <p:nvSpPr>
                <p:cNvPr id="17437" name="Oval 68"/>
                <p:cNvSpPr>
                  <a:spLocks noChangeArrowheads="1"/>
                </p:cNvSpPr>
                <p:nvPr/>
              </p:nvSpPr>
              <p:spPr bwMode="auto">
                <a:xfrm>
                  <a:off x="1824" y="2533"/>
                  <a:ext cx="112" cy="112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17438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1756" y="2203"/>
                  <a:ext cx="272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800" b="1" dirty="0"/>
                    <a:t>A</a:t>
                  </a:r>
                </a:p>
              </p:txBody>
            </p:sp>
          </p:grpSp>
        </p:grpSp>
        <p:sp>
          <p:nvSpPr>
            <p:cNvPr id="17415" name="Line 70"/>
            <p:cNvSpPr>
              <a:spLocks noChangeShapeType="1"/>
            </p:cNvSpPr>
            <p:nvPr/>
          </p:nvSpPr>
          <p:spPr bwMode="auto">
            <a:xfrm>
              <a:off x="3878" y="2432"/>
              <a:ext cx="86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7416" name="Line 71"/>
            <p:cNvSpPr>
              <a:spLocks noChangeShapeType="1"/>
            </p:cNvSpPr>
            <p:nvPr/>
          </p:nvSpPr>
          <p:spPr bwMode="auto">
            <a:xfrm>
              <a:off x="4740" y="2432"/>
              <a:ext cx="0" cy="104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7417" name="AutoShape 72" descr="קו אופקי כהה"/>
            <p:cNvSpPr>
              <a:spLocks noChangeArrowheads="1"/>
            </p:cNvSpPr>
            <p:nvPr/>
          </p:nvSpPr>
          <p:spPr bwMode="auto">
            <a:xfrm flipV="1">
              <a:off x="4558" y="3475"/>
              <a:ext cx="363" cy="409"/>
            </a:xfrm>
            <a:prstGeom prst="triangle">
              <a:avLst>
                <a:gd name="adj" fmla="val 50000"/>
              </a:avLst>
            </a:prstGeom>
            <a:pattFill prst="dkHorz">
              <a:fgClr>
                <a:schemeClr val="tx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</p:grpSp>
      <p:sp>
        <p:nvSpPr>
          <p:cNvPr id="17412" name="Text Box 74"/>
          <p:cNvSpPr txBox="1">
            <a:spLocks noChangeArrowheads="1"/>
          </p:cNvSpPr>
          <p:nvPr/>
        </p:nvSpPr>
        <p:spPr bwMode="auto">
          <a:xfrm>
            <a:off x="0" y="3933825"/>
            <a:ext cx="83169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e-IL" sz="2400">
                <a:cs typeface="David" pitchFamily="34" charset="-79"/>
              </a:rPr>
              <a:t>נאריק (נחבר לאדמה) את החלק הימני של מוליך – מטענים חיוביים יעברו לאדמה. ההשפעה של מינוסים תגדל – פוטנציאל  יקטן וקיבול יגדל.</a:t>
            </a:r>
            <a:endParaRPr lang="en-US" sz="2400">
              <a:cs typeface="David" pitchFamily="34" charset="-79"/>
            </a:endParaRPr>
          </a:p>
        </p:txBody>
      </p:sp>
      <p:sp>
        <p:nvSpPr>
          <p:cNvPr id="17413" name="TextBox 76"/>
          <p:cNvSpPr txBox="1">
            <a:spLocks noChangeArrowheads="1"/>
          </p:cNvSpPr>
          <p:nvPr/>
        </p:nvSpPr>
        <p:spPr bwMode="auto">
          <a:xfrm>
            <a:off x="574675" y="6381750"/>
            <a:ext cx="8137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>
                <a:hlinkClick r:id="rId3"/>
              </a:rPr>
              <a:t>http://bagrut.blogspot.com</a:t>
            </a:r>
            <a:r>
              <a:rPr lang="en-US"/>
              <a:t> </a:t>
            </a:r>
            <a:r>
              <a:rPr lang="he-IL"/>
              <a:t>                                                             איליה  וינוקור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79512" y="332656"/>
          <a:ext cx="8784977" cy="6491360"/>
        </p:xfrm>
        <a:graphic>
          <a:graphicData uri="http://schemas.openxmlformats.org/drawingml/2006/table">
            <a:tbl>
              <a:tblPr rtl="1" firstRow="1" bandRow="1">
                <a:tableStyleId>{72833802-FEF1-4C79-8D5D-14CF1EAF98D9}</a:tableStyleId>
              </a:tblPr>
              <a:tblGrid>
                <a:gridCol w="58566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83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35104"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5000" dirty="0">
                          <a:effectLst/>
                        </a:rPr>
                        <a:t>אם מקרבים לכדור</a:t>
                      </a:r>
                      <a:r>
                        <a:rPr lang="he-IL" sz="5000" baseline="0" dirty="0">
                          <a:effectLst/>
                        </a:rPr>
                        <a:t> מוליך טעון כדור מוליך אחר, קיבולו</a:t>
                      </a:r>
                      <a:endParaRPr lang="he-IL" sz="5000" dirty="0">
                        <a:effectLst/>
                      </a:endParaRP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040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4000" dirty="0">
                          <a:effectLst/>
                        </a:rPr>
                        <a:t>גדל</a:t>
                      </a:r>
                    </a:p>
                    <a:p>
                      <a:pPr rtl="1"/>
                      <a:endParaRPr lang="he-IL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040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4000" dirty="0">
                          <a:effectLst/>
                        </a:rPr>
                        <a:t>קטן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040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4000" dirty="0">
                          <a:effectLst/>
                        </a:rPr>
                        <a:t>לא ממשתנה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040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9270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79512" y="332656"/>
          <a:ext cx="8784977" cy="6491360"/>
        </p:xfrm>
        <a:graphic>
          <a:graphicData uri="http://schemas.openxmlformats.org/drawingml/2006/table">
            <a:tbl>
              <a:tblPr rtl="1" firstRow="1" bandRow="1">
                <a:tableStyleId>{72833802-FEF1-4C79-8D5D-14CF1EAF98D9}</a:tableStyleId>
              </a:tblPr>
              <a:tblGrid>
                <a:gridCol w="58566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83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35104"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5000" dirty="0">
                          <a:effectLst/>
                        </a:rPr>
                        <a:t>אם מקרבים לכדור</a:t>
                      </a:r>
                      <a:r>
                        <a:rPr lang="he-IL" sz="5000" baseline="0" dirty="0">
                          <a:effectLst/>
                        </a:rPr>
                        <a:t> מוליך טעון כדור מוליך אחר, קיבולו</a:t>
                      </a:r>
                      <a:endParaRPr lang="he-IL" sz="5000" dirty="0">
                        <a:effectLst/>
                      </a:endParaRP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040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4000" dirty="0">
                          <a:effectLst/>
                        </a:rPr>
                        <a:t>גדל</a:t>
                      </a:r>
                    </a:p>
                    <a:p>
                      <a:pPr rtl="1"/>
                      <a:endParaRPr lang="he-IL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0" dirty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he-IL" sz="5000" dirty="0">
                        <a:solidFill>
                          <a:srgbClr val="00B050"/>
                        </a:solidFill>
                      </a:endParaRP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040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4000" dirty="0">
                          <a:effectLst/>
                        </a:rPr>
                        <a:t>קטן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040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4000" dirty="0">
                          <a:effectLst/>
                        </a:rPr>
                        <a:t>לא ממשתנה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040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4574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753490"/>
              </p:ext>
            </p:extLst>
          </p:nvPr>
        </p:nvGraphicFramePr>
        <p:xfrm>
          <a:off x="107504" y="116632"/>
          <a:ext cx="8928993" cy="6044674"/>
        </p:xfrm>
        <a:graphic>
          <a:graphicData uri="http://schemas.openxmlformats.org/drawingml/2006/table">
            <a:tbl>
              <a:tblPr rtl="1" firstRow="1" bandRow="1">
                <a:tableStyleId>{72833802-FEF1-4C79-8D5D-14CF1EAF98D9}</a:tableStyleId>
              </a:tblPr>
              <a:tblGrid>
                <a:gridCol w="76567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46879">
                <a:tc gridSpan="2">
                  <a:txBody>
                    <a:bodyPr/>
                    <a:lstStyle/>
                    <a:p>
                      <a:r>
                        <a:rPr lang="he-IL" sz="3500" dirty="0">
                          <a:effectLst/>
                        </a:rPr>
                        <a:t>כאשר מקרבים למוליך טעון מוליך ניטרלי נוסף</a:t>
                      </a:r>
                    </a:p>
                    <a:p>
                      <a:pPr rtl="1"/>
                      <a:endParaRPr lang="he-IL" sz="3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1418">
                <a:tc>
                  <a:txBody>
                    <a:bodyPr/>
                    <a:lstStyle/>
                    <a:p>
                      <a:r>
                        <a:rPr lang="he-IL" sz="3500" dirty="0">
                          <a:effectLst/>
                        </a:rPr>
                        <a:t>מטענו של המוליך הטעון גדל</a:t>
                      </a:r>
                      <a:br>
                        <a:rPr lang="he-IL" sz="3500" dirty="0">
                          <a:effectLst/>
                        </a:rPr>
                      </a:br>
                      <a:endParaRPr lang="he-IL" sz="35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3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2395">
                <a:tc>
                  <a:txBody>
                    <a:bodyPr/>
                    <a:lstStyle/>
                    <a:p>
                      <a:r>
                        <a:rPr lang="he-IL" sz="3500" dirty="0">
                          <a:effectLst/>
                        </a:rPr>
                        <a:t>הפוטנציאל של המוליך הטעון גדל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3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9886">
                <a:tc>
                  <a:txBody>
                    <a:bodyPr/>
                    <a:lstStyle/>
                    <a:p>
                      <a:r>
                        <a:rPr lang="he-IL" sz="3500" dirty="0">
                          <a:effectLst/>
                        </a:rPr>
                        <a:t>הפוטנציאל של המוליך הטעון משתווה לפוטנציאל של כדור הארץ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3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3500" dirty="0">
                          <a:effectLst/>
                        </a:rPr>
                        <a:t>אף תשובה אינה נכונה</a:t>
                      </a:r>
                      <a:endParaRPr lang="he-IL" sz="3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3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9519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096226"/>
              </p:ext>
            </p:extLst>
          </p:nvPr>
        </p:nvGraphicFramePr>
        <p:xfrm>
          <a:off x="107504" y="116632"/>
          <a:ext cx="8928993" cy="6338818"/>
        </p:xfrm>
        <a:graphic>
          <a:graphicData uri="http://schemas.openxmlformats.org/drawingml/2006/table">
            <a:tbl>
              <a:tblPr rtl="1" firstRow="1" bandRow="1">
                <a:tableStyleId>{72833802-FEF1-4C79-8D5D-14CF1EAF98D9}</a:tableStyleId>
              </a:tblPr>
              <a:tblGrid>
                <a:gridCol w="76567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46879">
                <a:tc gridSpan="2">
                  <a:txBody>
                    <a:bodyPr/>
                    <a:lstStyle/>
                    <a:p>
                      <a:r>
                        <a:rPr lang="he-IL" sz="3500" dirty="0">
                          <a:effectLst/>
                        </a:rPr>
                        <a:t>כאשר מקרבים למוליך טעון מוליך ניטרלי נוסף</a:t>
                      </a:r>
                    </a:p>
                    <a:p>
                      <a:pPr rtl="1"/>
                      <a:endParaRPr lang="he-IL" sz="3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1418">
                <a:tc>
                  <a:txBody>
                    <a:bodyPr/>
                    <a:lstStyle/>
                    <a:p>
                      <a:r>
                        <a:rPr lang="he-IL" sz="3500" dirty="0">
                          <a:effectLst/>
                        </a:rPr>
                        <a:t>מטענו של המוליך הטעון גדל</a:t>
                      </a:r>
                      <a:br>
                        <a:rPr lang="he-IL" sz="3500" dirty="0">
                          <a:effectLst/>
                        </a:rPr>
                      </a:br>
                      <a:endParaRPr lang="he-IL" sz="35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3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2395">
                <a:tc>
                  <a:txBody>
                    <a:bodyPr/>
                    <a:lstStyle/>
                    <a:p>
                      <a:r>
                        <a:rPr lang="he-IL" sz="3500" dirty="0">
                          <a:effectLst/>
                        </a:rPr>
                        <a:t>הפוטנציאל של המוליך הטעון גדל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3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9886">
                <a:tc>
                  <a:txBody>
                    <a:bodyPr/>
                    <a:lstStyle/>
                    <a:p>
                      <a:r>
                        <a:rPr lang="he-IL" sz="3500" dirty="0">
                          <a:effectLst/>
                        </a:rPr>
                        <a:t>הפוטנציאל של המוליך הטעון משתווה לפוטנציאל של כדור הארץ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3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3500" dirty="0">
                          <a:effectLst/>
                        </a:rPr>
                        <a:t>אף תשובה אינה נכונה</a:t>
                      </a:r>
                      <a:endParaRPr lang="he-IL" sz="3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500" dirty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he-IL" sz="3500" dirty="0">
                        <a:solidFill>
                          <a:srgbClr val="00B050"/>
                        </a:solidFill>
                      </a:endParaRPr>
                    </a:p>
                    <a:p>
                      <a:pPr rtl="1"/>
                      <a:endParaRPr lang="he-IL" sz="3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6468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624" y="117476"/>
            <a:ext cx="6692900" cy="863600"/>
          </a:xfrm>
        </p:spPr>
        <p:txBody>
          <a:bodyPr/>
          <a:lstStyle/>
          <a:p>
            <a:pPr eaLnBrk="1" hangingPunct="1"/>
            <a:r>
              <a:rPr lang="he-IL" b="1" u="sng" dirty="0">
                <a:cs typeface="David" pitchFamily="34" charset="-79"/>
              </a:rPr>
              <a:t>קבל לוחות</a:t>
            </a:r>
            <a:endParaRPr lang="en-US" b="1" u="sng" dirty="0">
              <a:cs typeface="David" pitchFamily="34" charset="-79"/>
            </a:endParaRPr>
          </a:p>
        </p:txBody>
      </p:sp>
      <p:sp>
        <p:nvSpPr>
          <p:cNvPr id="18436" name="Text Box 38"/>
          <p:cNvSpPr txBox="1">
            <a:spLocks noChangeArrowheads="1"/>
          </p:cNvSpPr>
          <p:nvPr/>
        </p:nvSpPr>
        <p:spPr bwMode="auto">
          <a:xfrm>
            <a:off x="357361" y="1268760"/>
            <a:ext cx="8353425" cy="1569660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e-IL" sz="3200" b="1" dirty="0">
                <a:cs typeface="David" pitchFamily="34" charset="-79"/>
              </a:rPr>
              <a:t>קבל לוחות –מערכת של שני לוחות מוליכים מקבילים טעונים במטענים זהים בגודלם וסימנים מנוגדים עם חומר מבודד ביניהם. </a:t>
            </a:r>
            <a:endParaRPr lang="en-US" sz="3200" b="1" dirty="0">
              <a:cs typeface="David" pitchFamily="34" charset="-79"/>
            </a:endParaRPr>
          </a:p>
        </p:txBody>
      </p:sp>
      <p:pic>
        <p:nvPicPr>
          <p:cNvPr id="18438" name="Picture 7" descr="קבלים לאלקטרוניקה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8" y="3644900"/>
            <a:ext cx="5930900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עיצוב ברירת מחדל">
  <a:themeElements>
    <a:clrScheme name="עיצוב ברירת מחדל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עיצוב ברירת מחדל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עיצוב ברירת מחדל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656</Words>
  <Application>Microsoft Office PowerPoint</Application>
  <PresentationFormat>On-screen Show (4:3)</PresentationFormat>
  <Paragraphs>152</Paragraphs>
  <Slides>23</Slides>
  <Notes>6</Notes>
  <HiddenSlides>0</HiddenSlides>
  <MMClips>1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David</vt:lpstr>
      <vt:lpstr>Times New Roman</vt:lpstr>
      <vt:lpstr>עיצוב ברירת מחדל</vt:lpstr>
      <vt:lpstr>משוואה</vt:lpstr>
      <vt:lpstr>פוטנציאל בקרבת מוליך</vt:lpstr>
      <vt:lpstr>פוטנציאל בקרבת מוליך</vt:lpstr>
      <vt:lpstr>פוטנציאל בקרבת מוליך</vt:lpstr>
      <vt:lpstr>פוטנציאל בקרבת מוליך</vt:lpstr>
      <vt:lpstr>PowerPoint Presentation</vt:lpstr>
      <vt:lpstr>PowerPoint Presentation</vt:lpstr>
      <vt:lpstr>PowerPoint Presentation</vt:lpstr>
      <vt:lpstr>PowerPoint Presentation</vt:lpstr>
      <vt:lpstr>קבל לוחות</vt:lpstr>
      <vt:lpstr>מבנה של  קבל  </vt:lpstr>
      <vt:lpstr>שימוש בקבלים</vt:lpstr>
      <vt:lpstr>פיצוץ קבל במתח גבוה</vt:lpstr>
      <vt:lpstr>מאפייני קבל לוחות</vt:lpstr>
      <vt:lpstr>PowerPoint Presentation</vt:lpstr>
      <vt:lpstr>נוסחת קיבול של קבל לוחות</vt:lpstr>
      <vt:lpstr>בניית קבל, נוסחה של קבל לוחות</vt:lpstr>
      <vt:lpstr>הדמיה PHET</vt:lpstr>
      <vt:lpstr>PowerPoint Presentation</vt:lpstr>
      <vt:lpstr>PowerPoint Presentation</vt:lpstr>
      <vt:lpstr>PowerPoint Presentation</vt:lpstr>
      <vt:lpstr>PowerPoint Presentation</vt:lpstr>
      <vt:lpstr>תרגול 1</vt:lpstr>
      <vt:lpstr>תרגול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Big</dc:creator>
  <cp:lastModifiedBy>margarita</cp:lastModifiedBy>
  <cp:revision>112</cp:revision>
  <dcterms:created xsi:type="dcterms:W3CDTF">2007-11-27T13:37:05Z</dcterms:created>
  <dcterms:modified xsi:type="dcterms:W3CDTF">2017-08-12T17:09:23Z</dcterms:modified>
</cp:coreProperties>
</file>