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8" r:id="rId2"/>
    <p:sldId id="267" r:id="rId3"/>
    <p:sldId id="266" r:id="rId4"/>
    <p:sldId id="261" r:id="rId5"/>
    <p:sldId id="260" r:id="rId6"/>
    <p:sldId id="262" r:id="rId7"/>
    <p:sldId id="264" r:id="rId8"/>
    <p:sldId id="265" r:id="rId9"/>
    <p:sldId id="257" r:id="rId1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17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0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74991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01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מסך לטקסט חופש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400568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 baseline="0"/>
            </a:lvl2pPr>
            <a:lvl3pPr>
              <a:buNone/>
              <a:defRPr/>
            </a:lvl3pPr>
            <a:lvl4pPr>
              <a:buNone/>
              <a:defRPr baseline="0"/>
            </a:lvl4pPr>
            <a:lvl5pPr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832E09F-D256-4D8E-9CE5-19FB778C9D9A}" type="slidenum">
              <a:rPr lang="ar-SA" altLang="he-IL"/>
              <a:pPr/>
              <a:t>‹#›</a:t>
            </a:fld>
            <a:endParaRPr lang="he-IL" altLang="he-IL">
              <a:cs typeface="NarkisTamMF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5437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כותרת ודיאגרמה או תרשים ארגונ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400550"/>
          </a:xfrm>
        </p:spPr>
        <p:txBody>
          <a:bodyPr/>
          <a:lstStyle/>
          <a:p>
            <a:pPr lvl="0"/>
            <a:endParaRPr lang="he-IL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05C1CFB-61AA-4A99-ABCB-F56A688C47DE}" type="slidenum">
              <a:rPr lang="ar-SA" altLang="he-IL"/>
              <a:pPr/>
              <a:t>‹#›</a:t>
            </a:fld>
            <a:endParaRPr lang="he-IL" altLang="he-IL">
              <a:cs typeface="NarkisTamMFO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6715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304801"/>
            <a:ext cx="10058400" cy="14319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22400" y="1981200"/>
            <a:ext cx="4927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53200" y="1981200"/>
            <a:ext cx="492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53200" y="4114800"/>
            <a:ext cx="492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5C408-8B5E-4C5F-9C9E-19CEFACCA21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2709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535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4203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54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5269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95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e-IL">
              <a:solidFill>
                <a:srgbClr val="6370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5C246E3-9097-43CA-AF58-24F248870E89}" type="slidenum">
              <a:rPr lang="he-IL" smtClean="0">
                <a:solidFill>
                  <a:srgbClr val="637052"/>
                </a:solidFill>
              </a:rPr>
              <a:pPr/>
              <a:t>‹#›</a:t>
            </a:fld>
            <a:endParaRPr lang="he-IL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3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4570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BF0E48-FCD6-4334-A591-64432C990A57}" type="datetimeFigureOut">
              <a:rPr lang="he-IL" smtClean="0"/>
              <a:pPr/>
              <a:t>ב'/חשון/תשע"ח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5C246E3-9097-43CA-AF58-24F248870E89}" type="slidenum">
              <a:rPr lang="he-IL" smtClean="0"/>
              <a:pPr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32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xStyles>
    <p:titleStyle>
      <a:lvl1pPr algn="l" defTabSz="914400" rtl="1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4121624" y="136478"/>
            <a:ext cx="4700289" cy="536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sz="3600" dirty="0">
                <a:cs typeface="+mj-cs"/>
              </a:rPr>
              <a:t>ניתוח מקורות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72102" y="2264573"/>
            <a:ext cx="5295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מקור היסטורי מילולי ראשוני ומשני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85750" y="3978420"/>
            <a:ext cx="52953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הבחנה בין עובדה לדעה </a:t>
            </a:r>
          </a:p>
        </p:txBody>
      </p:sp>
      <p:sp>
        <p:nvSpPr>
          <p:cNvPr id="11" name="מלבן 10"/>
          <p:cNvSpPr/>
          <p:nvPr/>
        </p:nvSpPr>
        <p:spPr>
          <a:xfrm>
            <a:off x="6672102" y="3160108"/>
            <a:ext cx="528168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ניסוח כותרת חדשה לקטע מקור </a:t>
            </a:r>
            <a:endPara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2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0200" y="1941131"/>
            <a:ext cx="11838068" cy="402336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מקור ראשוני מילולי: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>
                <a:cs typeface="+mj-cs"/>
              </a:rPr>
              <a:t> הוא מסמך מקור אשר נכתב או </a:t>
            </a:r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נוצר בתקופה הנחקרת/ נלמדת </a:t>
            </a:r>
            <a:r>
              <a:rPr lang="he-IL" sz="2400" dirty="0">
                <a:cs typeface="+mj-cs"/>
              </a:rPr>
              <a:t>ואשר מספק מידע ממקור ראשון, עדות ישירה, לאירוע   </a:t>
            </a:r>
            <a:br>
              <a:rPr lang="en-US" sz="2400" dirty="0">
                <a:cs typeface="+mj-cs"/>
              </a:rPr>
            </a:br>
            <a:r>
              <a:rPr lang="he-IL" sz="2400" dirty="0">
                <a:cs typeface="+mj-cs"/>
              </a:rPr>
              <a:t> מסוים.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>
                <a:cs typeface="+mj-cs"/>
              </a:rPr>
              <a:t> </a:t>
            </a:r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מקור משני </a:t>
            </a:r>
            <a:r>
              <a:rPr lang="he-IL" sz="2400" dirty="0">
                <a:cs typeface="+mj-cs"/>
              </a:rPr>
              <a:t>- </a:t>
            </a:r>
            <a:r>
              <a:rPr lang="he-IL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נוצר לאחר התקופה הנחקרת/ נלמדת</a:t>
            </a:r>
            <a:r>
              <a:rPr lang="he-IL" sz="2400" dirty="0">
                <a:cs typeface="+mj-cs"/>
              </a:rPr>
              <a:t> מכיל ניתוח ופרשנות.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e-IL" sz="2400" dirty="0">
                <a:cs typeface="+mj-cs"/>
              </a:rPr>
              <a:t> </a:t>
            </a:r>
            <a:r>
              <a:rPr lang="he-IL" sz="2400" u="sng" dirty="0">
                <a:cs typeface="+mj-cs"/>
              </a:rPr>
              <a:t>דוגמאות לסוגים שונים של מקורות ראשוניים </a:t>
            </a:r>
            <a:r>
              <a:rPr lang="he-IL" sz="2400" u="sng" dirty="0">
                <a:solidFill>
                  <a:srgbClr val="FF0000"/>
                </a:solidFill>
                <a:cs typeface="+mj-cs"/>
              </a:rPr>
              <a:t>???: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>
                <a:cs typeface="+mj-cs"/>
              </a:rPr>
              <a:t> יומנים, נאומים.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>
                <a:cs typeface="+mj-cs"/>
              </a:rPr>
              <a:t>עדויות בכתב, מכתבים אישיים.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>
                <a:cs typeface="+mj-cs"/>
              </a:rPr>
              <a:t>פרוטוקולים, נתונים רשמיים.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e-IL" sz="2400" dirty="0">
                <a:cs typeface="+mj-cs"/>
              </a:rPr>
              <a:t>שירה, רומנים, מוזיקה, אמנות.</a:t>
            </a:r>
          </a:p>
          <a:p>
            <a:endParaRPr lang="he-IL" dirty="0"/>
          </a:p>
        </p:txBody>
      </p:sp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653818" y="74923"/>
            <a:ext cx="4700289" cy="536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sz="3600" dirty="0">
                <a:cs typeface="+mj-cs"/>
              </a:rPr>
              <a:t>ניתוח מקורות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67357" y="491825"/>
            <a:ext cx="5010911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מהו מקור היסטורי 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ראשוני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מילולי ?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9" y="3743183"/>
            <a:ext cx="2381250" cy="2019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684" y="3838433"/>
            <a:ext cx="249555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7357" y="697078"/>
            <a:ext cx="56526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>
                <a:cs typeface="+mj-cs"/>
              </a:rPr>
              <a:t>חשוב מדוע חשוב להבחין בין מקור ראשוני למשני?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67357" y="1200865"/>
            <a:ext cx="5010911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מהו מקור היסטורי </a:t>
            </a:r>
            <a:r>
              <a:rPr kumimoji="0" 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משני</a:t>
            </a:r>
            <a:r>
              <a:rPr kumimoji="0" lang="he-IL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מילולי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7357" y="1277458"/>
            <a:ext cx="56526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he-IL" sz="2400" dirty="0">
                <a:cs typeface="+mj-cs"/>
              </a:rPr>
              <a:t>אתרו בספרי הלימוד מקור ראשוני ומקור משני</a:t>
            </a:r>
          </a:p>
        </p:txBody>
      </p:sp>
    </p:spTree>
    <p:extLst>
      <p:ext uri="{BB962C8B-B14F-4D97-AF65-F5344CB8AC3E}">
        <p14:creationId xmlns:p14="http://schemas.microsoft.com/office/powerpoint/2010/main" val="410913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800109" y="387927"/>
            <a:ext cx="4228406" cy="587433"/>
          </a:xfr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e-IL" sz="3200" dirty="0">
                <a:cs typeface="+mj-cs"/>
              </a:rPr>
              <a:t>כתיבת כותרת לקטע מקור ??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814944" y="1845734"/>
            <a:ext cx="10058400" cy="32943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+mj-cs"/>
              </a:rPr>
              <a:t>כותרת שהיא סיכום קצר ותמציתי של הרעיון המרכזי בקטע.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+mj-cs"/>
              </a:rPr>
              <a:t>בראש ובראשונה הכותרת אמורה להעביר לנו במסר קצר את עיקרו של הטקסט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+mj-cs"/>
              </a:rPr>
              <a:t> כבר בכותרת יהיה מידע שמתייחס לתוכן המאמר, רצוי שהיא תכלול עובדה. הכותרת תהייה קצרה, ברורה ומדויקת.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+mj-cs"/>
              </a:rPr>
              <a:t>חשוב שנוכל להבין דרכה מה אנו עומדים לקרוא במאמר. </a:t>
            </a:r>
          </a:p>
        </p:txBody>
      </p:sp>
    </p:spTree>
    <p:extLst>
      <p:ext uri="{BB962C8B-B14F-4D97-AF65-F5344CB8AC3E}">
        <p14:creationId xmlns:p14="http://schemas.microsoft.com/office/powerpoint/2010/main" val="7046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68435" y="252700"/>
            <a:ext cx="4671753" cy="5874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he-IL" altLang="he-IL" sz="3200" dirty="0">
                <a:cs typeface="+mj-cs"/>
              </a:rPr>
              <a:t> </a:t>
            </a:r>
            <a:r>
              <a:rPr lang="he-IL" altLang="he-IL" sz="3200" u="sng" dirty="0">
                <a:cs typeface="+mj-cs"/>
              </a:rPr>
              <a:t>פולחן האישיות של סטלין</a:t>
            </a:r>
            <a:r>
              <a:rPr lang="he-IL" altLang="he-IL" sz="3200" dirty="0">
                <a:cs typeface="+mj-cs"/>
              </a:rPr>
              <a:t> </a:t>
            </a:r>
            <a:endParaRPr lang="en-US" altLang="he-IL" sz="3200" dirty="0">
              <a:cs typeface="+mj-cs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2698" y="1177159"/>
            <a:ext cx="10388138" cy="45827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e-IL" altLang="he-IL" dirty="0"/>
              <a:t>"</a:t>
            </a:r>
            <a:r>
              <a:rPr lang="he-IL" altLang="he-IL" sz="2800" i="1" dirty="0">
                <a:cs typeface="+mj-cs"/>
              </a:rPr>
              <a:t>תודה לך סטלין . תודה לך , מפני שאני מלא שמחה . תודה לך כי טוב לי . אין זה חשוב לאיזה גיל אגיע, משום שלעולם לא אשכח כיצד קיבלנו את סטלין לפני יומיים . הדורות שעברו והדורות שיבואו יביטו עלינו כמאושרים מכל בני תמותה , כאנשים ברי מזל –משום שחיינו בדור הנפלא בכל הדורות , שבו הייתה לנו הזכות לראות את סטלין , מנהיגנו רב </a:t>
            </a:r>
            <a:r>
              <a:rPr lang="he-IL" altLang="he-IL" sz="2800" i="1" dirty="0" err="1">
                <a:cs typeface="+mj-cs"/>
              </a:rPr>
              <a:t>האשראה</a:t>
            </a:r>
            <a:r>
              <a:rPr lang="he-IL" altLang="he-IL" sz="2800" i="1" dirty="0">
                <a:cs typeface="+mj-cs"/>
              </a:rPr>
              <a:t> ...אין שני  לסטלין בהיסטוריה ... כל פעם שמצאתי את עצמי לידו , הוכנעתי על ידי עוצמתו , קסמו , זוהרו . חשתי בתשוקה עזה לפצוח ברינה , לצעוק משמחה ומאושר .</a:t>
            </a:r>
            <a:r>
              <a:rPr lang="he-IL" altLang="he-IL" sz="2800" i="1" dirty="0" err="1">
                <a:cs typeface="+mj-cs"/>
              </a:rPr>
              <a:t>ועכשו</a:t>
            </a:r>
            <a:r>
              <a:rPr lang="he-IL" altLang="he-IL" sz="2800" i="1" dirty="0">
                <a:cs typeface="+mj-cs"/>
              </a:rPr>
              <a:t> הביטו עלי .עלי! על אותה עגלה שעליה עמד סטלין אני עומד ...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he-IL" altLang="he-IL" sz="2800" i="1" dirty="0">
                <a:cs typeface="+mj-cs"/>
              </a:rPr>
              <a:t>     אני כותב ספרים הודות לך ואהיה מאושר עם ילדיי הודות לך ...כל דבר שייך לך מנהיג ארצנו! כאשר האישה  שאני אוהב , תביא לי ילד , המילה הראשונה שיאמר תהייה : סטלין ..." </a:t>
            </a:r>
            <a:r>
              <a:rPr lang="he-IL" altLang="he-IL" sz="2400" b="1" i="1" dirty="0">
                <a:cs typeface="+mj-cs"/>
              </a:rPr>
              <a:t>(מכתבו של הסופר </a:t>
            </a:r>
            <a:r>
              <a:rPr lang="he-IL" altLang="he-IL" sz="2400" b="1" i="1" dirty="0" err="1">
                <a:cs typeface="+mj-cs"/>
              </a:rPr>
              <a:t>אבדיינקן</a:t>
            </a:r>
            <a:r>
              <a:rPr lang="he-IL" altLang="he-IL" sz="2400" b="1" i="1" dirty="0">
                <a:cs typeface="+mj-cs"/>
              </a:rPr>
              <a:t> שהודפס בעיתון הסובייטי </a:t>
            </a:r>
            <a:r>
              <a:rPr lang="he-IL" altLang="he-IL" sz="2400" b="1" i="1" dirty="0" err="1">
                <a:cs typeface="+mj-cs"/>
              </a:rPr>
              <a:t>פרבדה</a:t>
            </a:r>
            <a:r>
              <a:rPr lang="he-IL" altLang="he-IL" sz="2400" b="1" i="1" dirty="0">
                <a:cs typeface="+mj-cs"/>
              </a:rPr>
              <a:t> בשנת 1936 )</a:t>
            </a:r>
            <a:endParaRPr lang="en-US" altLang="he-IL" sz="2800" b="1" i="1" dirty="0"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59091" y="0"/>
            <a:ext cx="3314007" cy="503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85000" lnSpcReduction="10000"/>
          </a:bodyPr>
          <a:lstStyle>
            <a:lvl1pPr marL="0"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0" i="0" u="none" strike="noStrike" kern="1200" cap="none" spc="-5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Times New Roman" panose="02020603050405020304" pitchFamily="18" charset="0"/>
              </a:rPr>
              <a:t>תרגול - נסח כותרת לקטע</a:t>
            </a:r>
            <a:endParaRPr kumimoji="0" lang="en-US" altLang="he-IL" sz="3200" b="0" i="0" u="none" strike="noStrike" kern="1200" cap="none" spc="-5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 Light" panose="020F0302020204030204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26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1006" y="21671"/>
            <a:ext cx="4700289" cy="536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sz="3600" dirty="0">
                <a:cs typeface="+mj-cs"/>
              </a:rPr>
              <a:t>ניתוח מקורות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3139" y="62708"/>
            <a:ext cx="3643952" cy="52322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הבחנה בין עובדה לדעה </a:t>
            </a:r>
          </a:p>
        </p:txBody>
      </p:sp>
      <p:sp>
        <p:nvSpPr>
          <p:cNvPr id="3" name="מלבן 2"/>
          <p:cNvSpPr/>
          <p:nvPr/>
        </p:nvSpPr>
        <p:spPr>
          <a:xfrm>
            <a:off x="7159904" y="2618699"/>
            <a:ext cx="4793673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e-IL" sz="2400" dirty="0">
                <a:latin typeface="Arial" panose="020B0604020202020204" pitchFamily="34" charset="0"/>
                <a:cs typeface="+mj-cs"/>
              </a:rPr>
              <a:t>הבלבול בין עובדה ודעה נובע מהתחושה שכל מה שמישהו אומר אמנם </a:t>
            </a:r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  <a:cs typeface="+mj-cs"/>
              </a:rPr>
              <a:t>בטוח, הוכח ונבדק</a:t>
            </a:r>
            <a:r>
              <a:rPr lang="he-IL" sz="2400" dirty="0">
                <a:latin typeface="Arial" panose="020B0604020202020204" pitchFamily="34" charset="0"/>
                <a:cs typeface="+mj-cs"/>
              </a:rPr>
              <a:t>.</a:t>
            </a:r>
            <a:endParaRPr lang="he-IL" sz="2400" b="0" i="0" dirty="0"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8533905" y="5281420"/>
            <a:ext cx="3249283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e-IL" sz="2800" dirty="0">
                <a:latin typeface="Arial" panose="020B0604020202020204" pitchFamily="34" charset="0"/>
                <a:cs typeface="+mj-cs"/>
              </a:rPr>
              <a:t>מהי עובדה ומהי דעה ?</a:t>
            </a:r>
            <a:endParaRPr lang="he-IL" sz="2800" b="0" i="0" dirty="0">
              <a:effectLst/>
              <a:latin typeface="Arial" panose="020B0604020202020204" pitchFamily="34" charset="0"/>
              <a:cs typeface="+mj-cs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15" y="4178424"/>
            <a:ext cx="2888776" cy="2165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מלבן 9">
            <a:extLst>
              <a:ext uri="{FF2B5EF4-FFF2-40B4-BE49-F238E27FC236}">
                <a16:creationId xmlns:a16="http://schemas.microsoft.com/office/drawing/2014/main" id="{D9239719-BF76-4232-B9DC-AC0321F60B06}"/>
              </a:ext>
            </a:extLst>
          </p:cNvPr>
          <p:cNvSpPr/>
          <p:nvPr/>
        </p:nvSpPr>
        <p:spPr>
          <a:xfrm>
            <a:off x="811835" y="786975"/>
            <a:ext cx="11252577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09600" marR="0" lvl="0" indent="-609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מקור מילולי:</a:t>
            </a:r>
          </a:p>
          <a:p>
            <a:pPr marL="609600" marR="0" lvl="0" indent="-609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הדרישה במבחן לצטט משפטים המבטאים 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עובדות היסטוריות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, ומשפטים המבטאים </a:t>
            </a:r>
            <a:r>
              <a:rPr kumimoji="0" lang="he-IL" alt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דעה של הכותב.</a:t>
            </a:r>
          </a:p>
          <a:p>
            <a:pPr marL="609600" marR="0" lvl="0" indent="-6096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Times New Roman" panose="02020603050405020304" pitchFamily="18" charset="0"/>
              </a:rPr>
              <a:t>1. </a:t>
            </a:r>
            <a:r>
              <a:rPr lang="he-IL" altLang="he-IL" sz="2400" dirty="0">
                <a:solidFill>
                  <a:srgbClr val="000000"/>
                </a:solidFill>
                <a:latin typeface="Calibri" panose="020F0502020204030204"/>
                <a:cs typeface="Times New Roman" panose="02020603050405020304" pitchFamily="18" charset="0"/>
              </a:rPr>
              <a:t>שאלת בגרות לדוגמא: צטט מתוך הקטע שני משפטים: משפט אחד המתאר עובדה היסטורית ומשפט אחד המבטא דעה של הכותב, </a:t>
            </a:r>
            <a:r>
              <a:rPr lang="he-IL" altLang="he-IL" sz="2400" dirty="0">
                <a:solidFill>
                  <a:srgbClr val="FF0000"/>
                </a:solidFill>
                <a:latin typeface="Calibri" panose="020F0502020204030204"/>
                <a:cs typeface="Times New Roman" panose="02020603050405020304" pitchFamily="18" charset="0"/>
              </a:rPr>
              <a:t>הסבר מדוע כל אחד מהמשפטים מבטא דעה או עובדה לדעתך? </a:t>
            </a:r>
          </a:p>
          <a:p>
            <a:pPr marL="609600" lvl="0" indent="-609600">
              <a:lnSpc>
                <a:spcPct val="150000"/>
              </a:lnSpc>
              <a:defRPr/>
            </a:pPr>
            <a:r>
              <a:rPr lang="he-IL" altLang="he-IL" sz="2400" dirty="0">
                <a:solidFill>
                  <a:srgbClr val="000000"/>
                </a:solidFill>
                <a:cs typeface="Times New Roman" panose="02020603050405020304" pitchFamily="18" charset="0"/>
              </a:rPr>
              <a:t>2. שאלת בגרות לדוגמא: צטט מתוך הקטע שני משפטים: משפט אחד המתאר עובדה היסטורית ומשפט אחד המבטא דעה של הכותב, </a:t>
            </a:r>
            <a:r>
              <a:rPr lang="he-IL" altLang="he-IL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הסבר מדוע חשוב להבחין בין דעה לעובדה בניתוח מקור היסטורי?</a:t>
            </a:r>
            <a:endParaRPr kumimoji="0" lang="he-IL" altLang="he-IL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Calibri" panose="020F0502020204030204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5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0800" y="207818"/>
            <a:ext cx="1582189" cy="7675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sz="4400" dirty="0">
                <a:cs typeface="+mj-cs"/>
              </a:rPr>
              <a:t>עובדה</a:t>
            </a:r>
            <a:endParaRPr lang="en-US" sz="4400" dirty="0"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5407" y="1349434"/>
            <a:ext cx="8707582" cy="24328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e-IL" sz="3600" dirty="0">
                <a:cs typeface="+mj-cs"/>
              </a:rPr>
              <a:t>תיאור של מצב קיים שקרה במציאות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e-IL" sz="3600" dirty="0">
                <a:cs typeface="+mj-cs"/>
              </a:rPr>
              <a:t>בלי תוספת של תיאור או התרשמות אישית.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he-IL" sz="3600" dirty="0">
                <a:cs typeface="+mj-cs"/>
              </a:rPr>
              <a:t>מקרה ודאי, דבר שקרה ממש, בלי תוספת של פרשנות.</a:t>
            </a:r>
            <a:endParaRPr lang="en-US" sz="3600" dirty="0">
              <a:cs typeface="+mj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97871" y="3782292"/>
            <a:ext cx="3401293" cy="2355273"/>
          </a:xfrm>
          <a:prstGeom prst="wedgeRoundRectCallout">
            <a:avLst>
              <a:gd name="adj1" fmla="val 150052"/>
              <a:gd name="adj2" fmla="val -720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מילים שמבטאות עובדה: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dirty="0">
                <a:cs typeface="+mj-cs"/>
              </a:rPr>
              <a:t>ידוע כי...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dirty="0">
                <a:cs typeface="+mj-cs"/>
              </a:rPr>
              <a:t>בבדיקה שנעשתה התברר כי..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dirty="0">
                <a:cs typeface="+mj-cs"/>
              </a:rPr>
              <a:t>בקטע נאמר כי..</a:t>
            </a:r>
          </a:p>
          <a:p>
            <a:pPr algn="ctr" eaLnBrk="1" hangingPunct="1"/>
            <a:endParaRPr lang="he-IL" altLang="he-IL" b="1" dirty="0"/>
          </a:p>
          <a:p>
            <a:pPr algn="ctr" eaLnBrk="1" hangingPunct="1"/>
            <a:endParaRPr lang="en-US" altLang="he-IL" b="1" dirty="0"/>
          </a:p>
        </p:txBody>
      </p:sp>
    </p:spTree>
    <p:extLst>
      <p:ext uri="{BB962C8B-B14F-4D97-AF65-F5344CB8AC3E}">
        <p14:creationId xmlns:p14="http://schemas.microsoft.com/office/powerpoint/2010/main" val="404005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10800" y="207818"/>
            <a:ext cx="1582189" cy="7675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e-IL" sz="4400" dirty="0">
                <a:cs typeface="+mj-cs"/>
              </a:rPr>
              <a:t>דעה</a:t>
            </a:r>
            <a:endParaRPr lang="en-US" sz="4400" dirty="0">
              <a:cs typeface="+mj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5407" y="1349434"/>
            <a:ext cx="8707582" cy="243285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he-IL" sz="3600" dirty="0">
                <a:cs typeface="+mj-cs"/>
              </a:rPr>
              <a:t>קביעת עמדה לגבי דבר מסוים, </a:t>
            </a:r>
          </a:p>
          <a:p>
            <a:pPr>
              <a:buNone/>
              <a:defRPr/>
            </a:pPr>
            <a:r>
              <a:rPr lang="he-IL" sz="3600" dirty="0">
                <a:cs typeface="+mj-cs"/>
              </a:rPr>
              <a:t>שלא בהכרח קרה במציאות.</a:t>
            </a:r>
          </a:p>
          <a:p>
            <a:pPr>
              <a:buNone/>
              <a:defRPr/>
            </a:pPr>
            <a:r>
              <a:rPr lang="he-IL" sz="3600" dirty="0">
                <a:cs typeface="+mj-cs"/>
              </a:rPr>
              <a:t>מה שאדם חושב על דבר מסוים.</a:t>
            </a:r>
          </a:p>
          <a:p>
            <a:pPr>
              <a:buNone/>
              <a:defRPr/>
            </a:pPr>
            <a:r>
              <a:rPr lang="he-IL" sz="3600" dirty="0">
                <a:cs typeface="+mj-cs"/>
              </a:rPr>
              <a:t>יכולות להיות דעות רבות לגבי נושא אחד.</a:t>
            </a:r>
            <a:endParaRPr lang="en-US" sz="3600" dirty="0">
              <a:cs typeface="+mj-cs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97871" y="3782292"/>
            <a:ext cx="3401293" cy="2355273"/>
          </a:xfrm>
          <a:prstGeom prst="wedgeRoundRectCallout">
            <a:avLst>
              <a:gd name="adj1" fmla="val 164716"/>
              <a:gd name="adj2" fmla="val -48482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מילים שמבטאות דעה: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אני חושב ש..,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לדעתי, חשוב לשים לב ל</a:t>
            </a:r>
          </a:p>
          <a:p>
            <a:pPr algn="ctr" eaLnBrk="1" hangingPunct="1">
              <a:lnSpc>
                <a:spcPct val="150000"/>
              </a:lnSpc>
            </a:pPr>
            <a:r>
              <a:rPr lang="he-IL" altLang="he-IL" sz="2400" u="sng" dirty="0">
                <a:cs typeface="+mj-cs"/>
              </a:rPr>
              <a:t>לעניות דעתי, אני משער כי..</a:t>
            </a:r>
          </a:p>
          <a:p>
            <a:pPr algn="ctr" eaLnBrk="1" hangingPunct="1"/>
            <a:endParaRPr lang="he-IL" altLang="he-IL" b="1" dirty="0"/>
          </a:p>
          <a:p>
            <a:pPr algn="ctr" eaLnBrk="1" hangingPunct="1"/>
            <a:endParaRPr lang="en-US" altLang="he-IL" b="1" dirty="0"/>
          </a:p>
        </p:txBody>
      </p:sp>
    </p:spTree>
    <p:extLst>
      <p:ext uri="{BB962C8B-B14F-4D97-AF65-F5344CB8AC3E}">
        <p14:creationId xmlns:p14="http://schemas.microsoft.com/office/powerpoint/2010/main" val="215832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61006" y="21671"/>
            <a:ext cx="4700289" cy="536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he-IL" sz="3600" dirty="0">
                <a:cs typeface="+mj-cs"/>
              </a:rPr>
              <a:t>ניתוח מקורות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63139" y="62708"/>
            <a:ext cx="364395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הבחנה בין עובדה לדעה </a:t>
            </a:r>
          </a:p>
        </p:txBody>
      </p:sp>
      <p:sp>
        <p:nvSpPr>
          <p:cNvPr id="3" name="מלבן 2"/>
          <p:cNvSpPr/>
          <p:nvPr/>
        </p:nvSpPr>
        <p:spPr>
          <a:xfrm>
            <a:off x="5261295" y="1248892"/>
            <a:ext cx="5843722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he-IL" sz="2400" dirty="0">
                <a:latin typeface="Arial" panose="020B0604020202020204" pitchFamily="34" charset="0"/>
                <a:cs typeface="+mj-cs"/>
              </a:rPr>
              <a:t>מדוע חשוב להבדיל בין עובדה לדעה בניתוח מקור?</a:t>
            </a:r>
            <a:endParaRPr lang="he-IL" sz="2400" b="0" i="0" dirty="0">
              <a:effectLst/>
              <a:latin typeface="Arial" panose="020B0604020202020204" pitchFamily="34" charset="0"/>
              <a:cs typeface="+mj-cs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5081186" y="2881936"/>
            <a:ext cx="6803118" cy="22159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+mj-cs"/>
              </a:rPr>
              <a:t>מטלה כזאת תעמיק את היכולת לקרוא קריאה ביקורתית.</a:t>
            </a:r>
          </a:p>
          <a:p>
            <a:endParaRPr lang="he-IL" sz="2400" dirty="0"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cs typeface="+mj-cs"/>
              </a:rPr>
              <a:t>כך נוכל לבנות את דעתנו על עובדות ולא על דעות של אחרים, שחשבנו אותן לעובדות וע"י כך להגיע למסקנות אחרות ולעיתים גם מנוגדות.</a:t>
            </a:r>
          </a:p>
          <a:p>
            <a:r>
              <a:rPr lang="he-IL" dirty="0"/>
              <a:t> </a:t>
            </a: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t="43869" b="37171"/>
          <a:stretch/>
        </p:blipFill>
        <p:spPr>
          <a:xfrm>
            <a:off x="388649" y="3158837"/>
            <a:ext cx="4058660" cy="105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5745" y="844643"/>
            <a:ext cx="11411528" cy="367193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lnSpc>
                <a:spcPct val="100000"/>
              </a:lnSpc>
              <a:buClr>
                <a:srgbClr val="E48312"/>
              </a:buClr>
              <a:buNone/>
            </a:pP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"בתקופה זו (1936-1938)החל המנגנון הממשלתי בפעולות דיכוי המוני . תחילה הוצאו להורג אויבי הלניניזם- חסידי טרוצקי , </a:t>
            </a:r>
            <a:r>
              <a:rPr lang="he-IL" altLang="he-IL" sz="2600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זינובייב</a:t>
            </a: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</a:t>
            </a:r>
            <a:r>
              <a:rPr lang="he-IL" altLang="he-IL" sz="2600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ובוכרין</a:t>
            </a: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ובהמשך פעל סטלין נגד קומוניסטים נאמנים ומפקדי הצבא ...סטלין היה אדם חסר אמון וחשדן חולני .אנו יודעים זאת מעבודתנו </a:t>
            </a:r>
            <a:r>
              <a:rPr lang="he-IL" altLang="he-IL" sz="2600" i="1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עימו</a:t>
            </a: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. הוא היה מסוגל להסתכל באדם ולומר : מדוע עינך כה חמקניות היום ? או מדוע אתה מתנועע כל כך הרבה היום ? ולמה אתה נמנע מלהסתכל לי ישר בעיניים ?</a:t>
            </a:r>
          </a:p>
          <a:p>
            <a:pPr lvl="0">
              <a:lnSpc>
                <a:spcPct val="100000"/>
              </a:lnSpc>
              <a:buClr>
                <a:srgbClr val="E48312"/>
              </a:buClr>
              <a:buNone/>
            </a:pPr>
            <a:r>
              <a:rPr lang="he-IL" altLang="he-IL" sz="2600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    החשד החולני יצר בו אי אמון כללי , אפילו כלפי פעילי מפלגה מרכזיים אשר הכיר במשך שנים רבות . בכל מקום ובכל דבר הוא ראה  "אויבים" , "דו פרצופיות "ו"מרגלים " ...   </a:t>
            </a:r>
            <a:r>
              <a:rPr lang="he-IL" altLang="he-IL" b="1" i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"(מתוך עדותו של חרושצוב )</a:t>
            </a:r>
            <a:endParaRPr lang="en-US" altLang="he-IL" sz="2600" b="1" i="1" dirty="0">
              <a:cs typeface="+mj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783205" y="124688"/>
            <a:ext cx="6960831" cy="60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algn="l" defTabSz="914400" rtl="1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altLang="he-IL" sz="3200" dirty="0"/>
              <a:t>תרגול – </a:t>
            </a:r>
            <a:r>
              <a:rPr lang="he-IL" altLang="he-I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הבחנה בין עובדה לדעה </a:t>
            </a:r>
            <a:r>
              <a:rPr lang="he-IL" altLang="he-IL" sz="3200" dirty="0"/>
              <a:t>+ תן כותרת לקטע</a:t>
            </a:r>
            <a:endParaRPr lang="en-US" altLang="he-IL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983673" y="4641271"/>
            <a:ext cx="11023600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200" dirty="0">
                <a:cs typeface="+mj-cs"/>
              </a:rPr>
              <a:t> נסח כותרת לקטע המקור.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200" dirty="0">
                <a:cs typeface="+mj-cs"/>
              </a:rPr>
              <a:t>צטט מתוך הקטע שני משפטים המתארים עובדה היסטורית ושני משפטים המבטאים דעה של הכותב.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200" dirty="0">
                <a:cs typeface="+mj-cs"/>
              </a:rPr>
              <a:t>מהי עמדתו של כותב הקטע בנוגע לאישיותו של סטלין, אלו מהמאפיינים של הטוטליטריות ניתן לזהות בעדותו?</a:t>
            </a:r>
          </a:p>
        </p:txBody>
      </p:sp>
    </p:spTree>
    <p:extLst>
      <p:ext uri="{BB962C8B-B14F-4D97-AF65-F5344CB8AC3E}">
        <p14:creationId xmlns:p14="http://schemas.microsoft.com/office/powerpoint/2010/main" val="153798289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מבט לאחור">
  <a:themeElements>
    <a:clrScheme name="מבט לאחור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730</Words>
  <Application>Microsoft Office PowerPoint</Application>
  <PresentationFormat>מסך רחב</PresentationFormat>
  <Paragraphs>64</Paragraphs>
  <Slides>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NarkisTamMFO</vt:lpstr>
      <vt:lpstr>Tahoma</vt:lpstr>
      <vt:lpstr>Times New Roman</vt:lpstr>
      <vt:lpstr>Wingdings</vt:lpstr>
      <vt:lpstr>מבט לאחור</vt:lpstr>
      <vt:lpstr>ניתוח מקורות</vt:lpstr>
      <vt:lpstr>ניתוח מקורות</vt:lpstr>
      <vt:lpstr>כתיבת כותרת לקטע מקור ??</vt:lpstr>
      <vt:lpstr> פולחן האישיות של סטלין </vt:lpstr>
      <vt:lpstr>ניתוח מקורות</vt:lpstr>
      <vt:lpstr>עובדה</vt:lpstr>
      <vt:lpstr>דעה</vt:lpstr>
      <vt:lpstr>ניתוח מקורות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פולחן האישיות של סטלין</dc:title>
  <dc:creator>אלי לוי</dc:creator>
  <cp:lastModifiedBy>אלי לוי</cp:lastModifiedBy>
  <cp:revision>17</cp:revision>
  <dcterms:created xsi:type="dcterms:W3CDTF">2017-09-24T06:24:02Z</dcterms:created>
  <dcterms:modified xsi:type="dcterms:W3CDTF">2017-10-22T18:53:54Z</dcterms:modified>
</cp:coreProperties>
</file>