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75" r:id="rId4"/>
    <p:sldId id="277" r:id="rId5"/>
    <p:sldId id="263" r:id="rId6"/>
    <p:sldId id="276" r:id="rId7"/>
    <p:sldId id="278" r:id="rId8"/>
    <p:sldId id="280" r:id="rId9"/>
    <p:sldId id="266" r:id="rId10"/>
    <p:sldId id="281" r:id="rId11"/>
    <p:sldId id="272" r:id="rId12"/>
    <p:sldId id="282" r:id="rId13"/>
    <p:sldId id="283" r:id="rId14"/>
    <p:sldId id="271" r:id="rId15"/>
    <p:sldId id="270" r:id="rId16"/>
    <p:sldId id="273" r:id="rId17"/>
    <p:sldId id="274" r:id="rId18"/>
    <p:sldId id="268" r:id="rId19"/>
    <p:sldId id="288" r:id="rId20"/>
    <p:sldId id="290" r:id="rId21"/>
    <p:sldId id="289" r:id="rId22"/>
    <p:sldId id="287" r:id="rId23"/>
    <p:sldId id="286" r:id="rId24"/>
    <p:sldId id="285" r:id="rId25"/>
    <p:sldId id="284" r:id="rId26"/>
    <p:sldId id="269" r:id="rId27"/>
    <p:sldId id="267" r:id="rId28"/>
    <p:sldId id="298" r:id="rId29"/>
    <p:sldId id="297" r:id="rId30"/>
    <p:sldId id="296" r:id="rId31"/>
    <p:sldId id="262" r:id="rId32"/>
    <p:sldId id="295" r:id="rId33"/>
    <p:sldId id="294" r:id="rId34"/>
    <p:sldId id="293" r:id="rId35"/>
    <p:sldId id="292" r:id="rId36"/>
    <p:sldId id="265" r:id="rId3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FF66FF"/>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978" autoAdjust="0"/>
    <p:restoredTop sz="94660"/>
  </p:normalViewPr>
  <p:slideViewPr>
    <p:cSldViewPr snapToGrid="0">
      <p:cViewPr varScale="1">
        <p:scale>
          <a:sx n="75" d="100"/>
          <a:sy n="75" d="100"/>
        </p:scale>
        <p:origin x="33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16877191-78B1-4438-B1CC-6A60C9C8DA5D}" type="datetimeFigureOut">
              <a:rPr lang="he-IL" smtClean="0"/>
              <a:t>י"ז/אלול/תשפ"א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BBE534D3-2E48-4E0E-AF74-C33F939355EE}" type="slidenum">
              <a:rPr lang="he-IL" smtClean="0"/>
              <a:t>‹#›</a:t>
            </a:fld>
            <a:endParaRPr lang="he-IL"/>
          </a:p>
        </p:txBody>
      </p:sp>
    </p:spTree>
    <p:extLst>
      <p:ext uri="{BB962C8B-B14F-4D97-AF65-F5344CB8AC3E}">
        <p14:creationId xmlns:p14="http://schemas.microsoft.com/office/powerpoint/2010/main" val="1529643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16877191-78B1-4438-B1CC-6A60C9C8DA5D}" type="datetimeFigureOut">
              <a:rPr lang="he-IL" smtClean="0"/>
              <a:t>י"ז/אלול/תשפ"א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BBE534D3-2E48-4E0E-AF74-C33F939355EE}" type="slidenum">
              <a:rPr lang="he-IL" smtClean="0"/>
              <a:t>‹#›</a:t>
            </a:fld>
            <a:endParaRPr lang="he-IL"/>
          </a:p>
        </p:txBody>
      </p:sp>
    </p:spTree>
    <p:extLst>
      <p:ext uri="{BB962C8B-B14F-4D97-AF65-F5344CB8AC3E}">
        <p14:creationId xmlns:p14="http://schemas.microsoft.com/office/powerpoint/2010/main" val="4013485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16877191-78B1-4438-B1CC-6A60C9C8DA5D}" type="datetimeFigureOut">
              <a:rPr lang="he-IL" smtClean="0"/>
              <a:t>י"ז/אלול/תשפ"א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BBE534D3-2E48-4E0E-AF74-C33F939355EE}" type="slidenum">
              <a:rPr lang="he-IL" smtClean="0"/>
              <a:t>‹#›</a:t>
            </a:fld>
            <a:endParaRPr lang="he-IL"/>
          </a:p>
        </p:txBody>
      </p:sp>
    </p:spTree>
    <p:extLst>
      <p:ext uri="{BB962C8B-B14F-4D97-AF65-F5344CB8AC3E}">
        <p14:creationId xmlns:p14="http://schemas.microsoft.com/office/powerpoint/2010/main" val="4156742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16877191-78B1-4438-B1CC-6A60C9C8DA5D}" type="datetimeFigureOut">
              <a:rPr lang="he-IL" smtClean="0"/>
              <a:t>י"ז/אלול/תשפ"א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BBE534D3-2E48-4E0E-AF74-C33F939355EE}" type="slidenum">
              <a:rPr lang="he-IL" smtClean="0"/>
              <a:t>‹#›</a:t>
            </a:fld>
            <a:endParaRPr lang="he-IL"/>
          </a:p>
        </p:txBody>
      </p:sp>
    </p:spTree>
    <p:extLst>
      <p:ext uri="{BB962C8B-B14F-4D97-AF65-F5344CB8AC3E}">
        <p14:creationId xmlns:p14="http://schemas.microsoft.com/office/powerpoint/2010/main" val="2295761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16877191-78B1-4438-B1CC-6A60C9C8DA5D}" type="datetimeFigureOut">
              <a:rPr lang="he-IL" smtClean="0"/>
              <a:t>י"ז/אלול/תשפ"א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BBE534D3-2E48-4E0E-AF74-C33F939355EE}" type="slidenum">
              <a:rPr lang="he-IL" smtClean="0"/>
              <a:t>‹#›</a:t>
            </a:fld>
            <a:endParaRPr lang="he-IL"/>
          </a:p>
        </p:txBody>
      </p:sp>
    </p:spTree>
    <p:extLst>
      <p:ext uri="{BB962C8B-B14F-4D97-AF65-F5344CB8AC3E}">
        <p14:creationId xmlns:p14="http://schemas.microsoft.com/office/powerpoint/2010/main" val="331064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16877191-78B1-4438-B1CC-6A60C9C8DA5D}" type="datetimeFigureOut">
              <a:rPr lang="he-IL" smtClean="0"/>
              <a:t>י"ז/אלול/תשפ"א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BBE534D3-2E48-4E0E-AF74-C33F939355EE}" type="slidenum">
              <a:rPr lang="he-IL" smtClean="0"/>
              <a:t>‹#›</a:t>
            </a:fld>
            <a:endParaRPr lang="he-IL"/>
          </a:p>
        </p:txBody>
      </p:sp>
    </p:spTree>
    <p:extLst>
      <p:ext uri="{BB962C8B-B14F-4D97-AF65-F5344CB8AC3E}">
        <p14:creationId xmlns:p14="http://schemas.microsoft.com/office/powerpoint/2010/main" val="2290238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16877191-78B1-4438-B1CC-6A60C9C8DA5D}" type="datetimeFigureOut">
              <a:rPr lang="he-IL" smtClean="0"/>
              <a:t>י"ז/אלול/תשפ"א</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BBE534D3-2E48-4E0E-AF74-C33F939355EE}" type="slidenum">
              <a:rPr lang="he-IL" smtClean="0"/>
              <a:t>‹#›</a:t>
            </a:fld>
            <a:endParaRPr lang="he-IL"/>
          </a:p>
        </p:txBody>
      </p:sp>
    </p:spTree>
    <p:extLst>
      <p:ext uri="{BB962C8B-B14F-4D97-AF65-F5344CB8AC3E}">
        <p14:creationId xmlns:p14="http://schemas.microsoft.com/office/powerpoint/2010/main" val="2948361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16877191-78B1-4438-B1CC-6A60C9C8DA5D}" type="datetimeFigureOut">
              <a:rPr lang="he-IL" smtClean="0"/>
              <a:t>י"ז/אלול/תשפ"א</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BBE534D3-2E48-4E0E-AF74-C33F939355EE}" type="slidenum">
              <a:rPr lang="he-IL" smtClean="0"/>
              <a:t>‹#›</a:t>
            </a:fld>
            <a:endParaRPr lang="he-IL"/>
          </a:p>
        </p:txBody>
      </p:sp>
    </p:spTree>
    <p:extLst>
      <p:ext uri="{BB962C8B-B14F-4D97-AF65-F5344CB8AC3E}">
        <p14:creationId xmlns:p14="http://schemas.microsoft.com/office/powerpoint/2010/main" val="1426905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16877191-78B1-4438-B1CC-6A60C9C8DA5D}" type="datetimeFigureOut">
              <a:rPr lang="he-IL" smtClean="0"/>
              <a:t>י"ז/אלול/תשפ"א</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BBE534D3-2E48-4E0E-AF74-C33F939355EE}" type="slidenum">
              <a:rPr lang="he-IL" smtClean="0"/>
              <a:t>‹#›</a:t>
            </a:fld>
            <a:endParaRPr lang="he-IL"/>
          </a:p>
        </p:txBody>
      </p:sp>
    </p:spTree>
    <p:extLst>
      <p:ext uri="{BB962C8B-B14F-4D97-AF65-F5344CB8AC3E}">
        <p14:creationId xmlns:p14="http://schemas.microsoft.com/office/powerpoint/2010/main" val="1799020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16877191-78B1-4438-B1CC-6A60C9C8DA5D}" type="datetimeFigureOut">
              <a:rPr lang="he-IL" smtClean="0"/>
              <a:t>י"ז/אלול/תשפ"א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BBE534D3-2E48-4E0E-AF74-C33F939355EE}" type="slidenum">
              <a:rPr lang="he-IL" smtClean="0"/>
              <a:t>‹#›</a:t>
            </a:fld>
            <a:endParaRPr lang="he-IL"/>
          </a:p>
        </p:txBody>
      </p:sp>
    </p:spTree>
    <p:extLst>
      <p:ext uri="{BB962C8B-B14F-4D97-AF65-F5344CB8AC3E}">
        <p14:creationId xmlns:p14="http://schemas.microsoft.com/office/powerpoint/2010/main" val="2888864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16877191-78B1-4438-B1CC-6A60C9C8DA5D}" type="datetimeFigureOut">
              <a:rPr lang="he-IL" smtClean="0"/>
              <a:t>י"ז/אלול/תשפ"א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BBE534D3-2E48-4E0E-AF74-C33F939355EE}" type="slidenum">
              <a:rPr lang="he-IL" smtClean="0"/>
              <a:t>‹#›</a:t>
            </a:fld>
            <a:endParaRPr lang="he-IL"/>
          </a:p>
        </p:txBody>
      </p:sp>
    </p:spTree>
    <p:extLst>
      <p:ext uri="{BB962C8B-B14F-4D97-AF65-F5344CB8AC3E}">
        <p14:creationId xmlns:p14="http://schemas.microsoft.com/office/powerpoint/2010/main" val="1544748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6877191-78B1-4438-B1CC-6A60C9C8DA5D}" type="datetimeFigureOut">
              <a:rPr lang="he-IL" smtClean="0"/>
              <a:t>י"ז/אלול/תשפ"א</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BE534D3-2E48-4E0E-AF74-C33F939355EE}" type="slidenum">
              <a:rPr lang="he-IL" smtClean="0"/>
              <a:t>‹#›</a:t>
            </a:fld>
            <a:endParaRPr lang="he-IL"/>
          </a:p>
        </p:txBody>
      </p:sp>
    </p:spTree>
    <p:extLst>
      <p:ext uri="{BB962C8B-B14F-4D97-AF65-F5344CB8AC3E}">
        <p14:creationId xmlns:p14="http://schemas.microsoft.com/office/powerpoint/2010/main" val="4049847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12191999" cy="6858000"/>
          </a:xfrm>
          <a:prstGeom prst="rect">
            <a:avLst/>
          </a:prstGeom>
        </p:spPr>
      </p:pic>
      <p:sp>
        <p:nvSpPr>
          <p:cNvPr id="2" name="כותרת 1"/>
          <p:cNvSpPr>
            <a:spLocks noGrp="1"/>
          </p:cNvSpPr>
          <p:nvPr>
            <p:ph type="ctrTitle"/>
          </p:nvPr>
        </p:nvSpPr>
        <p:spPr>
          <a:xfrm>
            <a:off x="812800" y="1915318"/>
            <a:ext cx="10566400" cy="1028701"/>
          </a:xfrm>
        </p:spPr>
        <p:txBody>
          <a:bodyPr>
            <a:noAutofit/>
          </a:bodyPr>
          <a:lstStyle/>
          <a:p>
            <a:r>
              <a:rPr lang="he-IL" sz="8000" b="1" dirty="0" smtClean="0">
                <a:latin typeface="David" panose="020E0502060401010101" pitchFamily="34" charset="-79"/>
                <a:cs typeface="David" panose="020E0502060401010101" pitchFamily="34" charset="-79"/>
              </a:rPr>
              <a:t>שער ד' </a:t>
            </a:r>
            <a:br>
              <a:rPr lang="he-IL" sz="8000" b="1" dirty="0" smtClean="0">
                <a:latin typeface="David" panose="020E0502060401010101" pitchFamily="34" charset="-79"/>
                <a:cs typeface="David" panose="020E0502060401010101" pitchFamily="34" charset="-79"/>
              </a:rPr>
            </a:br>
            <a:r>
              <a:rPr lang="he-IL" sz="8000" b="1" dirty="0" smtClean="0">
                <a:latin typeface="David" panose="020E0502060401010101" pitchFamily="34" charset="-79"/>
                <a:cs typeface="David" panose="020E0502060401010101" pitchFamily="34" charset="-79"/>
              </a:rPr>
              <a:t>תפילת העמידה כמפגש</a:t>
            </a:r>
            <a:endParaRPr lang="he-IL" sz="8000" b="1" dirty="0">
              <a:latin typeface="David" panose="020E0502060401010101" pitchFamily="34" charset="-79"/>
              <a:cs typeface="David" panose="020E0502060401010101" pitchFamily="34" charset="-79"/>
            </a:endParaRPr>
          </a:p>
        </p:txBody>
      </p:sp>
      <p:sp>
        <p:nvSpPr>
          <p:cNvPr id="3" name="כותרת משנה 2"/>
          <p:cNvSpPr>
            <a:spLocks noGrp="1"/>
          </p:cNvSpPr>
          <p:nvPr>
            <p:ph type="subTitle" idx="1"/>
          </p:nvPr>
        </p:nvSpPr>
        <p:spPr>
          <a:xfrm>
            <a:off x="8166099" y="6083300"/>
            <a:ext cx="3886201" cy="558800"/>
          </a:xfrm>
          <a:solidFill>
            <a:srgbClr val="00B0F0"/>
          </a:solidFill>
        </p:spPr>
        <p:txBody>
          <a:bodyPr anchor="ctr">
            <a:normAutofit fontScale="92500" lnSpcReduction="20000"/>
          </a:bodyPr>
          <a:lstStyle/>
          <a:p>
            <a:r>
              <a:rPr lang="he-IL" sz="4400" b="1" dirty="0" smtClean="0">
                <a:solidFill>
                  <a:srgbClr val="FF0000"/>
                </a:solidFill>
                <a:latin typeface="David" panose="020E0502060401010101" pitchFamily="34" charset="-79"/>
                <a:cs typeface="David" panose="020E0502060401010101" pitchFamily="34" charset="-79"/>
              </a:rPr>
              <a:t>ד"ר רינה בן סבו </a:t>
            </a:r>
            <a:endParaRPr lang="he-IL" sz="4400" b="1" dirty="0">
              <a:solidFill>
                <a:srgbClr val="FF0000"/>
              </a:solidFill>
              <a:latin typeface="David" panose="020E0502060401010101" pitchFamily="34" charset="-79"/>
              <a:cs typeface="David" panose="020E0502060401010101" pitchFamily="34" charset="-79"/>
            </a:endParaRPr>
          </a:p>
        </p:txBody>
      </p:sp>
      <p:sp>
        <p:nvSpPr>
          <p:cNvPr id="5" name="מלבן 4"/>
          <p:cNvSpPr/>
          <p:nvPr/>
        </p:nvSpPr>
        <p:spPr>
          <a:xfrm>
            <a:off x="508000" y="2967038"/>
            <a:ext cx="2967101" cy="523220"/>
          </a:xfrm>
          <a:prstGeom prst="rect">
            <a:avLst/>
          </a:prstGeom>
          <a:noFill/>
        </p:spPr>
        <p:txBody>
          <a:bodyPr wrap="square" lIns="91440" tIns="45720" rIns="91440" bIns="45720">
            <a:spAutoFit/>
          </a:bodyPr>
          <a:lstStyle/>
          <a:p>
            <a:pPr algn="ctr"/>
            <a:r>
              <a:rPr lang="he-IL" sz="2800" b="1" cap="none" spc="0" dirty="0" smtClean="0">
                <a:ln w="0"/>
                <a:solidFill>
                  <a:schemeClr val="tx1"/>
                </a:solidFill>
              </a:rPr>
              <a:t>(עמודים 100-123)</a:t>
            </a:r>
            <a:endParaRPr lang="he-IL" sz="2800" b="1" cap="none" spc="0" dirty="0">
              <a:ln w="0"/>
              <a:solidFill>
                <a:schemeClr val="tx1"/>
              </a:solidFill>
            </a:endParaRPr>
          </a:p>
        </p:txBody>
      </p:sp>
    </p:spTree>
    <p:extLst>
      <p:ext uri="{BB962C8B-B14F-4D97-AF65-F5344CB8AC3E}">
        <p14:creationId xmlns:p14="http://schemas.microsoft.com/office/powerpoint/2010/main" val="38473293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812800" y="301624"/>
            <a:ext cx="5956300" cy="6391275"/>
          </a:xfrm>
        </p:spPr>
        <p:txBody>
          <a:bodyPr>
            <a:noAutofit/>
          </a:bodyPr>
          <a:lstStyle/>
          <a:p>
            <a:pPr marL="0" lvl="0" indent="0">
              <a:lnSpc>
                <a:spcPct val="100000"/>
              </a:lnSpc>
              <a:spcBef>
                <a:spcPts val="0"/>
              </a:spcBef>
              <a:buNone/>
            </a:pPr>
            <a:r>
              <a:rPr lang="he-IL" sz="3600" b="1" dirty="0">
                <a:solidFill>
                  <a:srgbClr val="002060"/>
                </a:solidFill>
                <a:latin typeface="David" panose="020E0502060401010101" pitchFamily="34" charset="-79"/>
                <a:cs typeface="David" panose="020E0502060401010101" pitchFamily="34" charset="-79"/>
              </a:rPr>
              <a:t>המתפלל צריך שיכוון בלבו פירוש המלים שמוציא בשפתיו. </a:t>
            </a:r>
            <a:endParaRPr lang="he-IL" sz="3600" b="1" dirty="0" smtClean="0">
              <a:solidFill>
                <a:srgbClr val="002060"/>
              </a:solidFill>
              <a:latin typeface="David" panose="020E0502060401010101" pitchFamily="34" charset="-79"/>
              <a:cs typeface="David" panose="020E0502060401010101" pitchFamily="34" charset="-79"/>
            </a:endParaRPr>
          </a:p>
          <a:p>
            <a:pPr marL="0" lvl="0" indent="0">
              <a:lnSpc>
                <a:spcPct val="100000"/>
              </a:lnSpc>
              <a:spcBef>
                <a:spcPts val="0"/>
              </a:spcBef>
              <a:buNone/>
            </a:pPr>
            <a:r>
              <a:rPr lang="he-IL" sz="3600" b="1" dirty="0" smtClean="0">
                <a:solidFill>
                  <a:srgbClr val="002060"/>
                </a:solidFill>
                <a:latin typeface="David" panose="020E0502060401010101" pitchFamily="34" charset="-79"/>
                <a:cs typeface="David" panose="020E0502060401010101" pitchFamily="34" charset="-79"/>
              </a:rPr>
              <a:t>וצריך </a:t>
            </a:r>
            <a:r>
              <a:rPr lang="he-IL" sz="3600" b="1" dirty="0">
                <a:solidFill>
                  <a:srgbClr val="002060"/>
                </a:solidFill>
                <a:latin typeface="David" panose="020E0502060401010101" pitchFamily="34" charset="-79"/>
                <a:cs typeface="David" panose="020E0502060401010101" pitchFamily="34" charset="-79"/>
              </a:rPr>
              <a:t>לכוון בכל הברכות, ואם אינו יכול לכוון בכולם יכוון לפחות בברכת אבות, ואם לא כיון באבות אף על פי שכיון בכל השאר יחזור ויתפלל. </a:t>
            </a:r>
            <a:endParaRPr lang="he-IL" sz="3600" b="1" dirty="0" smtClean="0">
              <a:solidFill>
                <a:srgbClr val="002060"/>
              </a:solidFill>
              <a:latin typeface="David" panose="020E0502060401010101" pitchFamily="34" charset="-79"/>
              <a:cs typeface="David" panose="020E0502060401010101" pitchFamily="34" charset="-79"/>
            </a:endParaRPr>
          </a:p>
          <a:p>
            <a:pPr marL="0" lvl="0" indent="0">
              <a:lnSpc>
                <a:spcPct val="100000"/>
              </a:lnSpc>
              <a:spcBef>
                <a:spcPts val="0"/>
              </a:spcBef>
              <a:buNone/>
            </a:pPr>
            <a:r>
              <a:rPr lang="he-IL" sz="3600" b="1" dirty="0" smtClean="0">
                <a:solidFill>
                  <a:srgbClr val="002060"/>
                </a:solidFill>
                <a:latin typeface="David" panose="020E0502060401010101" pitchFamily="34" charset="-79"/>
                <a:cs typeface="David" panose="020E0502060401010101" pitchFamily="34" charset="-79"/>
              </a:rPr>
              <a:t>אבל </a:t>
            </a:r>
            <a:r>
              <a:rPr lang="he-IL" sz="3600" b="1" dirty="0">
                <a:solidFill>
                  <a:srgbClr val="002060"/>
                </a:solidFill>
                <a:latin typeface="David" panose="020E0502060401010101" pitchFamily="34" charset="-79"/>
                <a:cs typeface="David" panose="020E0502060401010101" pitchFamily="34" charset="-79"/>
              </a:rPr>
              <a:t>עתה אין חוזרים בשביל חסרון כוונה שאף בחזרה בקרוב הוא שלא יכוון, אם כן למה יחזור?!" </a:t>
            </a:r>
          </a:p>
        </p:txBody>
      </p:sp>
      <p:pic>
        <p:nvPicPr>
          <p:cNvPr id="4" name="תמונה 3"/>
          <p:cNvPicPr>
            <a:picLocks noChangeAspect="1"/>
          </p:cNvPicPr>
          <p:nvPr/>
        </p:nvPicPr>
        <p:blipFill>
          <a:blip r:embed="rId2"/>
          <a:stretch>
            <a:fillRect/>
          </a:stretch>
        </p:blipFill>
        <p:spPr>
          <a:xfrm>
            <a:off x="7150100" y="0"/>
            <a:ext cx="5041900" cy="6858000"/>
          </a:xfrm>
          <a:prstGeom prst="rect">
            <a:avLst/>
          </a:prstGeom>
        </p:spPr>
      </p:pic>
    </p:spTree>
    <p:extLst>
      <p:ext uri="{BB962C8B-B14F-4D97-AF65-F5344CB8AC3E}">
        <p14:creationId xmlns:p14="http://schemas.microsoft.com/office/powerpoint/2010/main" val="103139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כותרת 1"/>
          <p:cNvSpPr>
            <a:spLocks noGrp="1"/>
          </p:cNvSpPr>
          <p:nvPr>
            <p:ph type="title"/>
          </p:nvPr>
        </p:nvSpPr>
        <p:spPr>
          <a:xfrm>
            <a:off x="2120900" y="203200"/>
            <a:ext cx="7950200" cy="738188"/>
          </a:xfrm>
          <a:solidFill>
            <a:srgbClr val="FFFF00"/>
          </a:solidFill>
        </p:spPr>
        <p:txBody>
          <a:bodyPr>
            <a:normAutofit fontScale="90000"/>
          </a:bodyPr>
          <a:lstStyle/>
          <a:p>
            <a:r>
              <a:rPr lang="he-IL" b="1" dirty="0" smtClean="0">
                <a:latin typeface="David" panose="020E0502060401010101" pitchFamily="34" charset="-79"/>
                <a:cs typeface="David" panose="020E0502060401010101" pitchFamily="34" charset="-79"/>
              </a:rPr>
              <a:t>ב. יצירת אווירה מתאימה (לפני התפילה )</a:t>
            </a:r>
            <a:endParaRPr lang="he-IL" b="1" dirty="0">
              <a:latin typeface="David" panose="020E0502060401010101" pitchFamily="34" charset="-79"/>
              <a:cs typeface="David" panose="020E0502060401010101" pitchFamily="34" charset="-79"/>
            </a:endParaRPr>
          </a:p>
        </p:txBody>
      </p:sp>
      <p:sp>
        <p:nvSpPr>
          <p:cNvPr id="5" name="מלבן 4"/>
          <p:cNvSpPr/>
          <p:nvPr/>
        </p:nvSpPr>
        <p:spPr>
          <a:xfrm>
            <a:off x="279400" y="1144588"/>
            <a:ext cx="11633200" cy="5563831"/>
          </a:xfrm>
          <a:prstGeom prst="rect">
            <a:avLst/>
          </a:prstGeom>
          <a:solidFill>
            <a:schemeClr val="accent5">
              <a:lumMod val="40000"/>
              <a:lumOff val="60000"/>
            </a:schemeClr>
          </a:solidFill>
        </p:spPr>
        <p:txBody>
          <a:bodyPr wrap="square">
            <a:spAutoFit/>
          </a:bodyPr>
          <a:lstStyle/>
          <a:p>
            <a:pPr algn="just">
              <a:lnSpc>
                <a:spcPct val="150000"/>
              </a:lnSpc>
            </a:pPr>
            <a:r>
              <a:rPr lang="he-IL" sz="2400" dirty="0"/>
              <a:t>"יוסי, אתה חייב לנסות. זה דבר מדהים", חזרו חבריי והפצירו בי שוב ושוב. "עזבו אותי! אני לא מתחבר לדברים האלה. תפסיקו לשגע אותי". חברים רבים שלי היו הולכים בכל ליל שבת להתפלל בבית הכנסת "משכן אריה" בלב העיר ירושלים. הם היו חוזרים בכל פעם בהתפעלות עצומה ומספרים שחוו תפילה מרוממת ומדהימה. "אני לא כל כך מסתדר עם כל עניין התפילה. אני מתפלל כי אני חייב, אבל אצלי אין שום קשר בין המילים 'תפילה' ו'מדהים'". כך חשבתי. בשבת אחת נכנעתי ואמרתי לעצמי שרק אציץ לכמה דקות כדי לראות על מה מדובר. נכנסתי לבית הכנסת באמצע 'קבלת שבת', ונגלה לעיניי מראה מרהיב. מאות אנשים שרים בדבקות עצומה את 'לכה דודי'. העוצמות שהיו שם, קשה להגדיר אותן במילים. חשתי כי מילות התפילה השגורות כל כך על שפתי קיבלו </a:t>
            </a:r>
            <a:r>
              <a:rPr lang="he-IL" sz="2400" dirty="0" err="1"/>
              <a:t>מימד</a:t>
            </a:r>
            <a:r>
              <a:rPr lang="he-IL" sz="2400" dirty="0"/>
              <a:t> אחר. בהתחלה ניסיתי להישאר אדיש, כי אני הרי לא מאלו שמתחברים לתפילה. אך בתוך דקות ספורות מצאתי את עצמי נסחף בזרם האדיר של השירה וריקודים. </a:t>
            </a:r>
          </a:p>
        </p:txBody>
      </p:sp>
    </p:spTree>
    <p:extLst>
      <p:ext uri="{BB962C8B-B14F-4D97-AF65-F5344CB8AC3E}">
        <p14:creationId xmlns:p14="http://schemas.microsoft.com/office/powerpoint/2010/main" val="2921067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מלבן 3"/>
          <p:cNvSpPr/>
          <p:nvPr/>
        </p:nvSpPr>
        <p:spPr>
          <a:xfrm>
            <a:off x="453672" y="167448"/>
            <a:ext cx="11226800" cy="6555641"/>
          </a:xfrm>
          <a:prstGeom prst="rect">
            <a:avLst/>
          </a:prstGeom>
          <a:solidFill>
            <a:schemeClr val="accent4">
              <a:lumMod val="60000"/>
              <a:lumOff val="40000"/>
            </a:schemeClr>
          </a:solidFill>
        </p:spPr>
        <p:txBody>
          <a:bodyPr wrap="square">
            <a:spAutoFit/>
          </a:bodyPr>
          <a:lstStyle/>
          <a:p>
            <a:pPr algn="just">
              <a:lnSpc>
                <a:spcPct val="150000"/>
              </a:lnSpc>
            </a:pPr>
            <a:r>
              <a:rPr lang="he-IL" sz="2800" dirty="0"/>
              <a:t>הרגשתי צורך עז להתפלל. לאמי התגלתה מחלה נוראה באופן פתאומי, וכל כך חיכיתי לתפילה הבאה, כדי שאוכל לפרוש בפני ה' את בקשתי לרפואת אמי. שתי דקות לפני </a:t>
            </a:r>
            <a:r>
              <a:rPr lang="he-IL" sz="2800" dirty="0" smtClean="0"/>
              <a:t>15:00 </a:t>
            </a:r>
            <a:r>
              <a:rPr lang="he-IL" sz="2800" dirty="0"/>
              <a:t>נכנסתי לבית הכנסת, והתחלתי להתכונן לתפילה העומדת להתחיל. התחלתי את תפילת העמידה בכוונה אדירה. אלא שכעבור דקה, עוד לפני שהספקתי לומר "מכלכל חיים בחסד... ורופא חולים", עמדו לידי שני חברים שסיימו כבר את תפילתם, והחלו לדבר. הם דיברו על משחק גמר האליפות בכדורסל שעתיד להתקיים הערב. ניסיתי להתרכז ולחשוב שוב על </a:t>
            </a:r>
            <a:r>
              <a:rPr lang="he-IL" sz="2800" dirty="0" err="1"/>
              <a:t>אמא</a:t>
            </a:r>
            <a:r>
              <a:rPr lang="he-IL" sz="2800" dirty="0"/>
              <a:t> שלי, אבל הרגשתי שהמחשבות בורחות ממני. לא הצלחתי שלא להקשיב לשיחתם. באותו רגע הרגשתי שעם כל הרצון הטוב שלי, תפילה בכוונה תהיה כעת בגדר משימה בלתי אפשרית... </a:t>
            </a:r>
          </a:p>
        </p:txBody>
      </p:sp>
    </p:spTree>
    <p:extLst>
      <p:ext uri="{BB962C8B-B14F-4D97-AF65-F5344CB8AC3E}">
        <p14:creationId xmlns:p14="http://schemas.microsoft.com/office/powerpoint/2010/main" val="31830232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5765800" y="212724"/>
            <a:ext cx="5867400" cy="6124575"/>
          </a:xfrm>
        </p:spPr>
        <p:txBody>
          <a:bodyPr>
            <a:noAutofit/>
          </a:bodyPr>
          <a:lstStyle/>
          <a:p>
            <a:pPr marL="0" indent="0">
              <a:lnSpc>
                <a:spcPct val="150000"/>
              </a:lnSpc>
              <a:buNone/>
            </a:pPr>
            <a:r>
              <a:rPr lang="he-IL" b="1" dirty="0">
                <a:solidFill>
                  <a:srgbClr val="002060"/>
                </a:solidFill>
                <a:latin typeface="David" panose="020E0502060401010101" pitchFamily="34" charset="-79"/>
                <a:cs typeface="David" panose="020E0502060401010101" pitchFamily="34" charset="-79"/>
              </a:rPr>
              <a:t>שני הסיפורים הללו ממחישים כיצד </a:t>
            </a:r>
            <a:r>
              <a:rPr lang="he-IL" b="1" dirty="0" smtClean="0">
                <a:solidFill>
                  <a:srgbClr val="002060"/>
                </a:solidFill>
                <a:latin typeface="David" panose="020E0502060401010101" pitchFamily="34" charset="-79"/>
                <a:cs typeface="David" panose="020E0502060401010101" pitchFamily="34" charset="-79"/>
              </a:rPr>
              <a:t>הדבר </a:t>
            </a:r>
            <a:r>
              <a:rPr lang="he-IL" b="1" dirty="0">
                <a:solidFill>
                  <a:srgbClr val="002060"/>
                </a:solidFill>
                <a:latin typeface="David" panose="020E0502060401010101" pitchFamily="34" charset="-79"/>
                <a:cs typeface="David" panose="020E0502060401010101" pitchFamily="34" charset="-79"/>
              </a:rPr>
              <a:t>נכון בין אם מדובר בחפץ, ובין אם מדובר באדם אחר או אפילו בהימצאות במקום </a:t>
            </a:r>
            <a:r>
              <a:rPr lang="he-IL" b="1" dirty="0" err="1">
                <a:solidFill>
                  <a:srgbClr val="002060"/>
                </a:solidFill>
                <a:latin typeface="David" panose="020E0502060401010101" pitchFamily="34" charset="-79"/>
                <a:cs typeface="David" panose="020E0502060401010101" pitchFamily="34" charset="-79"/>
              </a:rPr>
              <a:t>גיאוגראפי</a:t>
            </a:r>
            <a:r>
              <a:rPr lang="he-IL" b="1" dirty="0">
                <a:solidFill>
                  <a:srgbClr val="002060"/>
                </a:solidFill>
                <a:latin typeface="David" panose="020E0502060401010101" pitchFamily="34" charset="-79"/>
                <a:cs typeface="David" panose="020E0502060401010101" pitchFamily="34" charset="-79"/>
              </a:rPr>
              <a:t> מסוים – לסביבה השפעה ניכרת על עיצוב תחושותינו ורגשותינו. </a:t>
            </a:r>
            <a:endParaRPr lang="he-IL" b="1" dirty="0" smtClean="0">
              <a:solidFill>
                <a:srgbClr val="002060"/>
              </a:solidFill>
              <a:latin typeface="David" panose="020E0502060401010101" pitchFamily="34" charset="-79"/>
              <a:cs typeface="David" panose="020E0502060401010101" pitchFamily="34" charset="-79"/>
            </a:endParaRPr>
          </a:p>
          <a:p>
            <a:pPr marL="0" indent="0">
              <a:lnSpc>
                <a:spcPct val="150000"/>
              </a:lnSpc>
              <a:buNone/>
            </a:pPr>
            <a:r>
              <a:rPr lang="he-IL" b="1" dirty="0" smtClean="0">
                <a:solidFill>
                  <a:srgbClr val="002060"/>
                </a:solidFill>
                <a:latin typeface="David" panose="020E0502060401010101" pitchFamily="34" charset="-79"/>
                <a:cs typeface="David" panose="020E0502060401010101" pitchFamily="34" charset="-79"/>
              </a:rPr>
              <a:t>הסביבה </a:t>
            </a:r>
            <a:r>
              <a:rPr lang="he-IL" b="1" dirty="0">
                <a:solidFill>
                  <a:srgbClr val="002060"/>
                </a:solidFill>
                <a:latin typeface="David" panose="020E0502060401010101" pitchFamily="34" charset="-79"/>
                <a:cs typeface="David" panose="020E0502060401010101" pitchFamily="34" charset="-79"/>
              </a:rPr>
              <a:t>יכולה להסיח את הדעת לעתים, ומאידך סביבה מתאימה יכולה ליצור אווירה שתועיל לרומם את האדם ולקדם אותו לקראת התפילה.</a:t>
            </a:r>
          </a:p>
        </p:txBody>
      </p:sp>
      <p:pic>
        <p:nvPicPr>
          <p:cNvPr id="5" name="תמונה 4"/>
          <p:cNvPicPr>
            <a:picLocks noChangeAspect="1"/>
          </p:cNvPicPr>
          <p:nvPr/>
        </p:nvPicPr>
        <p:blipFill rotWithShape="1">
          <a:blip r:embed="rId2"/>
          <a:srcRect l="10333" t="14794" r="14000" b="14860"/>
          <a:stretch/>
        </p:blipFill>
        <p:spPr>
          <a:xfrm>
            <a:off x="417702" y="212724"/>
            <a:ext cx="3200400" cy="2800902"/>
          </a:xfrm>
          <a:prstGeom prst="snip2DiagRect">
            <a:avLst/>
          </a:prstGeom>
          <a:solidFill>
            <a:srgbClr val="FFFFFF">
              <a:shade val="85000"/>
            </a:srgbClr>
          </a:solidFill>
          <a:ln w="8890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תמונה 6"/>
          <p:cNvPicPr>
            <a:picLocks noChangeAspect="1"/>
          </p:cNvPicPr>
          <p:nvPr/>
        </p:nvPicPr>
        <p:blipFill rotWithShape="1">
          <a:blip r:embed="rId3"/>
          <a:srcRect l="11518" t="14022" r="12566" b="17542"/>
          <a:stretch/>
        </p:blipFill>
        <p:spPr>
          <a:xfrm>
            <a:off x="2233802" y="3432415"/>
            <a:ext cx="3697098" cy="2993784"/>
          </a:xfrm>
          <a:prstGeom prst="snip2DiagRect">
            <a:avLst/>
          </a:prstGeom>
          <a:solidFill>
            <a:srgbClr val="FFFFFF">
              <a:shade val="85000"/>
            </a:srgbClr>
          </a:solidFill>
          <a:ln w="5715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99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2678034" y="296130"/>
            <a:ext cx="9080500" cy="981075"/>
          </a:xfrm>
          <a:solidFill>
            <a:schemeClr val="accent4">
              <a:lumMod val="60000"/>
              <a:lumOff val="40000"/>
            </a:schemeClr>
          </a:solidFill>
        </p:spPr>
        <p:txBody>
          <a:bodyPr>
            <a:normAutofit fontScale="90000"/>
          </a:bodyPr>
          <a:lstStyle/>
          <a:p>
            <a:r>
              <a:rPr lang="he-IL" b="1" dirty="0"/>
              <a:t>1 .הרחקה של חפצים ואנשים המפריעים לריכוז</a:t>
            </a:r>
          </a:p>
        </p:txBody>
      </p:sp>
      <p:sp>
        <p:nvSpPr>
          <p:cNvPr id="3" name="מציין מיקום תוכן 2"/>
          <p:cNvSpPr>
            <a:spLocks noGrp="1"/>
          </p:cNvSpPr>
          <p:nvPr>
            <p:ph idx="1"/>
          </p:nvPr>
        </p:nvSpPr>
        <p:spPr>
          <a:xfrm>
            <a:off x="5398221" y="1609927"/>
            <a:ext cx="4431578" cy="612775"/>
          </a:xfrm>
          <a:solidFill>
            <a:schemeClr val="accent1">
              <a:lumMod val="60000"/>
              <a:lumOff val="40000"/>
            </a:schemeClr>
          </a:solidFill>
        </p:spPr>
        <p:txBody>
          <a:bodyPr>
            <a:noAutofit/>
          </a:bodyPr>
          <a:lstStyle/>
          <a:p>
            <a:pPr marL="0" indent="0">
              <a:buNone/>
            </a:pPr>
            <a:r>
              <a:rPr lang="he-IL" sz="3200" b="1" dirty="0"/>
              <a:t>א. איסור החזקתם בידיים</a:t>
            </a:r>
          </a:p>
        </p:txBody>
      </p:sp>
      <p:sp>
        <p:nvSpPr>
          <p:cNvPr id="4" name="מלבן 3"/>
          <p:cNvSpPr/>
          <p:nvPr/>
        </p:nvSpPr>
        <p:spPr>
          <a:xfrm>
            <a:off x="1106149" y="2637839"/>
            <a:ext cx="10490200" cy="3970318"/>
          </a:xfrm>
          <a:prstGeom prst="rect">
            <a:avLst/>
          </a:prstGeom>
          <a:solidFill>
            <a:schemeClr val="accent4">
              <a:lumMod val="60000"/>
              <a:lumOff val="40000"/>
            </a:schemeClr>
          </a:solidFill>
        </p:spPr>
        <p:txBody>
          <a:bodyPr wrap="square">
            <a:spAutoFit/>
          </a:bodyPr>
          <a:lstStyle/>
          <a:p>
            <a:pPr>
              <a:lnSpc>
                <a:spcPct val="150000"/>
              </a:lnSpc>
            </a:pPr>
            <a:r>
              <a:rPr lang="he-IL" sz="2800" b="1" dirty="0">
                <a:latin typeface="David" panose="020E0502060401010101" pitchFamily="34" charset="-79"/>
                <a:cs typeface="David" panose="020E0502060401010101" pitchFamily="34" charset="-79"/>
              </a:rPr>
              <a:t>ברכות דף </a:t>
            </a:r>
            <a:r>
              <a:rPr lang="he-IL" sz="2800" b="1" dirty="0" err="1">
                <a:latin typeface="David" panose="020E0502060401010101" pitchFamily="34" charset="-79"/>
                <a:cs typeface="David" panose="020E0502060401010101" pitchFamily="34" charset="-79"/>
              </a:rPr>
              <a:t>כג</a:t>
            </a:r>
            <a:r>
              <a:rPr lang="he-IL" sz="2800" b="1" dirty="0">
                <a:latin typeface="David" panose="020E0502060401010101" pitchFamily="34" charset="-79"/>
                <a:cs typeface="David" panose="020E0502060401010101" pitchFamily="34" charset="-79"/>
              </a:rPr>
              <a:t> ע"ב תנו רבנן: </a:t>
            </a:r>
            <a:endParaRPr lang="he-IL" sz="2800" b="1" dirty="0" smtClean="0">
              <a:latin typeface="David" panose="020E0502060401010101" pitchFamily="34" charset="-79"/>
              <a:cs typeface="David" panose="020E0502060401010101" pitchFamily="34" charset="-79"/>
            </a:endParaRPr>
          </a:p>
          <a:p>
            <a:pPr>
              <a:lnSpc>
                <a:spcPct val="150000"/>
              </a:lnSpc>
            </a:pPr>
            <a:r>
              <a:rPr lang="he-IL" sz="2800" b="1" dirty="0" smtClean="0">
                <a:latin typeface="David" panose="020E0502060401010101" pitchFamily="34" charset="-79"/>
                <a:cs typeface="David" panose="020E0502060401010101" pitchFamily="34" charset="-79"/>
              </a:rPr>
              <a:t>לא </a:t>
            </a:r>
            <a:r>
              <a:rPr lang="he-IL" sz="2800" b="1" dirty="0">
                <a:latin typeface="David" panose="020E0502060401010101" pitchFamily="34" charset="-79"/>
                <a:cs typeface="David" panose="020E0502060401010101" pitchFamily="34" charset="-79"/>
              </a:rPr>
              <a:t>יאחז אדם תפילין בידו וספר תורה בזרועו ויתפלל... אמר שמואל: סכין ומעות וקערה וככר הרי אלו כיוצא בהן. </a:t>
            </a:r>
            <a:endParaRPr lang="he-IL" sz="2800" b="1" dirty="0" smtClean="0">
              <a:latin typeface="David" panose="020E0502060401010101" pitchFamily="34" charset="-79"/>
              <a:cs typeface="David" panose="020E0502060401010101" pitchFamily="34" charset="-79"/>
            </a:endParaRPr>
          </a:p>
          <a:p>
            <a:pPr>
              <a:lnSpc>
                <a:spcPct val="150000"/>
              </a:lnSpc>
            </a:pPr>
            <a:r>
              <a:rPr lang="he-IL" sz="2800" b="1" dirty="0" smtClean="0">
                <a:latin typeface="David" panose="020E0502060401010101" pitchFamily="34" charset="-79"/>
                <a:cs typeface="David" panose="020E0502060401010101" pitchFamily="34" charset="-79"/>
              </a:rPr>
              <a:t>רש"י (שם): </a:t>
            </a:r>
            <a:r>
              <a:rPr lang="he-IL" sz="2800" b="1" dirty="0">
                <a:latin typeface="David" panose="020E0502060401010101" pitchFamily="34" charset="-79"/>
                <a:cs typeface="David" panose="020E0502060401010101" pitchFamily="34" charset="-79"/>
              </a:rPr>
              <a:t>לא </a:t>
            </a:r>
            <a:r>
              <a:rPr lang="he-IL" sz="2800" b="1" dirty="0" err="1">
                <a:latin typeface="David" panose="020E0502060401010101" pitchFamily="34" charset="-79"/>
                <a:cs typeface="David" panose="020E0502060401010101" pitchFamily="34" charset="-79"/>
              </a:rPr>
              <a:t>יאחוז</a:t>
            </a:r>
            <a:r>
              <a:rPr lang="he-IL" sz="2800" b="1" dirty="0">
                <a:latin typeface="David" panose="020E0502060401010101" pitchFamily="34" charset="-79"/>
                <a:cs typeface="David" panose="020E0502060401010101" pitchFamily="34" charset="-79"/>
              </a:rPr>
              <a:t> - שאין דעתו מיושבת עליו בתפילה, שהרי לבו תמיד עליהן שלא יפלו מידו. הרי אלו כיוצא בהן - לעניין תפילה, שדואג עליהן שלא </a:t>
            </a:r>
            <a:r>
              <a:rPr lang="he-IL" sz="2800" b="1" dirty="0" err="1">
                <a:latin typeface="David" panose="020E0502060401010101" pitchFamily="34" charset="-79"/>
                <a:cs typeface="David" panose="020E0502060401010101" pitchFamily="34" charset="-79"/>
              </a:rPr>
              <a:t>תפול</a:t>
            </a:r>
            <a:r>
              <a:rPr lang="he-IL" sz="2800" b="1" dirty="0">
                <a:latin typeface="David" panose="020E0502060401010101" pitchFamily="34" charset="-79"/>
                <a:cs typeface="David" panose="020E0502060401010101" pitchFamily="34" charset="-79"/>
              </a:rPr>
              <a:t> הסכין </a:t>
            </a:r>
            <a:r>
              <a:rPr lang="he-IL" sz="2800" b="1" dirty="0" err="1">
                <a:latin typeface="David" panose="020E0502060401010101" pitchFamily="34" charset="-79"/>
                <a:cs typeface="David" panose="020E0502060401010101" pitchFamily="34" charset="-79"/>
              </a:rPr>
              <a:t>ותזיקנו</a:t>
            </a:r>
            <a:r>
              <a:rPr lang="he-IL" sz="2800" b="1" dirty="0">
                <a:latin typeface="David" panose="020E0502060401010101" pitchFamily="34" charset="-79"/>
                <a:cs typeface="David" panose="020E0502060401010101" pitchFamily="34" charset="-79"/>
              </a:rPr>
              <a:t>, והקערה </a:t>
            </a:r>
            <a:r>
              <a:rPr lang="he-IL" sz="2800" b="1" dirty="0" err="1">
                <a:latin typeface="David" panose="020E0502060401010101" pitchFamily="34" charset="-79"/>
                <a:cs typeface="David" panose="020E0502060401010101" pitchFamily="34" charset="-79"/>
              </a:rPr>
              <a:t>תשפך</a:t>
            </a:r>
            <a:r>
              <a:rPr lang="he-IL" sz="2800" b="1" dirty="0">
                <a:latin typeface="David" panose="020E0502060401010101" pitchFamily="34" charset="-79"/>
                <a:cs typeface="David" panose="020E0502060401010101" pitchFamily="34" charset="-79"/>
              </a:rPr>
              <a:t>, והמעות יאבדו, </a:t>
            </a:r>
            <a:r>
              <a:rPr lang="he-IL" sz="2800" b="1" dirty="0" err="1">
                <a:latin typeface="David" panose="020E0502060401010101" pitchFamily="34" charset="-79"/>
                <a:cs typeface="David" panose="020E0502060401010101" pitchFamily="34" charset="-79"/>
              </a:rPr>
              <a:t>והככר</a:t>
            </a:r>
            <a:r>
              <a:rPr lang="he-IL" sz="2800" b="1" dirty="0">
                <a:latin typeface="David" panose="020E0502060401010101" pitchFamily="34" charset="-79"/>
                <a:cs typeface="David" panose="020E0502060401010101" pitchFamily="34" charset="-79"/>
              </a:rPr>
              <a:t> יטנף.</a:t>
            </a:r>
          </a:p>
        </p:txBody>
      </p:sp>
      <p:pic>
        <p:nvPicPr>
          <p:cNvPr id="2050" name="Picture 2" descr="סכין פיצה 12 ס&amp;quot;מ - VICTORINOX"/>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4533" b="36104"/>
          <a:stretch/>
        </p:blipFill>
        <p:spPr bwMode="auto">
          <a:xfrm rot="2442925">
            <a:off x="199780" y="2521468"/>
            <a:ext cx="1366454" cy="711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atDesign כלי הבית של ישראל -א ב פתרונות אילת - קערה מרקש גדולה ועמוקה  להגשה מרכז שולחן - 28 סמ - פורצלן - ארקוסטיל"/>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85" t="29525" r="6985" b="19999"/>
          <a:stretch/>
        </p:blipFill>
        <p:spPr bwMode="auto">
          <a:xfrm rot="20292845">
            <a:off x="1900527" y="2115422"/>
            <a:ext cx="1555013" cy="84528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ככר - ויקימילון"/>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20529">
            <a:off x="3799345" y="1679794"/>
            <a:ext cx="1085675" cy="117418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ספר תורה שער וילנא בתוספת מנגנון כוכב הגלילה - ספרי תורה | תפילין | מזוזות  | מלכות הסתם"/>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431" y="5091283"/>
            <a:ext cx="1047549" cy="1277205"/>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הנחת תפילין - 10 סיבות להניח תפילין | הרב של האינטרנט | סדר הנחת תפילין"/>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2431" y="3927699"/>
            <a:ext cx="1675938" cy="87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6864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מלבן 3"/>
          <p:cNvSpPr/>
          <p:nvPr/>
        </p:nvSpPr>
        <p:spPr>
          <a:xfrm>
            <a:off x="3175000" y="728965"/>
            <a:ext cx="8661400" cy="830997"/>
          </a:xfrm>
          <a:prstGeom prst="rect">
            <a:avLst/>
          </a:prstGeom>
          <a:solidFill>
            <a:schemeClr val="accent2">
              <a:lumMod val="60000"/>
              <a:lumOff val="40000"/>
            </a:schemeClr>
          </a:solidFill>
        </p:spPr>
        <p:txBody>
          <a:bodyPr wrap="square">
            <a:spAutoFit/>
          </a:bodyPr>
          <a:lstStyle/>
          <a:p>
            <a:r>
              <a:rPr lang="he-IL" sz="2400" b="1" dirty="0">
                <a:latin typeface="David" panose="020E0502060401010101" pitchFamily="34" charset="-79"/>
                <a:cs typeface="David" panose="020E0502060401010101" pitchFamily="34" charset="-79"/>
              </a:rPr>
              <a:t>החזקת </a:t>
            </a:r>
            <a:r>
              <a:rPr lang="he-IL" sz="2400" b="1" dirty="0" smtClean="0">
                <a:latin typeface="David" panose="020E0502060401010101" pitchFamily="34" charset="-79"/>
                <a:cs typeface="David" panose="020E0502060401010101" pitchFamily="34" charset="-79"/>
              </a:rPr>
              <a:t>חפץ(או ילד) </a:t>
            </a:r>
            <a:r>
              <a:rPr lang="he-IL" sz="2400" b="1" dirty="0">
                <a:latin typeface="David" panose="020E0502060401010101" pitchFamily="34" charset="-79"/>
                <a:cs typeface="David" panose="020E0502060401010101" pitchFamily="34" charset="-79"/>
              </a:rPr>
              <a:t>ביד, על הגב ולעתים אף ליד המתפלל, יכולה בקלות להביא לידי כך שהוא יהיה טרוד באותו עניין במשך התפילה. </a:t>
            </a:r>
          </a:p>
        </p:txBody>
      </p:sp>
      <p:sp>
        <p:nvSpPr>
          <p:cNvPr id="5" name="מלבן 4"/>
          <p:cNvSpPr/>
          <p:nvPr/>
        </p:nvSpPr>
        <p:spPr>
          <a:xfrm>
            <a:off x="2159000" y="2191665"/>
            <a:ext cx="8915400" cy="830997"/>
          </a:xfrm>
          <a:prstGeom prst="rect">
            <a:avLst/>
          </a:prstGeom>
          <a:solidFill>
            <a:schemeClr val="accent4">
              <a:lumMod val="60000"/>
              <a:lumOff val="40000"/>
            </a:schemeClr>
          </a:solidFill>
        </p:spPr>
        <p:txBody>
          <a:bodyPr wrap="square">
            <a:spAutoFit/>
          </a:bodyPr>
          <a:lstStyle/>
          <a:p>
            <a:r>
              <a:rPr lang="he-IL" sz="2400" b="1" dirty="0">
                <a:solidFill>
                  <a:prstClr val="black"/>
                </a:solidFill>
                <a:latin typeface="David" panose="020E0502060401010101" pitchFamily="34" charset="-79"/>
                <a:cs typeface="David" panose="020E0502060401010101" pitchFamily="34" charset="-79"/>
              </a:rPr>
              <a:t>פעולות אלו נאסרו מחשש לפגיעה ביישוב הדעת והריכוז. הפעולות הללו אסורות תוך כדי התפילה, אך הדבר דורש גם חשיבה והכנה לפני התפילה.</a:t>
            </a:r>
            <a:endParaRPr lang="he-IL" sz="2800" b="1" dirty="0">
              <a:latin typeface="David" panose="020E0502060401010101" pitchFamily="34" charset="-79"/>
              <a:cs typeface="David" panose="020E0502060401010101" pitchFamily="34" charset="-79"/>
            </a:endParaRPr>
          </a:p>
        </p:txBody>
      </p:sp>
      <p:sp>
        <p:nvSpPr>
          <p:cNvPr id="6" name="מלבן 5"/>
          <p:cNvSpPr/>
          <p:nvPr/>
        </p:nvSpPr>
        <p:spPr>
          <a:xfrm>
            <a:off x="1663700" y="3593952"/>
            <a:ext cx="8496300" cy="830997"/>
          </a:xfrm>
          <a:prstGeom prst="rect">
            <a:avLst/>
          </a:prstGeom>
          <a:solidFill>
            <a:schemeClr val="accent2">
              <a:lumMod val="60000"/>
              <a:lumOff val="40000"/>
            </a:schemeClr>
          </a:solidFill>
        </p:spPr>
        <p:txBody>
          <a:bodyPr wrap="square">
            <a:spAutoFit/>
          </a:bodyPr>
          <a:lstStyle/>
          <a:p>
            <a:r>
              <a:rPr lang="he-IL" sz="2400" b="1" dirty="0">
                <a:solidFill>
                  <a:prstClr val="black"/>
                </a:solidFill>
                <a:latin typeface="David" panose="020E0502060401010101" pitchFamily="34" charset="-79"/>
                <a:cs typeface="David" panose="020E0502060401010101" pitchFamily="34" charset="-79"/>
              </a:rPr>
              <a:t>אדם שנושא על גביו תיק כבד(מעל 5.12 ק"ג), יחפש לו מקום להניחו טרם הוא מתחיל להתפלל. </a:t>
            </a:r>
            <a:endParaRPr lang="he-IL" sz="2400" b="1" dirty="0">
              <a:latin typeface="David" panose="020E0502060401010101" pitchFamily="34" charset="-79"/>
              <a:cs typeface="David" panose="020E0502060401010101" pitchFamily="34" charset="-79"/>
            </a:endParaRPr>
          </a:p>
        </p:txBody>
      </p:sp>
      <p:sp>
        <p:nvSpPr>
          <p:cNvPr id="7" name="מלבן 6"/>
          <p:cNvSpPr/>
          <p:nvPr/>
        </p:nvSpPr>
        <p:spPr>
          <a:xfrm>
            <a:off x="571500" y="5061636"/>
            <a:ext cx="8318500" cy="830997"/>
          </a:xfrm>
          <a:prstGeom prst="rect">
            <a:avLst/>
          </a:prstGeom>
          <a:solidFill>
            <a:schemeClr val="accent4">
              <a:lumMod val="60000"/>
              <a:lumOff val="40000"/>
            </a:schemeClr>
          </a:solidFill>
        </p:spPr>
        <p:txBody>
          <a:bodyPr wrap="square">
            <a:spAutoFit/>
          </a:bodyPr>
          <a:lstStyle/>
          <a:p>
            <a:pPr lvl="0"/>
            <a:r>
              <a:rPr lang="he-IL" sz="2400" b="1" dirty="0">
                <a:solidFill>
                  <a:prstClr val="black"/>
                </a:solidFill>
                <a:latin typeface="David" panose="020E0502060401010101" pitchFamily="34" charset="-79"/>
                <a:cs typeface="David" panose="020E0502060401010101" pitchFamily="34" charset="-79"/>
              </a:rPr>
              <a:t>אבא שיודע שהוא עתיד לשמור על ילדו הקטן אחר הצהריים, יחשוב על כך מראש ויחפש מניין מנחה קודם לכן. אך יש לציין כי האיסור אינו גורף.</a:t>
            </a:r>
          </a:p>
        </p:txBody>
      </p:sp>
      <p:pic>
        <p:nvPicPr>
          <p:cNvPr id="8" name="תמונה 7"/>
          <p:cNvPicPr>
            <a:picLocks noChangeAspect="1"/>
          </p:cNvPicPr>
          <p:nvPr/>
        </p:nvPicPr>
        <p:blipFill>
          <a:blip r:embed="rId2">
            <a:clrChange>
              <a:clrFrom>
                <a:srgbClr val="FFFFFF"/>
              </a:clrFrom>
              <a:clrTo>
                <a:srgbClr val="FFFFFF">
                  <a:alpha val="0"/>
                </a:srgbClr>
              </a:clrTo>
            </a:clrChange>
          </a:blip>
          <a:stretch>
            <a:fillRect/>
          </a:stretch>
        </p:blipFill>
        <p:spPr>
          <a:xfrm>
            <a:off x="9664700" y="4437847"/>
            <a:ext cx="2171700" cy="2078577"/>
          </a:xfrm>
          <a:prstGeom prst="rect">
            <a:avLst/>
          </a:prstGeom>
        </p:spPr>
      </p:pic>
      <p:pic>
        <p:nvPicPr>
          <p:cNvPr id="9" name="תמונה 8"/>
          <p:cNvPicPr>
            <a:picLocks noChangeAspect="1"/>
          </p:cNvPicPr>
          <p:nvPr/>
        </p:nvPicPr>
        <p:blipFill>
          <a:blip r:embed="rId3">
            <a:clrChange>
              <a:clrFrom>
                <a:srgbClr val="FFFFFF"/>
              </a:clrFrom>
              <a:clrTo>
                <a:srgbClr val="FFFFFF">
                  <a:alpha val="0"/>
                </a:srgbClr>
              </a:clrTo>
            </a:clrChange>
          </a:blip>
          <a:stretch>
            <a:fillRect/>
          </a:stretch>
        </p:blipFill>
        <p:spPr>
          <a:xfrm>
            <a:off x="342900" y="359811"/>
            <a:ext cx="1713043" cy="2002389"/>
          </a:xfrm>
          <a:prstGeom prst="rect">
            <a:avLst/>
          </a:prstGeom>
        </p:spPr>
      </p:pic>
    </p:spTree>
    <p:extLst>
      <p:ext uri="{BB962C8B-B14F-4D97-AF65-F5344CB8AC3E}">
        <p14:creationId xmlns:p14="http://schemas.microsoft.com/office/powerpoint/2010/main" val="158587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heel(1)">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000"/>
                                        <p:tgtEl>
                                          <p:spTgt spid="7"/>
                                        </p:tgtEl>
                                      </p:cBhvr>
                                    </p:animEffect>
                                    <p:anim calcmode="lin" valueType="num">
                                      <p:cBhvr>
                                        <p:cTn id="36" dur="2000" fill="hold"/>
                                        <p:tgtEl>
                                          <p:spTgt spid="7"/>
                                        </p:tgtEl>
                                        <p:attrNameLst>
                                          <p:attrName>ppt_w</p:attrName>
                                        </p:attrNameLst>
                                      </p:cBhvr>
                                      <p:tavLst>
                                        <p:tav tm="0" fmla="#ppt_w*sin(2.5*pi*$)">
                                          <p:val>
                                            <p:fltVal val="0"/>
                                          </p:val>
                                        </p:tav>
                                        <p:tav tm="100000">
                                          <p:val>
                                            <p:fltVal val="1"/>
                                          </p:val>
                                        </p:tav>
                                      </p:tavLst>
                                    </p:anim>
                                    <p:anim calcmode="lin" valueType="num">
                                      <p:cBhvr>
                                        <p:cTn id="37"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40">
          <a:fgClr>
            <a:srgbClr val="FFC000"/>
          </a:fgClr>
          <a:bgClr>
            <a:schemeClr val="bg1"/>
          </a:bgClr>
        </a:patt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4381675" y="1103169"/>
            <a:ext cx="7565485" cy="1214120"/>
          </a:xfrm>
          <a:solidFill>
            <a:schemeClr val="accent2">
              <a:lumMod val="60000"/>
              <a:lumOff val="40000"/>
            </a:schemeClr>
          </a:solidFill>
        </p:spPr>
        <p:txBody>
          <a:bodyPr>
            <a:noAutofit/>
          </a:bodyPr>
          <a:lstStyle/>
          <a:p>
            <a:r>
              <a:rPr lang="he-IL" sz="3200" b="1" dirty="0" smtClean="0">
                <a:latin typeface="David" panose="020E0502060401010101" pitchFamily="34" charset="-79"/>
                <a:cs typeface="David" panose="020E0502060401010101" pitchFamily="34" charset="-79"/>
              </a:rPr>
              <a:t>מותר </a:t>
            </a:r>
            <a:r>
              <a:rPr lang="he-IL" sz="3200" b="1" dirty="0">
                <a:latin typeface="David" panose="020E0502060401010101" pitchFamily="34" charset="-79"/>
                <a:cs typeface="David" panose="020E0502060401010101" pitchFamily="34" charset="-79"/>
              </a:rPr>
              <a:t>לאחוז מחזור תפילות בידו בשעה שמתפלל, הואיל ותופס לצורך תפילה עצמה לא </a:t>
            </a:r>
            <a:r>
              <a:rPr lang="he-IL" sz="3200" b="1" dirty="0" err="1">
                <a:latin typeface="David" panose="020E0502060401010101" pitchFamily="34" charset="-79"/>
                <a:cs typeface="David" panose="020E0502060401010101" pitchFamily="34" charset="-79"/>
              </a:rPr>
              <a:t>טריד</a:t>
            </a:r>
            <a:r>
              <a:rPr lang="he-IL" sz="3200" b="1" dirty="0">
                <a:latin typeface="David" panose="020E0502060401010101" pitchFamily="34" charset="-79"/>
                <a:cs typeface="David" panose="020E0502060401010101" pitchFamily="34" charset="-79"/>
              </a:rPr>
              <a:t>. </a:t>
            </a:r>
          </a:p>
        </p:txBody>
      </p:sp>
      <p:sp>
        <p:nvSpPr>
          <p:cNvPr id="4" name="מלבן 3"/>
          <p:cNvSpPr/>
          <p:nvPr/>
        </p:nvSpPr>
        <p:spPr>
          <a:xfrm>
            <a:off x="177515" y="3815275"/>
            <a:ext cx="9476150" cy="2862322"/>
          </a:xfrm>
          <a:prstGeom prst="rect">
            <a:avLst/>
          </a:prstGeom>
          <a:solidFill>
            <a:schemeClr val="accent2">
              <a:lumMod val="60000"/>
              <a:lumOff val="40000"/>
            </a:schemeClr>
          </a:solidFill>
        </p:spPr>
        <p:txBody>
          <a:bodyPr wrap="square">
            <a:spAutoFit/>
          </a:bodyPr>
          <a:lstStyle/>
          <a:p>
            <a:pPr algn="just">
              <a:lnSpc>
                <a:spcPct val="150000"/>
              </a:lnSpc>
            </a:pPr>
            <a:r>
              <a:rPr lang="he-IL" sz="2400" b="1" dirty="0" smtClean="0"/>
              <a:t>צריך </a:t>
            </a:r>
            <a:r>
              <a:rPr lang="he-IL" sz="2400" b="1" dirty="0"/>
              <a:t>עיון אם מותר </a:t>
            </a:r>
            <a:r>
              <a:rPr lang="he-IL" sz="2400" b="1" dirty="0" err="1"/>
              <a:t>ליקח</a:t>
            </a:r>
            <a:r>
              <a:rPr lang="he-IL" sz="2400" b="1" dirty="0"/>
              <a:t> בידו ספר תורה ותפילין </a:t>
            </a:r>
            <a:r>
              <a:rPr lang="he-IL" sz="2400" b="1" dirty="0" err="1"/>
              <a:t>דמתיירא</a:t>
            </a:r>
            <a:r>
              <a:rPr lang="he-IL" sz="2400" b="1" dirty="0"/>
              <a:t> מפני הגנבים וכדומה... </a:t>
            </a:r>
            <a:r>
              <a:rPr lang="he-IL" sz="2400" b="1" dirty="0" err="1"/>
              <a:t>דהנה</a:t>
            </a:r>
            <a:r>
              <a:rPr lang="he-IL" sz="2400" b="1" dirty="0"/>
              <a:t> אין ספק </a:t>
            </a:r>
            <a:r>
              <a:rPr lang="he-IL" sz="2400" b="1" dirty="0" err="1"/>
              <a:t>דאם</a:t>
            </a:r>
            <a:r>
              <a:rPr lang="he-IL" sz="2400" b="1" dirty="0"/>
              <a:t> יש אדם יושב שם יפקיד אצלו... ואם אי אפשר באופנים הנזכרים כיון שברי ]ברור[ לו שדעתו מיושבת עליו כשאוחז, כיון שהטעם הוא משום טרדת הכוונה ואם </a:t>
            </a:r>
            <a:r>
              <a:rPr lang="he-IL" sz="2400" b="1" dirty="0" err="1"/>
              <a:t>יניחנו</a:t>
            </a:r>
            <a:r>
              <a:rPr lang="he-IL" sz="2400" b="1" dirty="0"/>
              <a:t> על הספסל יש לו </a:t>
            </a:r>
            <a:r>
              <a:rPr lang="he-IL" sz="2400" b="1" dirty="0" err="1"/>
              <a:t>טרדא</a:t>
            </a:r>
            <a:r>
              <a:rPr lang="he-IL" sz="2400" b="1" dirty="0"/>
              <a:t> ביותר, עדיף טפי ]יותר[ שיאחזנו בידו</a:t>
            </a:r>
          </a:p>
        </p:txBody>
      </p:sp>
      <p:sp>
        <p:nvSpPr>
          <p:cNvPr id="5" name="מלבן 4"/>
          <p:cNvSpPr/>
          <p:nvPr/>
        </p:nvSpPr>
        <p:spPr>
          <a:xfrm>
            <a:off x="6164153" y="455814"/>
            <a:ext cx="5307863" cy="523220"/>
          </a:xfrm>
          <a:prstGeom prst="rect">
            <a:avLst/>
          </a:prstGeom>
          <a:solidFill>
            <a:schemeClr val="accent6">
              <a:lumMod val="40000"/>
              <a:lumOff val="60000"/>
            </a:schemeClr>
          </a:solidFill>
        </p:spPr>
        <p:txBody>
          <a:bodyPr wrap="none">
            <a:spAutoFit/>
          </a:bodyPr>
          <a:lstStyle/>
          <a:p>
            <a:r>
              <a:rPr lang="he-IL" sz="2800" b="1" dirty="0">
                <a:solidFill>
                  <a:prstClr val="black"/>
                </a:solidFill>
                <a:latin typeface="David" panose="020E0502060401010101" pitchFamily="34" charset="-79"/>
                <a:ea typeface="+mj-ea"/>
                <a:cs typeface="David" panose="020E0502060401010101" pitchFamily="34" charset="-79"/>
              </a:rPr>
              <a:t>שולחן ערוך אורח חיים סימן צו סעיף ב </a:t>
            </a:r>
            <a:endParaRPr lang="he-IL" sz="2000" b="1" dirty="0"/>
          </a:p>
        </p:txBody>
      </p:sp>
      <p:sp>
        <p:nvSpPr>
          <p:cNvPr id="6" name="מלבן 5"/>
          <p:cNvSpPr/>
          <p:nvPr/>
        </p:nvSpPr>
        <p:spPr>
          <a:xfrm>
            <a:off x="635012" y="3196874"/>
            <a:ext cx="7875874" cy="461665"/>
          </a:xfrm>
          <a:prstGeom prst="rect">
            <a:avLst/>
          </a:prstGeom>
          <a:solidFill>
            <a:schemeClr val="accent6">
              <a:lumMod val="40000"/>
              <a:lumOff val="60000"/>
            </a:schemeClr>
          </a:solidFill>
        </p:spPr>
        <p:txBody>
          <a:bodyPr wrap="none">
            <a:spAutoFit/>
          </a:bodyPr>
          <a:lstStyle/>
          <a:p>
            <a:pPr lvl="0"/>
            <a:r>
              <a:rPr lang="he-IL" sz="2400" b="1" dirty="0">
                <a:solidFill>
                  <a:prstClr val="black"/>
                </a:solidFill>
              </a:rPr>
              <a:t>הרב יעקב חיים סופר, כף החיים אורח חיים סימן צו סעיף קטן ז </a:t>
            </a:r>
          </a:p>
        </p:txBody>
      </p:sp>
      <p:pic>
        <p:nvPicPr>
          <p:cNvPr id="3" name="תמונה 2"/>
          <p:cNvPicPr>
            <a:picLocks noChangeAspect="1"/>
          </p:cNvPicPr>
          <p:nvPr/>
        </p:nvPicPr>
        <p:blipFill>
          <a:blip r:embed="rId2"/>
          <a:stretch>
            <a:fillRect/>
          </a:stretch>
        </p:blipFill>
        <p:spPr>
          <a:xfrm>
            <a:off x="9813560" y="4254500"/>
            <a:ext cx="2133600" cy="1888431"/>
          </a:xfrm>
          <a:prstGeom prst="rect">
            <a:avLst/>
          </a:prstGeom>
        </p:spPr>
      </p:pic>
      <p:pic>
        <p:nvPicPr>
          <p:cNvPr id="2050" name="Picture 2" descr="מחזור ליום הכיפורים עם פירוש משולב - היכל מנחם"/>
          <p:cNvPicPr>
            <a:picLocks noChangeAspect="1" noChangeArrowheads="1"/>
          </p:cNvPicPr>
          <p:nvPr/>
        </p:nvPicPr>
        <p:blipFill rotWithShape="1">
          <a:blip r:embed="rId3">
            <a:extLst>
              <a:ext uri="{28A0092B-C50C-407E-A947-70E740481C1C}">
                <a14:useLocalDpi xmlns:a14="http://schemas.microsoft.com/office/drawing/2010/main" val="0"/>
              </a:ext>
            </a:extLst>
          </a:blip>
          <a:srcRect t="6058" b="8129"/>
          <a:stretch/>
        </p:blipFill>
        <p:spPr bwMode="auto">
          <a:xfrm>
            <a:off x="2120901" y="330200"/>
            <a:ext cx="1447800" cy="1948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809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355600" y="1963451"/>
            <a:ext cx="7274821" cy="4351338"/>
          </a:xfrm>
        </p:spPr>
        <p:txBody>
          <a:bodyPr>
            <a:normAutofit/>
          </a:bodyPr>
          <a:lstStyle/>
          <a:p>
            <a:pPr marL="0" indent="0">
              <a:buNone/>
            </a:pPr>
            <a:r>
              <a:rPr lang="he-IL" sz="4800" b="1" dirty="0"/>
              <a:t>מכשירים אלקטרוניים שונים, גם מאלה הנישאים ביד </a:t>
            </a:r>
            <a:endParaRPr lang="he-IL" sz="4800" b="1" dirty="0" smtClean="0"/>
          </a:p>
          <a:p>
            <a:pPr marL="0" indent="0">
              <a:buNone/>
            </a:pPr>
            <a:r>
              <a:rPr lang="he-IL" sz="4800" b="1" dirty="0" smtClean="0"/>
              <a:t>(כגון </a:t>
            </a:r>
            <a:r>
              <a:rPr lang="he-IL" sz="4800" b="1" dirty="0"/>
              <a:t>פלאפון, איי-פוד וכדו</a:t>
            </a:r>
            <a:r>
              <a:rPr lang="he-IL" sz="4800" b="1" dirty="0" smtClean="0"/>
              <a:t>'), </a:t>
            </a:r>
            <a:r>
              <a:rPr lang="he-IL" sz="4800" b="1" dirty="0"/>
              <a:t>מכילים בתוכם סידור שממנו ניתן להתפלל. השאלה היא האם ראוי לעשות כך. </a:t>
            </a:r>
          </a:p>
        </p:txBody>
      </p:sp>
      <p:sp>
        <p:nvSpPr>
          <p:cNvPr id="4" name="מלבן 3"/>
          <p:cNvSpPr/>
          <p:nvPr/>
        </p:nvSpPr>
        <p:spPr>
          <a:xfrm>
            <a:off x="2114504" y="564634"/>
            <a:ext cx="4758034" cy="646331"/>
          </a:xfrm>
          <a:prstGeom prst="rect">
            <a:avLst/>
          </a:prstGeom>
          <a:solidFill>
            <a:schemeClr val="accent5">
              <a:lumMod val="60000"/>
              <a:lumOff val="40000"/>
            </a:schemeClr>
          </a:solidFill>
        </p:spPr>
        <p:txBody>
          <a:bodyPr wrap="none">
            <a:spAutoFit/>
          </a:bodyPr>
          <a:lstStyle/>
          <a:p>
            <a:r>
              <a:rPr lang="he-IL" sz="3600" b="1" dirty="0">
                <a:cs typeface="+mj-cs"/>
              </a:rPr>
              <a:t>תפילה מתוך מכשיר סלולרי </a:t>
            </a:r>
          </a:p>
        </p:txBody>
      </p:sp>
      <p:pic>
        <p:nvPicPr>
          <p:cNvPr id="1026" name="Picture 2" descr="המדריך לרכישת מכשיר סלולרי משומ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3886200"/>
            <a:ext cx="3370513" cy="2709863"/>
          </a:xfrm>
          <a:prstGeom prst="rect">
            <a:avLst/>
          </a:prstGeom>
          <a:noFill/>
          <a:extLst>
            <a:ext uri="{909E8E84-426E-40DD-AFC4-6F175D3DCCD1}">
              <a14:hiddenFill xmlns:a14="http://schemas.microsoft.com/office/drawing/2010/main">
                <a:solidFill>
                  <a:srgbClr val="FFFFFF"/>
                </a:solidFill>
              </a14:hiddenFill>
            </a:ext>
          </a:extLst>
        </p:spPr>
      </p:pic>
      <p:pic>
        <p:nvPicPr>
          <p:cNvPr id="2" name="תמונה 1"/>
          <p:cNvPicPr>
            <a:picLocks noChangeAspect="1"/>
          </p:cNvPicPr>
          <p:nvPr/>
        </p:nvPicPr>
        <p:blipFill>
          <a:blip r:embed="rId3"/>
          <a:stretch>
            <a:fillRect/>
          </a:stretch>
        </p:blipFill>
        <p:spPr>
          <a:xfrm>
            <a:off x="8077200" y="1028700"/>
            <a:ext cx="3370513" cy="2223093"/>
          </a:xfrm>
          <a:prstGeom prst="rect">
            <a:avLst/>
          </a:prstGeom>
        </p:spPr>
      </p:pic>
    </p:spTree>
    <p:extLst>
      <p:ext uri="{BB962C8B-B14F-4D97-AF65-F5344CB8AC3E}">
        <p14:creationId xmlns:p14="http://schemas.microsoft.com/office/powerpoint/2010/main" val="116737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1000">
              <a:schemeClr val="accent2">
                <a:lumMod val="45000"/>
                <a:lumOff val="55000"/>
              </a:schemeClr>
            </a:gs>
            <a:gs pos="68000">
              <a:schemeClr val="accent2">
                <a:lumMod val="45000"/>
                <a:lumOff val="55000"/>
              </a:schemeClr>
            </a:gs>
            <a:gs pos="100000">
              <a:schemeClr val="accent2">
                <a:lumMod val="75000"/>
              </a:schemeClr>
            </a:gs>
          </a:gsLst>
          <a:lin ang="5400000" scaled="1"/>
          <a:tileRect/>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2235200" y="254000"/>
            <a:ext cx="7721600" cy="914400"/>
          </a:xfrm>
          <a:solidFill>
            <a:schemeClr val="accent5">
              <a:lumMod val="60000"/>
              <a:lumOff val="40000"/>
            </a:schemeClr>
          </a:solidFill>
        </p:spPr>
        <p:txBody>
          <a:bodyPr>
            <a:normAutofit fontScale="90000"/>
          </a:bodyPr>
          <a:lstStyle/>
          <a:p>
            <a:pPr algn="ctr"/>
            <a:r>
              <a:rPr lang="he-IL" b="1" dirty="0" smtClean="0"/>
              <a:t/>
            </a:r>
            <a:br>
              <a:rPr lang="he-IL" b="1" dirty="0" smtClean="0"/>
            </a:br>
            <a:r>
              <a:rPr lang="he-IL" b="1" dirty="0" smtClean="0"/>
              <a:t>א</a:t>
            </a:r>
            <a:r>
              <a:rPr lang="he-IL" b="1" dirty="0"/>
              <a:t>. האיסור לאחוז חפצים בשעת התפילה </a:t>
            </a:r>
            <a:br>
              <a:rPr lang="he-IL" b="1" dirty="0"/>
            </a:br>
            <a:endParaRPr lang="he-IL" b="1" dirty="0"/>
          </a:p>
        </p:txBody>
      </p:sp>
      <p:sp>
        <p:nvSpPr>
          <p:cNvPr id="3" name="מציין מיקום תוכן 2"/>
          <p:cNvSpPr>
            <a:spLocks noGrp="1"/>
          </p:cNvSpPr>
          <p:nvPr>
            <p:ph idx="1"/>
          </p:nvPr>
        </p:nvSpPr>
        <p:spPr>
          <a:xfrm>
            <a:off x="431800" y="1385888"/>
            <a:ext cx="11176000" cy="5218112"/>
          </a:xfrm>
          <a:solidFill>
            <a:schemeClr val="accent1">
              <a:lumMod val="40000"/>
              <a:lumOff val="60000"/>
            </a:schemeClr>
          </a:solidFill>
        </p:spPr>
        <p:txBody>
          <a:bodyPr>
            <a:normAutofit fontScale="55000" lnSpcReduction="20000"/>
          </a:bodyPr>
          <a:lstStyle/>
          <a:p>
            <a:pPr marL="0" indent="0" algn="ctr">
              <a:buNone/>
            </a:pPr>
            <a:endParaRPr lang="he-IL" sz="5100" b="1" dirty="0" smtClean="0">
              <a:solidFill>
                <a:srgbClr val="FF0000"/>
              </a:solidFill>
            </a:endParaRPr>
          </a:p>
          <a:p>
            <a:pPr marL="0" indent="0" algn="ctr">
              <a:buNone/>
            </a:pPr>
            <a:r>
              <a:rPr lang="he-IL" sz="5100" b="1" dirty="0" smtClean="0">
                <a:solidFill>
                  <a:srgbClr val="FF0000"/>
                </a:solidFill>
              </a:rPr>
              <a:t>תנו </a:t>
            </a:r>
            <a:r>
              <a:rPr lang="he-IL" sz="5100" b="1" dirty="0">
                <a:solidFill>
                  <a:srgbClr val="FF0000"/>
                </a:solidFill>
              </a:rPr>
              <a:t>רבנן: לא יאחז אדם תפילין בידו וספר תורה בזרועו ויתפלל... אמר שמואל:</a:t>
            </a:r>
          </a:p>
          <a:p>
            <a:pPr marL="0" indent="0" algn="ctr">
              <a:buNone/>
            </a:pPr>
            <a:r>
              <a:rPr lang="he-IL" sz="5100" b="1" dirty="0">
                <a:solidFill>
                  <a:srgbClr val="FF0000"/>
                </a:solidFill>
              </a:rPr>
              <a:t>סכין ומעות וקערה וככר - הרי אלו כיוצא בהן...</a:t>
            </a:r>
          </a:p>
          <a:p>
            <a:pPr marL="0" indent="0" algn="ctr">
              <a:buNone/>
            </a:pPr>
            <a:endParaRPr lang="he-IL" dirty="0" smtClean="0"/>
          </a:p>
          <a:p>
            <a:pPr marL="0" indent="0" algn="ctr">
              <a:lnSpc>
                <a:spcPct val="160000"/>
              </a:lnSpc>
              <a:spcBef>
                <a:spcPts val="0"/>
              </a:spcBef>
              <a:buNone/>
            </a:pPr>
            <a:r>
              <a:rPr lang="he-IL" sz="4500" b="1" dirty="0" err="1" smtClean="0"/>
              <a:t>מסוגיא</a:t>
            </a:r>
            <a:r>
              <a:rPr lang="he-IL" sz="4500" b="1" dirty="0" smtClean="0"/>
              <a:t> </a:t>
            </a:r>
            <a:r>
              <a:rPr lang="he-IL" sz="4500" b="1" dirty="0"/>
              <a:t>זו יוצא </a:t>
            </a:r>
            <a:r>
              <a:rPr lang="he-IL" sz="4500" b="1" dirty="0">
                <a:solidFill>
                  <a:srgbClr val="FF0000"/>
                </a:solidFill>
              </a:rPr>
              <a:t>שדברים שאדם חושש שיאבדו, יינזקו או </a:t>
            </a:r>
            <a:r>
              <a:rPr lang="he-IL" sz="4500" b="1" dirty="0" smtClean="0">
                <a:solidFill>
                  <a:srgbClr val="FF0000"/>
                </a:solidFill>
              </a:rPr>
              <a:t>יזיקו בנפילתם </a:t>
            </a:r>
            <a:r>
              <a:rPr lang="he-IL" sz="4500" b="1" dirty="0" smtClean="0"/>
              <a:t>(כמו </a:t>
            </a:r>
            <a:r>
              <a:rPr lang="he-IL" sz="4500" b="1" dirty="0"/>
              <a:t>קערה, מעות </a:t>
            </a:r>
            <a:r>
              <a:rPr lang="he-IL" sz="4500" b="1" dirty="0" smtClean="0"/>
              <a:t>וככר), </a:t>
            </a:r>
            <a:r>
              <a:rPr lang="he-IL" sz="4500" b="1" dirty="0">
                <a:solidFill>
                  <a:srgbClr val="FF0000"/>
                </a:solidFill>
              </a:rPr>
              <a:t>אסור לאחוז אותם </a:t>
            </a:r>
            <a:r>
              <a:rPr lang="he-IL" sz="4500" b="1" dirty="0" smtClean="0">
                <a:solidFill>
                  <a:srgbClr val="FF0000"/>
                </a:solidFill>
              </a:rPr>
              <a:t>בשעת התפילה</a:t>
            </a:r>
            <a:r>
              <a:rPr lang="he-IL" sz="4500" b="1" dirty="0"/>
              <a:t>. ומכאן, שהמכשיר האלקטרוני, שערכו גדול הרבה </a:t>
            </a:r>
            <a:r>
              <a:rPr lang="he-IL" sz="4500" b="1" dirty="0" smtClean="0"/>
              <a:t>יותר </a:t>
            </a:r>
            <a:r>
              <a:rPr lang="he-IL" sz="4500" b="1" dirty="0" err="1" smtClean="0"/>
              <a:t>מככר</a:t>
            </a:r>
            <a:r>
              <a:rPr lang="he-IL" sz="4500" b="1" dirty="0" smtClean="0"/>
              <a:t> </a:t>
            </a:r>
            <a:r>
              <a:rPr lang="he-IL" sz="4500" b="1" dirty="0"/>
              <a:t>או קערה, כל שכן שיהיה אסור להתפלל בעזרתו.</a:t>
            </a:r>
          </a:p>
          <a:p>
            <a:pPr marL="0" indent="0" algn="ctr">
              <a:lnSpc>
                <a:spcPct val="160000"/>
              </a:lnSpc>
              <a:spcBef>
                <a:spcPts val="0"/>
              </a:spcBef>
              <a:buNone/>
            </a:pPr>
            <a:r>
              <a:rPr lang="he-IL" sz="4500" b="1" dirty="0"/>
              <a:t>בדברים שאסור להחזיקם ביד בעת התפילה, מדובר לא רק על </a:t>
            </a:r>
            <a:r>
              <a:rPr lang="he-IL" sz="4500" b="1" dirty="0" smtClean="0"/>
              <a:t>תפילה שבלחש</a:t>
            </a:r>
            <a:r>
              <a:rPr lang="he-IL" sz="4500" b="1" dirty="0"/>
              <a:t>, אלא כמו שכתב בפרי-מגדים </a:t>
            </a:r>
            <a:r>
              <a:rPr lang="he-IL" sz="4500" b="1" dirty="0" smtClean="0"/>
              <a:t>(סימן </a:t>
            </a:r>
            <a:r>
              <a:rPr lang="he-IL" sz="4500" b="1" dirty="0"/>
              <a:t>צו סוף </a:t>
            </a:r>
            <a:r>
              <a:rPr lang="he-IL" sz="4500" b="1" dirty="0" err="1"/>
              <a:t>ס"ק</a:t>
            </a:r>
            <a:r>
              <a:rPr lang="he-IL" sz="4500" b="1" dirty="0"/>
              <a:t> </a:t>
            </a:r>
            <a:r>
              <a:rPr lang="he-IL" sz="4500" b="1" dirty="0" smtClean="0"/>
              <a:t>א): </a:t>
            </a:r>
            <a:r>
              <a:rPr lang="he-IL" sz="4500" b="1" dirty="0"/>
              <a:t>"</a:t>
            </a:r>
            <a:r>
              <a:rPr lang="he-IL" sz="4500" b="1" dirty="0" err="1"/>
              <a:t>והך</a:t>
            </a:r>
            <a:r>
              <a:rPr lang="he-IL" sz="4500" b="1" dirty="0"/>
              <a:t> </a:t>
            </a:r>
            <a:r>
              <a:rPr lang="he-IL" sz="4500" b="1" dirty="0" smtClean="0"/>
              <a:t>יתפלל לאו </a:t>
            </a:r>
            <a:r>
              <a:rPr lang="he-IL" sz="4500" b="1" dirty="0"/>
              <a:t>דווקא; הוא הדין קריאת שמע, אפילו פסוקי </a:t>
            </a:r>
            <a:r>
              <a:rPr lang="he-IL" sz="4500" b="1" dirty="0" err="1"/>
              <a:t>דזמרא</a:t>
            </a:r>
            <a:r>
              <a:rPr lang="he-IL" sz="4500" b="1" dirty="0"/>
              <a:t> לדידן."</a:t>
            </a:r>
            <a:endParaRPr lang="he-IL" sz="4000" b="1" dirty="0"/>
          </a:p>
        </p:txBody>
      </p:sp>
      <p:pic>
        <p:nvPicPr>
          <p:cNvPr id="4" name="תמונה 3"/>
          <p:cNvPicPr>
            <a:picLocks noChangeAspect="1"/>
          </p:cNvPicPr>
          <p:nvPr/>
        </p:nvPicPr>
        <p:blipFill>
          <a:blip r:embed="rId2"/>
          <a:stretch>
            <a:fillRect/>
          </a:stretch>
        </p:blipFill>
        <p:spPr>
          <a:xfrm>
            <a:off x="10155459" y="254000"/>
            <a:ext cx="1804572" cy="1530229"/>
          </a:xfrm>
          <a:prstGeom prst="rect">
            <a:avLst/>
          </a:prstGeom>
        </p:spPr>
      </p:pic>
      <p:pic>
        <p:nvPicPr>
          <p:cNvPr id="5" name="תמונה 4"/>
          <p:cNvPicPr>
            <a:picLocks noChangeAspect="1"/>
          </p:cNvPicPr>
          <p:nvPr/>
        </p:nvPicPr>
        <p:blipFill>
          <a:blip r:embed="rId3"/>
          <a:stretch>
            <a:fillRect/>
          </a:stretch>
        </p:blipFill>
        <p:spPr>
          <a:xfrm>
            <a:off x="10283486" y="5726100"/>
            <a:ext cx="1676545" cy="877900"/>
          </a:xfrm>
          <a:prstGeom prst="rect">
            <a:avLst/>
          </a:prstGeom>
        </p:spPr>
      </p:pic>
      <p:pic>
        <p:nvPicPr>
          <p:cNvPr id="6" name="תמונה 5"/>
          <p:cNvPicPr>
            <a:picLocks noChangeAspect="1"/>
          </p:cNvPicPr>
          <p:nvPr/>
        </p:nvPicPr>
        <p:blipFill>
          <a:blip r:embed="rId4"/>
          <a:stretch>
            <a:fillRect/>
          </a:stretch>
        </p:blipFill>
        <p:spPr>
          <a:xfrm>
            <a:off x="431995" y="284483"/>
            <a:ext cx="1450974" cy="1499746"/>
          </a:xfrm>
          <a:prstGeom prst="rect">
            <a:avLst/>
          </a:prstGeom>
        </p:spPr>
      </p:pic>
      <p:pic>
        <p:nvPicPr>
          <p:cNvPr id="7" name="תמונה 6"/>
          <p:cNvPicPr>
            <a:picLocks noChangeAspect="1"/>
          </p:cNvPicPr>
          <p:nvPr/>
        </p:nvPicPr>
        <p:blipFill>
          <a:blip r:embed="rId5"/>
          <a:stretch>
            <a:fillRect/>
          </a:stretch>
        </p:blipFill>
        <p:spPr>
          <a:xfrm>
            <a:off x="-32895" y="2001717"/>
            <a:ext cx="1121199" cy="1071267"/>
          </a:xfrm>
          <a:prstGeom prst="rect">
            <a:avLst/>
          </a:prstGeom>
        </p:spPr>
      </p:pic>
      <p:pic>
        <p:nvPicPr>
          <p:cNvPr id="8" name="תמונה 7"/>
          <p:cNvPicPr>
            <a:picLocks noChangeAspect="1"/>
          </p:cNvPicPr>
          <p:nvPr/>
        </p:nvPicPr>
        <p:blipFill>
          <a:blip r:embed="rId6"/>
          <a:stretch>
            <a:fillRect/>
          </a:stretch>
        </p:blipFill>
        <p:spPr>
          <a:xfrm>
            <a:off x="10810963" y="2001717"/>
            <a:ext cx="1381037" cy="1075202"/>
          </a:xfrm>
          <a:prstGeom prst="rect">
            <a:avLst/>
          </a:prstGeom>
        </p:spPr>
      </p:pic>
    </p:spTree>
    <p:extLst>
      <p:ext uri="{BB962C8B-B14F-4D97-AF65-F5344CB8AC3E}">
        <p14:creationId xmlns:p14="http://schemas.microsoft.com/office/powerpoint/2010/main" val="18035487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2000">
              <a:srgbClr val="92D050"/>
            </a:gs>
            <a:gs pos="41000">
              <a:schemeClr val="accent2">
                <a:lumMod val="45000"/>
                <a:lumOff val="55000"/>
              </a:schemeClr>
            </a:gs>
            <a:gs pos="100000">
              <a:srgbClr val="00B050"/>
            </a:gs>
          </a:gsLst>
          <a:lin ang="5400000" scaled="1"/>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3733800" y="88419"/>
            <a:ext cx="5461000" cy="739775"/>
          </a:xfrm>
          <a:solidFill>
            <a:schemeClr val="accent5">
              <a:lumMod val="60000"/>
              <a:lumOff val="40000"/>
            </a:schemeClr>
          </a:solidFill>
        </p:spPr>
        <p:txBody>
          <a:bodyPr>
            <a:normAutofit fontScale="90000"/>
          </a:bodyPr>
          <a:lstStyle/>
          <a:p>
            <a:pPr algn="ctr"/>
            <a:r>
              <a:rPr lang="he-IL" sz="3200" b="1" dirty="0"/>
              <a:t>ב. חפצים שמותר לאחוז בהם בתפילה </a:t>
            </a:r>
          </a:p>
        </p:txBody>
      </p:sp>
      <p:sp>
        <p:nvSpPr>
          <p:cNvPr id="3" name="מציין מיקום תוכן 2"/>
          <p:cNvSpPr>
            <a:spLocks noGrp="1"/>
          </p:cNvSpPr>
          <p:nvPr>
            <p:ph idx="1"/>
          </p:nvPr>
        </p:nvSpPr>
        <p:spPr>
          <a:xfrm>
            <a:off x="352927" y="1041400"/>
            <a:ext cx="11373852" cy="2179011"/>
          </a:xfrm>
          <a:solidFill>
            <a:schemeClr val="accent4">
              <a:lumMod val="40000"/>
              <a:lumOff val="60000"/>
            </a:schemeClr>
          </a:solidFill>
        </p:spPr>
        <p:txBody>
          <a:bodyPr>
            <a:noAutofit/>
          </a:bodyPr>
          <a:lstStyle/>
          <a:p>
            <a:pPr marL="0" indent="0" algn="ctr">
              <a:lnSpc>
                <a:spcPct val="150000"/>
              </a:lnSpc>
              <a:spcBef>
                <a:spcPts val="0"/>
              </a:spcBef>
              <a:buNone/>
            </a:pPr>
            <a:r>
              <a:rPr lang="he-IL" sz="2400" dirty="0" err="1"/>
              <a:t>בסוגיא</a:t>
            </a:r>
            <a:r>
              <a:rPr lang="he-IL" sz="2400" dirty="0"/>
              <a:t> בסוכה </a:t>
            </a:r>
            <a:r>
              <a:rPr lang="he-IL" sz="2400" dirty="0" smtClean="0"/>
              <a:t>(</a:t>
            </a:r>
            <a:r>
              <a:rPr lang="he-IL" sz="2400" dirty="0" err="1" smtClean="0"/>
              <a:t>מא,ב</a:t>
            </a:r>
            <a:r>
              <a:rPr lang="he-IL" sz="2400" dirty="0" smtClean="0"/>
              <a:t>) </a:t>
            </a:r>
            <a:r>
              <a:rPr lang="he-IL" sz="2400" dirty="0"/>
              <a:t>מצינו הסתייגות </a:t>
            </a:r>
            <a:r>
              <a:rPr lang="he-IL" sz="2400" dirty="0" smtClean="0"/>
              <a:t>מהאיסור:</a:t>
            </a:r>
            <a:endParaRPr lang="he-IL" sz="2400" dirty="0" smtClean="0"/>
          </a:p>
          <a:p>
            <a:pPr marL="0" indent="0" algn="ctr">
              <a:lnSpc>
                <a:spcPct val="150000"/>
              </a:lnSpc>
              <a:spcBef>
                <a:spcPts val="0"/>
              </a:spcBef>
              <a:buNone/>
            </a:pPr>
            <a:r>
              <a:rPr lang="he-IL" sz="2400" dirty="0" smtClean="0"/>
              <a:t>על </a:t>
            </a:r>
            <a:r>
              <a:rPr lang="he-IL" sz="2400" dirty="0"/>
              <a:t>מנהגו </a:t>
            </a:r>
            <a:r>
              <a:rPr lang="he-IL" sz="2400" dirty="0" smtClean="0"/>
              <a:t>של </a:t>
            </a:r>
            <a:r>
              <a:rPr lang="he-IL" sz="2400" dirty="0" err="1" smtClean="0">
                <a:solidFill>
                  <a:srgbClr val="FF0000"/>
                </a:solidFill>
              </a:rPr>
              <a:t>אמימר</a:t>
            </a:r>
            <a:r>
              <a:rPr lang="he-IL" sz="2400" dirty="0" smtClean="0">
                <a:solidFill>
                  <a:srgbClr val="FF0000"/>
                </a:solidFill>
              </a:rPr>
              <a:t> (שם אמורא)</a:t>
            </a:r>
            <a:r>
              <a:rPr lang="he-IL" sz="2400" dirty="0" smtClean="0"/>
              <a:t> </a:t>
            </a:r>
            <a:r>
              <a:rPr lang="he-IL" sz="2400" dirty="0"/>
              <a:t>להתפלל </a:t>
            </a:r>
            <a:r>
              <a:rPr lang="he-IL" sz="2400" u="sng" dirty="0"/>
              <a:t>כשלולב בידו</a:t>
            </a:r>
            <a:r>
              <a:rPr lang="he-IL" sz="2400" dirty="0"/>
              <a:t>, הקשתה הגמרא מהאיסור </a:t>
            </a:r>
            <a:r>
              <a:rPr lang="he-IL" sz="2400" dirty="0" smtClean="0"/>
              <a:t>להחזיק בזמן </a:t>
            </a:r>
            <a:r>
              <a:rPr lang="he-IL" sz="2400" dirty="0"/>
              <a:t>התפילה תפילין, ס"ת, סכין, קערה ומעות, ותירצה: "</a:t>
            </a:r>
            <a:r>
              <a:rPr lang="he-IL" sz="2400" b="1" dirty="0">
                <a:solidFill>
                  <a:srgbClr val="FF0000"/>
                </a:solidFill>
              </a:rPr>
              <a:t>התם </a:t>
            </a:r>
            <a:r>
              <a:rPr lang="he-IL" sz="2400" b="1" dirty="0" smtClean="0">
                <a:solidFill>
                  <a:srgbClr val="FF0000"/>
                </a:solidFill>
              </a:rPr>
              <a:t>לאו מצוה </a:t>
            </a:r>
            <a:r>
              <a:rPr lang="he-IL" sz="2400" b="1" dirty="0" err="1">
                <a:solidFill>
                  <a:srgbClr val="FF0000"/>
                </a:solidFill>
              </a:rPr>
              <a:t>נינהו</a:t>
            </a:r>
            <a:r>
              <a:rPr lang="he-IL" sz="2400" b="1" dirty="0">
                <a:solidFill>
                  <a:srgbClr val="FF0000"/>
                </a:solidFill>
              </a:rPr>
              <a:t> </a:t>
            </a:r>
            <a:r>
              <a:rPr lang="he-IL" sz="2400" b="1" dirty="0" err="1">
                <a:solidFill>
                  <a:srgbClr val="FF0000"/>
                </a:solidFill>
              </a:rPr>
              <a:t>וטריד</a:t>
            </a:r>
            <a:r>
              <a:rPr lang="he-IL" sz="2400" b="1" dirty="0">
                <a:solidFill>
                  <a:srgbClr val="FF0000"/>
                </a:solidFill>
              </a:rPr>
              <a:t> בהו, הכא - מצוה </a:t>
            </a:r>
            <a:r>
              <a:rPr lang="he-IL" sz="2400" b="1" dirty="0" err="1">
                <a:solidFill>
                  <a:srgbClr val="FF0000"/>
                </a:solidFill>
              </a:rPr>
              <a:t>נינהו</a:t>
            </a:r>
            <a:r>
              <a:rPr lang="he-IL" sz="2400" b="1" dirty="0">
                <a:solidFill>
                  <a:srgbClr val="FF0000"/>
                </a:solidFill>
              </a:rPr>
              <a:t> ולא </a:t>
            </a:r>
            <a:r>
              <a:rPr lang="he-IL" sz="2400" b="1" dirty="0" err="1">
                <a:solidFill>
                  <a:srgbClr val="FF0000"/>
                </a:solidFill>
              </a:rPr>
              <a:t>טריד</a:t>
            </a:r>
            <a:r>
              <a:rPr lang="he-IL" sz="2400" b="1" dirty="0">
                <a:solidFill>
                  <a:srgbClr val="FF0000"/>
                </a:solidFill>
              </a:rPr>
              <a:t> בהו</a:t>
            </a:r>
            <a:r>
              <a:rPr lang="he-IL" sz="2400" b="1" dirty="0" smtClean="0">
                <a:solidFill>
                  <a:srgbClr val="FF0000"/>
                </a:solidFill>
              </a:rPr>
              <a:t>."...</a:t>
            </a:r>
          </a:p>
          <a:p>
            <a:pPr marL="0" indent="0" algn="ctr">
              <a:lnSpc>
                <a:spcPct val="150000"/>
              </a:lnSpc>
              <a:spcBef>
                <a:spcPts val="0"/>
              </a:spcBef>
              <a:buNone/>
            </a:pPr>
            <a:endParaRPr lang="he-IL" sz="2400" b="1" dirty="0">
              <a:solidFill>
                <a:srgbClr val="FF0000"/>
              </a:solidFill>
            </a:endParaRPr>
          </a:p>
          <a:p>
            <a:pPr marL="0" indent="0" algn="ctr">
              <a:lnSpc>
                <a:spcPct val="150000"/>
              </a:lnSpc>
              <a:spcBef>
                <a:spcPts val="0"/>
              </a:spcBef>
              <a:buNone/>
            </a:pPr>
            <a:endParaRPr lang="he-IL" sz="2400" b="1" dirty="0" smtClean="0">
              <a:solidFill>
                <a:srgbClr val="FF0000"/>
              </a:solidFill>
            </a:endParaRPr>
          </a:p>
          <a:p>
            <a:pPr marL="0" indent="0" algn="ctr">
              <a:lnSpc>
                <a:spcPct val="150000"/>
              </a:lnSpc>
              <a:spcBef>
                <a:spcPts val="0"/>
              </a:spcBef>
              <a:buNone/>
            </a:pPr>
            <a:endParaRPr lang="he-IL" sz="2400" b="1" dirty="0">
              <a:solidFill>
                <a:srgbClr val="FF0000"/>
              </a:solidFill>
            </a:endParaRPr>
          </a:p>
        </p:txBody>
      </p:sp>
      <p:sp>
        <p:nvSpPr>
          <p:cNvPr id="4" name="מלבן 3"/>
          <p:cNvSpPr/>
          <p:nvPr/>
        </p:nvSpPr>
        <p:spPr>
          <a:xfrm>
            <a:off x="352927" y="3646822"/>
            <a:ext cx="11373852" cy="2949525"/>
          </a:xfrm>
          <a:prstGeom prst="rect">
            <a:avLst/>
          </a:prstGeom>
          <a:solidFill>
            <a:schemeClr val="accent4"/>
          </a:solidFill>
        </p:spPr>
        <p:txBody>
          <a:bodyPr wrap="square">
            <a:spAutoFit/>
          </a:bodyPr>
          <a:lstStyle/>
          <a:p>
            <a:pPr>
              <a:lnSpc>
                <a:spcPct val="150000"/>
              </a:lnSpc>
            </a:pPr>
            <a:r>
              <a:rPr lang="he-IL" dirty="0"/>
              <a:t>כשהתורה אמרה שאסור להתפלל כשאוחז בידו סכין קערה תפילין וס"ת </a:t>
            </a:r>
            <a:r>
              <a:rPr lang="he-IL" dirty="0" err="1"/>
              <a:t>וכו</a:t>
            </a:r>
            <a:r>
              <a:rPr lang="he-IL" dirty="0"/>
              <a:t>', היא אמרה שאסור משום שאין מצווה להחזיק את אותם הדברים הנ"ל (ורש"י פירש שם:  סכין </a:t>
            </a:r>
            <a:r>
              <a:rPr lang="he-IL" dirty="0" err="1"/>
              <a:t>מתירא</a:t>
            </a:r>
            <a:r>
              <a:rPr lang="he-IL" dirty="0"/>
              <a:t> שמא </a:t>
            </a:r>
            <a:r>
              <a:rPr lang="he-IL" dirty="0" err="1"/>
              <a:t>יפול</a:t>
            </a:r>
            <a:r>
              <a:rPr lang="he-IL" dirty="0"/>
              <a:t> ויתקע לו ברגלו וקערה מלאה ומעות שלא יתפזרו וככר שאם </a:t>
            </a:r>
            <a:r>
              <a:rPr lang="he-IL" dirty="0" err="1"/>
              <a:t>יפול</a:t>
            </a:r>
            <a:r>
              <a:rPr lang="he-IL" dirty="0"/>
              <a:t> יהיה נמאס), ומתוך כך שאינו מצווה הוא טרוד במהלך התפילה. </a:t>
            </a:r>
            <a:r>
              <a:rPr lang="he-IL" dirty="0" err="1"/>
              <a:t>כשאמימר</a:t>
            </a:r>
            <a:r>
              <a:rPr lang="he-IL" dirty="0"/>
              <a:t> התפלל ולולב בידו, הוא עשה כן משום שהלולב בסוכות נחשב למצווה, ולכן הוא לא </a:t>
            </a:r>
            <a:r>
              <a:rPr lang="he-IL" dirty="0" err="1"/>
              <a:t>נטרד</a:t>
            </a:r>
            <a:r>
              <a:rPr lang="he-IL" dirty="0"/>
              <a:t> במהלך התפילה, כי הלולב הוא חלק מן התפילה, ואין לו חשש שיפול ואינו טרוד.</a:t>
            </a:r>
          </a:p>
          <a:p>
            <a:pPr>
              <a:lnSpc>
                <a:spcPct val="150000"/>
              </a:lnSpc>
            </a:pPr>
            <a:r>
              <a:rPr lang="he-IL" dirty="0"/>
              <a:t>התם(שם- בס"ת תפילין וכו'), לאו מצווה </a:t>
            </a:r>
            <a:r>
              <a:rPr lang="he-IL" dirty="0" err="1"/>
              <a:t>נינהו</a:t>
            </a:r>
            <a:r>
              <a:rPr lang="he-IL" dirty="0"/>
              <a:t> (אין הם מצוות), </a:t>
            </a:r>
            <a:r>
              <a:rPr lang="he-IL" dirty="0" err="1"/>
              <a:t>וטריד</a:t>
            </a:r>
            <a:r>
              <a:rPr lang="he-IL" dirty="0"/>
              <a:t> בהו (וזה מטריד אותו שמא יפלו במהלך התפילה).</a:t>
            </a:r>
          </a:p>
          <a:p>
            <a:pPr>
              <a:lnSpc>
                <a:spcPct val="150000"/>
              </a:lnSpc>
            </a:pPr>
            <a:r>
              <a:rPr lang="he-IL" dirty="0"/>
              <a:t>הכא (כן-במעשה </a:t>
            </a:r>
            <a:r>
              <a:rPr lang="he-IL" dirty="0" err="1"/>
              <a:t>אמימר</a:t>
            </a:r>
            <a:r>
              <a:rPr lang="he-IL" dirty="0"/>
              <a:t> שמתפלל כשלולב בידו), מצווה </a:t>
            </a:r>
            <a:r>
              <a:rPr lang="he-IL" dirty="0" err="1"/>
              <a:t>נינהו</a:t>
            </a:r>
            <a:r>
              <a:rPr lang="he-IL" dirty="0"/>
              <a:t> (הלולב הוא מצווה, ונחשב לחלק מהתפילה ואין אני חושש שמא הוא </a:t>
            </a:r>
            <a:r>
              <a:rPr lang="he-IL" dirty="0" err="1"/>
              <a:t>יפול</a:t>
            </a:r>
            <a:r>
              <a:rPr lang="he-IL" dirty="0"/>
              <a:t> במהלכה (ולא </a:t>
            </a:r>
            <a:r>
              <a:rPr lang="he-IL" dirty="0" err="1"/>
              <a:t>טריד</a:t>
            </a:r>
            <a:r>
              <a:rPr lang="he-IL" dirty="0"/>
              <a:t> בהו- לא חושש).</a:t>
            </a:r>
          </a:p>
        </p:txBody>
      </p:sp>
    </p:spTree>
    <p:extLst>
      <p:ext uri="{BB962C8B-B14F-4D97-AF65-F5344CB8AC3E}">
        <p14:creationId xmlns:p14="http://schemas.microsoft.com/office/powerpoint/2010/main" val="7381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a:stretch>
            <a:fillRect/>
          </a:stretch>
        </p:blipFill>
        <p:spPr>
          <a:xfrm>
            <a:off x="0" y="0"/>
            <a:ext cx="12192000" cy="6857999"/>
          </a:xfrm>
          <a:prstGeom prst="rect">
            <a:avLst/>
          </a:prstGeom>
        </p:spPr>
      </p:pic>
      <p:sp>
        <p:nvSpPr>
          <p:cNvPr id="2" name="כותרת 1"/>
          <p:cNvSpPr>
            <a:spLocks noGrp="1"/>
          </p:cNvSpPr>
          <p:nvPr>
            <p:ph type="title"/>
          </p:nvPr>
        </p:nvSpPr>
        <p:spPr>
          <a:xfrm>
            <a:off x="9779000" y="338603"/>
            <a:ext cx="1949450" cy="600135"/>
          </a:xfrm>
          <a:solidFill>
            <a:srgbClr val="FFFF00"/>
          </a:solidFill>
        </p:spPr>
        <p:txBody>
          <a:bodyPr>
            <a:normAutofit fontScale="90000"/>
          </a:bodyPr>
          <a:lstStyle/>
          <a:p>
            <a:r>
              <a:rPr lang="he-IL" b="1" dirty="0" smtClean="0"/>
              <a:t>א. פתיחה </a:t>
            </a:r>
            <a:endParaRPr lang="he-IL" b="1" dirty="0"/>
          </a:p>
        </p:txBody>
      </p:sp>
      <p:sp>
        <p:nvSpPr>
          <p:cNvPr id="4" name="מלבן 3"/>
          <p:cNvSpPr/>
          <p:nvPr/>
        </p:nvSpPr>
        <p:spPr>
          <a:xfrm>
            <a:off x="0" y="939998"/>
            <a:ext cx="11887200" cy="5632311"/>
          </a:xfrm>
          <a:prstGeom prst="rect">
            <a:avLst/>
          </a:prstGeom>
        </p:spPr>
        <p:txBody>
          <a:bodyPr wrap="square">
            <a:spAutoFit/>
          </a:bodyPr>
          <a:lstStyle/>
          <a:p>
            <a:pPr>
              <a:lnSpc>
                <a:spcPct val="150000"/>
              </a:lnSpc>
            </a:pPr>
            <a:r>
              <a:rPr lang="he-IL" sz="2400" b="1" dirty="0">
                <a:solidFill>
                  <a:schemeClr val="bg1"/>
                </a:solidFill>
              </a:rPr>
              <a:t>אני זוכר את זה כאילו זה היה אתמול.</a:t>
            </a:r>
          </a:p>
          <a:p>
            <a:pPr>
              <a:lnSpc>
                <a:spcPct val="150000"/>
              </a:lnSpc>
            </a:pPr>
            <a:r>
              <a:rPr lang="he-IL" sz="2400" b="1" dirty="0">
                <a:solidFill>
                  <a:schemeClr val="bg1"/>
                </a:solidFill>
              </a:rPr>
              <a:t>לפני שתים עשרה שנה, בהיותי חייל בסיירת מטכ"ל, ניגש אלי אמיר,</a:t>
            </a:r>
          </a:p>
          <a:p>
            <a:pPr>
              <a:lnSpc>
                <a:spcPct val="150000"/>
              </a:lnSpc>
            </a:pPr>
            <a:r>
              <a:rPr lang="he-IL" sz="2400" b="1" dirty="0">
                <a:solidFill>
                  <a:schemeClr val="bg1"/>
                </a:solidFill>
              </a:rPr>
              <a:t>המפקד שלי, ואמר לי בהתלהבות רבה: "משה, נבחרת!"</a:t>
            </a:r>
          </a:p>
          <a:p>
            <a:pPr>
              <a:lnSpc>
                <a:spcPct val="150000"/>
              </a:lnSpc>
            </a:pPr>
            <a:r>
              <a:rPr lang="he-IL" sz="2400" b="1" dirty="0">
                <a:solidFill>
                  <a:schemeClr val="bg1"/>
                </a:solidFill>
              </a:rPr>
              <a:t>"נבחרתי לְ מה?", שאלתי בתמימות.</a:t>
            </a:r>
          </a:p>
          <a:p>
            <a:pPr>
              <a:lnSpc>
                <a:spcPct val="150000"/>
              </a:lnSpc>
            </a:pPr>
            <a:r>
              <a:rPr lang="he-IL" sz="2400" b="1" dirty="0">
                <a:solidFill>
                  <a:schemeClr val="bg1"/>
                </a:solidFill>
              </a:rPr>
              <a:t>"היום מגיע הרמטכ"ל לביקור בסיירת. הוא רוצה לשוחח עם אחד</a:t>
            </a:r>
          </a:p>
          <a:p>
            <a:pPr>
              <a:lnSpc>
                <a:spcPct val="150000"/>
              </a:lnSpc>
            </a:pPr>
            <a:r>
              <a:rPr lang="he-IL" sz="2400" b="1" dirty="0">
                <a:solidFill>
                  <a:schemeClr val="bg1"/>
                </a:solidFill>
              </a:rPr>
              <a:t>החיילים באופן אישי. אתה נבחרת!", בישר אמיר.</a:t>
            </a:r>
          </a:p>
          <a:p>
            <a:pPr>
              <a:lnSpc>
                <a:spcPct val="150000"/>
              </a:lnSpc>
            </a:pPr>
            <a:r>
              <a:rPr lang="he-IL" sz="2400" b="1" dirty="0">
                <a:solidFill>
                  <a:schemeClr val="bg1"/>
                </a:solidFill>
              </a:rPr>
              <a:t>התרגשתי מאוד. פגישה אישית עם הרמטכ"ל בכבודו ובעצמו!</a:t>
            </a:r>
          </a:p>
          <a:p>
            <a:pPr>
              <a:lnSpc>
                <a:spcPct val="150000"/>
              </a:lnSpc>
            </a:pPr>
            <a:r>
              <a:rPr lang="he-IL" sz="2400" b="1" dirty="0">
                <a:solidFill>
                  <a:schemeClr val="bg1"/>
                </a:solidFill>
              </a:rPr>
              <a:t>"אבל על מה אני אמור לדבר איתו?", שאלתי.</a:t>
            </a:r>
          </a:p>
          <a:p>
            <a:pPr>
              <a:lnSpc>
                <a:spcPct val="150000"/>
              </a:lnSpc>
            </a:pPr>
            <a:r>
              <a:rPr lang="he-IL" sz="2400" b="1" dirty="0">
                <a:solidFill>
                  <a:schemeClr val="bg1"/>
                </a:solidFill>
              </a:rPr>
              <a:t>"מה שנראה לך. יש לך כמה שעות טובות לחשוב על זה. בינינו, זה לא כל</a:t>
            </a:r>
          </a:p>
          <a:p>
            <a:pPr>
              <a:lnSpc>
                <a:spcPct val="150000"/>
              </a:lnSpc>
            </a:pPr>
            <a:r>
              <a:rPr lang="he-IL" sz="2400" b="1" dirty="0">
                <a:solidFill>
                  <a:schemeClr val="bg1"/>
                </a:solidFill>
              </a:rPr>
              <a:t>כך משנה מה תגיד ועל מה תדבר. העיקר שתזכה לעמוד במחיצתו </a:t>
            </a:r>
            <a:r>
              <a:rPr lang="he-IL" sz="2400" b="1" dirty="0" smtClean="0">
                <a:solidFill>
                  <a:schemeClr val="bg1"/>
                </a:solidFill>
              </a:rPr>
              <a:t>כמה דקות</a:t>
            </a:r>
            <a:r>
              <a:rPr lang="he-IL" sz="2400" b="1" dirty="0">
                <a:solidFill>
                  <a:schemeClr val="bg1"/>
                </a:solidFill>
              </a:rPr>
              <a:t>", סיים אמיר והלך.</a:t>
            </a:r>
          </a:p>
        </p:txBody>
      </p:sp>
    </p:spTree>
    <p:extLst>
      <p:ext uri="{BB962C8B-B14F-4D97-AF65-F5344CB8AC3E}">
        <p14:creationId xmlns:p14="http://schemas.microsoft.com/office/powerpoint/2010/main" val="7710667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0">
              <a:srgbClr val="00B0F0"/>
            </a:gs>
            <a:gs pos="60000">
              <a:schemeClr val="accent2">
                <a:lumMod val="45000"/>
                <a:lumOff val="55000"/>
              </a:schemeClr>
            </a:gs>
            <a:gs pos="100000">
              <a:schemeClr val="accent2">
                <a:lumMod val="75000"/>
              </a:schemeClr>
            </a:gs>
          </a:gsLst>
          <a:lin ang="5400000" scaled="1"/>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2623279" y="446113"/>
            <a:ext cx="6086006" cy="932982"/>
          </a:xfrm>
          <a:solidFill>
            <a:srgbClr val="FFC000"/>
          </a:solidFill>
        </p:spPr>
        <p:txBody>
          <a:bodyPr>
            <a:noAutofit/>
          </a:bodyPr>
          <a:lstStyle/>
          <a:p>
            <a:pPr algn="ctr"/>
            <a:r>
              <a:rPr lang="he-IL" sz="4800" b="1" dirty="0"/>
              <a:t>ג. חשש ומראית עין</a:t>
            </a:r>
          </a:p>
        </p:txBody>
      </p:sp>
      <p:sp>
        <p:nvSpPr>
          <p:cNvPr id="3" name="מציין מיקום תוכן 2"/>
          <p:cNvSpPr>
            <a:spLocks noGrp="1"/>
          </p:cNvSpPr>
          <p:nvPr>
            <p:ph idx="1"/>
          </p:nvPr>
        </p:nvSpPr>
        <p:spPr>
          <a:xfrm>
            <a:off x="838200" y="1652588"/>
            <a:ext cx="10706100" cy="4786312"/>
          </a:xfrm>
        </p:spPr>
        <p:txBody>
          <a:bodyPr>
            <a:noAutofit/>
          </a:bodyPr>
          <a:lstStyle/>
          <a:p>
            <a:pPr marL="0" indent="0" algn="ctr">
              <a:lnSpc>
                <a:spcPct val="150000"/>
              </a:lnSpc>
              <a:spcBef>
                <a:spcPts val="0"/>
              </a:spcBef>
              <a:buNone/>
            </a:pPr>
            <a:r>
              <a:rPr lang="he-IL" sz="2400" b="1" dirty="0"/>
              <a:t>סידור תפילה הטמון בתוך מכשיר אלקטרוני </a:t>
            </a:r>
            <a:r>
              <a:rPr lang="he-IL" sz="2400" b="1" dirty="0" smtClean="0"/>
              <a:t>שבדרך כלל </a:t>
            </a:r>
            <a:r>
              <a:rPr lang="he-IL" sz="2400" b="1" dirty="0"/>
              <a:t>משמש לקריאות טלפוניות או לקריאת </a:t>
            </a:r>
            <a:r>
              <a:rPr lang="he-IL" sz="2400" b="1" dirty="0" smtClean="0"/>
              <a:t>מסרונים</a:t>
            </a:r>
            <a:r>
              <a:rPr lang="en-US" sz="2400" b="1" dirty="0" smtClean="0"/>
              <a:t>  </a:t>
            </a:r>
            <a:r>
              <a:rPr lang="he-IL" sz="2400" b="1" dirty="0" smtClean="0"/>
              <a:t>להשתמש </a:t>
            </a:r>
            <a:r>
              <a:rPr lang="he-IL" sz="2400" b="1" dirty="0"/>
              <a:t>בפלאפון למטרות אלו אין צורך בפעולות מסובכות;</a:t>
            </a:r>
          </a:p>
          <a:p>
            <a:pPr marL="0" indent="0" algn="ctr">
              <a:lnSpc>
                <a:spcPct val="150000"/>
              </a:lnSpc>
              <a:spcBef>
                <a:spcPts val="0"/>
              </a:spcBef>
              <a:buNone/>
            </a:pPr>
            <a:r>
              <a:rPr lang="he-IL" sz="2400" b="1" dirty="0"/>
              <a:t>המכשיר מצלצל או רוטט, והמתפלל צריך רק ללחוץ על </a:t>
            </a:r>
            <a:r>
              <a:rPr lang="he-IL" sz="2400" b="1" dirty="0" smtClean="0"/>
              <a:t>כפתור(ובמקרים </a:t>
            </a:r>
            <a:r>
              <a:rPr lang="he-IL" sz="2400" b="1" dirty="0"/>
              <a:t>רבים אף לזאת אין הוא </a:t>
            </a:r>
            <a:r>
              <a:rPr lang="he-IL" sz="2400" b="1" dirty="0" smtClean="0"/>
              <a:t>זקוק) </a:t>
            </a:r>
            <a:r>
              <a:rPr lang="he-IL" sz="2400" b="1" dirty="0"/>
              <a:t>כדי שהמכשיר ישרת </a:t>
            </a:r>
            <a:r>
              <a:rPr lang="he-IL" sz="2400" b="1" dirty="0" smtClean="0"/>
              <a:t>אותו למטרות </a:t>
            </a:r>
            <a:r>
              <a:rPr lang="he-IL" sz="2400" b="1" dirty="0"/>
              <a:t>אלו. גם אם המתפלל עצמו לא ייזום שיחה או </a:t>
            </a:r>
            <a:r>
              <a:rPr lang="he-IL" sz="2400" b="1" dirty="0" smtClean="0"/>
              <a:t>שליחת מסרון</a:t>
            </a:r>
            <a:r>
              <a:rPr lang="he-IL" sz="2400" b="1" dirty="0"/>
              <a:t>, אין איש שיתקע לידו שהדבר לא ייתקע אל תוך </a:t>
            </a:r>
            <a:r>
              <a:rPr lang="he-IL" sz="2400" b="1" dirty="0" smtClean="0"/>
              <a:t>מכשירו תוך </a:t>
            </a:r>
            <a:r>
              <a:rPr lang="he-IL" sz="2400" b="1" dirty="0"/>
              <a:t>כדי תפילה. המחשבה שדבר כזה עלול </a:t>
            </a:r>
            <a:r>
              <a:rPr lang="he-IL" sz="2400" b="1" dirty="0" smtClean="0"/>
              <a:t>(לפעמים</a:t>
            </a:r>
            <a:r>
              <a:rPr lang="he-IL" sz="2400" b="1" dirty="0"/>
              <a:t>: עשוי, </a:t>
            </a:r>
            <a:r>
              <a:rPr lang="he-IL" sz="2400" b="1" dirty="0" smtClean="0"/>
              <a:t>כאשר המתפלל </a:t>
            </a:r>
            <a:r>
              <a:rPr lang="he-IL" sz="2400" b="1" dirty="0"/>
              <a:t>מצפה לשיחה או </a:t>
            </a:r>
            <a:r>
              <a:rPr lang="he-IL" sz="2400" b="1" dirty="0" smtClean="0"/>
              <a:t>למסרון) </a:t>
            </a:r>
            <a:r>
              <a:rPr lang="he-IL" sz="2400" b="1" dirty="0"/>
              <a:t>לקרות בוודאי מסיחה </a:t>
            </a:r>
            <a:r>
              <a:rPr lang="he-IL" sz="2400" b="1" dirty="0" smtClean="0"/>
              <a:t>את דעת </a:t>
            </a:r>
            <a:r>
              <a:rPr lang="he-IL" sz="2400" b="1" dirty="0"/>
              <a:t>המתפלל ומטרידה אותו. וכשהדבר קורה, בוודאי החשש </a:t>
            </a:r>
            <a:r>
              <a:rPr lang="he-IL" sz="2400" b="1" dirty="0" smtClean="0"/>
              <a:t>גדול שהמתפלל </a:t>
            </a:r>
            <a:r>
              <a:rPr lang="he-IL" sz="2400" b="1" dirty="0"/>
              <a:t>יתייחס לקריאה אליו. </a:t>
            </a:r>
          </a:p>
        </p:txBody>
      </p:sp>
    </p:spTree>
    <p:extLst>
      <p:ext uri="{BB962C8B-B14F-4D97-AF65-F5344CB8AC3E}">
        <p14:creationId xmlns:p14="http://schemas.microsoft.com/office/powerpoint/2010/main" val="31367650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0">
              <a:srgbClr val="00B0F0"/>
            </a:gs>
            <a:gs pos="41000">
              <a:schemeClr val="accent2">
                <a:lumMod val="45000"/>
                <a:lumOff val="55000"/>
              </a:schemeClr>
            </a:gs>
            <a:gs pos="100000">
              <a:srgbClr val="FFFF00"/>
            </a:gs>
          </a:gsLst>
          <a:lin ang="5400000" scaled="1"/>
        </a:gradFill>
        <a:effectLst/>
      </p:bgPr>
    </p:bg>
    <p:spTree>
      <p:nvGrpSpPr>
        <p:cNvPr id="1" name=""/>
        <p:cNvGrpSpPr/>
        <p:nvPr/>
      </p:nvGrpSpPr>
      <p:grpSpPr>
        <a:xfrm>
          <a:off x="0" y="0"/>
          <a:ext cx="0" cy="0"/>
          <a:chOff x="0" y="0"/>
          <a:chExt cx="0" cy="0"/>
        </a:xfrm>
      </p:grpSpPr>
      <p:sp>
        <p:nvSpPr>
          <p:cNvPr id="4" name="מלבן 3"/>
          <p:cNvSpPr/>
          <p:nvPr/>
        </p:nvSpPr>
        <p:spPr>
          <a:xfrm>
            <a:off x="5176603" y="670252"/>
            <a:ext cx="6096000" cy="5016758"/>
          </a:xfrm>
          <a:prstGeom prst="rect">
            <a:avLst/>
          </a:prstGeom>
        </p:spPr>
        <p:txBody>
          <a:bodyPr>
            <a:spAutoFit/>
          </a:bodyPr>
          <a:lstStyle/>
          <a:p>
            <a:r>
              <a:rPr lang="he-IL" sz="4000" b="1" dirty="0"/>
              <a:t>בנוסף לחשש שהם ישתמשו בהם לצרכים האחרים, יש גם </a:t>
            </a:r>
            <a:r>
              <a:rPr lang="he-IL" sz="4000" b="1" dirty="0">
                <a:solidFill>
                  <a:srgbClr val="FF0000"/>
                </a:solidFill>
              </a:rPr>
              <a:t>חשש למראית עין</a:t>
            </a:r>
            <a:r>
              <a:rPr lang="he-IL" sz="4000" b="1" dirty="0"/>
              <a:t>, שהעומד מן הצד יתמה הכיצד עומד אדם כך לפני בוראו - אמנם שפתיו רוחשות, אבל אולי זוהי שיחה שבין אדם לחברו </a:t>
            </a:r>
            <a:r>
              <a:rPr lang="he-IL" sz="4000" b="1" dirty="0" err="1"/>
              <a:t>שטילפן</a:t>
            </a:r>
            <a:r>
              <a:rPr lang="he-IL" sz="4000" b="1" dirty="0"/>
              <a:t> אליו, ולא אל בוראו! </a:t>
            </a:r>
          </a:p>
        </p:txBody>
      </p:sp>
      <p:pic>
        <p:nvPicPr>
          <p:cNvPr id="5" name="תמונה 4"/>
          <p:cNvPicPr>
            <a:picLocks noChangeAspect="1"/>
          </p:cNvPicPr>
          <p:nvPr/>
        </p:nvPicPr>
        <p:blipFill>
          <a:blip r:embed="rId2"/>
          <a:stretch>
            <a:fillRect/>
          </a:stretch>
        </p:blipFill>
        <p:spPr>
          <a:xfrm>
            <a:off x="594609" y="1424424"/>
            <a:ext cx="4267201" cy="4451720"/>
          </a:xfrm>
          <a:prstGeom prst="rect">
            <a:avLst/>
          </a:prstGeom>
        </p:spPr>
      </p:pic>
    </p:spTree>
    <p:extLst>
      <p:ext uri="{BB962C8B-B14F-4D97-AF65-F5344CB8AC3E}">
        <p14:creationId xmlns:p14="http://schemas.microsoft.com/office/powerpoint/2010/main" val="37182600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0">
              <a:srgbClr val="00B0F0"/>
            </a:gs>
            <a:gs pos="41000">
              <a:schemeClr val="accent2">
                <a:lumMod val="45000"/>
                <a:lumOff val="55000"/>
              </a:schemeClr>
            </a:gs>
            <a:gs pos="100000">
              <a:srgbClr val="FFC000"/>
            </a:gs>
          </a:gsLst>
          <a:lin ang="5400000" scaled="1"/>
        </a:gradFill>
        <a:effectLst/>
      </p:bgPr>
    </p:bg>
    <p:spTree>
      <p:nvGrpSpPr>
        <p:cNvPr id="1" name=""/>
        <p:cNvGrpSpPr/>
        <p:nvPr/>
      </p:nvGrpSpPr>
      <p:grpSpPr>
        <a:xfrm>
          <a:off x="0" y="0"/>
          <a:ext cx="0" cy="0"/>
          <a:chOff x="0" y="0"/>
          <a:chExt cx="0" cy="0"/>
        </a:xfrm>
      </p:grpSpPr>
      <p:sp>
        <p:nvSpPr>
          <p:cNvPr id="5" name="מלבן 4"/>
          <p:cNvSpPr/>
          <p:nvPr/>
        </p:nvSpPr>
        <p:spPr>
          <a:xfrm>
            <a:off x="1394088" y="1363471"/>
            <a:ext cx="10103369" cy="2554545"/>
          </a:xfrm>
          <a:prstGeom prst="rect">
            <a:avLst/>
          </a:prstGeom>
          <a:solidFill>
            <a:srgbClr val="FF66FF"/>
          </a:solidFill>
        </p:spPr>
        <p:txBody>
          <a:bodyPr wrap="square">
            <a:spAutoFit/>
          </a:bodyPr>
          <a:lstStyle/>
          <a:p>
            <a:pPr algn="just"/>
            <a:r>
              <a:rPr lang="he-IL" sz="3200" dirty="0" smtClean="0"/>
              <a:t>א</a:t>
            </a:r>
            <a:r>
              <a:rPr lang="he-IL" sz="3200" dirty="0"/>
              <a:t>. לא הרי לולב, שהוא 'סתם' דבר שבקדושה, כהרי סידור ומחזור שהם צורך התפילה. ההיתר להתפלל מתוך סידור, כעזר לסידור התפילה, גובר על חשש הסחת הדעת, ולא חילקו בין סידור פשוט ליקר המציאות. </a:t>
            </a:r>
            <a:r>
              <a:rPr lang="he-IL" sz="3200" b="1" dirty="0">
                <a:solidFill>
                  <a:srgbClr val="FFFF00"/>
                </a:solidFill>
              </a:rPr>
              <a:t>הסידור האלקטרוני הוא סידור לכל דבר ולא מצאתי בכל המאמר מקור לאבחנה בין סידור לסידור</a:t>
            </a:r>
            <a:r>
              <a:rPr lang="he-IL" sz="3200" b="1" dirty="0" smtClean="0">
                <a:solidFill>
                  <a:srgbClr val="FFFF00"/>
                </a:solidFill>
              </a:rPr>
              <a:t>.</a:t>
            </a:r>
          </a:p>
        </p:txBody>
      </p:sp>
      <p:sp>
        <p:nvSpPr>
          <p:cNvPr id="6" name="מלבן 5"/>
          <p:cNvSpPr/>
          <p:nvPr/>
        </p:nvSpPr>
        <p:spPr>
          <a:xfrm>
            <a:off x="509666" y="4340293"/>
            <a:ext cx="10298242" cy="1754326"/>
          </a:xfrm>
          <a:prstGeom prst="rect">
            <a:avLst/>
          </a:prstGeom>
          <a:solidFill>
            <a:srgbClr val="9966FF"/>
          </a:solidFill>
        </p:spPr>
        <p:txBody>
          <a:bodyPr wrap="square">
            <a:spAutoFit/>
          </a:bodyPr>
          <a:lstStyle/>
          <a:p>
            <a:pPr lvl="0"/>
            <a:r>
              <a:rPr lang="he-IL" sz="3600" dirty="0">
                <a:solidFill>
                  <a:prstClr val="black"/>
                </a:solidFill>
              </a:rPr>
              <a:t>ב. החשש שמא ישתמש ביומן וטלפון וכדו', ה'כרוכים' יחד עם הסידור האלקטרוני, זו גזירה חדשה שלא שמענוה. וכי נאסור להתפלל בסידור הכרוך עם חומש או תניא? </a:t>
            </a:r>
          </a:p>
        </p:txBody>
      </p:sp>
      <p:sp>
        <p:nvSpPr>
          <p:cNvPr id="7" name="מלבן 6"/>
          <p:cNvSpPr/>
          <p:nvPr/>
        </p:nvSpPr>
        <p:spPr>
          <a:xfrm>
            <a:off x="509666" y="356419"/>
            <a:ext cx="11242623" cy="584775"/>
          </a:xfrm>
          <a:prstGeom prst="rect">
            <a:avLst/>
          </a:prstGeom>
          <a:solidFill>
            <a:srgbClr val="FFC000"/>
          </a:solidFill>
        </p:spPr>
        <p:txBody>
          <a:bodyPr wrap="square">
            <a:spAutoFit/>
          </a:bodyPr>
          <a:lstStyle/>
          <a:p>
            <a:pPr lvl="0"/>
            <a:r>
              <a:rPr lang="he-IL" sz="3200" dirty="0">
                <a:solidFill>
                  <a:prstClr val="black"/>
                </a:solidFill>
              </a:rPr>
              <a:t>תגובת הרב ישראל רוזן (</a:t>
            </a:r>
            <a:r>
              <a:rPr lang="he-IL" sz="3200" dirty="0" err="1">
                <a:solidFill>
                  <a:prstClr val="black"/>
                </a:solidFill>
              </a:rPr>
              <a:t>תחומין</a:t>
            </a:r>
            <a:r>
              <a:rPr lang="he-IL" sz="3200" dirty="0">
                <a:solidFill>
                  <a:prstClr val="black"/>
                </a:solidFill>
              </a:rPr>
              <a:t> ל', תגובה למאמרו של הרב ליפשיץ)</a:t>
            </a:r>
          </a:p>
        </p:txBody>
      </p:sp>
    </p:spTree>
    <p:extLst>
      <p:ext uri="{BB962C8B-B14F-4D97-AF65-F5344CB8AC3E}">
        <p14:creationId xmlns:p14="http://schemas.microsoft.com/office/powerpoint/2010/main" val="7027788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0">
              <a:srgbClr val="00B0F0"/>
            </a:gs>
            <a:gs pos="41000">
              <a:schemeClr val="accent2">
                <a:lumMod val="45000"/>
                <a:lumOff val="55000"/>
              </a:schemeClr>
            </a:gs>
            <a:gs pos="100000">
              <a:srgbClr val="7030A0"/>
            </a:gs>
          </a:gsLst>
          <a:lin ang="5400000" scaled="1"/>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2277880" y="320155"/>
            <a:ext cx="7636239" cy="1058941"/>
          </a:xfrm>
          <a:solidFill>
            <a:schemeClr val="accent4">
              <a:lumMod val="60000"/>
              <a:lumOff val="40000"/>
            </a:schemeClr>
          </a:solidFill>
        </p:spPr>
        <p:txBody>
          <a:bodyPr/>
          <a:lstStyle/>
          <a:p>
            <a:pPr algn="ctr"/>
            <a:r>
              <a:rPr lang="he-IL" b="1" dirty="0"/>
              <a:t>הלכה למעשה - איסור החזקה בידיים</a:t>
            </a:r>
          </a:p>
        </p:txBody>
      </p:sp>
      <p:sp>
        <p:nvSpPr>
          <p:cNvPr id="3" name="מציין מיקום תוכן 2"/>
          <p:cNvSpPr>
            <a:spLocks noGrp="1"/>
          </p:cNvSpPr>
          <p:nvPr>
            <p:ph idx="1"/>
          </p:nvPr>
        </p:nvSpPr>
        <p:spPr>
          <a:xfrm>
            <a:off x="238593" y="1795645"/>
            <a:ext cx="11363794" cy="4351338"/>
          </a:xfrm>
          <a:solidFill>
            <a:srgbClr val="00B050"/>
          </a:solidFill>
        </p:spPr>
        <p:txBody>
          <a:bodyPr>
            <a:normAutofit fontScale="92500" lnSpcReduction="20000"/>
          </a:bodyPr>
          <a:lstStyle/>
          <a:p>
            <a:pPr>
              <a:lnSpc>
                <a:spcPct val="100000"/>
              </a:lnSpc>
              <a:spcBef>
                <a:spcPts val="0"/>
              </a:spcBef>
              <a:buFont typeface="Wingdings" panose="05000000000000000000" pitchFamily="2" charset="2"/>
              <a:buChar char="ü"/>
            </a:pPr>
            <a:r>
              <a:rPr lang="he-IL" sz="4000" b="1" dirty="0"/>
              <a:t>אסור למתפלל להחזיק בידו דבר שיכול להטרידו במהלך התפילה. </a:t>
            </a:r>
            <a:endParaRPr lang="he-IL" sz="4000" b="1" dirty="0" smtClean="0"/>
          </a:p>
          <a:p>
            <a:pPr marL="0" indent="0">
              <a:lnSpc>
                <a:spcPct val="100000"/>
              </a:lnSpc>
              <a:spcBef>
                <a:spcPts val="0"/>
              </a:spcBef>
              <a:buNone/>
            </a:pPr>
            <a:endParaRPr lang="he-IL" sz="2100" b="1" dirty="0" smtClean="0"/>
          </a:p>
          <a:p>
            <a:pPr>
              <a:lnSpc>
                <a:spcPct val="100000"/>
              </a:lnSpc>
              <a:spcBef>
                <a:spcPts val="0"/>
              </a:spcBef>
              <a:buFont typeface="Wingdings" panose="05000000000000000000" pitchFamily="2" charset="2"/>
              <a:buChar char="ü"/>
            </a:pPr>
            <a:r>
              <a:rPr lang="he-IL" sz="4000" b="1" dirty="0" smtClean="0"/>
              <a:t>בתפילת </a:t>
            </a:r>
            <a:r>
              <a:rPr lang="he-IL" sz="4000" b="1" dirty="0"/>
              <a:t>העמידה יש להקפיד שלא להחזיק ביד שום דבר </a:t>
            </a:r>
            <a:r>
              <a:rPr lang="he-IL" sz="4000" b="1" dirty="0" smtClean="0"/>
              <a:t>(אפילו </a:t>
            </a:r>
            <a:r>
              <a:rPr lang="he-IL" sz="4000" b="1" dirty="0"/>
              <a:t>אם אין חשש </a:t>
            </a:r>
            <a:r>
              <a:rPr lang="he-IL" sz="4000" b="1" dirty="0" smtClean="0"/>
              <a:t>להפרעה), </a:t>
            </a:r>
            <a:r>
              <a:rPr lang="he-IL" sz="4000" b="1" dirty="0"/>
              <a:t>שכן לא מכובד לעמוד מול מלך בצורה כזו. </a:t>
            </a:r>
            <a:endParaRPr lang="he-IL" sz="4000" b="1" dirty="0" smtClean="0"/>
          </a:p>
          <a:p>
            <a:pPr marL="0" indent="0">
              <a:lnSpc>
                <a:spcPct val="100000"/>
              </a:lnSpc>
              <a:spcBef>
                <a:spcPts val="0"/>
              </a:spcBef>
              <a:buNone/>
            </a:pPr>
            <a:endParaRPr lang="he-IL" sz="2600" b="1" dirty="0" smtClean="0"/>
          </a:p>
          <a:p>
            <a:pPr>
              <a:lnSpc>
                <a:spcPct val="100000"/>
              </a:lnSpc>
              <a:spcBef>
                <a:spcPts val="0"/>
              </a:spcBef>
              <a:buFont typeface="Wingdings" panose="05000000000000000000" pitchFamily="2" charset="2"/>
              <a:buChar char="ü"/>
            </a:pPr>
            <a:r>
              <a:rPr lang="he-IL" sz="4000" b="1" dirty="0" smtClean="0"/>
              <a:t>ישנה </a:t>
            </a:r>
            <a:r>
              <a:rPr lang="he-IL" sz="4000" b="1" dirty="0"/>
              <a:t>מחלוקת האם ניתן להתפלל מתוך סידור סלולרי, ונראה שגם למתירים יש להעביר את המכשיר ל"מצב טיסה". </a:t>
            </a:r>
          </a:p>
        </p:txBody>
      </p:sp>
    </p:spTree>
    <p:extLst>
      <p:ext uri="{BB962C8B-B14F-4D97-AF65-F5344CB8AC3E}">
        <p14:creationId xmlns:p14="http://schemas.microsoft.com/office/powerpoint/2010/main" val="31488360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2000">
              <a:schemeClr val="accent1">
                <a:lumMod val="75000"/>
              </a:schemeClr>
            </a:gs>
            <a:gs pos="41000">
              <a:schemeClr val="accent2">
                <a:lumMod val="45000"/>
                <a:lumOff val="55000"/>
              </a:schemeClr>
            </a:gs>
            <a:gs pos="100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1730876" y="340412"/>
            <a:ext cx="8502130" cy="909039"/>
          </a:xfrm>
          <a:solidFill>
            <a:schemeClr val="accent4">
              <a:lumMod val="60000"/>
              <a:lumOff val="40000"/>
            </a:schemeClr>
          </a:solidFill>
        </p:spPr>
        <p:txBody>
          <a:bodyPr>
            <a:normAutofit/>
          </a:bodyPr>
          <a:lstStyle/>
          <a:p>
            <a:r>
              <a:rPr lang="he-IL" sz="3200" b="1" dirty="0"/>
              <a:t>ב. איסור הסתכלות על חפצים ואנשים המפריעים לריכוז</a:t>
            </a:r>
          </a:p>
        </p:txBody>
      </p:sp>
      <p:sp>
        <p:nvSpPr>
          <p:cNvPr id="4" name="מלבן 3"/>
          <p:cNvSpPr/>
          <p:nvPr/>
        </p:nvSpPr>
        <p:spPr>
          <a:xfrm>
            <a:off x="2855495" y="1532084"/>
            <a:ext cx="8999622" cy="830997"/>
          </a:xfrm>
          <a:prstGeom prst="rect">
            <a:avLst/>
          </a:prstGeom>
          <a:solidFill>
            <a:schemeClr val="accent1">
              <a:lumMod val="60000"/>
              <a:lumOff val="40000"/>
            </a:schemeClr>
          </a:solidFill>
        </p:spPr>
        <p:txBody>
          <a:bodyPr wrap="square">
            <a:spAutoFit/>
          </a:bodyPr>
          <a:lstStyle/>
          <a:p>
            <a:r>
              <a:rPr lang="he-IL" sz="2400" dirty="0"/>
              <a:t>לא רק החזקה של חפץ או אדם יכולה להביא לביטול כוונת המתפלל, אלא גם הסתכלות עליו יכולה לעתים לפגוע בריכוז.</a:t>
            </a:r>
          </a:p>
        </p:txBody>
      </p:sp>
      <p:sp>
        <p:nvSpPr>
          <p:cNvPr id="5" name="מלבן 4"/>
          <p:cNvSpPr/>
          <p:nvPr/>
        </p:nvSpPr>
        <p:spPr>
          <a:xfrm>
            <a:off x="556735" y="2624622"/>
            <a:ext cx="9084569" cy="830997"/>
          </a:xfrm>
          <a:prstGeom prst="rect">
            <a:avLst/>
          </a:prstGeom>
          <a:solidFill>
            <a:srgbClr val="00B0F0"/>
          </a:solidFill>
        </p:spPr>
        <p:txBody>
          <a:bodyPr wrap="square">
            <a:spAutoFit/>
          </a:bodyPr>
          <a:lstStyle/>
          <a:p>
            <a:r>
              <a:rPr lang="he-IL" sz="2400" dirty="0"/>
              <a:t>כך נאמר בגמרא ברכות ה ע"ב: מנין למתפלל שלא יהא דבר חוצץ בינו ובין הקיר? שנאמר: "</a:t>
            </a:r>
            <a:r>
              <a:rPr lang="he-IL" sz="2400" b="1" dirty="0">
                <a:solidFill>
                  <a:srgbClr val="FF0000"/>
                </a:solidFill>
              </a:rPr>
              <a:t>ויסב חזקיהו פניו אל הקיר </a:t>
            </a:r>
            <a:r>
              <a:rPr lang="he-IL" sz="2400" b="1" dirty="0" smtClean="0">
                <a:solidFill>
                  <a:srgbClr val="FF0000"/>
                </a:solidFill>
              </a:rPr>
              <a:t>ויתפלל" </a:t>
            </a:r>
            <a:r>
              <a:rPr lang="he-IL" sz="2400" dirty="0" smtClean="0"/>
              <a:t>(ישעיהו </a:t>
            </a:r>
            <a:r>
              <a:rPr lang="he-IL" sz="2400" dirty="0"/>
              <a:t>לח, </a:t>
            </a:r>
            <a:r>
              <a:rPr lang="he-IL" sz="2400" dirty="0" smtClean="0"/>
              <a:t>ב). </a:t>
            </a:r>
            <a:endParaRPr lang="he-IL" sz="2400" dirty="0"/>
          </a:p>
        </p:txBody>
      </p:sp>
      <p:sp>
        <p:nvSpPr>
          <p:cNvPr id="6" name="מלבן 5"/>
          <p:cNvSpPr/>
          <p:nvPr/>
        </p:nvSpPr>
        <p:spPr>
          <a:xfrm>
            <a:off x="1989222" y="3905230"/>
            <a:ext cx="9865895" cy="830997"/>
          </a:xfrm>
          <a:prstGeom prst="rect">
            <a:avLst/>
          </a:prstGeom>
          <a:solidFill>
            <a:schemeClr val="accent3">
              <a:lumMod val="75000"/>
            </a:schemeClr>
          </a:solidFill>
        </p:spPr>
        <p:txBody>
          <a:bodyPr wrap="square">
            <a:spAutoFit/>
          </a:bodyPr>
          <a:lstStyle/>
          <a:p>
            <a:r>
              <a:rPr lang="he-IL" sz="2400" dirty="0"/>
              <a:t>בביאור איסור זה כתב הרמב"ם </a:t>
            </a:r>
            <a:r>
              <a:rPr lang="he-IL" sz="2400" dirty="0" smtClean="0"/>
              <a:t>בתשובה(מהדורת </a:t>
            </a:r>
            <a:r>
              <a:rPr lang="he-IL" sz="2400" dirty="0" err="1"/>
              <a:t>פריימן</a:t>
            </a:r>
            <a:r>
              <a:rPr lang="he-IL" sz="2400" dirty="0"/>
              <a:t>, סימן כ</a:t>
            </a:r>
            <a:r>
              <a:rPr lang="he-IL" sz="2400" dirty="0" smtClean="0"/>
              <a:t>') </a:t>
            </a:r>
            <a:r>
              <a:rPr lang="he-IL" sz="2400" dirty="0"/>
              <a:t>הטעם שהצריכו להתקרב אל הקיר בעת התפילה הוא כדי שלא יהא לפניו דבר </a:t>
            </a:r>
            <a:r>
              <a:rPr lang="he-IL" sz="2400" b="1" dirty="0"/>
              <a:t>שיבטל כוונתו</a:t>
            </a:r>
            <a:r>
              <a:rPr lang="he-IL" sz="2400" dirty="0"/>
              <a:t>.</a:t>
            </a:r>
          </a:p>
        </p:txBody>
      </p:sp>
      <p:sp>
        <p:nvSpPr>
          <p:cNvPr id="7" name="מלבן 6"/>
          <p:cNvSpPr/>
          <p:nvPr/>
        </p:nvSpPr>
        <p:spPr>
          <a:xfrm>
            <a:off x="332146" y="5185838"/>
            <a:ext cx="9180822" cy="954107"/>
          </a:xfrm>
          <a:prstGeom prst="rect">
            <a:avLst/>
          </a:prstGeom>
          <a:solidFill>
            <a:schemeClr val="accent1">
              <a:lumMod val="75000"/>
            </a:schemeClr>
          </a:solidFill>
        </p:spPr>
        <p:txBody>
          <a:bodyPr wrap="square">
            <a:spAutoFit/>
          </a:bodyPr>
          <a:lstStyle/>
          <a:p>
            <a:r>
              <a:rPr lang="he-IL" sz="2800" dirty="0"/>
              <a:t>על בסיס </a:t>
            </a:r>
            <a:r>
              <a:rPr lang="he-IL" sz="2800" dirty="0" smtClean="0"/>
              <a:t>הסבר זה ביאר (שם) שאסור להתפלל כנגד 'בגדים המצוירים', וכך נפסק בשולחן ערוך (אורח </a:t>
            </a:r>
            <a:r>
              <a:rPr lang="he-IL" sz="2800" dirty="0"/>
              <a:t>חיים סימן צ סעיף </a:t>
            </a:r>
            <a:r>
              <a:rPr lang="he-IL" sz="2800" dirty="0" err="1" smtClean="0"/>
              <a:t>כג</a:t>
            </a:r>
            <a:r>
              <a:rPr lang="he-IL" sz="2800" dirty="0"/>
              <a:t>)</a:t>
            </a:r>
            <a:r>
              <a:rPr lang="he-IL" sz="2800" dirty="0" smtClean="0"/>
              <a:t>.</a:t>
            </a:r>
            <a:endParaRPr lang="he-IL" sz="2800" dirty="0"/>
          </a:p>
        </p:txBody>
      </p:sp>
      <p:pic>
        <p:nvPicPr>
          <p:cNvPr id="8" name="תמונה 7"/>
          <p:cNvPicPr>
            <a:picLocks noChangeAspect="1"/>
          </p:cNvPicPr>
          <p:nvPr/>
        </p:nvPicPr>
        <p:blipFill>
          <a:blip r:embed="rId2"/>
          <a:stretch>
            <a:fillRect/>
          </a:stretch>
        </p:blipFill>
        <p:spPr>
          <a:xfrm>
            <a:off x="9897979" y="5060741"/>
            <a:ext cx="1957138" cy="1564648"/>
          </a:xfrm>
          <a:prstGeom prst="rect">
            <a:avLst/>
          </a:prstGeom>
        </p:spPr>
      </p:pic>
    </p:spTree>
    <p:extLst>
      <p:ext uri="{BB962C8B-B14F-4D97-AF65-F5344CB8AC3E}">
        <p14:creationId xmlns:p14="http://schemas.microsoft.com/office/powerpoint/2010/main" val="300957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000"/>
                                        <p:tgtEl>
                                          <p:spTgt spid="7"/>
                                        </p:tgtEl>
                                      </p:cBhvr>
                                    </p:animEffect>
                                    <p:anim calcmode="lin" valueType="num">
                                      <p:cBhvr>
                                        <p:cTn id="36" dur="2000" fill="hold"/>
                                        <p:tgtEl>
                                          <p:spTgt spid="7"/>
                                        </p:tgtEl>
                                        <p:attrNameLst>
                                          <p:attrName>ppt_w</p:attrName>
                                        </p:attrNameLst>
                                      </p:cBhvr>
                                      <p:tavLst>
                                        <p:tav tm="0" fmla="#ppt_w*sin(2.5*pi*$)">
                                          <p:val>
                                            <p:fltVal val="0"/>
                                          </p:val>
                                        </p:tav>
                                        <p:tav tm="100000">
                                          <p:val>
                                            <p:fltVal val="1"/>
                                          </p:val>
                                        </p:tav>
                                      </p:tavLst>
                                    </p:anim>
                                    <p:anim calcmode="lin" valueType="num">
                                      <p:cBhvr>
                                        <p:cTn id="37"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2000">
              <a:srgbClr val="92D050"/>
            </a:gs>
            <a:gs pos="41000">
              <a:schemeClr val="accent2">
                <a:lumMod val="45000"/>
                <a:lumOff val="55000"/>
              </a:schemeClr>
            </a:gs>
            <a:gs pos="100000">
              <a:srgbClr val="00B050"/>
            </a:gs>
          </a:gsLst>
          <a:lin ang="5400000" scaled="1"/>
        </a:gradFill>
        <a:effectLst/>
      </p:bgPr>
    </p:bg>
    <p:spTree>
      <p:nvGrpSpPr>
        <p:cNvPr id="1" name=""/>
        <p:cNvGrpSpPr/>
        <p:nvPr/>
      </p:nvGrpSpPr>
      <p:grpSpPr>
        <a:xfrm>
          <a:off x="0" y="0"/>
          <a:ext cx="0" cy="0"/>
          <a:chOff x="0" y="0"/>
          <a:chExt cx="0" cy="0"/>
        </a:xfrm>
      </p:grpSpPr>
      <p:sp>
        <p:nvSpPr>
          <p:cNvPr id="4" name="מלבן 3"/>
          <p:cNvSpPr/>
          <p:nvPr/>
        </p:nvSpPr>
        <p:spPr>
          <a:xfrm>
            <a:off x="986961" y="1348799"/>
            <a:ext cx="11008893" cy="5016758"/>
          </a:xfrm>
          <a:prstGeom prst="rect">
            <a:avLst/>
          </a:prstGeom>
          <a:solidFill>
            <a:srgbClr val="6666FF"/>
          </a:solidFill>
        </p:spPr>
        <p:txBody>
          <a:bodyPr wrap="square">
            <a:spAutoFit/>
          </a:bodyPr>
          <a:lstStyle/>
          <a:p>
            <a:r>
              <a:rPr lang="he-IL" sz="4000" dirty="0" smtClean="0"/>
              <a:t>במצבים </a:t>
            </a:r>
            <a:r>
              <a:rPr lang="he-IL" sz="4000" dirty="0"/>
              <a:t>כאלה מותר להתפלל נגדו אף לכתחילה</a:t>
            </a:r>
            <a:r>
              <a:rPr lang="he-IL" sz="4000" dirty="0" smtClean="0"/>
              <a:t>.</a:t>
            </a:r>
          </a:p>
          <a:p>
            <a:r>
              <a:rPr lang="he-IL" sz="4000" dirty="0" smtClean="0"/>
              <a:t> 1 </a:t>
            </a:r>
            <a:r>
              <a:rPr lang="he-IL" sz="4000" dirty="0"/>
              <a:t>.חפץ הנמצא בבית הכנסת לצורך התפילה: ספסל, </a:t>
            </a:r>
            <a:r>
              <a:rPr lang="he-IL" sz="4000" dirty="0" smtClean="0"/>
              <a:t>  </a:t>
            </a:r>
          </a:p>
          <a:p>
            <a:r>
              <a:rPr lang="he-IL" sz="4000" dirty="0"/>
              <a:t> </a:t>
            </a:r>
            <a:r>
              <a:rPr lang="he-IL" sz="4000" dirty="0" smtClean="0"/>
              <a:t>    סטנדר </a:t>
            </a:r>
            <a:r>
              <a:rPr lang="he-IL" sz="4000" dirty="0"/>
              <a:t>וכדומה</a:t>
            </a:r>
            <a:r>
              <a:rPr lang="he-IL" sz="4000" dirty="0" smtClean="0"/>
              <a:t>.</a:t>
            </a:r>
          </a:p>
          <a:p>
            <a:r>
              <a:rPr lang="he-IL" sz="4000" dirty="0" smtClean="0"/>
              <a:t> </a:t>
            </a:r>
            <a:r>
              <a:rPr lang="he-IL" sz="4000" dirty="0"/>
              <a:t>2 .החציצה רחוקה ממנו</a:t>
            </a:r>
            <a:r>
              <a:rPr lang="he-IL" sz="4000" dirty="0" smtClean="0"/>
              <a:t>.</a:t>
            </a:r>
          </a:p>
          <a:p>
            <a:r>
              <a:rPr lang="he-IL" sz="4000" dirty="0" smtClean="0"/>
              <a:t> </a:t>
            </a:r>
            <a:r>
              <a:rPr lang="he-IL" sz="4000" dirty="0"/>
              <a:t>3 .אדם אחר </a:t>
            </a:r>
            <a:r>
              <a:rPr lang="he-IL" sz="4000" dirty="0" smtClean="0"/>
              <a:t>המתפלל(יש </a:t>
            </a:r>
            <a:r>
              <a:rPr lang="he-IL" sz="4000" dirty="0"/>
              <a:t>הסבורים שגם אדם </a:t>
            </a:r>
            <a:endParaRPr lang="he-IL" sz="4000" dirty="0" smtClean="0"/>
          </a:p>
          <a:p>
            <a:r>
              <a:rPr lang="he-IL" sz="4000" dirty="0"/>
              <a:t> </a:t>
            </a:r>
            <a:r>
              <a:rPr lang="he-IL" sz="4000" dirty="0" smtClean="0"/>
              <a:t>    המתפלל </a:t>
            </a:r>
            <a:r>
              <a:rPr lang="he-IL" sz="4000" dirty="0"/>
              <a:t>חוצץ. לשיטתם לכתחילה יחפש מקום ליד </a:t>
            </a:r>
            <a:endParaRPr lang="he-IL" sz="4000" dirty="0" smtClean="0"/>
          </a:p>
          <a:p>
            <a:r>
              <a:rPr lang="he-IL" sz="4000" dirty="0"/>
              <a:t> </a:t>
            </a:r>
            <a:r>
              <a:rPr lang="he-IL" sz="4000" dirty="0" smtClean="0"/>
              <a:t>    הקיר</a:t>
            </a:r>
            <a:r>
              <a:rPr lang="he-IL" sz="4000" dirty="0"/>
              <a:t>, ואם אינו מוצא יסתכל בסידור או יעצום את </a:t>
            </a:r>
            <a:endParaRPr lang="he-IL" sz="4000" dirty="0" smtClean="0"/>
          </a:p>
          <a:p>
            <a:r>
              <a:rPr lang="he-IL" sz="4000" dirty="0"/>
              <a:t> </a:t>
            </a:r>
            <a:r>
              <a:rPr lang="he-IL" sz="4000" dirty="0" smtClean="0"/>
              <a:t>    עיניו)</a:t>
            </a:r>
            <a:endParaRPr lang="he-IL" sz="4000" dirty="0"/>
          </a:p>
        </p:txBody>
      </p:sp>
      <p:sp>
        <p:nvSpPr>
          <p:cNvPr id="5" name="מלבן 4"/>
          <p:cNvSpPr/>
          <p:nvPr/>
        </p:nvSpPr>
        <p:spPr>
          <a:xfrm>
            <a:off x="2771994" y="501697"/>
            <a:ext cx="5977920" cy="646331"/>
          </a:xfrm>
          <a:prstGeom prst="rect">
            <a:avLst/>
          </a:prstGeom>
          <a:solidFill>
            <a:schemeClr val="accent4">
              <a:lumMod val="60000"/>
              <a:lumOff val="40000"/>
            </a:schemeClr>
          </a:solidFill>
        </p:spPr>
        <p:txBody>
          <a:bodyPr wrap="none">
            <a:spAutoFit/>
          </a:bodyPr>
          <a:lstStyle/>
          <a:p>
            <a:r>
              <a:rPr lang="he-IL" sz="3600" b="1" dirty="0">
                <a:solidFill>
                  <a:prstClr val="black"/>
                </a:solidFill>
              </a:rPr>
              <a:t>דבר חוצץ שאינו מושך </a:t>
            </a:r>
            <a:r>
              <a:rPr lang="he-IL" sz="3600" b="1" dirty="0" smtClean="0">
                <a:solidFill>
                  <a:prstClr val="black"/>
                </a:solidFill>
              </a:rPr>
              <a:t>את העין </a:t>
            </a:r>
            <a:endParaRPr lang="he-IL" sz="2000" b="1" dirty="0"/>
          </a:p>
        </p:txBody>
      </p:sp>
      <p:pic>
        <p:nvPicPr>
          <p:cNvPr id="6" name="תמונה 5"/>
          <p:cNvPicPr>
            <a:picLocks noChangeAspect="1"/>
          </p:cNvPicPr>
          <p:nvPr/>
        </p:nvPicPr>
        <p:blipFill>
          <a:blip r:embed="rId2">
            <a:clrChange>
              <a:clrFrom>
                <a:srgbClr val="FFFFFF"/>
              </a:clrFrom>
              <a:clrTo>
                <a:srgbClr val="FFFFFF">
                  <a:alpha val="0"/>
                </a:srgbClr>
              </a:clrTo>
            </a:clrChange>
          </a:blip>
          <a:stretch>
            <a:fillRect/>
          </a:stretch>
        </p:blipFill>
        <p:spPr>
          <a:xfrm rot="20635330">
            <a:off x="80619" y="2513380"/>
            <a:ext cx="2459343" cy="2023007"/>
          </a:xfrm>
          <a:prstGeom prst="rect">
            <a:avLst/>
          </a:prstGeom>
        </p:spPr>
      </p:pic>
      <p:pic>
        <p:nvPicPr>
          <p:cNvPr id="7" name="תמונה 6"/>
          <p:cNvPicPr>
            <a:picLocks noChangeAspect="1"/>
          </p:cNvPicPr>
          <p:nvPr/>
        </p:nvPicPr>
        <p:blipFill>
          <a:blip r:embed="rId3">
            <a:clrChange>
              <a:clrFrom>
                <a:srgbClr val="929292"/>
              </a:clrFrom>
              <a:clrTo>
                <a:srgbClr val="929292">
                  <a:alpha val="0"/>
                </a:srgbClr>
              </a:clrTo>
            </a:clrChange>
          </a:blip>
          <a:stretch>
            <a:fillRect/>
          </a:stretch>
        </p:blipFill>
        <p:spPr>
          <a:xfrm rot="20021800">
            <a:off x="291131" y="625257"/>
            <a:ext cx="1668878" cy="1602486"/>
          </a:xfrm>
          <a:prstGeom prst="rect">
            <a:avLst/>
          </a:prstGeom>
        </p:spPr>
      </p:pic>
    </p:spTree>
    <p:extLst>
      <p:ext uri="{BB962C8B-B14F-4D97-AF65-F5344CB8AC3E}">
        <p14:creationId xmlns:p14="http://schemas.microsoft.com/office/powerpoint/2010/main" val="7434354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2000">
              <a:schemeClr val="accent1">
                <a:lumMod val="75000"/>
              </a:schemeClr>
            </a:gs>
            <a:gs pos="41000">
              <a:schemeClr val="accent2">
                <a:lumMod val="45000"/>
                <a:lumOff val="55000"/>
              </a:schemeClr>
            </a:gs>
            <a:gs pos="100000">
              <a:srgbClr val="002060"/>
            </a:gs>
          </a:gsLst>
          <a:lin ang="5400000" scaled="1"/>
        </a:gradFill>
        <a:effectLst/>
      </p:bgPr>
    </p:bg>
    <p:spTree>
      <p:nvGrpSpPr>
        <p:cNvPr id="1" name=""/>
        <p:cNvGrpSpPr/>
        <p:nvPr/>
      </p:nvGrpSpPr>
      <p:grpSpPr>
        <a:xfrm>
          <a:off x="0" y="0"/>
          <a:ext cx="0" cy="0"/>
          <a:chOff x="0" y="0"/>
          <a:chExt cx="0" cy="0"/>
        </a:xfrm>
      </p:grpSpPr>
      <p:sp>
        <p:nvSpPr>
          <p:cNvPr id="4" name="מלבן 3"/>
          <p:cNvSpPr/>
          <p:nvPr/>
        </p:nvSpPr>
        <p:spPr>
          <a:xfrm>
            <a:off x="1383633" y="566627"/>
            <a:ext cx="10118556" cy="1077218"/>
          </a:xfrm>
          <a:prstGeom prst="rect">
            <a:avLst/>
          </a:prstGeom>
          <a:solidFill>
            <a:schemeClr val="accent4">
              <a:lumMod val="60000"/>
              <a:lumOff val="40000"/>
            </a:schemeClr>
          </a:solidFill>
        </p:spPr>
        <p:txBody>
          <a:bodyPr wrap="square">
            <a:spAutoFit/>
          </a:bodyPr>
          <a:lstStyle/>
          <a:p>
            <a:pPr algn="ctr"/>
            <a:r>
              <a:rPr lang="he-IL" sz="3200" b="1" dirty="0"/>
              <a:t>הלכה </a:t>
            </a:r>
            <a:r>
              <a:rPr lang="he-IL" sz="3200" b="1" dirty="0" smtClean="0"/>
              <a:t>למעשה </a:t>
            </a:r>
          </a:p>
          <a:p>
            <a:pPr algn="ctr"/>
            <a:r>
              <a:rPr lang="he-IL" sz="3200" b="1" dirty="0" smtClean="0"/>
              <a:t>איסור הסתכלות על חפצים ואנשים המפריעים לריכוז</a:t>
            </a:r>
            <a:endParaRPr lang="he-IL" sz="3200" b="1" dirty="0"/>
          </a:p>
        </p:txBody>
      </p:sp>
      <p:sp>
        <p:nvSpPr>
          <p:cNvPr id="5" name="מלבן 4"/>
          <p:cNvSpPr/>
          <p:nvPr/>
        </p:nvSpPr>
        <p:spPr>
          <a:xfrm>
            <a:off x="1076825" y="1998185"/>
            <a:ext cx="10858500" cy="4031873"/>
          </a:xfrm>
          <a:prstGeom prst="rect">
            <a:avLst/>
          </a:prstGeom>
          <a:solidFill>
            <a:schemeClr val="accent2">
              <a:lumMod val="75000"/>
            </a:schemeClr>
          </a:solidFill>
        </p:spPr>
        <p:txBody>
          <a:bodyPr wrap="square">
            <a:spAutoFit/>
          </a:bodyPr>
          <a:lstStyle/>
          <a:p>
            <a:pPr marL="457200" lvl="0" indent="-457200" algn="ctr">
              <a:buFont typeface="Wingdings" panose="05000000000000000000" pitchFamily="2" charset="2"/>
              <a:buChar char="v"/>
            </a:pPr>
            <a:r>
              <a:rPr lang="he-IL" sz="3200" b="1" dirty="0">
                <a:solidFill>
                  <a:prstClr val="black"/>
                </a:solidFill>
              </a:rPr>
              <a:t>צריך להתפלל במקום שאין חוצץ בין המתפלל לקיר, אלא אם כן מדובר בדבר שאינו מושך את העין</a:t>
            </a:r>
            <a:r>
              <a:rPr lang="he-IL" sz="3200" b="1" dirty="0" smtClean="0">
                <a:solidFill>
                  <a:prstClr val="black"/>
                </a:solidFill>
              </a:rPr>
              <a:t>.</a:t>
            </a:r>
          </a:p>
          <a:p>
            <a:pPr lvl="0" algn="ctr"/>
            <a:r>
              <a:rPr lang="he-IL" sz="3200" b="1" dirty="0" smtClean="0">
                <a:solidFill>
                  <a:prstClr val="black"/>
                </a:solidFill>
              </a:rPr>
              <a:t> </a:t>
            </a:r>
          </a:p>
          <a:p>
            <a:pPr marL="457200" lvl="0" indent="-457200" algn="ctr">
              <a:buFont typeface="Wingdings" panose="05000000000000000000" pitchFamily="2" charset="2"/>
              <a:buChar char="v"/>
            </a:pPr>
            <a:r>
              <a:rPr lang="he-IL" sz="3200" b="1" dirty="0" smtClean="0">
                <a:solidFill>
                  <a:prstClr val="black"/>
                </a:solidFill>
              </a:rPr>
              <a:t>על </a:t>
            </a:r>
            <a:r>
              <a:rPr lang="he-IL" sz="3200" b="1" dirty="0">
                <a:solidFill>
                  <a:prstClr val="black"/>
                </a:solidFill>
              </a:rPr>
              <a:t>כן לא יתפלל נגד מראה או חלון עם השתקפות וכדו', וכן אין להתפלל כנגד בגד שעליו מצוירים </a:t>
            </a:r>
            <a:r>
              <a:rPr lang="he-IL" sz="3200" b="1" dirty="0" smtClean="0">
                <a:solidFill>
                  <a:prstClr val="black"/>
                </a:solidFill>
              </a:rPr>
              <a:t>ציורים.</a:t>
            </a:r>
          </a:p>
          <a:p>
            <a:pPr lvl="0"/>
            <a:endParaRPr lang="he-IL" sz="3200" b="1" dirty="0">
              <a:solidFill>
                <a:prstClr val="black"/>
              </a:solidFill>
            </a:endParaRPr>
          </a:p>
          <a:p>
            <a:pPr marL="457200" lvl="0" indent="-457200">
              <a:buFont typeface="Wingdings" panose="05000000000000000000" pitchFamily="2" charset="2"/>
              <a:buChar char="v"/>
            </a:pPr>
            <a:r>
              <a:rPr lang="he-IL" sz="3200" b="1" dirty="0" smtClean="0">
                <a:solidFill>
                  <a:prstClr val="black"/>
                </a:solidFill>
              </a:rPr>
              <a:t>בשעת </a:t>
            </a:r>
            <a:r>
              <a:rPr lang="he-IL" sz="3200" b="1" dirty="0">
                <a:solidFill>
                  <a:prstClr val="black"/>
                </a:solidFill>
              </a:rPr>
              <a:t>הדחק, שמוכרח להתפלל מול דבר החוצץ, יסתכל בסידור או יעצום עיניו. </a:t>
            </a:r>
          </a:p>
        </p:txBody>
      </p:sp>
      <p:pic>
        <p:nvPicPr>
          <p:cNvPr id="7" name="תמונה 6"/>
          <p:cNvPicPr>
            <a:picLocks noChangeAspect="1"/>
          </p:cNvPicPr>
          <p:nvPr/>
        </p:nvPicPr>
        <p:blipFill rotWithShape="1">
          <a:blip r:embed="rId2"/>
          <a:srcRect l="19449" r="19403" b="2005"/>
          <a:stretch/>
        </p:blipFill>
        <p:spPr>
          <a:xfrm>
            <a:off x="132348" y="4475387"/>
            <a:ext cx="1391651" cy="2005263"/>
          </a:xfrm>
          <a:prstGeom prst="rect">
            <a:avLst/>
          </a:prstGeom>
        </p:spPr>
      </p:pic>
      <p:pic>
        <p:nvPicPr>
          <p:cNvPr id="8" name="תמונה 7"/>
          <p:cNvPicPr>
            <a:picLocks noChangeAspect="1"/>
          </p:cNvPicPr>
          <p:nvPr/>
        </p:nvPicPr>
        <p:blipFill rotWithShape="1">
          <a:blip r:embed="rId3"/>
          <a:srcRect l="27419" r="28730" b="3225"/>
          <a:stretch/>
        </p:blipFill>
        <p:spPr>
          <a:xfrm>
            <a:off x="1710142" y="5478018"/>
            <a:ext cx="1241605" cy="1349612"/>
          </a:xfrm>
          <a:prstGeom prst="rect">
            <a:avLst/>
          </a:prstGeom>
        </p:spPr>
      </p:pic>
    </p:spTree>
    <p:extLst>
      <p:ext uri="{BB962C8B-B14F-4D97-AF65-F5344CB8AC3E}">
        <p14:creationId xmlns:p14="http://schemas.microsoft.com/office/powerpoint/2010/main" val="29083842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2000">
              <a:srgbClr val="92D050"/>
            </a:gs>
            <a:gs pos="41000">
              <a:schemeClr val="accent2">
                <a:lumMod val="45000"/>
                <a:lumOff val="55000"/>
              </a:schemeClr>
            </a:gs>
            <a:gs pos="100000">
              <a:srgbClr val="00B050"/>
            </a:gs>
          </a:gsLst>
          <a:lin ang="5400000" scaled="1"/>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3224463" y="349083"/>
            <a:ext cx="4953000" cy="821991"/>
          </a:xfrm>
          <a:solidFill>
            <a:schemeClr val="accent1">
              <a:lumMod val="60000"/>
              <a:lumOff val="40000"/>
            </a:schemeClr>
          </a:solidFill>
        </p:spPr>
        <p:txBody>
          <a:bodyPr/>
          <a:lstStyle/>
          <a:p>
            <a:r>
              <a:rPr lang="he-IL" b="1" dirty="0"/>
              <a:t>ג. התנהגות הסובבים</a:t>
            </a:r>
          </a:p>
        </p:txBody>
      </p:sp>
      <p:sp>
        <p:nvSpPr>
          <p:cNvPr id="4" name="מלבן 3"/>
          <p:cNvSpPr/>
          <p:nvPr/>
        </p:nvSpPr>
        <p:spPr>
          <a:xfrm>
            <a:off x="352927" y="1340597"/>
            <a:ext cx="11454062" cy="4832092"/>
          </a:xfrm>
          <a:prstGeom prst="rect">
            <a:avLst/>
          </a:prstGeom>
          <a:solidFill>
            <a:schemeClr val="accent4"/>
          </a:solidFill>
        </p:spPr>
        <p:txBody>
          <a:bodyPr wrap="square">
            <a:spAutoFit/>
          </a:bodyPr>
          <a:lstStyle/>
          <a:p>
            <a:r>
              <a:rPr lang="he-IL" sz="2800" b="1" u="sng" dirty="0"/>
              <a:t>שולחן ערוך אורח חיים סימן קב סעיף ד</a:t>
            </a:r>
          </a:p>
          <a:p>
            <a:r>
              <a:rPr lang="he-IL" sz="2800" b="1" dirty="0"/>
              <a:t>אסור לעבור כנגד המתפללים בתוך ד' אמות, ודווקא לפניהם, אבל </a:t>
            </a:r>
            <a:r>
              <a:rPr lang="he-IL" sz="2800" b="1" dirty="0" err="1"/>
              <a:t>בצידיהם</a:t>
            </a:r>
            <a:endParaRPr lang="he-IL" sz="2800" b="1" dirty="0"/>
          </a:p>
          <a:p>
            <a:r>
              <a:rPr lang="he-IL" sz="2800" b="1" dirty="0"/>
              <a:t>מותר לעבור ולעמוד</a:t>
            </a:r>
            <a:r>
              <a:rPr lang="he-IL" sz="2800" b="1" dirty="0" smtClean="0"/>
              <a:t>.</a:t>
            </a:r>
          </a:p>
          <a:p>
            <a:endParaRPr lang="he-IL" sz="2800" b="1" dirty="0"/>
          </a:p>
          <a:p>
            <a:r>
              <a:rPr lang="he-IL" sz="2800" b="1" u="sng" dirty="0"/>
              <a:t>שולחן ערוך אורח חיים סימן קב סעיף א</a:t>
            </a:r>
          </a:p>
          <a:p>
            <a:r>
              <a:rPr lang="he-IL" sz="2800" b="1" dirty="0"/>
              <a:t>אסור </a:t>
            </a:r>
            <a:r>
              <a:rPr lang="he-IL" sz="2800" b="1" dirty="0" err="1"/>
              <a:t>לישב</a:t>
            </a:r>
            <a:r>
              <a:rPr lang="he-IL" sz="2800" b="1" dirty="0"/>
              <a:t> בתוך ד' אמות של מתפלל; בין מלפניו בין מן </a:t>
            </a:r>
            <a:r>
              <a:rPr lang="he-IL" sz="2800" b="1" dirty="0" err="1"/>
              <a:t>הצדדין</a:t>
            </a:r>
            <a:r>
              <a:rPr lang="he-IL" sz="2800" b="1" dirty="0"/>
              <a:t> צריך </a:t>
            </a:r>
            <a:r>
              <a:rPr lang="he-IL" sz="2800" b="1" dirty="0" smtClean="0"/>
              <a:t>להרחיק ד</a:t>
            </a:r>
            <a:r>
              <a:rPr lang="he-IL" sz="2800" b="1" dirty="0"/>
              <a:t>' אמות; ואם עוסק בדברים שהם </a:t>
            </a:r>
            <a:r>
              <a:rPr lang="he-IL" sz="2800" b="1" dirty="0" err="1"/>
              <a:t>מתקוני</a:t>
            </a:r>
            <a:r>
              <a:rPr lang="he-IL" sz="2800" b="1" dirty="0"/>
              <a:t> התפילות... אינו צריך להרחיק</a:t>
            </a:r>
            <a:r>
              <a:rPr lang="he-IL" sz="2800" b="1" dirty="0" smtClean="0"/>
              <a:t>.</a:t>
            </a:r>
          </a:p>
          <a:p>
            <a:endParaRPr lang="he-IL" sz="2800" b="1" dirty="0"/>
          </a:p>
          <a:p>
            <a:r>
              <a:rPr lang="he-IL" sz="2800" b="1" u="sng" dirty="0" smtClean="0"/>
              <a:t>שולחן </a:t>
            </a:r>
            <a:r>
              <a:rPr lang="he-IL" sz="2800" b="1" u="sng" dirty="0"/>
              <a:t>ערוך אורח חיים סימן צ סעיף טו</a:t>
            </a:r>
          </a:p>
          <a:p>
            <a:r>
              <a:rPr lang="he-IL" sz="2800" b="1" dirty="0"/>
              <a:t>אם נשאר אדם יחידי מתפלל בבית הכנסת... חייב </a:t>
            </a:r>
            <a:r>
              <a:rPr lang="he-IL" sz="2800" b="1" dirty="0" err="1"/>
              <a:t>חבירו</a:t>
            </a:r>
            <a:r>
              <a:rPr lang="he-IL" sz="2800" b="1" dirty="0"/>
              <a:t> להמתין לו עד שיסיים</a:t>
            </a:r>
          </a:p>
          <a:p>
            <a:r>
              <a:rPr lang="he-IL" sz="2800" b="1" dirty="0"/>
              <a:t>תפילתו, כדי שלא יתבלבל בתפילתו.</a:t>
            </a:r>
          </a:p>
        </p:txBody>
      </p:sp>
      <p:pic>
        <p:nvPicPr>
          <p:cNvPr id="5" name="תמונה 4"/>
          <p:cNvPicPr>
            <a:picLocks noChangeAspect="1"/>
          </p:cNvPicPr>
          <p:nvPr/>
        </p:nvPicPr>
        <p:blipFill>
          <a:blip r:embed="rId2"/>
          <a:stretch>
            <a:fillRect/>
          </a:stretch>
        </p:blipFill>
        <p:spPr>
          <a:xfrm rot="20717976">
            <a:off x="320843" y="270477"/>
            <a:ext cx="2056146" cy="1374444"/>
          </a:xfrm>
          <a:prstGeom prst="rect">
            <a:avLst/>
          </a:prstGeom>
        </p:spPr>
      </p:pic>
    </p:spTree>
    <p:extLst>
      <p:ext uri="{BB962C8B-B14F-4D97-AF65-F5344CB8AC3E}">
        <p14:creationId xmlns:p14="http://schemas.microsoft.com/office/powerpoint/2010/main" val="284108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2000">
              <a:srgbClr val="92D050"/>
            </a:gs>
            <a:gs pos="41000">
              <a:schemeClr val="accent2">
                <a:lumMod val="45000"/>
                <a:lumOff val="55000"/>
              </a:schemeClr>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4" name="מלבן 3"/>
          <p:cNvSpPr/>
          <p:nvPr/>
        </p:nvSpPr>
        <p:spPr>
          <a:xfrm>
            <a:off x="761997" y="343480"/>
            <a:ext cx="10539663" cy="1815882"/>
          </a:xfrm>
          <a:prstGeom prst="rect">
            <a:avLst/>
          </a:prstGeom>
          <a:solidFill>
            <a:schemeClr val="accent4"/>
          </a:solidFill>
        </p:spPr>
        <p:txBody>
          <a:bodyPr wrap="square">
            <a:spAutoFit/>
          </a:bodyPr>
          <a:lstStyle/>
          <a:p>
            <a:pPr algn="ctr"/>
            <a:r>
              <a:rPr lang="he-IL" sz="2800" dirty="0"/>
              <a:t>מתוך ההלכות האלו אנו למדים כמה אחריות יש על האנשים </a:t>
            </a:r>
            <a:r>
              <a:rPr lang="he-IL" sz="2800" dirty="0" smtClean="0"/>
              <a:t>הנמצאים בקרבת </a:t>
            </a:r>
            <a:r>
              <a:rPr lang="he-IL" sz="2800" dirty="0"/>
              <a:t>המתפלל שלא להפריע לריכוז שלו. מכאן ברור ופשוט </a:t>
            </a:r>
            <a:r>
              <a:rPr lang="he-IL" sz="2800" dirty="0" smtClean="0"/>
              <a:t>שאסור לעשות </a:t>
            </a:r>
            <a:r>
              <a:rPr lang="he-IL" sz="2800" dirty="0"/>
              <a:t>גם רעש וכל שכן לדבר בקרבת אדם מתפלל.</a:t>
            </a:r>
          </a:p>
          <a:p>
            <a:pPr algn="ctr"/>
            <a:r>
              <a:rPr lang="he-IL" sz="2800" dirty="0"/>
              <a:t>יש אחריות המוטלת גם על המתפלל, כחלק מעבודת ההכנה שלו לתפילה</a:t>
            </a:r>
            <a:r>
              <a:rPr lang="he-IL" sz="2800" dirty="0" smtClean="0"/>
              <a:t>.</a:t>
            </a:r>
            <a:endParaRPr lang="he-IL" sz="2800" dirty="0"/>
          </a:p>
        </p:txBody>
      </p:sp>
      <p:sp>
        <p:nvSpPr>
          <p:cNvPr id="5" name="מלבן 4"/>
          <p:cNvSpPr/>
          <p:nvPr/>
        </p:nvSpPr>
        <p:spPr>
          <a:xfrm>
            <a:off x="449177" y="2607945"/>
            <a:ext cx="11165304" cy="1815882"/>
          </a:xfrm>
          <a:prstGeom prst="rect">
            <a:avLst/>
          </a:prstGeom>
          <a:solidFill>
            <a:srgbClr val="FFFF00"/>
          </a:solidFill>
        </p:spPr>
        <p:txBody>
          <a:bodyPr wrap="square">
            <a:spAutoFit/>
          </a:bodyPr>
          <a:lstStyle/>
          <a:p>
            <a:pPr lvl="0" algn="ctr"/>
            <a:r>
              <a:rPr lang="he-IL" sz="2800" dirty="0">
                <a:solidFill>
                  <a:prstClr val="black"/>
                </a:solidFill>
              </a:rPr>
              <a:t>לעתים הדיבורים וההפרעות מסביב הם מקריים ולא צפויים, אך </a:t>
            </a:r>
            <a:r>
              <a:rPr lang="he-IL" sz="2800" dirty="0" smtClean="0">
                <a:solidFill>
                  <a:prstClr val="black"/>
                </a:solidFill>
              </a:rPr>
              <a:t>פעמים רבות </a:t>
            </a:r>
            <a:r>
              <a:rPr lang="he-IL" sz="2800" dirty="0">
                <a:solidFill>
                  <a:prstClr val="black"/>
                </a:solidFill>
              </a:rPr>
              <a:t>דברים אלו ידועים מראש. יש בתי כנסת ומניינים שבהם יש </a:t>
            </a:r>
            <a:r>
              <a:rPr lang="he-IL" sz="2800" dirty="0" smtClean="0">
                <a:solidFill>
                  <a:prstClr val="black"/>
                </a:solidFill>
              </a:rPr>
              <a:t>יותר דיבורים</a:t>
            </a:r>
            <a:r>
              <a:rPr lang="he-IL" sz="2800" dirty="0">
                <a:solidFill>
                  <a:prstClr val="black"/>
                </a:solidFill>
              </a:rPr>
              <a:t>, ולעתים בתוך בית כנסת אחד יש אזורים שבהם רמת </a:t>
            </a:r>
            <a:r>
              <a:rPr lang="he-IL" sz="2800" dirty="0" smtClean="0">
                <a:solidFill>
                  <a:prstClr val="black"/>
                </a:solidFill>
              </a:rPr>
              <a:t>הרעש גבוהה </a:t>
            </a:r>
            <a:r>
              <a:rPr lang="he-IL" sz="2800" dirty="0">
                <a:solidFill>
                  <a:prstClr val="black"/>
                </a:solidFill>
              </a:rPr>
              <a:t>יותר. ראוי שהמתפלל יחפש מקום תפילה שבו הוא חושב שתהיה אווירה מתאימה.</a:t>
            </a:r>
          </a:p>
        </p:txBody>
      </p:sp>
      <p:sp>
        <p:nvSpPr>
          <p:cNvPr id="6" name="מלבן 5"/>
          <p:cNvSpPr/>
          <p:nvPr/>
        </p:nvSpPr>
        <p:spPr>
          <a:xfrm>
            <a:off x="465217" y="4872410"/>
            <a:ext cx="11149264" cy="1384995"/>
          </a:xfrm>
          <a:prstGeom prst="rect">
            <a:avLst/>
          </a:prstGeom>
          <a:solidFill>
            <a:srgbClr val="FFC000"/>
          </a:solidFill>
        </p:spPr>
        <p:txBody>
          <a:bodyPr wrap="square">
            <a:spAutoFit/>
          </a:bodyPr>
          <a:lstStyle/>
          <a:p>
            <a:pPr lvl="0" algn="ctr"/>
            <a:r>
              <a:rPr lang="he-IL" sz="2800" b="1" dirty="0">
                <a:solidFill>
                  <a:srgbClr val="FF0000"/>
                </a:solidFill>
              </a:rPr>
              <a:t>אווירת התפילה</a:t>
            </a:r>
            <a:r>
              <a:rPr lang="he-IL" sz="2800" dirty="0">
                <a:solidFill>
                  <a:prstClr val="black"/>
                </a:solidFill>
              </a:rPr>
              <a:t>: כלל הנוכחים יוצרים את האווירה ועל כן עליהם </a:t>
            </a:r>
            <a:r>
              <a:rPr lang="he-IL" sz="2800" dirty="0" smtClean="0">
                <a:solidFill>
                  <a:prstClr val="black"/>
                </a:solidFill>
              </a:rPr>
              <a:t>מוטל עיקר </a:t>
            </a:r>
            <a:r>
              <a:rPr lang="he-IL" sz="2800" dirty="0">
                <a:solidFill>
                  <a:prstClr val="black"/>
                </a:solidFill>
              </a:rPr>
              <a:t>האחריות. עם זאת, המתפלל בוחר לאיזו אווירה להשתייך: </a:t>
            </a:r>
            <a:r>
              <a:rPr lang="he-IL" sz="2800" dirty="0" smtClean="0">
                <a:solidFill>
                  <a:prstClr val="black"/>
                </a:solidFill>
              </a:rPr>
              <a:t>האם להשתייך </a:t>
            </a:r>
            <a:r>
              <a:rPr lang="he-IL" sz="2800" dirty="0">
                <a:solidFill>
                  <a:prstClr val="black"/>
                </a:solidFill>
              </a:rPr>
              <a:t>לקבוצת ה'דברנים' או לחילופין לחבורה שקטה שבקרבתה ניתן להתפלל בריכוז.</a:t>
            </a:r>
          </a:p>
        </p:txBody>
      </p:sp>
    </p:spTree>
    <p:extLst>
      <p:ext uri="{BB962C8B-B14F-4D97-AF65-F5344CB8AC3E}">
        <p14:creationId xmlns:p14="http://schemas.microsoft.com/office/powerpoint/2010/main" val="232078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2000">
              <a:schemeClr val="accent4">
                <a:lumMod val="75000"/>
              </a:schemeClr>
            </a:gs>
            <a:gs pos="21383">
              <a:srgbClr val="DFA800"/>
            </a:gs>
            <a:gs pos="41000">
              <a:schemeClr val="accent6">
                <a:lumMod val="60000"/>
                <a:lumOff val="40000"/>
              </a:schemeClr>
            </a:gs>
            <a:gs pos="100000">
              <a:srgbClr val="FF0000"/>
            </a:gs>
          </a:gsLst>
          <a:lin ang="5400000" scaled="1"/>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2646947" y="192506"/>
            <a:ext cx="7924800" cy="1193383"/>
          </a:xfrm>
          <a:solidFill>
            <a:schemeClr val="accent1">
              <a:lumMod val="60000"/>
              <a:lumOff val="40000"/>
            </a:schemeClr>
          </a:solidFill>
        </p:spPr>
        <p:txBody>
          <a:bodyPr>
            <a:noAutofit/>
          </a:bodyPr>
          <a:lstStyle/>
          <a:p>
            <a:pPr algn="ctr"/>
            <a:r>
              <a:rPr lang="he-IL" b="1" dirty="0"/>
              <a:t>הלכה למעשה - התנהגות הסובבים</a:t>
            </a:r>
          </a:p>
        </p:txBody>
      </p:sp>
      <p:sp>
        <p:nvSpPr>
          <p:cNvPr id="4" name="מלבן 3"/>
          <p:cNvSpPr/>
          <p:nvPr/>
        </p:nvSpPr>
        <p:spPr>
          <a:xfrm>
            <a:off x="3176336" y="1872189"/>
            <a:ext cx="8855243" cy="4616648"/>
          </a:xfrm>
          <a:prstGeom prst="rect">
            <a:avLst/>
          </a:prstGeom>
        </p:spPr>
        <p:txBody>
          <a:bodyPr wrap="square">
            <a:spAutoFit/>
          </a:bodyPr>
          <a:lstStyle/>
          <a:p>
            <a:pPr algn="ctr">
              <a:lnSpc>
                <a:spcPct val="150000"/>
              </a:lnSpc>
            </a:pPr>
            <a:r>
              <a:rPr lang="he-IL" sz="3600" b="1" u="sng" dirty="0">
                <a:solidFill>
                  <a:srgbClr val="FF0000"/>
                </a:solidFill>
              </a:rPr>
              <a:t>איסור ישיבה </a:t>
            </a:r>
            <a:r>
              <a:rPr lang="he-IL" sz="3200" dirty="0"/>
              <a:t>- אין לשבת בתוך ארבע </a:t>
            </a:r>
            <a:r>
              <a:rPr lang="he-IL" sz="3200" dirty="0" smtClean="0"/>
              <a:t>אמותיו (כ-2 מטרים) </a:t>
            </a:r>
            <a:r>
              <a:rPr lang="he-IL" sz="3200" dirty="0"/>
              <a:t>של אדם המתפלל תפילת שמונה עשרה, הן מלפניו והן מצדדיו, ולעדות אשכנז אסור לשבת גם מאחוריו. אמנם אם היושב מתפלל </a:t>
            </a:r>
            <a:r>
              <a:rPr lang="he-IL" sz="3200" dirty="0" smtClean="0"/>
              <a:t>(וי"א </a:t>
            </a:r>
            <a:r>
              <a:rPr lang="he-IL" sz="3200" dirty="0"/>
              <a:t>אף אם שומע את חזרת </a:t>
            </a:r>
            <a:r>
              <a:rPr lang="he-IL" sz="3200" dirty="0" smtClean="0"/>
              <a:t>הש"ץ) </a:t>
            </a:r>
            <a:r>
              <a:rPr lang="he-IL" sz="3200" dirty="0"/>
              <a:t>מותר לו לשבת ליד המתפלל שמונה עשרה, כל עוד שאינו יושב לפניו ממש.</a:t>
            </a:r>
          </a:p>
        </p:txBody>
      </p:sp>
      <p:pic>
        <p:nvPicPr>
          <p:cNvPr id="3074" name="Picture 2" descr="הרב פינטו: פנינים מפרשת השבוע - וואלה! יהדות"/>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038" y="1642563"/>
            <a:ext cx="2633962" cy="4122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9741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49000">
              <a:schemeClr val="accent2">
                <a:lumMod val="45000"/>
                <a:lumOff val="55000"/>
              </a:schemeClr>
            </a:gs>
            <a:gs pos="88876">
              <a:srgbClr val="E8C285"/>
            </a:gs>
            <a:gs pos="53000">
              <a:schemeClr val="accent4">
                <a:lumMod val="75000"/>
              </a:schemeClr>
            </a:gs>
            <a:gs pos="100000">
              <a:schemeClr val="accent2">
                <a:lumMod val="30000"/>
                <a:lumOff val="70000"/>
              </a:schemeClr>
            </a:gs>
          </a:gsLst>
          <a:lin ang="8100000" scaled="1"/>
          <a:tileRect/>
        </a:gradFill>
        <a:effectLst/>
      </p:bgPr>
    </p:bg>
    <p:spTree>
      <p:nvGrpSpPr>
        <p:cNvPr id="1" name=""/>
        <p:cNvGrpSpPr/>
        <p:nvPr/>
      </p:nvGrpSpPr>
      <p:grpSpPr>
        <a:xfrm>
          <a:off x="0" y="0"/>
          <a:ext cx="0" cy="0"/>
          <a:chOff x="0" y="0"/>
          <a:chExt cx="0" cy="0"/>
        </a:xfrm>
      </p:grpSpPr>
      <p:sp>
        <p:nvSpPr>
          <p:cNvPr id="4" name="מלבן 3"/>
          <p:cNvSpPr/>
          <p:nvPr/>
        </p:nvSpPr>
        <p:spPr>
          <a:xfrm>
            <a:off x="5575300" y="315436"/>
            <a:ext cx="6096000" cy="310854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a:r>
              <a:rPr lang="he-IL" sz="2800" b="1" dirty="0">
                <a:latin typeface="David" panose="020E0502060401010101" pitchFamily="34" charset="-79"/>
                <a:cs typeface="David" panose="020E0502060401010101" pitchFamily="34" charset="-79"/>
              </a:rPr>
              <a:t>חז"ל קבעו שיש להתפלל שלוש פעמים ביום כדי שנעצור את חיינו בצמתים חשובים, נתרומם ממקומנו הטבעי וניזכר בדברים החשובים באמת. </a:t>
            </a:r>
            <a:endParaRPr lang="he-IL" sz="2800" b="1" dirty="0" smtClean="0">
              <a:latin typeface="David" panose="020E0502060401010101" pitchFamily="34" charset="-79"/>
              <a:cs typeface="David" panose="020E0502060401010101" pitchFamily="34" charset="-79"/>
            </a:endParaRPr>
          </a:p>
          <a:p>
            <a:pPr algn="just"/>
            <a:r>
              <a:rPr lang="he-IL" sz="2800" b="1" dirty="0" smtClean="0">
                <a:latin typeface="David" panose="020E0502060401010101" pitchFamily="34" charset="-79"/>
                <a:cs typeface="David" panose="020E0502060401010101" pitchFamily="34" charset="-79"/>
              </a:rPr>
              <a:t>תוכן </a:t>
            </a:r>
            <a:r>
              <a:rPr lang="he-IL" sz="2800" b="1" dirty="0">
                <a:latin typeface="David" panose="020E0502060401010101" pitchFamily="34" charset="-79"/>
                <a:cs typeface="David" panose="020E0502060401010101" pitchFamily="34" charset="-79"/>
              </a:rPr>
              <a:t>תפילת העמידה מוביל אותנו למחשבות מרוממות על מטרות וערכים גדולים, יחד עם האפשרות להתפלל על הצרכים האישיים. </a:t>
            </a:r>
          </a:p>
        </p:txBody>
      </p:sp>
      <p:sp>
        <p:nvSpPr>
          <p:cNvPr id="5" name="מלבן 4"/>
          <p:cNvSpPr/>
          <p:nvPr/>
        </p:nvSpPr>
        <p:spPr>
          <a:xfrm>
            <a:off x="1030990" y="4287094"/>
            <a:ext cx="7010400" cy="181588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he-IL" sz="2800" b="1" dirty="0">
                <a:latin typeface="David" panose="020E0502060401010101" pitchFamily="34" charset="-79"/>
                <a:cs typeface="David" panose="020E0502060401010101" pitchFamily="34" charset="-79"/>
              </a:rPr>
              <a:t>כשאנו מדברים על מטרות גדולות בתפילת העמידה, אין הכוונה רק לעצם התוכן והמילים הנאמרות, אלא גם ובעיקר לעובדה שבתפילת העמידה זוכה המתפלל לעמוד מול הקב"ה ולשוחח </a:t>
            </a:r>
            <a:r>
              <a:rPr lang="he-IL" sz="2800" b="1" dirty="0" err="1">
                <a:latin typeface="David" panose="020E0502060401010101" pitchFamily="34" charset="-79"/>
                <a:cs typeface="David" panose="020E0502060401010101" pitchFamily="34" charset="-79"/>
              </a:rPr>
              <a:t>עימו</a:t>
            </a:r>
            <a:r>
              <a:rPr lang="he-IL" sz="2800" b="1" dirty="0">
                <a:latin typeface="David" panose="020E0502060401010101" pitchFamily="34" charset="-79"/>
                <a:cs typeface="David" panose="020E0502060401010101" pitchFamily="34" charset="-79"/>
              </a:rPr>
              <a:t>. </a:t>
            </a:r>
          </a:p>
        </p:txBody>
      </p:sp>
      <p:pic>
        <p:nvPicPr>
          <p:cNvPr id="6" name="תמונה 5"/>
          <p:cNvPicPr>
            <a:picLocks noChangeAspect="1"/>
          </p:cNvPicPr>
          <p:nvPr/>
        </p:nvPicPr>
        <p:blipFill>
          <a:blip r:embed="rId2"/>
          <a:stretch>
            <a:fillRect/>
          </a:stretch>
        </p:blipFill>
        <p:spPr>
          <a:xfrm rot="20203602">
            <a:off x="492681" y="901703"/>
            <a:ext cx="4289777" cy="2412999"/>
          </a:xfrm>
          <a:prstGeom prst="rect">
            <a:avLst/>
          </a:prstGeom>
        </p:spPr>
      </p:pic>
      <p:pic>
        <p:nvPicPr>
          <p:cNvPr id="7" name="תמונה 6"/>
          <p:cNvPicPr>
            <a:picLocks noChangeAspect="1"/>
          </p:cNvPicPr>
          <p:nvPr/>
        </p:nvPicPr>
        <p:blipFill>
          <a:blip r:embed="rId3"/>
          <a:stretch>
            <a:fillRect/>
          </a:stretch>
        </p:blipFill>
        <p:spPr>
          <a:xfrm>
            <a:off x="8204200" y="3611032"/>
            <a:ext cx="3733504" cy="2985875"/>
          </a:xfrm>
          <a:prstGeom prst="rect">
            <a:avLst/>
          </a:prstGeom>
        </p:spPr>
      </p:pic>
    </p:spTree>
    <p:extLst>
      <p:ext uri="{BB962C8B-B14F-4D97-AF65-F5344CB8AC3E}">
        <p14:creationId xmlns:p14="http://schemas.microsoft.com/office/powerpoint/2010/main" val="295664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2000">
              <a:schemeClr val="accent4">
                <a:lumMod val="75000"/>
              </a:schemeClr>
            </a:gs>
            <a:gs pos="21383">
              <a:srgbClr val="DFA800"/>
            </a:gs>
            <a:gs pos="41000">
              <a:schemeClr val="accent6">
                <a:lumMod val="60000"/>
                <a:lumOff val="40000"/>
              </a:schemeClr>
            </a:gs>
            <a:gs pos="98000">
              <a:srgbClr val="002060"/>
            </a:gs>
          </a:gsLst>
          <a:lin ang="5400000" scaled="1"/>
        </a:gradFill>
        <a:effectLst/>
      </p:bgPr>
    </p:bg>
    <p:spTree>
      <p:nvGrpSpPr>
        <p:cNvPr id="1" name=""/>
        <p:cNvGrpSpPr/>
        <p:nvPr/>
      </p:nvGrpSpPr>
      <p:grpSpPr>
        <a:xfrm>
          <a:off x="0" y="0"/>
          <a:ext cx="0" cy="0"/>
          <a:chOff x="0" y="0"/>
          <a:chExt cx="0" cy="0"/>
        </a:xfrm>
      </p:grpSpPr>
      <p:sp>
        <p:nvSpPr>
          <p:cNvPr id="4" name="מלבן 3"/>
          <p:cNvSpPr/>
          <p:nvPr/>
        </p:nvSpPr>
        <p:spPr>
          <a:xfrm>
            <a:off x="569494" y="572779"/>
            <a:ext cx="11181347" cy="1685846"/>
          </a:xfrm>
          <a:prstGeom prst="rect">
            <a:avLst/>
          </a:prstGeom>
          <a:solidFill>
            <a:schemeClr val="accent3">
              <a:lumMod val="60000"/>
              <a:lumOff val="40000"/>
            </a:schemeClr>
          </a:solidFill>
        </p:spPr>
        <p:txBody>
          <a:bodyPr wrap="square">
            <a:spAutoFit/>
          </a:bodyPr>
          <a:lstStyle/>
          <a:p>
            <a:pPr algn="ctr">
              <a:lnSpc>
                <a:spcPct val="150000"/>
              </a:lnSpc>
            </a:pPr>
            <a:r>
              <a:rPr lang="he-IL" sz="2400" b="1" u="sng" dirty="0">
                <a:solidFill>
                  <a:srgbClr val="FF0000"/>
                </a:solidFill>
              </a:rPr>
              <a:t>איסור מעבר </a:t>
            </a:r>
            <a:r>
              <a:rPr lang="he-IL" sz="2400" b="1" dirty="0"/>
              <a:t>- אין לעבור לפני המתפלל תפילת שמונה עשרה, בתוך ארבע </a:t>
            </a:r>
            <a:r>
              <a:rPr lang="he-IL" sz="2400" b="1" dirty="0" smtClean="0"/>
              <a:t>אמותיו(כ- </a:t>
            </a:r>
            <a:r>
              <a:rPr lang="he-IL" sz="2400" b="1" dirty="0"/>
              <a:t>2 </a:t>
            </a:r>
            <a:r>
              <a:rPr lang="he-IL" sz="2400" b="1" dirty="0" smtClean="0"/>
              <a:t>מטרים). </a:t>
            </a:r>
            <a:r>
              <a:rPr lang="he-IL" sz="2400" b="1" dirty="0"/>
              <a:t>לכן אם סיים את תפילת העמידה, ומאחוריו נמצא אדם שטרם סיים את תפילתו, לא יפסע לאחור את שלוש הפסיעות אלא ימתין עד שחברו יסיים. מותר לעבור בצדי המתפלל. </a:t>
            </a:r>
          </a:p>
        </p:txBody>
      </p:sp>
      <p:sp>
        <p:nvSpPr>
          <p:cNvPr id="5" name="מלבן 4"/>
          <p:cNvSpPr/>
          <p:nvPr/>
        </p:nvSpPr>
        <p:spPr>
          <a:xfrm>
            <a:off x="782051" y="2545958"/>
            <a:ext cx="10756232" cy="3890489"/>
          </a:xfrm>
          <a:prstGeom prst="rect">
            <a:avLst/>
          </a:prstGeom>
          <a:solidFill>
            <a:schemeClr val="accent1">
              <a:lumMod val="60000"/>
              <a:lumOff val="40000"/>
            </a:schemeClr>
          </a:solidFill>
        </p:spPr>
        <p:txBody>
          <a:bodyPr wrap="square">
            <a:spAutoFit/>
          </a:bodyPr>
          <a:lstStyle/>
          <a:p>
            <a:pPr algn="ctr">
              <a:lnSpc>
                <a:spcPct val="150000"/>
              </a:lnSpc>
            </a:pPr>
            <a:r>
              <a:rPr lang="he-IL" sz="2800" b="1" dirty="0"/>
              <a:t>כמו כן מותר לעבור כנגד המתפלל לצורך מצווה </a:t>
            </a:r>
            <a:r>
              <a:rPr lang="he-IL" sz="2800" b="1" dirty="0" smtClean="0"/>
              <a:t>עוברת (כגון</a:t>
            </a:r>
            <a:r>
              <a:rPr lang="he-IL" sz="2800" b="1" dirty="0"/>
              <a:t>: כהן שרוצה לעלות לדוכן או אדם שרוצה לעלות לתורה או ללכת ללמוד </a:t>
            </a:r>
            <a:r>
              <a:rPr lang="he-IL" sz="2800" b="1" dirty="0" smtClean="0"/>
              <a:t>תורה) </a:t>
            </a:r>
          </a:p>
          <a:p>
            <a:pPr algn="ctr">
              <a:lnSpc>
                <a:spcPct val="150000"/>
              </a:lnSpc>
            </a:pPr>
            <a:r>
              <a:rPr lang="he-IL" sz="2800" b="1" dirty="0" smtClean="0"/>
              <a:t>או </a:t>
            </a:r>
            <a:r>
              <a:rPr lang="he-IL" sz="2800" b="1" dirty="0"/>
              <a:t>כבוד הבריות (</a:t>
            </a:r>
            <a:r>
              <a:rPr lang="he-IL" sz="2800" b="1" dirty="0" smtClean="0"/>
              <a:t>כגון</a:t>
            </a:r>
            <a:r>
              <a:rPr lang="he-IL" sz="2800" b="1" dirty="0"/>
              <a:t>: אם נצרך לנקביו או אם רוצה להוציא תינוק שמפריע </a:t>
            </a:r>
            <a:r>
              <a:rPr lang="he-IL" sz="2800" b="1" dirty="0" smtClean="0"/>
              <a:t>לתפילה). </a:t>
            </a:r>
          </a:p>
          <a:p>
            <a:pPr algn="ctr">
              <a:lnSpc>
                <a:spcPct val="150000"/>
              </a:lnSpc>
            </a:pPr>
            <a:r>
              <a:rPr lang="he-IL" sz="2800" b="1" dirty="0" smtClean="0"/>
              <a:t>כמו </a:t>
            </a:r>
            <a:r>
              <a:rPr lang="he-IL" sz="2800" b="1" dirty="0"/>
              <a:t>כן, אם המתפלל עומד במקום שאינו מיועד לתפילה </a:t>
            </a:r>
            <a:r>
              <a:rPr lang="he-IL" sz="2800" b="1" dirty="0" smtClean="0"/>
              <a:t>(כגון</a:t>
            </a:r>
            <a:r>
              <a:rPr lang="he-IL" sz="2800" b="1" dirty="0"/>
              <a:t>: </a:t>
            </a:r>
            <a:r>
              <a:rPr lang="he-IL" sz="2800" b="1" dirty="0" smtClean="0"/>
              <a:t>מסדרון)מותר </a:t>
            </a:r>
            <a:r>
              <a:rPr lang="he-IL" sz="2800" b="1" dirty="0"/>
              <a:t>לעבור כנגדו.</a:t>
            </a:r>
          </a:p>
        </p:txBody>
      </p:sp>
    </p:spTree>
    <p:extLst>
      <p:ext uri="{BB962C8B-B14F-4D97-AF65-F5344CB8AC3E}">
        <p14:creationId xmlns:p14="http://schemas.microsoft.com/office/powerpoint/2010/main" val="15668295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a:stretch>
            <a:fillRect/>
          </a:stretch>
        </p:blipFill>
        <p:spPr>
          <a:xfrm>
            <a:off x="0" y="0"/>
            <a:ext cx="12192000" cy="6857999"/>
          </a:xfrm>
          <a:prstGeom prst="rect">
            <a:avLst/>
          </a:prstGeom>
        </p:spPr>
      </p:pic>
      <p:sp>
        <p:nvSpPr>
          <p:cNvPr id="2" name="כותרת 1"/>
          <p:cNvSpPr>
            <a:spLocks noGrp="1"/>
          </p:cNvSpPr>
          <p:nvPr>
            <p:ph type="title"/>
          </p:nvPr>
        </p:nvSpPr>
        <p:spPr>
          <a:xfrm>
            <a:off x="2464466" y="151430"/>
            <a:ext cx="4760495" cy="982412"/>
          </a:xfrm>
          <a:solidFill>
            <a:schemeClr val="accent1">
              <a:lumMod val="60000"/>
              <a:lumOff val="40000"/>
            </a:schemeClr>
          </a:solidFill>
        </p:spPr>
        <p:txBody>
          <a:bodyPr>
            <a:normAutofit/>
          </a:bodyPr>
          <a:lstStyle/>
          <a:p>
            <a:r>
              <a:rPr lang="he-IL" sz="4800" b="1" dirty="0"/>
              <a:t>2 .מקום המתפלל</a:t>
            </a:r>
          </a:p>
        </p:txBody>
      </p:sp>
      <p:sp>
        <p:nvSpPr>
          <p:cNvPr id="4" name="מלבן 3"/>
          <p:cNvSpPr/>
          <p:nvPr/>
        </p:nvSpPr>
        <p:spPr>
          <a:xfrm>
            <a:off x="288758" y="1133842"/>
            <a:ext cx="8919409" cy="3046988"/>
          </a:xfrm>
          <a:prstGeom prst="rect">
            <a:avLst/>
          </a:prstGeom>
        </p:spPr>
        <p:txBody>
          <a:bodyPr wrap="square">
            <a:spAutoFit/>
          </a:bodyPr>
          <a:lstStyle/>
          <a:p>
            <a:pPr algn="ctr">
              <a:lnSpc>
                <a:spcPct val="150000"/>
              </a:lnSpc>
            </a:pPr>
            <a:r>
              <a:rPr lang="he-IL" sz="3200" b="1" dirty="0">
                <a:solidFill>
                  <a:schemeClr val="bg1"/>
                </a:solidFill>
              </a:rPr>
              <a:t>גם למקום הפיזי ולמרחב הגיאוגרפי שבו אדם מצוי ישנה השפעה על התודעה. חז"ל אסרו עלינו להתפלל במקומות מסוימים, מחשש שאלה ייצרו אצלנו תחושה שאינה ראויה לזמן התפילה. </a:t>
            </a:r>
          </a:p>
        </p:txBody>
      </p:sp>
    </p:spTree>
    <p:extLst>
      <p:ext uri="{BB962C8B-B14F-4D97-AF65-F5344CB8AC3E}">
        <p14:creationId xmlns:p14="http://schemas.microsoft.com/office/powerpoint/2010/main" val="6303171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rotWithShape="1">
          <a:blip r:embed="rId2"/>
          <a:srcRect l="17105"/>
          <a:stretch/>
        </p:blipFill>
        <p:spPr>
          <a:xfrm>
            <a:off x="0" y="0"/>
            <a:ext cx="12192000" cy="6858000"/>
          </a:xfrm>
          <a:prstGeom prst="rect">
            <a:avLst/>
          </a:prstGeom>
        </p:spPr>
      </p:pic>
      <p:sp>
        <p:nvSpPr>
          <p:cNvPr id="5" name="מלבן 4"/>
          <p:cNvSpPr/>
          <p:nvPr/>
        </p:nvSpPr>
        <p:spPr>
          <a:xfrm>
            <a:off x="344905" y="350581"/>
            <a:ext cx="11502189" cy="4031873"/>
          </a:xfrm>
          <a:prstGeom prst="rect">
            <a:avLst/>
          </a:prstGeom>
        </p:spPr>
        <p:txBody>
          <a:bodyPr wrap="square">
            <a:spAutoFit/>
          </a:bodyPr>
          <a:lstStyle/>
          <a:p>
            <a:r>
              <a:rPr lang="he-IL" sz="2800" b="1" u="sng" dirty="0">
                <a:solidFill>
                  <a:schemeClr val="bg1"/>
                </a:solidFill>
              </a:rPr>
              <a:t>ברכות י ע"ב</a:t>
            </a:r>
          </a:p>
          <a:p>
            <a:r>
              <a:rPr lang="he-IL" sz="2800" b="1" dirty="0"/>
              <a:t>אל יעמוד אדם במקום גבוה ויתפלל, אלא במקום נמוך ויתפלל, שנאמר</a:t>
            </a:r>
            <a:r>
              <a:rPr lang="he-IL" sz="2800" b="1" dirty="0" smtClean="0"/>
              <a:t>: "</a:t>
            </a:r>
            <a:r>
              <a:rPr lang="he-IL" sz="2800" b="1" dirty="0"/>
              <a:t>ממעמקים </a:t>
            </a:r>
            <a:r>
              <a:rPr lang="he-IL" sz="2800" b="1" dirty="0" err="1"/>
              <a:t>קראתיך</a:t>
            </a:r>
            <a:r>
              <a:rPr lang="he-IL" sz="2800" b="1" dirty="0"/>
              <a:t> ה' " </a:t>
            </a:r>
            <a:r>
              <a:rPr lang="he-IL" sz="2800" b="1" dirty="0" smtClean="0"/>
              <a:t>(תהילים </a:t>
            </a:r>
            <a:r>
              <a:rPr lang="he-IL" sz="2800" b="1" dirty="0"/>
              <a:t>קל, </a:t>
            </a:r>
            <a:r>
              <a:rPr lang="he-IL" sz="2800" b="1" dirty="0" smtClean="0"/>
              <a:t>א) </a:t>
            </a:r>
            <a:r>
              <a:rPr lang="he-IL" sz="2800" b="1" dirty="0"/>
              <a:t>...לפי שאין גבהות לפני המקום.</a:t>
            </a:r>
          </a:p>
          <a:p>
            <a:endParaRPr lang="he-IL" sz="1400" b="1" dirty="0" smtClean="0"/>
          </a:p>
          <a:p>
            <a:r>
              <a:rPr lang="he-IL" sz="2800" b="1" u="sng" dirty="0" smtClean="0">
                <a:solidFill>
                  <a:schemeClr val="bg1"/>
                </a:solidFill>
              </a:rPr>
              <a:t>ברכות </a:t>
            </a:r>
            <a:r>
              <a:rPr lang="he-IL" sz="2800" b="1" u="sng" dirty="0">
                <a:solidFill>
                  <a:schemeClr val="bg1"/>
                </a:solidFill>
              </a:rPr>
              <a:t>לד ע"ב</a:t>
            </a:r>
          </a:p>
          <a:p>
            <a:r>
              <a:rPr lang="he-IL" sz="2800" b="1" dirty="0"/>
              <a:t>אמר רב כהנא: </a:t>
            </a:r>
            <a:r>
              <a:rPr lang="he-IL" sz="2800" b="1" dirty="0" err="1"/>
              <a:t>חציף</a:t>
            </a:r>
            <a:r>
              <a:rPr lang="he-IL" sz="2800" b="1" dirty="0"/>
              <a:t> עלי מאן </a:t>
            </a:r>
            <a:r>
              <a:rPr lang="he-IL" sz="2800" b="1" dirty="0" err="1"/>
              <a:t>דמצלי</a:t>
            </a:r>
            <a:r>
              <a:rPr lang="he-IL" sz="2800" b="1" dirty="0"/>
              <a:t> </a:t>
            </a:r>
            <a:r>
              <a:rPr lang="he-IL" sz="2800" b="1" dirty="0" err="1"/>
              <a:t>בבקתא</a:t>
            </a:r>
            <a:r>
              <a:rPr lang="he-IL" sz="2800" b="1" dirty="0"/>
              <a:t> </a:t>
            </a:r>
            <a:r>
              <a:rPr lang="he-IL" sz="2800" b="1" dirty="0" smtClean="0"/>
              <a:t>[חצוף </a:t>
            </a:r>
            <a:r>
              <a:rPr lang="he-IL" sz="2800" b="1" dirty="0"/>
              <a:t>מי שמתפלל בבקעה</a:t>
            </a:r>
          </a:p>
          <a:p>
            <a:r>
              <a:rPr lang="he-IL" sz="2800" b="1" dirty="0" smtClean="0"/>
              <a:t>(מקום פתוח)].</a:t>
            </a:r>
          </a:p>
          <a:p>
            <a:endParaRPr lang="he-IL" b="1" dirty="0" smtClean="0">
              <a:solidFill>
                <a:schemeClr val="accent1">
                  <a:lumMod val="60000"/>
                  <a:lumOff val="40000"/>
                </a:schemeClr>
              </a:solidFill>
            </a:endParaRPr>
          </a:p>
          <a:p>
            <a:r>
              <a:rPr lang="he-IL" sz="2800" b="1" u="sng" dirty="0" smtClean="0">
                <a:solidFill>
                  <a:schemeClr val="bg1"/>
                </a:solidFill>
              </a:rPr>
              <a:t>רש"י (שם</a:t>
            </a:r>
            <a:r>
              <a:rPr lang="he-IL" sz="2800" b="1" u="sng" dirty="0">
                <a:solidFill>
                  <a:schemeClr val="bg1"/>
                </a:solidFill>
              </a:rPr>
              <a:t>)</a:t>
            </a:r>
            <a:r>
              <a:rPr lang="he-IL" sz="2800" b="1" u="sng" dirty="0" smtClean="0">
                <a:solidFill>
                  <a:schemeClr val="bg1"/>
                </a:solidFill>
              </a:rPr>
              <a:t>: </a:t>
            </a:r>
            <a:r>
              <a:rPr lang="he-IL" sz="2800" b="1" dirty="0" err="1"/>
              <a:t>דמצלי</a:t>
            </a:r>
            <a:r>
              <a:rPr lang="he-IL" sz="2800" b="1" dirty="0"/>
              <a:t> </a:t>
            </a:r>
            <a:r>
              <a:rPr lang="he-IL" sz="2800" b="1" dirty="0" err="1"/>
              <a:t>בבקתא</a:t>
            </a:r>
            <a:r>
              <a:rPr lang="he-IL" sz="2800" b="1" dirty="0"/>
              <a:t> - בבקעה, שכשהוא במקום </a:t>
            </a:r>
            <a:r>
              <a:rPr lang="he-IL" sz="2800" b="1" dirty="0" smtClean="0"/>
              <a:t>צניעות</a:t>
            </a:r>
          </a:p>
          <a:p>
            <a:r>
              <a:rPr lang="he-IL" sz="2800" b="1" dirty="0" smtClean="0"/>
              <a:t>חלה עליו אימת </a:t>
            </a:r>
            <a:r>
              <a:rPr lang="he-IL" sz="2800" b="1" dirty="0"/>
              <a:t>מלך, ולבו נשבר.</a:t>
            </a:r>
          </a:p>
        </p:txBody>
      </p:sp>
    </p:spTree>
    <p:extLst>
      <p:ext uri="{BB962C8B-B14F-4D97-AF65-F5344CB8AC3E}">
        <p14:creationId xmlns:p14="http://schemas.microsoft.com/office/powerpoint/2010/main" val="25135660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rotWithShape="1">
          <a:blip r:embed="rId2"/>
          <a:srcRect l="20526"/>
          <a:stretch/>
        </p:blipFill>
        <p:spPr>
          <a:xfrm>
            <a:off x="0" y="0"/>
            <a:ext cx="12192000" cy="6858000"/>
          </a:xfrm>
          <a:prstGeom prst="rect">
            <a:avLst/>
          </a:prstGeom>
        </p:spPr>
      </p:pic>
      <p:sp>
        <p:nvSpPr>
          <p:cNvPr id="4" name="מלבן 3"/>
          <p:cNvSpPr/>
          <p:nvPr/>
        </p:nvSpPr>
        <p:spPr>
          <a:xfrm>
            <a:off x="3930316" y="364231"/>
            <a:ext cx="7972926" cy="5262979"/>
          </a:xfrm>
          <a:prstGeom prst="rect">
            <a:avLst/>
          </a:prstGeom>
        </p:spPr>
        <p:txBody>
          <a:bodyPr wrap="square">
            <a:spAutoFit/>
          </a:bodyPr>
          <a:lstStyle/>
          <a:p>
            <a:pPr algn="ctr">
              <a:lnSpc>
                <a:spcPct val="150000"/>
              </a:lnSpc>
            </a:pPr>
            <a:r>
              <a:rPr lang="he-IL" sz="3200" b="1" dirty="0">
                <a:solidFill>
                  <a:schemeClr val="bg1"/>
                </a:solidFill>
              </a:rPr>
              <a:t>הלכות אלה יכולות להיות בעייתיות מאד כשנמצאים, למשל, בטיול בחיק הטבע. במקומות כאלה בדרך כלל אין מבנה שניתן להתפלל בתוכו. כמו כן, לעתים יש שם עליות ומורדות באדמה, כך שייתכן שחלק מהמתפללים יתפללו במקום גבוה מהשאר. איך בכל זאת ניתן להתפלל במקומות הללו?</a:t>
            </a:r>
          </a:p>
        </p:txBody>
      </p:sp>
    </p:spTree>
    <p:extLst>
      <p:ext uri="{BB962C8B-B14F-4D97-AF65-F5344CB8AC3E}">
        <p14:creationId xmlns:p14="http://schemas.microsoft.com/office/powerpoint/2010/main" val="24357702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rotWithShape="1">
          <a:blip r:embed="rId2"/>
          <a:srcRect l="1060" r="14798" b="3860"/>
          <a:stretch/>
        </p:blipFill>
        <p:spPr>
          <a:xfrm flipH="1">
            <a:off x="0" y="0"/>
            <a:ext cx="12192000" cy="6858000"/>
          </a:xfrm>
          <a:prstGeom prst="rect">
            <a:avLst/>
          </a:prstGeom>
        </p:spPr>
      </p:pic>
      <p:sp>
        <p:nvSpPr>
          <p:cNvPr id="4" name="מלבן 3"/>
          <p:cNvSpPr/>
          <p:nvPr/>
        </p:nvSpPr>
        <p:spPr>
          <a:xfrm>
            <a:off x="2951747" y="152997"/>
            <a:ext cx="9031705" cy="5262979"/>
          </a:xfrm>
          <a:prstGeom prst="rect">
            <a:avLst/>
          </a:prstGeom>
        </p:spPr>
        <p:txBody>
          <a:bodyPr wrap="square">
            <a:spAutoFit/>
          </a:bodyPr>
          <a:lstStyle/>
          <a:p>
            <a:pPr>
              <a:lnSpc>
                <a:spcPct val="150000"/>
              </a:lnSpc>
            </a:pPr>
            <a:r>
              <a:rPr lang="he-IL" sz="2800" b="1" u="sng" dirty="0">
                <a:solidFill>
                  <a:srgbClr val="0070C0"/>
                </a:solidFill>
              </a:rPr>
              <a:t>שולחן ערוך אורח חיים סימן </a:t>
            </a:r>
            <a:r>
              <a:rPr lang="he-IL" sz="2800" b="1" u="sng" dirty="0" smtClean="0">
                <a:solidFill>
                  <a:srgbClr val="0070C0"/>
                </a:solidFill>
              </a:rPr>
              <a:t>צ' </a:t>
            </a:r>
            <a:r>
              <a:rPr lang="he-IL" sz="2800" b="1" u="sng" dirty="0">
                <a:solidFill>
                  <a:srgbClr val="0070C0"/>
                </a:solidFill>
              </a:rPr>
              <a:t>סעיף </a:t>
            </a:r>
            <a:r>
              <a:rPr lang="he-IL" sz="2800" b="1" u="sng" dirty="0" smtClean="0">
                <a:solidFill>
                  <a:srgbClr val="0070C0"/>
                </a:solidFill>
              </a:rPr>
              <a:t>ב'</a:t>
            </a:r>
            <a:endParaRPr lang="he-IL" sz="2800" b="1" u="sng" dirty="0">
              <a:solidFill>
                <a:srgbClr val="0070C0"/>
              </a:solidFill>
            </a:endParaRPr>
          </a:p>
          <a:p>
            <a:pPr>
              <a:lnSpc>
                <a:spcPct val="150000"/>
              </a:lnSpc>
            </a:pPr>
            <a:r>
              <a:rPr lang="he-IL" sz="2800" b="1" dirty="0"/>
              <a:t>שיעור מקום גבוה שאמרו, ג' טפחים. היה גבוה ג' ויש בו ד' </a:t>
            </a:r>
            <a:r>
              <a:rPr lang="he-IL" sz="2800" b="1" dirty="0" smtClean="0"/>
              <a:t>אמות </a:t>
            </a:r>
            <a:r>
              <a:rPr lang="he-IL" sz="2800" b="1" dirty="0"/>
              <a:t>על ד' אמות</a:t>
            </a:r>
            <a:r>
              <a:rPr lang="he-IL" sz="2800" b="1" dirty="0" smtClean="0"/>
              <a:t>, הרי </a:t>
            </a:r>
            <a:r>
              <a:rPr lang="he-IL" sz="2800" b="1" dirty="0"/>
              <a:t>הוא כעלייה ומותר להתפלל בו</a:t>
            </a:r>
            <a:r>
              <a:rPr lang="he-IL" sz="2800" b="1" dirty="0" smtClean="0"/>
              <a:t>.</a:t>
            </a:r>
          </a:p>
          <a:p>
            <a:pPr>
              <a:lnSpc>
                <a:spcPct val="150000"/>
              </a:lnSpc>
            </a:pPr>
            <a:endParaRPr lang="he-IL" sz="2800" dirty="0"/>
          </a:p>
          <a:p>
            <a:pPr>
              <a:lnSpc>
                <a:spcPct val="150000"/>
              </a:lnSpc>
            </a:pPr>
            <a:r>
              <a:rPr lang="he-IL" sz="2800" b="1" u="sng" dirty="0">
                <a:solidFill>
                  <a:srgbClr val="0070C0"/>
                </a:solidFill>
              </a:rPr>
              <a:t>משנה ברורה סימן </a:t>
            </a:r>
            <a:r>
              <a:rPr lang="he-IL" sz="2800" b="1" u="sng" dirty="0" smtClean="0">
                <a:solidFill>
                  <a:srgbClr val="0070C0"/>
                </a:solidFill>
              </a:rPr>
              <a:t>צ' </a:t>
            </a:r>
            <a:r>
              <a:rPr lang="he-IL" sz="2800" b="1" u="sng" dirty="0">
                <a:solidFill>
                  <a:srgbClr val="0070C0"/>
                </a:solidFill>
              </a:rPr>
              <a:t>סעיף קטן </a:t>
            </a:r>
            <a:r>
              <a:rPr lang="he-IL" sz="2800" b="1" u="sng" dirty="0" smtClean="0">
                <a:solidFill>
                  <a:srgbClr val="0070C0"/>
                </a:solidFill>
              </a:rPr>
              <a:t>ה'</a:t>
            </a:r>
            <a:endParaRPr lang="he-IL" sz="2800" b="1" u="sng" dirty="0">
              <a:solidFill>
                <a:srgbClr val="0070C0"/>
              </a:solidFill>
            </a:endParaRPr>
          </a:p>
          <a:p>
            <a:pPr>
              <a:lnSpc>
                <a:spcPct val="150000"/>
              </a:lnSpc>
            </a:pPr>
            <a:r>
              <a:rPr lang="he-IL" sz="2800" b="1" dirty="0"/>
              <a:t>ועוברי דרכים לכולי עלמא מותרים להתפלל בשדה, ומכל מקום כשיש </a:t>
            </a:r>
            <a:r>
              <a:rPr lang="he-IL" sz="2800" b="1" dirty="0" smtClean="0"/>
              <a:t>שם אילנות </a:t>
            </a:r>
            <a:r>
              <a:rPr lang="he-IL" sz="2800" b="1" dirty="0"/>
              <a:t>טוב יותר שיעמוד שם ביניהם ויתפלל אם אין קשה עליו איחור דרכו</a:t>
            </a:r>
            <a:r>
              <a:rPr lang="he-IL" sz="2800" b="1" dirty="0" smtClean="0"/>
              <a:t>, </a:t>
            </a:r>
            <a:r>
              <a:rPr lang="he-IL" sz="2800" b="1" dirty="0" err="1" smtClean="0"/>
              <a:t>דמקום</a:t>
            </a:r>
            <a:r>
              <a:rPr lang="he-IL" sz="2800" b="1" dirty="0" smtClean="0"/>
              <a:t> </a:t>
            </a:r>
            <a:r>
              <a:rPr lang="he-IL" sz="2800" b="1" dirty="0"/>
              <a:t>צנוע הוא קצת על ידי זה.</a:t>
            </a:r>
          </a:p>
        </p:txBody>
      </p:sp>
    </p:spTree>
    <p:extLst>
      <p:ext uri="{BB962C8B-B14F-4D97-AF65-F5344CB8AC3E}">
        <p14:creationId xmlns:p14="http://schemas.microsoft.com/office/powerpoint/2010/main" val="42025010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2000">
              <a:srgbClr val="92D050"/>
            </a:gs>
            <a:gs pos="41000">
              <a:schemeClr val="accent2">
                <a:lumMod val="45000"/>
                <a:lumOff val="55000"/>
              </a:schemeClr>
            </a:gs>
            <a:gs pos="100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2924677" y="187420"/>
            <a:ext cx="5931568" cy="966370"/>
          </a:xfrm>
          <a:solidFill>
            <a:srgbClr val="FFFF00"/>
          </a:solidFill>
        </p:spPr>
        <p:txBody>
          <a:bodyPr>
            <a:normAutofit/>
          </a:bodyPr>
          <a:lstStyle/>
          <a:p>
            <a:r>
              <a:rPr lang="he-IL" sz="4000" b="1" dirty="0"/>
              <a:t>הלכה למעשה - מקום המתפלל</a:t>
            </a:r>
          </a:p>
        </p:txBody>
      </p:sp>
      <p:sp>
        <p:nvSpPr>
          <p:cNvPr id="4" name="מלבן 3"/>
          <p:cNvSpPr/>
          <p:nvPr/>
        </p:nvSpPr>
        <p:spPr>
          <a:xfrm>
            <a:off x="542923" y="1266953"/>
            <a:ext cx="11141745" cy="1200329"/>
          </a:xfrm>
          <a:prstGeom prst="rect">
            <a:avLst/>
          </a:prstGeom>
          <a:solidFill>
            <a:schemeClr val="accent3">
              <a:lumMod val="60000"/>
              <a:lumOff val="40000"/>
            </a:schemeClr>
          </a:solidFill>
        </p:spPr>
        <p:txBody>
          <a:bodyPr wrap="square">
            <a:spAutoFit/>
          </a:bodyPr>
          <a:lstStyle/>
          <a:p>
            <a:r>
              <a:rPr lang="he-IL" sz="2400" dirty="0"/>
              <a:t>א. אין לעמוד במקום גבוה מעל ג' </a:t>
            </a:r>
            <a:r>
              <a:rPr lang="he-IL" sz="2400" dirty="0" smtClean="0"/>
              <a:t>טפחים (24 ס"מ),(אלא </a:t>
            </a:r>
            <a:r>
              <a:rPr lang="he-IL" sz="2400" dirty="0"/>
              <a:t>כן שטח </a:t>
            </a:r>
            <a:r>
              <a:rPr lang="he-IL" sz="2400" dirty="0" smtClean="0"/>
              <a:t>המקום גדול </a:t>
            </a:r>
            <a:r>
              <a:rPr lang="he-IL" sz="2400" dirty="0"/>
              <a:t>מ-2 מטר על 2 </a:t>
            </a:r>
            <a:r>
              <a:rPr lang="he-IL" sz="2400" dirty="0" smtClean="0"/>
              <a:t>מטר) </a:t>
            </a:r>
            <a:r>
              <a:rPr lang="he-IL" sz="2400" dirty="0"/>
              <a:t>לכתחילה לא יתפלל גם אם עומד חפץ </a:t>
            </a:r>
            <a:r>
              <a:rPr lang="he-IL" sz="2400" dirty="0" smtClean="0"/>
              <a:t>על נמוך יותר(כגון </a:t>
            </a:r>
            <a:r>
              <a:rPr lang="he-IL" sz="2400" dirty="0"/>
              <a:t>שרפרף/ אבן וכדו</a:t>
            </a:r>
            <a:r>
              <a:rPr lang="he-IL" sz="2400" dirty="0" smtClean="0"/>
              <a:t>') </a:t>
            </a:r>
            <a:r>
              <a:rPr lang="he-IL" sz="2400" dirty="0"/>
              <a:t>כיוון </a:t>
            </a:r>
            <a:r>
              <a:rPr lang="he-IL" sz="2400" dirty="0" smtClean="0"/>
              <a:t>החשש </a:t>
            </a:r>
            <a:r>
              <a:rPr lang="he-IL" sz="2400" dirty="0"/>
              <a:t>מנפילה מהחפץ </a:t>
            </a:r>
            <a:r>
              <a:rPr lang="he-IL" sz="2400" dirty="0" smtClean="0"/>
              <a:t>יכול לפגוע </a:t>
            </a:r>
            <a:r>
              <a:rPr lang="he-IL" sz="2400" dirty="0"/>
              <a:t>בכוונת המתפלל.</a:t>
            </a:r>
          </a:p>
        </p:txBody>
      </p:sp>
      <p:sp>
        <p:nvSpPr>
          <p:cNvPr id="5" name="מלבן 4"/>
          <p:cNvSpPr/>
          <p:nvPr/>
        </p:nvSpPr>
        <p:spPr>
          <a:xfrm>
            <a:off x="542923" y="2822219"/>
            <a:ext cx="11176334" cy="1200329"/>
          </a:xfrm>
          <a:prstGeom prst="rect">
            <a:avLst/>
          </a:prstGeom>
          <a:solidFill>
            <a:schemeClr val="accent1">
              <a:lumMod val="60000"/>
              <a:lumOff val="40000"/>
            </a:schemeClr>
          </a:solidFill>
        </p:spPr>
        <p:txBody>
          <a:bodyPr wrap="square">
            <a:spAutoFit/>
          </a:bodyPr>
          <a:lstStyle/>
          <a:p>
            <a:r>
              <a:rPr lang="he-IL" sz="2400" dirty="0"/>
              <a:t>ב. אסור להתפלל במקום פרוץ, אך במקום מוקף מחיצות אף שאינו מקורה ניתן להתפלל לכתחילה. עוברי דרכים יכולים להתפלל בחוץ, אך חייבים לנטות לצד הדרך בכדי שלא יפריעו להם אנשים אחרים, ועדיף אף להתפלל ליד עצים או מבנה כל שהוא. </a:t>
            </a:r>
          </a:p>
        </p:txBody>
      </p:sp>
      <p:sp>
        <p:nvSpPr>
          <p:cNvPr id="6" name="מלבן 5"/>
          <p:cNvSpPr/>
          <p:nvPr/>
        </p:nvSpPr>
        <p:spPr>
          <a:xfrm>
            <a:off x="542923" y="4263795"/>
            <a:ext cx="11176334" cy="830997"/>
          </a:xfrm>
          <a:prstGeom prst="rect">
            <a:avLst/>
          </a:prstGeom>
          <a:solidFill>
            <a:schemeClr val="bg1">
              <a:lumMod val="75000"/>
            </a:schemeClr>
          </a:solidFill>
        </p:spPr>
        <p:txBody>
          <a:bodyPr wrap="square">
            <a:spAutoFit/>
          </a:bodyPr>
          <a:lstStyle/>
          <a:p>
            <a:r>
              <a:rPr lang="he-IL" sz="2400" dirty="0"/>
              <a:t>ג. ישתדל אדם לקבוע מקום לתפילתו, ולא יתפלל במקום אחר אלא כן יש צורך. אין די בקביעת בית כנסת מסוים, אלא גם בתוך בית הכנסת יקבע לו </a:t>
            </a:r>
            <a:r>
              <a:rPr lang="he-IL" sz="2400" dirty="0" err="1"/>
              <a:t>כסא</a:t>
            </a:r>
            <a:r>
              <a:rPr lang="he-IL" sz="2400" dirty="0"/>
              <a:t> מסוים שבו מתפלל. </a:t>
            </a:r>
          </a:p>
        </p:txBody>
      </p:sp>
      <p:sp>
        <p:nvSpPr>
          <p:cNvPr id="7" name="מלבן 6"/>
          <p:cNvSpPr/>
          <p:nvPr/>
        </p:nvSpPr>
        <p:spPr>
          <a:xfrm>
            <a:off x="577513" y="5336040"/>
            <a:ext cx="11141745" cy="1200329"/>
          </a:xfrm>
          <a:prstGeom prst="rect">
            <a:avLst/>
          </a:prstGeom>
          <a:solidFill>
            <a:schemeClr val="accent1">
              <a:lumMod val="60000"/>
              <a:lumOff val="40000"/>
            </a:schemeClr>
          </a:solidFill>
        </p:spPr>
        <p:txBody>
          <a:bodyPr wrap="square">
            <a:spAutoFit/>
          </a:bodyPr>
          <a:lstStyle/>
          <a:p>
            <a:r>
              <a:rPr lang="he-IL" sz="2400" dirty="0"/>
              <a:t>ד. לא יתפלל אדם בסמוך לפתח בית הכנסת, אלא ייכנס שיעור </a:t>
            </a:r>
            <a:r>
              <a:rPr lang="he-IL" sz="2400" dirty="0" smtClean="0"/>
              <a:t>'שני פתחים</a:t>
            </a:r>
            <a:r>
              <a:rPr lang="he-IL" sz="2400" dirty="0"/>
              <a:t>' - בערך 65 ס"מ </a:t>
            </a:r>
            <a:r>
              <a:rPr lang="he-IL" sz="2400" dirty="0" smtClean="0"/>
              <a:t>(אם </a:t>
            </a:r>
            <a:r>
              <a:rPr lang="he-IL" sz="2400" dirty="0"/>
              <a:t>זהו מקומו הקבוע יש מקום להקל </a:t>
            </a:r>
            <a:r>
              <a:rPr lang="he-IL" sz="2400" dirty="0" smtClean="0"/>
              <a:t>בכך). וכל שכן</a:t>
            </a:r>
            <a:r>
              <a:rPr lang="he-IL" sz="2400" dirty="0"/>
              <a:t>, יימנע אדם מלהתפלל במבואה שלפני דלת הכניסה</a:t>
            </a:r>
          </a:p>
        </p:txBody>
      </p:sp>
    </p:spTree>
    <p:extLst>
      <p:ext uri="{BB962C8B-B14F-4D97-AF65-F5344CB8AC3E}">
        <p14:creationId xmlns:p14="http://schemas.microsoft.com/office/powerpoint/2010/main" val="428429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a:p>
        </p:txBody>
      </p:sp>
      <p:pic>
        <p:nvPicPr>
          <p:cNvPr id="4" name="תמונה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20859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26000">
              <a:schemeClr val="accent4">
                <a:lumMod val="75000"/>
              </a:schemeClr>
            </a:gs>
            <a:gs pos="20000">
              <a:schemeClr val="accent6">
                <a:lumMod val="0"/>
                <a:lumOff val="100000"/>
              </a:schemeClr>
            </a:gs>
            <a:gs pos="99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 name="מלבן מעוגל 5"/>
          <p:cNvSpPr/>
          <p:nvPr/>
        </p:nvSpPr>
        <p:spPr>
          <a:xfrm>
            <a:off x="539750" y="2436813"/>
            <a:ext cx="10877550" cy="1576387"/>
          </a:xfrm>
          <a:prstGeom prst="round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he-IL"/>
          </a:p>
        </p:txBody>
      </p:sp>
      <p:sp>
        <p:nvSpPr>
          <p:cNvPr id="4" name="תרשים זרימה: תהליך חלופי 3"/>
          <p:cNvSpPr/>
          <p:nvPr/>
        </p:nvSpPr>
        <p:spPr>
          <a:xfrm>
            <a:off x="1254125" y="247651"/>
            <a:ext cx="9448800" cy="1892300"/>
          </a:xfrm>
          <a:prstGeom prst="flowChartAlternateProcess">
            <a:avLst/>
          </a:prstGeom>
        </p:spPr>
        <p:style>
          <a:lnRef idx="3">
            <a:schemeClr val="lt1"/>
          </a:lnRef>
          <a:fillRef idx="1">
            <a:schemeClr val="accent4"/>
          </a:fillRef>
          <a:effectRef idx="1">
            <a:schemeClr val="accent4"/>
          </a:effectRef>
          <a:fontRef idx="minor">
            <a:schemeClr val="lt1"/>
          </a:fontRef>
        </p:style>
        <p:txBody>
          <a:bodyPr rtlCol="1" anchor="ctr"/>
          <a:lstStyle/>
          <a:p>
            <a:pPr algn="ctr"/>
            <a:endParaRPr lang="he-IL"/>
          </a:p>
        </p:txBody>
      </p:sp>
      <p:sp>
        <p:nvSpPr>
          <p:cNvPr id="2" name="כותרת 1"/>
          <p:cNvSpPr>
            <a:spLocks noGrp="1"/>
          </p:cNvSpPr>
          <p:nvPr>
            <p:ph type="title"/>
          </p:nvPr>
        </p:nvSpPr>
        <p:spPr>
          <a:xfrm>
            <a:off x="825500" y="551656"/>
            <a:ext cx="10515600" cy="1325563"/>
          </a:xfrm>
        </p:spPr>
        <p:txBody>
          <a:bodyPr>
            <a:noAutofit/>
          </a:bodyPr>
          <a:lstStyle/>
          <a:p>
            <a:pPr algn="ctr">
              <a:lnSpc>
                <a:spcPct val="100000"/>
              </a:lnSpc>
            </a:pPr>
            <a:r>
              <a:rPr lang="he-IL" sz="3600" dirty="0"/>
              <a:t>סנהדרין </a:t>
            </a:r>
            <a:r>
              <a:rPr lang="he-IL" sz="3600" dirty="0" err="1"/>
              <a:t>כב</a:t>
            </a:r>
            <a:r>
              <a:rPr lang="he-IL" sz="3600" dirty="0"/>
              <a:t> ע"א </a:t>
            </a:r>
            <a:r>
              <a:rPr lang="he-IL" sz="3600" dirty="0" smtClean="0"/>
              <a:t/>
            </a:r>
            <a:br>
              <a:rPr lang="he-IL" sz="3600" dirty="0" smtClean="0"/>
            </a:br>
            <a:r>
              <a:rPr lang="he-IL" sz="3600" dirty="0" smtClean="0"/>
              <a:t>המתפלל </a:t>
            </a:r>
            <a:r>
              <a:rPr lang="he-IL" sz="3600" dirty="0"/>
              <a:t>צריך שיראה עצמו כאילו שכינה כנגדו, שנאמר: </a:t>
            </a:r>
            <a:r>
              <a:rPr lang="he-IL" sz="3600" dirty="0" smtClean="0"/>
              <a:t/>
            </a:r>
            <a:br>
              <a:rPr lang="he-IL" sz="3600" dirty="0" smtClean="0"/>
            </a:br>
            <a:r>
              <a:rPr lang="he-IL" sz="3600" dirty="0" smtClean="0"/>
              <a:t>"</a:t>
            </a:r>
            <a:r>
              <a:rPr lang="he-IL" sz="3600" dirty="0"/>
              <a:t>שיוויתי ה' לנגדי תמיד" </a:t>
            </a:r>
            <a:r>
              <a:rPr lang="he-IL" sz="3600" dirty="0" smtClean="0"/>
              <a:t>(תהילים </a:t>
            </a:r>
            <a:r>
              <a:rPr lang="he-IL" sz="3600" dirty="0" err="1"/>
              <a:t>טז</a:t>
            </a:r>
            <a:r>
              <a:rPr lang="he-IL" sz="3600" dirty="0"/>
              <a:t>, </a:t>
            </a:r>
            <a:r>
              <a:rPr lang="he-IL" sz="3600" dirty="0" smtClean="0"/>
              <a:t>ח).</a:t>
            </a:r>
            <a:endParaRPr lang="he-IL" sz="3600" dirty="0"/>
          </a:p>
        </p:txBody>
      </p:sp>
      <p:sp>
        <p:nvSpPr>
          <p:cNvPr id="3" name="מציין מיקום תוכן 2"/>
          <p:cNvSpPr>
            <a:spLocks noGrp="1"/>
          </p:cNvSpPr>
          <p:nvPr>
            <p:ph idx="1"/>
          </p:nvPr>
        </p:nvSpPr>
        <p:spPr>
          <a:xfrm>
            <a:off x="720725" y="2536825"/>
            <a:ext cx="10515600" cy="1476375"/>
          </a:xfrm>
        </p:spPr>
        <p:txBody>
          <a:bodyPr>
            <a:normAutofit/>
          </a:bodyPr>
          <a:lstStyle/>
          <a:p>
            <a:pPr marL="0" indent="0" algn="ctr">
              <a:lnSpc>
                <a:spcPct val="100000"/>
              </a:lnSpc>
              <a:buNone/>
            </a:pPr>
            <a:r>
              <a:rPr lang="he-IL" dirty="0"/>
              <a:t>בתפילת עמידה אנו זוכים למפגש ממשי עם הקב"ה. בתפילה אנו מצויים במעמד ייחודי שבו ה' נוכח ונמצא כנגדנו. בזמן התפילה, האדם מתרומם ממקומו האנושי הטבעי וזוכה לעמוד מול השכינה. </a:t>
            </a:r>
            <a:endParaRPr lang="he-IL" dirty="0" smtClean="0"/>
          </a:p>
        </p:txBody>
      </p:sp>
      <p:sp>
        <p:nvSpPr>
          <p:cNvPr id="5" name="מלבן 4"/>
          <p:cNvSpPr/>
          <p:nvPr/>
        </p:nvSpPr>
        <p:spPr>
          <a:xfrm>
            <a:off x="631825" y="4606925"/>
            <a:ext cx="10877550" cy="181588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lvl="0" algn="ctr">
              <a:spcBef>
                <a:spcPts val="1000"/>
              </a:spcBef>
            </a:pPr>
            <a:r>
              <a:rPr lang="he-IL" sz="2800" dirty="0">
                <a:solidFill>
                  <a:prstClr val="black"/>
                </a:solidFill>
              </a:rPr>
              <a:t>במעמד נשגב זה מתברר שלכל אחד מאתנו יש שייכות לקב"ה. חוויה אדירה זו המתרחשת שלוש פעמים ביום, אמורה ללוות את האדם במשך היום כולו, ולהובילו לתחושת נוכחות וקשר לקב"ה במשך כל זמן פעילותו: "שיוויתי ה' לנגדי תמיד". </a:t>
            </a:r>
          </a:p>
        </p:txBody>
      </p:sp>
    </p:spTree>
    <p:extLst>
      <p:ext uri="{BB962C8B-B14F-4D97-AF65-F5344CB8AC3E}">
        <p14:creationId xmlns:p14="http://schemas.microsoft.com/office/powerpoint/2010/main" val="341135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0" y="0"/>
            <a:ext cx="12192000" cy="6857999"/>
          </a:xfrm>
          <a:prstGeom prst="rect">
            <a:avLst/>
          </a:prstGeom>
        </p:spPr>
      </p:pic>
      <p:sp>
        <p:nvSpPr>
          <p:cNvPr id="4" name="מלבן 3"/>
          <p:cNvSpPr/>
          <p:nvPr/>
        </p:nvSpPr>
        <p:spPr>
          <a:xfrm>
            <a:off x="6338407" y="283746"/>
            <a:ext cx="5319085" cy="707886"/>
          </a:xfrm>
          <a:prstGeom prst="rect">
            <a:avLst/>
          </a:prstGeom>
          <a:solidFill>
            <a:srgbClr val="FFFF00"/>
          </a:solidFill>
        </p:spPr>
        <p:txBody>
          <a:bodyPr wrap="none">
            <a:spAutoFit/>
          </a:bodyPr>
          <a:lstStyle/>
          <a:p>
            <a:r>
              <a:rPr lang="he-IL" sz="4000" b="1" dirty="0"/>
              <a:t>הקושי שבתודעת המפגש</a:t>
            </a:r>
          </a:p>
        </p:txBody>
      </p:sp>
      <p:sp>
        <p:nvSpPr>
          <p:cNvPr id="2" name="מלבן 1"/>
          <p:cNvSpPr/>
          <p:nvPr/>
        </p:nvSpPr>
        <p:spPr>
          <a:xfrm>
            <a:off x="1629882" y="1275378"/>
            <a:ext cx="9417050" cy="2246769"/>
          </a:xfrm>
          <a:prstGeom prst="rect">
            <a:avLst/>
          </a:prstGeom>
        </p:spPr>
        <p:txBody>
          <a:bodyPr wrap="square">
            <a:spAutoFit/>
          </a:bodyPr>
          <a:lstStyle/>
          <a:p>
            <a:pPr algn="ctr"/>
            <a:r>
              <a:rPr lang="he-IL" sz="3600" b="1" dirty="0">
                <a:solidFill>
                  <a:schemeClr val="bg1"/>
                </a:solidFill>
              </a:rPr>
              <a:t>בשולחן ערוך </a:t>
            </a:r>
            <a:r>
              <a:rPr lang="he-IL" sz="3600" b="1" dirty="0" smtClean="0">
                <a:solidFill>
                  <a:schemeClr val="bg1"/>
                </a:solidFill>
              </a:rPr>
              <a:t>(אורח </a:t>
            </a:r>
            <a:r>
              <a:rPr lang="he-IL" sz="3600" b="1" dirty="0">
                <a:solidFill>
                  <a:schemeClr val="bg1"/>
                </a:solidFill>
              </a:rPr>
              <a:t>חיים סימן צח סעיף </a:t>
            </a:r>
            <a:r>
              <a:rPr lang="he-IL" sz="3600" b="1" dirty="0" smtClean="0">
                <a:solidFill>
                  <a:schemeClr val="bg1"/>
                </a:solidFill>
              </a:rPr>
              <a:t>א) </a:t>
            </a:r>
            <a:r>
              <a:rPr lang="he-IL" sz="3600" b="1" dirty="0">
                <a:solidFill>
                  <a:schemeClr val="bg1"/>
                </a:solidFill>
              </a:rPr>
              <a:t>נפסק: </a:t>
            </a:r>
            <a:endParaRPr lang="he-IL" sz="3600" b="1" dirty="0" smtClean="0">
              <a:solidFill>
                <a:schemeClr val="bg1"/>
              </a:solidFill>
            </a:endParaRPr>
          </a:p>
          <a:p>
            <a:pPr algn="ctr"/>
            <a:endParaRPr lang="he-IL" sz="2400" b="1" dirty="0">
              <a:solidFill>
                <a:schemeClr val="bg1"/>
              </a:solidFill>
            </a:endParaRPr>
          </a:p>
          <a:p>
            <a:pPr algn="ctr"/>
            <a:r>
              <a:rPr lang="he-IL" sz="4000" b="1" dirty="0" smtClean="0">
                <a:solidFill>
                  <a:schemeClr val="bg1"/>
                </a:solidFill>
              </a:rPr>
              <a:t>המתפלל </a:t>
            </a:r>
            <a:r>
              <a:rPr lang="he-IL" sz="4000" b="1" dirty="0">
                <a:solidFill>
                  <a:schemeClr val="bg1"/>
                </a:solidFill>
              </a:rPr>
              <a:t>צריך </a:t>
            </a:r>
            <a:r>
              <a:rPr lang="he-IL" sz="4000" b="1" dirty="0" err="1">
                <a:solidFill>
                  <a:schemeClr val="bg1"/>
                </a:solidFill>
              </a:rPr>
              <a:t>שיכוין</a:t>
            </a:r>
            <a:r>
              <a:rPr lang="he-IL" sz="4000" b="1" dirty="0">
                <a:solidFill>
                  <a:schemeClr val="bg1"/>
                </a:solidFill>
              </a:rPr>
              <a:t> בלבו פירוש המלות שמוציא בשפתיו; ויחשוב כאלו שכינה כנגדו. </a:t>
            </a:r>
          </a:p>
        </p:txBody>
      </p:sp>
    </p:spTree>
    <p:extLst>
      <p:ext uri="{BB962C8B-B14F-4D97-AF65-F5344CB8AC3E}">
        <p14:creationId xmlns:p14="http://schemas.microsoft.com/office/powerpoint/2010/main" val="315344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heel(1)">
                                      <p:cBhvr>
                                        <p:cTn id="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a:stretch>
            <a:fillRect/>
          </a:stretch>
        </p:blipFill>
        <p:spPr>
          <a:xfrm>
            <a:off x="0" y="1"/>
            <a:ext cx="12192000" cy="6857999"/>
          </a:xfrm>
          <a:prstGeom prst="rect">
            <a:avLst/>
          </a:prstGeom>
        </p:spPr>
      </p:pic>
      <p:sp>
        <p:nvSpPr>
          <p:cNvPr id="4" name="מלבן 3"/>
          <p:cNvSpPr/>
          <p:nvPr/>
        </p:nvSpPr>
        <p:spPr>
          <a:xfrm>
            <a:off x="5359400" y="277336"/>
            <a:ext cx="6184900" cy="5509200"/>
          </a:xfrm>
          <a:prstGeom prst="rect">
            <a:avLst/>
          </a:prstGeom>
        </p:spPr>
        <p:txBody>
          <a:bodyPr wrap="square">
            <a:spAutoFit/>
          </a:bodyPr>
          <a:lstStyle/>
          <a:p>
            <a:r>
              <a:rPr lang="he-IL" sz="3200" b="1" dirty="0">
                <a:solidFill>
                  <a:srgbClr val="FF0000"/>
                </a:solidFill>
                <a:latin typeface="David" panose="020E0502060401010101" pitchFamily="34" charset="-79"/>
                <a:cs typeface="David" panose="020E0502060401010101" pitchFamily="34" charset="-79"/>
              </a:rPr>
              <a:t>בנוסף על התוכן המילולי, נדרש מהמתפלל להיות בתודעה של עמידה מול הקב"ה במשך כל תפילת העמידה. </a:t>
            </a:r>
            <a:endParaRPr lang="he-IL" sz="3200" b="1" dirty="0" smtClean="0">
              <a:solidFill>
                <a:srgbClr val="FF0000"/>
              </a:solidFill>
              <a:latin typeface="David" panose="020E0502060401010101" pitchFamily="34" charset="-79"/>
              <a:cs typeface="David" panose="020E0502060401010101" pitchFamily="34" charset="-79"/>
            </a:endParaRPr>
          </a:p>
          <a:p>
            <a:endParaRPr lang="he-IL" sz="3200" b="1" dirty="0" smtClean="0">
              <a:solidFill>
                <a:srgbClr val="FF0000"/>
              </a:solidFill>
              <a:latin typeface="David" panose="020E0502060401010101" pitchFamily="34" charset="-79"/>
              <a:cs typeface="David" panose="020E0502060401010101" pitchFamily="34" charset="-79"/>
            </a:endParaRPr>
          </a:p>
          <a:p>
            <a:r>
              <a:rPr lang="he-IL" sz="3200" b="1" dirty="0" smtClean="0">
                <a:solidFill>
                  <a:srgbClr val="FF0000"/>
                </a:solidFill>
                <a:latin typeface="David" panose="020E0502060401010101" pitchFamily="34" charset="-79"/>
                <a:cs typeface="David" panose="020E0502060401010101" pitchFamily="34" charset="-79"/>
              </a:rPr>
              <a:t>משימה </a:t>
            </a:r>
            <a:r>
              <a:rPr lang="he-IL" sz="3200" b="1" dirty="0">
                <a:solidFill>
                  <a:srgbClr val="FF0000"/>
                </a:solidFill>
                <a:latin typeface="David" panose="020E0502060401010101" pitchFamily="34" charset="-79"/>
                <a:cs typeface="David" panose="020E0502060401010101" pitchFamily="34" charset="-79"/>
              </a:rPr>
              <a:t>זו קשה עד מאוד, שכן הקב"ה אינו נראה לעינינו. </a:t>
            </a:r>
            <a:endParaRPr lang="he-IL" sz="3200" b="1" dirty="0" smtClean="0">
              <a:solidFill>
                <a:srgbClr val="FF0000"/>
              </a:solidFill>
              <a:latin typeface="David" panose="020E0502060401010101" pitchFamily="34" charset="-79"/>
              <a:cs typeface="David" panose="020E0502060401010101" pitchFamily="34" charset="-79"/>
            </a:endParaRPr>
          </a:p>
          <a:p>
            <a:endParaRPr lang="he-IL" sz="3200" b="1" dirty="0" smtClean="0">
              <a:solidFill>
                <a:srgbClr val="FF0000"/>
              </a:solidFill>
              <a:latin typeface="David" panose="020E0502060401010101" pitchFamily="34" charset="-79"/>
              <a:cs typeface="David" panose="020E0502060401010101" pitchFamily="34" charset="-79"/>
            </a:endParaRPr>
          </a:p>
          <a:p>
            <a:r>
              <a:rPr lang="he-IL" sz="3200" b="1" dirty="0" smtClean="0">
                <a:solidFill>
                  <a:srgbClr val="FF0000"/>
                </a:solidFill>
                <a:latin typeface="David" panose="020E0502060401010101" pitchFamily="34" charset="-79"/>
                <a:cs typeface="David" panose="020E0502060401010101" pitchFamily="34" charset="-79"/>
              </a:rPr>
              <a:t>חז"ל </a:t>
            </a:r>
            <a:r>
              <a:rPr lang="he-IL" sz="3200" b="1" dirty="0">
                <a:solidFill>
                  <a:srgbClr val="FF0000"/>
                </a:solidFill>
                <a:latin typeface="David" panose="020E0502060401010101" pitchFamily="34" charset="-79"/>
                <a:cs typeface="David" panose="020E0502060401010101" pitchFamily="34" charset="-79"/>
              </a:rPr>
              <a:t>אמרו שבתפילת עמידה הקב"ה נוכח יותר מאשר בזמן רגיל, ובעצם נמצא ממש מולנו - אך אנו לא מרגישים ולא רואים זאת באופן ממשי.</a:t>
            </a:r>
          </a:p>
        </p:txBody>
      </p:sp>
    </p:spTree>
    <p:extLst>
      <p:ext uri="{BB962C8B-B14F-4D97-AF65-F5344CB8AC3E}">
        <p14:creationId xmlns:p14="http://schemas.microsoft.com/office/powerpoint/2010/main" val="28787068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a:stretch>
            <a:fillRect/>
          </a:stretch>
        </p:blipFill>
        <p:spPr>
          <a:xfrm>
            <a:off x="0" y="0"/>
            <a:ext cx="12191999" cy="6857999"/>
          </a:xfrm>
          <a:prstGeom prst="rect">
            <a:avLst/>
          </a:prstGeom>
        </p:spPr>
      </p:pic>
      <p:sp>
        <p:nvSpPr>
          <p:cNvPr id="3" name="מציין מיקום תוכן 2"/>
          <p:cNvSpPr>
            <a:spLocks noGrp="1"/>
          </p:cNvSpPr>
          <p:nvPr>
            <p:ph idx="1"/>
          </p:nvPr>
        </p:nvSpPr>
        <p:spPr>
          <a:xfrm>
            <a:off x="1143000" y="123825"/>
            <a:ext cx="10515600" cy="1768475"/>
          </a:xfrm>
        </p:spPr>
        <p:txBody>
          <a:bodyPr>
            <a:noAutofit/>
          </a:bodyPr>
          <a:lstStyle/>
          <a:p>
            <a:pPr marL="0" indent="0" algn="ctr">
              <a:lnSpc>
                <a:spcPct val="150000"/>
              </a:lnSpc>
              <a:buNone/>
            </a:pPr>
            <a:r>
              <a:rPr lang="he-IL" b="1" dirty="0">
                <a:latin typeface="David" panose="020E0502060401010101" pitchFamily="34" charset="-79"/>
                <a:cs typeface="David" panose="020E0502060401010101" pitchFamily="34" charset="-79"/>
              </a:rPr>
              <a:t>חז"ל הצביעו על כלים שונים ומגוונים שיכולים לסייע בעדנו להרגיש באופן ממשי שאנו במפגש. הכלים הללו באים בדמות הלכות שונות, שלפחות חלקן מוכרות ואף מקוימות בפועל ביום-יום על ידי מתפללים רבים. </a:t>
            </a:r>
          </a:p>
        </p:txBody>
      </p:sp>
      <p:sp>
        <p:nvSpPr>
          <p:cNvPr id="4" name="מציין מיקום תוכן 2"/>
          <p:cNvSpPr txBox="1">
            <a:spLocks/>
          </p:cNvSpPr>
          <p:nvPr/>
        </p:nvSpPr>
        <p:spPr>
          <a:xfrm>
            <a:off x="2425699" y="2493961"/>
            <a:ext cx="7340600" cy="1557338"/>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e-IL" b="1" dirty="0" smtClean="0"/>
              <a:t>את הכלים הללו יש לחלק לשתי קבוצות מרכזיות: </a:t>
            </a:r>
          </a:p>
          <a:p>
            <a:pPr marL="0" indent="0">
              <a:buNone/>
            </a:pPr>
            <a:r>
              <a:rPr lang="he-IL" b="1" dirty="0" smtClean="0"/>
              <a:t>        א. יצירת אווירה מתאימה (לפני התפילה)</a:t>
            </a:r>
          </a:p>
          <a:p>
            <a:pPr marL="0" indent="0">
              <a:buNone/>
            </a:pPr>
            <a:r>
              <a:rPr lang="he-IL" b="1" dirty="0" smtClean="0"/>
              <a:t>        ב. התנהגות בזמן התפילה</a:t>
            </a:r>
            <a:endParaRPr lang="he-IL" b="1" dirty="0"/>
          </a:p>
        </p:txBody>
      </p:sp>
    </p:spTree>
    <p:extLst>
      <p:ext uri="{BB962C8B-B14F-4D97-AF65-F5344CB8AC3E}">
        <p14:creationId xmlns:p14="http://schemas.microsoft.com/office/powerpoint/2010/main" val="14097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a:stretch>
            <a:fillRect/>
          </a:stretch>
        </p:blipFill>
        <p:spPr>
          <a:xfrm flipH="1">
            <a:off x="0" y="1"/>
            <a:ext cx="12192000" cy="6857999"/>
          </a:xfrm>
          <a:prstGeom prst="rect">
            <a:avLst/>
          </a:prstGeom>
        </p:spPr>
      </p:pic>
      <p:sp>
        <p:nvSpPr>
          <p:cNvPr id="4" name="מלבן 3"/>
          <p:cNvSpPr/>
          <p:nvPr/>
        </p:nvSpPr>
        <p:spPr>
          <a:xfrm>
            <a:off x="381000" y="392837"/>
            <a:ext cx="10134600" cy="1569660"/>
          </a:xfrm>
          <a:prstGeom prst="rect">
            <a:avLst/>
          </a:prstGeom>
        </p:spPr>
        <p:txBody>
          <a:bodyPr wrap="square">
            <a:spAutoFit/>
          </a:bodyPr>
          <a:lstStyle/>
          <a:p>
            <a:pPr algn="ctr"/>
            <a:r>
              <a:rPr lang="he-IL" sz="3200" b="1" dirty="0">
                <a:solidFill>
                  <a:srgbClr val="002060"/>
                </a:solidFill>
                <a:latin typeface="David" panose="020E0502060401010101" pitchFamily="34" charset="-79"/>
                <a:cs typeface="David" panose="020E0502060401010101" pitchFamily="34" charset="-79"/>
              </a:rPr>
              <a:t>בהלכות הנוגעות ל"יצירת אווירה מתאימה" האדם מצווה לסלק ממנו חפצים ודברים שיכולים להסיח ולהטריד את דעתו, ובכך לייצר לעצמו תנאים בסיסיים לריכוז ויישוב הדעת. </a:t>
            </a:r>
            <a:endParaRPr lang="he-IL" sz="3200" b="1" dirty="0" smtClean="0">
              <a:solidFill>
                <a:srgbClr val="002060"/>
              </a:solidFill>
              <a:latin typeface="David" panose="020E0502060401010101" pitchFamily="34" charset="-79"/>
              <a:cs typeface="David" panose="020E0502060401010101" pitchFamily="34" charset="-79"/>
            </a:endParaRPr>
          </a:p>
        </p:txBody>
      </p:sp>
      <p:sp>
        <p:nvSpPr>
          <p:cNvPr id="6" name="מלבן 5"/>
          <p:cNvSpPr/>
          <p:nvPr/>
        </p:nvSpPr>
        <p:spPr>
          <a:xfrm>
            <a:off x="825500" y="2661216"/>
            <a:ext cx="8775700" cy="2062103"/>
          </a:xfrm>
          <a:prstGeom prst="rect">
            <a:avLst/>
          </a:prstGeom>
        </p:spPr>
        <p:txBody>
          <a:bodyPr wrap="square">
            <a:spAutoFit/>
          </a:bodyPr>
          <a:lstStyle/>
          <a:p>
            <a:pPr lvl="0" algn="ctr"/>
            <a:r>
              <a:rPr lang="he-IL" sz="3200" b="1" dirty="0">
                <a:solidFill>
                  <a:srgbClr val="002060"/>
                </a:solidFill>
                <a:latin typeface="David" panose="020E0502060401010101" pitchFamily="34" charset="-79"/>
                <a:cs typeface="David" panose="020E0502060401010101" pitchFamily="34" charset="-79"/>
              </a:rPr>
              <a:t>עם זאת, גם כאשר האדם יהיה מיושב בדעתו, לא יהיה קל לחוש את העמידה מול ה'. בהלכות הנוגעות ל"התנהגות בזמן התפילה", חז"ל קבעו הלכות שביכולתן לסייע לבניית תודעה ממשית של מפגש עם ה'</a:t>
            </a:r>
          </a:p>
        </p:txBody>
      </p:sp>
    </p:spTree>
    <p:extLst>
      <p:ext uri="{BB962C8B-B14F-4D97-AF65-F5344CB8AC3E}">
        <p14:creationId xmlns:p14="http://schemas.microsoft.com/office/powerpoint/2010/main" val="320879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a:stretch>
            <a:fillRect/>
          </a:stretch>
        </p:blipFill>
        <p:spPr>
          <a:xfrm>
            <a:off x="0" y="0"/>
            <a:ext cx="12192000" cy="6858000"/>
          </a:xfrm>
          <a:prstGeom prst="rect">
            <a:avLst/>
          </a:prstGeom>
          <a:noFill/>
        </p:spPr>
      </p:pic>
      <p:sp>
        <p:nvSpPr>
          <p:cNvPr id="2" name="כותרת 1"/>
          <p:cNvSpPr>
            <a:spLocks noGrp="1"/>
          </p:cNvSpPr>
          <p:nvPr>
            <p:ph type="title"/>
          </p:nvPr>
        </p:nvSpPr>
        <p:spPr>
          <a:xfrm rot="20475659">
            <a:off x="673100" y="1280736"/>
            <a:ext cx="5778500" cy="1374775"/>
          </a:xfrm>
          <a:solidFill>
            <a:srgbClr val="FFFF00"/>
          </a:solidFill>
        </p:spPr>
        <p:txBody>
          <a:bodyPr>
            <a:normAutofit/>
          </a:bodyPr>
          <a:lstStyle/>
          <a:p>
            <a:pPr algn="ctr"/>
            <a:r>
              <a:rPr lang="he-IL" b="1" dirty="0"/>
              <a:t>הלכה למעשה </a:t>
            </a:r>
            <a:r>
              <a:rPr lang="he-IL" b="1" dirty="0" smtClean="0"/>
              <a:t>– </a:t>
            </a:r>
            <a:br>
              <a:rPr lang="he-IL" b="1" dirty="0" smtClean="0"/>
            </a:br>
            <a:r>
              <a:rPr lang="he-IL" b="1" dirty="0" smtClean="0"/>
              <a:t>כוונה </a:t>
            </a:r>
            <a:r>
              <a:rPr lang="he-IL" b="1" dirty="0"/>
              <a:t>הנדרשת בזמן התפילה </a:t>
            </a:r>
          </a:p>
        </p:txBody>
      </p:sp>
      <p:sp>
        <p:nvSpPr>
          <p:cNvPr id="3" name="מציין מיקום תוכן 2"/>
          <p:cNvSpPr>
            <a:spLocks noGrp="1"/>
          </p:cNvSpPr>
          <p:nvPr>
            <p:ph idx="1"/>
          </p:nvPr>
        </p:nvSpPr>
        <p:spPr>
          <a:xfrm>
            <a:off x="6870700" y="1154112"/>
            <a:ext cx="5234486" cy="4764088"/>
          </a:xfrm>
          <a:noFill/>
        </p:spPr>
        <p:txBody>
          <a:bodyPr>
            <a:noAutofit/>
          </a:bodyPr>
          <a:lstStyle/>
          <a:p>
            <a:pPr marL="0" indent="0" algn="just">
              <a:lnSpc>
                <a:spcPct val="120000"/>
              </a:lnSpc>
              <a:buNone/>
            </a:pPr>
            <a:r>
              <a:rPr lang="he-IL" sz="3200" b="1" dirty="0">
                <a:solidFill>
                  <a:srgbClr val="FFFF00"/>
                </a:solidFill>
              </a:rPr>
              <a:t>"המתפלל, יחשוב כאילו שכינה כנגדו, ויסיר כל המחשבות </a:t>
            </a:r>
            <a:r>
              <a:rPr lang="he-IL" sz="3200" b="1" dirty="0" smtClean="0">
                <a:solidFill>
                  <a:srgbClr val="FFFF00"/>
                </a:solidFill>
              </a:rPr>
              <a:t>הטורדות אותו </a:t>
            </a:r>
            <a:r>
              <a:rPr lang="he-IL" sz="3200" b="1" dirty="0">
                <a:solidFill>
                  <a:srgbClr val="FFFF00"/>
                </a:solidFill>
              </a:rPr>
              <a:t>עד שתישאר מחשבתו וכוונתו זכה בתפילה. ויחשוב כי אלו </a:t>
            </a:r>
            <a:r>
              <a:rPr lang="he-IL" sz="3200" b="1" dirty="0" smtClean="0">
                <a:solidFill>
                  <a:srgbClr val="FFFF00"/>
                </a:solidFill>
              </a:rPr>
              <a:t>היה מדבר </a:t>
            </a:r>
            <a:r>
              <a:rPr lang="he-IL" sz="3200" b="1" dirty="0">
                <a:solidFill>
                  <a:srgbClr val="FFFF00"/>
                </a:solidFill>
              </a:rPr>
              <a:t>בפני מלך בשר ודם היה מסדר דבריו </a:t>
            </a:r>
            <a:r>
              <a:rPr lang="he-IL" sz="3200" b="1" dirty="0" err="1">
                <a:solidFill>
                  <a:srgbClr val="FFFF00"/>
                </a:solidFill>
              </a:rPr>
              <a:t>ומכוין</a:t>
            </a:r>
            <a:r>
              <a:rPr lang="he-IL" sz="3200" b="1" dirty="0">
                <a:solidFill>
                  <a:srgbClr val="FFFF00"/>
                </a:solidFill>
              </a:rPr>
              <a:t> בהם יפה לבל יכשל</a:t>
            </a:r>
            <a:r>
              <a:rPr lang="he-IL" sz="3200" b="1" dirty="0" smtClean="0">
                <a:solidFill>
                  <a:srgbClr val="FFFF00"/>
                </a:solidFill>
              </a:rPr>
              <a:t>, קל </a:t>
            </a:r>
            <a:r>
              <a:rPr lang="he-IL" sz="3200" b="1" dirty="0">
                <a:solidFill>
                  <a:srgbClr val="FFFF00"/>
                </a:solidFill>
              </a:rPr>
              <a:t>וחומר לפני מלך מלכי המלכים הקב"ה... </a:t>
            </a:r>
          </a:p>
        </p:txBody>
      </p:sp>
    </p:spTree>
    <p:extLst>
      <p:ext uri="{BB962C8B-B14F-4D97-AF65-F5344CB8AC3E}">
        <p14:creationId xmlns:p14="http://schemas.microsoft.com/office/powerpoint/2010/main" val="92096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TotalTime>
  <Words>3012</Words>
  <Application>Microsoft Office PowerPoint</Application>
  <PresentationFormat>מסך רחב</PresentationFormat>
  <Paragraphs>152</Paragraphs>
  <Slides>36</Slides>
  <Notes>0</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36</vt:i4>
      </vt:variant>
    </vt:vector>
  </HeadingPairs>
  <TitlesOfParts>
    <vt:vector size="43" baseType="lpstr">
      <vt:lpstr>Arial</vt:lpstr>
      <vt:lpstr>Calibri</vt:lpstr>
      <vt:lpstr>Calibri Light</vt:lpstr>
      <vt:lpstr>David</vt:lpstr>
      <vt:lpstr>Times New Roman</vt:lpstr>
      <vt:lpstr>Wingdings</vt:lpstr>
      <vt:lpstr>ערכת נושא Office</vt:lpstr>
      <vt:lpstr>שער ד'  תפילת העמידה כמפגש</vt:lpstr>
      <vt:lpstr>א. פתיחה </vt:lpstr>
      <vt:lpstr>מצגת של PowerPoint</vt:lpstr>
      <vt:lpstr>סנהדרין כב ע"א  המתפלל צריך שיראה עצמו כאילו שכינה כנגדו, שנאמר:  "שיוויתי ה' לנגדי תמיד" (תהילים טז, ח).</vt:lpstr>
      <vt:lpstr>מצגת של PowerPoint</vt:lpstr>
      <vt:lpstr>מצגת של PowerPoint</vt:lpstr>
      <vt:lpstr>מצגת של PowerPoint</vt:lpstr>
      <vt:lpstr>מצגת של PowerPoint</vt:lpstr>
      <vt:lpstr>הלכה למעשה –  כוונה הנדרשת בזמן התפילה </vt:lpstr>
      <vt:lpstr>מצגת של PowerPoint</vt:lpstr>
      <vt:lpstr>ב. יצירת אווירה מתאימה (לפני התפילה )</vt:lpstr>
      <vt:lpstr>מצגת של PowerPoint</vt:lpstr>
      <vt:lpstr>מצגת של PowerPoint</vt:lpstr>
      <vt:lpstr>1 .הרחקה של חפצים ואנשים המפריעים לריכוז</vt:lpstr>
      <vt:lpstr>מצגת של PowerPoint</vt:lpstr>
      <vt:lpstr>מותר לאחוז מחזור תפילות בידו בשעה שמתפלל, הואיל ותופס לצורך תפילה עצמה לא טריד. </vt:lpstr>
      <vt:lpstr>מצגת של PowerPoint</vt:lpstr>
      <vt:lpstr> א. האיסור לאחוז חפצים בשעת התפילה  </vt:lpstr>
      <vt:lpstr>ב. חפצים שמותר לאחוז בהם בתפילה </vt:lpstr>
      <vt:lpstr>ג. חשש ומראית עין</vt:lpstr>
      <vt:lpstr>מצגת של PowerPoint</vt:lpstr>
      <vt:lpstr>מצגת של PowerPoint</vt:lpstr>
      <vt:lpstr>הלכה למעשה - איסור החזקה בידיים</vt:lpstr>
      <vt:lpstr>ב. איסור הסתכלות על חפצים ואנשים המפריעים לריכוז</vt:lpstr>
      <vt:lpstr>מצגת של PowerPoint</vt:lpstr>
      <vt:lpstr>מצגת של PowerPoint</vt:lpstr>
      <vt:lpstr>ג. התנהגות הסובבים</vt:lpstr>
      <vt:lpstr>מצגת של PowerPoint</vt:lpstr>
      <vt:lpstr>הלכה למעשה - התנהגות הסובבים</vt:lpstr>
      <vt:lpstr>מצגת של PowerPoint</vt:lpstr>
      <vt:lpstr>2 .מקום המתפלל</vt:lpstr>
      <vt:lpstr>מצגת של PowerPoint</vt:lpstr>
      <vt:lpstr>מצגת של PowerPoint</vt:lpstr>
      <vt:lpstr>מצגת של PowerPoint</vt:lpstr>
      <vt:lpstr>הלכה למעשה - מקום המתפלל</vt:lpstr>
      <vt:lpstr>מצגת של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שער ד' תפילת העמידה כמפגש</dc:title>
  <dc:creator>נריה בן סבו</dc:creator>
  <cp:lastModifiedBy>נריה בן סבו</cp:lastModifiedBy>
  <cp:revision>39</cp:revision>
  <dcterms:created xsi:type="dcterms:W3CDTF">2021-07-23T11:20:59Z</dcterms:created>
  <dcterms:modified xsi:type="dcterms:W3CDTF">2021-08-25T15:22:31Z</dcterms:modified>
</cp:coreProperties>
</file>