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3.png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09460ED9-4A27-46F4-B84C-277AEDC9CCF8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1E8BC451-C952-4F89-88DE-3EE06A5C2E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736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3BFFD458-393E-449A-8FCA-3E0389D83368}" type="slidenum">
              <a:rPr lang="he-IL"/>
              <a:pPr algn="l">
                <a:spcBef>
                  <a:spcPct val="0"/>
                </a:spcBef>
              </a:pPr>
              <a:t>3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1717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004B58E7-9E86-4CE5-82C3-CF56178CFA04}" type="slidenum">
              <a:rPr lang="he-IL"/>
              <a:pPr algn="l">
                <a:spcBef>
                  <a:spcPct val="0"/>
                </a:spcBef>
              </a:pPr>
              <a:t>4</a:t>
            </a:fld>
            <a:endParaRPr 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6283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74004B40-DA3B-467A-9D7F-2681B3D34AF5}" type="slidenum">
              <a:rPr lang="he-IL"/>
              <a:pPr algn="l">
                <a:spcBef>
                  <a:spcPct val="0"/>
                </a:spcBef>
              </a:pPr>
              <a:t>5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492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0A1A51-4758-46AC-B0EA-B0ED01B8D094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CEF9-07F7-4E7C-A7E7-F588BFCBF251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CBB5-BB2A-4AC3-87AE-B85240671B7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323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CEF9-07F7-4E7C-A7E7-F588BFCBF251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CBB5-BB2A-4AC3-87AE-B85240671B7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533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CEF9-07F7-4E7C-A7E7-F588BFCBF251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CBB5-BB2A-4AC3-87AE-B85240671B7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7671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נושאי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450848" y="97192"/>
            <a:ext cx="10241355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/>
              <a:t>נושאי השיעור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1" y="188640"/>
            <a:ext cx="1002111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944" y="495306"/>
            <a:ext cx="10311112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719403" y="709068"/>
            <a:ext cx="10982040" cy="4569371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chemeClr val="accent6">
                  <a:lumMod val="75000"/>
                </a:schemeClr>
              </a:buClr>
              <a:buSzPct val="110000"/>
              <a:buFont typeface="Century Gothic" pitchFamily="34" charset="0"/>
              <a:buChar char="◄"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/>
              <a:t>נושא אחד</a:t>
            </a:r>
          </a:p>
        </p:txBody>
      </p:sp>
    </p:spTree>
    <p:extLst>
      <p:ext uri="{BB962C8B-B14F-4D97-AF65-F5344CB8AC3E}">
        <p14:creationId xmlns:p14="http://schemas.microsoft.com/office/powerpoint/2010/main" val="10149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CEF9-07F7-4E7C-A7E7-F588BFCBF251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CBB5-BB2A-4AC3-87AE-B85240671B7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394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CEF9-07F7-4E7C-A7E7-F588BFCBF251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CBB5-BB2A-4AC3-87AE-B85240671B7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2274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CEF9-07F7-4E7C-A7E7-F588BFCBF251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CBB5-BB2A-4AC3-87AE-B85240671B7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40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CEF9-07F7-4E7C-A7E7-F588BFCBF251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CBB5-BB2A-4AC3-87AE-B85240671B7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844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CEF9-07F7-4E7C-A7E7-F588BFCBF251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CBB5-BB2A-4AC3-87AE-B85240671B7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07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CEF9-07F7-4E7C-A7E7-F588BFCBF251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CBB5-BB2A-4AC3-87AE-B85240671B7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25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CEF9-07F7-4E7C-A7E7-F588BFCBF251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CBB5-BB2A-4AC3-87AE-B85240671B7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442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CEF9-07F7-4E7C-A7E7-F588BFCBF251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CBB5-BB2A-4AC3-87AE-B85240671B7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816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FCEF9-07F7-4E7C-A7E7-F588BFCBF251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ACBB5-BB2A-4AC3-87AE-B85240671B7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81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3.png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5" Type="http://schemas.openxmlformats.org/officeDocument/2006/relationships/image" Target="../media/image3.png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7811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612136" y="97192"/>
            <a:ext cx="10158295" cy="360040"/>
          </a:xfrm>
        </p:spPr>
        <p:txBody>
          <a:bodyPr>
            <a:normAutofit fontScale="90000"/>
          </a:bodyPr>
          <a:lstStyle/>
          <a:p>
            <a:r>
              <a:rPr lang="he-IL" sz="2800" dirty="0"/>
              <a:t>פתרון תרגיל 1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858001" y="692697"/>
            <a:ext cx="8604449" cy="5882233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sz="2800" dirty="0"/>
              <a:t>א. </a:t>
            </a:r>
          </a:p>
          <a:p>
            <a:pPr algn="r" rtl="1"/>
            <a:endParaRPr lang="he-IL" sz="2800" dirty="0"/>
          </a:p>
          <a:p>
            <a:pPr algn="r" rtl="1"/>
            <a:endParaRPr lang="he-IL" sz="2800" dirty="0"/>
          </a:p>
          <a:p>
            <a:pPr algn="r" rtl="1"/>
            <a:endParaRPr lang="he-IL" sz="2800" dirty="0"/>
          </a:p>
          <a:p>
            <a:pPr algn="r" rtl="1"/>
            <a:endParaRPr lang="he-IL" sz="2800" dirty="0"/>
          </a:p>
          <a:p>
            <a:pPr algn="r" rtl="1"/>
            <a:endParaRPr lang="he-IL" sz="2800" dirty="0"/>
          </a:p>
          <a:p>
            <a:pPr algn="r" rtl="1"/>
            <a:endParaRPr lang="he-IL" sz="2800" dirty="0"/>
          </a:p>
          <a:p>
            <a:pPr algn="r" rtl="1"/>
            <a:endParaRPr lang="he-IL" sz="2800" dirty="0"/>
          </a:p>
          <a:p>
            <a:pPr algn="r" rtl="1"/>
            <a:endParaRPr lang="he-IL" sz="2800" dirty="0"/>
          </a:p>
          <a:p>
            <a:pPr algn="r" rtl="1"/>
            <a:endParaRPr lang="he-IL" sz="2800" dirty="0"/>
          </a:p>
          <a:p>
            <a:pPr algn="r" rtl="1"/>
            <a:endParaRPr lang="he-IL" sz="2800" dirty="0"/>
          </a:p>
          <a:p>
            <a:pPr marL="0" indent="0" algn="r" rtl="1">
              <a:buNone/>
            </a:pPr>
            <a:endParaRPr lang="he-IL" sz="2800" dirty="0"/>
          </a:p>
          <a:p>
            <a:pPr marL="0" indent="0" algn="r" rtl="1">
              <a:buNone/>
            </a:pPr>
            <a:r>
              <a:rPr lang="he-IL" sz="2800" dirty="0"/>
              <a:t> ב. יש להשקיע עבודה של </a:t>
            </a:r>
            <a:r>
              <a:rPr lang="en-US" sz="2800" dirty="0"/>
              <a:t>2.16J</a:t>
            </a:r>
            <a:r>
              <a:rPr lang="he-IL" sz="2800" dirty="0"/>
              <a:t> על ידי כוח חיצוני בכדי להעביר את המטענים ממצבם הנוכחי לאיסוף</a:t>
            </a:r>
            <a:r>
              <a:rPr lang="he-IL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e-IL" sz="2800" dirty="0"/>
          </a:p>
          <a:p>
            <a:pPr algn="r" rtl="1"/>
            <a:endParaRPr lang="he-IL" sz="2800" dirty="0"/>
          </a:p>
        </p:txBody>
      </p:sp>
      <p:graphicFrame>
        <p:nvGraphicFramePr>
          <p:cNvPr id="372739" name="Object 3"/>
          <p:cNvGraphicFramePr>
            <a:graphicFrameLocks noChangeAspect="1"/>
          </p:cNvGraphicFramePr>
          <p:nvPr>
            <p:extLst/>
          </p:nvPr>
        </p:nvGraphicFramePr>
        <p:xfrm>
          <a:off x="2694934" y="2992439"/>
          <a:ext cx="7801742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משוואה" r:id="rId3" imgW="3073400" imgH="419100" progId="Equation.3">
                  <p:embed/>
                </p:oleObj>
              </mc:Choice>
              <mc:Fallback>
                <p:oleObj name="משוואה" r:id="rId3" imgW="3073400" imgH="419100" progId="Equation.3">
                  <p:embed/>
                  <p:pic>
                    <p:nvPicPr>
                      <p:cNvPr id="3727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4934" y="2992439"/>
                        <a:ext cx="7801742" cy="7969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קבוצה 6"/>
          <p:cNvGrpSpPr/>
          <p:nvPr/>
        </p:nvGrpSpPr>
        <p:grpSpPr>
          <a:xfrm>
            <a:off x="3375246" y="1095820"/>
            <a:ext cx="5745090" cy="1594918"/>
            <a:chOff x="2792805" y="3752847"/>
            <a:chExt cx="4722977" cy="1594918"/>
          </a:xfrm>
        </p:grpSpPr>
        <p:sp>
          <p:nvSpPr>
            <p:cNvPr id="22" name="Oval 3"/>
            <p:cNvSpPr>
              <a:spLocks noChangeArrowheads="1"/>
            </p:cNvSpPr>
            <p:nvPr/>
          </p:nvSpPr>
          <p:spPr bwMode="auto">
            <a:xfrm>
              <a:off x="3229882" y="4116570"/>
              <a:ext cx="360000" cy="360000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100000">
                  <a:srgbClr val="006699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 sz="2800"/>
            </a:p>
          </p:txBody>
        </p:sp>
        <p:sp>
          <p:nvSpPr>
            <p:cNvPr id="23" name="Text Box 4"/>
            <p:cNvSpPr txBox="1">
              <a:spLocks noChangeArrowheads="1"/>
            </p:cNvSpPr>
            <p:nvPr/>
          </p:nvSpPr>
          <p:spPr bwMode="auto">
            <a:xfrm>
              <a:off x="2792805" y="4539618"/>
              <a:ext cx="1999914" cy="584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2800" dirty="0">
                  <a:solidFill>
                    <a:srgbClr val="006699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q</a:t>
              </a:r>
              <a:r>
                <a:rPr lang="en-US" sz="2800" baseline="-25000" dirty="0">
                  <a:solidFill>
                    <a:srgbClr val="006699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1</a:t>
              </a:r>
              <a:r>
                <a:rPr lang="en-US" sz="2800" dirty="0">
                  <a:solidFill>
                    <a:srgbClr val="006699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=+4·10</a:t>
              </a:r>
              <a:r>
                <a:rPr lang="en-US" sz="2800" baseline="30000" dirty="0">
                  <a:solidFill>
                    <a:srgbClr val="006699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-6</a:t>
              </a:r>
              <a:r>
                <a:rPr lang="en-US" sz="2800" dirty="0">
                  <a:solidFill>
                    <a:srgbClr val="006699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C</a:t>
              </a:r>
              <a:endParaRPr lang="he-IL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Line 7"/>
            <p:cNvSpPr>
              <a:spLocks noChangeShapeType="1"/>
            </p:cNvSpPr>
            <p:nvPr/>
          </p:nvSpPr>
          <p:spPr bwMode="auto">
            <a:xfrm flipV="1">
              <a:off x="3569918" y="4283901"/>
              <a:ext cx="2467627" cy="12526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 sz="2800"/>
            </a:p>
          </p:txBody>
        </p:sp>
        <p:sp>
          <p:nvSpPr>
            <p:cNvPr id="25" name="Oval 12"/>
            <p:cNvSpPr>
              <a:spLocks noChangeArrowheads="1"/>
            </p:cNvSpPr>
            <p:nvPr/>
          </p:nvSpPr>
          <p:spPr bwMode="auto">
            <a:xfrm>
              <a:off x="5848526" y="4069959"/>
              <a:ext cx="360000" cy="360000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100000">
                  <a:srgbClr val="008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 sz="2800"/>
            </a:p>
          </p:txBody>
        </p:sp>
        <p:sp>
          <p:nvSpPr>
            <p:cNvPr id="26" name="Text Box 4"/>
            <p:cNvSpPr txBox="1">
              <a:spLocks noChangeArrowheads="1"/>
            </p:cNvSpPr>
            <p:nvPr/>
          </p:nvSpPr>
          <p:spPr bwMode="auto">
            <a:xfrm>
              <a:off x="5513914" y="4542374"/>
              <a:ext cx="2001868" cy="805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28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q</a:t>
              </a:r>
              <a:r>
                <a:rPr lang="en-US" sz="2800" baseline="-250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en-US" sz="28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=-3·10</a:t>
              </a:r>
              <a:r>
                <a:rPr lang="en-US" sz="2800" baseline="300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-3</a:t>
              </a:r>
              <a:r>
                <a:rPr lang="en-US" sz="28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C</a:t>
              </a:r>
              <a:endParaRPr lang="he-IL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 Box 10"/>
            <p:cNvSpPr txBox="1">
              <a:spLocks noChangeArrowheads="1"/>
            </p:cNvSpPr>
            <p:nvPr/>
          </p:nvSpPr>
          <p:spPr bwMode="auto">
            <a:xfrm>
              <a:off x="4356102" y="3752847"/>
              <a:ext cx="726204" cy="380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5cm</a:t>
              </a:r>
              <a:endParaRPr lang="he-IL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2261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1"/>
            <a:r>
              <a:rPr lang="he-IL" dirty="0"/>
              <a:t>תרגיל 1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r" rtl="1">
              <a:buFont typeface="+mj-cs"/>
              <a:buAutoNum type="hebrew2Minus"/>
            </a:pPr>
            <a:r>
              <a:rPr lang="he-IL" dirty="0"/>
              <a:t>חשבו את האנרגיה פוטנציאלית</a:t>
            </a:r>
            <a:r>
              <a:rPr lang="he-IL" dirty="0">
                <a:solidFill>
                  <a:srgbClr val="0070C0"/>
                </a:solidFill>
              </a:rPr>
              <a:t> </a:t>
            </a:r>
            <a:r>
              <a:rPr lang="he-IL" dirty="0"/>
              <a:t>החשמלית </a:t>
            </a:r>
            <a:r>
              <a:rPr lang="en-US" dirty="0"/>
              <a:t>U</a:t>
            </a:r>
            <a:r>
              <a:rPr lang="he-IL" dirty="0"/>
              <a:t> של מערכת 3 המטענים הנראית בתרשים.</a:t>
            </a:r>
          </a:p>
          <a:p>
            <a:pPr marL="342900" indent="-342900" algn="r" rtl="1">
              <a:buAutoNum type="hebrew2Minus"/>
            </a:pPr>
            <a:r>
              <a:rPr lang="he-IL" dirty="0"/>
              <a:t>מה המשמעות של תשובתכם?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739" y="1800014"/>
            <a:ext cx="2658082" cy="2676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3692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452" y="636314"/>
            <a:ext cx="2400300" cy="2417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פתרון 1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981200" y="709068"/>
            <a:ext cx="8572500" cy="5882233"/>
          </a:xfrm>
        </p:spPr>
        <p:txBody>
          <a:bodyPr/>
          <a:lstStyle/>
          <a:p>
            <a:pPr marL="342900" indent="-342900" algn="r" rtl="1">
              <a:buFont typeface="+mj-cs"/>
              <a:buAutoNum type="hebrew2Minus"/>
            </a:pPr>
            <a:r>
              <a:rPr lang="he-IL" dirty="0"/>
              <a:t>חשבו את האנרגיה פוטנציאלית</a:t>
            </a:r>
            <a:r>
              <a:rPr lang="he-IL" dirty="0">
                <a:solidFill>
                  <a:srgbClr val="0070C0"/>
                </a:solidFill>
              </a:rPr>
              <a:t> </a:t>
            </a:r>
            <a:r>
              <a:rPr lang="he-IL" dirty="0"/>
              <a:t>החשמלית </a:t>
            </a:r>
            <a:r>
              <a:rPr lang="en-US" dirty="0"/>
              <a:t>U</a:t>
            </a:r>
            <a:r>
              <a:rPr lang="he-IL" dirty="0"/>
              <a:t> של מערכת 3 המטענים הנראית בתרשים.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algn="r" rtl="1"/>
            <a:r>
              <a:rPr lang="he-IL" dirty="0"/>
              <a:t>האנרגיה הפוטנציאלית של מערכת מטענים שווה לעבודה שיש להשקיע על מנת לצור את המערכת ממצב התחלתי, שבו המרחקים ההדדיים בין המטענים היו אינסופיים.</a:t>
            </a:r>
          </a:p>
          <a:p>
            <a:pPr algn="r" rtl="1"/>
            <a:r>
              <a:rPr lang="he-IL" dirty="0"/>
              <a:t>על מנת לפתור את הבעיה, "נביא" כל אחד מהמטענים מאינסוף אל מקומו במערך הנתון ונחשב את האנרגיה הכרוכה בכך.</a:t>
            </a:r>
          </a:p>
          <a:p>
            <a:pPr algn="r" rtl="1"/>
            <a:r>
              <a:rPr lang="he-IL" dirty="0"/>
              <a:t>על מנת להביא את המטען הראשון (</a:t>
            </a:r>
            <a:r>
              <a:rPr lang="en-US" dirty="0"/>
              <a:t>+5</a:t>
            </a:r>
            <a:r>
              <a:rPr lang="el-GR" dirty="0"/>
              <a:t>μ</a:t>
            </a:r>
            <a:r>
              <a:rPr lang="en-US" dirty="0"/>
              <a:t>C</a:t>
            </a:r>
            <a:r>
              <a:rPr lang="he-IL" dirty="0"/>
              <a:t>) אין צורך להשקיע עבודה, משום שאין שום מטען אחר בסביבתו.</a:t>
            </a:r>
          </a:p>
          <a:p>
            <a:pPr algn="r" rtl="1"/>
            <a:r>
              <a:rPr lang="he-IL" dirty="0"/>
              <a:t>על מנת להביא את המטען השני (</a:t>
            </a:r>
            <a:r>
              <a:rPr lang="en-US" dirty="0"/>
              <a:t>-2</a:t>
            </a:r>
            <a:r>
              <a:rPr lang="el-GR" dirty="0"/>
              <a:t>μ</a:t>
            </a:r>
            <a:r>
              <a:rPr lang="en-US" dirty="0"/>
              <a:t>C</a:t>
            </a:r>
            <a:r>
              <a:rPr lang="he-IL" dirty="0"/>
              <a:t>) השדה מבצע עבודה, כדי להתגבר על המשיכה מהמטען הראשון:</a:t>
            </a:r>
          </a:p>
          <a:p>
            <a:pPr marL="0" indent="0" algn="r" rtl="1">
              <a:buNone/>
            </a:pPr>
            <a:endParaRPr lang="he-IL" dirty="0"/>
          </a:p>
          <a:p>
            <a:pPr algn="r" rtl="1"/>
            <a:endParaRPr lang="he-IL" dirty="0"/>
          </a:p>
          <a:p>
            <a:pPr marL="0" indent="0" algn="r" rtl="1">
              <a:buNone/>
            </a:pPr>
            <a:endParaRPr lang="he-IL" dirty="0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/>
          </p:nvPr>
        </p:nvGraphicFramePr>
        <p:xfrm>
          <a:off x="3613150" y="5372101"/>
          <a:ext cx="49657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3365280" imgH="444240" progId="Equation.DSMT4">
                  <p:embed/>
                </p:oleObj>
              </mc:Choice>
              <mc:Fallback>
                <p:oleObj name="Equation" r:id="rId4" imgW="3365280" imgH="444240" progId="Equation.DSMT4">
                  <p:embed/>
                  <p:pic>
                    <p:nvPicPr>
                      <p:cNvPr id="5" name="אובייקט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3150" y="5372101"/>
                        <a:ext cx="4965700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809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012" y="434764"/>
            <a:ext cx="1839912" cy="1852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פתרון 1- המשך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44970" y="709068"/>
            <a:ext cx="8308731" cy="5882233"/>
          </a:xfrm>
        </p:spPr>
        <p:txBody>
          <a:bodyPr/>
          <a:lstStyle/>
          <a:p>
            <a:pPr algn="r" rtl="1"/>
            <a:r>
              <a:rPr lang="he-IL" dirty="0"/>
              <a:t>גם על מנת להביא את המטען השלישי (</a:t>
            </a:r>
            <a:r>
              <a:rPr lang="en-US" dirty="0"/>
              <a:t>-3</a:t>
            </a:r>
            <a:r>
              <a:rPr lang="el-GR" dirty="0"/>
              <a:t>μ</a:t>
            </a:r>
            <a:r>
              <a:rPr lang="en-US" dirty="0"/>
              <a:t>C</a:t>
            </a:r>
            <a:r>
              <a:rPr lang="he-IL" dirty="0"/>
              <a:t>) השדה מבצע עבודה כנגד </a:t>
            </a:r>
            <a:br>
              <a:rPr lang="en-US" dirty="0"/>
            </a:br>
            <a:r>
              <a:rPr lang="he-IL" dirty="0"/>
              <a:t>כוחות המשיכה והדחייה משני המטענים הקיימים: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algn="r" rtl="1"/>
            <a:r>
              <a:rPr lang="he-IL" dirty="0"/>
              <a:t>סך כל העבודה הנדרשת היא:</a:t>
            </a:r>
          </a:p>
          <a:p>
            <a:pPr marL="0" indent="0" algn="r" rtl="1">
              <a:buNone/>
            </a:pPr>
            <a:endParaRPr lang="he-IL" dirty="0"/>
          </a:p>
          <a:p>
            <a:pPr algn="r" rtl="1"/>
            <a:r>
              <a:rPr lang="he-IL" dirty="0"/>
              <a:t>זוהי גם האנרגיה הפוטנציאלית של המערכת, משום שעל מנת להפריד בין המטענים יש צורך להשקיע עבודה בגודל של </a:t>
            </a:r>
            <a:r>
              <a:rPr lang="en-US" dirty="0"/>
              <a:t>0.855[J]</a:t>
            </a:r>
            <a:r>
              <a:rPr lang="he-IL" dirty="0"/>
              <a:t>.</a:t>
            </a:r>
          </a:p>
          <a:p>
            <a:pPr algn="r" rtl="1"/>
            <a:r>
              <a:rPr lang="he-IL" dirty="0"/>
              <a:t>נשים לב שבחרנו את סדר הבאת המטענים באופן אקראי.</a:t>
            </a:r>
          </a:p>
          <a:p>
            <a:pPr algn="r" rtl="1"/>
            <a:r>
              <a:rPr lang="he-IL" dirty="0"/>
              <a:t>שינוי הסדר הזה אינו משנה את התוצאה (</a:t>
            </a:r>
            <a:r>
              <a:rPr lang="he-IL" b="1" dirty="0"/>
              <a:t>נסו לחשב את העבודה הכרוכה בהבאת המטענים בסדר שונה והשתכנעו בכך!</a:t>
            </a:r>
            <a:r>
              <a:rPr lang="he-IL" dirty="0"/>
              <a:t>). הסבר לכך- גם בסעיף הבא.</a:t>
            </a:r>
          </a:p>
        </p:txBody>
      </p:sp>
      <p:graphicFrame>
        <p:nvGraphicFramePr>
          <p:cNvPr id="6" name="אובייקט 5"/>
          <p:cNvGraphicFramePr>
            <a:graphicFrameLocks noChangeAspect="1"/>
          </p:cNvGraphicFramePr>
          <p:nvPr>
            <p:extLst/>
          </p:nvPr>
        </p:nvGraphicFramePr>
        <p:xfrm>
          <a:off x="3790951" y="1646239"/>
          <a:ext cx="6799263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4660560" imgH="749160" progId="Equation.DSMT4">
                  <p:embed/>
                </p:oleObj>
              </mc:Choice>
              <mc:Fallback>
                <p:oleObj name="Equation" r:id="rId4" imgW="4660560" imgH="749160" progId="Equation.DSMT4">
                  <p:embed/>
                  <p:pic>
                    <p:nvPicPr>
                      <p:cNvPr id="6" name="אובייקט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0951" y="1646239"/>
                        <a:ext cx="6799263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אובייקט 6"/>
          <p:cNvGraphicFramePr>
            <a:graphicFrameLocks noChangeAspect="1"/>
          </p:cNvGraphicFramePr>
          <p:nvPr>
            <p:extLst/>
          </p:nvPr>
        </p:nvGraphicFramePr>
        <p:xfrm>
          <a:off x="3925888" y="3240089"/>
          <a:ext cx="3370262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2082600" imgH="266400" progId="Equation.DSMT4">
                  <p:embed/>
                </p:oleObj>
              </mc:Choice>
              <mc:Fallback>
                <p:oleObj name="Equation" r:id="rId6" imgW="2082600" imgH="266400" progId="Equation.DSMT4">
                  <p:embed/>
                  <p:pic>
                    <p:nvPicPr>
                      <p:cNvPr id="7" name="אובייקט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5888" y="3240089"/>
                        <a:ext cx="3370262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8272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פתרון 1 המשך (ב)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63552" y="709068"/>
            <a:ext cx="8236530" cy="2584243"/>
          </a:xfrm>
        </p:spPr>
        <p:txBody>
          <a:bodyPr/>
          <a:lstStyle/>
          <a:p>
            <a:pPr marL="342900" indent="-342900" algn="r" rtl="1">
              <a:buFont typeface="+mj-cs"/>
              <a:buAutoNum type="hebrew2Minus" startAt="2"/>
            </a:pPr>
            <a:r>
              <a:rPr lang="he-IL" b="1" dirty="0"/>
              <a:t>מה המשמעות של תשובתכם?</a:t>
            </a:r>
          </a:p>
          <a:p>
            <a:pPr algn="r" rtl="1"/>
            <a:r>
              <a:rPr lang="he-IL" dirty="0"/>
              <a:t>המשמעות היא כפי שמתואר בסעיף הקודם: זוהי העבודה הדרושה על מנת להביא את שלושת המטענים מאינסוף למערך המתואר בתרשים.</a:t>
            </a:r>
          </a:p>
          <a:p>
            <a:pPr algn="r" rtl="1"/>
            <a:r>
              <a:rPr lang="he-IL" dirty="0"/>
              <a:t>המשמעות של סימן המינוס שקיבלנו היא שאין צורך להשקיע עבודה חיצונית על מנת ליצור את המערך הזה, משום שהמטענים נמשכים זה לזה מעצמם.</a:t>
            </a:r>
          </a:p>
          <a:p>
            <a:pPr algn="r" rtl="1"/>
            <a:r>
              <a:rPr lang="he-IL" dirty="0"/>
              <a:t>אין זה מפתיע משום שלאחר הבאת אחד המטענים השליליים, המטען נטו של הצמד שנוצר הוא חיובי, ולכן גם המטען השלישי יימשך מעצמו אל הצמד.</a:t>
            </a:r>
          </a:p>
          <a:p>
            <a:pPr algn="r" rtl="1"/>
            <a:r>
              <a:rPr lang="he-IL" dirty="0"/>
              <a:t>על מנת להפריד את המטענים ולהביאם למרחקים אינסופיים זה מזה נצטרך להשקיע עבודה של כוח חיצוני בסך של </a:t>
            </a:r>
            <a:r>
              <a:rPr lang="en-US" dirty="0"/>
              <a:t>0.855[J]</a:t>
            </a:r>
            <a:r>
              <a:rPr lang="he-IL" dirty="0"/>
              <a:t>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464" y="3639540"/>
            <a:ext cx="2728134" cy="2747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0525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778809" y="162032"/>
            <a:ext cx="5001491" cy="670222"/>
          </a:xfrm>
        </p:spPr>
        <p:txBody>
          <a:bodyPr>
            <a:normAutofit fontScale="90000"/>
          </a:bodyPr>
          <a:lstStyle/>
          <a:p>
            <a:r>
              <a:rPr lang="he-IL" dirty="0"/>
              <a:t>אנרגיה של מערכת מטענים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847528" y="1096050"/>
            <a:ext cx="8363272" cy="5030114"/>
          </a:xfrm>
        </p:spPr>
        <p:txBody>
          <a:bodyPr/>
          <a:lstStyle/>
          <a:p>
            <a:pPr algn="r" rtl="1"/>
            <a:r>
              <a:rPr lang="he-I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אנרגיה של מערכת מטענים </a:t>
            </a:r>
            <a:r>
              <a:rPr lang="he-IL" sz="2400" dirty="0"/>
              <a:t>מחושבת לפי </a:t>
            </a:r>
            <a:r>
              <a:rPr lang="he-I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זוגות</a:t>
            </a:r>
            <a:r>
              <a:rPr lang="he-IL" sz="2400" dirty="0"/>
              <a:t> מטענים. </a:t>
            </a:r>
          </a:p>
          <a:p>
            <a:pPr algn="r" rtl="1"/>
            <a:r>
              <a:rPr lang="he-IL" sz="2400" dirty="0"/>
              <a:t>דוגמה: 3 מטענים </a:t>
            </a:r>
            <a:r>
              <a:rPr lang="en-US" sz="2400" dirty="0"/>
              <a:t>A B </a:t>
            </a:r>
            <a:r>
              <a:rPr lang="he-IL" sz="2400" dirty="0"/>
              <a:t>ו-</a:t>
            </a:r>
            <a:r>
              <a:rPr lang="en-US" sz="2400" dirty="0"/>
              <a:t> C </a:t>
            </a:r>
            <a:r>
              <a:rPr lang="he-IL" sz="2400" dirty="0"/>
              <a:t>שנמצאים בקודקודי משולש.</a:t>
            </a:r>
          </a:p>
          <a:p>
            <a:pPr algn="r" rtl="1"/>
            <a:r>
              <a:rPr lang="he-IL" sz="2400" dirty="0"/>
              <a:t> אנרגיה של מערכת = עבודה דרושה להרכבת המערכת</a:t>
            </a:r>
            <a:endParaRPr lang="en-US" sz="2400" dirty="0"/>
          </a:p>
          <a:p>
            <a:pPr marL="0" indent="0" algn="r" rtl="1">
              <a:buNone/>
            </a:pPr>
            <a:r>
              <a:rPr lang="he-IL" sz="2400" dirty="0"/>
              <a:t>אנרגיה של מערכת מטענים שווה לעבודה הדרושה להרכבתה.</a:t>
            </a:r>
            <a:endParaRPr lang="en-US" sz="2400" dirty="0"/>
          </a:p>
          <a:p>
            <a:pPr algn="r" rtl="1"/>
            <a:endParaRPr lang="he-IL" sz="2400" dirty="0"/>
          </a:p>
        </p:txBody>
      </p:sp>
      <p:grpSp>
        <p:nvGrpSpPr>
          <p:cNvPr id="13" name="קבוצה 12"/>
          <p:cNvGrpSpPr/>
          <p:nvPr/>
        </p:nvGrpSpPr>
        <p:grpSpPr>
          <a:xfrm>
            <a:off x="1981200" y="3068961"/>
            <a:ext cx="2128886" cy="1974267"/>
            <a:chOff x="702245" y="3191527"/>
            <a:chExt cx="2128886" cy="2721749"/>
          </a:xfrm>
        </p:grpSpPr>
        <p:sp>
          <p:nvSpPr>
            <p:cNvPr id="4" name="משולש שווה שוקיים 3"/>
            <p:cNvSpPr/>
            <p:nvPr/>
          </p:nvSpPr>
          <p:spPr>
            <a:xfrm>
              <a:off x="899592" y="3356992"/>
              <a:ext cx="1512168" cy="244827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אליפסה 4"/>
            <p:cNvSpPr/>
            <p:nvPr/>
          </p:nvSpPr>
          <p:spPr>
            <a:xfrm>
              <a:off x="791580" y="5697252"/>
              <a:ext cx="216024" cy="21602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אליפסה 5"/>
            <p:cNvSpPr/>
            <p:nvPr/>
          </p:nvSpPr>
          <p:spPr>
            <a:xfrm>
              <a:off x="1540880" y="3252502"/>
              <a:ext cx="216024" cy="21602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אליפסה 6"/>
            <p:cNvSpPr/>
            <p:nvPr/>
          </p:nvSpPr>
          <p:spPr>
            <a:xfrm>
              <a:off x="2283830" y="5684552"/>
              <a:ext cx="216024" cy="21602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/>
                <p:cNvSpPr txBox="1"/>
                <p:nvPr/>
              </p:nvSpPr>
              <p:spPr>
                <a:xfrm>
                  <a:off x="702245" y="5307300"/>
                  <a:ext cx="286682" cy="38187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he-IL" dirty="0"/>
                </a:p>
              </p:txBody>
            </p:sp>
          </mc:Choice>
          <mc:Fallback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245" y="5307300"/>
                  <a:ext cx="286682" cy="381874"/>
                </a:xfrm>
                <a:prstGeom prst="rect">
                  <a:avLst/>
                </a:prstGeom>
                <a:blipFill>
                  <a:blip r:embed="rId3"/>
                  <a:stretch>
                    <a:fillRect l="-19149" r="-2128" b="-26087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366004" y="5316272"/>
                  <a:ext cx="465127" cy="38187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he-IL" dirty="0"/>
                </a:p>
              </p:txBody>
            </p:sp>
          </mc:Choice>
          <mc:Fallback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66004" y="5316272"/>
                  <a:ext cx="465127" cy="381874"/>
                </a:xfrm>
                <a:prstGeom prst="rect">
                  <a:avLst/>
                </a:prstGeom>
                <a:blipFill>
                  <a:blip r:embed="rId4"/>
                  <a:stretch>
                    <a:fillRect l="-2632" r="-2632" b="-26087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1248877" y="3191527"/>
                  <a:ext cx="292003" cy="38187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he-IL" dirty="0"/>
                </a:p>
              </p:txBody>
            </p:sp>
          </mc:Choice>
          <mc:Fallback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48877" y="3191527"/>
                  <a:ext cx="292003" cy="381874"/>
                </a:xfrm>
                <a:prstGeom prst="rect">
                  <a:avLst/>
                </a:prstGeom>
                <a:blipFill>
                  <a:blip r:embed="rId5"/>
                  <a:stretch>
                    <a:fillRect l="-18750" r="-2083" b="-26087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727437" y="3250100"/>
                <a:ext cx="4473148" cy="506549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sSub>
                            <m:sSubPr>
                              <m:ctrlPr>
                                <a:rPr lang="en-US" sz="3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3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sub>
                      </m:sSub>
                      <m:r>
                        <a:rPr lang="en-US" sz="3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3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3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sub>
                          </m:sSub>
                        </m:e>
                        <m:sub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3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3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sub>
                          </m:sSub>
                        </m:e>
                        <m:sub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3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3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3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sub>
                          </m:sSub>
                        </m:e>
                        <m:sub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13</m:t>
                          </m:r>
                        </m:sub>
                      </m:sSub>
                    </m:oMath>
                  </m:oMathPara>
                </a14:m>
                <a:endParaRPr lang="he-IL" sz="30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437" y="3250100"/>
                <a:ext cx="4473148" cy="506549"/>
              </a:xfrm>
              <a:prstGeom prst="rect">
                <a:avLst/>
              </a:prstGeom>
              <a:blipFill>
                <a:blip r:embed="rId6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228440" y="5301429"/>
                <a:ext cx="6483763" cy="824393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he-IL" sz="24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440" y="5301429"/>
                <a:ext cx="6483763" cy="82439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מלבן 13"/>
          <p:cNvSpPr/>
          <p:nvPr/>
        </p:nvSpPr>
        <p:spPr>
          <a:xfrm>
            <a:off x="247266" y="220144"/>
            <a:ext cx="1823269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להעתיק</a:t>
            </a:r>
          </a:p>
        </p:txBody>
      </p:sp>
    </p:spTree>
    <p:extLst>
      <p:ext uri="{BB962C8B-B14F-4D97-AF65-F5344CB8AC3E}">
        <p14:creationId xmlns:p14="http://schemas.microsoft.com/office/powerpoint/2010/main" val="104840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81200" y="908720"/>
            <a:ext cx="8229600" cy="1143000"/>
          </a:xfrm>
        </p:spPr>
        <p:txBody>
          <a:bodyPr/>
          <a:lstStyle/>
          <a:p>
            <a:pPr algn="r" rtl="1"/>
            <a:r>
              <a:rPr lang="he-IL" dirty="0"/>
              <a:t>אנרגיה של מערכת מטענים - 2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981200" y="2564905"/>
            <a:ext cx="8229600" cy="3340967"/>
          </a:xfrm>
        </p:spPr>
        <p:txBody>
          <a:bodyPr/>
          <a:lstStyle/>
          <a:p>
            <a:pPr marL="0" indent="0" algn="r" rtl="1">
              <a:buNone/>
            </a:pPr>
            <a:r>
              <a:rPr lang="he-IL" dirty="0">
                <a:latin typeface="Guttman David" panose="02010401010101010101" pitchFamily="2" charset="-79"/>
                <a:cs typeface="Guttman David" panose="02010401010101010101" pitchFamily="2" charset="-79"/>
              </a:rPr>
              <a:t>אם מבקשים לחשב עבודה שדרושה כדי להפוך מערכת אחת לאחרת (לדוגמה: משולש שווה צלעות למשולש ישר זווית), צריך לחשב את האנרגיה של כל מערכת בנפרד והפרש בין האנרגיות  שווה לעבודה הדרושה.</a:t>
            </a:r>
          </a:p>
        </p:txBody>
      </p:sp>
      <p:sp>
        <p:nvSpPr>
          <p:cNvPr id="4" name="מלבן 3"/>
          <p:cNvSpPr/>
          <p:nvPr/>
        </p:nvSpPr>
        <p:spPr>
          <a:xfrm>
            <a:off x="1616198" y="123449"/>
            <a:ext cx="1823269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להעתיק</a:t>
            </a:r>
          </a:p>
        </p:txBody>
      </p:sp>
    </p:spTree>
    <p:extLst>
      <p:ext uri="{BB962C8B-B14F-4D97-AF65-F5344CB8AC3E}">
        <p14:creationId xmlns:p14="http://schemas.microsoft.com/office/powerpoint/2010/main" val="274514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1"/>
            <a:r>
              <a:rPr lang="he-IL" dirty="0"/>
              <a:t>תרגיל 2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129044" y="521781"/>
            <a:ext cx="8236530" cy="6032301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000" dirty="0"/>
              <a:t>ארבעה מטענים נקודתיים  מסודרים על ציר ה-</a:t>
            </a:r>
            <a:r>
              <a:rPr lang="en-US" sz="2000" dirty="0"/>
              <a:t>x</a:t>
            </a:r>
            <a:r>
              <a:rPr lang="he-IL" sz="2000" dirty="0"/>
              <a:t>  כמתואר בתרשים.</a:t>
            </a:r>
            <a:endParaRPr lang="en-US" sz="2000" dirty="0"/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000" dirty="0"/>
              <a:t> </a:t>
            </a:r>
            <a:endParaRPr lang="en-US" sz="2000" dirty="0"/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000" dirty="0"/>
              <a:t> </a:t>
            </a:r>
            <a:endParaRPr lang="en-US" sz="2000" dirty="0"/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000" dirty="0"/>
              <a:t> </a:t>
            </a:r>
            <a:endParaRPr lang="en-US" sz="2000" dirty="0"/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000" dirty="0"/>
              <a:t> </a:t>
            </a:r>
            <a:endParaRPr lang="en-US" sz="2000" dirty="0"/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000" dirty="0"/>
              <a:t> </a:t>
            </a:r>
            <a:endParaRPr lang="en-US" sz="2000" dirty="0"/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000" dirty="0"/>
              <a:t> א. מהי האנרגיה הפוטנציאלית החשמלית :</a:t>
            </a:r>
            <a:endParaRPr lang="en-US" sz="2000" dirty="0"/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000" dirty="0"/>
              <a:t>                              1) בסידור המתואר בתרשים א? </a:t>
            </a:r>
            <a:endParaRPr lang="en-US" sz="2000" dirty="0"/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000" dirty="0"/>
              <a:t>                              </a:t>
            </a:r>
            <a:r>
              <a:rPr lang="en-US" sz="2000" dirty="0"/>
              <a:t>2</a:t>
            </a:r>
            <a:r>
              <a:rPr lang="he-IL" sz="2000" dirty="0"/>
              <a:t>) בסידור המתואר בתרשים ב?</a:t>
            </a:r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000" dirty="0"/>
              <a:t>ב. מהי העבודה בהעברת המערכת מהמצב המתואר בתרשים א למצב המתואר בתרשים ב?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377" y="1991718"/>
            <a:ext cx="401002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5" y="1972668"/>
            <a:ext cx="389572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20136" y="1484784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600" dirty="0"/>
              <a:t>תרשים א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59696" y="1520870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600" dirty="0"/>
              <a:t>תרשים ב</a:t>
            </a:r>
          </a:p>
        </p:txBody>
      </p:sp>
    </p:spTree>
    <p:extLst>
      <p:ext uri="{BB962C8B-B14F-4D97-AF65-F5344CB8AC3E}">
        <p14:creationId xmlns:p14="http://schemas.microsoft.com/office/powerpoint/2010/main" val="1499114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2000" dirty="0"/>
              <a:t>פתרון תרגיל 2- א1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63552" y="709068"/>
            <a:ext cx="8236530" cy="5882233"/>
          </a:xfrm>
        </p:spPr>
        <p:txBody>
          <a:bodyPr/>
          <a:lstStyle/>
          <a:p>
            <a:pPr lvl="0" algn="r" rtl="1"/>
            <a:r>
              <a:rPr lang="he-IL" sz="2000" dirty="0"/>
              <a:t>א. 1. מהי האנרגיה הפוטנציאלית החשמלית? (תרשים א)</a:t>
            </a:r>
            <a:endParaRPr lang="en-US" sz="2000" dirty="0"/>
          </a:p>
          <a:p>
            <a:pPr marL="0" indent="0" algn="r" rtl="1">
              <a:buNone/>
            </a:pPr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marL="0" indent="0" algn="r" rtl="1">
              <a:buNone/>
            </a:pPr>
            <a:endParaRPr lang="he-IL" sz="2000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/>
          </p:nvPr>
        </p:nvGraphicFramePr>
        <p:xfrm>
          <a:off x="3055345" y="4162483"/>
          <a:ext cx="6179676" cy="1522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3365280" imgH="838080" progId="Equation.DSMT4">
                  <p:embed/>
                </p:oleObj>
              </mc:Choice>
              <mc:Fallback>
                <p:oleObj name="Equation" r:id="rId3" imgW="3365280" imgH="838080" progId="Equation.DSMT4">
                  <p:embed/>
                  <p:pic>
                    <p:nvPicPr>
                      <p:cNvPr id="4" name="אובייקט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5345" y="4162483"/>
                        <a:ext cx="6179676" cy="152222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346" y="1064590"/>
            <a:ext cx="5282429" cy="24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53987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2000" dirty="0"/>
              <a:t>פתרון תרגיל 2- א2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63552" y="709068"/>
            <a:ext cx="8236530" cy="5882233"/>
          </a:xfrm>
        </p:spPr>
        <p:txBody>
          <a:bodyPr/>
          <a:lstStyle/>
          <a:p>
            <a:pPr lvl="0" algn="r" rtl="1"/>
            <a:r>
              <a:rPr lang="he-IL" sz="2000" dirty="0"/>
              <a:t>א. 2. מהי האנרגיה הפוטנציאלית החשמלית? (תרשים ב)</a:t>
            </a:r>
            <a:endParaRPr lang="en-US" sz="2000" dirty="0"/>
          </a:p>
          <a:p>
            <a:pPr marL="0" indent="0" algn="r" rtl="1">
              <a:buNone/>
            </a:pPr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marL="0" indent="0" algn="r" rtl="1">
              <a:buNone/>
            </a:pPr>
            <a:endParaRPr lang="he-IL" sz="20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596" y="1131780"/>
            <a:ext cx="5374912" cy="261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אובייקט 6"/>
          <p:cNvGraphicFramePr>
            <a:graphicFrameLocks noChangeAspect="1"/>
          </p:cNvGraphicFramePr>
          <p:nvPr>
            <p:extLst/>
          </p:nvPr>
        </p:nvGraphicFramePr>
        <p:xfrm>
          <a:off x="2827223" y="4211696"/>
          <a:ext cx="6841879" cy="1781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3187440" imgH="838080" progId="Equation.DSMT4">
                  <p:embed/>
                </p:oleObj>
              </mc:Choice>
              <mc:Fallback>
                <p:oleObj name="Equation" r:id="rId4" imgW="3187440" imgH="838080" progId="Equation.DSMT4">
                  <p:embed/>
                  <p:pic>
                    <p:nvPicPr>
                      <p:cNvPr id="7" name="אובייקט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7223" y="4211696"/>
                        <a:ext cx="6841879" cy="17814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5930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714" y="2699656"/>
            <a:ext cx="11852366" cy="10095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he-IL" dirty="0"/>
              <a:t>עבודה של שדה חשמלי – דרך אינטגרל</a:t>
            </a:r>
          </a:p>
        </p:txBody>
      </p:sp>
    </p:spTree>
    <p:extLst>
      <p:ext uri="{BB962C8B-B14F-4D97-AF65-F5344CB8AC3E}">
        <p14:creationId xmlns:p14="http://schemas.microsoft.com/office/powerpoint/2010/main" val="3113172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2000" dirty="0"/>
              <a:t>פתרון תרגיל 2 – סעיף 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63552" y="709068"/>
            <a:ext cx="8236530" cy="5882233"/>
          </a:xfrm>
        </p:spPr>
        <p:txBody>
          <a:bodyPr/>
          <a:lstStyle/>
          <a:p>
            <a:pPr marL="0" indent="0" algn="r" rtl="1">
              <a:buNone/>
            </a:pPr>
            <a:r>
              <a:rPr lang="he-IL" sz="2000" dirty="0"/>
              <a:t>ב. מהי העבודה בהעברת המערכת מהמצב המתואר בתרשים א למצב המתואר בתרשים ב?</a:t>
            </a:r>
          </a:p>
        </p:txBody>
      </p:sp>
      <p:graphicFrame>
        <p:nvGraphicFramePr>
          <p:cNvPr id="8" name="אובייקט 7"/>
          <p:cNvGraphicFramePr>
            <a:graphicFrameLocks noChangeAspect="1"/>
          </p:cNvGraphicFramePr>
          <p:nvPr>
            <p:extLst/>
          </p:nvPr>
        </p:nvGraphicFramePr>
        <p:xfrm>
          <a:off x="2165501" y="4455978"/>
          <a:ext cx="7752030" cy="854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משוואה" r:id="rId3" imgW="3797300" imgH="419100" progId="Equation.3">
                  <p:embed/>
                </p:oleObj>
              </mc:Choice>
              <mc:Fallback>
                <p:oleObj name="משוואה" r:id="rId3" imgW="3797300" imgH="419100" progId="Equation.3">
                  <p:embed/>
                  <p:pic>
                    <p:nvPicPr>
                      <p:cNvPr id="8" name="אובייקט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501" y="4455978"/>
                        <a:ext cx="7752030" cy="8541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377" y="1991718"/>
            <a:ext cx="401002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5" y="1972668"/>
            <a:ext cx="389572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320136" y="1484784"/>
            <a:ext cx="129614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dirty="0"/>
              <a:t>תרשים א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59696" y="1520870"/>
            <a:ext cx="129614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dirty="0"/>
              <a:t>תרשים ב</a:t>
            </a:r>
          </a:p>
        </p:txBody>
      </p:sp>
    </p:spTree>
    <p:extLst>
      <p:ext uri="{BB962C8B-B14F-4D97-AF65-F5344CB8AC3E}">
        <p14:creationId xmlns:p14="http://schemas.microsoft.com/office/powerpoint/2010/main" val="1569785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11450" y="188913"/>
            <a:ext cx="6692900" cy="863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e-IL" b="1" u="sng">
                <a:cs typeface="David" panose="020E0502060401010101" pitchFamily="34" charset="-79"/>
              </a:rPr>
              <a:t>עבודה של השדה החשמלי</a:t>
            </a:r>
            <a:endParaRPr lang="en-US" b="1" u="sng">
              <a:cs typeface="David" panose="020E0502060401010101" pitchFamily="34" charset="-79"/>
            </a:endParaRP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1595438" y="1052513"/>
            <a:ext cx="89646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dirty="0">
                <a:cs typeface="David" panose="020E0502060401010101" pitchFamily="34" charset="-79"/>
              </a:rPr>
              <a:t>מטען חשמלי חיובי משוחרר ממנוחה ומתרחק ממטען חיובי אחר שקבוע במקום.</a:t>
            </a:r>
            <a:endParaRPr lang="en-US" dirty="0">
              <a:cs typeface="David" panose="020E0502060401010101" pitchFamily="34" charset="-79"/>
            </a:endParaRP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417561" y="2408557"/>
            <a:ext cx="92737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dirty="0">
                <a:cs typeface="David" panose="020E0502060401010101" pitchFamily="34" charset="-79"/>
              </a:rPr>
              <a:t>לפי נוסחה של חוק קולון הגרף של תלות כוח- העתק יראה כך:</a:t>
            </a:r>
            <a:endParaRPr lang="en-US" dirty="0">
              <a:cs typeface="David" panose="020E0502060401010101" pitchFamily="34" charset="-79"/>
            </a:endParaRPr>
          </a:p>
        </p:txBody>
      </p:sp>
      <p:graphicFrame>
        <p:nvGraphicFramePr>
          <p:cNvPr id="4101" name="Object 31"/>
          <p:cNvGraphicFramePr>
            <a:graphicFrameLocks noChangeAspect="1"/>
          </p:cNvGraphicFramePr>
          <p:nvPr>
            <p:extLst/>
          </p:nvPr>
        </p:nvGraphicFramePr>
        <p:xfrm>
          <a:off x="1574800" y="3034468"/>
          <a:ext cx="9042400" cy="3577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9047248" imgH="4145639" progId="Excel.Chart.8">
                  <p:embed/>
                </p:oleObj>
              </mc:Choice>
              <mc:Fallback>
                <p:oleObj r:id="rId4" imgW="9047248" imgH="4145639" progId="Excel.Chart.8">
                  <p:embed/>
                  <p:pic>
                    <p:nvPicPr>
                      <p:cNvPr id="4101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3034468"/>
                        <a:ext cx="9042400" cy="35774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32"/>
          <p:cNvGraphicFramePr>
            <a:graphicFrameLocks noChangeAspect="1"/>
          </p:cNvGraphicFramePr>
          <p:nvPr>
            <p:extLst/>
          </p:nvPr>
        </p:nvGraphicFramePr>
        <p:xfrm>
          <a:off x="5664200" y="3933825"/>
          <a:ext cx="2211388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774360" imgH="393480" progId="Equation.DSMT4">
                  <p:embed/>
                </p:oleObj>
              </mc:Choice>
              <mc:Fallback>
                <p:oleObj name="Equation" r:id="rId6" imgW="774360" imgH="393480" progId="Equation.DSMT4">
                  <p:embed/>
                  <p:pic>
                    <p:nvPicPr>
                      <p:cNvPr id="4102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3933825"/>
                        <a:ext cx="2211388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3503712" y="6268759"/>
            <a:ext cx="5328592" cy="476250"/>
          </a:xfrm>
        </p:spPr>
        <p:txBody>
          <a:bodyPr/>
          <a:lstStyle/>
          <a:p>
            <a:pPr>
              <a:defRPr/>
            </a:pPr>
            <a:r>
              <a:rPr lang="he-IL" dirty="0"/>
              <a:t>איליה </a:t>
            </a:r>
            <a:r>
              <a:rPr lang="he-IL" dirty="0" err="1"/>
              <a:t>וינוקור</a:t>
            </a:r>
            <a:r>
              <a:rPr lang="he-IL" dirty="0"/>
              <a:t>      </a:t>
            </a:r>
            <a:r>
              <a:rPr lang="en-US" dirty="0"/>
              <a:t>bagrut@gmail.com          </a:t>
            </a:r>
            <a:r>
              <a:rPr lang="he-IL" dirty="0"/>
              <a:t>         אורט פסגות כרמיאל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652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11450" y="17042"/>
            <a:ext cx="6692900" cy="863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e-IL" b="1" u="sng" dirty="0">
                <a:cs typeface="David" panose="020E0502060401010101" pitchFamily="34" charset="-79"/>
              </a:rPr>
              <a:t>עבודה של השדה החשמלי</a:t>
            </a:r>
            <a:endParaRPr lang="en-US" b="1" u="sng" dirty="0">
              <a:cs typeface="David" panose="020E0502060401010101" pitchFamily="34" charset="-79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593627" y="774413"/>
            <a:ext cx="89285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dirty="0">
                <a:cs typeface="David" panose="020E0502060401010101" pitchFamily="34" charset="-79"/>
              </a:rPr>
              <a:t>ממכניקה : שטח מתחת לגרף כוח-העתק שווה לעבודה</a:t>
            </a:r>
            <a:endParaRPr lang="en-US" dirty="0">
              <a:cs typeface="David" panose="020E0502060401010101" pitchFamily="34" charset="-79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491164" y="2035175"/>
            <a:ext cx="5068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sz="2400">
                <a:cs typeface="David" panose="020E0502060401010101" pitchFamily="34" charset="-79"/>
              </a:rPr>
              <a:t>ממתמטיקה: שטח מתחת לגרף = אינטגרל</a:t>
            </a:r>
            <a:endParaRPr lang="en-US" sz="2400">
              <a:cs typeface="David" panose="020E0502060401010101" pitchFamily="34" charset="-79"/>
            </a:endParaRPr>
          </a:p>
        </p:txBody>
      </p:sp>
      <p:grpSp>
        <p:nvGrpSpPr>
          <p:cNvPr id="6149" name="Group 15"/>
          <p:cNvGrpSpPr>
            <a:grpSpLocks/>
          </p:cNvGrpSpPr>
          <p:nvPr/>
        </p:nvGrpSpPr>
        <p:grpSpPr bwMode="auto">
          <a:xfrm>
            <a:off x="1574800" y="2471738"/>
            <a:ext cx="9042400" cy="4140200"/>
            <a:chOff x="32" y="1557"/>
            <a:chExt cx="5696" cy="2608"/>
          </a:xfrm>
        </p:grpSpPr>
        <p:graphicFrame>
          <p:nvGraphicFramePr>
            <p:cNvPr id="6152" name="Object 5"/>
            <p:cNvGraphicFramePr>
              <a:graphicFrameLocks noChangeAspect="1"/>
            </p:cNvGraphicFramePr>
            <p:nvPr/>
          </p:nvGraphicFramePr>
          <p:xfrm>
            <a:off x="32" y="1557"/>
            <a:ext cx="5696" cy="26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" r:id="rId4" imgW="9047248" imgH="4145639" progId="Excel.Chart.8">
                    <p:embed/>
                  </p:oleObj>
                </mc:Choice>
                <mc:Fallback>
                  <p:oleObj r:id="rId4" imgW="9047248" imgH="4145639" progId="Excel.Chart.8">
                    <p:embed/>
                    <p:pic>
                      <p:nvPicPr>
                        <p:cNvPr id="6152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" y="1557"/>
                          <a:ext cx="5696" cy="26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3" name="Object 6"/>
            <p:cNvGraphicFramePr>
              <a:graphicFrameLocks noChangeAspect="1"/>
            </p:cNvGraphicFramePr>
            <p:nvPr>
              <p:extLst/>
            </p:nvPr>
          </p:nvGraphicFramePr>
          <p:xfrm>
            <a:off x="2608" y="2478"/>
            <a:ext cx="1393" cy="7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" name="Equation" r:id="rId6" imgW="774360" imgH="393480" progId="Equation.DSMT4">
                    <p:embed/>
                  </p:oleObj>
                </mc:Choice>
                <mc:Fallback>
                  <p:oleObj name="Equation" r:id="rId6" imgW="774360" imgH="393480" progId="Equation.DSMT4">
                    <p:embed/>
                    <p:pic>
                      <p:nvPicPr>
                        <p:cNvPr id="6153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8" y="2478"/>
                          <a:ext cx="1393" cy="7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4" name="Line 9"/>
            <p:cNvSpPr>
              <a:spLocks noChangeShapeType="1"/>
            </p:cNvSpPr>
            <p:nvPr/>
          </p:nvSpPr>
          <p:spPr bwMode="auto">
            <a:xfrm>
              <a:off x="839" y="2614"/>
              <a:ext cx="0" cy="12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6155" name="Line 10"/>
            <p:cNvSpPr>
              <a:spLocks noChangeShapeType="1"/>
            </p:cNvSpPr>
            <p:nvPr/>
          </p:nvSpPr>
          <p:spPr bwMode="auto">
            <a:xfrm>
              <a:off x="1202" y="3430"/>
              <a:ext cx="0" cy="4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graphicFrame>
          <p:nvGraphicFramePr>
            <p:cNvPr id="6156" name="Object 11"/>
            <p:cNvGraphicFramePr>
              <a:graphicFrameLocks noChangeAspect="1"/>
            </p:cNvGraphicFramePr>
            <p:nvPr/>
          </p:nvGraphicFramePr>
          <p:xfrm>
            <a:off x="748" y="3838"/>
            <a:ext cx="174" cy="2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" name="משוואה" r:id="rId8" imgW="126780" imgH="215526" progId="Equation.3">
                    <p:embed/>
                  </p:oleObj>
                </mc:Choice>
                <mc:Fallback>
                  <p:oleObj name="משוואה" r:id="rId8" imgW="126780" imgH="215526" progId="Equation.3">
                    <p:embed/>
                    <p:pic>
                      <p:nvPicPr>
                        <p:cNvPr id="6156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8" y="3838"/>
                          <a:ext cx="174" cy="2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7" name="Object 12"/>
            <p:cNvGraphicFramePr>
              <a:graphicFrameLocks noChangeAspect="1"/>
            </p:cNvGraphicFramePr>
            <p:nvPr/>
          </p:nvGraphicFramePr>
          <p:xfrm>
            <a:off x="1102" y="3838"/>
            <a:ext cx="192" cy="2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" name="משוואה" r:id="rId10" imgW="139579" imgH="215713" progId="Equation.3">
                    <p:embed/>
                  </p:oleObj>
                </mc:Choice>
                <mc:Fallback>
                  <p:oleObj name="משוואה" r:id="rId10" imgW="139579" imgH="215713" progId="Equation.3">
                    <p:embed/>
                    <p:pic>
                      <p:nvPicPr>
                        <p:cNvPr id="6157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2" y="3838"/>
                          <a:ext cx="192" cy="2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1632632" y="1474014"/>
            <a:ext cx="885053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sz="3000" b="1" u="sng" dirty="0">
                <a:solidFill>
                  <a:srgbClr val="FF0000"/>
                </a:solidFill>
                <a:cs typeface="David" panose="020E0502060401010101" pitchFamily="34" charset="-79"/>
              </a:rPr>
              <a:t>אי אפשר להשתמש בנוסחה                           כי כוח אינו קבוע</a:t>
            </a:r>
            <a:endParaRPr lang="en-US" sz="3000" b="1" u="sng" dirty="0">
              <a:solidFill>
                <a:srgbClr val="FF0000"/>
              </a:solidFill>
              <a:cs typeface="David" panose="020E0502060401010101" pitchFamily="34" charset="-79"/>
            </a:endParaRPr>
          </a:p>
        </p:txBody>
      </p:sp>
      <p:graphicFrame>
        <p:nvGraphicFramePr>
          <p:cNvPr id="6151" name="Object 14"/>
          <p:cNvGraphicFramePr>
            <a:graphicFrameLocks noChangeAspect="1"/>
          </p:cNvGraphicFramePr>
          <p:nvPr>
            <p:extLst/>
          </p:nvPr>
        </p:nvGraphicFramePr>
        <p:xfrm>
          <a:off x="4367809" y="1543802"/>
          <a:ext cx="21542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1002960" imgH="177480" progId="Equation.DSMT4">
                  <p:embed/>
                </p:oleObj>
              </mc:Choice>
              <mc:Fallback>
                <p:oleObj name="Equation" r:id="rId12" imgW="1002960" imgH="177480" progId="Equation.DSMT4">
                  <p:embed/>
                  <p:pic>
                    <p:nvPicPr>
                      <p:cNvPr id="615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809" y="1543802"/>
                        <a:ext cx="2154237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3647728" y="6265118"/>
            <a:ext cx="5328592" cy="476250"/>
          </a:xfrm>
        </p:spPr>
        <p:txBody>
          <a:bodyPr/>
          <a:lstStyle/>
          <a:p>
            <a:pPr>
              <a:defRPr/>
            </a:pPr>
            <a:r>
              <a:rPr lang="he-IL" dirty="0"/>
              <a:t>איליה </a:t>
            </a:r>
            <a:r>
              <a:rPr lang="he-IL" dirty="0" err="1"/>
              <a:t>וינוקור</a:t>
            </a:r>
            <a:r>
              <a:rPr lang="he-IL" dirty="0"/>
              <a:t>      </a:t>
            </a:r>
            <a:r>
              <a:rPr lang="en-US" dirty="0"/>
              <a:t>bagrut@gmail.com          </a:t>
            </a:r>
            <a:r>
              <a:rPr lang="he-IL" dirty="0"/>
              <a:t>         אורט פסגות כרמיאל</a:t>
            </a:r>
            <a:endParaRPr lang="en-US" dirty="0"/>
          </a:p>
        </p:txBody>
      </p:sp>
      <p:cxnSp>
        <p:nvCxnSpPr>
          <p:cNvPr id="3" name="מחבר ישר 2"/>
          <p:cNvCxnSpPr>
            <a:stCxn id="6154" idx="1"/>
            <a:endCxn id="6155" idx="0"/>
          </p:cNvCxnSpPr>
          <p:nvPr/>
        </p:nvCxnSpPr>
        <p:spPr>
          <a:xfrm flipV="1">
            <a:off x="2855915" y="5445126"/>
            <a:ext cx="576261" cy="64770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מחבר ישר 18"/>
          <p:cNvCxnSpPr/>
          <p:nvPr/>
        </p:nvCxnSpPr>
        <p:spPr>
          <a:xfrm flipV="1">
            <a:off x="2879130" y="5350651"/>
            <a:ext cx="467319" cy="483591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מחבר ישר 19"/>
          <p:cNvCxnSpPr/>
          <p:nvPr/>
        </p:nvCxnSpPr>
        <p:spPr>
          <a:xfrm flipV="1">
            <a:off x="2849563" y="5193944"/>
            <a:ext cx="423863" cy="45515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מחבר ישר 20"/>
          <p:cNvCxnSpPr/>
          <p:nvPr/>
        </p:nvCxnSpPr>
        <p:spPr>
          <a:xfrm flipV="1">
            <a:off x="2849562" y="5055337"/>
            <a:ext cx="366118" cy="36763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מחבר ישר 21"/>
          <p:cNvCxnSpPr/>
          <p:nvPr/>
        </p:nvCxnSpPr>
        <p:spPr>
          <a:xfrm flipV="1">
            <a:off x="2849562" y="4910260"/>
            <a:ext cx="288130" cy="28658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מחבר ישר 22"/>
          <p:cNvCxnSpPr/>
          <p:nvPr/>
        </p:nvCxnSpPr>
        <p:spPr>
          <a:xfrm flipV="1">
            <a:off x="2849563" y="4772370"/>
            <a:ext cx="211931" cy="18849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מחבר ישר 24"/>
          <p:cNvCxnSpPr/>
          <p:nvPr/>
        </p:nvCxnSpPr>
        <p:spPr>
          <a:xfrm flipV="1">
            <a:off x="2879129" y="4460818"/>
            <a:ext cx="76398" cy="63395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מחבר ישר 25"/>
          <p:cNvCxnSpPr/>
          <p:nvPr/>
        </p:nvCxnSpPr>
        <p:spPr>
          <a:xfrm flipV="1">
            <a:off x="3029571" y="5660875"/>
            <a:ext cx="402604" cy="424789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מחבר ישר 26"/>
          <p:cNvCxnSpPr/>
          <p:nvPr/>
        </p:nvCxnSpPr>
        <p:spPr>
          <a:xfrm flipV="1">
            <a:off x="2849563" y="4587023"/>
            <a:ext cx="180009" cy="16319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מחבר ישר 27"/>
          <p:cNvCxnSpPr/>
          <p:nvPr/>
        </p:nvCxnSpPr>
        <p:spPr>
          <a:xfrm flipV="1">
            <a:off x="3230873" y="5862769"/>
            <a:ext cx="201302" cy="22289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8817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11450" y="115888"/>
            <a:ext cx="6692900" cy="863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e-IL" sz="3200" b="1" u="sng">
                <a:cs typeface="David" panose="020E0502060401010101" pitchFamily="34" charset="-79"/>
              </a:rPr>
              <a:t>קשר בין עבודה של השדה החשמלי </a:t>
            </a:r>
            <a:br>
              <a:rPr lang="he-IL" sz="3200" b="1" u="sng">
                <a:cs typeface="David" panose="020E0502060401010101" pitchFamily="34" charset="-79"/>
              </a:rPr>
            </a:br>
            <a:r>
              <a:rPr lang="he-IL" sz="3200" b="1" u="sng">
                <a:cs typeface="David" panose="020E0502060401010101" pitchFamily="34" charset="-79"/>
              </a:rPr>
              <a:t>ואנרגיה פוטנציאלית חשמלית</a:t>
            </a:r>
            <a:endParaRPr lang="en-US" sz="3200" b="1" u="sng">
              <a:cs typeface="David" panose="020E0502060401010101" pitchFamily="34" charset="-79"/>
            </a:endParaRPr>
          </a:p>
        </p:txBody>
      </p:sp>
      <p:graphicFrame>
        <p:nvGraphicFramePr>
          <p:cNvPr id="8195" name="Object 5"/>
          <p:cNvGraphicFramePr>
            <a:graphicFrameLocks noChangeAspect="1"/>
          </p:cNvGraphicFramePr>
          <p:nvPr>
            <p:extLst/>
          </p:nvPr>
        </p:nvGraphicFramePr>
        <p:xfrm>
          <a:off x="3227388" y="1182939"/>
          <a:ext cx="6659562" cy="310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2362200" imgH="1358900" progId="Equation.DSMT4">
                  <p:embed/>
                </p:oleObj>
              </mc:Choice>
              <mc:Fallback>
                <p:oleObj name="Equation" r:id="rId4" imgW="2362200" imgH="1358900" progId="Equation.DSMT4">
                  <p:embed/>
                  <p:pic>
                    <p:nvPicPr>
                      <p:cNvPr id="819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7388" y="1182939"/>
                        <a:ext cx="6659562" cy="310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14"/>
          <p:cNvGraphicFramePr>
            <a:graphicFrameLocks noChangeAspect="1"/>
          </p:cNvGraphicFramePr>
          <p:nvPr/>
        </p:nvGraphicFramePr>
        <p:xfrm>
          <a:off x="8399464" y="908050"/>
          <a:ext cx="2160587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משוואה" r:id="rId6" imgW="723586" imgH="418918" progId="Equation.3">
                  <p:embed/>
                </p:oleObj>
              </mc:Choice>
              <mc:Fallback>
                <p:oleObj name="משוואה" r:id="rId6" imgW="723586" imgH="418918" progId="Equation.3">
                  <p:embed/>
                  <p:pic>
                    <p:nvPicPr>
                      <p:cNvPr id="819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9464" y="908050"/>
                        <a:ext cx="2160587" cy="12509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15"/>
          <p:cNvGraphicFramePr>
            <a:graphicFrameLocks noChangeAspect="1"/>
          </p:cNvGraphicFramePr>
          <p:nvPr>
            <p:extLst/>
          </p:nvPr>
        </p:nvGraphicFramePr>
        <p:xfrm>
          <a:off x="2230437" y="4301432"/>
          <a:ext cx="3827462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1574640" imgH="393480" progId="Equation.DSMT4">
                  <p:embed/>
                </p:oleObj>
              </mc:Choice>
              <mc:Fallback>
                <p:oleObj name="Equation" r:id="rId8" imgW="1574640" imgH="393480" progId="Equation.DSMT4">
                  <p:embed/>
                  <p:pic>
                    <p:nvPicPr>
                      <p:cNvPr id="819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0437" y="4301432"/>
                        <a:ext cx="3827462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 Box 16"/>
          <p:cNvSpPr txBox="1">
            <a:spLocks noChangeArrowheads="1"/>
          </p:cNvSpPr>
          <p:nvPr/>
        </p:nvSpPr>
        <p:spPr bwMode="auto">
          <a:xfrm>
            <a:off x="6237189" y="3176984"/>
            <a:ext cx="403314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sz="2400" dirty="0">
                <a:cs typeface="David" panose="020E0502060401010101" pitchFamily="34" charset="-79"/>
              </a:rPr>
              <a:t>ממכניקה (כבידה): עבודה של הכוח החשמלי שווה </a:t>
            </a:r>
            <a:r>
              <a:rPr lang="he-IL" sz="2400" b="1" u="sng" dirty="0">
                <a:cs typeface="David" panose="020E0502060401010101" pitchFamily="34" charset="-79"/>
              </a:rPr>
              <a:t>למינוס</a:t>
            </a:r>
            <a:r>
              <a:rPr lang="he-IL" sz="2400" dirty="0">
                <a:cs typeface="David" panose="020E0502060401010101" pitchFamily="34" charset="-79"/>
              </a:rPr>
              <a:t> שינוי באנרגיה פוטנציאלית</a:t>
            </a:r>
            <a:endParaRPr lang="en-US" sz="2400" dirty="0">
              <a:cs typeface="David" panose="020E0502060401010101" pitchFamily="34" charset="-79"/>
            </a:endParaRPr>
          </a:p>
        </p:txBody>
      </p:sp>
      <p:sp>
        <p:nvSpPr>
          <p:cNvPr id="8199" name="Text Box 17"/>
          <p:cNvSpPr txBox="1">
            <a:spLocks noChangeArrowheads="1"/>
          </p:cNvSpPr>
          <p:nvPr/>
        </p:nvSpPr>
        <p:spPr bwMode="auto">
          <a:xfrm>
            <a:off x="1845469" y="5395118"/>
            <a:ext cx="8424863" cy="8509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sz="2400" dirty="0">
                <a:cs typeface="David" panose="020E0502060401010101" pitchFamily="34" charset="-79"/>
              </a:rPr>
              <a:t>עבודה שמבצע השדה החשמלי בהעברת מטען חיובי מנקודה לאינסוף, שווה למינוס שינוי באנרגיה הפוטנציאלית החשמלית של המטען שהועבר.</a:t>
            </a:r>
            <a:endParaRPr lang="en-US" sz="2400" dirty="0">
              <a:cs typeface="David" panose="020E0502060401010101" pitchFamily="34" charset="-79"/>
            </a:endParaRPr>
          </a:p>
        </p:txBody>
      </p:sp>
      <p:graphicFrame>
        <p:nvGraphicFramePr>
          <p:cNvPr id="8200" name="Object 14"/>
          <p:cNvGraphicFramePr>
            <a:graphicFrameLocks noChangeAspect="1"/>
          </p:cNvGraphicFramePr>
          <p:nvPr/>
        </p:nvGraphicFramePr>
        <p:xfrm>
          <a:off x="1631950" y="2314575"/>
          <a:ext cx="1595438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850680" imgH="419040" progId="Equation.DSMT4">
                  <p:embed/>
                </p:oleObj>
              </mc:Choice>
              <mc:Fallback>
                <p:oleObj name="Equation" r:id="rId10" imgW="850680" imgH="419040" progId="Equation.DSMT4">
                  <p:embed/>
                  <p:pic>
                    <p:nvPicPr>
                      <p:cNvPr id="820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0" y="2314575"/>
                        <a:ext cx="1595438" cy="7874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3503712" y="6268759"/>
            <a:ext cx="5328592" cy="476250"/>
          </a:xfrm>
        </p:spPr>
        <p:txBody>
          <a:bodyPr/>
          <a:lstStyle/>
          <a:p>
            <a:pPr>
              <a:defRPr/>
            </a:pPr>
            <a:r>
              <a:rPr lang="he-IL" dirty="0"/>
              <a:t>איליה </a:t>
            </a:r>
            <a:r>
              <a:rPr lang="he-IL" dirty="0" err="1"/>
              <a:t>וינוקור</a:t>
            </a:r>
            <a:r>
              <a:rPr lang="he-IL" dirty="0"/>
              <a:t>      </a:t>
            </a:r>
            <a:r>
              <a:rPr lang="en-US" dirty="0"/>
              <a:t>bagrut@gmail.com          </a:t>
            </a:r>
            <a:r>
              <a:rPr lang="he-IL" dirty="0"/>
              <a:t>         אורט פסגות כרמיאל</a:t>
            </a:r>
            <a:endParaRPr lang="en-US" dirty="0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6672065" y="4426102"/>
            <a:ext cx="359826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sz="2400" b="1" dirty="0">
                <a:solidFill>
                  <a:srgbClr val="0000FF"/>
                </a:solidFill>
                <a:cs typeface="David" panose="020E0502060401010101" pitchFamily="34" charset="-79"/>
              </a:rPr>
              <a:t>אנרגיה פוטנציאלית חשמלית באינסוף שווה לאפס.</a:t>
            </a:r>
            <a:endParaRPr lang="en-US" sz="2400" b="1" dirty="0">
              <a:solidFill>
                <a:srgbClr val="0000FF"/>
              </a:solidFill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3271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258864"/>
              </p:ext>
            </p:extLst>
          </p:nvPr>
        </p:nvGraphicFramePr>
        <p:xfrm>
          <a:off x="467034" y="434258"/>
          <a:ext cx="11277600" cy="5864312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9368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4767">
                <a:tc gridSpan="2">
                  <a:txBody>
                    <a:bodyPr/>
                    <a:lstStyle/>
                    <a:p>
                      <a:pPr algn="r" rtl="1"/>
                      <a:r>
                        <a:rPr lang="he-IL" sz="5400" dirty="0">
                          <a:effectLst/>
                        </a:rPr>
                        <a:t>אנרגיה פוטנציאלית חשמלית תלויה ב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475">
                <a:tc>
                  <a:txBody>
                    <a:bodyPr/>
                    <a:lstStyle/>
                    <a:p>
                      <a:pPr algn="r" rtl="1"/>
                      <a:r>
                        <a:rPr lang="he-IL" sz="4000" dirty="0">
                          <a:effectLst/>
                        </a:rPr>
                        <a:t>גודלו של המטען היוצר</a:t>
                      </a:r>
                      <a:endParaRPr lang="he-IL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3524">
                <a:tc>
                  <a:txBody>
                    <a:bodyPr/>
                    <a:lstStyle/>
                    <a:p>
                      <a:pPr algn="r" rtl="1"/>
                      <a:r>
                        <a:rPr lang="he-IL" sz="4000" dirty="0">
                          <a:effectLst/>
                        </a:rPr>
                        <a:t>מרחק ממרכזו של המטען היוצר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5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3524">
                <a:tc>
                  <a:txBody>
                    <a:bodyPr/>
                    <a:lstStyle/>
                    <a:p>
                      <a:pPr algn="r" rtl="1"/>
                      <a:r>
                        <a:rPr lang="he-IL" sz="4000" dirty="0">
                          <a:effectLst/>
                        </a:rPr>
                        <a:t>גודלו של המטען הבוחן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635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טמפרטורה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132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766544"/>
              </p:ext>
            </p:extLst>
          </p:nvPr>
        </p:nvGraphicFramePr>
        <p:xfrm>
          <a:off x="240144" y="332657"/>
          <a:ext cx="10935855" cy="6047677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861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5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4767">
                <a:tc gridSpan="2">
                  <a:txBody>
                    <a:bodyPr/>
                    <a:lstStyle/>
                    <a:p>
                      <a:pPr algn="r" rtl="1"/>
                      <a:r>
                        <a:rPr lang="he-IL" sz="5400" dirty="0">
                          <a:effectLst/>
                        </a:rPr>
                        <a:t>אנרגיה פוטנציאלית חשמלית תלויה ב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475">
                <a:tc>
                  <a:txBody>
                    <a:bodyPr/>
                    <a:lstStyle/>
                    <a:p>
                      <a:pPr algn="r" rtl="1"/>
                      <a:r>
                        <a:rPr lang="he-IL" sz="4000" dirty="0">
                          <a:effectLst/>
                        </a:rPr>
                        <a:t>גודלו של המטען היוצר</a:t>
                      </a:r>
                      <a:endParaRPr lang="he-IL" sz="4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5000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he-IL" sz="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3524">
                <a:tc>
                  <a:txBody>
                    <a:bodyPr/>
                    <a:lstStyle/>
                    <a:p>
                      <a:pPr algn="r" rtl="1"/>
                      <a:r>
                        <a:rPr lang="he-IL" sz="4000" dirty="0">
                          <a:effectLst/>
                        </a:rPr>
                        <a:t>מרחק ממרכזו של המטען היוצר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0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he-IL" sz="5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3524">
                <a:tc>
                  <a:txBody>
                    <a:bodyPr/>
                    <a:lstStyle/>
                    <a:p>
                      <a:pPr algn="r" rtl="1"/>
                      <a:r>
                        <a:rPr lang="he-IL" sz="4000" dirty="0">
                          <a:effectLst/>
                        </a:rPr>
                        <a:t>גודלו של המטען הבוחן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0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he-IL" sz="5000" b="1" dirty="0">
                        <a:solidFill>
                          <a:srgbClr val="00B050"/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635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טמפרטורה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718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/>
              <a:t>תרגילים (זינגר)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71/1</a:t>
            </a:r>
          </a:p>
          <a:p>
            <a:pPr algn="r" rtl="1"/>
            <a:r>
              <a:rPr lang="he-IL" dirty="0"/>
              <a:t>71/2</a:t>
            </a:r>
          </a:p>
          <a:p>
            <a:pPr algn="r" rtl="1"/>
            <a:r>
              <a:rPr lang="he-IL" dirty="0"/>
              <a:t>71/3</a:t>
            </a:r>
          </a:p>
          <a:p>
            <a:pPr algn="r" rtl="1"/>
            <a:r>
              <a:rPr lang="he-IL" dirty="0"/>
              <a:t>71/4</a:t>
            </a:r>
          </a:p>
          <a:p>
            <a:pPr algn="r" rtl="1"/>
            <a:endParaRPr lang="he-IL" dirty="0"/>
          </a:p>
          <a:p>
            <a:pPr marL="0" indent="0" algn="r" rtl="1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05687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תרגיל 1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63552" y="709068"/>
            <a:ext cx="8236530" cy="6032301"/>
          </a:xfrm>
        </p:spPr>
        <p:txBody>
          <a:bodyPr/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he-IL" sz="2400" dirty="0"/>
              <a:t>נתונים שני מטענים נקודתיים: </a:t>
            </a:r>
            <a:r>
              <a:rPr lang="en-US" sz="2400" dirty="0"/>
              <a:t>q</a:t>
            </a:r>
            <a:r>
              <a:rPr lang="en-US" sz="2400" baseline="-25000" dirty="0"/>
              <a:t>1</a:t>
            </a:r>
            <a:r>
              <a:rPr lang="en-US" sz="2400" dirty="0"/>
              <a:t> =+4·10</a:t>
            </a:r>
            <a:r>
              <a:rPr lang="en-US" sz="2400" baseline="30000" dirty="0"/>
              <a:t>-6</a:t>
            </a:r>
            <a:r>
              <a:rPr lang="en-US" sz="2400" dirty="0"/>
              <a:t>C</a:t>
            </a:r>
            <a:r>
              <a:rPr lang="he-IL" sz="2400" dirty="0"/>
              <a:t>, </a:t>
            </a:r>
            <a:r>
              <a:rPr lang="en-US" sz="2400" dirty="0"/>
              <a:t>q</a:t>
            </a:r>
            <a:r>
              <a:rPr lang="en-US" sz="2400" baseline="-25000" dirty="0"/>
              <a:t>1</a:t>
            </a:r>
            <a:r>
              <a:rPr lang="en-US" sz="2400" dirty="0"/>
              <a:t> =-3·10</a:t>
            </a:r>
            <a:r>
              <a:rPr lang="en-US" sz="2400" baseline="30000" dirty="0"/>
              <a:t>-6</a:t>
            </a:r>
            <a:r>
              <a:rPr lang="en-US" sz="2400" dirty="0"/>
              <a:t>C</a:t>
            </a:r>
            <a:r>
              <a:rPr lang="he-IL" sz="2400" dirty="0"/>
              <a:t>.</a:t>
            </a:r>
          </a:p>
          <a:p>
            <a:pPr marL="0" indent="0" algn="r" rtl="1">
              <a:buNone/>
            </a:pPr>
            <a:endParaRPr lang="he-IL" sz="2400" dirty="0"/>
          </a:p>
          <a:p>
            <a:pPr marL="0" indent="0" algn="r" rtl="1">
              <a:buNone/>
            </a:pPr>
            <a:endParaRPr lang="he-IL" sz="2400" dirty="0"/>
          </a:p>
          <a:p>
            <a:pPr marL="0" indent="0" algn="r" rtl="1">
              <a:buNone/>
            </a:pPr>
            <a:endParaRPr lang="he-IL" sz="2400" dirty="0"/>
          </a:p>
          <a:p>
            <a:pPr marL="0" indent="0" algn="r" rtl="1">
              <a:buNone/>
            </a:pPr>
            <a:endParaRPr lang="he-IL" sz="2400" dirty="0"/>
          </a:p>
          <a:p>
            <a:pPr marL="0" indent="0" algn="r" rtl="1">
              <a:buNone/>
            </a:pPr>
            <a:endParaRPr lang="he-IL" sz="2400" dirty="0"/>
          </a:p>
          <a:p>
            <a:pPr marL="0" indent="0" algn="r" rtl="1">
              <a:buNone/>
            </a:pPr>
            <a:endParaRPr lang="he-IL" sz="2400" dirty="0"/>
          </a:p>
          <a:p>
            <a:pPr marL="0" indent="0" algn="r" rtl="1">
              <a:buNone/>
            </a:pPr>
            <a:endParaRPr lang="he-IL" sz="2400" dirty="0"/>
          </a:p>
          <a:p>
            <a:pPr marL="0" indent="0" algn="r" rtl="1">
              <a:lnSpc>
                <a:spcPct val="150000"/>
              </a:lnSpc>
              <a:buNone/>
            </a:pPr>
            <a:endParaRPr lang="he-IL" sz="2400" dirty="0"/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sz="2400" dirty="0"/>
              <a:t>א. מהי האנרגיה הפוטנציאלית החשמלית של מערכת המטענים ?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sz="2400" dirty="0"/>
              <a:t>ב. הסבירו את משמעות התוצאה שקבלתם.</a:t>
            </a:r>
          </a:p>
        </p:txBody>
      </p:sp>
      <p:grpSp>
        <p:nvGrpSpPr>
          <p:cNvPr id="5" name="קבוצה 6"/>
          <p:cNvGrpSpPr/>
          <p:nvPr/>
        </p:nvGrpSpPr>
        <p:grpSpPr>
          <a:xfrm>
            <a:off x="4634040" y="1773109"/>
            <a:ext cx="4071810" cy="1087900"/>
            <a:chOff x="2792806" y="3858097"/>
            <a:chExt cx="4071810" cy="1087900"/>
          </a:xfrm>
        </p:grpSpPr>
        <p:sp>
          <p:nvSpPr>
            <p:cNvPr id="10" name="Oval 3"/>
            <p:cNvSpPr>
              <a:spLocks noChangeArrowheads="1"/>
            </p:cNvSpPr>
            <p:nvPr/>
          </p:nvSpPr>
          <p:spPr bwMode="auto">
            <a:xfrm>
              <a:off x="3229882" y="4116570"/>
              <a:ext cx="360000" cy="360000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100000">
                  <a:srgbClr val="006699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 sz="2400"/>
            </a:p>
          </p:txBody>
        </p:sp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2792806" y="4539618"/>
              <a:ext cx="1543058" cy="403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2400" dirty="0">
                  <a:solidFill>
                    <a:srgbClr val="006699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q</a:t>
              </a:r>
              <a:r>
                <a:rPr lang="en-US" sz="2400" baseline="-25000" dirty="0">
                  <a:solidFill>
                    <a:srgbClr val="006699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1</a:t>
              </a:r>
              <a:r>
                <a:rPr lang="en-US" sz="2400" dirty="0">
                  <a:solidFill>
                    <a:srgbClr val="006699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=+4·10</a:t>
              </a:r>
              <a:r>
                <a:rPr lang="en-US" sz="2400" baseline="30000" dirty="0">
                  <a:solidFill>
                    <a:srgbClr val="006699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-6</a:t>
              </a:r>
              <a:r>
                <a:rPr lang="en-US" sz="2400" dirty="0">
                  <a:solidFill>
                    <a:srgbClr val="006699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C</a:t>
              </a:r>
              <a:endParaRPr lang="he-I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V="1">
              <a:off x="3569918" y="4283901"/>
              <a:ext cx="2467627" cy="12526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 sz="2400"/>
            </a:p>
          </p:txBody>
        </p:sp>
        <p:sp>
          <p:nvSpPr>
            <p:cNvPr id="15" name="Oval 12"/>
            <p:cNvSpPr>
              <a:spLocks noChangeArrowheads="1"/>
            </p:cNvSpPr>
            <p:nvPr/>
          </p:nvSpPr>
          <p:spPr bwMode="auto">
            <a:xfrm>
              <a:off x="5848526" y="4069959"/>
              <a:ext cx="360000" cy="360000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100000">
                  <a:srgbClr val="008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 sz="2400"/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5513914" y="4542375"/>
              <a:ext cx="1350702" cy="403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24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q</a:t>
              </a:r>
              <a:r>
                <a:rPr lang="en-US" sz="2400" baseline="-250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en-US" sz="24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=-3·10</a:t>
              </a:r>
              <a:r>
                <a:rPr lang="en-US" sz="2400" baseline="300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-3</a:t>
              </a:r>
              <a:r>
                <a:rPr lang="en-US" sz="24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  <a:sym typeface="Symbol" pitchFamily="18" charset="2"/>
                </a:rPr>
                <a:t>C</a:t>
              </a:r>
              <a:endParaRPr lang="he-IL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 Box 10"/>
            <p:cNvSpPr txBox="1">
              <a:spLocks noChangeArrowheads="1"/>
            </p:cNvSpPr>
            <p:nvPr/>
          </p:nvSpPr>
          <p:spPr bwMode="auto">
            <a:xfrm>
              <a:off x="4327504" y="3858097"/>
              <a:ext cx="726204" cy="380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5cm</a:t>
              </a:r>
              <a:endParaRPr lang="he-I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7247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700</Words>
  <Application>Microsoft Office PowerPoint</Application>
  <PresentationFormat>Widescreen</PresentationFormat>
  <Paragraphs>153</Paragraphs>
  <Slides>20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Century Gothic</vt:lpstr>
      <vt:lpstr>David</vt:lpstr>
      <vt:lpstr>Guttman David</vt:lpstr>
      <vt:lpstr>Symbol</vt:lpstr>
      <vt:lpstr>Times New Roman</vt:lpstr>
      <vt:lpstr>Office Theme</vt:lpstr>
      <vt:lpstr>Microsoft Excel Chart</vt:lpstr>
      <vt:lpstr>Equation</vt:lpstr>
      <vt:lpstr>משוואה</vt:lpstr>
      <vt:lpstr>PowerPoint Presentation</vt:lpstr>
      <vt:lpstr>עבודה של שדה חשמלי – דרך אינטגרל</vt:lpstr>
      <vt:lpstr>עבודה של השדה החשמלי</vt:lpstr>
      <vt:lpstr>עבודה של השדה החשמלי</vt:lpstr>
      <vt:lpstr>קשר בין עבודה של השדה החשמלי  ואנרגיה פוטנציאלית חשמלית</vt:lpstr>
      <vt:lpstr>PowerPoint Presentation</vt:lpstr>
      <vt:lpstr>PowerPoint Presentation</vt:lpstr>
      <vt:lpstr>תרגילים (זינגר)</vt:lpstr>
      <vt:lpstr>תרגיל 1</vt:lpstr>
      <vt:lpstr>פתרון תרגיל 1</vt:lpstr>
      <vt:lpstr>תרגיל 1</vt:lpstr>
      <vt:lpstr>פתרון 1</vt:lpstr>
      <vt:lpstr>פתרון 1- המשך</vt:lpstr>
      <vt:lpstr>פתרון 1 המשך (ב)</vt:lpstr>
      <vt:lpstr>אנרגיה של מערכת מטענים</vt:lpstr>
      <vt:lpstr>אנרגיה של מערכת מטענים - 2</vt:lpstr>
      <vt:lpstr>תרגיל 2</vt:lpstr>
      <vt:lpstr>פתרון תרגיל 2- א1</vt:lpstr>
      <vt:lpstr>פתרון תרגיל 2- א2</vt:lpstr>
      <vt:lpstr>פתרון תרגיל 2 – סעיף 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איליה וינוקור</dc:creator>
  <cp:lastModifiedBy>איליה וינוקור</cp:lastModifiedBy>
  <cp:revision>1</cp:revision>
  <dcterms:created xsi:type="dcterms:W3CDTF">2017-03-21T21:11:40Z</dcterms:created>
  <dcterms:modified xsi:type="dcterms:W3CDTF">2017-03-21T21:12:10Z</dcterms:modified>
</cp:coreProperties>
</file>