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88" r:id="rId1"/>
  </p:sldMasterIdLst>
  <p:sldIdLst>
    <p:sldId id="256" r:id="rId2"/>
    <p:sldId id="261" r:id="rId3"/>
    <p:sldId id="257" r:id="rId4"/>
    <p:sldId id="258" r:id="rId5"/>
    <p:sldId id="259" r:id="rId6"/>
    <p:sldId id="260" r:id="rId7"/>
    <p:sldId id="262" r:id="rId8"/>
    <p:sldId id="264" r:id="rId9"/>
    <p:sldId id="265" r:id="rId10"/>
    <p:sldId id="266" r:id="rId11"/>
    <p:sldId id="263" r:id="rId12"/>
    <p:sldId id="267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01" autoAdjust="0"/>
    <p:restoredTop sz="94660"/>
  </p:normalViewPr>
  <p:slideViewPr>
    <p:cSldViewPr snapToGrid="0">
      <p:cViewPr varScale="1">
        <p:scale>
          <a:sx n="86" d="100"/>
          <a:sy n="86" d="100"/>
        </p:scale>
        <p:origin x="42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DE1A06-8754-4870-9E44-E39BADAD984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527F020-BBC3-49BB-91C2-5B2CBD64B3C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7C0C22-EBDA-4130-87AE-CB28BC19B0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12/9/2021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A419A8-07CA-4A4C-AEC2-C40D4D50AF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FA7B86-E610-42EA-B4DC-C2F4477852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8A7BA06D-B3FF-4E91-8639-B4569AE3AA23}"/>
              </a:ext>
            </a:extLst>
          </p:cNvPr>
          <p:cNvSpPr/>
          <p:nvPr/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Arc 7">
            <a:extLst>
              <a:ext uri="{FF2B5EF4-FFF2-40B4-BE49-F238E27FC236}">
                <a16:creationId xmlns:a16="http://schemas.microsoft.com/office/drawing/2014/main" id="{2B30C86D-5A07-48BC-9C9D-6F9A2DB1E9E1}"/>
              </a:ext>
            </a:extLst>
          </p:cNvPr>
          <p:cNvSpPr/>
          <p:nvPr/>
        </p:nvSpPr>
        <p:spPr>
          <a:xfrm rot="10800000" flipV="1">
            <a:off x="555710" y="106482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715304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F6E5D1-6D19-4E7F-9B4E-42326B7716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AD2A06C-F91A-4ADC-9CD2-61F0A4D7EE1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43AA9A-2280-4F63-8B3D-20742AE690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12/9/2021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40D986B-E58E-43B6-8A80-FFA9D8F748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140D36-2E71-4F27-967F-7A3E4C6EE1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C1609904-5327-4D2C-A445-B270A00F3B5F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30FC7BEC-08C5-4D95-9C84-B48BC8AD1C94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310642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81FEA3D-0C7F-45CD-B6A0-942F707B363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E8B8A12-BCE6-4D03-A637-1DEC8924BEF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749755-9FF4-428A-AEB7-1A64774667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12/9/2021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141836-11E2-49FD-877D-53B74514A9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D24C42-4B05-4EEF-BE14-29041EC9C0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5BADDEB1-F604-408B-B02A-A2814606E6AF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D8DF7987-332F-4D6C-81C3-990F39C76C96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464031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9FF209-11EE-4A3F-9685-A155FECD0D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47AF11-F208-4FDA-9E19-D6CA347213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85974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E82FA1-02B7-467E-9F16-D178149407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12/9/2021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389247-FB8A-4494-859B-B3754B02A5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CA5B62-3338-46A5-B381-A63B88CB0D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23DA7759-3209-4FE2-96D1-4EEDD81E9EA0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41460DAD-8769-4C9F-9C8C-BB0443909D76}"/>
              </a:ext>
            </a:extLst>
          </p:cNvPr>
          <p:cNvSpPr/>
          <p:nvPr/>
        </p:nvSpPr>
        <p:spPr>
          <a:xfrm flipH="1">
            <a:off x="123536" y="5717905"/>
            <a:ext cx="1771609" cy="1140095"/>
          </a:xfrm>
          <a:custGeom>
            <a:avLst/>
            <a:gdLst>
              <a:gd name="connsiteX0" fmla="*/ 1561721 w 1771609"/>
              <a:gd name="connsiteY0" fmla="*/ 763041 h 1140095"/>
              <a:gd name="connsiteX1" fmla="*/ 1623024 w 1771609"/>
              <a:gd name="connsiteY1" fmla="*/ 792810 h 1140095"/>
              <a:gd name="connsiteX2" fmla="*/ 1711735 w 1771609"/>
              <a:gd name="connsiteY2" fmla="*/ 970132 h 1140095"/>
              <a:gd name="connsiteX3" fmla="*/ 1771609 w 1771609"/>
              <a:gd name="connsiteY3" fmla="*/ 1140095 h 1140095"/>
              <a:gd name="connsiteX4" fmla="*/ 1637225 w 1771609"/>
              <a:gd name="connsiteY4" fmla="*/ 1140095 h 1140095"/>
              <a:gd name="connsiteX5" fmla="*/ 1594820 w 1771609"/>
              <a:gd name="connsiteY5" fmla="*/ 1019711 h 1140095"/>
              <a:gd name="connsiteX6" fmla="*/ 1513200 w 1771609"/>
              <a:gd name="connsiteY6" fmla="*/ 856627 h 1140095"/>
              <a:gd name="connsiteX7" fmla="*/ 1538499 w 1771609"/>
              <a:gd name="connsiteY7" fmla="*/ 770415 h 1140095"/>
              <a:gd name="connsiteX8" fmla="*/ 1561721 w 1771609"/>
              <a:gd name="connsiteY8" fmla="*/ 763041 h 1140095"/>
              <a:gd name="connsiteX9" fmla="*/ 933455 w 1771609"/>
              <a:gd name="connsiteY9" fmla="*/ 161309 h 1140095"/>
              <a:gd name="connsiteX10" fmla="*/ 957797 w 1771609"/>
              <a:gd name="connsiteY10" fmla="*/ 167970 h 1140095"/>
              <a:gd name="connsiteX11" fmla="*/ 1286982 w 1771609"/>
              <a:gd name="connsiteY11" fmla="*/ 387616 h 1140095"/>
              <a:gd name="connsiteX12" fmla="*/ 1293725 w 1771609"/>
              <a:gd name="connsiteY12" fmla="*/ 477075 h 1140095"/>
              <a:gd name="connsiteX13" fmla="*/ 1245453 w 1771609"/>
              <a:gd name="connsiteY13" fmla="*/ 499154 h 1140095"/>
              <a:gd name="connsiteX14" fmla="*/ 1245167 w 1771609"/>
              <a:gd name="connsiteY14" fmla="*/ 499154 h 1140095"/>
              <a:gd name="connsiteX15" fmla="*/ 1203638 w 1771609"/>
              <a:gd name="connsiteY15" fmla="*/ 484104 h 1140095"/>
              <a:gd name="connsiteX16" fmla="*/ 900647 w 1771609"/>
              <a:gd name="connsiteY16" fmla="*/ 281508 h 1140095"/>
              <a:gd name="connsiteX17" fmla="*/ 872454 w 1771609"/>
              <a:gd name="connsiteY17" fmla="*/ 196164 h 1140095"/>
              <a:gd name="connsiteX18" fmla="*/ 933455 w 1771609"/>
              <a:gd name="connsiteY18" fmla="*/ 161309 h 1140095"/>
              <a:gd name="connsiteX19" fmla="*/ 256260 w 1771609"/>
              <a:gd name="connsiteY19" fmla="*/ 29 h 1140095"/>
              <a:gd name="connsiteX20" fmla="*/ 454020 w 1771609"/>
              <a:gd name="connsiteY20" fmla="*/ 13474 h 1140095"/>
              <a:gd name="connsiteX21" fmla="*/ 509236 w 1771609"/>
              <a:gd name="connsiteY21" fmla="*/ 84182 h 1140095"/>
              <a:gd name="connsiteX22" fmla="*/ 445829 w 1771609"/>
              <a:gd name="connsiteY22" fmla="*/ 139871 h 1140095"/>
              <a:gd name="connsiteX23" fmla="*/ 437447 w 1771609"/>
              <a:gd name="connsiteY23" fmla="*/ 139395 h 1140095"/>
              <a:gd name="connsiteX24" fmla="*/ 73211 w 1771609"/>
              <a:gd name="connsiteY24" fmla="*/ 137204 h 1140095"/>
              <a:gd name="connsiteX25" fmla="*/ 749 w 1771609"/>
              <a:gd name="connsiteY25" fmla="*/ 84082 h 1140095"/>
              <a:gd name="connsiteX26" fmla="*/ 53871 w 1771609"/>
              <a:gd name="connsiteY26" fmla="*/ 11621 h 1140095"/>
              <a:gd name="connsiteX27" fmla="*/ 58352 w 1771609"/>
              <a:gd name="connsiteY27" fmla="*/ 11093 h 1140095"/>
              <a:gd name="connsiteX28" fmla="*/ 256260 w 1771609"/>
              <a:gd name="connsiteY28" fmla="*/ 29 h 11400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1771609" h="1140095">
                <a:moveTo>
                  <a:pt x="1561721" y="763041"/>
                </a:moveTo>
                <a:cubicBezTo>
                  <a:pt x="1585506" y="760324"/>
                  <a:pt x="1609722" y="771249"/>
                  <a:pt x="1623024" y="792810"/>
                </a:cubicBezTo>
                <a:cubicBezTo>
                  <a:pt x="1656300" y="850065"/>
                  <a:pt x="1685920" y="909291"/>
                  <a:pt x="1711735" y="970132"/>
                </a:cubicBezTo>
                <a:lnTo>
                  <a:pt x="1771609" y="1140095"/>
                </a:lnTo>
                <a:lnTo>
                  <a:pt x="1637225" y="1140095"/>
                </a:lnTo>
                <a:lnTo>
                  <a:pt x="1594820" y="1019711"/>
                </a:lnTo>
                <a:cubicBezTo>
                  <a:pt x="1571072" y="963753"/>
                  <a:pt x="1543818" y="909282"/>
                  <a:pt x="1513200" y="856627"/>
                </a:cubicBezTo>
                <a:cubicBezTo>
                  <a:pt x="1496379" y="825834"/>
                  <a:pt x="1507704" y="787236"/>
                  <a:pt x="1538499" y="770415"/>
                </a:cubicBezTo>
                <a:cubicBezTo>
                  <a:pt x="1545912" y="766367"/>
                  <a:pt x="1553792" y="763946"/>
                  <a:pt x="1561721" y="763041"/>
                </a:cubicBezTo>
                <a:close/>
                <a:moveTo>
                  <a:pt x="933455" y="161309"/>
                </a:moveTo>
                <a:cubicBezTo>
                  <a:pt x="941693" y="161855"/>
                  <a:pt x="949959" y="164025"/>
                  <a:pt x="957797" y="167970"/>
                </a:cubicBezTo>
                <a:cubicBezTo>
                  <a:pt x="1076184" y="227289"/>
                  <a:pt x="1186759" y="301068"/>
                  <a:pt x="1286982" y="387616"/>
                </a:cubicBezTo>
                <a:cubicBezTo>
                  <a:pt x="1313547" y="410457"/>
                  <a:pt x="1316566" y="450510"/>
                  <a:pt x="1293725" y="477075"/>
                </a:cubicBezTo>
                <a:cubicBezTo>
                  <a:pt x="1281638" y="491137"/>
                  <a:pt x="1263998" y="499204"/>
                  <a:pt x="1245453" y="499154"/>
                </a:cubicBezTo>
                <a:lnTo>
                  <a:pt x="1245167" y="499154"/>
                </a:lnTo>
                <a:cubicBezTo>
                  <a:pt x="1229965" y="499301"/>
                  <a:pt x="1215220" y="493956"/>
                  <a:pt x="1203638" y="484104"/>
                </a:cubicBezTo>
                <a:cubicBezTo>
                  <a:pt x="1111407" y="404300"/>
                  <a:pt x="1009633" y="336248"/>
                  <a:pt x="900647" y="281508"/>
                </a:cubicBezTo>
                <a:cubicBezTo>
                  <a:pt x="869295" y="265726"/>
                  <a:pt x="856672" y="227516"/>
                  <a:pt x="872454" y="196164"/>
                </a:cubicBezTo>
                <a:cubicBezTo>
                  <a:pt x="884290" y="172650"/>
                  <a:pt x="908742" y="159670"/>
                  <a:pt x="933455" y="161309"/>
                </a:cubicBezTo>
                <a:close/>
                <a:moveTo>
                  <a:pt x="256260" y="29"/>
                </a:moveTo>
                <a:cubicBezTo>
                  <a:pt x="322331" y="427"/>
                  <a:pt x="388378" y="4909"/>
                  <a:pt x="454020" y="13474"/>
                </a:cubicBezTo>
                <a:cubicBezTo>
                  <a:pt x="488793" y="17752"/>
                  <a:pt x="513514" y="49409"/>
                  <a:pt x="509236" y="84182"/>
                </a:cubicBezTo>
                <a:cubicBezTo>
                  <a:pt x="505303" y="116151"/>
                  <a:pt x="478038" y="140098"/>
                  <a:pt x="445829" y="139871"/>
                </a:cubicBezTo>
                <a:cubicBezTo>
                  <a:pt x="443027" y="139899"/>
                  <a:pt x="440227" y="139740"/>
                  <a:pt x="437447" y="139395"/>
                </a:cubicBezTo>
                <a:cubicBezTo>
                  <a:pt x="316592" y="123615"/>
                  <a:pt x="194247" y="122878"/>
                  <a:pt x="73211" y="137204"/>
                </a:cubicBezTo>
                <a:cubicBezTo>
                  <a:pt x="38532" y="142545"/>
                  <a:pt x="6090" y="118762"/>
                  <a:pt x="749" y="84082"/>
                </a:cubicBezTo>
                <a:cubicBezTo>
                  <a:pt x="-4591" y="49403"/>
                  <a:pt x="19192" y="16961"/>
                  <a:pt x="53871" y="11621"/>
                </a:cubicBezTo>
                <a:cubicBezTo>
                  <a:pt x="55358" y="11392"/>
                  <a:pt x="56852" y="11216"/>
                  <a:pt x="58352" y="11093"/>
                </a:cubicBezTo>
                <a:cubicBezTo>
                  <a:pt x="124093" y="3319"/>
                  <a:pt x="190189" y="-369"/>
                  <a:pt x="256260" y="29"/>
                </a:cubicBezTo>
                <a:close/>
              </a:path>
            </a:pathLst>
          </a:custGeom>
          <a:solidFill>
            <a:schemeClr val="accent4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697780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4C0001-5D76-45A0-A9F4-7172BDDD5D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E1462C4-0E4B-4DB7-A8BF-FE55142760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A5F313-1240-47AE-A026-7F349292B5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12/9/2021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448158-6132-4335-B8E1-F6A8963837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94C5B6-1598-48B4-9B3A-3078FDBE90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FEDBDD32-D3EE-4848-A112-BA814D4631CD}"/>
              </a:ext>
            </a:extLst>
          </p:cNvPr>
          <p:cNvSpPr/>
          <p:nvPr/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Arc 9">
            <a:extLst>
              <a:ext uri="{FF2B5EF4-FFF2-40B4-BE49-F238E27FC236}">
                <a16:creationId xmlns:a16="http://schemas.microsoft.com/office/drawing/2014/main" id="{61350361-843C-49D0-BD6A-ECDBA3842BA0}"/>
              </a:ext>
            </a:extLst>
          </p:cNvPr>
          <p:cNvSpPr/>
          <p:nvPr/>
        </p:nvSpPr>
        <p:spPr>
          <a:xfrm rot="10800000" flipV="1">
            <a:off x="555710" y="106482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804911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ABFD05-2CB2-4A7E-89E7-57615BA82B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9532B8-D460-476D-816F-725E8D96C0A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6F7120F-70AF-4ED5-B364-3AA55C6B44B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3D8B65F-F709-469F-9961-4D01896CAA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12/9/2021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781C6BC-B23D-48BC-AD44-654DDB8D01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100D60B-86A1-479D-BCE8-06D2C3DBC9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B4EC5136-99DA-40B5-8F79-5C3A56D38BA1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4F8FB775-26C4-41BA-837C-4478D48D2157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21411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92983E-E761-4429-9203-7FE8B2DB67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921E9B7-62BE-49BA-AC6B-55250D6627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C41A3FD-B90A-4C31-BD6B-581F9E2E0E5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60D1D55-B722-4968-B171-AF3B462DDAD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71085A8-02C2-4E7F-935E-5AEECBAD19B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A8A5018-8A77-40E8-B159-4894ECF228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12/9/2021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AD79441-8908-4461-9FDD-BCE6388370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8D29F7D-B101-4950-A2C0-F350FB26D4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862D7398-9A79-4B24-9C7D-F0DEED57C70B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C07F28CD-1873-4E36-A064-2D25E0A85017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567790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E11BF3-02E8-4EB7-818E-652B82CF2C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54D3190-B78C-42F1-9D62-F523886BBE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12/9/2021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A381C40-F9FC-4D58-8508-F0632DF5A0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101CBCC-4CC2-49BD-B155-01E0F4D798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/>
          </a:p>
        </p:txBody>
      </p:sp>
      <p:sp>
        <p:nvSpPr>
          <p:cNvPr id="6" name="Freeform: Shape 5">
            <a:extLst>
              <a:ext uri="{FF2B5EF4-FFF2-40B4-BE49-F238E27FC236}">
                <a16:creationId xmlns:a16="http://schemas.microsoft.com/office/drawing/2014/main" id="{DC13EF9C-0B5A-4364-91AA-E5DD5B536E54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8F674475-6327-490A-BD7F-084F5C07F2E4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2835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7024287-C9B9-48AC-8E4D-A282DE2F44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12/9/2021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D34C9A2-75A7-4164-B3B8-E6A9D60BA0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CBE73CE-2859-4D49-A9EC-26AF3FBDF6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/>
          </a:p>
        </p:txBody>
      </p:sp>
      <p:sp>
        <p:nvSpPr>
          <p:cNvPr id="5" name="Freeform: Shape 4">
            <a:extLst>
              <a:ext uri="{FF2B5EF4-FFF2-40B4-BE49-F238E27FC236}">
                <a16:creationId xmlns:a16="http://schemas.microsoft.com/office/drawing/2014/main" id="{AA5ED585-FEBB-4DAD-84C0-97BEE6C360C3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reeform: Shape 5">
            <a:extLst>
              <a:ext uri="{FF2B5EF4-FFF2-40B4-BE49-F238E27FC236}">
                <a16:creationId xmlns:a16="http://schemas.microsoft.com/office/drawing/2014/main" id="{EF6AC352-A720-4DB3-87CA-A33B0607CA2F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108579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FFC812-4DB6-4F98-9404-29C191D3BA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F0855E-0CD6-47DD-B648-4C84C783D7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D50082B-17D7-4D61-8AEB-81517D85D25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1A70783-FF31-4C4E-9196-EB169B2097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12/9/2021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D92E260-747D-40FD-A062-9DD5E6835A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7E50A0-1E05-49C5-88C9-4626775120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2C155C63-9F58-4422-B669-F97486280671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385DBA62-0EDB-47AA-86C7-90463BC9B308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433299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1D7521-E43D-41D1-B458-26B20DC6DD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2472CF2-2653-4B98-A416-D7A0A860ECE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6EF87F5-0B10-4AC7-9599-F088C5E796D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2A07CB7-0520-4D64-B76C-C31AC55783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12/9/2021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2EEB226-AD45-45DF-AAB5-5513AE732A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E96AEB-9481-4CCE-B110-FEDD334835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6BA9707F-7BCE-464F-BF45-E216527084EE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BC589723-2CC8-49D1-B4E1-36FECED6A2D7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16776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7EC5685-19F1-49DA-ADE5-D5D32F1659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FC0A4D-22A1-4554-B5DE-887974F4DF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9D5CDC-F2CE-410E-AD13-DDC235C71C6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cap="none" spc="0" baseline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82EDB8D0-98ED-4B86-9D5F-E61ADC70144D}" type="datetimeFigureOut">
              <a:rPr lang="en-US" smtClean="0"/>
              <a:pPr/>
              <a:t>12/9/2021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40CD45-794A-4BB0-A427-0CE61AEAF48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cap="none" spc="0" baseline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B3AB91-9588-4071-92D2-364F4A6ED09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cap="none" spc="0" baseline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4854181D-6920-4594-9A5D-6CE56DC9F8B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54991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3" r:id="rId1"/>
    <p:sldLayoutId id="2147483784" r:id="rId2"/>
    <p:sldLayoutId id="2147483785" r:id="rId3"/>
    <p:sldLayoutId id="2147483786" r:id="rId4"/>
    <p:sldLayoutId id="2147483787" r:id="rId5"/>
    <p:sldLayoutId id="2147483781" r:id="rId6"/>
    <p:sldLayoutId id="2147483777" r:id="rId7"/>
    <p:sldLayoutId id="2147483778" r:id="rId8"/>
    <p:sldLayoutId id="2147483779" r:id="rId9"/>
    <p:sldLayoutId id="2147483780" r:id="rId10"/>
    <p:sldLayoutId id="214748378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zC5LSY5xQnY?feature=oembed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6" name="Rectangle 25">
            <a:extLst>
              <a:ext uri="{FF2B5EF4-FFF2-40B4-BE49-F238E27FC236}">
                <a16:creationId xmlns:a16="http://schemas.microsoft.com/office/drawing/2014/main" id="{A1D7EC86-7CB9-431D-8AC3-8AAF0440B1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28" name="Rectangle 27">
            <a:extLst>
              <a:ext uri="{FF2B5EF4-FFF2-40B4-BE49-F238E27FC236}">
                <a16:creationId xmlns:a16="http://schemas.microsoft.com/office/drawing/2014/main" id="{D4B9777F-B610-419B-9193-80306388F3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0" name="!!Arc">
            <a:extLst>
              <a:ext uri="{FF2B5EF4-FFF2-40B4-BE49-F238E27FC236}">
                <a16:creationId xmlns:a16="http://schemas.microsoft.com/office/drawing/2014/main" id="{311F016A-A753-449B-9EA6-322199B711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1427715">
            <a:off x="1108520" y="775849"/>
            <a:ext cx="2987899" cy="2987899"/>
          </a:xfrm>
          <a:prstGeom prst="arc">
            <a:avLst>
              <a:gd name="adj1" fmla="val 16200000"/>
              <a:gd name="adj2" fmla="val 2287352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D3FD34EB-4E31-46FD-B688-4B038152A05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85926" y="1109708"/>
            <a:ext cx="3417903" cy="4927107"/>
          </a:xfrm>
        </p:spPr>
        <p:txBody>
          <a:bodyPr>
            <a:noAutofit/>
          </a:bodyPr>
          <a:lstStyle/>
          <a:p>
            <a:r>
              <a:rPr lang="he-IL" sz="4400" i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uttman Haim" panose="02010401010101010101" pitchFamily="2" charset="-79"/>
                <a:cs typeface="Guttman Haim" panose="02010401010101010101" pitchFamily="2" charset="-79"/>
              </a:rPr>
              <a:t>תלמידי אורט יד </a:t>
            </a:r>
            <a:r>
              <a:rPr lang="he-IL" sz="4400" i="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uttman Haim" panose="02010401010101010101" pitchFamily="2" charset="-79"/>
                <a:cs typeface="Guttman Haim" panose="02010401010101010101" pitchFamily="2" charset="-79"/>
              </a:rPr>
              <a:t>לבוביץ</a:t>
            </a:r>
            <a:r>
              <a:rPr lang="he-IL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uttman Haim" panose="02010401010101010101" pitchFamily="2" charset="-79"/>
                <a:cs typeface="Guttman Haim" panose="02010401010101010101" pitchFamily="2" charset="-79"/>
              </a:rPr>
              <a:t>:</a:t>
            </a:r>
            <a:br>
              <a:rPr lang="en-US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uttman Haim" panose="02010401010101010101" pitchFamily="2" charset="-79"/>
                <a:cs typeface="Guttman Haim" panose="02010401010101010101" pitchFamily="2" charset="-79"/>
              </a:rPr>
            </a:br>
            <a:br>
              <a:rPr lang="en-US" sz="4400" i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lmoni-dl"/>
                <a:cs typeface="Guttman Haim" panose="02010401010101010101" pitchFamily="2" charset="-79"/>
              </a:rPr>
            </a:br>
            <a:r>
              <a:rPr lang="he-IL" sz="4400" i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uttman Haim" panose="02010401010101010101" pitchFamily="2" charset="-79"/>
                <a:cs typeface="Guttman Haim" panose="02010401010101010101" pitchFamily="2" charset="-79"/>
              </a:rPr>
              <a:t>בית המשפט קורא </a:t>
            </a:r>
            <a:r>
              <a:rPr lang="he-IL" sz="4400" i="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uttman Haim" panose="02010401010101010101" pitchFamily="2" charset="-79"/>
                <a:cs typeface="Guttman Haim" panose="02010401010101010101" pitchFamily="2" charset="-79"/>
              </a:rPr>
              <a:t>אתכם.ן</a:t>
            </a:r>
            <a:r>
              <a:rPr lang="he-IL" sz="4400" i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uttman Haim" panose="02010401010101010101" pitchFamily="2" charset="-79"/>
                <a:cs typeface="Guttman Haim" panose="02010401010101010101" pitchFamily="2" charset="-79"/>
              </a:rPr>
              <a:t> לסדר!</a:t>
            </a:r>
            <a:endParaRPr lang="he-IL" sz="4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uttman Haim" panose="02010401010101010101" pitchFamily="2" charset="-79"/>
              <a:cs typeface="Guttman Haim" panose="02010401010101010101" pitchFamily="2" charset="-79"/>
            </a:endParaRPr>
          </a:p>
        </p:txBody>
      </p:sp>
      <p:pic>
        <p:nvPicPr>
          <p:cNvPr id="4" name="תמונה 3">
            <a:extLst>
              <a:ext uri="{FF2B5EF4-FFF2-40B4-BE49-F238E27FC236}">
                <a16:creationId xmlns:a16="http://schemas.microsoft.com/office/drawing/2014/main" id="{D8C22E04-C4B6-4163-BC0D-F3C01AF04E6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1114" r="18296" b="-2"/>
          <a:stretch/>
        </p:blipFill>
        <p:spPr>
          <a:xfrm>
            <a:off x="5733768" y="-1"/>
            <a:ext cx="6458232" cy="6858001"/>
          </a:xfrm>
          <a:custGeom>
            <a:avLst/>
            <a:gdLst/>
            <a:ahLst/>
            <a:cxnLst/>
            <a:rect l="l" t="t" r="r" b="b"/>
            <a:pathLst>
              <a:path w="6458232" h="6858001">
                <a:moveTo>
                  <a:pt x="2209000" y="0"/>
                </a:moveTo>
                <a:lnTo>
                  <a:pt x="6458232" y="0"/>
                </a:lnTo>
                <a:lnTo>
                  <a:pt x="6458232" y="6858001"/>
                </a:lnTo>
                <a:lnTo>
                  <a:pt x="651045" y="6858001"/>
                </a:lnTo>
                <a:lnTo>
                  <a:pt x="635146" y="6830200"/>
                </a:lnTo>
                <a:cubicBezTo>
                  <a:pt x="230085" y="6080469"/>
                  <a:pt x="0" y="5221296"/>
                  <a:pt x="0" y="4308089"/>
                </a:cubicBezTo>
                <a:cubicBezTo>
                  <a:pt x="0" y="2572997"/>
                  <a:pt x="830606" y="1032965"/>
                  <a:pt x="2113832" y="68046"/>
                </a:cubicBezTo>
                <a:close/>
              </a:path>
            </a:pathLst>
          </a:custGeom>
        </p:spPr>
      </p:pic>
      <p:sp>
        <p:nvSpPr>
          <p:cNvPr id="35" name="!!Rectangle">
            <a:extLst>
              <a:ext uri="{FF2B5EF4-FFF2-40B4-BE49-F238E27FC236}">
                <a16:creationId xmlns:a16="http://schemas.microsoft.com/office/drawing/2014/main" id="{95106A28-883A-4993-BF9E-C403B81A8D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394269" y="4274457"/>
            <a:ext cx="825256" cy="825256"/>
          </a:xfrm>
          <a:prstGeom prst="rect">
            <a:avLst/>
          </a:prstGeom>
          <a:noFill/>
          <a:ln w="127000">
            <a:solidFill>
              <a:schemeClr val="accent6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4" name="!!Oval">
            <a:extLst>
              <a:ext uri="{FF2B5EF4-FFF2-40B4-BE49-F238E27FC236}">
                <a16:creationId xmlns:a16="http://schemas.microsoft.com/office/drawing/2014/main" id="{F5AE4E4F-9F4C-43ED-8299-9BD63B74E8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60742" y="5649686"/>
            <a:ext cx="546100" cy="546100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095887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F4C743F2-2EAC-4767-BAA0-128C194683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b="1" dirty="0"/>
              <a:t>קבוצת עורכי הדין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BC5992D5-9BF9-43FE-A7F0-54821BE733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r">
              <a:buNone/>
            </a:pPr>
            <a:r>
              <a:rPr lang="he-IL" dirty="0"/>
              <a:t>עליכם לעמוד ביחד עם הלקוח שלכם</a:t>
            </a:r>
          </a:p>
          <a:p>
            <a:pPr marL="0" indent="0" algn="r">
              <a:buNone/>
            </a:pPr>
            <a:r>
              <a:rPr lang="he-IL" dirty="0"/>
              <a:t> הקבוצה תחולק לעורכי דין בצד התובע ועורכי דין בצד נתבע</a:t>
            </a:r>
          </a:p>
          <a:p>
            <a:pPr marL="0" indent="0" algn="r">
              <a:buNone/>
            </a:pPr>
            <a:r>
              <a:rPr lang="he-IL" dirty="0"/>
              <a:t>1. כל עורכי הדין מתבקשים לעבוד בצורה צמודה מול הלקוח</a:t>
            </a:r>
          </a:p>
          <a:p>
            <a:pPr marL="0" indent="0" algn="r">
              <a:buNone/>
            </a:pPr>
            <a:r>
              <a:rPr lang="he-IL" dirty="0"/>
              <a:t>2. עליכם ליצר כתב אישום/טיעוני נגד לקראת הופעתכם </a:t>
            </a:r>
          </a:p>
          <a:p>
            <a:pPr marL="0" indent="0" algn="r">
              <a:buNone/>
            </a:pPr>
            <a:r>
              <a:rPr lang="he-IL" dirty="0"/>
              <a:t>3. עבודה מעמיקה </a:t>
            </a:r>
            <a:r>
              <a:rPr lang="he-IL" dirty="0" err="1"/>
              <a:t>וביסוסים</a:t>
            </a:r>
            <a:r>
              <a:rPr lang="he-IL" dirty="0"/>
              <a:t> תוביל אתכם להופעה מרשימה בבית המשפט שיכולה להשפיע על תוצאותיו.</a:t>
            </a:r>
          </a:p>
          <a:p>
            <a:pPr marL="0" indent="0" algn="r">
              <a:buNone/>
            </a:pPr>
            <a:r>
              <a:rPr lang="he-IL" dirty="0"/>
              <a:t>- </a:t>
            </a:r>
            <a:r>
              <a:rPr lang="he-IL" b="1" dirty="0"/>
              <a:t>הנכם רשאים לבצע חקירות נגד ולגבות עדות בזמן המשפט.</a:t>
            </a:r>
          </a:p>
        </p:txBody>
      </p:sp>
    </p:spTree>
    <p:extLst>
      <p:ext uri="{BB962C8B-B14F-4D97-AF65-F5344CB8AC3E}">
        <p14:creationId xmlns:p14="http://schemas.microsoft.com/office/powerpoint/2010/main" val="23063477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B6253789-2DDF-4000-B696-66836C7E2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br>
              <a:rPr lang="he-IL" dirty="0"/>
            </a:br>
            <a:r>
              <a:rPr lang="he-IL" b="1" dirty="0"/>
              <a:t>קבוצת השופטים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F25F11ED-5377-4825-80C8-4774AE5252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r">
              <a:buNone/>
            </a:pPr>
            <a:r>
              <a:rPr lang="he-IL" sz="3200" dirty="0"/>
              <a:t>אתם </a:t>
            </a:r>
            <a:r>
              <a:rPr lang="he-IL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המכריעים:</a:t>
            </a:r>
          </a:p>
          <a:p>
            <a:pPr marL="0" indent="0" algn="r">
              <a:buNone/>
            </a:pPr>
            <a:r>
              <a:rPr lang="he-IL" sz="3200" dirty="0"/>
              <a:t>1. </a:t>
            </a:r>
            <a:r>
              <a:rPr lang="he-IL" dirty="0"/>
              <a:t>תפקידכם לשמוע את כל המידע מטעם הנאשם, התובע ועורכי הדין.</a:t>
            </a:r>
          </a:p>
          <a:p>
            <a:pPr marL="0" indent="0" algn="r">
              <a:buNone/>
            </a:pPr>
            <a:r>
              <a:rPr lang="he-IL" dirty="0"/>
              <a:t>2. לקבל הכרעה – גזר דין</a:t>
            </a:r>
          </a:p>
          <a:p>
            <a:pPr marL="0" indent="0" algn="r">
              <a:buNone/>
            </a:pPr>
            <a:r>
              <a:rPr lang="he-IL" dirty="0"/>
              <a:t>3. בקבלת ההחלטה עליכם לא להטות את ליבכם לשום לחץ מאף אחד מהצדדים.</a:t>
            </a:r>
            <a:endParaRPr lang="en-US" dirty="0"/>
          </a:p>
          <a:p>
            <a:pPr marL="0" indent="0" algn="r">
              <a:buNone/>
            </a:pPr>
            <a:r>
              <a:rPr lang="he-IL" dirty="0"/>
              <a:t>4. עליכם לנסח גזר דין ובו הפירוט הבא: במידה ונמצא אשם -&gt; במה מואשם ומה הגזר דין (עונש).</a:t>
            </a:r>
          </a:p>
          <a:p>
            <a:pPr marL="0" indent="0" algn="r">
              <a:buNone/>
            </a:pPr>
            <a:r>
              <a:rPr lang="he-IL" dirty="0"/>
              <a:t>5. במידה וזכאי -&gt; מדוע זוכה?</a:t>
            </a:r>
            <a:r>
              <a:rPr lang="en-US" dirty="0"/>
              <a:t> </a:t>
            </a:r>
            <a:endParaRPr lang="he-IL" dirty="0"/>
          </a:p>
          <a:p>
            <a:pPr marL="0" indent="0" algn="r">
              <a:buNone/>
            </a:pP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91187547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C563FBB7-D349-43F4-8E27-419E38A789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b="1" dirty="0"/>
              <a:t>קבוצת העיתונאים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F996AEAC-E7DC-44E2-935C-B30AC17EF8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r">
              <a:buNone/>
            </a:pPr>
            <a:r>
              <a:rPr lang="he-IL" b="1" dirty="0"/>
              <a:t>מה שמעניין – אתם שם!</a:t>
            </a:r>
          </a:p>
          <a:p>
            <a:pPr marL="0" indent="0" algn="r">
              <a:buNone/>
            </a:pPr>
            <a:r>
              <a:rPr lang="he-IL" dirty="0"/>
              <a:t>1. התפקיד שלכם לסקר את האירוע המתרחש בין כותלי בית המשפט</a:t>
            </a:r>
          </a:p>
          <a:p>
            <a:pPr marL="0" indent="0" algn="r">
              <a:buNone/>
            </a:pPr>
            <a:r>
              <a:rPr lang="he-IL" dirty="0"/>
              <a:t>2. דיווח מהשטח תוך יצירת מסמך ובו כל הפרטים אותם אתם מעבירים לכתבת החדשות שמעלה אתכם לשידור מול כל המדינה</a:t>
            </a:r>
          </a:p>
          <a:p>
            <a:pPr marL="0" indent="0" algn="r">
              <a:buNone/>
            </a:pPr>
            <a:r>
              <a:rPr lang="he-IL" dirty="0"/>
              <a:t>3. כתבה/סיקור נרחב של האירוע בזמן אמת</a:t>
            </a:r>
          </a:p>
          <a:p>
            <a:pPr marL="0" indent="0" algn="r">
              <a:buNone/>
            </a:pPr>
            <a:r>
              <a:rPr lang="he-IL" dirty="0"/>
              <a:t>4. נסו להשיג ראיון עם הנאשם או התובע! תעשו </a:t>
            </a:r>
            <a:r>
              <a:rPr lang="he-IL" dirty="0" err="1"/>
              <a:t>הכל</a:t>
            </a:r>
            <a:r>
              <a:rPr lang="he-IL" dirty="0"/>
              <a:t> להפוך את עצמכם לכתבים הכי מוערכים בתחום!</a:t>
            </a:r>
          </a:p>
        </p:txBody>
      </p:sp>
    </p:spTree>
    <p:extLst>
      <p:ext uri="{BB962C8B-B14F-4D97-AF65-F5344CB8AC3E}">
        <p14:creationId xmlns:p14="http://schemas.microsoft.com/office/powerpoint/2010/main" val="11928764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A6EDFAD6-EFE6-43AF-90AF-6EB45C1E04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/>
              <a:t>שירה </a:t>
            </a:r>
            <a:r>
              <a:rPr lang="he-IL" dirty="0" err="1"/>
              <a:t>איסקוב</a:t>
            </a:r>
            <a:r>
              <a:rPr lang="he-IL" dirty="0"/>
              <a:t>, פב' 2021</a:t>
            </a:r>
          </a:p>
        </p:txBody>
      </p:sp>
      <p:pic>
        <p:nvPicPr>
          <p:cNvPr id="4" name="מדיה מקוונת 3" title="מול האיש שניסה לרצוח אותה: העדות המצמררת של שירה איסקוב">
            <a:hlinkClick r:id="" action="ppaction://media"/>
            <a:extLst>
              <a:ext uri="{FF2B5EF4-FFF2-40B4-BE49-F238E27FC236}">
                <a16:creationId xmlns:a16="http://schemas.microsoft.com/office/drawing/2014/main" id="{E25D674E-3989-470C-94AD-F9FE63740D22}"/>
              </a:ext>
            </a:extLst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2681288" y="1825625"/>
            <a:ext cx="6831012" cy="385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62787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DB304A14-32D0-4873-B914-423ED7B8DA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6998F3D7-0A26-4386-8653-83CBE97F3B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5387502" cy="1325563"/>
          </a:xfrm>
        </p:spPr>
        <p:txBody>
          <a:bodyPr>
            <a:normAutofit/>
          </a:bodyPr>
          <a:lstStyle/>
          <a:p>
            <a:r>
              <a:rPr lang="he-IL" dirty="0">
                <a:latin typeface="Guttman Haim" panose="02010401010101010101" pitchFamily="2" charset="-79"/>
                <a:cs typeface="Guttman Haim" panose="02010401010101010101" pitchFamily="2" charset="-79"/>
              </a:rPr>
              <a:t>מה תפקידו של בית המשפט?</a:t>
            </a:r>
            <a:endParaRPr lang="he-IL">
              <a:latin typeface="Guttman Haim" panose="02010401010101010101" pitchFamily="2" charset="-79"/>
              <a:cs typeface="Guttman Haim" panose="02010401010101010101" pitchFamily="2" charset="-79"/>
            </a:endParaRP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2D97C52A-B347-4F3A-A01E-7515E066F2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5387502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e-IL" sz="2000"/>
              <a:t>תפקידה של הרשות השופטת, היא לשפוט אנשים שלא התנהלו על פי חוקי המדינה. </a:t>
            </a:r>
          </a:p>
          <a:p>
            <a:pPr marL="0" indent="0">
              <a:buNone/>
            </a:pPr>
            <a:br>
              <a:rPr lang="en-US" sz="2000"/>
            </a:br>
            <a:r>
              <a:rPr lang="he-IL" sz="2000"/>
              <a:t>הרשות המבצעת בישראל היא מערכת בתי המשפט. </a:t>
            </a:r>
          </a:p>
          <a:p>
            <a:pPr marL="0" indent="0">
              <a:buNone/>
            </a:pPr>
            <a:br>
              <a:rPr lang="en-US" sz="2000"/>
            </a:br>
            <a:r>
              <a:rPr lang="he-IL" sz="2000"/>
              <a:t>מערכת זו מורכבת מבתי משפט בדרגות שונות, כאשר הערכאה השיפוטית הגבוהה ביותר היא – בית המשפט העליון. </a:t>
            </a:r>
            <a:endParaRPr lang="en-US" sz="2000"/>
          </a:p>
          <a:p>
            <a:pPr marL="0" indent="0">
              <a:buNone/>
            </a:pPr>
            <a:br>
              <a:rPr lang="en-US" sz="2000"/>
            </a:br>
            <a:r>
              <a:rPr lang="he-IL" sz="2000"/>
              <a:t>ראש הרשות השופטת הוא נשיא בית המשפט העליון. </a:t>
            </a:r>
            <a:br>
              <a:rPr lang="en-US" sz="2000"/>
            </a:br>
            <a:endParaRPr lang="he-IL" sz="2000"/>
          </a:p>
        </p:txBody>
      </p:sp>
      <p:pic>
        <p:nvPicPr>
          <p:cNvPr id="4" name="תמונה 3">
            <a:extLst>
              <a:ext uri="{FF2B5EF4-FFF2-40B4-BE49-F238E27FC236}">
                <a16:creationId xmlns:a16="http://schemas.microsoft.com/office/drawing/2014/main" id="{E7FA551F-1FDF-4788-87F7-198B278D318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2484" r="18429" b="-1"/>
          <a:stretch/>
        </p:blipFill>
        <p:spPr>
          <a:xfrm>
            <a:off x="6621294" y="1295416"/>
            <a:ext cx="5570706" cy="5562584"/>
          </a:xfrm>
          <a:custGeom>
            <a:avLst/>
            <a:gdLst/>
            <a:ahLst/>
            <a:cxnLst/>
            <a:rect l="l" t="t" r="r" b="b"/>
            <a:pathLst>
              <a:path w="5570706" h="5562584">
                <a:moveTo>
                  <a:pt x="3374687" y="0"/>
                </a:moveTo>
                <a:cubicBezTo>
                  <a:pt x="4190094" y="0"/>
                  <a:pt x="4937956" y="289196"/>
                  <a:pt x="5521301" y="770615"/>
                </a:cubicBezTo>
                <a:lnTo>
                  <a:pt x="5570706" y="815517"/>
                </a:lnTo>
                <a:lnTo>
                  <a:pt x="5570706" y="5562584"/>
                </a:lnTo>
                <a:lnTo>
                  <a:pt x="808135" y="5562584"/>
                </a:lnTo>
                <a:lnTo>
                  <a:pt x="770615" y="5521302"/>
                </a:lnTo>
                <a:cubicBezTo>
                  <a:pt x="289196" y="4937957"/>
                  <a:pt x="0" y="4190095"/>
                  <a:pt x="0" y="3374687"/>
                </a:cubicBezTo>
                <a:cubicBezTo>
                  <a:pt x="0" y="1510899"/>
                  <a:pt x="1510899" y="0"/>
                  <a:pt x="3374687" y="0"/>
                </a:cubicBezTo>
                <a:close/>
              </a:path>
            </a:pathLst>
          </a:custGeom>
        </p:spPr>
      </p:pic>
      <p:sp>
        <p:nvSpPr>
          <p:cNvPr id="11" name="!!Oval">
            <a:extLst>
              <a:ext uri="{FF2B5EF4-FFF2-40B4-BE49-F238E27FC236}">
                <a16:creationId xmlns:a16="http://schemas.microsoft.com/office/drawing/2014/main" id="{1D460C86-854F-4FB3-ABC2-E823D8FEB9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43451" y="1656147"/>
            <a:ext cx="546100" cy="5461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!!Arc">
            <a:extLst>
              <a:ext uri="{FF2B5EF4-FFF2-40B4-BE49-F238E27FC236}">
                <a16:creationId xmlns:a16="http://schemas.microsoft.com/office/drawing/2014/main" id="{BB48116A-278A-4CC5-89D3-9DE8E8FF12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134739" y="587516"/>
            <a:ext cx="2987899" cy="2987899"/>
          </a:xfrm>
          <a:prstGeom prst="arc">
            <a:avLst>
              <a:gd name="adj1" fmla="val 15817365"/>
              <a:gd name="adj2" fmla="val 1781380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393135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95199994-21AE-49A2-BA0D-12E295989A9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1112A087-0973-4B41-9B4F-9101CFB715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69570" y="530578"/>
            <a:ext cx="4771178" cy="1160110"/>
          </a:xfrm>
        </p:spPr>
        <p:txBody>
          <a:bodyPr>
            <a:normAutofit/>
          </a:bodyPr>
          <a:lstStyle/>
          <a:p>
            <a:r>
              <a:rPr lang="he-IL" sz="3700" b="1" err="1"/>
              <a:t>נכנסתם.ן</a:t>
            </a:r>
            <a:r>
              <a:rPr lang="he-IL" sz="3700" b="1"/>
              <a:t> לדיון – מי נמצא בחדר?</a:t>
            </a:r>
          </a:p>
        </p:txBody>
      </p:sp>
      <p:pic>
        <p:nvPicPr>
          <p:cNvPr id="4" name="תמונה 3">
            <a:extLst>
              <a:ext uri="{FF2B5EF4-FFF2-40B4-BE49-F238E27FC236}">
                <a16:creationId xmlns:a16="http://schemas.microsoft.com/office/drawing/2014/main" id="{9106189E-64D7-422E-BB25-41146505CC4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898213"/>
            <a:ext cx="5440195" cy="5061573"/>
          </a:xfrm>
          <a:custGeom>
            <a:avLst/>
            <a:gdLst/>
            <a:ahLst/>
            <a:cxnLst/>
            <a:rect l="l" t="t" r="r" b="b"/>
            <a:pathLst>
              <a:path w="4643496" h="5550370">
                <a:moveTo>
                  <a:pt x="81586" y="0"/>
                </a:moveTo>
                <a:lnTo>
                  <a:pt x="4561910" y="0"/>
                </a:lnTo>
                <a:cubicBezTo>
                  <a:pt x="4606969" y="0"/>
                  <a:pt x="4643496" y="36527"/>
                  <a:pt x="4643496" y="81586"/>
                </a:cubicBezTo>
                <a:lnTo>
                  <a:pt x="4643496" y="5468784"/>
                </a:lnTo>
                <a:cubicBezTo>
                  <a:pt x="4643496" y="5513843"/>
                  <a:pt x="4606969" y="5550370"/>
                  <a:pt x="4561910" y="5550370"/>
                </a:cubicBezTo>
                <a:lnTo>
                  <a:pt x="81586" y="5550370"/>
                </a:lnTo>
                <a:cubicBezTo>
                  <a:pt x="36527" y="5550370"/>
                  <a:pt x="0" y="5513843"/>
                  <a:pt x="0" y="5468784"/>
                </a:cubicBezTo>
                <a:lnTo>
                  <a:pt x="0" y="81586"/>
                </a:lnTo>
                <a:cubicBezTo>
                  <a:pt x="0" y="36527"/>
                  <a:pt x="36527" y="0"/>
                  <a:pt x="81586" y="0"/>
                </a:cubicBezTo>
                <a:close/>
              </a:path>
            </a:pathLst>
          </a:custGeom>
        </p:spPr>
      </p:pic>
      <p:sp>
        <p:nvSpPr>
          <p:cNvPr id="11" name="Arc 10">
            <a:extLst>
              <a:ext uri="{FF2B5EF4-FFF2-40B4-BE49-F238E27FC236}">
                <a16:creationId xmlns:a16="http://schemas.microsoft.com/office/drawing/2014/main" id="{A2C34835-4F79-4934-B151-D68E79764C7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6269068">
            <a:off x="8717845" y="3339275"/>
            <a:ext cx="2987899" cy="2987899"/>
          </a:xfrm>
          <a:prstGeom prst="arc">
            <a:avLst>
              <a:gd name="adj1" fmla="val 14441841"/>
              <a:gd name="adj2" fmla="val 0"/>
            </a:avLst>
          </a:prstGeom>
          <a:ln w="127000" cap="rnd">
            <a:solidFill>
              <a:schemeClr val="accent4">
                <a:alpha val="95000"/>
              </a:schemeClr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136E496F-6839-4ED8-A64F-5CA43A5589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69570" y="1825625"/>
            <a:ext cx="4771178" cy="438890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e-IL" sz="24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שופט</a:t>
            </a:r>
          </a:p>
          <a:p>
            <a:pPr marL="0" indent="0">
              <a:buNone/>
            </a:pPr>
            <a:r>
              <a:rPr lang="he-IL" sz="24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תובע</a:t>
            </a:r>
            <a:r>
              <a:rPr lang="en-US" sz="24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he-IL" sz="240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r>
              <a:rPr lang="he-IL" sz="24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נתבע</a:t>
            </a:r>
            <a:endParaRPr lang="en-US" sz="240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r>
              <a:rPr lang="he-IL" sz="24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עורכי דין </a:t>
            </a:r>
            <a:endParaRPr lang="en-US" sz="240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r>
              <a:rPr lang="he-IL" sz="24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כתבים</a:t>
            </a:r>
          </a:p>
        </p:txBody>
      </p:sp>
    </p:spTree>
    <p:extLst>
      <p:ext uri="{BB962C8B-B14F-4D97-AF65-F5344CB8AC3E}">
        <p14:creationId xmlns:p14="http://schemas.microsoft.com/office/powerpoint/2010/main" val="24756834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9AE0F63A-64F9-4AA4-A84E-85FEF28D3D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בחזרה לפרק שלנו – בראשית ד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6CF1E2F5-05CB-4AD8-9927-B552A4C726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he-IL" b="1" dirty="0"/>
              <a:t>הפרק שלפנינו עוסק ברצח הראשון בעולם – אח רוצח אח</a:t>
            </a:r>
          </a:p>
          <a:p>
            <a:pPr marL="0" indent="0" algn="ctr">
              <a:buNone/>
            </a:pPr>
            <a:r>
              <a:rPr lang="he-IL" b="1" dirty="0"/>
              <a:t>קין רוצח את הבל</a:t>
            </a:r>
            <a:endParaRPr lang="en-US" b="1" dirty="0"/>
          </a:p>
          <a:p>
            <a:pPr marL="0" indent="0" algn="ctr">
              <a:buNone/>
            </a:pPr>
            <a:r>
              <a:rPr lang="he-IL" b="1" dirty="0"/>
              <a:t>אז מה אנחנו הולכים לעשות?</a:t>
            </a:r>
            <a:endParaRPr lang="en-US" b="1" dirty="0"/>
          </a:p>
          <a:p>
            <a:pPr marL="0" indent="0" algn="ctr">
              <a:buNone/>
            </a:pPr>
            <a:r>
              <a:rPr lang="he-IL" sz="4800" b="1" dirty="0">
                <a:solidFill>
                  <a:schemeClr val="accent5">
                    <a:lumMod val="75000"/>
                  </a:schemeClr>
                </a:solidFill>
              </a:rPr>
              <a:t>אנחנו הולכים להיות בית המשפט של הרצח הראשון בעולם!</a:t>
            </a:r>
          </a:p>
          <a:p>
            <a:pPr marL="0" indent="0">
              <a:buNone/>
            </a:pPr>
            <a:endParaRPr lang="he-IL" dirty="0"/>
          </a:p>
          <a:p>
            <a:pPr marL="0" indent="0">
              <a:buNone/>
            </a:pP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5123349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F9BAD5A0-A694-462D-BFE4-7AE41D3BB3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>
                <a:latin typeface="Aharoni" panose="02010803020104030203" pitchFamily="2" charset="-79"/>
                <a:cs typeface="Aharoni" panose="02010803020104030203" pitchFamily="2" charset="-79"/>
              </a:rPr>
              <a:t>איך זה קורה?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803B404A-78CA-4BF3-93F8-063EA3F512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r">
              <a:buNone/>
            </a:pPr>
            <a:r>
              <a:rPr lang="he-IL" sz="3200" dirty="0">
                <a:latin typeface="Aharoni" panose="02010803020104030203" pitchFamily="2" charset="-79"/>
                <a:cs typeface="Aharoni" panose="02010803020104030203" pitchFamily="2" charset="-79"/>
              </a:rPr>
              <a:t>1. אתם הולכים להתחלק לקבוצות (5 קבוצות)</a:t>
            </a:r>
          </a:p>
          <a:p>
            <a:pPr marL="0" indent="0" algn="r">
              <a:buNone/>
            </a:pPr>
            <a:r>
              <a:rPr lang="he-IL" sz="3200" dirty="0">
                <a:latin typeface="Aharoni" panose="02010803020104030203" pitchFamily="2" charset="-79"/>
                <a:cs typeface="Aharoni" panose="02010803020104030203" pitchFamily="2" charset="-79"/>
              </a:rPr>
              <a:t>2. כל קבוצה מקבלת תפקיד</a:t>
            </a:r>
          </a:p>
          <a:p>
            <a:pPr marL="0" indent="0" algn="r">
              <a:buNone/>
            </a:pPr>
            <a:r>
              <a:rPr lang="he-IL" sz="3200" dirty="0">
                <a:latin typeface="Aharoni" panose="02010803020104030203" pitchFamily="2" charset="-79"/>
                <a:cs typeface="Aharoni" panose="02010803020104030203" pitchFamily="2" charset="-79"/>
              </a:rPr>
              <a:t>3. לכל תפקיד פירוט עם הנחיות </a:t>
            </a:r>
          </a:p>
          <a:p>
            <a:pPr marL="0" indent="0" algn="r">
              <a:buNone/>
            </a:pPr>
            <a:r>
              <a:rPr lang="he-IL" sz="3200" dirty="0">
                <a:latin typeface="Aharoni" panose="02010803020104030203" pitchFamily="2" charset="-79"/>
                <a:cs typeface="Aharoni" panose="02010803020104030203" pitchFamily="2" charset="-79"/>
              </a:rPr>
              <a:t>4. עליכם לעבוד על-פי ההנחיות</a:t>
            </a:r>
          </a:p>
          <a:p>
            <a:pPr marL="0" indent="0" algn="r">
              <a:buNone/>
            </a:pPr>
            <a:r>
              <a:rPr lang="he-IL" sz="3200" dirty="0">
                <a:latin typeface="Aharoni" panose="02010803020104030203" pitchFamily="2" charset="-79"/>
                <a:cs typeface="Aharoni" panose="02010803020104030203" pitchFamily="2" charset="-79"/>
              </a:rPr>
              <a:t>5. בסיום נדמה בית משפט בכיתה בו כל קבוצה תפעל בהתאם לתפקידה</a:t>
            </a:r>
          </a:p>
        </p:txBody>
      </p:sp>
    </p:spTree>
    <p:extLst>
      <p:ext uri="{BB962C8B-B14F-4D97-AF65-F5344CB8AC3E}">
        <p14:creationId xmlns:p14="http://schemas.microsoft.com/office/powerpoint/2010/main" val="29831840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DB304A14-32D0-4873-B914-423ED7B8DA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7E97FB54-7123-4EBC-9C3D-EDF3ECF090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5387502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e-IL" sz="7200" dirty="0">
                <a:latin typeface="Aharoni" panose="02010803020104030203" pitchFamily="2" charset="-79"/>
                <a:cs typeface="Aharoni" panose="02010803020104030203" pitchFamily="2" charset="-79"/>
              </a:rPr>
              <a:t>מוכנים? מוכנות?</a:t>
            </a:r>
          </a:p>
        </p:txBody>
      </p:sp>
      <p:pic>
        <p:nvPicPr>
          <p:cNvPr id="4" name="תמונה 3">
            <a:extLst>
              <a:ext uri="{FF2B5EF4-FFF2-40B4-BE49-F238E27FC236}">
                <a16:creationId xmlns:a16="http://schemas.microsoft.com/office/drawing/2014/main" id="{CD1FBC86-EBD8-44FB-A40E-B9EACDA35C0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1981" r="12910"/>
          <a:stretch/>
        </p:blipFill>
        <p:spPr>
          <a:xfrm>
            <a:off x="6621294" y="1295416"/>
            <a:ext cx="5570706" cy="5562584"/>
          </a:xfrm>
          <a:custGeom>
            <a:avLst/>
            <a:gdLst/>
            <a:ahLst/>
            <a:cxnLst/>
            <a:rect l="l" t="t" r="r" b="b"/>
            <a:pathLst>
              <a:path w="5570706" h="5562584">
                <a:moveTo>
                  <a:pt x="3374687" y="0"/>
                </a:moveTo>
                <a:cubicBezTo>
                  <a:pt x="4190094" y="0"/>
                  <a:pt x="4937956" y="289196"/>
                  <a:pt x="5521301" y="770615"/>
                </a:cubicBezTo>
                <a:lnTo>
                  <a:pt x="5570706" y="815517"/>
                </a:lnTo>
                <a:lnTo>
                  <a:pt x="5570706" y="5562584"/>
                </a:lnTo>
                <a:lnTo>
                  <a:pt x="808135" y="5562584"/>
                </a:lnTo>
                <a:lnTo>
                  <a:pt x="770615" y="5521302"/>
                </a:lnTo>
                <a:cubicBezTo>
                  <a:pt x="289196" y="4937957"/>
                  <a:pt x="0" y="4190095"/>
                  <a:pt x="0" y="3374687"/>
                </a:cubicBezTo>
                <a:cubicBezTo>
                  <a:pt x="0" y="1510899"/>
                  <a:pt x="1510899" y="0"/>
                  <a:pt x="3374687" y="0"/>
                </a:cubicBezTo>
                <a:close/>
              </a:path>
            </a:pathLst>
          </a:custGeom>
        </p:spPr>
      </p:pic>
      <p:sp>
        <p:nvSpPr>
          <p:cNvPr id="18" name="!!Oval">
            <a:extLst>
              <a:ext uri="{FF2B5EF4-FFF2-40B4-BE49-F238E27FC236}">
                <a16:creationId xmlns:a16="http://schemas.microsoft.com/office/drawing/2014/main" id="{1D460C86-854F-4FB3-ABC2-E823D8FEB9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43451" y="1656147"/>
            <a:ext cx="546100" cy="5461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0" name="!!Arc">
            <a:extLst>
              <a:ext uri="{FF2B5EF4-FFF2-40B4-BE49-F238E27FC236}">
                <a16:creationId xmlns:a16="http://schemas.microsoft.com/office/drawing/2014/main" id="{BB48116A-278A-4CC5-89D3-9DE8E8FF12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134739" y="587516"/>
            <a:ext cx="2987899" cy="2987899"/>
          </a:xfrm>
          <a:prstGeom prst="arc">
            <a:avLst>
              <a:gd name="adj1" fmla="val 15817365"/>
              <a:gd name="adj2" fmla="val 1781380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983965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96A5DB4C-4E84-49B5-82EA-E371BFA370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b="1" dirty="0"/>
              <a:t>קבוצת הנתבעים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CB5E6424-0342-4C61-8969-CA07D1BE0F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r">
              <a:buNone/>
            </a:pPr>
            <a:r>
              <a:rPr lang="he-IL" b="1" dirty="0"/>
              <a:t>אתם הנאשמים!</a:t>
            </a:r>
          </a:p>
          <a:p>
            <a:pPr marL="0" indent="0" algn="r">
              <a:buNone/>
            </a:pPr>
            <a:r>
              <a:rPr lang="he-IL" dirty="0"/>
              <a:t>1. לצידכם עורכי דין שילוו אתכם בכל התהליך (יצוותו אליכם שלושה מקבוצת עורכי הדין) </a:t>
            </a:r>
          </a:p>
          <a:p>
            <a:pPr marL="0" indent="0" algn="r">
              <a:buNone/>
            </a:pPr>
            <a:r>
              <a:rPr lang="he-IL" dirty="0"/>
              <a:t>2. עליכם לשתף פעולה עם עורך הדין וביחד עימו לגבש טיעונים לחפותכם או להקלה על גזר הדין</a:t>
            </a:r>
          </a:p>
          <a:p>
            <a:pPr marL="0" indent="0" algn="r">
              <a:buNone/>
            </a:pPr>
            <a:r>
              <a:rPr lang="he-IL" dirty="0"/>
              <a:t>3. כתבו טיעונים מפורטים, הסבירו את השתלשלות האירועים</a:t>
            </a:r>
            <a:endParaRPr lang="en-US" dirty="0"/>
          </a:p>
          <a:p>
            <a:pPr marL="0" indent="0" algn="r">
              <a:buNone/>
            </a:pPr>
            <a:r>
              <a:rPr lang="he-IL" dirty="0"/>
              <a:t>4. זכרו – הטיעונים שלכם הם המפתח להתחמקות מעונש.</a:t>
            </a:r>
          </a:p>
        </p:txBody>
      </p:sp>
    </p:spTree>
    <p:extLst>
      <p:ext uri="{BB962C8B-B14F-4D97-AF65-F5344CB8AC3E}">
        <p14:creationId xmlns:p14="http://schemas.microsoft.com/office/powerpoint/2010/main" val="4306795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7B0A1F0F-DBB1-4413-B8FC-25C6BC85D9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קבוצת התובעים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87C6C227-E1F1-482E-9DDD-3023E30175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r">
              <a:buNone/>
            </a:pPr>
            <a:r>
              <a:rPr lang="he-IL" b="1" dirty="0"/>
              <a:t>אתם רוצים לנצח במשפט בכל מחיר!</a:t>
            </a:r>
          </a:p>
          <a:p>
            <a:pPr marL="0" indent="0" algn="r">
              <a:buNone/>
            </a:pPr>
            <a:r>
              <a:rPr lang="he-IL" dirty="0"/>
              <a:t>1. התובע תפקידו להציג טיעונים נגד הנתבע </a:t>
            </a:r>
          </a:p>
          <a:p>
            <a:pPr marL="0" indent="0" algn="r">
              <a:buNone/>
            </a:pPr>
            <a:r>
              <a:rPr lang="he-IL" dirty="0"/>
              <a:t>2. עליכם ליצור טיעונים בעלי ביסוס שיצרו אצל השופט הבנה כי הנתבע אשם ועליו לקבל את העונש המירבי.</a:t>
            </a:r>
          </a:p>
          <a:p>
            <a:pPr marL="0" indent="0" algn="r">
              <a:buNone/>
            </a:pPr>
            <a:r>
              <a:rPr lang="he-IL" dirty="0"/>
              <a:t>3. עליכם להפגין ביטחון, בקיאות במקרה ונחרצות בעמדותיכם.</a:t>
            </a:r>
            <a:endParaRPr lang="en-US" dirty="0"/>
          </a:p>
          <a:p>
            <a:pPr marL="0" indent="0" algn="r">
              <a:buNone/>
            </a:pPr>
            <a:r>
              <a:rPr lang="he-IL" dirty="0"/>
              <a:t>4. נסחו טיעונים להפללת התובע.</a:t>
            </a:r>
          </a:p>
          <a:p>
            <a:pPr marL="0" indent="0" algn="r">
              <a:buNone/>
            </a:pPr>
            <a:endParaRPr lang="he-IL" dirty="0"/>
          </a:p>
          <a:p>
            <a:pPr marL="0" indent="0" algn="r">
              <a:buNone/>
            </a:pP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368062725"/>
      </p:ext>
    </p:extLst>
  </p:cSld>
  <p:clrMapOvr>
    <a:masterClrMapping/>
  </p:clrMapOvr>
</p:sld>
</file>

<file path=ppt/theme/theme1.xml><?xml version="1.0" encoding="utf-8"?>
<a:theme xmlns:a="http://schemas.openxmlformats.org/drawingml/2006/main" name="ShapesVTI">
  <a:themeElements>
    <a:clrScheme name="Shapes">
      <a:dk1>
        <a:sysClr val="windowText" lastClr="000000"/>
      </a:dk1>
      <a:lt1>
        <a:sysClr val="window" lastClr="FFFFFF"/>
      </a:lt1>
      <a:dk2>
        <a:srgbClr val="281B10"/>
      </a:dk2>
      <a:lt2>
        <a:srgbClr val="FFF9F5"/>
      </a:lt2>
      <a:accent1>
        <a:srgbClr val="EE7661"/>
      </a:accent1>
      <a:accent2>
        <a:srgbClr val="4E91F0"/>
      </a:accent2>
      <a:accent3>
        <a:srgbClr val="5B5260"/>
      </a:accent3>
      <a:accent4>
        <a:srgbClr val="2CC3B4"/>
      </a:accent4>
      <a:accent5>
        <a:srgbClr val="C097F8"/>
      </a:accent5>
      <a:accent6>
        <a:srgbClr val="FF9514"/>
      </a:accent6>
      <a:hlink>
        <a:srgbClr val="E50CBC"/>
      </a:hlink>
      <a:folHlink>
        <a:srgbClr val="6257FF"/>
      </a:folHlink>
    </a:clrScheme>
    <a:fontScheme name="Festival">
      <a:majorFont>
        <a:latin typeface="Tw Cen MT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hapesVTI" id="{C78D20FD-A872-4243-8597-B534C62538FF}" vid="{7CAFCCF9-7834-41D6-B6AB-7D225A18A4E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TM10001114[[fn=גלריה]]</Template>
  <TotalTime>107</TotalTime>
  <Words>511</Words>
  <Application>Microsoft Office PowerPoint</Application>
  <PresentationFormat>מסך רחב</PresentationFormat>
  <Paragraphs>57</Paragraphs>
  <Slides>12</Slides>
  <Notes>0</Notes>
  <HiddenSlides>0</HiddenSlides>
  <MMClips>1</MMClips>
  <ScaleCrop>false</ScaleCrop>
  <HeadingPairs>
    <vt:vector size="6" baseType="variant">
      <vt:variant>
        <vt:lpstr>גופנים בשימוש</vt:lpstr>
      </vt:variant>
      <vt:variant>
        <vt:i4>7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12</vt:i4>
      </vt:variant>
    </vt:vector>
  </HeadingPairs>
  <TitlesOfParts>
    <vt:vector size="20" baseType="lpstr">
      <vt:lpstr>Aharoni</vt:lpstr>
      <vt:lpstr>almoni-dl</vt:lpstr>
      <vt:lpstr>Arial</vt:lpstr>
      <vt:lpstr>Avenir Next LT Pro</vt:lpstr>
      <vt:lpstr>Calibri</vt:lpstr>
      <vt:lpstr>Guttman Haim</vt:lpstr>
      <vt:lpstr>Tw Cen MT</vt:lpstr>
      <vt:lpstr>ShapesVTI</vt:lpstr>
      <vt:lpstr>תלמידי אורט יד לבוביץ:  בית המשפט קורא אתכם.ן לסדר!</vt:lpstr>
      <vt:lpstr>שירה איסקוב, פב' 2021</vt:lpstr>
      <vt:lpstr>מה תפקידו של בית המשפט?</vt:lpstr>
      <vt:lpstr>נכנסתם.ן לדיון – מי נמצא בחדר?</vt:lpstr>
      <vt:lpstr>בחזרה לפרק שלנו – בראשית ד</vt:lpstr>
      <vt:lpstr>איך זה קורה?</vt:lpstr>
      <vt:lpstr>מצגת של PowerPoint‏</vt:lpstr>
      <vt:lpstr>קבוצת הנתבעים</vt:lpstr>
      <vt:lpstr>קבוצת התובעים</vt:lpstr>
      <vt:lpstr>קבוצת עורכי הדין</vt:lpstr>
      <vt:lpstr> קבוצת השופטים</vt:lpstr>
      <vt:lpstr>קבוצת העיתונאים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תלמידי אורט יד לבוביץ:  בית המשפט קורא אתכם.ן לסדר!</dc:title>
  <dc:creator>לי רובין</dc:creator>
  <cp:lastModifiedBy>לי רובין</cp:lastModifiedBy>
  <cp:revision>2</cp:revision>
  <dcterms:created xsi:type="dcterms:W3CDTF">2021-12-09T18:37:53Z</dcterms:created>
  <dcterms:modified xsi:type="dcterms:W3CDTF">2021-12-09T20:24:57Z</dcterms:modified>
</cp:coreProperties>
</file>