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303" r:id="rId10"/>
    <p:sldId id="275" r:id="rId11"/>
    <p:sldId id="284" r:id="rId12"/>
    <p:sldId id="283" r:id="rId13"/>
    <p:sldId id="285" r:id="rId14"/>
    <p:sldId id="288" r:id="rId15"/>
    <p:sldId id="286" r:id="rId16"/>
    <p:sldId id="287" r:id="rId17"/>
    <p:sldId id="289" r:id="rId18"/>
    <p:sldId id="290" r:id="rId19"/>
    <p:sldId id="291" r:id="rId20"/>
    <p:sldId id="304" r:id="rId21"/>
    <p:sldId id="292" r:id="rId22"/>
    <p:sldId id="293" r:id="rId23"/>
    <p:sldId id="294" r:id="rId24"/>
    <p:sldId id="305" r:id="rId25"/>
    <p:sldId id="296" r:id="rId26"/>
    <p:sldId id="295" r:id="rId27"/>
    <p:sldId id="297" r:id="rId28"/>
    <p:sldId id="298" r:id="rId29"/>
    <p:sldId id="299" r:id="rId30"/>
    <p:sldId id="300" r:id="rId31"/>
    <p:sldId id="301" r:id="rId32"/>
    <p:sldId id="302" r:id="rId33"/>
    <p:sldId id="306" r:id="rId34"/>
    <p:sldId id="307" r:id="rId35"/>
    <p:sldId id="308" r:id="rId36"/>
    <p:sldId id="309" r:id="rId37"/>
    <p:sldId id="31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1500" b="1" dirty="0" smtClean="0"/>
              <a:t>חקלאות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מגזר </a:t>
            </a:r>
            <a:r>
              <a:rPr lang="he-IL" dirty="0" err="1" smtClean="0"/>
              <a:t>ראשיוני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b="1" dirty="0"/>
              <a:t>במערב % חקלאים נמוך (</a:t>
            </a:r>
            <a:r>
              <a:rPr lang="he-IL" b="1" dirty="0" smtClean="0"/>
              <a:t>5%) והחקלאות מודרנית אינטנסיבית.</a:t>
            </a:r>
            <a:endParaRPr lang="he-IL" sz="1600" dirty="0" smtClean="0"/>
          </a:p>
          <a:p>
            <a:r>
              <a:rPr lang="he-IL" dirty="0" smtClean="0"/>
              <a:t>יש גם </a:t>
            </a:r>
            <a:r>
              <a:rPr lang="he-IL" b="1" dirty="0" smtClean="0"/>
              <a:t>ירידה במדינות לא מפותחות </a:t>
            </a:r>
            <a:r>
              <a:rPr lang="he-IL" sz="1800" dirty="0" smtClean="0"/>
              <a:t>(אם כי עדיין לא מעט עובדים בזה. נניח 30%).</a:t>
            </a:r>
          </a:p>
          <a:p>
            <a:endParaRPr lang="he-IL" dirty="0" smtClean="0"/>
          </a:p>
          <a:p>
            <a:r>
              <a:rPr lang="he-IL" dirty="0"/>
              <a:t>ירידה ב-% החקלאים כי:                     </a:t>
            </a:r>
          </a:p>
          <a:p>
            <a:r>
              <a:rPr lang="he-IL" dirty="0" smtClean="0"/>
              <a:t>- לא </a:t>
            </a:r>
            <a:r>
              <a:rPr lang="he-IL" dirty="0"/>
              <a:t>רווחי</a:t>
            </a:r>
          </a:p>
          <a:p>
            <a:r>
              <a:rPr lang="he-IL" dirty="0" smtClean="0"/>
              <a:t>- מחיר </a:t>
            </a:r>
            <a:r>
              <a:rPr lang="he-IL" dirty="0"/>
              <a:t>תנודתי</a:t>
            </a:r>
          </a:p>
          <a:p>
            <a:r>
              <a:rPr lang="he-IL" dirty="0" smtClean="0"/>
              <a:t>- בצורת </a:t>
            </a:r>
            <a:r>
              <a:rPr lang="he-IL" dirty="0"/>
              <a:t>ומידבור (התרחבות המדבר בשל התחממות גלובלית)</a:t>
            </a:r>
          </a:p>
          <a:p>
            <a:r>
              <a:rPr lang="he-IL" dirty="0" smtClean="0"/>
              <a:t>- עבודה קשה </a:t>
            </a:r>
            <a:r>
              <a:rPr lang="he-IL" dirty="0"/>
              <a:t>פיזית  </a:t>
            </a:r>
            <a:endParaRPr lang="he-IL" dirty="0" smtClean="0"/>
          </a:p>
          <a:p>
            <a:r>
              <a:rPr lang="he-IL" dirty="0" smtClean="0"/>
              <a:t>- המכונה </a:t>
            </a:r>
            <a:r>
              <a:rPr lang="he-IL" dirty="0"/>
              <a:t>החליפה את </a:t>
            </a:r>
            <a:r>
              <a:rPr lang="he-IL" dirty="0" smtClean="0"/>
              <a:t>האיכר, בעיקר במקומות עם חקלאות מודרנית </a:t>
            </a:r>
            <a:endParaRPr lang="he-IL" dirty="0"/>
          </a:p>
          <a:p>
            <a:endParaRPr lang="en-US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תמורות בתעסוקה חקלאית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11155680" y="1846612"/>
            <a:ext cx="261257" cy="439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11286308" y="2565881"/>
            <a:ext cx="600892" cy="1511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96755" y="1846053"/>
            <a:ext cx="4506686" cy="736282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פעם</a:t>
            </a:r>
          </a:p>
          <a:p>
            <a:r>
              <a:rPr lang="he-IL" dirty="0" smtClean="0"/>
              <a:t>(ועדיין קיים במדינות לא מפותחות)</a:t>
            </a:r>
            <a:endParaRPr lang="he-IL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6921" y="2582863"/>
            <a:ext cx="4718795" cy="3286125"/>
          </a:xfrm>
          <a:prstGeom prst="rect">
            <a:avLst/>
          </a:prstGeom>
        </p:spPr>
      </p:pic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909915" y="1610920"/>
            <a:ext cx="4937760" cy="736282"/>
          </a:xfrm>
        </p:spPr>
        <p:txBody>
          <a:bodyPr/>
          <a:lstStyle/>
          <a:p>
            <a:r>
              <a:rPr lang="he-IL" dirty="0" smtClean="0"/>
              <a:t>היום</a:t>
            </a:r>
            <a:endParaRPr lang="he-IL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35882" y="2582335"/>
            <a:ext cx="4302528" cy="32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7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התפלגות תעסוקה: חקלאות, תעשייה ושירותים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39" y="2028242"/>
            <a:ext cx="3253135" cy="293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0115" y="4723398"/>
            <a:ext cx="271485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mihaly-koles-Ec_WHv4aAno-unsplash</a:t>
            </a:r>
            <a:endParaRPr lang="he-IL" sz="1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91" y="2008423"/>
            <a:ext cx="3269772" cy="2953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9744" y="5052649"/>
            <a:ext cx="32463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rgbClr val="FF0000"/>
                </a:solidFill>
              </a:rPr>
              <a:t>תעשייה</a:t>
            </a:r>
            <a:r>
              <a:rPr lang="he-IL" dirty="0"/>
              <a:t> מחולקת ל-3:       </a:t>
            </a:r>
            <a:r>
              <a:rPr lang="he-IL" dirty="0" smtClean="0"/>
              <a:t>                </a:t>
            </a:r>
            <a:r>
              <a:rPr lang="he-IL" dirty="0"/>
              <a:t>1. תעשייה קלה</a:t>
            </a:r>
          </a:p>
          <a:p>
            <a:pPr algn="r"/>
            <a:r>
              <a:rPr lang="he-IL" dirty="0"/>
              <a:t>2. תעשייה כבדה</a:t>
            </a:r>
          </a:p>
          <a:p>
            <a:pPr algn="r"/>
            <a:r>
              <a:rPr lang="he-IL" dirty="0"/>
              <a:t>3. וגם תעשיית היי-טק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88" y="2028242"/>
            <a:ext cx="4435456" cy="2933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643" y="4734732"/>
            <a:ext cx="281247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kate-townsend-hEC6zxdFF0M-unsplas</a:t>
            </a:r>
            <a:r>
              <a:rPr lang="en-US" sz="900" dirty="0"/>
              <a:t>h</a:t>
            </a:r>
            <a:endParaRPr lang="he-IL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41132" y="5019840"/>
            <a:ext cx="45486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rgbClr val="FF0000"/>
                </a:solidFill>
              </a:rPr>
              <a:t>שירותים</a:t>
            </a:r>
            <a:r>
              <a:rPr lang="he-IL" b="1" dirty="0" smtClean="0"/>
              <a:t> </a:t>
            </a:r>
            <a:r>
              <a:rPr lang="he-IL" dirty="0" smtClean="0"/>
              <a:t>– אנשים שלא מייצרים משהו חומרי. אנשים שלא עובדים בחקלאות ולא בתעשייה. </a:t>
            </a:r>
            <a:endParaRPr lang="he-IL" dirty="0" smtClean="0"/>
          </a:p>
          <a:p>
            <a:pPr algn="r"/>
            <a:r>
              <a:rPr lang="he-IL" dirty="0" smtClean="0"/>
              <a:t>למשל,</a:t>
            </a:r>
            <a:r>
              <a:rPr lang="he-IL" dirty="0" smtClean="0"/>
              <a:t> </a:t>
            </a:r>
            <a:r>
              <a:rPr lang="he-IL" dirty="0" smtClean="0"/>
              <a:t>עו"ד, מורה, מלצר, בנקאי וזמר.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899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5029" y="272727"/>
            <a:ext cx="10058400" cy="1450757"/>
          </a:xfrm>
        </p:spPr>
        <p:txBody>
          <a:bodyPr/>
          <a:lstStyle/>
          <a:p>
            <a:pPr algn="ctr"/>
            <a:r>
              <a:rPr lang="he-IL" b="1" dirty="0" smtClean="0"/>
              <a:t>תעשייה קלה מסורתית: טקסטיל ומזון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848" y="1974746"/>
            <a:ext cx="5225552" cy="39557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3" y="1974747"/>
            <a:ext cx="6003471" cy="40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תעשייה כבדה</a:t>
            </a: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3" y="1921672"/>
            <a:ext cx="7680960" cy="4341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6733" y="6132279"/>
            <a:ext cx="536170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/>
              <a:t>lenny-kuhne-jHZ70nRk7Ns-unsplash</a:t>
            </a:r>
            <a:endParaRPr lang="he-IL" sz="1050"/>
          </a:p>
        </p:txBody>
      </p:sp>
    </p:spTree>
    <p:extLst>
      <p:ext uri="{BB962C8B-B14F-4D97-AF65-F5344CB8AC3E}">
        <p14:creationId xmlns:p14="http://schemas.microsoft.com/office/powerpoint/2010/main" val="90668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התפלגות תעסוקה ותמורות במערב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44" y="2116184"/>
            <a:ext cx="4051204" cy="3979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72" y="5522391"/>
            <a:ext cx="6834646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 smtClean="0"/>
              <a:t>ירידה בחקלאות החל מהמאה ה-19 במערב </a:t>
            </a:r>
            <a:r>
              <a:rPr lang="he-IL" sz="2000" b="1" dirty="0" smtClean="0"/>
              <a:t>במהפכה </a:t>
            </a:r>
            <a:r>
              <a:rPr lang="he-IL" sz="2000" b="1" dirty="0" smtClean="0"/>
              <a:t>התעשייתית</a:t>
            </a:r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-391886" y="3458813"/>
            <a:ext cx="74471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 smtClean="0"/>
              <a:t>כיום התעשייה (הקלה והכבדה) עוברת מהמערב אל העולם השלישי </a:t>
            </a:r>
            <a:endParaRPr lang="he-IL" sz="2000" b="1" dirty="0" smtClean="0"/>
          </a:p>
          <a:p>
            <a:pPr algn="r"/>
            <a:r>
              <a:rPr lang="he-IL" sz="2000" b="1" dirty="0" smtClean="0"/>
              <a:t>כי </a:t>
            </a:r>
            <a:r>
              <a:rPr lang="he-IL" sz="2000" b="1" dirty="0" smtClean="0"/>
              <a:t>שם יש כוח עבודה זול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26006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6322423" cy="1450757"/>
          </a:xfrm>
        </p:spPr>
        <p:txBody>
          <a:bodyPr/>
          <a:lstStyle/>
          <a:p>
            <a:r>
              <a:rPr lang="he-IL" dirty="0" smtClean="0"/>
              <a:t>תמורות תעסוקה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89" y="2668316"/>
            <a:ext cx="10831334" cy="24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84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04949" y="194350"/>
            <a:ext cx="11299371" cy="1529947"/>
          </a:xfrm>
        </p:spPr>
        <p:txBody>
          <a:bodyPr/>
          <a:lstStyle/>
          <a:p>
            <a:r>
              <a:rPr lang="he-IL" dirty="0" smtClean="0"/>
              <a:t>השוואת התעסוקה בענף לתרומת הענף לתמ"ג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21" y="2091165"/>
            <a:ext cx="8650780" cy="284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05840" y="5067041"/>
            <a:ext cx="119917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 smtClean="0"/>
              <a:t>בהשוואה בין ה"עוגות", רואים שזו מדינה </a:t>
            </a:r>
            <a:r>
              <a:rPr lang="he-IL" sz="2000" b="1" dirty="0" smtClean="0"/>
              <a:t>לא </a:t>
            </a:r>
            <a:r>
              <a:rPr lang="he-IL" sz="2000" b="1" dirty="0" smtClean="0"/>
              <a:t>מפותחת כי:  </a:t>
            </a:r>
            <a:endParaRPr lang="he-IL" sz="2000" b="1" dirty="0" smtClean="0"/>
          </a:p>
          <a:p>
            <a:pPr algn="r"/>
            <a:r>
              <a:rPr lang="he-IL" sz="2000" dirty="0" smtClean="0"/>
              <a:t>1. </a:t>
            </a:r>
            <a:r>
              <a:rPr lang="he-IL" sz="2000" dirty="0" smtClean="0"/>
              <a:t> </a:t>
            </a:r>
            <a:r>
              <a:rPr lang="he-IL" sz="2000" dirty="0" smtClean="0"/>
              <a:t>32% עובדים בחקלאות וזה המון </a:t>
            </a:r>
          </a:p>
          <a:p>
            <a:pPr algn="r"/>
            <a:r>
              <a:rPr lang="he-IL" sz="2000" dirty="0" smtClean="0"/>
              <a:t>2.  32% מייצרים רק 11% מהתמ"ג (תוצר מקומי גולמי). זה מראה </a:t>
            </a:r>
            <a:r>
              <a:rPr lang="he-IL" sz="2000" dirty="0" smtClean="0"/>
              <a:t>שזו חקלאות </a:t>
            </a:r>
            <a:r>
              <a:rPr lang="he-IL" sz="2000" dirty="0" smtClean="0"/>
              <a:t>מסורתית ולא </a:t>
            </a:r>
            <a:r>
              <a:rPr lang="he-IL" sz="2000" dirty="0" smtClean="0"/>
              <a:t>מודרנית</a:t>
            </a:r>
            <a:r>
              <a:rPr lang="he-IL" sz="2000" b="1" dirty="0" smtClean="0"/>
              <a:t> 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73794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4766" y="1985385"/>
            <a:ext cx="10750731" cy="4101906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חקלאות מסורתית ומודרנית. חקלאות אורז </a:t>
            </a:r>
            <a:r>
              <a:rPr lang="he-IL" dirty="0" smtClean="0"/>
              <a:t>בטרסה </a:t>
            </a:r>
            <a:r>
              <a:rPr lang="he-IL" sz="1600" dirty="0" smtClean="0"/>
              <a:t>עמוד 8-3</a:t>
            </a:r>
            <a:endParaRPr lang="he-IL" dirty="0"/>
          </a:p>
          <a:p>
            <a:r>
              <a:rPr lang="he-IL" dirty="0"/>
              <a:t>תמורות </a:t>
            </a:r>
            <a:r>
              <a:rPr lang="he-IL" dirty="0" smtClean="0"/>
              <a:t>בחקלאות</a:t>
            </a:r>
            <a:r>
              <a:rPr lang="he-IL" dirty="0"/>
              <a:t> </a:t>
            </a:r>
            <a:r>
              <a:rPr lang="he-IL" sz="1600" dirty="0" smtClean="0"/>
              <a:t>עמוד 11-10</a:t>
            </a:r>
          </a:p>
          <a:p>
            <a:r>
              <a:rPr lang="he-IL" dirty="0" smtClean="0"/>
              <a:t>תמורות </a:t>
            </a:r>
            <a:r>
              <a:rPr lang="he-IL" dirty="0"/>
              <a:t>בתעסוקה: חקלאות, תעשייה ושירותים </a:t>
            </a:r>
            <a:r>
              <a:rPr lang="he-IL" sz="1600" dirty="0" smtClean="0"/>
              <a:t>עמוד 17-13</a:t>
            </a:r>
            <a:endParaRPr lang="he-IL" dirty="0"/>
          </a:p>
          <a:p>
            <a:r>
              <a:rPr lang="he-IL" dirty="0"/>
              <a:t>מהו הקשר בין % החקלאים לתרומתם לתמ"ג </a:t>
            </a:r>
            <a:r>
              <a:rPr lang="he-IL" dirty="0" smtClean="0"/>
              <a:t>? </a:t>
            </a:r>
            <a:r>
              <a:rPr lang="he-IL" sz="1600" dirty="0" smtClean="0"/>
              <a:t>עמוד 19</a:t>
            </a:r>
            <a:endParaRPr lang="he-IL" dirty="0"/>
          </a:p>
          <a:p>
            <a:r>
              <a:rPr lang="he-IL" dirty="0"/>
              <a:t>חקלאות </a:t>
            </a:r>
            <a:r>
              <a:rPr lang="he-IL" dirty="0" smtClean="0"/>
              <a:t>בישראל: החלשות, התמודדות עם מחסור במים, יתרון יחסי, האם להפסיק בחקלאות </a:t>
            </a:r>
            <a:r>
              <a:rPr lang="he-IL" sz="1600" dirty="0" smtClean="0"/>
              <a:t>עמוד 23-21</a:t>
            </a:r>
          </a:p>
          <a:p>
            <a:r>
              <a:rPr lang="he-IL" dirty="0" smtClean="0"/>
              <a:t>חקלאות </a:t>
            </a:r>
            <a:r>
              <a:rPr lang="he-IL" dirty="0"/>
              <a:t>במזרח </a:t>
            </a:r>
            <a:r>
              <a:rPr lang="he-IL" dirty="0" smtClean="0"/>
              <a:t>התיכון: מידבור, בצורת, המלחת קרקעות, הסכר שבונה אתיופיה מאיים על מצרים </a:t>
            </a:r>
            <a:r>
              <a:rPr lang="he-IL" sz="1600" dirty="0" smtClean="0"/>
              <a:t>עמוד 29-25</a:t>
            </a:r>
            <a:endParaRPr lang="he-IL" dirty="0"/>
          </a:p>
          <a:p>
            <a:r>
              <a:rPr lang="he-IL" dirty="0" smtClean="0"/>
              <a:t>חקלאות </a:t>
            </a:r>
            <a:r>
              <a:rPr lang="he-IL" dirty="0"/>
              <a:t>בעל או </a:t>
            </a:r>
            <a:r>
              <a:rPr lang="he-IL" dirty="0" smtClean="0"/>
              <a:t>שלחין </a:t>
            </a:r>
            <a:r>
              <a:rPr lang="he-IL" sz="1600" dirty="0" smtClean="0"/>
              <a:t>עמוד 31</a:t>
            </a:r>
            <a:endParaRPr lang="he-IL" dirty="0" smtClean="0"/>
          </a:p>
          <a:p>
            <a:r>
              <a:rPr lang="he-IL" dirty="0" smtClean="0"/>
              <a:t>משק </a:t>
            </a:r>
            <a:r>
              <a:rPr lang="he-IL" dirty="0"/>
              <a:t>מעורב או </a:t>
            </a:r>
            <a:r>
              <a:rPr lang="he-IL" dirty="0" smtClean="0"/>
              <a:t>מתמחה </a:t>
            </a:r>
            <a:r>
              <a:rPr lang="he-IL" sz="1500" dirty="0" smtClean="0"/>
              <a:t>עמוד 32</a:t>
            </a:r>
          </a:p>
          <a:p>
            <a:r>
              <a:rPr lang="he-IL" dirty="0" smtClean="0"/>
              <a:t>חקלאות תאגידית </a:t>
            </a:r>
            <a:r>
              <a:rPr lang="he-IL" sz="1500" dirty="0" smtClean="0"/>
              <a:t>עמוד 33</a:t>
            </a:r>
          </a:p>
          <a:p>
            <a:r>
              <a:rPr lang="he-IL" sz="2100" dirty="0" smtClean="0"/>
              <a:t>יתרון וחסרון של חקלאות מבחינה אקולוגית וחקלאות אורגנית </a:t>
            </a:r>
            <a:r>
              <a:rPr lang="he-IL" sz="1500" dirty="0" smtClean="0"/>
              <a:t>עמוד35</a:t>
            </a:r>
          </a:p>
          <a:p>
            <a:r>
              <a:rPr lang="he-IL" sz="1500" dirty="0" smtClean="0"/>
              <a:t>סיכום עמוד 37</a:t>
            </a:r>
            <a:endParaRPr lang="he-IL" sz="15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852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3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תמורות בחקלאות </a:t>
            </a:r>
            <a:r>
              <a:rPr lang="he-IL" b="1" dirty="0"/>
              <a:t>ב</a:t>
            </a:r>
            <a:r>
              <a:rPr lang="he-IL" b="1" dirty="0" smtClean="0"/>
              <a:t>ישראל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2011512"/>
            <a:ext cx="10646229" cy="3857582"/>
          </a:xfrm>
        </p:spPr>
        <p:txBody>
          <a:bodyPr>
            <a:normAutofit/>
          </a:bodyPr>
          <a:lstStyle/>
          <a:p>
            <a:r>
              <a:rPr lang="he-IL" sz="1800" dirty="0"/>
              <a:t>עם קום המדינה הענף המרכזי היה חקלאות כי זו הייתה רוח התקופה של הציונות. </a:t>
            </a:r>
          </a:p>
          <a:p>
            <a:r>
              <a:rPr lang="he-IL" sz="1800" dirty="0"/>
              <a:t>למשל, גידול </a:t>
            </a:r>
            <a:r>
              <a:rPr lang="he-IL" sz="1800" b="1" dirty="0"/>
              <a:t>פרות הדר באזור השרון </a:t>
            </a:r>
            <a:r>
              <a:rPr lang="he-IL" sz="1800" dirty="0"/>
              <a:t>לטובת ייצוא לאירופה</a:t>
            </a:r>
          </a:p>
          <a:p>
            <a:endParaRPr lang="he-IL" sz="1800" dirty="0"/>
          </a:p>
          <a:p>
            <a:r>
              <a:rPr lang="he-IL" sz="1800" dirty="0"/>
              <a:t>לאחר קום המדינה, החלה </a:t>
            </a:r>
            <a:r>
              <a:rPr lang="he-IL" sz="1800" b="1" dirty="0"/>
              <a:t>ירידה בחקלאות </a:t>
            </a:r>
            <a:r>
              <a:rPr lang="he-IL" sz="1800" dirty="0"/>
              <a:t>כי:</a:t>
            </a:r>
          </a:p>
          <a:p>
            <a:r>
              <a:rPr lang="he-IL" sz="1800" dirty="0" smtClean="0"/>
              <a:t>- החקלאות </a:t>
            </a:r>
            <a:r>
              <a:rPr lang="he-IL" sz="1800" dirty="0"/>
              <a:t>כבר לא נחשבה למותג. הציונות של פעם נעלמה</a:t>
            </a:r>
          </a:p>
          <a:p>
            <a:r>
              <a:rPr lang="he-IL" sz="1800" dirty="0" smtClean="0"/>
              <a:t>- הממשל </a:t>
            </a:r>
            <a:r>
              <a:rPr lang="he-IL" sz="1800" dirty="0"/>
              <a:t>הפסיק לסבסד את החקלאים (לסבסד=לתת עזרה כמו הפחתת מחיר המים ומענקים).</a:t>
            </a:r>
          </a:p>
          <a:p>
            <a:r>
              <a:rPr lang="he-IL" sz="1800" dirty="0" smtClean="0"/>
              <a:t>- מחסור </a:t>
            </a:r>
            <a:r>
              <a:rPr lang="he-IL" sz="1800" dirty="0"/>
              <a:t>במים בשל בצורת. הממשל הפחית את כמות המים לחקלאים וגם העלה את מחיר המים</a:t>
            </a:r>
          </a:p>
          <a:p>
            <a:r>
              <a:rPr lang="he-IL" sz="1800" dirty="0"/>
              <a:t>הפרדסים בשרון נעקרו לטובת בניית בתים. </a:t>
            </a:r>
          </a:p>
          <a:p>
            <a:endParaRPr lang="he-IL" sz="1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9" y="224040"/>
            <a:ext cx="2533650" cy="1943100"/>
          </a:xfrm>
          <a:prstGeom prst="rect">
            <a:avLst/>
          </a:prstGeom>
        </p:spPr>
      </p:pic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7" y="3488078"/>
            <a:ext cx="1912099" cy="3196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מחבר חץ ישר 5"/>
          <p:cNvCxnSpPr/>
          <p:nvPr/>
        </p:nvCxnSpPr>
        <p:spPr>
          <a:xfrm>
            <a:off x="8974183" y="3122023"/>
            <a:ext cx="229196" cy="183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92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החקלאות בישראל כיום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0891" y="2011511"/>
            <a:ext cx="11205627" cy="4154157"/>
          </a:xfrm>
        </p:spPr>
        <p:txBody>
          <a:bodyPr>
            <a:normAutofit/>
          </a:bodyPr>
          <a:lstStyle/>
          <a:p>
            <a:r>
              <a:rPr lang="he-IL" dirty="0"/>
              <a:t>מתרכזת ב</a:t>
            </a:r>
            <a:r>
              <a:rPr lang="he-IL" b="1" dirty="0"/>
              <a:t>עוטף עזה </a:t>
            </a:r>
            <a:r>
              <a:rPr lang="he-IL" dirty="0"/>
              <a:t>(הנגב הצפוני) ששם יש אדמה פנויה וזולה. גם פלפלים באזור ה</a:t>
            </a:r>
            <a:r>
              <a:rPr lang="he-IL" b="1" dirty="0"/>
              <a:t>ערבה</a:t>
            </a:r>
            <a:r>
              <a:rPr lang="he-IL" dirty="0"/>
              <a:t>.</a:t>
            </a:r>
          </a:p>
          <a:p>
            <a:endParaRPr lang="he-IL" dirty="0" smtClean="0"/>
          </a:p>
          <a:p>
            <a:r>
              <a:rPr lang="he-IL" dirty="0" smtClean="0"/>
              <a:t>מבוססת </a:t>
            </a:r>
            <a:r>
              <a:rPr lang="he-IL" dirty="0"/>
              <a:t>על </a:t>
            </a:r>
            <a:r>
              <a:rPr lang="he-IL" b="1" dirty="0"/>
              <a:t>טכנולוגי</a:t>
            </a:r>
            <a:r>
              <a:rPr lang="he-IL" dirty="0"/>
              <a:t>ה גבוהה (רפת ממוחשבת, הנדסה גנטית שבה ממציאים זנים חדשים ועוד)</a:t>
            </a:r>
          </a:p>
          <a:p>
            <a:endParaRPr lang="he-IL" dirty="0"/>
          </a:p>
          <a:p>
            <a:r>
              <a:rPr lang="he-IL" b="1" dirty="0" smtClean="0"/>
              <a:t>התמודדות </a:t>
            </a:r>
            <a:r>
              <a:rPr lang="he-IL" b="1" dirty="0"/>
              <a:t>עם מחסור במים </a:t>
            </a:r>
            <a:r>
              <a:rPr lang="he-IL" dirty="0"/>
              <a:t>(וגם הערבים במזה"ת יכולים):                                                                                                  - טיהור מים והפיכתם למי </a:t>
            </a:r>
            <a:r>
              <a:rPr lang="he-IL" dirty="0">
                <a:solidFill>
                  <a:srgbClr val="FF0000"/>
                </a:solidFill>
              </a:rPr>
              <a:t>קולחין</a:t>
            </a:r>
            <a:r>
              <a:rPr lang="he-IL" dirty="0"/>
              <a:t>\ם שאיתם ניתן להשקות שדות. זה נעשה במפעל בשם שפד"ן</a:t>
            </a:r>
            <a:r>
              <a:rPr lang="he-IL" dirty="0" smtClean="0"/>
              <a:t>.                               - </a:t>
            </a:r>
            <a:r>
              <a:rPr lang="he-IL" dirty="0">
                <a:solidFill>
                  <a:srgbClr val="FF0000"/>
                </a:solidFill>
              </a:rPr>
              <a:t>התפלת</a:t>
            </a:r>
            <a:r>
              <a:rPr lang="he-IL" dirty="0"/>
              <a:t> מי </a:t>
            </a:r>
            <a:r>
              <a:rPr lang="he-IL" dirty="0" smtClean="0"/>
              <a:t>ים: </a:t>
            </a:r>
            <a:r>
              <a:rPr lang="he-IL" dirty="0"/>
              <a:t>הפיכת מי ים למים שפירים "מתוקים</a:t>
            </a:r>
            <a:r>
              <a:rPr lang="he-IL" dirty="0" smtClean="0"/>
              <a:t>"                                                                                        - </a:t>
            </a:r>
            <a:r>
              <a:rPr lang="he-IL" dirty="0"/>
              <a:t>השקיה ב</a:t>
            </a:r>
            <a:r>
              <a:rPr lang="he-IL" dirty="0">
                <a:solidFill>
                  <a:srgbClr val="FF0000"/>
                </a:solidFill>
              </a:rPr>
              <a:t>טפטפות</a:t>
            </a:r>
            <a:r>
              <a:rPr lang="he-IL" dirty="0"/>
              <a:t>: חוסכת במים ומונעת המלחת </a:t>
            </a:r>
            <a:r>
              <a:rPr lang="he-IL" dirty="0" smtClean="0"/>
              <a:t>קרקעות                                                                                             - מעבר </a:t>
            </a:r>
            <a:r>
              <a:rPr lang="he-IL" dirty="0"/>
              <a:t>ל</a:t>
            </a:r>
            <a:r>
              <a:rPr lang="he-IL" dirty="0">
                <a:solidFill>
                  <a:srgbClr val="FF0000"/>
                </a:solidFill>
              </a:rPr>
              <a:t>מים </a:t>
            </a:r>
            <a:r>
              <a:rPr lang="he-IL" dirty="0" smtClean="0">
                <a:solidFill>
                  <a:srgbClr val="FF0000"/>
                </a:solidFill>
              </a:rPr>
              <a:t>וירטואליים</a:t>
            </a:r>
            <a:r>
              <a:rPr lang="he-IL" dirty="0" smtClean="0"/>
              <a:t>: </a:t>
            </a:r>
            <a:r>
              <a:rPr lang="he-IL" dirty="0"/>
              <a:t>במקום להשקות יבול,  ניתן לחסוך במים אם מייבאים את הגידול מחו"ל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006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06824" y="798699"/>
            <a:ext cx="10838329" cy="1450757"/>
          </a:xfrm>
        </p:spPr>
        <p:txBody>
          <a:bodyPr/>
          <a:lstStyle/>
          <a:p>
            <a:r>
              <a:rPr lang="he-IL" dirty="0"/>
              <a:t>עמדות לגבי עתיד החקלאות בישראל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5449" y="2226359"/>
            <a:ext cx="10165976" cy="3857582"/>
          </a:xfrm>
        </p:spPr>
        <p:txBody>
          <a:bodyPr/>
          <a:lstStyle/>
          <a:p>
            <a:r>
              <a:rPr lang="he-IL" sz="2400" b="1" dirty="0" smtClean="0"/>
              <a:t>להמשיך</a:t>
            </a:r>
            <a:r>
              <a:rPr lang="he-IL" sz="2400" dirty="0" smtClean="0"/>
              <a:t> </a:t>
            </a:r>
            <a:r>
              <a:rPr lang="he-IL" sz="2400" dirty="0"/>
              <a:t>כרגיל כי:                                            </a:t>
            </a:r>
            <a:r>
              <a:rPr lang="he-IL" sz="2400" dirty="0" smtClean="0"/>
              <a:t>                                                                                                     - </a:t>
            </a:r>
            <a:r>
              <a:rPr lang="he-IL" sz="2400" dirty="0"/>
              <a:t>לא להיות תלויים ביבוא מחו"ל                           </a:t>
            </a:r>
            <a:r>
              <a:rPr lang="he-IL" sz="2400" dirty="0" smtClean="0"/>
              <a:t>                                                                                                    - </a:t>
            </a:r>
            <a:r>
              <a:rPr lang="he-IL" sz="2400" dirty="0"/>
              <a:t>להגן על שטחים פתוחים: יצירת מסדרון אקולוגי לחיות ולצמחיה; מניעת בנייה ומאפשרים לגשם לחלחל למי-תהום.</a:t>
            </a:r>
          </a:p>
          <a:p>
            <a:endParaRPr lang="he-IL" sz="2400" dirty="0" smtClean="0"/>
          </a:p>
          <a:p>
            <a:r>
              <a:rPr lang="he-IL" sz="2400" b="1" dirty="0" smtClean="0"/>
              <a:t>להפסיק</a:t>
            </a:r>
            <a:r>
              <a:rPr lang="he-IL" sz="2400" dirty="0" smtClean="0"/>
              <a:t>:                                                                                                                                                                 לישראל </a:t>
            </a:r>
            <a:r>
              <a:rPr lang="he-IL" sz="2400" dirty="0"/>
              <a:t>אין יתרון יחסי בחקלאות בשל מחסור במים ובאדמה.          </a:t>
            </a:r>
            <a:r>
              <a:rPr lang="he-IL" sz="2400" dirty="0" smtClean="0"/>
              <a:t>                                                                              לכן </a:t>
            </a:r>
            <a:r>
              <a:rPr lang="he-IL" sz="2400" dirty="0"/>
              <a:t>יש לפתח טכנולוגיה חקלאית אבל אין טעם לגדל פה.                </a:t>
            </a:r>
            <a:r>
              <a:rPr lang="he-IL" sz="2400" dirty="0" smtClean="0"/>
              <a:t>                                                                       את </a:t>
            </a:r>
            <a:r>
              <a:rPr lang="he-IL" sz="2400" dirty="0"/>
              <a:t>המזון נייבא מחו"ל</a:t>
            </a:r>
          </a:p>
          <a:p>
            <a:endParaRPr lang="he-IL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1360727" y="1939636"/>
            <a:ext cx="387928" cy="969819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 flipV="1">
            <a:off x="11236036" y="2660075"/>
            <a:ext cx="110836" cy="19396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>
            <a:off x="10944665" y="4391891"/>
            <a:ext cx="803990" cy="73429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10979708" y="4391891"/>
            <a:ext cx="803990" cy="73429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26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971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9005" y="246602"/>
            <a:ext cx="11273246" cy="1450757"/>
          </a:xfrm>
        </p:spPr>
        <p:txBody>
          <a:bodyPr/>
          <a:lstStyle/>
          <a:p>
            <a:r>
              <a:rPr lang="he-IL" dirty="0" smtClean="0"/>
              <a:t>רוב החקלאות במזרח התיכון נמצאת בעמקי נהרות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06" y="2035947"/>
            <a:ext cx="4517960" cy="39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קשיי חקלאות במזרח התיכון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1329" y="1998065"/>
            <a:ext cx="10832951" cy="3857582"/>
          </a:xfrm>
        </p:spPr>
        <p:txBody>
          <a:bodyPr>
            <a:normAutofit/>
          </a:bodyPr>
          <a:lstStyle/>
          <a:p>
            <a:r>
              <a:rPr lang="he-IL" dirty="0" smtClean="0"/>
              <a:t>1. </a:t>
            </a:r>
            <a:r>
              <a:rPr lang="he-IL" b="1" dirty="0" smtClean="0"/>
              <a:t>חקלאות </a:t>
            </a:r>
            <a:r>
              <a:rPr lang="he-IL" b="1" dirty="0"/>
              <a:t>מסורתית</a:t>
            </a:r>
            <a:r>
              <a:rPr lang="he-IL" dirty="0"/>
              <a:t>: עבודת כפיים וחלקה לאכילה עצמית ולא </a:t>
            </a:r>
            <a:r>
              <a:rPr lang="he-IL" dirty="0" smtClean="0"/>
              <a:t>למכירה (למרות שיש קצת מודרניזציה)</a:t>
            </a:r>
            <a:endParaRPr lang="he-IL" dirty="0"/>
          </a:p>
          <a:p>
            <a:r>
              <a:rPr lang="he-IL" dirty="0" smtClean="0"/>
              <a:t>2. </a:t>
            </a:r>
            <a:r>
              <a:rPr lang="he-IL" b="1" dirty="0" smtClean="0"/>
              <a:t>קשיי </a:t>
            </a:r>
            <a:r>
              <a:rPr lang="he-IL" b="1" dirty="0"/>
              <a:t>טבע</a:t>
            </a:r>
            <a:r>
              <a:rPr lang="he-IL" dirty="0"/>
              <a:t>: </a:t>
            </a:r>
            <a:r>
              <a:rPr lang="he-IL" b="1" dirty="0"/>
              <a:t>מחסור במים</a:t>
            </a:r>
            <a:r>
              <a:rPr lang="he-IL" dirty="0"/>
              <a:t>, חום עז (המים מתאדים) ו</a:t>
            </a:r>
            <a:r>
              <a:rPr lang="he-IL" b="1" dirty="0"/>
              <a:t>מחסור באדמה פורייה</a:t>
            </a:r>
            <a:r>
              <a:rPr lang="he-IL" dirty="0"/>
              <a:t>.</a:t>
            </a:r>
          </a:p>
          <a:p>
            <a:r>
              <a:rPr lang="he-IL" dirty="0" smtClean="0"/>
              <a:t>3. </a:t>
            </a:r>
            <a:r>
              <a:rPr lang="he-IL" b="1" dirty="0" smtClean="0">
                <a:solidFill>
                  <a:srgbClr val="FF0000"/>
                </a:solidFill>
              </a:rPr>
              <a:t>אפקט </a:t>
            </a:r>
            <a:r>
              <a:rPr lang="he-IL" b="1" dirty="0">
                <a:solidFill>
                  <a:srgbClr val="FF0000"/>
                </a:solidFill>
              </a:rPr>
              <a:t>החממה </a:t>
            </a:r>
            <a:r>
              <a:rPr lang="he-IL" dirty="0"/>
              <a:t>(התחממות גלובלית): זיהום אוויר גרם להתחממות שגרמה לבצורת (אין גשם)  ו</a:t>
            </a:r>
            <a:r>
              <a:rPr lang="he-IL" b="1" dirty="0">
                <a:solidFill>
                  <a:srgbClr val="FF0000"/>
                </a:solidFill>
              </a:rPr>
              <a:t>מידבור</a:t>
            </a:r>
            <a:r>
              <a:rPr lang="he-IL" dirty="0"/>
              <a:t> (אזור לא מדברי שהפך למדברי).   </a:t>
            </a:r>
            <a:endParaRPr lang="he-IL" dirty="0" smtClean="0"/>
          </a:p>
          <a:p>
            <a:r>
              <a:rPr lang="he-IL" dirty="0" smtClean="0"/>
              <a:t>4. </a:t>
            </a:r>
            <a:r>
              <a:rPr lang="he-IL" b="1" dirty="0" smtClean="0">
                <a:solidFill>
                  <a:srgbClr val="FF0000"/>
                </a:solidFill>
              </a:rPr>
              <a:t>המלחת </a:t>
            </a:r>
            <a:r>
              <a:rPr lang="he-IL" b="1" dirty="0">
                <a:solidFill>
                  <a:srgbClr val="FF0000"/>
                </a:solidFill>
              </a:rPr>
              <a:t>קרקעות</a:t>
            </a:r>
            <a:r>
              <a:rPr lang="he-IL" dirty="0"/>
              <a:t>: אם משקים אדמה ביותר מדי מים באזור חם = המים מתאדים.               </a:t>
            </a:r>
            <a:r>
              <a:rPr lang="he-IL" dirty="0" smtClean="0"/>
              <a:t>                                 אבל </a:t>
            </a:r>
            <a:r>
              <a:rPr lang="he-IL" dirty="0"/>
              <a:t>במים יש מלח שלא מתאדה. לכן האדמה תהפוך למלוחה ולא ניתן לגדל בה...                              התמודדות: לסלק את  המלח ולבצע </a:t>
            </a:r>
            <a:r>
              <a:rPr lang="he-IL" b="1" dirty="0"/>
              <a:t>טיוב קרקע </a:t>
            </a:r>
            <a:r>
              <a:rPr lang="he-IL" dirty="0"/>
              <a:t>(להפוך את הקרקע לטובה) אך זו פעולה מסובכת ויקרה</a:t>
            </a:r>
            <a:r>
              <a:rPr lang="he-IL" dirty="0" smtClean="0"/>
              <a:t>.</a:t>
            </a:r>
          </a:p>
          <a:p>
            <a:r>
              <a:rPr lang="he-IL" dirty="0" smtClean="0"/>
              <a:t>5. </a:t>
            </a:r>
            <a:r>
              <a:rPr lang="he-IL" b="1" dirty="0" smtClean="0"/>
              <a:t>סכר </a:t>
            </a:r>
            <a:r>
              <a:rPr lang="he-IL" dirty="0"/>
              <a:t>שמייבש שטח:                                                                                                             </a:t>
            </a:r>
            <a:r>
              <a:rPr lang="he-IL" dirty="0" smtClean="0"/>
              <a:t>                             טורקיה </a:t>
            </a:r>
            <a:r>
              <a:rPr lang="he-IL" dirty="0"/>
              <a:t>בנתה סכרים על הפרת וחידקל= פחות מים מגיעים לסוריה ועירק.                         </a:t>
            </a:r>
            <a:r>
              <a:rPr lang="he-IL" dirty="0" smtClean="0"/>
              <a:t>                                    אתיופיה </a:t>
            </a:r>
            <a:r>
              <a:rPr lang="he-IL" dirty="0"/>
              <a:t>בונה סכר על הנילוס הכחול= פחות מים יגיעו </a:t>
            </a:r>
            <a:r>
              <a:rPr lang="he-IL" dirty="0" smtClean="0"/>
              <a:t>למצרים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597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4320" y="298854"/>
            <a:ext cx="10058400" cy="1450757"/>
          </a:xfrm>
        </p:spPr>
        <p:txBody>
          <a:bodyPr/>
          <a:lstStyle/>
          <a:p>
            <a:r>
              <a:rPr lang="he-IL" dirty="0" smtClean="0"/>
              <a:t>אתיופיה בונה סכר על הנילוס הכחול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901" y="2109243"/>
            <a:ext cx="7003573" cy="3964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01795" y="3168406"/>
            <a:ext cx="43760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לכן חלק ממי הנילוס יאגרו מאחורי הסכר </a:t>
            </a:r>
          </a:p>
          <a:p>
            <a:pPr algn="r"/>
            <a:r>
              <a:rPr lang="he-IL" dirty="0" smtClean="0"/>
              <a:t>ולכן פחות מים יגיעו למצרים</a:t>
            </a:r>
          </a:p>
          <a:p>
            <a:pPr algn="r"/>
            <a:r>
              <a:rPr lang="he-IL" dirty="0" smtClean="0"/>
              <a:t>ולכן מצרים מאיימת במלחמה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372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220476"/>
            <a:ext cx="10058400" cy="1450757"/>
          </a:xfrm>
        </p:spPr>
        <p:txBody>
          <a:bodyPr/>
          <a:lstStyle/>
          <a:p>
            <a:r>
              <a:rPr lang="he-IL" dirty="0" smtClean="0"/>
              <a:t>המלחת קרקעות בשל השקיית יתר באזור חם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55" y="1827197"/>
            <a:ext cx="7991088" cy="2629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8799" y="4087473"/>
            <a:ext cx="18703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Google maps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63255" y="4087473"/>
            <a:ext cx="26323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Wikipedia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76" y="4637512"/>
            <a:ext cx="7088846" cy="20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מידבור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1" y="2216818"/>
            <a:ext cx="5753100" cy="326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668" y="2169139"/>
            <a:ext cx="400396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parsing-eye-WP9GFwbVur0-unsplash</a:t>
            </a:r>
            <a:endParaRPr lang="he-IL" sz="105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28" y="2550953"/>
            <a:ext cx="6008823" cy="259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1945" y="4644990"/>
            <a:ext cx="35467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</a:rPr>
              <a:t>חום</a:t>
            </a: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e-IL" b="1" dirty="0" smtClean="0"/>
              <a:t>= אזור שעבר מידבור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9611" y="5531572"/>
            <a:ext cx="777873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בעיה של חקלאים </a:t>
            </a:r>
            <a:r>
              <a:rPr lang="he-IL" sz="2400" dirty="0"/>
              <a:t>זו ההתחממות הגלובלית שמביאה </a:t>
            </a:r>
            <a:r>
              <a:rPr lang="he-IL" sz="2400" dirty="0" smtClean="0"/>
              <a:t>למידבור: אזור לא מדברי שהפך למדברי.</a:t>
            </a:r>
            <a:endParaRPr lang="he-IL" sz="2400" dirty="0" smtClean="0"/>
          </a:p>
          <a:p>
            <a:endParaRPr lang="he-IL" sz="2400" dirty="0"/>
          </a:p>
          <a:p>
            <a:endParaRPr lang="he-IL" sz="2400" dirty="0" smtClean="0"/>
          </a:p>
          <a:p>
            <a:endParaRPr lang="he-IL" sz="2400" dirty="0"/>
          </a:p>
          <a:p>
            <a:endParaRPr lang="he-IL" sz="2400" dirty="0" smtClean="0"/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5470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150343"/>
            <a:ext cx="10868297" cy="796022"/>
          </a:xfrm>
        </p:spPr>
        <p:txBody>
          <a:bodyPr>
            <a:noAutofit/>
          </a:bodyPr>
          <a:lstStyle/>
          <a:p>
            <a:r>
              <a:rPr lang="he-IL" sz="3200" b="1" dirty="0"/>
              <a:t>חקלאות מודרנית אינטנסיבית</a:t>
            </a:r>
            <a:r>
              <a:rPr lang="he-IL" sz="2400" dirty="0"/>
              <a:t>: השקעה רבה ביחידת שטח. תפוקה גבוהה</a:t>
            </a:r>
            <a:br>
              <a:rPr lang="he-IL" sz="2400" dirty="0"/>
            </a:br>
            <a:endParaRPr lang="he-IL" sz="2400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03" y="1946365"/>
            <a:ext cx="8774677" cy="428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812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05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75" y="2452250"/>
            <a:ext cx="10058400" cy="216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4389" y="4767943"/>
            <a:ext cx="33571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5694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משק מעורב ומשק מתמחה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משק מתמחה</a:t>
            </a:r>
            <a:r>
              <a:rPr lang="he-IL" dirty="0"/>
              <a:t>: </a:t>
            </a:r>
            <a:r>
              <a:rPr lang="he-IL" dirty="0" smtClean="0"/>
              <a:t>                                                                                                                                חווה </a:t>
            </a:r>
            <a:r>
              <a:rPr lang="he-IL" dirty="0"/>
              <a:t>שמגדלת רק גידול אחד (נגיד, רק עגבניות</a:t>
            </a:r>
            <a:r>
              <a:rPr lang="he-IL" dirty="0" smtClean="0"/>
              <a:t>).                                                                       יתרון</a:t>
            </a:r>
            <a:r>
              <a:rPr lang="he-IL" dirty="0"/>
              <a:t>: התמחות בתחום.            </a:t>
            </a:r>
            <a:r>
              <a:rPr lang="he-IL" dirty="0" smtClean="0"/>
              <a:t>                                                                                                      חסרון</a:t>
            </a:r>
            <a:r>
              <a:rPr lang="he-IL" dirty="0"/>
              <a:t>: תלות בענף אחד שיכול להיכנס למשבר (כמו מחלה שפוגעת באותו גידול או ירידת מחירים בשוק בשל עלייה בהיצע מצד מגדלים אחרים) </a:t>
            </a:r>
          </a:p>
          <a:p>
            <a:endParaRPr lang="he-IL" dirty="0"/>
          </a:p>
          <a:p>
            <a:r>
              <a:rPr lang="he-IL" sz="2800" dirty="0"/>
              <a:t>משק מעורב</a:t>
            </a:r>
            <a:r>
              <a:rPr lang="he-IL" dirty="0"/>
              <a:t>: </a:t>
            </a:r>
            <a:r>
              <a:rPr lang="he-IL" dirty="0" smtClean="0"/>
              <a:t>                                                                                                                             חווה </a:t>
            </a:r>
            <a:r>
              <a:rPr lang="he-IL" dirty="0"/>
              <a:t>שמגדלת הרבה סוגי גידולים. </a:t>
            </a:r>
            <a:r>
              <a:rPr lang="he-IL" dirty="0" smtClean="0"/>
              <a:t>                                                                                                 יתרון</a:t>
            </a:r>
            <a:r>
              <a:rPr lang="he-IL" dirty="0"/>
              <a:t>: ניתן לגדל יבול בכל השנה וגם לא תלויים בגידול אחד</a:t>
            </a:r>
          </a:p>
        </p:txBody>
      </p:sp>
    </p:spTree>
    <p:extLst>
      <p:ext uri="{BB962C8B-B14F-4D97-AF65-F5344CB8AC3E}">
        <p14:creationId xmlns:p14="http://schemas.microsoft.com/office/powerpoint/2010/main" val="3350516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6915" y="742991"/>
            <a:ext cx="8112034" cy="942118"/>
          </a:xfrm>
        </p:spPr>
        <p:txBody>
          <a:bodyPr/>
          <a:lstStyle/>
          <a:p>
            <a:r>
              <a:rPr lang="he-IL" dirty="0"/>
              <a:t>חקלאות תאגידית (אגרי-ביזנס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2677717"/>
            <a:ext cx="10058400" cy="3857582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תאגיד </a:t>
            </a:r>
            <a:r>
              <a:rPr lang="he-IL" sz="2400" dirty="0"/>
              <a:t>גדול שמייצר </a:t>
            </a:r>
            <a:r>
              <a:rPr lang="he-IL" sz="2400" dirty="0" smtClean="0"/>
              <a:t>הכל – זורע, מגד, שותל, מוכר </a:t>
            </a:r>
            <a:r>
              <a:rPr lang="he-IL" sz="2400" dirty="0" err="1" smtClean="0"/>
              <a:t>וכו</a:t>
            </a:r>
            <a:r>
              <a:rPr lang="he-IL" sz="2400" dirty="0" smtClean="0"/>
              <a:t>'. </a:t>
            </a:r>
          </a:p>
          <a:p>
            <a:endParaRPr lang="he-IL" sz="2400" dirty="0"/>
          </a:p>
          <a:p>
            <a:r>
              <a:rPr lang="he-IL" sz="2400" dirty="0"/>
              <a:t>החשש שזה יפגע בחקלאי הקטן וייווצר </a:t>
            </a:r>
            <a:r>
              <a:rPr lang="he-IL" sz="2400" b="1" dirty="0"/>
              <a:t>מונופול</a:t>
            </a:r>
            <a:r>
              <a:rPr lang="he-IL" sz="2400" dirty="0"/>
              <a:t> (שליטה של תאגיד הענקי על כל השוק)</a:t>
            </a: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872900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530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1886" y="273540"/>
            <a:ext cx="10058400" cy="1450757"/>
          </a:xfrm>
        </p:spPr>
        <p:txBody>
          <a:bodyPr/>
          <a:lstStyle/>
          <a:p>
            <a:r>
              <a:rPr lang="he-IL" dirty="0" smtClean="0">
                <a:solidFill>
                  <a:srgbClr val="00B050"/>
                </a:solidFill>
              </a:rPr>
              <a:t>יתרון וחסרון </a:t>
            </a:r>
            <a:r>
              <a:rPr lang="he-IL" dirty="0">
                <a:solidFill>
                  <a:srgbClr val="00B050"/>
                </a:solidFill>
              </a:rPr>
              <a:t>של החקלאות מבחינה אקולוגית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61257" y="1845734"/>
            <a:ext cx="4937760" cy="4023359"/>
          </a:xfrm>
        </p:spPr>
        <p:txBody>
          <a:bodyPr/>
          <a:lstStyle/>
          <a:p>
            <a:pPr algn="ctr"/>
            <a:r>
              <a:rPr lang="he-IL" dirty="0"/>
              <a:t>חקלאות רעה לאקולוגיה:</a:t>
            </a:r>
          </a:p>
          <a:p>
            <a:r>
              <a:rPr lang="he-IL" dirty="0" smtClean="0"/>
              <a:t>- חקלאים </a:t>
            </a:r>
            <a:r>
              <a:rPr lang="he-IL" dirty="0"/>
              <a:t>משתמשים ב</a:t>
            </a:r>
            <a:r>
              <a:rPr lang="he-IL" b="1" dirty="0"/>
              <a:t>הדברה ובדשן כימים </a:t>
            </a:r>
            <a:r>
              <a:rPr lang="he-IL" dirty="0"/>
              <a:t>שמזהמים מים ואדמה.</a:t>
            </a:r>
          </a:p>
          <a:p>
            <a:r>
              <a:rPr lang="he-IL" dirty="0" smtClean="0"/>
              <a:t>- </a:t>
            </a:r>
            <a:r>
              <a:rPr lang="he-IL" b="1" dirty="0" smtClean="0"/>
              <a:t>המלחת </a:t>
            </a:r>
            <a:r>
              <a:rPr lang="he-IL" b="1" dirty="0"/>
              <a:t>קרקעות </a:t>
            </a:r>
            <a:r>
              <a:rPr lang="he-IL" dirty="0"/>
              <a:t>בשל השקיית יתר באזור חום</a:t>
            </a:r>
          </a:p>
          <a:p>
            <a:r>
              <a:rPr lang="he-IL" dirty="0" smtClean="0"/>
              <a:t>- עיבוד </a:t>
            </a:r>
            <a:r>
              <a:rPr lang="he-IL" dirty="0"/>
              <a:t>אדמה, מבלי לתת לה נוח, פוגע בפוריות האדמה</a:t>
            </a:r>
          </a:p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00B050"/>
                </a:solidFill>
              </a:rPr>
              <a:t>חקלאות טובה לאקולוגיה</a:t>
            </a:r>
            <a:r>
              <a:rPr lang="he-IL" dirty="0"/>
              <a:t>: </a:t>
            </a:r>
          </a:p>
          <a:p>
            <a:r>
              <a:rPr lang="he-IL" dirty="0" smtClean="0"/>
              <a:t> מגנה </a:t>
            </a:r>
            <a:r>
              <a:rPr lang="he-IL" dirty="0"/>
              <a:t>על </a:t>
            </a:r>
            <a:r>
              <a:rPr lang="he-IL" b="1" dirty="0"/>
              <a:t>שטחים </a:t>
            </a:r>
            <a:r>
              <a:rPr lang="he-IL" b="1" dirty="0" smtClean="0"/>
              <a:t>פתוחים</a:t>
            </a:r>
            <a:r>
              <a:rPr lang="he-IL" dirty="0" smtClean="0"/>
              <a:t>. מייצרת </a:t>
            </a:r>
            <a:r>
              <a:rPr lang="he-IL" b="1" dirty="0"/>
              <a:t>מסדרון אקולוגי </a:t>
            </a:r>
            <a:r>
              <a:rPr lang="he-IL" dirty="0"/>
              <a:t>לחיות </a:t>
            </a:r>
            <a:r>
              <a:rPr lang="he-IL" dirty="0" smtClean="0"/>
              <a:t>ולצמחים ומונעת </a:t>
            </a:r>
            <a:r>
              <a:rPr lang="he-IL" dirty="0"/>
              <a:t>בנייה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יש להדגיש בעיקר את </a:t>
            </a:r>
            <a:r>
              <a:rPr lang="he-IL" b="1" dirty="0" smtClean="0">
                <a:solidFill>
                  <a:srgbClr val="00B050"/>
                </a:solidFill>
              </a:rPr>
              <a:t>החקלאות האורגנית</a:t>
            </a:r>
            <a:r>
              <a:rPr lang="he-IL" dirty="0" smtClean="0"/>
              <a:t>: חקלאות ללא </a:t>
            </a:r>
            <a:r>
              <a:rPr lang="he-IL" dirty="0"/>
              <a:t>הנדסה גנטית וללא חומרים משמרים וללא חומרי דשן והדברה כימים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1161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7120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600892"/>
            <a:ext cx="11534503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סיכום:</a:t>
            </a:r>
          </a:p>
          <a:p>
            <a:pPr algn="r"/>
            <a:r>
              <a:rPr lang="he-IL" b="1" dirty="0"/>
              <a:t>חקלאות מודרנית </a:t>
            </a:r>
            <a:r>
              <a:rPr lang="he-IL" dirty="0"/>
              <a:t>מבוססת על טכנולוגיה (כמו בישראל</a:t>
            </a:r>
            <a:r>
              <a:rPr lang="he-IL" dirty="0" smtClean="0"/>
              <a:t>).                                              </a:t>
            </a:r>
          </a:p>
          <a:p>
            <a:pPr algn="r"/>
            <a:r>
              <a:rPr lang="he-IL" b="1" dirty="0" smtClean="0"/>
              <a:t>חקלאות </a:t>
            </a:r>
            <a:r>
              <a:rPr lang="he-IL" b="1" dirty="0"/>
              <a:t>מסורתית </a:t>
            </a:r>
            <a:r>
              <a:rPr lang="he-IL" dirty="0"/>
              <a:t>מבוססת על עבודת כפיים (כמו במזרח התיכון).                                 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חקלאי </a:t>
            </a:r>
            <a:r>
              <a:rPr lang="he-IL" dirty="0"/>
              <a:t>המזרח התיכון סובלים גם </a:t>
            </a:r>
            <a:r>
              <a:rPr lang="he-IL" dirty="0" err="1"/>
              <a:t>מ</a:t>
            </a:r>
            <a:r>
              <a:rPr lang="he-IL" b="1" dirty="0" err="1"/>
              <a:t>מידבור</a:t>
            </a:r>
            <a:r>
              <a:rPr lang="he-IL" dirty="0"/>
              <a:t> ומ</a:t>
            </a:r>
            <a:r>
              <a:rPr lang="he-IL" b="1" dirty="0"/>
              <a:t>המלחת קרקעות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% החקלאים יורד </a:t>
            </a:r>
            <a:r>
              <a:rPr lang="he-IL" dirty="0"/>
              <a:t>בשל כניסה של מכונות.                                                                   </a:t>
            </a:r>
            <a:r>
              <a:rPr lang="he-IL" dirty="0" smtClean="0"/>
              <a:t>                                                      למרות </a:t>
            </a:r>
            <a:r>
              <a:rPr lang="he-IL" dirty="0"/>
              <a:t>זאת, עדיין במדינות לא מפותחות יש הרבה חקלאים.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בישראל יש מיעוט במים ובאדמה (כמו ברוב המזרח התיכון) וחוסר סיוע מצד הממשל שעבר ל</a:t>
            </a:r>
            <a:r>
              <a:rPr lang="he-IL" b="1" dirty="0"/>
              <a:t>ליברליזם </a:t>
            </a:r>
            <a:r>
              <a:rPr lang="he-IL" dirty="0"/>
              <a:t>כלכלי. </a:t>
            </a:r>
            <a:r>
              <a:rPr lang="he-IL" dirty="0" smtClean="0"/>
              <a:t>                                לכן </a:t>
            </a:r>
            <a:r>
              <a:rPr lang="he-IL" dirty="0"/>
              <a:t>יש הטוענים שיש להשבית את החקלאות בישראל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פתרון למחסור במים: שימוש במי</a:t>
            </a:r>
            <a:r>
              <a:rPr lang="he-IL" b="1" dirty="0"/>
              <a:t> קולחין </a:t>
            </a:r>
            <a:r>
              <a:rPr lang="he-IL" dirty="0"/>
              <a:t>מטוהרים, </a:t>
            </a:r>
            <a:r>
              <a:rPr lang="he-IL" b="1" dirty="0"/>
              <a:t>התפלת</a:t>
            </a:r>
            <a:r>
              <a:rPr lang="he-IL" dirty="0"/>
              <a:t> מי ים, </a:t>
            </a:r>
            <a:r>
              <a:rPr lang="he-IL" dirty="0" err="1"/>
              <a:t>השקייה</a:t>
            </a:r>
            <a:r>
              <a:rPr lang="he-IL" dirty="0"/>
              <a:t> חסכונית בטפטפות ומעבר ל</a:t>
            </a:r>
            <a:r>
              <a:rPr lang="he-IL" b="1" dirty="0"/>
              <a:t>מים </a:t>
            </a:r>
            <a:r>
              <a:rPr lang="he-IL" b="1" dirty="0" err="1"/>
              <a:t>וירטואלים</a:t>
            </a:r>
            <a:r>
              <a:rPr lang="he-IL" b="1" dirty="0"/>
              <a:t> </a:t>
            </a:r>
            <a:r>
              <a:rPr lang="he-IL" dirty="0"/>
              <a:t>(במקום לגדל, ניתן לייבא את המזון מחו"ל)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חקלאות אורגנית</a:t>
            </a:r>
            <a:r>
              <a:rPr lang="he-IL" dirty="0"/>
              <a:t>: חקלאות אקולוגית כי היא לא משתמשת בדשן והדברה כימים. 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נזק אקולוגי</a:t>
            </a:r>
            <a:r>
              <a:rPr lang="he-IL" dirty="0"/>
              <a:t>: שימוש בחומרי הדברה ודשן כימים;  לא נותנים לאדמה לנוח ולהתחדש והשקיית יתר שמביאה להמלחת קרקעות</a:t>
            </a:r>
          </a:p>
        </p:txBody>
      </p:sp>
    </p:spTree>
    <p:extLst>
      <p:ext uri="{BB962C8B-B14F-4D97-AF65-F5344CB8AC3E}">
        <p14:creationId xmlns:p14="http://schemas.microsoft.com/office/powerpoint/2010/main" val="84189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4320" y="979714"/>
            <a:ext cx="10058400" cy="717644"/>
          </a:xfrm>
        </p:spPr>
        <p:txBody>
          <a:bodyPr/>
          <a:lstStyle/>
          <a:p>
            <a:r>
              <a:rPr lang="he-IL" dirty="0" smtClean="0"/>
              <a:t>ריסוס בחומרי דשן והדברה </a:t>
            </a:r>
            <a:r>
              <a:rPr lang="he-IL" sz="3600" dirty="0" smtClean="0"/>
              <a:t>(שמזהמים)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47" y="1834495"/>
            <a:ext cx="6274922" cy="44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17" y="1917945"/>
            <a:ext cx="5768452" cy="43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3508" y="914400"/>
            <a:ext cx="11625943" cy="678456"/>
          </a:xfrm>
        </p:spPr>
        <p:txBody>
          <a:bodyPr>
            <a:normAutofit/>
          </a:bodyPr>
          <a:lstStyle/>
          <a:p>
            <a:r>
              <a:rPr lang="he-IL" sz="3600" b="1" dirty="0"/>
              <a:t>חקלאות מסורתית </a:t>
            </a:r>
            <a:r>
              <a:rPr lang="he-IL" sz="3600" b="1" dirty="0" smtClean="0"/>
              <a:t>אקסטנסיבית</a:t>
            </a:r>
            <a:r>
              <a:rPr lang="he-IL" sz="2800" dirty="0" smtClean="0"/>
              <a:t>: השקעה </a:t>
            </a:r>
            <a:r>
              <a:rPr lang="he-IL" sz="2800" dirty="0"/>
              <a:t>נמוכה ביחידת </a:t>
            </a:r>
            <a:r>
              <a:rPr lang="he-IL" sz="2800" dirty="0" smtClean="0"/>
              <a:t>שטח</a:t>
            </a:r>
            <a:r>
              <a:rPr lang="he-IL" sz="2800" dirty="0"/>
              <a:t>. </a:t>
            </a:r>
            <a:r>
              <a:rPr lang="he-IL" sz="2800" dirty="0" smtClean="0"/>
              <a:t>תפוקה </a:t>
            </a:r>
            <a:r>
              <a:rPr lang="he-IL" sz="2800" dirty="0"/>
              <a:t>נמוכה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570" y="1868953"/>
            <a:ext cx="4779818" cy="44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6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5394" y="808305"/>
            <a:ext cx="10058400" cy="1450757"/>
          </a:xfrm>
        </p:spPr>
        <p:txBody>
          <a:bodyPr>
            <a:normAutofit/>
          </a:bodyPr>
          <a:lstStyle/>
          <a:p>
            <a:r>
              <a:rPr lang="he-IL" b="1" dirty="0"/>
              <a:t>חקלאות אורז בטרסות בדרום-מזרח אסיה</a:t>
            </a:r>
            <a:br>
              <a:rPr lang="he-IL" b="1" dirty="0"/>
            </a:b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8011" y="2650948"/>
            <a:ext cx="266482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טרסה</a:t>
            </a:r>
            <a:r>
              <a:rPr lang="he-IL" dirty="0"/>
              <a:t>: </a:t>
            </a:r>
            <a:endParaRPr lang="he-IL" dirty="0" smtClean="0"/>
          </a:p>
          <a:p>
            <a:pPr algn="r"/>
            <a:r>
              <a:rPr lang="he-IL" dirty="0" smtClean="0"/>
              <a:t>מדרגות </a:t>
            </a:r>
            <a:r>
              <a:rPr lang="he-IL" dirty="0"/>
              <a:t>שנחצבו בהר כדי למנוע </a:t>
            </a:r>
            <a:r>
              <a:rPr lang="he-IL" dirty="0" smtClean="0"/>
              <a:t>מהאדמה הפורייה </a:t>
            </a:r>
            <a:r>
              <a:rPr lang="he-IL" dirty="0"/>
              <a:t>להידרדר למטה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אורז</a:t>
            </a:r>
            <a:r>
              <a:rPr lang="he-IL" dirty="0"/>
              <a:t>: </a:t>
            </a:r>
            <a:endParaRPr lang="he-IL" dirty="0" smtClean="0"/>
          </a:p>
          <a:p>
            <a:pPr algn="r"/>
            <a:r>
              <a:rPr lang="he-IL" dirty="0" smtClean="0"/>
              <a:t>צורך </a:t>
            </a:r>
            <a:r>
              <a:rPr lang="he-IL" dirty="0"/>
              <a:t>הרבה מים ולכן הוא מגודל באקלים טרופי שיש בו הרבה גשם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2" y="1901747"/>
            <a:ext cx="5170516" cy="44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5760" y="259664"/>
            <a:ext cx="10058400" cy="1450757"/>
          </a:xfrm>
        </p:spPr>
        <p:txBody>
          <a:bodyPr/>
          <a:lstStyle/>
          <a:p>
            <a:pPr algn="ctr"/>
            <a:r>
              <a:rPr lang="he-IL" dirty="0" smtClean="0"/>
              <a:t>טרסות אורז בווייטנאם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71" y="1880778"/>
            <a:ext cx="7198283" cy="4284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6697" y="3970043"/>
            <a:ext cx="129322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pPr algn="r"/>
            <a:r>
              <a:rPr lang="he-IL" dirty="0"/>
              <a:t>הצבע הבהיר נובע מהמים שמציפים את השטח</a:t>
            </a:r>
          </a:p>
        </p:txBody>
      </p:sp>
    </p:spTree>
    <p:extLst>
      <p:ext uri="{BB962C8B-B14F-4D97-AF65-F5344CB8AC3E}">
        <p14:creationId xmlns:p14="http://schemas.microsoft.com/office/powerpoint/2010/main" val="5550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011886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163</TotalTime>
  <Words>1169</Words>
  <Application>Microsoft Office PowerPoint</Application>
  <PresentationFormat>מסך רחב</PresentationFormat>
  <Paragraphs>133</Paragraphs>
  <Slides>37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מצגות קמפוס</vt:lpstr>
      <vt:lpstr>חקלאות</vt:lpstr>
      <vt:lpstr>תוכן עניינים</vt:lpstr>
      <vt:lpstr>חקלאות מודרנית אינטנסיבית: השקעה רבה ביחידת שטח. תפוקה גבוהה </vt:lpstr>
      <vt:lpstr>ריסוס בחומרי דשן והדברה (שמזהמים)</vt:lpstr>
      <vt:lpstr>מצגת של PowerPoint‏</vt:lpstr>
      <vt:lpstr>חקלאות מסורתית אקסטנסיבית: השקעה נמוכה ביחידת שטח. תפוקה נמוכה</vt:lpstr>
      <vt:lpstr>חקלאות אורז בטרסות בדרום-מזרח אסיה </vt:lpstr>
      <vt:lpstr>טרסות אורז בווייטנאם</vt:lpstr>
      <vt:lpstr>מצגת של PowerPoint‏</vt:lpstr>
      <vt:lpstr>תמורות בתעסוקה חקלאית</vt:lpstr>
      <vt:lpstr>מצגת של PowerPoint‏</vt:lpstr>
      <vt:lpstr>מצגת של PowerPoint‏</vt:lpstr>
      <vt:lpstr>התפלגות תעסוקה: חקלאות, תעשייה ושירותים</vt:lpstr>
      <vt:lpstr>תעשייה קלה מסורתית: טקסטיל ומזון</vt:lpstr>
      <vt:lpstr>תעשייה כבדה</vt:lpstr>
      <vt:lpstr>התפלגות תעסוקה ותמורות במערב</vt:lpstr>
      <vt:lpstr>תמורות תעסוקה</vt:lpstr>
      <vt:lpstr>מצגת של PowerPoint‏</vt:lpstr>
      <vt:lpstr>השוואת התעסוקה בענף לתרומת הענף לתמ"ג</vt:lpstr>
      <vt:lpstr>מצגת של PowerPoint‏</vt:lpstr>
      <vt:lpstr>תמורות בחקלאות בישראל</vt:lpstr>
      <vt:lpstr>החקלאות בישראל כיום</vt:lpstr>
      <vt:lpstr>עמדות לגבי עתיד החקלאות בישראל </vt:lpstr>
      <vt:lpstr>מצגת של PowerPoint‏</vt:lpstr>
      <vt:lpstr>רוב החקלאות במזרח התיכון נמצאת בעמקי נהרות</vt:lpstr>
      <vt:lpstr>קשיי חקלאות במזרח התיכון</vt:lpstr>
      <vt:lpstr>אתיופיה בונה סכר על הנילוס הכחול</vt:lpstr>
      <vt:lpstr>המלחת קרקעות בשל השקיית יתר באזור חם</vt:lpstr>
      <vt:lpstr>מידבור</vt:lpstr>
      <vt:lpstr>מצגת של PowerPoint‏</vt:lpstr>
      <vt:lpstr>מצגת של PowerPoint‏</vt:lpstr>
      <vt:lpstr>משק מעורב ומשק מתמחה</vt:lpstr>
      <vt:lpstr>חקלאות תאגידית (אגרי-ביזנס)</vt:lpstr>
      <vt:lpstr>מצגת של PowerPoint‏</vt:lpstr>
      <vt:lpstr>יתרון וחסרון של החקלאות מבחינה אקולוגית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15</cp:revision>
  <dcterms:created xsi:type="dcterms:W3CDTF">2020-05-21T11:17:02Z</dcterms:created>
  <dcterms:modified xsi:type="dcterms:W3CDTF">2020-07-15T15:19:35Z</dcterms:modified>
</cp:coreProperties>
</file>