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sldIdLst>
    <p:sldId id="256" r:id="rId11"/>
    <p:sldId id="257" r:id="rId12"/>
    <p:sldId id="262" r:id="rId13"/>
    <p:sldId id="263" r:id="rId14"/>
    <p:sldId id="264" r:id="rId15"/>
    <p:sldId id="258" r:id="rId16"/>
    <p:sldId id="259" r:id="rId17"/>
    <p:sldId id="260" r:id="rId18"/>
    <p:sldId id="273" r:id="rId19"/>
    <p:sldId id="265" r:id="rId20"/>
    <p:sldId id="261" r:id="rId21"/>
    <p:sldId id="269" r:id="rId22"/>
    <p:sldId id="267" r:id="rId23"/>
    <p:sldId id="274" r:id="rId24"/>
    <p:sldId id="266" r:id="rId25"/>
    <p:sldId id="277" r:id="rId26"/>
    <p:sldId id="276" r:id="rId27"/>
    <p:sldId id="275" r:id="rId28"/>
    <p:sldId id="278" r:id="rId29"/>
    <p:sldId id="270" r:id="rId30"/>
    <p:sldId id="271" r:id="rId31"/>
    <p:sldId id="272" r:id="rId3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186" autoAdjust="0"/>
    <p:restoredTop sz="94660"/>
  </p:normalViewPr>
  <p:slideViewPr>
    <p:cSldViewPr snapToGrid="0">
      <p:cViewPr varScale="1">
        <p:scale>
          <a:sx n="75" d="100"/>
          <a:sy n="75" d="100"/>
        </p:scale>
        <p:origin x="3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248996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41637794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10718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297247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405736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499925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720252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851298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1691623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906659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1095364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5500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33052147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5265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1379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4670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52454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5595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8953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18495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36292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3332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3579905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83861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69865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42606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73114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1367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34987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61742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15995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01362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9806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1995482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52601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3968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55044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15976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95503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30384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33009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65990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02529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8199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1073473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96934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0332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32125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00244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17759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4675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47633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17556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87439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124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3568630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421239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72724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26469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13951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802985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56962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801400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81467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39789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111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611648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24872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39980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687845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01079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105676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530852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72342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41408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21220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2910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29806690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56205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62202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4001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82387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99166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010830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30756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39752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308850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118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2292912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9908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645990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59316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21066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694822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363002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898444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82543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807139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2995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31F2FE4-7608-4F26-8CE8-92B66A545FFE}" type="datetimeFigureOut">
              <a:rPr lang="he-IL" smtClean="0"/>
              <a:t>י"ז/אלול/תשפ"א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8088C72-C463-4F91-B5F2-B34A73ACC9E3}" type="slidenum">
              <a:rPr lang="he-IL" smtClean="0"/>
              <a:t>‹#›</a:t>
            </a:fld>
            <a:endParaRPr lang="he-IL"/>
          </a:p>
        </p:txBody>
      </p:sp>
    </p:spTree>
    <p:extLst>
      <p:ext uri="{BB962C8B-B14F-4D97-AF65-F5344CB8AC3E}">
        <p14:creationId xmlns:p14="http://schemas.microsoft.com/office/powerpoint/2010/main" val="13116532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483017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02498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245810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383730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726254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744099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63995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359937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81288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382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31F2FE4-7608-4F26-8CE8-92B66A545FFE}" type="datetimeFigureOut">
              <a:rPr lang="he-IL" smtClean="0"/>
              <a:t>י"ז/אלול/תשפ"א</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088C72-C463-4F91-B5F2-B34A73ACC9E3}" type="slidenum">
              <a:rPr lang="he-IL" smtClean="0"/>
              <a:t>‹#›</a:t>
            </a:fld>
            <a:endParaRPr lang="he-IL"/>
          </a:p>
        </p:txBody>
      </p:sp>
    </p:spTree>
    <p:extLst>
      <p:ext uri="{BB962C8B-B14F-4D97-AF65-F5344CB8AC3E}">
        <p14:creationId xmlns:p14="http://schemas.microsoft.com/office/powerpoint/2010/main" val="2495378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551646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73314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1243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078842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803740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333144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696684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945885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877191-78B1-4438-B1CC-6A60C9C8DA5D}"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E534D3-2E48-4E0E-AF74-C33F939355E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296250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0" y="0"/>
            <a:ext cx="12192000" cy="6858000"/>
          </a:xfrm>
          <a:prstGeom prst="rect">
            <a:avLst/>
          </a:prstGeom>
        </p:spPr>
      </p:pic>
      <p:sp>
        <p:nvSpPr>
          <p:cNvPr id="2" name="כותרת 1"/>
          <p:cNvSpPr>
            <a:spLocks noGrp="1"/>
          </p:cNvSpPr>
          <p:nvPr>
            <p:ph type="ctrTitle"/>
          </p:nvPr>
        </p:nvSpPr>
        <p:spPr>
          <a:xfrm>
            <a:off x="2641600" y="476647"/>
            <a:ext cx="9144000" cy="1795463"/>
          </a:xfrm>
        </p:spPr>
        <p:txBody>
          <a:bodyPr>
            <a:noAutofit/>
          </a:bodyPr>
          <a:lstStyle/>
          <a:p>
            <a:r>
              <a:rPr lang="he-IL" sz="7200" b="1" dirty="0" smtClean="0">
                <a:solidFill>
                  <a:srgbClr val="002060"/>
                </a:solidFill>
              </a:rPr>
              <a:t>המשך מצגת </a:t>
            </a:r>
            <a:br>
              <a:rPr lang="he-IL" sz="7200" b="1" dirty="0" smtClean="0">
                <a:solidFill>
                  <a:srgbClr val="002060"/>
                </a:solidFill>
              </a:rPr>
            </a:br>
            <a:r>
              <a:rPr lang="he-IL" sz="7200" b="1" dirty="0" smtClean="0">
                <a:solidFill>
                  <a:srgbClr val="002060"/>
                </a:solidFill>
              </a:rPr>
              <a:t>תפילת העמידה כמפגש </a:t>
            </a:r>
            <a:endParaRPr lang="he-IL" sz="7200" b="1" dirty="0">
              <a:solidFill>
                <a:srgbClr val="002060"/>
              </a:solidFill>
            </a:endParaRPr>
          </a:p>
        </p:txBody>
      </p:sp>
      <p:sp>
        <p:nvSpPr>
          <p:cNvPr id="3" name="כותרת משנה 2"/>
          <p:cNvSpPr>
            <a:spLocks noGrp="1"/>
          </p:cNvSpPr>
          <p:nvPr>
            <p:ph type="subTitle" idx="1"/>
          </p:nvPr>
        </p:nvSpPr>
        <p:spPr>
          <a:xfrm>
            <a:off x="8597900" y="5811838"/>
            <a:ext cx="3321050" cy="652462"/>
          </a:xfrm>
        </p:spPr>
        <p:txBody>
          <a:bodyPr>
            <a:noAutofit/>
          </a:bodyPr>
          <a:lstStyle/>
          <a:p>
            <a:r>
              <a:rPr lang="he-IL" sz="3600" b="1" dirty="0" smtClean="0">
                <a:solidFill>
                  <a:srgbClr val="FFFF00"/>
                </a:solidFill>
              </a:rPr>
              <a:t>ד"ר רינה בן סבו </a:t>
            </a:r>
            <a:endParaRPr lang="he-IL" sz="3600" b="1" dirty="0">
              <a:solidFill>
                <a:srgbClr val="FFFF00"/>
              </a:solidFill>
            </a:endParaRPr>
          </a:p>
        </p:txBody>
      </p:sp>
      <p:sp>
        <p:nvSpPr>
          <p:cNvPr id="5" name="כותרת משנה 2"/>
          <p:cNvSpPr txBox="1">
            <a:spLocks/>
          </p:cNvSpPr>
          <p:nvPr/>
        </p:nvSpPr>
        <p:spPr>
          <a:xfrm>
            <a:off x="622300" y="2272110"/>
            <a:ext cx="3679825" cy="652462"/>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600" b="1" dirty="0" smtClean="0">
                <a:solidFill>
                  <a:srgbClr val="FFFF00"/>
                </a:solidFill>
              </a:rPr>
              <a:t>(עמודים 114-123)</a:t>
            </a:r>
            <a:endParaRPr lang="he-IL" sz="3600" b="1" dirty="0">
              <a:solidFill>
                <a:srgbClr val="FFFF00"/>
              </a:solidFill>
            </a:endParaRPr>
          </a:p>
        </p:txBody>
      </p:sp>
    </p:spTree>
    <p:extLst>
      <p:ext uri="{BB962C8B-B14F-4D97-AF65-F5344CB8AC3E}">
        <p14:creationId xmlns:p14="http://schemas.microsoft.com/office/powerpoint/2010/main" val="3095556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6000">
              <a:schemeClr val="bg2">
                <a:lumMod val="75000"/>
              </a:schemeClr>
            </a:gs>
            <a:gs pos="55000">
              <a:schemeClr val="bg1">
                <a:lumMod val="95000"/>
              </a:schemeClr>
            </a:gs>
            <a:gs pos="100000">
              <a:schemeClr val="accent5">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153850" y="256747"/>
            <a:ext cx="7311189" cy="924029"/>
          </a:xfrm>
          <a:solidFill>
            <a:schemeClr val="accent1">
              <a:lumMod val="75000"/>
            </a:schemeClr>
          </a:solidFill>
        </p:spPr>
        <p:txBody>
          <a:bodyPr/>
          <a:lstStyle/>
          <a:p>
            <a:r>
              <a:rPr lang="he-IL" b="1" dirty="0"/>
              <a:t>2 .התנהגות מכובדת בזמן התפילה</a:t>
            </a:r>
          </a:p>
        </p:txBody>
      </p:sp>
      <p:sp>
        <p:nvSpPr>
          <p:cNvPr id="4" name="מלבן 3"/>
          <p:cNvSpPr/>
          <p:nvPr/>
        </p:nvSpPr>
        <p:spPr>
          <a:xfrm>
            <a:off x="10118359" y="1450177"/>
            <a:ext cx="1731564" cy="584775"/>
          </a:xfrm>
          <a:prstGeom prst="rect">
            <a:avLst/>
          </a:prstGeom>
          <a:solidFill>
            <a:schemeClr val="accent4">
              <a:lumMod val="60000"/>
              <a:lumOff val="40000"/>
            </a:schemeClr>
          </a:solidFill>
        </p:spPr>
        <p:txBody>
          <a:bodyPr wrap="none">
            <a:spAutoFit/>
          </a:bodyPr>
          <a:lstStyle/>
          <a:p>
            <a:r>
              <a:rPr lang="he-IL" sz="2800" b="1" dirty="0" smtClean="0"/>
              <a:t>א. </a:t>
            </a:r>
            <a:r>
              <a:rPr lang="he-IL" sz="3200" b="1" dirty="0" smtClean="0"/>
              <a:t>כריעות</a:t>
            </a:r>
            <a:endParaRPr lang="he-IL" sz="2800" b="1" dirty="0"/>
          </a:p>
        </p:txBody>
      </p:sp>
      <p:sp>
        <p:nvSpPr>
          <p:cNvPr id="5" name="מלבן 4"/>
          <p:cNvSpPr/>
          <p:nvPr/>
        </p:nvSpPr>
        <p:spPr>
          <a:xfrm>
            <a:off x="409731" y="1413300"/>
            <a:ext cx="8569377" cy="830997"/>
          </a:xfrm>
          <a:prstGeom prst="rect">
            <a:avLst/>
          </a:prstGeom>
          <a:solidFill>
            <a:schemeClr val="accent2">
              <a:lumMod val="40000"/>
              <a:lumOff val="60000"/>
            </a:schemeClr>
          </a:solidFill>
        </p:spPr>
        <p:txBody>
          <a:bodyPr wrap="square">
            <a:spAutoFit/>
          </a:bodyPr>
          <a:lstStyle/>
          <a:p>
            <a:r>
              <a:rPr lang="he-IL" sz="2400" b="1" dirty="0" err="1" smtClean="0"/>
              <a:t>בתוספתא</a:t>
            </a:r>
            <a:r>
              <a:rPr lang="he-IL" sz="2400" b="1" dirty="0" smtClean="0"/>
              <a:t> (מסכת שבת פרק א הלכה ח) נאמר: </a:t>
            </a:r>
          </a:p>
          <a:p>
            <a:r>
              <a:rPr lang="he-IL" sz="2400" b="1" dirty="0" smtClean="0"/>
              <a:t>אלו ברכות </a:t>
            </a:r>
            <a:r>
              <a:rPr lang="he-IL" sz="2400" b="1" dirty="0" err="1" smtClean="0"/>
              <a:t>ששוחין</a:t>
            </a:r>
            <a:r>
              <a:rPr lang="he-IL" sz="2400" b="1" dirty="0" smtClean="0"/>
              <a:t> בהם: באבות תחלה וסוף, ובהודאה תחלה וסוף.</a:t>
            </a:r>
            <a:endParaRPr lang="he-IL" sz="2400" b="1" dirty="0"/>
          </a:p>
        </p:txBody>
      </p:sp>
      <p:sp>
        <p:nvSpPr>
          <p:cNvPr id="6" name="מלבן 5"/>
          <p:cNvSpPr/>
          <p:nvPr/>
        </p:nvSpPr>
        <p:spPr>
          <a:xfrm>
            <a:off x="229849" y="3616616"/>
            <a:ext cx="11582400" cy="2862322"/>
          </a:xfrm>
          <a:prstGeom prst="rect">
            <a:avLst/>
          </a:prstGeom>
          <a:solidFill>
            <a:schemeClr val="accent6">
              <a:lumMod val="60000"/>
              <a:lumOff val="40000"/>
            </a:schemeClr>
          </a:solidFill>
        </p:spPr>
        <p:txBody>
          <a:bodyPr wrap="square">
            <a:spAutoFit/>
          </a:bodyPr>
          <a:lstStyle/>
          <a:p>
            <a:pPr algn="just">
              <a:lnSpc>
                <a:spcPct val="150000"/>
              </a:lnSpc>
            </a:pPr>
            <a:r>
              <a:rPr lang="he-IL" sz="2400" b="1" dirty="0" smtClean="0"/>
              <a:t>כריעות הכריעה צריכה להיות עד שיתפוקקו כל החוליות שבשדרה, כלומר שהחוליות שבעמוד השדרה יבלטו מגבו. </a:t>
            </a:r>
            <a:r>
              <a:rPr lang="he-IL" sz="2400" b="1" dirty="0" err="1" smtClean="0"/>
              <a:t>ויכוף</a:t>
            </a:r>
            <a:r>
              <a:rPr lang="he-IL" sz="2400" b="1" dirty="0" smtClean="0"/>
              <a:t> את ראשו וגבו עד שפניו יגיעו לגובה שבין ליבו למותניו, אבל לא </a:t>
            </a:r>
            <a:r>
              <a:rPr lang="he-IL" sz="2400" b="1" dirty="0" err="1" smtClean="0"/>
              <a:t>יכוף</a:t>
            </a:r>
            <a:r>
              <a:rPr lang="he-IL" sz="2400" b="1" dirty="0" smtClean="0"/>
              <a:t> ראשו עד חגורתו, שנראה </a:t>
            </a:r>
            <a:r>
              <a:rPr lang="he-IL" sz="2400" b="1" dirty="0" err="1" smtClean="0"/>
              <a:t>כיוהרא</a:t>
            </a:r>
            <a:r>
              <a:rPr lang="he-IL" sz="2400" b="1" dirty="0" smtClean="0"/>
              <a:t>. וזקן או חולה שקשה לו להתכופף, ירכין את ראשו כמידת יכולתו. ויכרע במהירות, להראות את </a:t>
            </a:r>
            <a:r>
              <a:rPr lang="he-IL" sz="2400" b="1" dirty="0" err="1" smtClean="0"/>
              <a:t>השתקקותו</a:t>
            </a:r>
            <a:r>
              <a:rPr lang="he-IL" sz="2400" b="1" dirty="0" smtClean="0"/>
              <a:t> לכרוע לפני ה' יתברך, וכשיזדקף - יזדקף לאט, כמי שמעוניין להמשיך לכרוע לפניו.</a:t>
            </a:r>
            <a:endParaRPr lang="he-IL" sz="2400" b="1" dirty="0"/>
          </a:p>
        </p:txBody>
      </p:sp>
      <p:sp>
        <p:nvSpPr>
          <p:cNvPr id="7" name="מלבן 6"/>
          <p:cNvSpPr/>
          <p:nvPr/>
        </p:nvSpPr>
        <p:spPr>
          <a:xfrm>
            <a:off x="4977587" y="2763292"/>
            <a:ext cx="2720617" cy="646331"/>
          </a:xfrm>
          <a:prstGeom prst="rect">
            <a:avLst/>
          </a:prstGeom>
          <a:solidFill>
            <a:srgbClr val="FFFF00"/>
          </a:solidFill>
        </p:spPr>
        <p:txBody>
          <a:bodyPr wrap="none">
            <a:spAutoFit/>
          </a:bodyPr>
          <a:lstStyle/>
          <a:p>
            <a:r>
              <a:rPr lang="he-IL" sz="3600" b="1" dirty="0"/>
              <a:t>הלכה </a:t>
            </a:r>
            <a:r>
              <a:rPr lang="he-IL" sz="3600" b="1" dirty="0" smtClean="0"/>
              <a:t>למעשה</a:t>
            </a:r>
            <a:endParaRPr lang="he-IL" sz="2800" b="1" dirty="0"/>
          </a:p>
        </p:txBody>
      </p:sp>
      <p:sp>
        <p:nvSpPr>
          <p:cNvPr id="8" name="חץ שמאלה 7"/>
          <p:cNvSpPr/>
          <p:nvPr/>
        </p:nvSpPr>
        <p:spPr>
          <a:xfrm>
            <a:off x="9099029" y="1536410"/>
            <a:ext cx="899409" cy="4123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765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3000">
              <a:schemeClr val="accent2">
                <a:lumMod val="75000"/>
              </a:schemeClr>
            </a:gs>
            <a:gs pos="54000">
              <a:schemeClr val="bg1">
                <a:lumMod val="95000"/>
              </a:schemeClr>
            </a:gs>
            <a:gs pos="75000">
              <a:schemeClr val="accent5">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מלבן 3"/>
          <p:cNvSpPr/>
          <p:nvPr/>
        </p:nvSpPr>
        <p:spPr>
          <a:xfrm>
            <a:off x="7037127" y="576084"/>
            <a:ext cx="4552849" cy="523220"/>
          </a:xfrm>
          <a:prstGeom prst="rect">
            <a:avLst/>
          </a:prstGeom>
          <a:solidFill>
            <a:schemeClr val="accent4">
              <a:lumMod val="60000"/>
              <a:lumOff val="40000"/>
            </a:schemeClr>
          </a:solidFill>
        </p:spPr>
        <p:txBody>
          <a:bodyPr wrap="none">
            <a:spAutoFit/>
          </a:bodyPr>
          <a:lstStyle/>
          <a:p>
            <a:r>
              <a:rPr lang="he-IL" sz="2800" b="1" dirty="0" smtClean="0"/>
              <a:t>ב. גיהוק ופיהוק בזמן התפילה </a:t>
            </a:r>
            <a:endParaRPr lang="he-IL" sz="2800" b="1" dirty="0"/>
          </a:p>
        </p:txBody>
      </p:sp>
      <p:pic>
        <p:nvPicPr>
          <p:cNvPr id="5" name="תמונה 4"/>
          <p:cNvPicPr>
            <a:picLocks noChangeAspect="1"/>
          </p:cNvPicPr>
          <p:nvPr/>
        </p:nvPicPr>
        <p:blipFill>
          <a:blip r:embed="rId2"/>
          <a:stretch>
            <a:fillRect/>
          </a:stretch>
        </p:blipFill>
        <p:spPr>
          <a:xfrm rot="20536876">
            <a:off x="377746" y="453267"/>
            <a:ext cx="2839788" cy="1891680"/>
          </a:xfrm>
          <a:prstGeom prst="rect">
            <a:avLst/>
          </a:prstGeom>
        </p:spPr>
      </p:pic>
      <p:sp>
        <p:nvSpPr>
          <p:cNvPr id="6" name="מלבן 5"/>
          <p:cNvSpPr/>
          <p:nvPr/>
        </p:nvSpPr>
        <p:spPr>
          <a:xfrm>
            <a:off x="2086212" y="1399107"/>
            <a:ext cx="9503764" cy="2031325"/>
          </a:xfrm>
          <a:prstGeom prst="rect">
            <a:avLst/>
          </a:prstGeom>
        </p:spPr>
        <p:txBody>
          <a:bodyPr wrap="square">
            <a:spAutoFit/>
          </a:bodyPr>
          <a:lstStyle/>
          <a:p>
            <a:pPr>
              <a:lnSpc>
                <a:spcPct val="150000"/>
              </a:lnSpc>
            </a:pPr>
            <a:r>
              <a:rPr lang="he-IL" sz="2800" b="1" u="sng" dirty="0" smtClean="0"/>
              <a:t>בשולחן ערוך (אורח חיים סימן </a:t>
            </a:r>
            <a:r>
              <a:rPr lang="he-IL" sz="2800" b="1" u="sng" dirty="0" err="1" smtClean="0"/>
              <a:t>צז</a:t>
            </a:r>
            <a:r>
              <a:rPr lang="he-IL" sz="2800" b="1" u="sng" dirty="0" smtClean="0"/>
              <a:t> סעיף א) נפסק:</a:t>
            </a:r>
          </a:p>
          <a:p>
            <a:pPr>
              <a:lnSpc>
                <a:spcPct val="150000"/>
              </a:lnSpc>
            </a:pPr>
            <a:r>
              <a:rPr lang="he-IL" sz="2800" b="1" dirty="0" smtClean="0"/>
              <a:t> לא יגהק, ולא יפהק; ואם צריך לפהק מתוך אונס, יניח ידו על פיו, שלא תראה פתיחתו. </a:t>
            </a:r>
            <a:endParaRPr lang="he-IL" sz="2800" b="1" dirty="0"/>
          </a:p>
        </p:txBody>
      </p:sp>
      <p:sp>
        <p:nvSpPr>
          <p:cNvPr id="7" name="מלבן 6"/>
          <p:cNvSpPr/>
          <p:nvPr/>
        </p:nvSpPr>
        <p:spPr>
          <a:xfrm>
            <a:off x="629587" y="3722616"/>
            <a:ext cx="8949128" cy="2597827"/>
          </a:xfrm>
          <a:prstGeom prst="rect">
            <a:avLst/>
          </a:prstGeom>
        </p:spPr>
        <p:txBody>
          <a:bodyPr wrap="square">
            <a:spAutoFit/>
          </a:bodyPr>
          <a:lstStyle/>
          <a:p>
            <a:pPr lvl="0">
              <a:lnSpc>
                <a:spcPct val="150000"/>
              </a:lnSpc>
            </a:pPr>
            <a:r>
              <a:rPr lang="he-IL" sz="2800" b="1" dirty="0">
                <a:solidFill>
                  <a:prstClr val="black"/>
                </a:solidFill>
              </a:rPr>
              <a:t>כאשר אדם עומד בקרבה לאדם אחר לא מנומס לגהק ולפהק, במיוחד כאשר מדובר באדם חשוב. הלכה זו מחדדת את המסר החשוב, שבתפילה אדם נמצא במפגש ממשי עם הקב"ה, ולכן עליו להתנהג בהתאם. </a:t>
            </a:r>
          </a:p>
        </p:txBody>
      </p:sp>
    </p:spTree>
    <p:extLst>
      <p:ext uri="{BB962C8B-B14F-4D97-AF65-F5344CB8AC3E}">
        <p14:creationId xmlns:p14="http://schemas.microsoft.com/office/powerpoint/2010/main" val="3057412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1">
                <a:lumMod val="40000"/>
                <a:lumOff val="60000"/>
              </a:schemeClr>
            </a:gs>
            <a:gs pos="46000">
              <a:srgbClr val="00B050"/>
            </a:gs>
            <a:gs pos="96000">
              <a:srgbClr val="00B0F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מלבן 3"/>
          <p:cNvSpPr/>
          <p:nvPr/>
        </p:nvSpPr>
        <p:spPr>
          <a:xfrm>
            <a:off x="9950493" y="259370"/>
            <a:ext cx="1731564" cy="646331"/>
          </a:xfrm>
          <a:prstGeom prst="rect">
            <a:avLst/>
          </a:prstGeom>
          <a:solidFill>
            <a:schemeClr val="accent4">
              <a:lumMod val="60000"/>
              <a:lumOff val="40000"/>
            </a:schemeClr>
          </a:solidFill>
        </p:spPr>
        <p:txBody>
          <a:bodyPr wrap="none">
            <a:spAutoFit/>
          </a:bodyPr>
          <a:lstStyle/>
          <a:p>
            <a:r>
              <a:rPr lang="he-IL" sz="3600" b="1" dirty="0" smtClean="0"/>
              <a:t>ג. לבוש </a:t>
            </a:r>
            <a:endParaRPr lang="he-IL" sz="3600" b="1" dirty="0"/>
          </a:p>
        </p:txBody>
      </p:sp>
      <p:sp>
        <p:nvSpPr>
          <p:cNvPr id="5" name="מלבן 4"/>
          <p:cNvSpPr/>
          <p:nvPr/>
        </p:nvSpPr>
        <p:spPr>
          <a:xfrm>
            <a:off x="1319137" y="1072514"/>
            <a:ext cx="9883236" cy="1305165"/>
          </a:xfrm>
          <a:prstGeom prst="rect">
            <a:avLst/>
          </a:prstGeom>
          <a:solidFill>
            <a:schemeClr val="accent2">
              <a:lumMod val="60000"/>
              <a:lumOff val="40000"/>
            </a:schemeClr>
          </a:solidFill>
        </p:spPr>
        <p:txBody>
          <a:bodyPr wrap="square">
            <a:spAutoFit/>
          </a:bodyPr>
          <a:lstStyle/>
          <a:p>
            <a:pPr algn="ctr">
              <a:lnSpc>
                <a:spcPct val="150000"/>
              </a:lnSpc>
            </a:pPr>
            <a:r>
              <a:rPr lang="he-IL" sz="2800" b="1" dirty="0" smtClean="0"/>
              <a:t>העמידה מול הקב"ה מחייבת גם קוד לבוש הולם. ההוראות ההלכתיות בעניין הלבוש נחלקות לשני סוגים:</a:t>
            </a:r>
            <a:endParaRPr lang="he-IL" sz="2800" b="1" dirty="0"/>
          </a:p>
        </p:txBody>
      </p:sp>
      <p:sp>
        <p:nvSpPr>
          <p:cNvPr id="6" name="מלבן 5"/>
          <p:cNvSpPr/>
          <p:nvPr/>
        </p:nvSpPr>
        <p:spPr>
          <a:xfrm>
            <a:off x="7315199" y="3383330"/>
            <a:ext cx="3692301" cy="2677656"/>
          </a:xfrm>
          <a:prstGeom prst="rect">
            <a:avLst/>
          </a:prstGeom>
          <a:solidFill>
            <a:schemeClr val="accent3">
              <a:lumMod val="60000"/>
              <a:lumOff val="40000"/>
            </a:schemeClr>
          </a:solidFill>
        </p:spPr>
        <p:txBody>
          <a:bodyPr wrap="square">
            <a:spAutoFit/>
          </a:bodyPr>
          <a:lstStyle/>
          <a:p>
            <a:r>
              <a:rPr lang="he-IL" sz="2800" b="1" dirty="0">
                <a:solidFill>
                  <a:prstClr val="black"/>
                </a:solidFill>
              </a:rPr>
              <a:t>1 .</a:t>
            </a:r>
            <a:r>
              <a:rPr lang="he-IL" sz="2800" b="1" u="sng" dirty="0">
                <a:solidFill>
                  <a:prstClr val="black"/>
                </a:solidFill>
              </a:rPr>
              <a:t>כיסוי חלקים חשופים: </a:t>
            </a:r>
            <a:r>
              <a:rPr lang="he-IL" sz="2800" b="1" dirty="0">
                <a:solidFill>
                  <a:prstClr val="black"/>
                </a:solidFill>
              </a:rPr>
              <a:t>ישנם חלקם בגוף שחשיפתם מביעה חוסר כבוד וביזיון למעמד, ועל כן הם צריכים להיות מכוסים בבגדים. </a:t>
            </a:r>
            <a:endParaRPr lang="he-IL" dirty="0"/>
          </a:p>
        </p:txBody>
      </p:sp>
      <p:sp>
        <p:nvSpPr>
          <p:cNvPr id="7" name="מלבן 6"/>
          <p:cNvSpPr/>
          <p:nvPr/>
        </p:nvSpPr>
        <p:spPr>
          <a:xfrm>
            <a:off x="948256" y="3383330"/>
            <a:ext cx="4601980" cy="2677656"/>
          </a:xfrm>
          <a:prstGeom prst="rect">
            <a:avLst/>
          </a:prstGeom>
          <a:solidFill>
            <a:schemeClr val="accent4">
              <a:lumMod val="60000"/>
              <a:lumOff val="40000"/>
            </a:schemeClr>
          </a:solidFill>
        </p:spPr>
        <p:txBody>
          <a:bodyPr wrap="square">
            <a:spAutoFit/>
          </a:bodyPr>
          <a:lstStyle/>
          <a:p>
            <a:r>
              <a:rPr lang="he-IL" sz="2800" b="1" dirty="0">
                <a:solidFill>
                  <a:prstClr val="black"/>
                </a:solidFill>
              </a:rPr>
              <a:t>2 .</a:t>
            </a:r>
            <a:r>
              <a:rPr lang="he-IL" sz="2800" b="1" u="sng" dirty="0">
                <a:solidFill>
                  <a:prstClr val="black"/>
                </a:solidFill>
              </a:rPr>
              <a:t>ביגוד מכובד: </a:t>
            </a:r>
            <a:endParaRPr lang="he-IL" sz="2800" b="1" u="sng" dirty="0" smtClean="0">
              <a:solidFill>
                <a:prstClr val="black"/>
              </a:solidFill>
            </a:endParaRPr>
          </a:p>
          <a:p>
            <a:r>
              <a:rPr lang="he-IL" sz="2800" b="1" dirty="0" smtClean="0">
                <a:solidFill>
                  <a:prstClr val="black"/>
                </a:solidFill>
              </a:rPr>
              <a:t>גם </a:t>
            </a:r>
            <a:r>
              <a:rPr lang="he-IL" sz="2800" b="1" dirty="0">
                <a:solidFill>
                  <a:prstClr val="black"/>
                </a:solidFill>
              </a:rPr>
              <a:t>כשחלקי הגוף מכוסים, נדרש בנוסף לדאוג לביגוד שמכבד את האירוע. ביגוד מכובד מתבטא בסגנון ובכיסוי מקומות נוספים</a:t>
            </a:r>
            <a:endParaRPr lang="he-IL" dirty="0"/>
          </a:p>
        </p:txBody>
      </p:sp>
      <p:sp>
        <p:nvSpPr>
          <p:cNvPr id="8" name="חץ ימינה 7"/>
          <p:cNvSpPr/>
          <p:nvPr/>
        </p:nvSpPr>
        <p:spPr>
          <a:xfrm rot="2875783">
            <a:off x="7758644" y="2672587"/>
            <a:ext cx="1040448" cy="5476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ימינה 9"/>
          <p:cNvSpPr/>
          <p:nvPr/>
        </p:nvSpPr>
        <p:spPr>
          <a:xfrm rot="7845825">
            <a:off x="3706579" y="2606687"/>
            <a:ext cx="1040448" cy="5476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0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מלבן 3"/>
          <p:cNvSpPr/>
          <p:nvPr/>
        </p:nvSpPr>
        <p:spPr>
          <a:xfrm>
            <a:off x="7516270" y="378026"/>
            <a:ext cx="3974166" cy="584775"/>
          </a:xfrm>
          <a:prstGeom prst="rect">
            <a:avLst/>
          </a:prstGeom>
          <a:solidFill>
            <a:schemeClr val="accent4">
              <a:lumMod val="60000"/>
              <a:lumOff val="40000"/>
            </a:schemeClr>
          </a:solidFill>
        </p:spPr>
        <p:txBody>
          <a:bodyPr wrap="none">
            <a:spAutoFit/>
          </a:bodyPr>
          <a:lstStyle/>
          <a:p>
            <a:r>
              <a:rPr lang="he-IL" sz="3200" b="1" dirty="0" smtClean="0"/>
              <a:t>1 .כיסוי חלקים חשופים</a:t>
            </a:r>
            <a:endParaRPr lang="he-IL" sz="3200" b="1" dirty="0"/>
          </a:p>
        </p:txBody>
      </p:sp>
      <p:sp>
        <p:nvSpPr>
          <p:cNvPr id="5" name="מלבן 4"/>
          <p:cNvSpPr/>
          <p:nvPr/>
        </p:nvSpPr>
        <p:spPr>
          <a:xfrm>
            <a:off x="7516270" y="1622478"/>
            <a:ext cx="4307551" cy="3970318"/>
          </a:xfrm>
          <a:prstGeom prst="rect">
            <a:avLst/>
          </a:prstGeom>
          <a:gradFill>
            <a:gsLst>
              <a:gs pos="6000">
                <a:schemeClr val="accent1">
                  <a:lumMod val="40000"/>
                  <a:lumOff val="60000"/>
                </a:schemeClr>
              </a:gs>
              <a:gs pos="46000">
                <a:srgbClr val="00B050"/>
              </a:gs>
              <a:gs pos="96000">
                <a:srgbClr val="00B0F0"/>
              </a:gs>
            </a:gsLst>
            <a:path path="circle">
              <a:fillToRect l="100000" t="100000"/>
            </a:path>
          </a:gradFill>
        </p:spPr>
        <p:txBody>
          <a:bodyPr wrap="square">
            <a:spAutoFit/>
          </a:bodyPr>
          <a:lstStyle/>
          <a:p>
            <a:pPr>
              <a:lnSpc>
                <a:spcPct val="150000"/>
              </a:lnSpc>
            </a:pPr>
            <a:r>
              <a:rPr lang="he-IL" sz="2400" b="1" dirty="0" smtClean="0"/>
              <a:t>גילוי מקומות אלה בגוף בזמן התפילה נחשב כדבר כה חמור, עד כדי כך שכאשר אין לאדם אפשרות לכסות את המקומות הללו, עדיף שלא יתפלל כלל </a:t>
            </a:r>
          </a:p>
          <a:p>
            <a:pPr>
              <a:lnSpc>
                <a:spcPct val="150000"/>
              </a:lnSpc>
            </a:pPr>
            <a:r>
              <a:rPr lang="he-IL" sz="2400" b="1" dirty="0"/>
              <a:t>(</a:t>
            </a:r>
            <a:r>
              <a:rPr lang="he-IL" sz="2400" b="1" dirty="0" smtClean="0"/>
              <a:t>ביאור הלכה אורח חיים סימן צא סעיף א ד"ה יצא)</a:t>
            </a:r>
            <a:endParaRPr lang="he-IL" sz="2400" b="1" dirty="0"/>
          </a:p>
        </p:txBody>
      </p:sp>
      <p:sp>
        <p:nvSpPr>
          <p:cNvPr id="6" name="מלבן 5"/>
          <p:cNvSpPr/>
          <p:nvPr/>
        </p:nvSpPr>
        <p:spPr>
          <a:xfrm>
            <a:off x="179882" y="1416171"/>
            <a:ext cx="6096000" cy="5078313"/>
          </a:xfrm>
          <a:prstGeom prst="rect">
            <a:avLst/>
          </a:prstGeom>
          <a:gradFill>
            <a:gsLst>
              <a:gs pos="6000">
                <a:schemeClr val="accent1">
                  <a:lumMod val="40000"/>
                  <a:lumOff val="60000"/>
                </a:schemeClr>
              </a:gs>
              <a:gs pos="46000">
                <a:srgbClr val="00B050"/>
              </a:gs>
              <a:gs pos="96000">
                <a:srgbClr val="00B0F0"/>
              </a:gs>
            </a:gsLst>
            <a:path path="circle">
              <a:fillToRect l="100000" t="100000"/>
            </a:path>
          </a:gradFill>
        </p:spPr>
        <p:txBody>
          <a:bodyPr>
            <a:spAutoFit/>
          </a:bodyPr>
          <a:lstStyle/>
          <a:p>
            <a:pPr>
              <a:lnSpc>
                <a:spcPct val="150000"/>
              </a:lnSpc>
            </a:pPr>
            <a:r>
              <a:rPr lang="he-IL" sz="2400" b="1" dirty="0" smtClean="0"/>
              <a:t>הרמב"ם (הלכות תפילה פרק ה הלכה )</a:t>
            </a:r>
          </a:p>
          <a:p>
            <a:pPr>
              <a:lnSpc>
                <a:spcPct val="150000"/>
              </a:lnSpc>
            </a:pPr>
            <a:r>
              <a:rPr lang="he-IL" sz="2400" b="1" dirty="0" smtClean="0"/>
              <a:t>הוסיף שאין להסתפק בכיסוי חלקי הגוף הצריכים לכך. יש גם להדר וללבוש בגדים מכובדים: </a:t>
            </a:r>
            <a:r>
              <a:rPr lang="he-IL" sz="2400" b="1" dirty="0" err="1" smtClean="0"/>
              <a:t>תקון</a:t>
            </a:r>
            <a:r>
              <a:rPr lang="he-IL" sz="2400" b="1" dirty="0" smtClean="0"/>
              <a:t> המלבושים כיצד? מתקן מלבושיו תחלה ומציין עצמו ומהדר שנאמר "השתחוו לה' בהדרת קדש", ולא יעמוד בתפלה </a:t>
            </a:r>
            <a:r>
              <a:rPr lang="he-IL" sz="2400" b="1" dirty="0" err="1" smtClean="0"/>
              <a:t>באפונדתו</a:t>
            </a:r>
            <a:r>
              <a:rPr lang="he-IL" sz="2400" b="1" dirty="0" smtClean="0"/>
              <a:t> [אפוד עם כיסים] ולא בראש מגולה, ולא ברגלים מגולות אם דרך אנשי המקום שלא יעמדו בפני הגדולים אלא בבתי הרגלים[מכנסים ארוכים]</a:t>
            </a:r>
            <a:endParaRPr lang="he-IL" sz="2400" b="1" dirty="0"/>
          </a:p>
        </p:txBody>
      </p:sp>
      <p:sp>
        <p:nvSpPr>
          <p:cNvPr id="7" name="מלבן 6"/>
          <p:cNvSpPr/>
          <p:nvPr/>
        </p:nvSpPr>
        <p:spPr>
          <a:xfrm>
            <a:off x="1840322" y="378026"/>
            <a:ext cx="2775120" cy="584775"/>
          </a:xfrm>
          <a:prstGeom prst="rect">
            <a:avLst/>
          </a:prstGeom>
          <a:solidFill>
            <a:schemeClr val="accent4">
              <a:lumMod val="60000"/>
              <a:lumOff val="40000"/>
            </a:schemeClr>
          </a:solidFill>
        </p:spPr>
        <p:txBody>
          <a:bodyPr wrap="none">
            <a:spAutoFit/>
          </a:bodyPr>
          <a:lstStyle/>
          <a:p>
            <a:r>
              <a:rPr lang="he-IL" sz="3200" b="1" dirty="0">
                <a:solidFill>
                  <a:prstClr val="black"/>
                </a:solidFill>
              </a:rPr>
              <a:t>2 .ביגוד מכובד </a:t>
            </a:r>
            <a:endParaRPr lang="he-IL" sz="3200" b="1" dirty="0"/>
          </a:p>
        </p:txBody>
      </p:sp>
    </p:spTree>
    <p:extLst>
      <p:ext uri="{BB962C8B-B14F-4D97-AF65-F5344CB8AC3E}">
        <p14:creationId xmlns:p14="http://schemas.microsoft.com/office/powerpoint/2010/main" val="27119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מלבן 3"/>
          <p:cNvSpPr/>
          <p:nvPr/>
        </p:nvSpPr>
        <p:spPr>
          <a:xfrm>
            <a:off x="978111" y="1125024"/>
            <a:ext cx="10980764" cy="5632311"/>
          </a:xfrm>
          <a:prstGeom prst="rect">
            <a:avLst/>
          </a:prstGeom>
          <a:solidFill>
            <a:srgbClr val="92D050"/>
          </a:solidFill>
        </p:spPr>
        <p:txBody>
          <a:bodyPr wrap="square">
            <a:spAutoFit/>
          </a:bodyPr>
          <a:lstStyle/>
          <a:p>
            <a:pPr>
              <a:lnSpc>
                <a:spcPct val="150000"/>
              </a:lnSpc>
            </a:pPr>
            <a:r>
              <a:rPr lang="he-IL" sz="4000" dirty="0" smtClean="0"/>
              <a:t>לבוש אסור להתפלל ללא חולצה, ומכנסיים/ חצאית. לכתחילה יש ללבוש בגדים מכובדים כפי שאותו מתפלל היה עומד בפני אדם חשוב (שרגיל לפגשו שלוש פעמים ביום), אך אין דבר זה מעכב. על כן, לכתחילה אין להתפלל בפיג'מה ונעלי בית, אך מי שחולה רשאי להתפלל כך. </a:t>
            </a:r>
            <a:endParaRPr lang="he-IL" sz="4000" dirty="0"/>
          </a:p>
        </p:txBody>
      </p:sp>
      <p:sp>
        <p:nvSpPr>
          <p:cNvPr id="5" name="מלבן 4"/>
          <p:cNvSpPr/>
          <p:nvPr/>
        </p:nvSpPr>
        <p:spPr>
          <a:xfrm>
            <a:off x="4565843" y="240760"/>
            <a:ext cx="3148619" cy="707886"/>
          </a:xfrm>
          <a:prstGeom prst="rect">
            <a:avLst/>
          </a:prstGeom>
          <a:solidFill>
            <a:srgbClr val="FFFF00"/>
          </a:solidFill>
        </p:spPr>
        <p:txBody>
          <a:bodyPr wrap="none">
            <a:spAutoFit/>
          </a:bodyPr>
          <a:lstStyle/>
          <a:p>
            <a:r>
              <a:rPr lang="he-IL" sz="4000" b="1" dirty="0">
                <a:solidFill>
                  <a:prstClr val="black"/>
                </a:solidFill>
              </a:rPr>
              <a:t>הלכה למעשה </a:t>
            </a:r>
            <a:endParaRPr lang="he-IL" sz="2400" b="1" dirty="0"/>
          </a:p>
        </p:txBody>
      </p:sp>
      <p:pic>
        <p:nvPicPr>
          <p:cNvPr id="1026" name="Picture 2" descr="https://upload.wikimedia.org/wikipedia/commons/thumb/f/f2/Slippers.jpg/250px-Slip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39579">
            <a:off x="1879738" y="5694576"/>
            <a:ext cx="1393355" cy="1047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מכנסי טיולים במגוון דגמים נוחים | ריקוש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3" y="5180169"/>
            <a:ext cx="1454581" cy="1146176"/>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p:cNvPicPr>
            <a:picLocks noChangeAspect="1"/>
          </p:cNvPicPr>
          <p:nvPr/>
        </p:nvPicPr>
        <p:blipFill>
          <a:blip r:embed="rId4"/>
          <a:stretch>
            <a:fillRect/>
          </a:stretch>
        </p:blipFill>
        <p:spPr>
          <a:xfrm>
            <a:off x="91954" y="3627620"/>
            <a:ext cx="1273919" cy="1149467"/>
          </a:xfrm>
          <a:prstGeom prst="rect">
            <a:avLst/>
          </a:prstGeom>
        </p:spPr>
      </p:pic>
      <p:sp>
        <p:nvSpPr>
          <p:cNvPr id="8" name="כפל 7"/>
          <p:cNvSpPr/>
          <p:nvPr/>
        </p:nvSpPr>
        <p:spPr>
          <a:xfrm flipH="1" flipV="1">
            <a:off x="380663" y="3777804"/>
            <a:ext cx="793609" cy="7614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p:cNvPicPr>
            <a:picLocks noChangeAspect="1"/>
          </p:cNvPicPr>
          <p:nvPr/>
        </p:nvPicPr>
        <p:blipFill>
          <a:blip r:embed="rId5"/>
          <a:stretch>
            <a:fillRect/>
          </a:stretch>
        </p:blipFill>
        <p:spPr>
          <a:xfrm>
            <a:off x="2273201" y="5883308"/>
            <a:ext cx="560881" cy="542591"/>
          </a:xfrm>
          <a:prstGeom prst="rect">
            <a:avLst/>
          </a:prstGeom>
        </p:spPr>
      </p:pic>
      <p:pic>
        <p:nvPicPr>
          <p:cNvPr id="10" name="תמונה 9"/>
          <p:cNvPicPr>
            <a:picLocks noChangeAspect="1"/>
          </p:cNvPicPr>
          <p:nvPr/>
        </p:nvPicPr>
        <p:blipFill rotWithShape="1">
          <a:blip r:embed="rId6"/>
          <a:srcRect l="40120" b="7222"/>
          <a:stretch/>
        </p:blipFill>
        <p:spPr>
          <a:xfrm>
            <a:off x="3987998" y="5861376"/>
            <a:ext cx="947737" cy="903123"/>
          </a:xfrm>
          <a:prstGeom prst="rect">
            <a:avLst/>
          </a:prstGeom>
        </p:spPr>
      </p:pic>
      <p:pic>
        <p:nvPicPr>
          <p:cNvPr id="11" name="תמונה 10"/>
          <p:cNvPicPr>
            <a:picLocks noChangeAspect="1"/>
          </p:cNvPicPr>
          <p:nvPr/>
        </p:nvPicPr>
        <p:blipFill>
          <a:blip r:embed="rId7"/>
          <a:stretch>
            <a:fillRect/>
          </a:stretch>
        </p:blipFill>
        <p:spPr>
          <a:xfrm>
            <a:off x="4158288" y="6083911"/>
            <a:ext cx="560881" cy="542591"/>
          </a:xfrm>
          <a:prstGeom prst="rect">
            <a:avLst/>
          </a:prstGeom>
        </p:spPr>
      </p:pic>
    </p:spTree>
    <p:extLst>
      <p:ext uri="{BB962C8B-B14F-4D97-AF65-F5344CB8AC3E}">
        <p14:creationId xmlns:p14="http://schemas.microsoft.com/office/powerpoint/2010/main" val="360030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a:srcRect r="15656"/>
          <a:stretch/>
        </p:blipFill>
        <p:spPr>
          <a:xfrm>
            <a:off x="0" y="0"/>
            <a:ext cx="12191999" cy="6858000"/>
          </a:xfrm>
          <a:prstGeom prst="rect">
            <a:avLst/>
          </a:prstGeom>
        </p:spPr>
      </p:pic>
      <p:sp>
        <p:nvSpPr>
          <p:cNvPr id="2" name="כותרת 1"/>
          <p:cNvSpPr>
            <a:spLocks noGrp="1"/>
          </p:cNvSpPr>
          <p:nvPr>
            <p:ph type="title"/>
          </p:nvPr>
        </p:nvSpPr>
        <p:spPr>
          <a:xfrm>
            <a:off x="2371043" y="552232"/>
            <a:ext cx="4664242" cy="796883"/>
          </a:xfrm>
          <a:solidFill>
            <a:schemeClr val="accent1">
              <a:lumMod val="60000"/>
              <a:lumOff val="40000"/>
            </a:schemeClr>
          </a:solidFill>
        </p:spPr>
        <p:txBody>
          <a:bodyPr>
            <a:normAutofit fontScale="90000"/>
          </a:bodyPr>
          <a:lstStyle/>
          <a:p>
            <a:r>
              <a:rPr lang="he-IL" b="1" dirty="0"/>
              <a:t>3 .מפגש מיוחד עם ה'</a:t>
            </a:r>
            <a:br>
              <a:rPr lang="he-IL" b="1" dirty="0"/>
            </a:br>
            <a:endParaRPr lang="he-IL" sz="1400" b="1" dirty="0"/>
          </a:p>
        </p:txBody>
      </p:sp>
      <p:sp>
        <p:nvSpPr>
          <p:cNvPr id="4" name="מלבן 3"/>
          <p:cNvSpPr/>
          <p:nvPr/>
        </p:nvSpPr>
        <p:spPr>
          <a:xfrm>
            <a:off x="554636" y="1646514"/>
            <a:ext cx="7719935" cy="3970318"/>
          </a:xfrm>
          <a:prstGeom prst="rect">
            <a:avLst/>
          </a:prstGeom>
        </p:spPr>
        <p:txBody>
          <a:bodyPr wrap="square">
            <a:spAutoFit/>
          </a:bodyPr>
          <a:lstStyle/>
          <a:p>
            <a:pPr>
              <a:lnSpc>
                <a:spcPct val="150000"/>
              </a:lnSpc>
            </a:pPr>
            <a:r>
              <a:rPr lang="he-IL" sz="2800" b="1" dirty="0" smtClean="0">
                <a:solidFill>
                  <a:srgbClr val="FFFF00"/>
                </a:solidFill>
              </a:rPr>
              <a:t>בהלכות השונות שראינו עד עתה הצביעו חז"ל על ההתנהגויות המקובלות בעמידה מול מלך בשר ודם, ולמדו מהם עקרונות וקריטריונים לתפילת העמידה. להלן נראה שתי הלכות נוספות הבונות קומה נוספת, ומהן נלמד שעמידתנו היא עמידה מול מלך מלכי המלכים הקדוש ברוך הוא.</a:t>
            </a:r>
            <a:endParaRPr lang="he-IL" sz="2800" b="1" dirty="0">
              <a:solidFill>
                <a:srgbClr val="FFFF00"/>
              </a:solidFill>
            </a:endParaRPr>
          </a:p>
        </p:txBody>
      </p:sp>
    </p:spTree>
    <p:extLst>
      <p:ext uri="{BB962C8B-B14F-4D97-AF65-F5344CB8AC3E}">
        <p14:creationId xmlns:p14="http://schemas.microsoft.com/office/powerpoint/2010/main" val="326018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6">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מלבן 3"/>
          <p:cNvSpPr/>
          <p:nvPr/>
        </p:nvSpPr>
        <p:spPr>
          <a:xfrm>
            <a:off x="9089616" y="360122"/>
            <a:ext cx="2483373" cy="523220"/>
          </a:xfrm>
          <a:prstGeom prst="rect">
            <a:avLst/>
          </a:prstGeom>
          <a:gradFill>
            <a:gsLst>
              <a:gs pos="0">
                <a:schemeClr val="accent2">
                  <a:lumMod val="0"/>
                  <a:lumOff val="100000"/>
                </a:schemeClr>
              </a:gs>
              <a:gs pos="35000">
                <a:schemeClr val="accent2">
                  <a:lumMod val="0"/>
                  <a:lumOff val="100000"/>
                </a:schemeClr>
              </a:gs>
              <a:gs pos="100000">
                <a:srgbClr val="00B0F0"/>
              </a:gs>
            </a:gsLst>
            <a:path path="circle">
              <a:fillToRect l="50000" t="-80000" r="50000" b="180000"/>
            </a:path>
          </a:gradFill>
        </p:spPr>
        <p:txBody>
          <a:bodyPr wrap="none">
            <a:spAutoFit/>
          </a:bodyPr>
          <a:lstStyle/>
          <a:p>
            <a:r>
              <a:rPr lang="he-IL" sz="2800" b="1" dirty="0" smtClean="0"/>
              <a:t>א. עצימת עיניים</a:t>
            </a:r>
            <a:endParaRPr lang="he-IL" sz="2800" b="1" dirty="0"/>
          </a:p>
        </p:txBody>
      </p:sp>
      <p:sp>
        <p:nvSpPr>
          <p:cNvPr id="5" name="מלבן 4"/>
          <p:cNvSpPr/>
          <p:nvPr/>
        </p:nvSpPr>
        <p:spPr>
          <a:xfrm>
            <a:off x="359764" y="1002108"/>
            <a:ext cx="11213225" cy="2677656"/>
          </a:xfrm>
          <a:prstGeom prst="rect">
            <a:avLst/>
          </a:prstGeom>
          <a:solidFill>
            <a:schemeClr val="bg1"/>
          </a:solidFill>
        </p:spPr>
        <p:txBody>
          <a:bodyPr wrap="square">
            <a:spAutoFit/>
          </a:bodyPr>
          <a:lstStyle/>
          <a:p>
            <a:pPr>
              <a:lnSpc>
                <a:spcPct val="150000"/>
              </a:lnSpc>
            </a:pPr>
            <a:r>
              <a:rPr lang="he-IL" sz="2800" b="1" dirty="0" smtClean="0"/>
              <a:t>בפוסקים מובא, שבזמן תפילת העמידה על המתפלל לעצום את עיניו. מכאן נובע המנהג שרווח אצל רבים לכסות את הראש עד העיניים בטלית בזמן תפילת עמידה. כמו כן מוזכר בפוסקים שאם עיני המתפלל נעוצות בסידור בלבד, נחשב הדבר כעצימת עיניים והוא מותר. </a:t>
            </a:r>
            <a:endParaRPr lang="he-IL" sz="2800" b="1" dirty="0"/>
          </a:p>
        </p:txBody>
      </p:sp>
      <p:sp>
        <p:nvSpPr>
          <p:cNvPr id="6" name="מלבן 5"/>
          <p:cNvSpPr/>
          <p:nvPr/>
        </p:nvSpPr>
        <p:spPr>
          <a:xfrm>
            <a:off x="359764" y="3837467"/>
            <a:ext cx="11213225" cy="2677656"/>
          </a:xfrm>
          <a:prstGeom prst="rect">
            <a:avLst/>
          </a:prstGeom>
          <a:solidFill>
            <a:schemeClr val="accent2">
              <a:lumMod val="60000"/>
              <a:lumOff val="40000"/>
            </a:schemeClr>
          </a:solidFill>
        </p:spPr>
        <p:txBody>
          <a:bodyPr wrap="square">
            <a:spAutoFit/>
          </a:bodyPr>
          <a:lstStyle/>
          <a:p>
            <a:pPr lvl="0">
              <a:lnSpc>
                <a:spcPct val="150000"/>
              </a:lnSpc>
            </a:pPr>
            <a:r>
              <a:rPr lang="he-IL" sz="2800" b="1" dirty="0">
                <a:solidFill>
                  <a:prstClr val="black"/>
                </a:solidFill>
              </a:rPr>
              <a:t>האר"י הקדוש נהג להתפלל מתוך הסידור. הפוסקים מציינים שהמקור להלכה זו בדברים הבאים בספר הזוהר (פרשת ואתחנן דף ר"ס ע"ב): מאן </a:t>
            </a:r>
            <a:r>
              <a:rPr lang="he-IL" sz="2800" b="1" dirty="0" err="1">
                <a:solidFill>
                  <a:prstClr val="black"/>
                </a:solidFill>
              </a:rPr>
              <a:t>דקאם</a:t>
            </a:r>
            <a:r>
              <a:rPr lang="he-IL" sz="2800" b="1" dirty="0">
                <a:solidFill>
                  <a:prstClr val="black"/>
                </a:solidFill>
              </a:rPr>
              <a:t> </a:t>
            </a:r>
            <a:r>
              <a:rPr lang="he-IL" sz="2800" b="1" dirty="0" err="1">
                <a:solidFill>
                  <a:prstClr val="black"/>
                </a:solidFill>
              </a:rPr>
              <a:t>בצלותא</a:t>
            </a:r>
            <a:r>
              <a:rPr lang="he-IL" sz="2800" b="1" dirty="0">
                <a:solidFill>
                  <a:prstClr val="black"/>
                </a:solidFill>
              </a:rPr>
              <a:t> בעי </a:t>
            </a:r>
            <a:r>
              <a:rPr lang="he-IL" sz="2800" b="1" dirty="0" err="1">
                <a:solidFill>
                  <a:prstClr val="black"/>
                </a:solidFill>
              </a:rPr>
              <a:t>לכוסיי</a:t>
            </a:r>
            <a:r>
              <a:rPr lang="he-IL" sz="2800" b="1" dirty="0">
                <a:solidFill>
                  <a:prstClr val="black"/>
                </a:solidFill>
              </a:rPr>
              <a:t> רישה ועינוי בגין דלא יסתכל </a:t>
            </a:r>
            <a:r>
              <a:rPr lang="he-IL" sz="2800" b="1" dirty="0" err="1">
                <a:solidFill>
                  <a:prstClr val="black"/>
                </a:solidFill>
              </a:rPr>
              <a:t>בשכינתא</a:t>
            </a:r>
            <a:r>
              <a:rPr lang="he-IL" sz="2800" b="1" dirty="0">
                <a:solidFill>
                  <a:prstClr val="black"/>
                </a:solidFill>
              </a:rPr>
              <a:t> [מי שעומד בתפילה צריך לכסות ראשו ועיניו כדי שלא יסתכל בשכינה].</a:t>
            </a:r>
          </a:p>
        </p:txBody>
      </p:sp>
      <p:pic>
        <p:nvPicPr>
          <p:cNvPr id="2050" name="Picture 2" descr="איזו מצווה ניתן לקיים בזמן פיגוע? 10 נקודות על תפילה בעת צרה - הידבר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12" y="86679"/>
            <a:ext cx="1608082" cy="107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0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srcRect l="18689"/>
          <a:stretch/>
        </p:blipFill>
        <p:spPr>
          <a:xfrm>
            <a:off x="0" y="0"/>
            <a:ext cx="12191999" cy="6858000"/>
          </a:xfrm>
          <a:prstGeom prst="rect">
            <a:avLst/>
          </a:prstGeom>
        </p:spPr>
      </p:pic>
      <p:sp>
        <p:nvSpPr>
          <p:cNvPr id="5" name="מלבן 4"/>
          <p:cNvSpPr/>
          <p:nvPr/>
        </p:nvSpPr>
        <p:spPr>
          <a:xfrm>
            <a:off x="1334125" y="438223"/>
            <a:ext cx="10373193" cy="3970318"/>
          </a:xfrm>
          <a:prstGeom prst="rect">
            <a:avLst/>
          </a:prstGeom>
        </p:spPr>
        <p:txBody>
          <a:bodyPr wrap="square">
            <a:spAutoFit/>
          </a:bodyPr>
          <a:lstStyle/>
          <a:p>
            <a:pPr>
              <a:lnSpc>
                <a:spcPct val="150000"/>
              </a:lnSpc>
            </a:pPr>
            <a:r>
              <a:rPr lang="he-IL" sz="2800" b="1" dirty="0" smtClean="0">
                <a:solidFill>
                  <a:schemeClr val="bg1"/>
                </a:solidFill>
              </a:rPr>
              <a:t>חובת עצימת העיניים אינה נובעת רק מהצורך להתרכז ולא להיות מוסח ממה שקורה מסביב. נאסר על האדם לפקוח עיניו בשעת התפילה כי הוא "מסתכל בשכינה". באופן טבעי, אדם העוצם את עיניו יפקח אותן בשלב כלשהו ויסתכל מסביב בלא משים. המאמץ המחויב על פי ההלכה לעצום את העיניים, יכול לסייע לנו לזכור במשך התפילה כולה את העובדה שהקב"ה עומד כנגדנו. </a:t>
            </a:r>
            <a:endParaRPr lang="he-IL" sz="2800" b="1" dirty="0">
              <a:solidFill>
                <a:schemeClr val="bg1"/>
              </a:solidFill>
            </a:endParaRPr>
          </a:p>
        </p:txBody>
      </p:sp>
    </p:spTree>
    <p:extLst>
      <p:ext uri="{BB962C8B-B14F-4D97-AF65-F5344CB8AC3E}">
        <p14:creationId xmlns:p14="http://schemas.microsoft.com/office/powerpoint/2010/main" val="3751254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4" name="תמונה 3"/>
          <p:cNvPicPr>
            <a:picLocks noChangeAspect="1"/>
          </p:cNvPicPr>
          <p:nvPr/>
        </p:nvPicPr>
        <p:blipFill>
          <a:blip r:embed="rId2"/>
          <a:stretch>
            <a:fillRect/>
          </a:stretch>
        </p:blipFill>
        <p:spPr>
          <a:xfrm>
            <a:off x="0" y="1"/>
            <a:ext cx="12192000" cy="6857999"/>
          </a:xfrm>
          <a:prstGeom prst="rect">
            <a:avLst/>
          </a:prstGeom>
        </p:spPr>
      </p:pic>
      <p:sp>
        <p:nvSpPr>
          <p:cNvPr id="6" name="מלבן 5"/>
          <p:cNvSpPr/>
          <p:nvPr/>
        </p:nvSpPr>
        <p:spPr>
          <a:xfrm>
            <a:off x="299803" y="1238740"/>
            <a:ext cx="11242623" cy="3244158"/>
          </a:xfrm>
          <a:prstGeom prst="rect">
            <a:avLst/>
          </a:prstGeom>
        </p:spPr>
        <p:txBody>
          <a:bodyPr wrap="square">
            <a:spAutoFit/>
          </a:bodyPr>
          <a:lstStyle/>
          <a:p>
            <a:pPr>
              <a:lnSpc>
                <a:spcPct val="150000"/>
              </a:lnSpc>
            </a:pPr>
            <a:r>
              <a:rPr lang="he-IL" sz="2800" b="1" dirty="0" smtClean="0"/>
              <a:t>בכל חלקי התפילה מותר לאדם להתפלל בקול רם, אולם בתפילת העמידה יש להתפלל בשקט, ומכאן שמה 'תפילת לחש'. </a:t>
            </a:r>
          </a:p>
          <a:p>
            <a:pPr>
              <a:lnSpc>
                <a:spcPct val="150000"/>
              </a:lnSpc>
            </a:pPr>
            <a:r>
              <a:rPr lang="he-IL" sz="2800" b="1" u="sng" dirty="0" smtClean="0"/>
              <a:t>ברכות כד ע"ב </a:t>
            </a:r>
          </a:p>
          <a:p>
            <a:pPr>
              <a:lnSpc>
                <a:spcPct val="150000"/>
              </a:lnSpc>
            </a:pPr>
            <a:r>
              <a:rPr lang="he-IL" sz="2800" b="1" dirty="0" smtClean="0"/>
              <a:t>המשמיע קולו בתפילתו הרי זה מקטני אמנה (שם) הרי זה - כאילו אין הקדוש ברוך הוא שומע תפילת לחש ומגביה הרבה.</a:t>
            </a:r>
            <a:endParaRPr lang="he-IL" sz="2800" b="1" dirty="0"/>
          </a:p>
        </p:txBody>
      </p:sp>
      <p:sp>
        <p:nvSpPr>
          <p:cNvPr id="8" name="מלבן 7"/>
          <p:cNvSpPr/>
          <p:nvPr/>
        </p:nvSpPr>
        <p:spPr>
          <a:xfrm>
            <a:off x="8349837" y="509545"/>
            <a:ext cx="2840842" cy="584775"/>
          </a:xfrm>
          <a:prstGeom prst="rect">
            <a:avLst/>
          </a:prstGeom>
          <a:solidFill>
            <a:srgbClr val="FFFF00"/>
          </a:solidFill>
        </p:spPr>
        <p:txBody>
          <a:bodyPr wrap="none">
            <a:spAutoFit/>
          </a:bodyPr>
          <a:lstStyle/>
          <a:p>
            <a:r>
              <a:rPr lang="he-IL" sz="3200" b="1" dirty="0">
                <a:solidFill>
                  <a:prstClr val="black"/>
                </a:solidFill>
              </a:rPr>
              <a:t>ב. צורת הדיבור </a:t>
            </a:r>
            <a:endParaRPr lang="he-IL" sz="3200" b="1" dirty="0"/>
          </a:p>
        </p:txBody>
      </p:sp>
    </p:spTree>
    <p:extLst>
      <p:ext uri="{BB962C8B-B14F-4D97-AF65-F5344CB8AC3E}">
        <p14:creationId xmlns:p14="http://schemas.microsoft.com/office/powerpoint/2010/main" val="2932079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6">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מלבן 3"/>
          <p:cNvSpPr/>
          <p:nvPr/>
        </p:nvSpPr>
        <p:spPr>
          <a:xfrm>
            <a:off x="269824" y="475144"/>
            <a:ext cx="11197652" cy="2862322"/>
          </a:xfrm>
          <a:prstGeom prst="rect">
            <a:avLst/>
          </a:prstGeom>
          <a:solidFill>
            <a:schemeClr val="accent5">
              <a:lumMod val="60000"/>
              <a:lumOff val="40000"/>
            </a:schemeClr>
          </a:solidFill>
        </p:spPr>
        <p:txBody>
          <a:bodyPr wrap="square">
            <a:spAutoFit/>
          </a:bodyPr>
          <a:lstStyle/>
          <a:p>
            <a:pPr algn="ctr">
              <a:lnSpc>
                <a:spcPct val="150000"/>
              </a:lnSpc>
            </a:pPr>
            <a:r>
              <a:rPr lang="he-IL" sz="2400" b="1" dirty="0" smtClean="0"/>
              <a:t>הצורך לצעוק או לדבר בקול רם נובע מתודעת ריחוק. כששני אנשים נמצאים רחוק זה מזה הם צריכים להרים את קולם כדי לשמוע זה את זה. אולם, בתפילה הקב"ה נמצא קרוב - "שכינה כנגדו" - ולכן יש ללחוש, שלא כקטני האמונה החושבים שהקב"ה נמצא במקום מרוחק. אם כן, הכינוי 'תפילת לחש' מבטא את מהות התפילה: מפגש קרוב ואינטימי עם ריבונו של עולם.</a:t>
            </a:r>
            <a:endParaRPr lang="he-IL" sz="2400" b="1" dirty="0"/>
          </a:p>
        </p:txBody>
      </p:sp>
      <p:sp>
        <p:nvSpPr>
          <p:cNvPr id="5" name="מלבן 4"/>
          <p:cNvSpPr/>
          <p:nvPr/>
        </p:nvSpPr>
        <p:spPr>
          <a:xfrm>
            <a:off x="494677" y="4785290"/>
            <a:ext cx="10408474" cy="1754326"/>
          </a:xfrm>
          <a:prstGeom prst="rect">
            <a:avLst/>
          </a:prstGeom>
          <a:solidFill>
            <a:schemeClr val="accent2">
              <a:lumMod val="60000"/>
              <a:lumOff val="40000"/>
            </a:schemeClr>
          </a:solidFill>
        </p:spPr>
        <p:txBody>
          <a:bodyPr wrap="square">
            <a:spAutoFit/>
          </a:bodyPr>
          <a:lstStyle/>
          <a:p>
            <a:pPr>
              <a:lnSpc>
                <a:spcPct val="150000"/>
              </a:lnSpc>
            </a:pPr>
            <a:r>
              <a:rPr lang="he-IL" sz="2400" dirty="0" smtClean="0"/>
              <a:t>צורת הדיבור בתפילת העמידה יש להתפלל בלחש. אין להגביה את הקול, אך חובה לומר את המילים בצורה כזו שיישמעו לאוזני המתפלל. הפוסקים הזהירו מאוד לבל יפריע לסובבים אותו. בדיעבד, אם אמר בלחש ולא השמיע לאזניו - יצא, כל עוד הוציא בשפתיו.</a:t>
            </a:r>
            <a:endParaRPr lang="he-IL" sz="2400" dirty="0"/>
          </a:p>
        </p:txBody>
      </p:sp>
      <p:sp>
        <p:nvSpPr>
          <p:cNvPr id="6" name="מלבן 5"/>
          <p:cNvSpPr/>
          <p:nvPr/>
        </p:nvSpPr>
        <p:spPr>
          <a:xfrm>
            <a:off x="4650207" y="3975663"/>
            <a:ext cx="2436886" cy="584775"/>
          </a:xfrm>
          <a:prstGeom prst="rect">
            <a:avLst/>
          </a:prstGeom>
          <a:solidFill>
            <a:srgbClr val="FFFF00"/>
          </a:solidFill>
        </p:spPr>
        <p:txBody>
          <a:bodyPr wrap="none">
            <a:spAutoFit/>
          </a:bodyPr>
          <a:lstStyle/>
          <a:p>
            <a:r>
              <a:rPr lang="he-IL" sz="3200" b="1" dirty="0">
                <a:solidFill>
                  <a:prstClr val="black"/>
                </a:solidFill>
              </a:rPr>
              <a:t>הלכה </a:t>
            </a:r>
            <a:r>
              <a:rPr lang="he-IL" sz="3200" b="1" dirty="0" smtClean="0">
                <a:solidFill>
                  <a:prstClr val="black"/>
                </a:solidFill>
              </a:rPr>
              <a:t>למעשה</a:t>
            </a:r>
            <a:endParaRPr lang="he-IL" sz="3200" b="1" dirty="0"/>
          </a:p>
        </p:txBody>
      </p:sp>
    </p:spTree>
    <p:extLst>
      <p:ext uri="{BB962C8B-B14F-4D97-AF65-F5344CB8AC3E}">
        <p14:creationId xmlns:p14="http://schemas.microsoft.com/office/powerpoint/2010/main" val="18144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105400" y="315787"/>
            <a:ext cx="6797840" cy="1325563"/>
          </a:xfrm>
          <a:solidFill>
            <a:srgbClr val="9966FF"/>
          </a:solidFill>
        </p:spPr>
        <p:txBody>
          <a:bodyPr/>
          <a:lstStyle/>
          <a:p>
            <a:r>
              <a:rPr lang="he-IL" b="1" dirty="0" smtClean="0"/>
              <a:t>ג. התנהגות בזמן תפילת העמידה </a:t>
            </a:r>
            <a:endParaRPr lang="he-IL" b="1" dirty="0"/>
          </a:p>
        </p:txBody>
      </p:sp>
      <p:sp>
        <p:nvSpPr>
          <p:cNvPr id="3" name="מציין מיקום תוכן 2"/>
          <p:cNvSpPr>
            <a:spLocks noGrp="1"/>
          </p:cNvSpPr>
          <p:nvPr>
            <p:ph idx="1"/>
          </p:nvPr>
        </p:nvSpPr>
        <p:spPr>
          <a:xfrm>
            <a:off x="4844717" y="1957137"/>
            <a:ext cx="7022431" cy="4412331"/>
          </a:xfrm>
          <a:solidFill>
            <a:srgbClr val="FFC000"/>
          </a:solidFill>
        </p:spPr>
        <p:txBody>
          <a:bodyPr>
            <a:normAutofit lnSpcReduction="10000"/>
          </a:bodyPr>
          <a:lstStyle/>
          <a:p>
            <a:r>
              <a:rPr lang="he-IL" b="1" dirty="0" smtClean="0"/>
              <a:t>1. צעידת שלושה צעדים – לפני התפילה ואחריה</a:t>
            </a:r>
          </a:p>
          <a:p>
            <a:r>
              <a:rPr lang="he-IL" b="1" dirty="0" smtClean="0"/>
              <a:t>2. התנהגות מכובדת בזמן התפילה </a:t>
            </a:r>
          </a:p>
          <a:p>
            <a:pPr marL="0" indent="0">
              <a:buNone/>
            </a:pPr>
            <a:r>
              <a:rPr lang="he-IL" b="1" dirty="0"/>
              <a:t> </a:t>
            </a:r>
            <a:r>
              <a:rPr lang="he-IL" b="1" dirty="0" smtClean="0"/>
              <a:t>       א. כריעות </a:t>
            </a:r>
          </a:p>
          <a:p>
            <a:pPr marL="0" indent="0">
              <a:buNone/>
            </a:pPr>
            <a:r>
              <a:rPr lang="he-IL" b="1" dirty="0"/>
              <a:t> </a:t>
            </a:r>
            <a:r>
              <a:rPr lang="he-IL" b="1" dirty="0" smtClean="0"/>
              <a:t>       ב. גיהוק ופיהוק בזמן התפילה </a:t>
            </a:r>
          </a:p>
          <a:p>
            <a:pPr marL="0" indent="0">
              <a:buNone/>
            </a:pPr>
            <a:r>
              <a:rPr lang="he-IL" b="1" dirty="0"/>
              <a:t> </a:t>
            </a:r>
            <a:r>
              <a:rPr lang="he-IL" b="1" dirty="0" smtClean="0"/>
              <a:t>       ג. לבוש</a:t>
            </a:r>
          </a:p>
          <a:p>
            <a:r>
              <a:rPr lang="he-IL" b="1" dirty="0" smtClean="0"/>
              <a:t>3. מפגש מיוחד עם ה' </a:t>
            </a:r>
          </a:p>
          <a:p>
            <a:pPr marL="0" indent="0">
              <a:buNone/>
            </a:pPr>
            <a:r>
              <a:rPr lang="he-IL" b="1" dirty="0"/>
              <a:t> </a:t>
            </a:r>
            <a:r>
              <a:rPr lang="he-IL" b="1" dirty="0" smtClean="0"/>
              <a:t>       א. עצימת עיניים</a:t>
            </a:r>
          </a:p>
          <a:p>
            <a:pPr marL="0" indent="0">
              <a:buNone/>
            </a:pPr>
            <a:r>
              <a:rPr lang="he-IL" b="1" dirty="0"/>
              <a:t> </a:t>
            </a:r>
            <a:r>
              <a:rPr lang="he-IL" b="1" dirty="0" smtClean="0"/>
              <a:t>       ב. צורת הדיבור </a:t>
            </a:r>
            <a:endParaRPr lang="he-IL" b="1" dirty="0"/>
          </a:p>
        </p:txBody>
      </p:sp>
      <p:pic>
        <p:nvPicPr>
          <p:cNvPr id="4" name="תמונה 3"/>
          <p:cNvPicPr>
            <a:picLocks noChangeAspect="1"/>
          </p:cNvPicPr>
          <p:nvPr/>
        </p:nvPicPr>
        <p:blipFill>
          <a:blip r:embed="rId2"/>
          <a:stretch>
            <a:fillRect/>
          </a:stretch>
        </p:blipFill>
        <p:spPr>
          <a:xfrm>
            <a:off x="0" y="0"/>
            <a:ext cx="5105400" cy="6858000"/>
          </a:xfrm>
          <a:prstGeom prst="rect">
            <a:avLst/>
          </a:prstGeom>
        </p:spPr>
      </p:pic>
    </p:spTree>
    <p:extLst>
      <p:ext uri="{BB962C8B-B14F-4D97-AF65-F5344CB8AC3E}">
        <p14:creationId xmlns:p14="http://schemas.microsoft.com/office/powerpoint/2010/main" val="292559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rgbClr val="00B0F0"/>
            </a:gs>
          </a:gsLst>
          <a:path path="circle">
            <a:fillToRect l="50000" t="-80000" r="50000" b="180000"/>
          </a:path>
        </a:gradFill>
        <a:effectLst/>
      </p:bgPr>
    </p:bg>
    <p:spTree>
      <p:nvGrpSpPr>
        <p:cNvPr id="1" name=""/>
        <p:cNvGrpSpPr/>
        <p:nvPr/>
      </p:nvGrpSpPr>
      <p:grpSpPr>
        <a:xfrm>
          <a:off x="0" y="0"/>
          <a:ext cx="0" cy="0"/>
          <a:chOff x="0" y="0"/>
          <a:chExt cx="0" cy="0"/>
        </a:xfrm>
      </p:grpSpPr>
      <p:pic>
        <p:nvPicPr>
          <p:cNvPr id="4100" name="Picture 4" descr="זו תפילה! - קבלה, מדע ומשמעות החיים - הרב מיכאל לייטמ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2110874" y="199524"/>
            <a:ext cx="8585200" cy="765175"/>
          </a:xfrm>
          <a:solidFill>
            <a:srgbClr val="FFFF00"/>
          </a:solidFill>
        </p:spPr>
        <p:txBody>
          <a:bodyPr>
            <a:normAutofit/>
          </a:bodyPr>
          <a:lstStyle/>
          <a:p>
            <a:pPr algn="ctr"/>
            <a:r>
              <a:rPr lang="he-IL" sz="4000" b="1" dirty="0"/>
              <a:t>סיכום - התנהגות המתפלל בזמן תפילת העמידה</a:t>
            </a:r>
          </a:p>
        </p:txBody>
      </p:sp>
      <p:sp>
        <p:nvSpPr>
          <p:cNvPr id="3" name="מציין מיקום תוכן 2"/>
          <p:cNvSpPr>
            <a:spLocks noGrp="1"/>
          </p:cNvSpPr>
          <p:nvPr>
            <p:ph idx="1"/>
          </p:nvPr>
        </p:nvSpPr>
        <p:spPr>
          <a:xfrm>
            <a:off x="5144169" y="982914"/>
            <a:ext cx="6354010" cy="3821196"/>
          </a:xfrm>
          <a:noFill/>
        </p:spPr>
        <p:txBody>
          <a:bodyPr>
            <a:noAutofit/>
          </a:bodyPr>
          <a:lstStyle/>
          <a:p>
            <a:pPr marL="0" indent="0" algn="ctr">
              <a:lnSpc>
                <a:spcPct val="170000"/>
              </a:lnSpc>
              <a:spcBef>
                <a:spcPts val="0"/>
              </a:spcBef>
              <a:buNone/>
            </a:pPr>
            <a:r>
              <a:rPr lang="he-IL" sz="2400" b="1" dirty="0"/>
              <a:t>תפילת העמידה נותנת לנו זכות גדולה - עמידה ומפגש עם הקב"ה. הלכות רבות נגזרות מתוך תפיסת התפילה כמפגש עם ה'. הלכות אלו נותנות לנו כלים המאפשרים לנו לחוש באופן ממשי יותר את העובדה שאנו עומדים במפגש עם הקב"ה</a:t>
            </a:r>
          </a:p>
        </p:txBody>
      </p:sp>
      <p:sp>
        <p:nvSpPr>
          <p:cNvPr id="4" name="מלבן 3"/>
          <p:cNvSpPr/>
          <p:nvPr/>
        </p:nvSpPr>
        <p:spPr>
          <a:xfrm>
            <a:off x="3797968" y="4390553"/>
            <a:ext cx="7700211" cy="1754326"/>
          </a:xfrm>
          <a:prstGeom prst="rect">
            <a:avLst/>
          </a:prstGeom>
          <a:noFill/>
        </p:spPr>
        <p:txBody>
          <a:bodyPr wrap="square">
            <a:spAutoFit/>
          </a:bodyPr>
          <a:lstStyle/>
          <a:p>
            <a:pPr>
              <a:lnSpc>
                <a:spcPct val="150000"/>
              </a:lnSpc>
            </a:pPr>
            <a:r>
              <a:rPr lang="he-IL" sz="2400" b="1" dirty="0">
                <a:solidFill>
                  <a:prstClr val="black"/>
                </a:solidFill>
              </a:rPr>
              <a:t>עם כל הרצון להגיע לתפילה כל כך </a:t>
            </a:r>
            <a:r>
              <a:rPr lang="he-IL" sz="2400" b="1" dirty="0" err="1">
                <a:solidFill>
                  <a:prstClr val="black"/>
                </a:solidFill>
              </a:rPr>
              <a:t>חוויתית</a:t>
            </a:r>
            <a:r>
              <a:rPr lang="he-IL" sz="2400" b="1" dirty="0">
                <a:solidFill>
                  <a:prstClr val="black"/>
                </a:solidFill>
              </a:rPr>
              <a:t> ומשמעותית, המציאות היא שפעמים רבות האדם אינו זוכה לתחושות מרוממות של מפגש עם ה'. האם יש ערך לתפילה זו? </a:t>
            </a:r>
          </a:p>
        </p:txBody>
      </p:sp>
    </p:spTree>
    <p:extLst>
      <p:ext uri="{BB962C8B-B14F-4D97-AF65-F5344CB8AC3E}">
        <p14:creationId xmlns:p14="http://schemas.microsoft.com/office/powerpoint/2010/main" val="8525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rgbClr val="00B0F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247900" y="139700"/>
            <a:ext cx="7505700" cy="542924"/>
          </a:xfrm>
          <a:solidFill>
            <a:srgbClr val="00B050"/>
          </a:solidFill>
        </p:spPr>
        <p:txBody>
          <a:bodyPr>
            <a:normAutofit/>
          </a:bodyPr>
          <a:lstStyle/>
          <a:p>
            <a:r>
              <a:rPr lang="he-IL" sz="3200" b="1" dirty="0"/>
              <a:t>הרב יהודה </a:t>
            </a:r>
            <a:r>
              <a:rPr lang="he-IL" sz="3200" b="1" dirty="0" err="1"/>
              <a:t>עמיטל</a:t>
            </a:r>
            <a:r>
              <a:rPr lang="he-IL" sz="3200" b="1" dirty="0"/>
              <a:t>, והארץ נתן לבני אדם עמ' 97</a:t>
            </a:r>
          </a:p>
        </p:txBody>
      </p:sp>
      <p:sp>
        <p:nvSpPr>
          <p:cNvPr id="3" name="מציין מיקום תוכן 2"/>
          <p:cNvSpPr>
            <a:spLocks noGrp="1"/>
          </p:cNvSpPr>
          <p:nvPr>
            <p:ph idx="1"/>
          </p:nvPr>
        </p:nvSpPr>
        <p:spPr>
          <a:xfrm>
            <a:off x="215900" y="847724"/>
            <a:ext cx="11569700" cy="5895976"/>
          </a:xfrm>
          <a:solidFill>
            <a:srgbClr val="FFC000"/>
          </a:solidFill>
        </p:spPr>
        <p:txBody>
          <a:bodyPr>
            <a:noAutofit/>
          </a:bodyPr>
          <a:lstStyle/>
          <a:p>
            <a:pPr marL="0" indent="0">
              <a:lnSpc>
                <a:spcPct val="160000"/>
              </a:lnSpc>
              <a:spcBef>
                <a:spcPts val="0"/>
              </a:spcBef>
              <a:buNone/>
            </a:pPr>
            <a:r>
              <a:rPr lang="he-IL" sz="2400" b="1" dirty="0"/>
              <a:t>עם כל החשיבות שיש לממד החוויתי שבתפילה, אין לזלזל גם בתפילה 'יבשה'. לפעמים אדם אינו נמצא בדרגה שבה הוא מסוגל לחוש את הממד החוויתי שבתפילה</a:t>
            </a:r>
            <a:r>
              <a:rPr lang="he-IL" sz="2400" b="1" dirty="0" smtClean="0"/>
              <a:t>. יש </a:t>
            </a:r>
            <a:r>
              <a:rPr lang="he-IL" sz="2400" b="1" dirty="0"/>
              <a:t>ערך גם באותן תפילות 'יבשות', נטולות אותה לחלוחית של חוויה נעלה. </a:t>
            </a:r>
            <a:endParaRPr lang="he-IL" sz="2400" b="1" dirty="0" smtClean="0"/>
          </a:p>
          <a:p>
            <a:pPr marL="0" indent="0">
              <a:lnSpc>
                <a:spcPct val="160000"/>
              </a:lnSpc>
              <a:spcBef>
                <a:spcPts val="0"/>
              </a:spcBef>
              <a:buNone/>
            </a:pPr>
            <a:r>
              <a:rPr lang="he-IL" sz="2400" b="1" dirty="0" smtClean="0"/>
              <a:t>בא </a:t>
            </a:r>
            <a:r>
              <a:rPr lang="he-IL" sz="2400" b="1" dirty="0"/>
              <a:t>אליי פעם תלמיד, ובפיו טרוניה: "בכל חודש אלול הייתה תפילתי רווית רגש, והנה דווקא בערב ראש השנה 'יבש המעיין', הכל 'יבש'. מה עליי לעשות?". </a:t>
            </a:r>
            <a:endParaRPr lang="he-IL" sz="2400" b="1" dirty="0" smtClean="0"/>
          </a:p>
          <a:p>
            <a:pPr marL="0" indent="0">
              <a:lnSpc>
                <a:spcPct val="160000"/>
              </a:lnSpc>
              <a:spcBef>
                <a:spcPts val="0"/>
              </a:spcBef>
              <a:buNone/>
            </a:pPr>
            <a:r>
              <a:rPr lang="he-IL" sz="2400" b="1" dirty="0" smtClean="0"/>
              <a:t>אמרתי </a:t>
            </a:r>
            <a:r>
              <a:rPr lang="he-IL" sz="2400" b="1" dirty="0"/>
              <a:t>לו: "פנה לקדוש ברוך הוא ואמור לו: "ריבונו של עולם 'זה מה שיש', איני יכול עוד". יש עולם של קרבנות 'גדולים', פרים, ואיילים וכבשים, ויש עולם של 'מנחה' קטנה, מנחת עני - "כאשר תשיג ידו" </a:t>
            </a:r>
            <a:r>
              <a:rPr lang="he-IL" sz="2400" b="1" dirty="0" smtClean="0"/>
              <a:t>(ויקרא </a:t>
            </a:r>
            <a:r>
              <a:rPr lang="he-IL" sz="2400" b="1" dirty="0"/>
              <a:t>י"ד, ל</a:t>
            </a:r>
            <a:r>
              <a:rPr lang="he-IL" sz="2400" b="1" dirty="0" smtClean="0"/>
              <a:t>'). </a:t>
            </a:r>
          </a:p>
          <a:p>
            <a:pPr marL="0" indent="0">
              <a:lnSpc>
                <a:spcPct val="160000"/>
              </a:lnSpc>
              <a:spcBef>
                <a:spcPts val="0"/>
              </a:spcBef>
              <a:buNone/>
            </a:pPr>
            <a:r>
              <a:rPr lang="he-IL" sz="2400" b="1" dirty="0" smtClean="0"/>
              <a:t>אלו </a:t>
            </a:r>
            <a:r>
              <a:rPr lang="he-IL" sz="2400" b="1" dirty="0"/>
              <a:t>ואלו רצויים הם לפני הקב"ה. "אחד המרבה ואחד הממעיט, ובלבד שיכוון לבו לשמיים" </a:t>
            </a:r>
            <a:r>
              <a:rPr lang="he-IL" sz="2400" b="1" dirty="0" smtClean="0"/>
              <a:t>(ברכות </a:t>
            </a:r>
            <a:r>
              <a:rPr lang="he-IL" sz="2400" b="1" dirty="0"/>
              <a:t>ה', </a:t>
            </a:r>
            <a:r>
              <a:rPr lang="he-IL" sz="2400" b="1" dirty="0" smtClean="0"/>
              <a:t>ע"ב). </a:t>
            </a:r>
            <a:endParaRPr lang="he-IL" sz="2400" b="1" dirty="0"/>
          </a:p>
        </p:txBody>
      </p:sp>
    </p:spTree>
    <p:extLst>
      <p:ext uri="{BB962C8B-B14F-4D97-AF65-F5344CB8AC3E}">
        <p14:creationId xmlns:p14="http://schemas.microsoft.com/office/powerpoint/2010/main" val="3702583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4" name="תמונה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27022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2000">
              <a:srgbClr val="92D050"/>
            </a:gs>
            <a:gs pos="41000">
              <a:schemeClr val="accent2">
                <a:lumMod val="45000"/>
                <a:lumOff val="5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4" name="מלבן 3"/>
          <p:cNvSpPr/>
          <p:nvPr/>
        </p:nvSpPr>
        <p:spPr>
          <a:xfrm>
            <a:off x="593559" y="225731"/>
            <a:ext cx="11389893" cy="1754326"/>
          </a:xfrm>
          <a:prstGeom prst="rect">
            <a:avLst/>
          </a:prstGeom>
          <a:solidFill>
            <a:srgbClr val="FFFF00"/>
          </a:solidFill>
        </p:spPr>
        <p:txBody>
          <a:bodyPr wrap="square">
            <a:spAutoFit/>
          </a:bodyPr>
          <a:lstStyle/>
          <a:p>
            <a:pPr>
              <a:lnSpc>
                <a:spcPct val="150000"/>
              </a:lnSpc>
            </a:pPr>
            <a:r>
              <a:rPr lang="he-IL" sz="2400" b="1" dirty="0">
                <a:solidFill>
                  <a:prstClr val="black"/>
                </a:solidFill>
              </a:rPr>
              <a:t>מטרת יצירת אוירה מתאימה לפני התפילה היא לבנות קומה ראשונה, שבה דעתו של האדם מכוונת לעבר חשיבה רוחנית גבוהה יותר, ואינה מוסחת. בהלכות הבאות, המדריכות את המתפלל כיצד להתנהג בזמן התפילה, יש ניסיון לבנות קומה נוספת משמעותית יותר.</a:t>
            </a:r>
          </a:p>
        </p:txBody>
      </p:sp>
      <p:sp>
        <p:nvSpPr>
          <p:cNvPr id="5" name="מלבן 4"/>
          <p:cNvSpPr/>
          <p:nvPr/>
        </p:nvSpPr>
        <p:spPr>
          <a:xfrm>
            <a:off x="593558" y="2387433"/>
            <a:ext cx="11389893" cy="3970318"/>
          </a:xfrm>
          <a:prstGeom prst="rect">
            <a:avLst/>
          </a:prstGeom>
          <a:solidFill>
            <a:srgbClr val="9966FF"/>
          </a:solidFill>
        </p:spPr>
        <p:txBody>
          <a:bodyPr wrap="square">
            <a:spAutoFit/>
          </a:bodyPr>
          <a:lstStyle/>
          <a:p>
            <a:pPr algn="just">
              <a:lnSpc>
                <a:spcPct val="150000"/>
              </a:lnSpc>
            </a:pPr>
            <a:r>
              <a:rPr lang="he-IL" sz="2400" b="1" dirty="0">
                <a:solidFill>
                  <a:prstClr val="black"/>
                </a:solidFill>
              </a:rPr>
              <a:t>על המתפלל תפילת עמידה מוטלת חובה לדמות </a:t>
            </a:r>
            <a:r>
              <a:rPr lang="he-IL" sz="2400" b="1" dirty="0">
                <a:solidFill>
                  <a:srgbClr val="FF0000"/>
                </a:solidFill>
              </a:rPr>
              <a:t>כאילו השכינה כנגדו</a:t>
            </a:r>
            <a:r>
              <a:rPr lang="he-IL" sz="2400" b="1" dirty="0">
                <a:solidFill>
                  <a:prstClr val="black"/>
                </a:solidFill>
              </a:rPr>
              <a:t>. חז"ל היו מודעים לקושי המובנה שביצירת תודעה זו, ולכן הם נתנו כלים לסייע למתפלל להתגבר על הקושי. המכנה המשותף של ההלכות הללו הוא שכולן נועדו לכוון אותנו לתודעה של </a:t>
            </a:r>
            <a:r>
              <a:rPr lang="he-IL" sz="2400" b="1" dirty="0">
                <a:solidFill>
                  <a:srgbClr val="FF0000"/>
                </a:solidFill>
              </a:rPr>
              <a:t>עמידה מול מלך</a:t>
            </a:r>
            <a:r>
              <a:rPr lang="he-IL" sz="2400" b="1" dirty="0">
                <a:solidFill>
                  <a:prstClr val="black"/>
                </a:solidFill>
              </a:rPr>
              <a:t>, למפגש עם מלך מלכי המלכים. </a:t>
            </a:r>
          </a:p>
          <a:p>
            <a:pPr algn="just">
              <a:lnSpc>
                <a:spcPct val="150000"/>
              </a:lnSpc>
            </a:pPr>
            <a:r>
              <a:rPr lang="he-IL" sz="2400" b="1" dirty="0">
                <a:solidFill>
                  <a:prstClr val="black"/>
                </a:solidFill>
              </a:rPr>
              <a:t>חז"ל חייבו את המתפלל לעשות פעולות פיזיות שונות, מתוך הבנה שהתנהגות האדם יכולה להשפיע על תודעתו, בבחינת "אחרי המעשים נמשכים הלבבות". קיום ההלכות הללו, מתוך הבנת מטרתן המקורית, יוכל לסייע לנו להגיע ליעד הנכסף: </a:t>
            </a:r>
            <a:r>
              <a:rPr lang="he-IL" sz="2400" b="1" dirty="0">
                <a:solidFill>
                  <a:srgbClr val="FF0000"/>
                </a:solidFill>
              </a:rPr>
              <a:t>תחושה של מפגש עם הקב"ה</a:t>
            </a:r>
          </a:p>
        </p:txBody>
      </p:sp>
    </p:spTree>
    <p:extLst>
      <p:ext uri="{BB962C8B-B14F-4D97-AF65-F5344CB8AC3E}">
        <p14:creationId xmlns:p14="http://schemas.microsoft.com/office/powerpoint/2010/main" val="12974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rgbClr val="00B0F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220745"/>
            <a:ext cx="10515600" cy="1011155"/>
          </a:xfrm>
          <a:solidFill>
            <a:schemeClr val="accent2">
              <a:lumMod val="60000"/>
              <a:lumOff val="40000"/>
            </a:schemeClr>
          </a:solidFill>
        </p:spPr>
        <p:txBody>
          <a:bodyPr/>
          <a:lstStyle/>
          <a:p>
            <a:r>
              <a:rPr lang="he-IL" b="1" dirty="0"/>
              <a:t>1 .צעידת שלושה צעדים – לפני התפילה ואחריה </a:t>
            </a:r>
          </a:p>
        </p:txBody>
      </p:sp>
      <p:sp>
        <p:nvSpPr>
          <p:cNvPr id="5" name="מלבן 4"/>
          <p:cNvSpPr/>
          <p:nvPr/>
        </p:nvSpPr>
        <p:spPr>
          <a:xfrm>
            <a:off x="1219200" y="1518102"/>
            <a:ext cx="10078452" cy="1384995"/>
          </a:xfrm>
          <a:prstGeom prst="rect">
            <a:avLst/>
          </a:prstGeom>
          <a:solidFill>
            <a:srgbClr val="00B050"/>
          </a:solidFill>
        </p:spPr>
        <p:txBody>
          <a:bodyPr wrap="square">
            <a:spAutoFit/>
          </a:bodyPr>
          <a:lstStyle/>
          <a:p>
            <a:pPr algn="ctr"/>
            <a:r>
              <a:rPr lang="he-IL" sz="2800" b="1" dirty="0">
                <a:solidFill>
                  <a:prstClr val="black"/>
                </a:solidFill>
              </a:rPr>
              <a:t>ר</a:t>
            </a:r>
            <a:r>
              <a:rPr lang="he-IL" sz="2800" b="1" u="sng" dirty="0">
                <a:solidFill>
                  <a:prstClr val="black"/>
                </a:solidFill>
              </a:rPr>
              <a:t>מ"א אורח חיים סימן </a:t>
            </a:r>
            <a:r>
              <a:rPr lang="he-IL" sz="2800" b="1" u="sng" dirty="0" err="1">
                <a:solidFill>
                  <a:prstClr val="black"/>
                </a:solidFill>
              </a:rPr>
              <a:t>צה</a:t>
            </a:r>
            <a:r>
              <a:rPr lang="he-IL" sz="2800" b="1" u="sng" dirty="0">
                <a:solidFill>
                  <a:prstClr val="black"/>
                </a:solidFill>
              </a:rPr>
              <a:t> סעיף א</a:t>
            </a:r>
          </a:p>
          <a:p>
            <a:pPr algn="ctr"/>
            <a:r>
              <a:rPr lang="he-IL" sz="2800" b="1" dirty="0">
                <a:solidFill>
                  <a:prstClr val="black"/>
                </a:solidFill>
              </a:rPr>
              <a:t>כשעומד להתפלל ילך לפניו ג' פסיעות, דרך קירוב והגשה לדבר שצריך לעשות.</a:t>
            </a:r>
          </a:p>
        </p:txBody>
      </p:sp>
      <p:sp>
        <p:nvSpPr>
          <p:cNvPr id="6" name="מלבן 5"/>
          <p:cNvSpPr/>
          <p:nvPr/>
        </p:nvSpPr>
        <p:spPr>
          <a:xfrm>
            <a:off x="1040731" y="3189299"/>
            <a:ext cx="10256921" cy="3323987"/>
          </a:xfrm>
          <a:prstGeom prst="rect">
            <a:avLst/>
          </a:prstGeom>
          <a:solidFill>
            <a:srgbClr val="FFC000"/>
          </a:solidFill>
        </p:spPr>
        <p:txBody>
          <a:bodyPr wrap="square">
            <a:spAutoFit/>
          </a:bodyPr>
          <a:lstStyle/>
          <a:p>
            <a:pPr algn="ctr">
              <a:lnSpc>
                <a:spcPct val="150000"/>
              </a:lnSpc>
            </a:pPr>
            <a:r>
              <a:rPr lang="he-IL" sz="2800" b="1" dirty="0">
                <a:solidFill>
                  <a:prstClr val="black"/>
                </a:solidFill>
              </a:rPr>
              <a:t>יש לפסוע לפני התפילה שלוש פסיעות קדימה, ולבטא בכך קרבה ונגישות אל הקב"ה. הליכה זו מביאה לידי ביטוי את המעמד אליו אנחנו נכנסים.</a:t>
            </a:r>
          </a:p>
          <a:p>
            <a:pPr algn="ctr">
              <a:lnSpc>
                <a:spcPct val="150000"/>
              </a:lnSpc>
            </a:pPr>
            <a:r>
              <a:rPr lang="he-IL" sz="2800" b="1" dirty="0">
                <a:solidFill>
                  <a:prstClr val="black"/>
                </a:solidFill>
              </a:rPr>
              <a:t>עד עתה עמדנו מרוחקים מרחק שלוש פסיעות, ועתה אנו מתקדמים אל</a:t>
            </a:r>
          </a:p>
          <a:p>
            <a:pPr algn="ctr">
              <a:lnSpc>
                <a:spcPct val="150000"/>
              </a:lnSpc>
            </a:pPr>
            <a:r>
              <a:rPr lang="he-IL" sz="2800" b="1" dirty="0">
                <a:solidFill>
                  <a:prstClr val="black"/>
                </a:solidFill>
              </a:rPr>
              <a:t>מקום התפילה, מקום השכינה.</a:t>
            </a:r>
          </a:p>
        </p:txBody>
      </p:sp>
    </p:spTree>
    <p:extLst>
      <p:ext uri="{BB962C8B-B14F-4D97-AF65-F5344CB8AC3E}">
        <p14:creationId xmlns:p14="http://schemas.microsoft.com/office/powerpoint/2010/main" val="122647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rgbClr val="FF66FF"/>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מלבן 3"/>
          <p:cNvSpPr/>
          <p:nvPr/>
        </p:nvSpPr>
        <p:spPr>
          <a:xfrm>
            <a:off x="545432" y="279739"/>
            <a:ext cx="11173324" cy="2031325"/>
          </a:xfrm>
          <a:prstGeom prst="rect">
            <a:avLst/>
          </a:prstGeom>
          <a:solidFill>
            <a:schemeClr val="accent1">
              <a:lumMod val="60000"/>
              <a:lumOff val="40000"/>
            </a:schemeClr>
          </a:solidFill>
        </p:spPr>
        <p:txBody>
          <a:bodyPr wrap="square">
            <a:spAutoFit/>
          </a:bodyPr>
          <a:lstStyle/>
          <a:p>
            <a:pPr algn="ctr">
              <a:lnSpc>
                <a:spcPct val="150000"/>
              </a:lnSpc>
            </a:pPr>
            <a:r>
              <a:rPr lang="he-IL" sz="2800" b="1" dirty="0">
                <a:solidFill>
                  <a:prstClr val="black"/>
                </a:solidFill>
              </a:rPr>
              <a:t>רבים נוהגים לצעוד שלושה צעדים אחורה לפני שלושת הצעדים קדימה.</a:t>
            </a:r>
          </a:p>
          <a:p>
            <a:pPr algn="ctr">
              <a:lnSpc>
                <a:spcPct val="150000"/>
              </a:lnSpc>
            </a:pPr>
            <a:r>
              <a:rPr lang="he-IL" sz="2800" b="1" dirty="0">
                <a:solidFill>
                  <a:prstClr val="black"/>
                </a:solidFill>
              </a:rPr>
              <a:t>מדוע? יש שהבינו שאין הכרח (למשל: אם יש לפניו שולחן). אולם,</a:t>
            </a:r>
          </a:p>
          <a:p>
            <a:pPr algn="ctr">
              <a:lnSpc>
                <a:spcPct val="150000"/>
              </a:lnSpc>
            </a:pPr>
            <a:r>
              <a:rPr lang="he-IL" sz="2800" b="1" dirty="0">
                <a:solidFill>
                  <a:prstClr val="black"/>
                </a:solidFill>
              </a:rPr>
              <a:t>רוב העולם נוהג לצעוד לאחוריו גם כשהמצב אינו כזה.</a:t>
            </a:r>
          </a:p>
        </p:txBody>
      </p:sp>
      <p:sp>
        <p:nvSpPr>
          <p:cNvPr id="5" name="מלבן 4"/>
          <p:cNvSpPr/>
          <p:nvPr/>
        </p:nvSpPr>
        <p:spPr>
          <a:xfrm>
            <a:off x="545431" y="2586186"/>
            <a:ext cx="11173325" cy="4062651"/>
          </a:xfrm>
          <a:prstGeom prst="rect">
            <a:avLst/>
          </a:prstGeom>
          <a:solidFill>
            <a:srgbClr val="00B050"/>
          </a:solidFill>
        </p:spPr>
        <p:txBody>
          <a:bodyPr wrap="square">
            <a:spAutoFit/>
          </a:bodyPr>
          <a:lstStyle/>
          <a:p>
            <a:pPr algn="ctr">
              <a:lnSpc>
                <a:spcPct val="150000"/>
              </a:lnSpc>
            </a:pPr>
            <a:r>
              <a:rPr lang="he-IL" sz="2800" b="1" u="sng" dirty="0">
                <a:solidFill>
                  <a:prstClr val="black"/>
                </a:solidFill>
              </a:rPr>
              <a:t>הרב יעקב חיים סופר, כף החיים אורח חיים סימן </a:t>
            </a:r>
            <a:r>
              <a:rPr lang="he-IL" sz="2800" b="1" u="sng" dirty="0" err="1">
                <a:solidFill>
                  <a:prstClr val="black"/>
                </a:solidFill>
              </a:rPr>
              <a:t>צה</a:t>
            </a:r>
            <a:r>
              <a:rPr lang="he-IL" sz="2800" b="1" u="sng" dirty="0">
                <a:solidFill>
                  <a:prstClr val="black"/>
                </a:solidFill>
              </a:rPr>
              <a:t> סעיף קטן ז</a:t>
            </a:r>
          </a:p>
          <a:p>
            <a:pPr algn="ctr">
              <a:lnSpc>
                <a:spcPct val="150000"/>
              </a:lnSpc>
            </a:pPr>
            <a:r>
              <a:rPr lang="he-IL" sz="3200" b="1" dirty="0">
                <a:solidFill>
                  <a:srgbClr val="FFFF00"/>
                </a:solidFill>
              </a:rPr>
              <a:t>זכר לג' </a:t>
            </a:r>
            <a:r>
              <a:rPr lang="he-IL" sz="3200" b="1" dirty="0" err="1">
                <a:solidFill>
                  <a:srgbClr val="FFFF00"/>
                </a:solidFill>
              </a:rPr>
              <a:t>מילין</a:t>
            </a:r>
            <a:r>
              <a:rPr lang="he-IL" sz="3200" b="1" dirty="0">
                <a:solidFill>
                  <a:srgbClr val="FFFF00"/>
                </a:solidFill>
              </a:rPr>
              <a:t> </a:t>
            </a:r>
            <a:r>
              <a:rPr lang="he-IL" sz="3200" b="1" dirty="0" err="1">
                <a:solidFill>
                  <a:srgbClr val="FFFF00"/>
                </a:solidFill>
              </a:rPr>
              <a:t>שנתרחקו</a:t>
            </a:r>
            <a:r>
              <a:rPr lang="he-IL" sz="3200" b="1" dirty="0">
                <a:solidFill>
                  <a:srgbClr val="FFFF00"/>
                </a:solidFill>
              </a:rPr>
              <a:t> ישראל מהר סיני בשעת מתן תורה...</a:t>
            </a:r>
          </a:p>
          <a:p>
            <a:pPr algn="ctr">
              <a:lnSpc>
                <a:spcPct val="150000"/>
              </a:lnSpc>
            </a:pPr>
            <a:r>
              <a:rPr lang="he-IL" sz="2800" b="1" dirty="0">
                <a:solidFill>
                  <a:prstClr val="black"/>
                </a:solidFill>
              </a:rPr>
              <a:t>על ידי זה שעומד במקומו וחוזר לאחוריו ג' פסיעות ואחר כך חוזר למקומו</a:t>
            </a:r>
          </a:p>
          <a:p>
            <a:pPr algn="ctr">
              <a:lnSpc>
                <a:spcPct val="150000"/>
              </a:lnSpc>
            </a:pPr>
            <a:r>
              <a:rPr lang="he-IL" sz="2800" b="1" dirty="0">
                <a:solidFill>
                  <a:prstClr val="black"/>
                </a:solidFill>
              </a:rPr>
              <a:t>להתפלל מורה הכנעה לפני ה' יתברך שהוא מתפחד לגשת לפניו להתפלל...</a:t>
            </a:r>
          </a:p>
          <a:p>
            <a:pPr algn="ctr">
              <a:lnSpc>
                <a:spcPct val="150000"/>
              </a:lnSpc>
            </a:pPr>
            <a:r>
              <a:rPr lang="he-IL" sz="2800" b="1" dirty="0">
                <a:solidFill>
                  <a:prstClr val="black"/>
                </a:solidFill>
              </a:rPr>
              <a:t>ועל כן הוא נרתע לאחוריו... וידע לפני מי העמידה ויתפלל בכוונה עצומה לפני</a:t>
            </a:r>
          </a:p>
          <a:p>
            <a:pPr algn="ctr">
              <a:lnSpc>
                <a:spcPct val="150000"/>
              </a:lnSpc>
            </a:pPr>
            <a:r>
              <a:rPr lang="he-IL" sz="2800" b="1" dirty="0">
                <a:solidFill>
                  <a:prstClr val="black"/>
                </a:solidFill>
              </a:rPr>
              <a:t>הא-ל הגדול </a:t>
            </a:r>
            <a:r>
              <a:rPr lang="he-IL" sz="2800" b="1" dirty="0" smtClean="0">
                <a:solidFill>
                  <a:prstClr val="black"/>
                </a:solidFill>
              </a:rPr>
              <a:t>הגיבור </a:t>
            </a:r>
            <a:r>
              <a:rPr lang="he-IL" sz="2800" b="1" dirty="0">
                <a:solidFill>
                  <a:prstClr val="black"/>
                </a:solidFill>
              </a:rPr>
              <a:t>והנורא.</a:t>
            </a:r>
          </a:p>
        </p:txBody>
      </p:sp>
    </p:spTree>
    <p:extLst>
      <p:ext uri="{BB962C8B-B14F-4D97-AF65-F5344CB8AC3E}">
        <p14:creationId xmlns:p14="http://schemas.microsoft.com/office/powerpoint/2010/main" val="13524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306360" y="266833"/>
            <a:ext cx="3362738" cy="723176"/>
          </a:xfrm>
          <a:solidFill>
            <a:srgbClr val="00B050"/>
          </a:solidFill>
        </p:spPr>
        <p:txBody>
          <a:bodyPr>
            <a:noAutofit/>
          </a:bodyPr>
          <a:lstStyle/>
          <a:p>
            <a:pPr algn="ctr"/>
            <a:r>
              <a:rPr lang="he-IL" sz="4800" dirty="0" smtClean="0"/>
              <a:t>אחרי התפילה </a:t>
            </a:r>
            <a:endParaRPr lang="he-IL" sz="4800" dirty="0"/>
          </a:p>
        </p:txBody>
      </p:sp>
      <p:sp>
        <p:nvSpPr>
          <p:cNvPr id="4" name="מלבן 3"/>
          <p:cNvSpPr/>
          <p:nvPr/>
        </p:nvSpPr>
        <p:spPr>
          <a:xfrm>
            <a:off x="7474226" y="1428172"/>
            <a:ext cx="4316896"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he-IL" sz="2800" b="1" dirty="0" smtClean="0">
                <a:cs typeface="+mj-cs"/>
              </a:rPr>
              <a:t>בסיום התפילה יש לפסוע שלוש פסיעות לאחור, </a:t>
            </a:r>
          </a:p>
          <a:p>
            <a:r>
              <a:rPr lang="he-IL" sz="2800" b="1" dirty="0" smtClean="0">
                <a:cs typeface="+mj-cs"/>
              </a:rPr>
              <a:t>דבר המסמל פרידה ועזיבת המפגש עם ה': </a:t>
            </a:r>
            <a:endParaRPr lang="he-IL" sz="2800" b="1" dirty="0">
              <a:cs typeface="+mj-cs"/>
            </a:endParaRPr>
          </a:p>
        </p:txBody>
      </p:sp>
      <p:sp>
        <p:nvSpPr>
          <p:cNvPr id="5" name="מלבן 4"/>
          <p:cNvSpPr/>
          <p:nvPr/>
        </p:nvSpPr>
        <p:spPr>
          <a:xfrm>
            <a:off x="832585" y="1554912"/>
            <a:ext cx="5447750" cy="181588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he-IL" sz="2800" b="1" u="sng" dirty="0" smtClean="0">
                <a:solidFill>
                  <a:schemeClr val="tx1"/>
                </a:solidFill>
                <a:cs typeface="+mj-cs"/>
              </a:rPr>
              <a:t>יומא </a:t>
            </a:r>
            <a:r>
              <a:rPr lang="he-IL" sz="2800" b="1" u="sng" dirty="0" err="1" smtClean="0">
                <a:solidFill>
                  <a:schemeClr val="tx1"/>
                </a:solidFill>
                <a:cs typeface="+mj-cs"/>
              </a:rPr>
              <a:t>נג</a:t>
            </a:r>
            <a:r>
              <a:rPr lang="he-IL" sz="2800" b="1" u="sng" dirty="0" smtClean="0">
                <a:solidFill>
                  <a:schemeClr val="tx1"/>
                </a:solidFill>
                <a:cs typeface="+mj-cs"/>
              </a:rPr>
              <a:t> ע"א </a:t>
            </a:r>
          </a:p>
          <a:p>
            <a:r>
              <a:rPr lang="he-IL" sz="2800" b="1" dirty="0" smtClean="0">
                <a:solidFill>
                  <a:schemeClr val="tx1"/>
                </a:solidFill>
                <a:cs typeface="+mj-cs"/>
              </a:rPr>
              <a:t>אמר רבי </a:t>
            </a:r>
            <a:r>
              <a:rPr lang="he-IL" sz="2800" b="1" dirty="0" err="1" smtClean="0">
                <a:solidFill>
                  <a:schemeClr val="tx1"/>
                </a:solidFill>
                <a:cs typeface="+mj-cs"/>
              </a:rPr>
              <a:t>אלכסנדרי</a:t>
            </a:r>
            <a:r>
              <a:rPr lang="he-IL" sz="2800" b="1" dirty="0" smtClean="0">
                <a:solidFill>
                  <a:schemeClr val="tx1"/>
                </a:solidFill>
                <a:cs typeface="+mj-cs"/>
              </a:rPr>
              <a:t> אמר רבי יהושע בן לוי: המתפלל צריך שיפסיע שלש פסיעות לאחוריו, ואחר כך </a:t>
            </a:r>
            <a:r>
              <a:rPr lang="he-IL" sz="2800" b="1" dirty="0" err="1" smtClean="0">
                <a:solidFill>
                  <a:schemeClr val="tx1"/>
                </a:solidFill>
                <a:cs typeface="+mj-cs"/>
              </a:rPr>
              <a:t>יתן</a:t>
            </a:r>
            <a:r>
              <a:rPr lang="he-IL" sz="2800" b="1" dirty="0" smtClean="0">
                <a:solidFill>
                  <a:schemeClr val="tx1"/>
                </a:solidFill>
                <a:cs typeface="+mj-cs"/>
              </a:rPr>
              <a:t> שלום....</a:t>
            </a:r>
            <a:endParaRPr lang="he-IL" sz="2800" b="1" dirty="0">
              <a:solidFill>
                <a:schemeClr val="tx1"/>
              </a:solidFill>
              <a:cs typeface="+mj-cs"/>
            </a:endParaRPr>
          </a:p>
        </p:txBody>
      </p:sp>
      <p:sp>
        <p:nvSpPr>
          <p:cNvPr id="6" name="מלבן 5"/>
          <p:cNvSpPr/>
          <p:nvPr/>
        </p:nvSpPr>
        <p:spPr>
          <a:xfrm>
            <a:off x="7474226" y="4746975"/>
            <a:ext cx="431689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he-IL" sz="2800" b="1" dirty="0" smtClean="0">
                <a:cs typeface="+mj-cs"/>
              </a:rPr>
              <a:t>הפרידה מתחילה בפסיעת רגל </a:t>
            </a:r>
          </a:p>
          <a:p>
            <a:r>
              <a:rPr lang="he-IL" sz="2800" b="1" dirty="0" smtClean="0">
                <a:cs typeface="+mj-cs"/>
              </a:rPr>
              <a:t>שמאל לאחור. </a:t>
            </a:r>
            <a:endParaRPr lang="he-IL" sz="2800" b="1" dirty="0">
              <a:cs typeface="+mj-cs"/>
            </a:endParaRPr>
          </a:p>
        </p:txBody>
      </p:sp>
      <p:sp>
        <p:nvSpPr>
          <p:cNvPr id="7" name="מלבן 6"/>
          <p:cNvSpPr/>
          <p:nvPr/>
        </p:nvSpPr>
        <p:spPr>
          <a:xfrm>
            <a:off x="184335" y="3987445"/>
            <a:ext cx="6096000" cy="2246769"/>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he-IL" sz="2800" b="1" u="sng" dirty="0" smtClean="0">
                <a:solidFill>
                  <a:schemeClr val="tx1"/>
                </a:solidFill>
                <a:cs typeface="+mj-cs"/>
              </a:rPr>
              <a:t>משנה ברורה סימן </a:t>
            </a:r>
            <a:r>
              <a:rPr lang="he-IL" sz="2800" b="1" u="sng" dirty="0" err="1" smtClean="0">
                <a:solidFill>
                  <a:schemeClr val="tx1"/>
                </a:solidFill>
                <a:cs typeface="+mj-cs"/>
              </a:rPr>
              <a:t>קכג</a:t>
            </a:r>
            <a:r>
              <a:rPr lang="he-IL" sz="2800" b="1" u="sng" dirty="0" smtClean="0">
                <a:solidFill>
                  <a:schemeClr val="tx1"/>
                </a:solidFill>
                <a:cs typeface="+mj-cs"/>
              </a:rPr>
              <a:t> סעיף קטן </a:t>
            </a:r>
            <a:r>
              <a:rPr lang="he-IL" sz="2800" b="1" u="sng" dirty="0" err="1" smtClean="0">
                <a:solidFill>
                  <a:schemeClr val="tx1"/>
                </a:solidFill>
                <a:cs typeface="+mj-cs"/>
              </a:rPr>
              <a:t>יג</a:t>
            </a:r>
            <a:r>
              <a:rPr lang="he-IL" sz="2800" b="1" u="sng" dirty="0" smtClean="0">
                <a:solidFill>
                  <a:schemeClr val="tx1"/>
                </a:solidFill>
                <a:cs typeface="+mj-cs"/>
              </a:rPr>
              <a:t> </a:t>
            </a:r>
          </a:p>
          <a:p>
            <a:r>
              <a:rPr lang="he-IL" sz="2800" b="1" dirty="0" err="1" smtClean="0">
                <a:solidFill>
                  <a:schemeClr val="tx1"/>
                </a:solidFill>
                <a:cs typeface="+mj-cs"/>
              </a:rPr>
              <a:t>דמסתמא</a:t>
            </a:r>
            <a:r>
              <a:rPr lang="he-IL" sz="2800" b="1" u="sng" dirty="0" smtClean="0">
                <a:solidFill>
                  <a:schemeClr val="tx1"/>
                </a:solidFill>
                <a:cs typeface="+mj-cs"/>
              </a:rPr>
              <a:t> </a:t>
            </a:r>
            <a:r>
              <a:rPr lang="he-IL" sz="2800" b="1" dirty="0" smtClean="0">
                <a:solidFill>
                  <a:schemeClr val="tx1"/>
                </a:solidFill>
                <a:cs typeface="+mj-cs"/>
              </a:rPr>
              <a:t>עוקר </a:t>
            </a:r>
            <a:r>
              <a:rPr lang="he-IL" sz="2800" b="1" dirty="0" err="1" smtClean="0">
                <a:solidFill>
                  <a:schemeClr val="tx1"/>
                </a:solidFill>
                <a:cs typeface="+mj-cs"/>
              </a:rPr>
              <a:t>אינש</a:t>
            </a:r>
            <a:r>
              <a:rPr lang="he-IL" sz="2800" b="1" dirty="0" smtClean="0">
                <a:solidFill>
                  <a:schemeClr val="tx1"/>
                </a:solidFill>
                <a:cs typeface="+mj-cs"/>
              </a:rPr>
              <a:t> </a:t>
            </a:r>
            <a:r>
              <a:rPr lang="he-IL" sz="2800" b="1" dirty="0" err="1" smtClean="0">
                <a:solidFill>
                  <a:schemeClr val="tx1"/>
                </a:solidFill>
                <a:cs typeface="+mj-cs"/>
              </a:rPr>
              <a:t>כרעא</a:t>
            </a:r>
            <a:r>
              <a:rPr lang="he-IL" sz="2800" b="1" dirty="0" smtClean="0">
                <a:solidFill>
                  <a:schemeClr val="tx1"/>
                </a:solidFill>
                <a:cs typeface="+mj-cs"/>
              </a:rPr>
              <a:t> </a:t>
            </a:r>
            <a:r>
              <a:rPr lang="he-IL" sz="2800" b="1" dirty="0" err="1" smtClean="0">
                <a:solidFill>
                  <a:schemeClr val="tx1"/>
                </a:solidFill>
                <a:cs typeface="+mj-cs"/>
              </a:rPr>
              <a:t>דימינא</a:t>
            </a:r>
            <a:r>
              <a:rPr lang="he-IL" sz="2800" b="1" dirty="0" smtClean="0">
                <a:solidFill>
                  <a:schemeClr val="tx1"/>
                </a:solidFill>
                <a:cs typeface="+mj-cs"/>
              </a:rPr>
              <a:t> ברישא [שמן הסתם עוקר אדם את רגלו הימנית תחילה], לכן עוקר כאן בשמאל </a:t>
            </a:r>
            <a:r>
              <a:rPr lang="he-IL" sz="2800" b="1" dirty="0" err="1" smtClean="0">
                <a:solidFill>
                  <a:schemeClr val="tx1"/>
                </a:solidFill>
                <a:cs typeface="+mj-cs"/>
              </a:rPr>
              <a:t>דמראה</a:t>
            </a:r>
            <a:r>
              <a:rPr lang="he-IL" sz="2800" b="1" dirty="0" smtClean="0">
                <a:solidFill>
                  <a:schemeClr val="tx1"/>
                </a:solidFill>
                <a:cs typeface="+mj-cs"/>
              </a:rPr>
              <a:t> בעצמו כאילו כבד עליו </a:t>
            </a:r>
            <a:r>
              <a:rPr lang="he-IL" sz="2800" b="1" dirty="0" err="1" smtClean="0">
                <a:solidFill>
                  <a:schemeClr val="tx1"/>
                </a:solidFill>
                <a:cs typeface="+mj-cs"/>
              </a:rPr>
              <a:t>ליפטר</a:t>
            </a:r>
            <a:r>
              <a:rPr lang="he-IL" sz="2800" b="1" dirty="0" smtClean="0">
                <a:solidFill>
                  <a:schemeClr val="tx1"/>
                </a:solidFill>
                <a:cs typeface="+mj-cs"/>
              </a:rPr>
              <a:t> מן המקום.</a:t>
            </a:r>
            <a:endParaRPr lang="he-IL" sz="2800" b="1" dirty="0">
              <a:solidFill>
                <a:schemeClr val="tx1"/>
              </a:solidFill>
              <a:cs typeface="+mj-cs"/>
            </a:endParaRPr>
          </a:p>
        </p:txBody>
      </p:sp>
      <p:sp>
        <p:nvSpPr>
          <p:cNvPr id="8" name="חץ שמאלה 7"/>
          <p:cNvSpPr/>
          <p:nvPr/>
        </p:nvSpPr>
        <p:spPr>
          <a:xfrm>
            <a:off x="6414052" y="2213114"/>
            <a:ext cx="834887" cy="455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שמאלה 8"/>
          <p:cNvSpPr/>
          <p:nvPr/>
        </p:nvSpPr>
        <p:spPr>
          <a:xfrm>
            <a:off x="6414052" y="4988165"/>
            <a:ext cx="926457" cy="4717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7576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88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מלבן 3"/>
          <p:cNvSpPr/>
          <p:nvPr/>
        </p:nvSpPr>
        <p:spPr>
          <a:xfrm>
            <a:off x="5306519" y="260375"/>
            <a:ext cx="6555074" cy="3970318"/>
          </a:xfrm>
          <a:prstGeom prst="rect">
            <a:avLst/>
          </a:prstGeom>
        </p:spPr>
        <p:txBody>
          <a:bodyPr wrap="square">
            <a:spAutoFit/>
          </a:bodyPr>
          <a:lstStyle/>
          <a:p>
            <a:pPr algn="ctr">
              <a:lnSpc>
                <a:spcPct val="150000"/>
              </a:lnSpc>
            </a:pPr>
            <a:r>
              <a:rPr lang="he-IL" sz="2400" b="1" dirty="0" smtClean="0"/>
              <a:t>במהלך הפרידה מהשכינה על האדם לכרוע, כיאה לאדם שנפרד ממלך.</a:t>
            </a:r>
          </a:p>
          <a:p>
            <a:pPr algn="ctr">
              <a:lnSpc>
                <a:spcPct val="150000"/>
              </a:lnSpc>
            </a:pPr>
            <a:r>
              <a:rPr lang="he-IL" sz="2400" b="1" dirty="0" smtClean="0"/>
              <a:t>חז"ל מורים למתפלל לכרוע תחילה לצד שמאל. מדוע? הרי ידוע שצד ימין הוא הצד החשוב! הגמרא במסכת ברכות (</a:t>
            </a:r>
            <a:r>
              <a:rPr lang="he-IL" sz="2400" b="1" dirty="0" err="1" smtClean="0"/>
              <a:t>נג</a:t>
            </a:r>
            <a:r>
              <a:rPr lang="he-IL" sz="2400" b="1" dirty="0" smtClean="0"/>
              <a:t> ע"ב) מסבירה שכיוון שה' עומד כרגע כנגדנו, כאשר אנו פונים לצד שמאל שלנו בעצם אנו פונים לצד ימין שלו. </a:t>
            </a:r>
            <a:endParaRPr lang="he-IL" sz="2400" b="1" dirty="0"/>
          </a:p>
        </p:txBody>
      </p:sp>
      <p:sp>
        <p:nvSpPr>
          <p:cNvPr id="5" name="מלבן 4"/>
          <p:cNvSpPr/>
          <p:nvPr/>
        </p:nvSpPr>
        <p:spPr>
          <a:xfrm>
            <a:off x="5456420" y="4299042"/>
            <a:ext cx="6468881" cy="2308324"/>
          </a:xfrm>
          <a:prstGeom prst="rect">
            <a:avLst/>
          </a:prstGeom>
        </p:spPr>
        <p:txBody>
          <a:bodyPr wrap="square">
            <a:spAutoFit/>
          </a:bodyPr>
          <a:lstStyle/>
          <a:p>
            <a:pPr algn="ctr">
              <a:lnSpc>
                <a:spcPct val="150000"/>
              </a:lnSpc>
            </a:pPr>
            <a:r>
              <a:rPr lang="he-IL" sz="2400" b="1" u="sng" dirty="0" smtClean="0">
                <a:solidFill>
                  <a:srgbClr val="FF0000"/>
                </a:solidFill>
              </a:rPr>
              <a:t>סיכום: </a:t>
            </a:r>
            <a:r>
              <a:rPr lang="he-IL" sz="2400" b="1" dirty="0" smtClean="0"/>
              <a:t>ההלכה מחייבת אותנו להיכנס ולצאת מן התפילה בפסיעת שלושה צעדים. הצעדים הללו מזכירים ומסייעים לנו לחוש שבזמן התפילה אנו עומדים במפגש ממשי עם הקב"ה.</a:t>
            </a:r>
            <a:endParaRPr lang="he-IL" sz="2400" b="1" dirty="0"/>
          </a:p>
        </p:txBody>
      </p:sp>
      <p:pic>
        <p:nvPicPr>
          <p:cNvPr id="6" name="תמונה 5"/>
          <p:cNvPicPr>
            <a:picLocks noChangeAspect="1"/>
          </p:cNvPicPr>
          <p:nvPr/>
        </p:nvPicPr>
        <p:blipFill>
          <a:blip r:embed="rId2"/>
          <a:stretch>
            <a:fillRect/>
          </a:stretch>
        </p:blipFill>
        <p:spPr>
          <a:xfrm>
            <a:off x="0" y="0"/>
            <a:ext cx="5156616" cy="6858000"/>
          </a:xfrm>
          <a:prstGeom prst="rect">
            <a:avLst/>
          </a:prstGeom>
        </p:spPr>
      </p:pic>
    </p:spTree>
    <p:extLst>
      <p:ext uri="{BB962C8B-B14F-4D97-AF65-F5344CB8AC3E}">
        <p14:creationId xmlns:p14="http://schemas.microsoft.com/office/powerpoint/2010/main" val="3486221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56000">
              <a:schemeClr val="accent2">
                <a:lumMod val="60000"/>
                <a:lumOff val="4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3416011" y="425092"/>
            <a:ext cx="7301955" cy="911199"/>
          </a:xfrm>
          <a:solidFill>
            <a:schemeClr val="accent1">
              <a:lumMod val="40000"/>
              <a:lumOff val="60000"/>
            </a:schemeClr>
          </a:solidFill>
        </p:spPr>
        <p:txBody>
          <a:bodyPr>
            <a:noAutofit/>
          </a:bodyPr>
          <a:lstStyle/>
          <a:p>
            <a:r>
              <a:rPr lang="he-IL" sz="3600" b="1" dirty="0"/>
              <a:t>צעידת שלושה צעדים לפני התפילה ואחריה</a:t>
            </a:r>
          </a:p>
        </p:txBody>
      </p:sp>
      <p:sp>
        <p:nvSpPr>
          <p:cNvPr id="4" name="מלבן 3"/>
          <p:cNvSpPr/>
          <p:nvPr/>
        </p:nvSpPr>
        <p:spPr>
          <a:xfrm rot="20533238">
            <a:off x="234504" y="586455"/>
            <a:ext cx="3148619" cy="707886"/>
          </a:xfrm>
          <a:prstGeom prst="rect">
            <a:avLst/>
          </a:prstGeom>
          <a:solidFill>
            <a:srgbClr val="FFFF00"/>
          </a:solidFill>
        </p:spPr>
        <p:txBody>
          <a:bodyPr wrap="none" lIns="91440" tIns="45720" rIns="91440" bIns="45720">
            <a:spAutoFit/>
          </a:bodyPr>
          <a:lstStyle/>
          <a:p>
            <a:pPr algn="ctr"/>
            <a:r>
              <a:rPr lang="he-IL" sz="4000" b="1" cap="none" spc="0" dirty="0" smtClean="0">
                <a:ln w="0"/>
                <a:solidFill>
                  <a:schemeClr val="tx1"/>
                </a:solidFill>
              </a:rPr>
              <a:t>הלכה למעשה </a:t>
            </a:r>
            <a:endParaRPr lang="he-IL" sz="4000" b="1" cap="none" spc="0" dirty="0">
              <a:ln w="0"/>
              <a:solidFill>
                <a:schemeClr val="tx1"/>
              </a:solidFill>
            </a:endParaRPr>
          </a:p>
        </p:txBody>
      </p:sp>
      <p:sp>
        <p:nvSpPr>
          <p:cNvPr id="5" name="מלבן 4"/>
          <p:cNvSpPr/>
          <p:nvPr/>
        </p:nvSpPr>
        <p:spPr>
          <a:xfrm>
            <a:off x="426468" y="1758156"/>
            <a:ext cx="11190907" cy="4723857"/>
          </a:xfrm>
          <a:prstGeom prst="rect">
            <a:avLst/>
          </a:prstGeom>
        </p:spPr>
        <p:txBody>
          <a:bodyPr wrap="square">
            <a:spAutoFit/>
          </a:bodyPr>
          <a:lstStyle/>
          <a:p>
            <a:pPr>
              <a:lnSpc>
                <a:spcPct val="150000"/>
              </a:lnSpc>
            </a:pPr>
            <a:r>
              <a:rPr lang="he-IL" sz="3600" b="1" u="sng" dirty="0" smtClean="0">
                <a:solidFill>
                  <a:srgbClr val="FFFF00"/>
                </a:solidFill>
                <a:cs typeface="+mj-cs"/>
              </a:rPr>
              <a:t>לפני התפילה: </a:t>
            </a:r>
            <a:r>
              <a:rPr lang="he-IL" sz="2800" b="1" dirty="0" smtClean="0">
                <a:cs typeface="+mj-cs"/>
              </a:rPr>
              <a:t>"נוהגים לפסוע שלוש פסיעות לקראת התפילה כדי לבטא את הרצון להתקרב ולעמוד לפני ה'. ומי שכבר עומד במקום תפילתו אינו צריך לילך לאחריו שלוש פסיעות כדי לחזור ולפסוע לקראת התפילה... ויש אומרים... ראוי שסמוך לתפילת עמידה </a:t>
            </a:r>
            <a:r>
              <a:rPr lang="he-IL" sz="2800" b="1" dirty="0" smtClean="0">
                <a:solidFill>
                  <a:srgbClr val="FFFF00"/>
                </a:solidFill>
                <a:cs typeface="+mj-cs"/>
              </a:rPr>
              <a:t>יחזור לאחריו ושוב יפסע לפניו שלוש פסיעות</a:t>
            </a:r>
            <a:r>
              <a:rPr lang="he-IL" sz="2800" b="1" dirty="0" smtClean="0">
                <a:cs typeface="+mj-cs"/>
              </a:rPr>
              <a:t>... והטוב ביותר להפסיק בין הפסיעה אחורנית לפסיעה קדימה, כדי שלא יראה כחוזר ובא. ולכן כשיגיע </a:t>
            </a:r>
            <a:r>
              <a:rPr lang="he-IL" sz="2800" b="1" dirty="0" err="1" smtClean="0">
                <a:cs typeface="+mj-cs"/>
              </a:rPr>
              <a:t>ל"תהלות</a:t>
            </a:r>
            <a:r>
              <a:rPr lang="he-IL" sz="2800" b="1" dirty="0" smtClean="0">
                <a:cs typeface="+mj-cs"/>
              </a:rPr>
              <a:t> לא-ל עליון" יחזור לאחריו שלוש פסיעות, ולקראת סיום ברכת "ברכת גאל ישראל" יפסע לפניו שלוש פסיעות".</a:t>
            </a:r>
            <a:endParaRPr lang="he-IL" sz="2800" b="1" dirty="0">
              <a:cs typeface="+mj-cs"/>
            </a:endParaRPr>
          </a:p>
        </p:txBody>
      </p:sp>
    </p:spTree>
    <p:extLst>
      <p:ext uri="{BB962C8B-B14F-4D97-AF65-F5344CB8AC3E}">
        <p14:creationId xmlns:p14="http://schemas.microsoft.com/office/powerpoint/2010/main" val="652579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6000">
              <a:schemeClr val="accent2">
                <a:lumMod val="60000"/>
                <a:lumOff val="4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מלבן 3"/>
          <p:cNvSpPr/>
          <p:nvPr/>
        </p:nvSpPr>
        <p:spPr>
          <a:xfrm>
            <a:off x="254833" y="127694"/>
            <a:ext cx="11542427" cy="6662850"/>
          </a:xfrm>
          <a:prstGeom prst="rect">
            <a:avLst/>
          </a:prstGeom>
        </p:spPr>
        <p:txBody>
          <a:bodyPr wrap="square">
            <a:spAutoFit/>
          </a:bodyPr>
          <a:lstStyle/>
          <a:p>
            <a:pPr>
              <a:lnSpc>
                <a:spcPct val="150000"/>
              </a:lnSpc>
            </a:pPr>
            <a:r>
              <a:rPr lang="he-IL" sz="3600" b="1" u="sng" dirty="0" smtClean="0">
                <a:solidFill>
                  <a:srgbClr val="FFFF00"/>
                </a:solidFill>
                <a:effectLst>
                  <a:outerShdw blurRad="38100" dist="38100" dir="2700000" algn="tl">
                    <a:srgbClr val="000000">
                      <a:alpha val="43137"/>
                    </a:srgbClr>
                  </a:outerShdw>
                </a:effectLst>
                <a:cs typeface="+mj-cs"/>
              </a:rPr>
              <a:t>אחרי התפילה: </a:t>
            </a:r>
            <a:r>
              <a:rPr lang="he-IL" sz="2800" b="1" dirty="0" smtClean="0">
                <a:cs typeface="+mj-cs"/>
              </a:rPr>
              <a:t>"כורע, כריעה כעין זו שכרע תוך תפילתו, ופוסע שלוש פסיעות לאחוריו, תוך כדי אותה כריעה. ואחרי שיסיים פסיעותיו, בעודו כורע יאמר "עושה שלום במרומיו" ויהפוך פניו לצד שמאל תוך כדי אמירה, ויאמר "הוא יעשה שלום עלינו" ויהפוך פניו לצד ימינו. ואח"כ ישתחווה למול פניו כעבד הנפטר מרבו, ויסיים באמרו "ועל כל ישראל ואמרו אמן". וכשפוסע שלוש פסיעות עוקר תחילה רגל שמאל... כמי שמסתלק בלב כבד... והוא הטעם שכורע לשמאלו תחילה. שיעור שלוש פסיעות אלו הוא כדי </a:t>
            </a:r>
            <a:r>
              <a:rPr lang="he-IL" sz="2800" b="1" dirty="0" err="1" smtClean="0">
                <a:cs typeface="+mj-cs"/>
              </a:rPr>
              <a:t>שיתן</a:t>
            </a:r>
            <a:r>
              <a:rPr lang="he-IL" sz="2800" b="1" dirty="0" smtClean="0">
                <a:cs typeface="+mj-cs"/>
              </a:rPr>
              <a:t> גודל בצד עוקב... בבית הכנסת או בכל מקום דחוק, שאי אפשר לפסוע שלוש פסיעות כשיעור הנ"ל, יפסע שלוש פסיעות כל- שהן, ללא שיעור, וכן נהגו מכל מפני הדחק. נהגו לומר אחר כך "יהי רצון שיבנה בית המקדש </a:t>
            </a:r>
            <a:r>
              <a:rPr lang="he-IL" sz="2800" b="1" dirty="0" err="1" smtClean="0">
                <a:cs typeface="+mj-cs"/>
              </a:rPr>
              <a:t>וכו</a:t>
            </a:r>
            <a:r>
              <a:rPr lang="he-IL" sz="2800" b="1" dirty="0" smtClean="0">
                <a:cs typeface="+mj-cs"/>
              </a:rPr>
              <a:t>'", כי התפילה במקום העבודה, ולכן מבקשים על המקדש שנוכל לעשות עבודה ממש"</a:t>
            </a:r>
            <a:endParaRPr lang="he-IL" sz="2800" b="1" dirty="0">
              <a:cs typeface="+mj-cs"/>
            </a:endParaRPr>
          </a:p>
        </p:txBody>
      </p:sp>
    </p:spTree>
    <p:extLst>
      <p:ext uri="{BB962C8B-B14F-4D97-AF65-F5344CB8AC3E}">
        <p14:creationId xmlns:p14="http://schemas.microsoft.com/office/powerpoint/2010/main" val="973335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1876</Words>
  <Application>Microsoft Office PowerPoint</Application>
  <PresentationFormat>מסך רחב</PresentationFormat>
  <Paragraphs>90</Paragraphs>
  <Slides>22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10</vt:i4>
      </vt:variant>
      <vt:variant>
        <vt:lpstr>כותרות שקופיות</vt:lpstr>
      </vt:variant>
      <vt:variant>
        <vt:i4>22</vt:i4>
      </vt:variant>
    </vt:vector>
  </HeadingPairs>
  <TitlesOfParts>
    <vt:vector size="36" baseType="lpstr">
      <vt:lpstr>Arial</vt:lpstr>
      <vt:lpstr>Calibri</vt:lpstr>
      <vt:lpstr>Calibri Light</vt:lpstr>
      <vt:lpstr>Times New Roman</vt:lpstr>
      <vt:lpstr>ערכת נושא Office</vt:lpstr>
      <vt:lpstr>1_ערכת נושא Office</vt:lpstr>
      <vt:lpstr>2_ערכת נושא Office</vt:lpstr>
      <vt:lpstr>3_ערכת נושא Office</vt:lpstr>
      <vt:lpstr>4_ערכת נושא Office</vt:lpstr>
      <vt:lpstr>5_ערכת נושא Office</vt:lpstr>
      <vt:lpstr>6_ערכת נושא Office</vt:lpstr>
      <vt:lpstr>7_ערכת נושא Office</vt:lpstr>
      <vt:lpstr>8_ערכת נושא Office</vt:lpstr>
      <vt:lpstr>9_ערכת נושא Office</vt:lpstr>
      <vt:lpstr>המשך מצגת  תפילת העמידה כמפגש </vt:lpstr>
      <vt:lpstr>ג. התנהגות בזמן תפילת העמידה </vt:lpstr>
      <vt:lpstr>מצגת של PowerPoint</vt:lpstr>
      <vt:lpstr>1 .צעידת שלושה צעדים – לפני התפילה ואחריה </vt:lpstr>
      <vt:lpstr>מצגת של PowerPoint</vt:lpstr>
      <vt:lpstr>אחרי התפילה </vt:lpstr>
      <vt:lpstr>מצגת של PowerPoint</vt:lpstr>
      <vt:lpstr>צעידת שלושה צעדים לפני התפילה ואחריה</vt:lpstr>
      <vt:lpstr>מצגת של PowerPoint</vt:lpstr>
      <vt:lpstr>2 .התנהגות מכובדת בזמן התפילה</vt:lpstr>
      <vt:lpstr>מצגת של PowerPoint</vt:lpstr>
      <vt:lpstr>מצגת של PowerPoint</vt:lpstr>
      <vt:lpstr>מצגת של PowerPoint</vt:lpstr>
      <vt:lpstr>מצגת של PowerPoint</vt:lpstr>
      <vt:lpstr>3 .מפגש מיוחד עם ה' </vt:lpstr>
      <vt:lpstr>מצגת של PowerPoint</vt:lpstr>
      <vt:lpstr>מצגת של PowerPoint</vt:lpstr>
      <vt:lpstr>מצגת של PowerPoint</vt:lpstr>
      <vt:lpstr>מצגת של PowerPoint</vt:lpstr>
      <vt:lpstr>סיכום - התנהגות המתפלל בזמן תפילת העמידה</vt:lpstr>
      <vt:lpstr>הרב יהודה עמיטל, והארץ נתן לבני אדם עמ' 97</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נריה בן סבו</dc:creator>
  <cp:lastModifiedBy>נריה בן סבו</cp:lastModifiedBy>
  <cp:revision>14</cp:revision>
  <dcterms:created xsi:type="dcterms:W3CDTF">2021-08-24T15:46:31Z</dcterms:created>
  <dcterms:modified xsi:type="dcterms:W3CDTF">2021-08-25T15:25:25Z</dcterms:modified>
</cp:coreProperties>
</file>