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7" r:id="rId4"/>
    <p:sldId id="278" r:id="rId5"/>
    <p:sldId id="279" r:id="rId6"/>
    <p:sldId id="295" r:id="rId7"/>
    <p:sldId id="280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296" r:id="rId21"/>
    <p:sldId id="29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474646"/>
    <a:srgbClr val="5F3C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3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lh5.googleusercontent.com/v_Q8Cb69u88fNOYZxkapgbSAkf-MhL-fIH4_YMO2EVb8eUBwXsSYICdlgvYUSELEXY5FPKi8lk553FqcjCHcHXRbElu-zSWEOFQ_cjb9PjCUDozC3COOZQX_aPUgSSYHzMsDvNHyP4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1"/>
            <a:ext cx="12192000" cy="591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מלבן 12"/>
          <p:cNvSpPr/>
          <p:nvPr/>
        </p:nvSpPr>
        <p:spPr>
          <a:xfrm>
            <a:off x="0" y="1955260"/>
            <a:ext cx="12192000" cy="328794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001794"/>
            <a:ext cx="10058400" cy="2323317"/>
          </a:xfrm>
          <a:noFill/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rgbClr val="47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787588"/>
          </a:xfrm>
          <a:noFill/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all" spc="200" baseline="0">
                <a:solidFill>
                  <a:srgbClr val="5D3DA0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57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5CC667-A837-3347-8C35-D98B2F14041B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0461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5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39FE795-2132-7B41-921F-570C1C1B5DB5}"/>
              </a:ext>
            </a:extLst>
          </p:cNvPr>
          <p:cNvGrpSpPr/>
          <p:nvPr userDrawn="1"/>
        </p:nvGrpSpPr>
        <p:grpSpPr>
          <a:xfrm>
            <a:off x="0" y="0"/>
            <a:ext cx="12281647" cy="6894512"/>
            <a:chOff x="0" y="0"/>
            <a:chExt cx="12281647" cy="689451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43429AB-4A57-9F48-A874-D440BF60FD7D}"/>
                </a:ext>
              </a:extLst>
            </p:cNvPr>
            <p:cNvSpPr/>
            <p:nvPr userDrawn="1"/>
          </p:nvSpPr>
          <p:spPr>
            <a:xfrm>
              <a:off x="0" y="457199"/>
              <a:ext cx="12192000" cy="6110941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60EF8C-4B2D-724D-953A-00DAED53ED6A}"/>
                </a:ext>
              </a:extLst>
            </p:cNvPr>
            <p:cNvSpPr/>
            <p:nvPr userDrawn="1"/>
          </p:nvSpPr>
          <p:spPr>
            <a:xfrm>
              <a:off x="0" y="6380536"/>
              <a:ext cx="12199777" cy="513976"/>
            </a:xfrm>
            <a:prstGeom prst="rect">
              <a:avLst/>
            </a:prstGeom>
            <a:solidFill>
              <a:srgbClr val="47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101346D-99E3-EB44-B85B-EC0869E40AAF}"/>
                </a:ext>
              </a:extLst>
            </p:cNvPr>
            <p:cNvSpPr/>
            <p:nvPr userDrawn="1"/>
          </p:nvSpPr>
          <p:spPr>
            <a:xfrm>
              <a:off x="0" y="0"/>
              <a:ext cx="12199777" cy="9263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7765FD-0D23-D645-B5E2-3BFD3BEC9DF9}"/>
                </a:ext>
              </a:extLst>
            </p:cNvPr>
            <p:cNvSpPr/>
            <p:nvPr userDrawn="1"/>
          </p:nvSpPr>
          <p:spPr>
            <a:xfrm>
              <a:off x="0" y="926353"/>
              <a:ext cx="12199777" cy="866588"/>
            </a:xfrm>
            <a:prstGeom prst="rect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F426ECE2-3A8E-274C-B0E5-D7950AEDBC6E}"/>
                </a:ext>
              </a:extLst>
            </p:cNvPr>
            <p:cNvSpPr/>
            <p:nvPr userDrawn="1"/>
          </p:nvSpPr>
          <p:spPr>
            <a:xfrm rot="10800000">
              <a:off x="9305364" y="1754094"/>
              <a:ext cx="274918" cy="197224"/>
            </a:xfrm>
            <a:prstGeom prst="triangle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679E0D2-2BC4-2147-8722-3731E59DE1CD}"/>
                </a:ext>
              </a:extLst>
            </p:cNvPr>
            <p:cNvSpPr/>
            <p:nvPr userDrawn="1"/>
          </p:nvSpPr>
          <p:spPr>
            <a:xfrm>
              <a:off x="0" y="6329082"/>
              <a:ext cx="12281647" cy="71718"/>
            </a:xfrm>
            <a:prstGeom prst="rect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20476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24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 algn="ctr"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rgbClr val="D10B7C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768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2DBEB5-55E3-F64A-9E65-359286118FBD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9717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6E4710-745C-0E42-87B6-411897835EB5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4898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7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21990F-F072-3D4A-9841-B2F65AC50CAF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5507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65DB87-B6EF-1E43-AF1A-16D17E3E7471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17529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0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rgbClr val="F0F0F0"/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1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לבן 14"/>
          <p:cNvSpPr/>
          <p:nvPr/>
        </p:nvSpPr>
        <p:spPr>
          <a:xfrm>
            <a:off x="0" y="1796345"/>
            <a:ext cx="12192000" cy="4537971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0" y="934304"/>
            <a:ext cx="12188840" cy="862041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11512"/>
            <a:ext cx="10058400" cy="385758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CC4195E-7B21-4793-9E6D-7DD1FAD7041C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4" name="משולש שווה שוקיים 13"/>
          <p:cNvSpPr/>
          <p:nvPr/>
        </p:nvSpPr>
        <p:spPr>
          <a:xfrm rot="10800000">
            <a:off x="9280186" y="1737360"/>
            <a:ext cx="330741" cy="188427"/>
          </a:xfrm>
          <a:prstGeom prst="triangle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85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85000"/>
        </a:lnSpc>
        <a:spcBef>
          <a:spcPct val="0"/>
        </a:spcBef>
        <a:buNone/>
        <a:defRPr sz="4400" kern="1200" spc="-50" baseline="0">
          <a:solidFill>
            <a:schemeClr val="bg1"/>
          </a:solidFill>
          <a:latin typeface="+mj-lt"/>
          <a:ea typeface="+mj-ea"/>
          <a:cs typeface="+mn-cs"/>
        </a:defRPr>
      </a:lvl1pPr>
    </p:titleStyle>
    <p:bodyStyle>
      <a:lvl1pPr marL="0" indent="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Tx/>
        <a:buNone/>
        <a:defRPr sz="2000" kern="1200">
          <a:solidFill>
            <a:srgbClr val="474646"/>
          </a:solidFill>
          <a:latin typeface="+mn-lt"/>
          <a:ea typeface="+mn-ea"/>
          <a:cs typeface="+mn-cs"/>
        </a:defRPr>
      </a:lvl1pPr>
      <a:lvl2pPr marL="20116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800" kern="1200">
          <a:solidFill>
            <a:srgbClr val="474646"/>
          </a:solidFill>
          <a:latin typeface="+mn-lt"/>
          <a:ea typeface="+mn-ea"/>
          <a:cs typeface="+mn-cs"/>
        </a:defRPr>
      </a:lvl2pPr>
      <a:lvl3pPr marL="38404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3pPr>
      <a:lvl4pPr marL="56692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4pPr>
      <a:lvl5pPr marL="74980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9269" y="1413965"/>
            <a:ext cx="10058400" cy="2323317"/>
          </a:xfrm>
        </p:spPr>
        <p:txBody>
          <a:bodyPr/>
          <a:lstStyle/>
          <a:p>
            <a:r>
              <a:rPr lang="he-IL" dirty="0" smtClean="0"/>
              <a:t>גורמי אקלים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9239" y="3920043"/>
            <a:ext cx="10058400" cy="787588"/>
          </a:xfrm>
        </p:spPr>
        <p:txBody>
          <a:bodyPr>
            <a:normAutofit/>
          </a:bodyPr>
          <a:lstStyle/>
          <a:p>
            <a:r>
              <a:rPr lang="he-IL" sz="2800" dirty="0" smtClean="0"/>
              <a:t>זרם ים, </a:t>
            </a:r>
            <a:r>
              <a:rPr lang="he-IL" sz="2800" dirty="0" smtClean="0"/>
              <a:t>רוח</a:t>
            </a:r>
            <a:r>
              <a:rPr lang="he-IL" sz="2800" dirty="0" smtClean="0"/>
              <a:t>, קו משווה, </a:t>
            </a:r>
            <a:r>
              <a:rPr lang="he-IL" sz="2800" dirty="0" smtClean="0"/>
              <a:t>מדבר בצל גשם, קירבה לים וגובה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0887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080" y="1017354"/>
            <a:ext cx="10728674" cy="522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39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861" y="983782"/>
            <a:ext cx="4492059" cy="524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74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7395" y="1933303"/>
            <a:ext cx="832104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4000" dirty="0"/>
              <a:t>עד לפה 3 גורמי אקלים עולמיים – </a:t>
            </a:r>
          </a:p>
          <a:p>
            <a:pPr algn="r"/>
            <a:r>
              <a:rPr lang="he-IL" sz="4000" dirty="0"/>
              <a:t>זרמי ים, רוחות וקו המשווה</a:t>
            </a:r>
          </a:p>
          <a:p>
            <a:pPr algn="r"/>
            <a:endParaRPr lang="he-IL" sz="4000" dirty="0"/>
          </a:p>
          <a:p>
            <a:pPr algn="r"/>
            <a:r>
              <a:rPr lang="he-IL" sz="4000" dirty="0"/>
              <a:t>מפה גורמי אקלים מקומיים – גם 3 – </a:t>
            </a:r>
          </a:p>
          <a:p>
            <a:pPr algn="r"/>
            <a:r>
              <a:rPr lang="he-IL" sz="4000" dirty="0"/>
              <a:t>מדבר בצלם גשם, קירבה לים, גובה</a:t>
            </a:r>
            <a:endParaRPr lang="he-IL" sz="4000" dirty="0"/>
          </a:p>
        </p:txBody>
      </p:sp>
    </p:spTree>
    <p:extLst>
      <p:ext uri="{BB962C8B-B14F-4D97-AF65-F5344CB8AC3E}">
        <p14:creationId xmlns:p14="http://schemas.microsoft.com/office/powerpoint/2010/main" val="2701493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4. </a:t>
            </a:r>
            <a:r>
              <a:rPr lang="he-IL" dirty="0"/>
              <a:t>מדבר בצל גשם: </a:t>
            </a:r>
            <a:r>
              <a:rPr lang="he-IL" sz="3200" dirty="0"/>
              <a:t>גורם הצבה (מחסום הררי)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102" y="2000289"/>
            <a:ext cx="9971710" cy="36143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378823" y="5745260"/>
            <a:ext cx="1167819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/>
              <a:t>במפה נזהה מדבר כזה אם נראה שיש ים ואחריו הרים ולאחריהם אזור </a:t>
            </a:r>
            <a:r>
              <a:rPr lang="he-IL" dirty="0" smtClean="0"/>
              <a:t>נמוך שמוקף </a:t>
            </a:r>
            <a:r>
              <a:rPr lang="he-IL" dirty="0"/>
              <a:t>בהרים מכל הכיוונים שפונים </a:t>
            </a:r>
            <a:r>
              <a:rPr lang="he-IL" dirty="0" smtClean="0"/>
              <a:t>לים – </a:t>
            </a:r>
          </a:p>
          <a:p>
            <a:pPr algn="r"/>
            <a:r>
              <a:rPr lang="he-IL" dirty="0" smtClean="0"/>
              <a:t>ושם </a:t>
            </a:r>
            <a:r>
              <a:rPr lang="he-IL" dirty="0"/>
              <a:t>יהיה המדבר</a:t>
            </a:r>
          </a:p>
        </p:txBody>
      </p:sp>
    </p:spTree>
    <p:extLst>
      <p:ext uri="{BB962C8B-B14F-4D97-AF65-F5344CB8AC3E}">
        <p14:creationId xmlns:p14="http://schemas.microsoft.com/office/powerpoint/2010/main" val="2982424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588" y="1110343"/>
            <a:ext cx="2246436" cy="50444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07578" y="1972491"/>
            <a:ext cx="461118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/>
              <a:t>במפה פיסית הצבע הירוק מסמל מקום נמוך</a:t>
            </a:r>
          </a:p>
          <a:p>
            <a:pPr algn="r"/>
            <a:endParaRPr lang="he-IL" dirty="0"/>
          </a:p>
          <a:p>
            <a:pPr algn="r"/>
            <a:r>
              <a:rPr lang="he-IL" dirty="0"/>
              <a:t>והצבע החום מסמל הר</a:t>
            </a:r>
          </a:p>
        </p:txBody>
      </p:sp>
      <p:cxnSp>
        <p:nvCxnSpPr>
          <p:cNvPr id="6" name="מחבר חץ ישר 5"/>
          <p:cNvCxnSpPr/>
          <p:nvPr/>
        </p:nvCxnSpPr>
        <p:spPr>
          <a:xfrm>
            <a:off x="3239589" y="3955734"/>
            <a:ext cx="75764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97234" y="3632569"/>
            <a:ext cx="19594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solidFill>
                  <a:srgbClr val="FF0000"/>
                </a:solidFill>
              </a:rPr>
              <a:t>מדבר יהודה</a:t>
            </a:r>
            <a:endParaRPr lang="he-IL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40925" y="4509732"/>
            <a:ext cx="627017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dirty="0" smtClean="0"/>
              <a:t>מדבר יהודה הוא מדבר בצל גשם </a:t>
            </a:r>
          </a:p>
          <a:p>
            <a:pPr algn="r"/>
            <a:r>
              <a:rPr lang="he-IL" sz="2000" dirty="0" smtClean="0"/>
              <a:t>ואילו הנגב הוא מדבר כי הוא חלק מרצועת המדבר העולמית</a:t>
            </a:r>
            <a:endParaRPr lang="he-IL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534196" y="4278900"/>
            <a:ext cx="8490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/>
              <a:t>נגב</a:t>
            </a:r>
            <a:endParaRPr lang="he-IL" sz="2400" b="1" dirty="0"/>
          </a:p>
        </p:txBody>
      </p:sp>
    </p:spTree>
    <p:extLst>
      <p:ext uri="{BB962C8B-B14F-4D97-AF65-F5344CB8AC3E}">
        <p14:creationId xmlns:p14="http://schemas.microsoft.com/office/powerpoint/2010/main" val="2679355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6416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5. קירבה לים שהוא גורם ממתן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885976"/>
            <a:ext cx="11129555" cy="424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/>
              <a:t>א. </a:t>
            </a:r>
            <a:r>
              <a:rPr lang="he-IL" sz="2400" b="1" dirty="0"/>
              <a:t>קרוב לים - לחות וענני גשם </a:t>
            </a:r>
            <a:r>
              <a:rPr lang="he-IL" sz="2400" dirty="0"/>
              <a:t>שנוצרים מעל הים. </a:t>
            </a:r>
          </a:p>
          <a:p>
            <a:pPr algn="r"/>
            <a:r>
              <a:rPr lang="he-IL" sz="2400" dirty="0"/>
              <a:t>ככל ש</a:t>
            </a:r>
            <a:r>
              <a:rPr lang="he-IL" sz="2400" b="1" dirty="0"/>
              <a:t>נתרחק</a:t>
            </a:r>
            <a:r>
              <a:rPr lang="he-IL" sz="2400" dirty="0"/>
              <a:t> מהים - יהיה </a:t>
            </a:r>
            <a:r>
              <a:rPr lang="he-IL" sz="2400" b="1" dirty="0"/>
              <a:t>פחות גשם </a:t>
            </a:r>
            <a:r>
              <a:rPr lang="he-IL" sz="2400" dirty="0"/>
              <a:t>ולחות.           </a:t>
            </a:r>
          </a:p>
          <a:p>
            <a:pPr algn="r"/>
            <a:endParaRPr lang="he-IL" sz="1400" dirty="0"/>
          </a:p>
          <a:p>
            <a:pPr algn="r"/>
            <a:r>
              <a:rPr lang="he-IL" dirty="0"/>
              <a:t>ב. </a:t>
            </a:r>
            <a:r>
              <a:rPr lang="he-IL" sz="2400" dirty="0"/>
              <a:t>הים משמש כמזגן – </a:t>
            </a:r>
          </a:p>
          <a:p>
            <a:pPr algn="r"/>
            <a:r>
              <a:rPr lang="he-IL" sz="2400" b="1" dirty="0"/>
              <a:t>בחורף יהיה קצת פחות קר </a:t>
            </a:r>
          </a:p>
          <a:p>
            <a:pPr algn="r"/>
            <a:r>
              <a:rPr lang="he-IL" sz="2400" b="1" dirty="0"/>
              <a:t>בקיץ יהיה קצת פחות חם </a:t>
            </a:r>
          </a:p>
          <a:p>
            <a:pPr algn="r"/>
            <a:endParaRPr lang="he-IL" sz="1400" dirty="0"/>
          </a:p>
          <a:p>
            <a:pPr algn="r"/>
            <a:r>
              <a:rPr lang="he-IL" sz="2400" dirty="0" smtClean="0"/>
              <a:t>זה נקרא </a:t>
            </a:r>
            <a:r>
              <a:rPr lang="he-IL" sz="2400" dirty="0"/>
              <a:t>"</a:t>
            </a:r>
            <a:r>
              <a:rPr lang="he-IL" sz="2400" b="1" dirty="0">
                <a:solidFill>
                  <a:srgbClr val="FF0000"/>
                </a:solidFill>
              </a:rPr>
              <a:t>משרע טמפרטורה נמוך</a:t>
            </a:r>
            <a:r>
              <a:rPr lang="he-IL" sz="2400" dirty="0"/>
              <a:t>" = אין הבדל רב בין טמפרטורת החורף לקיץ. </a:t>
            </a:r>
          </a:p>
          <a:p>
            <a:pPr algn="r"/>
            <a:r>
              <a:rPr lang="he-IL" sz="2400" dirty="0"/>
              <a:t>אם נתרחק מהים, משרע הטמפרטורה יעלה.</a:t>
            </a:r>
          </a:p>
          <a:p>
            <a:pPr algn="r"/>
            <a:endParaRPr lang="he-IL" sz="1400" dirty="0"/>
          </a:p>
          <a:p>
            <a:pPr algn="r"/>
            <a:r>
              <a:rPr lang="he-IL" sz="2000" dirty="0"/>
              <a:t>מדוע הים ממזג ? </a:t>
            </a:r>
          </a:p>
          <a:p>
            <a:pPr algn="r"/>
            <a:r>
              <a:rPr lang="he-IL" sz="2000" dirty="0"/>
              <a:t>בתחילת הקיץ, לים לוקח יותר זמן להתחמם לעומת האדמה </a:t>
            </a:r>
          </a:p>
          <a:p>
            <a:pPr algn="r"/>
            <a:r>
              <a:rPr lang="he-IL" sz="2000" dirty="0"/>
              <a:t>ובתחילת החורף, לים לוקח יותר זמן להתקרר לעומת האדמה</a:t>
            </a:r>
            <a:r>
              <a:rPr lang="he-IL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6903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8979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6. </a:t>
            </a:r>
            <a:r>
              <a:rPr lang="he-IL" dirty="0" smtClean="0"/>
              <a:t>טופוגרפיה, גובה </a:t>
            </a: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3618412" y="2521131"/>
            <a:ext cx="787690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400" dirty="0" smtClean="0"/>
              <a:t>יותר קר במקום גבוה </a:t>
            </a:r>
          </a:p>
          <a:p>
            <a:pPr algn="r"/>
            <a:r>
              <a:rPr lang="he-IL" sz="2400" dirty="0" smtClean="0"/>
              <a:t>כי מתרחקים מהאדמה, והאדמה מוציאה חום שנפלט מהשמש </a:t>
            </a:r>
          </a:p>
          <a:p>
            <a:pPr algn="r"/>
            <a:endParaRPr lang="he-IL" sz="2400" dirty="0" smtClean="0"/>
          </a:p>
          <a:p>
            <a:pPr algn="r"/>
            <a:r>
              <a:rPr lang="he-IL" sz="2400" dirty="0" smtClean="0"/>
              <a:t>ויש יותר משקעים (התעבות עננים): אוויר קר מביא לגשם</a:t>
            </a:r>
            <a:endParaRPr lang="he-IL" sz="2400" dirty="0"/>
          </a:p>
        </p:txBody>
      </p:sp>
      <p:pic>
        <p:nvPicPr>
          <p:cNvPr id="6" name="תמונה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61" y="2383436"/>
            <a:ext cx="3348693" cy="1600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0212" y="4512809"/>
            <a:ext cx="5159247" cy="88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536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0091" y="2442755"/>
            <a:ext cx="288689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 smtClean="0"/>
              <a:t>לסיכום</a:t>
            </a:r>
            <a:endParaRPr lang="he-IL" sz="5400" dirty="0"/>
          </a:p>
        </p:txBody>
      </p:sp>
    </p:spTree>
    <p:extLst>
      <p:ext uri="{BB962C8B-B14F-4D97-AF65-F5344CB8AC3E}">
        <p14:creationId xmlns:p14="http://schemas.microsoft.com/office/powerpoint/2010/main" val="3654629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גורמי אקלים – תוכן עניינים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1815737" y="1998617"/>
            <a:ext cx="8360229" cy="424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/>
              <a:t>זרם ים קר או חם   </a:t>
            </a:r>
            <a:r>
              <a:rPr lang="he-IL" sz="1200" dirty="0" smtClean="0"/>
              <a:t>עמוד 5-3</a:t>
            </a:r>
            <a:endParaRPr lang="he-IL" dirty="0" smtClean="0"/>
          </a:p>
          <a:p>
            <a:pPr algn="r"/>
            <a:endParaRPr lang="he-IL" dirty="0"/>
          </a:p>
          <a:p>
            <a:pPr algn="r"/>
            <a:r>
              <a:rPr lang="he-IL" dirty="0"/>
              <a:t>רוח: רמה ברומטרית (לחץ אוויר גבוה) ושקע ברומטרי (לחץ אוויר נמוך</a:t>
            </a:r>
            <a:r>
              <a:rPr lang="he-IL" dirty="0" smtClean="0"/>
              <a:t>)   </a:t>
            </a:r>
            <a:r>
              <a:rPr lang="he-IL" sz="1200" dirty="0" smtClean="0"/>
              <a:t>עמוד 7</a:t>
            </a:r>
            <a:endParaRPr lang="he-IL" dirty="0"/>
          </a:p>
          <a:p>
            <a:pPr algn="r"/>
            <a:endParaRPr lang="he-IL" dirty="0" smtClean="0"/>
          </a:p>
          <a:p>
            <a:pPr algn="r"/>
            <a:r>
              <a:rPr lang="he-IL" dirty="0" smtClean="0"/>
              <a:t>קווי </a:t>
            </a:r>
            <a:r>
              <a:rPr lang="he-IL" dirty="0"/>
              <a:t>רוחב: קירבה לקו המשווה ורצועת המדבר </a:t>
            </a:r>
            <a:r>
              <a:rPr lang="he-IL" dirty="0" smtClean="0"/>
              <a:t>העולמית   </a:t>
            </a:r>
            <a:r>
              <a:rPr lang="he-IL" sz="1200" dirty="0" smtClean="0"/>
              <a:t>עמוד 11-9</a:t>
            </a:r>
            <a:endParaRPr lang="he-IL" dirty="0" smtClean="0"/>
          </a:p>
          <a:p>
            <a:pPr algn="r"/>
            <a:endParaRPr lang="he-IL" dirty="0" smtClean="0"/>
          </a:p>
          <a:p>
            <a:pPr algn="r"/>
            <a:r>
              <a:rPr lang="he-IL" dirty="0" smtClean="0"/>
              <a:t>מדבר </a:t>
            </a:r>
            <a:r>
              <a:rPr lang="he-IL" dirty="0"/>
              <a:t>בצל </a:t>
            </a:r>
            <a:r>
              <a:rPr lang="he-IL" dirty="0" smtClean="0"/>
              <a:t>גשם   </a:t>
            </a:r>
            <a:r>
              <a:rPr lang="he-IL" sz="1200" dirty="0" smtClean="0"/>
              <a:t>עמוד 14-13</a:t>
            </a:r>
            <a:endParaRPr lang="he-IL" dirty="0"/>
          </a:p>
          <a:p>
            <a:pPr algn="r"/>
            <a:endParaRPr lang="he-IL" dirty="0"/>
          </a:p>
          <a:p>
            <a:pPr algn="r"/>
            <a:r>
              <a:rPr lang="he-IL" dirty="0"/>
              <a:t>קירבה לים שהוא גורם </a:t>
            </a:r>
            <a:r>
              <a:rPr lang="he-IL" dirty="0" smtClean="0"/>
              <a:t>ממתן   </a:t>
            </a:r>
            <a:r>
              <a:rPr lang="he-IL" sz="1200" dirty="0" smtClean="0"/>
              <a:t>עמוד 16</a:t>
            </a:r>
            <a:endParaRPr lang="he-IL" dirty="0"/>
          </a:p>
          <a:p>
            <a:pPr algn="r"/>
            <a:endParaRPr lang="he-IL" dirty="0"/>
          </a:p>
          <a:p>
            <a:pPr algn="r"/>
            <a:r>
              <a:rPr lang="he-IL" dirty="0" smtClean="0"/>
              <a:t>גובה   </a:t>
            </a:r>
            <a:r>
              <a:rPr lang="he-IL" sz="1200" dirty="0" smtClean="0"/>
              <a:t>עמוד 18</a:t>
            </a:r>
            <a:endParaRPr lang="he-IL" dirty="0" smtClean="0"/>
          </a:p>
          <a:p>
            <a:pPr algn="r"/>
            <a:endParaRPr lang="he-IL" dirty="0"/>
          </a:p>
          <a:p>
            <a:pPr algn="r"/>
            <a:r>
              <a:rPr lang="he-IL" dirty="0" smtClean="0"/>
              <a:t>מפת העולם לסיכום   </a:t>
            </a:r>
            <a:r>
              <a:rPr lang="he-IL" sz="1200" dirty="0" smtClean="0"/>
              <a:t>עמוד 20</a:t>
            </a:r>
            <a:endParaRPr lang="he-IL" dirty="0" smtClean="0"/>
          </a:p>
          <a:p>
            <a:pPr algn="r"/>
            <a:endParaRPr lang="he-IL" dirty="0"/>
          </a:p>
          <a:p>
            <a:pPr algn="r"/>
            <a:r>
              <a:rPr lang="he-IL" dirty="0" smtClean="0"/>
              <a:t>סיכום   </a:t>
            </a:r>
            <a:r>
              <a:rPr lang="he-IL" sz="1200" dirty="0" smtClean="0"/>
              <a:t>עמוד 21</a:t>
            </a:r>
            <a:r>
              <a:rPr lang="he-IL" dirty="0" smtClean="0"/>
              <a:t>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23868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465" y="1348769"/>
            <a:ext cx="9444901" cy="474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596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24" y="1018903"/>
            <a:ext cx="11070246" cy="513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14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1. זרם ים קר או חם ליד החוף</a:t>
            </a:r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67" y="1947865"/>
            <a:ext cx="9033585" cy="42412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96252" y="2360350"/>
            <a:ext cx="2577736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/>
              <a:t>זרמי ים משפיעים רק על האזור שקרוב לים</a:t>
            </a:r>
            <a:r>
              <a:rPr lang="he-IL" dirty="0" smtClean="0"/>
              <a:t>.</a:t>
            </a:r>
            <a:endParaRPr lang="en-US" dirty="0" smtClean="0"/>
          </a:p>
          <a:p>
            <a:pPr algn="r"/>
            <a:endParaRPr lang="he-IL" dirty="0"/>
          </a:p>
          <a:p>
            <a:pPr algn="r"/>
            <a:r>
              <a:rPr lang="he-IL" b="1" dirty="0">
                <a:solidFill>
                  <a:srgbClr val="FF0000"/>
                </a:solidFill>
              </a:rPr>
              <a:t>זרם ים חם</a:t>
            </a:r>
            <a:r>
              <a:rPr lang="he-IL" dirty="0"/>
              <a:t> = חם </a:t>
            </a:r>
            <a:r>
              <a:rPr lang="he-IL" dirty="0" smtClean="0"/>
              <a:t>וגשום              כי החום מייצר אדים מהים וכך נוצרים עננים   </a:t>
            </a:r>
          </a:p>
          <a:p>
            <a:pPr algn="r"/>
            <a:endParaRPr lang="he-IL" dirty="0"/>
          </a:p>
          <a:p>
            <a:pPr algn="r"/>
            <a:r>
              <a:rPr lang="he-IL" b="1" dirty="0" smtClean="0">
                <a:solidFill>
                  <a:srgbClr val="00B0F0"/>
                </a:solidFill>
              </a:rPr>
              <a:t>זרם </a:t>
            </a:r>
            <a:r>
              <a:rPr lang="he-IL" b="1" dirty="0">
                <a:solidFill>
                  <a:srgbClr val="00B0F0"/>
                </a:solidFill>
              </a:rPr>
              <a:t>ים קר </a:t>
            </a:r>
            <a:r>
              <a:rPr lang="he-IL" dirty="0"/>
              <a:t>= קר ולא </a:t>
            </a:r>
            <a:r>
              <a:rPr lang="he-IL" dirty="0" smtClean="0"/>
              <a:t>גשום כי באזור קר אין יצירת עננים בים.                    לכן באזור </a:t>
            </a:r>
            <a:r>
              <a:rPr lang="he-IL" dirty="0"/>
              <a:t>החוף יכול להיווצר היה מדבר קר</a:t>
            </a:r>
          </a:p>
        </p:txBody>
      </p:sp>
    </p:spTree>
    <p:extLst>
      <p:ext uri="{BB962C8B-B14F-4D97-AF65-F5344CB8AC3E}">
        <p14:creationId xmlns:p14="http://schemas.microsoft.com/office/powerpoint/2010/main" val="1612258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זרם הגולף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513" y="2010600"/>
            <a:ext cx="6757573" cy="41119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8343" y="2913017"/>
            <a:ext cx="2769325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dirty="0"/>
              <a:t>זרם הגולף הוא זרם </a:t>
            </a:r>
            <a:r>
              <a:rPr lang="he-IL" sz="2000" dirty="0" smtClean="0"/>
              <a:t>חם </a:t>
            </a:r>
            <a:endParaRPr lang="he-IL" sz="2000" dirty="0"/>
          </a:p>
          <a:p>
            <a:pPr algn="r"/>
            <a:endParaRPr lang="he-IL" sz="2000" dirty="0"/>
          </a:p>
          <a:p>
            <a:pPr algn="r"/>
            <a:r>
              <a:rPr lang="he-IL" sz="2000" dirty="0"/>
              <a:t>לכן הוא קצת מעלה את הטמפרטורה בארצות הקרות כמו בריטניה, אירלנד</a:t>
            </a:r>
          </a:p>
        </p:txBody>
      </p:sp>
    </p:spTree>
    <p:extLst>
      <p:ext uri="{BB962C8B-B14F-4D97-AF65-F5344CB8AC3E}">
        <p14:creationId xmlns:p14="http://schemas.microsoft.com/office/powerpoint/2010/main" val="4232643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זרם הומבולדט (זרם פרו)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015" y="1920240"/>
            <a:ext cx="4820419" cy="43601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06193" y="3108959"/>
            <a:ext cx="237744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dirty="0" smtClean="0"/>
              <a:t>זרם קר שגרם להיווצרות מדבר אטקמה - מדבר קר ליד החוף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2820922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6476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102910"/>
            <a:ext cx="12331337" cy="1516885"/>
          </a:xfrm>
        </p:spPr>
        <p:txBody>
          <a:bodyPr>
            <a:normAutofit/>
          </a:bodyPr>
          <a:lstStyle/>
          <a:p>
            <a:pPr algn="ctr"/>
            <a:r>
              <a:rPr lang="he-IL" sz="3200" dirty="0" smtClean="0"/>
              <a:t>2. רוחות – רמה ברומטרית (לחץ אוויר גבוה) ושקע ברומטרי (לחץ אוויר נמוך)</a:t>
            </a:r>
            <a:endParaRPr lang="he-IL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826035" y="2024741"/>
            <a:ext cx="5447212" cy="37548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dirty="0" smtClean="0"/>
              <a:t>רוח </a:t>
            </a:r>
            <a:r>
              <a:rPr lang="he-IL" sz="2000" dirty="0"/>
              <a:t>זורמת מרמה ברומטרית (</a:t>
            </a:r>
            <a:r>
              <a:rPr lang="he-IL" sz="2000" b="1" dirty="0"/>
              <a:t>לחץ אוויר גבוה</a:t>
            </a:r>
            <a:r>
              <a:rPr lang="he-IL" sz="2000" dirty="0"/>
              <a:t>) </a:t>
            </a:r>
            <a:endParaRPr lang="he-IL" sz="2000" dirty="0" smtClean="0"/>
          </a:p>
          <a:p>
            <a:pPr algn="r"/>
            <a:r>
              <a:rPr lang="he-IL" sz="2000" dirty="0" smtClean="0"/>
              <a:t>לשקע </a:t>
            </a:r>
            <a:r>
              <a:rPr lang="he-IL" sz="2000" dirty="0"/>
              <a:t>ברומטרי (</a:t>
            </a:r>
            <a:r>
              <a:rPr lang="he-IL" sz="2000" b="1" dirty="0"/>
              <a:t>לחץ אוויר נמוך</a:t>
            </a:r>
            <a:r>
              <a:rPr lang="he-IL" sz="2000" dirty="0"/>
              <a:t>). </a:t>
            </a:r>
          </a:p>
          <a:p>
            <a:pPr algn="r"/>
            <a:endParaRPr lang="he-IL" sz="2000" dirty="0"/>
          </a:p>
          <a:p>
            <a:pPr algn="r"/>
            <a:r>
              <a:rPr lang="he-IL" sz="2000" dirty="0"/>
              <a:t>לכן ב</a:t>
            </a:r>
            <a:r>
              <a:rPr lang="he-IL" sz="2000" b="1" dirty="0"/>
              <a:t>רמה ברומטרית </a:t>
            </a:r>
            <a:r>
              <a:rPr lang="he-IL" sz="2000" dirty="0"/>
              <a:t>יהיה אזור צחיח </a:t>
            </a:r>
            <a:r>
              <a:rPr lang="he-IL" sz="2000" b="1" dirty="0"/>
              <a:t>ללא משקעים </a:t>
            </a:r>
            <a:r>
              <a:rPr lang="he-IL" sz="2000" dirty="0"/>
              <a:t>ואילו אזור עם </a:t>
            </a:r>
            <a:r>
              <a:rPr lang="he-IL" sz="2000" b="1" dirty="0"/>
              <a:t>שקע ברומטרי </a:t>
            </a:r>
            <a:r>
              <a:rPr lang="he-IL" sz="2000" dirty="0"/>
              <a:t>יהיה </a:t>
            </a:r>
            <a:r>
              <a:rPr lang="he-IL" sz="2000" b="1" dirty="0" smtClean="0"/>
              <a:t>גשום</a:t>
            </a:r>
          </a:p>
          <a:p>
            <a:pPr algn="r"/>
            <a:endParaRPr lang="he-IL" sz="2000" dirty="0" smtClean="0"/>
          </a:p>
          <a:p>
            <a:pPr algn="r"/>
            <a:endParaRPr lang="he-IL" sz="2000" dirty="0"/>
          </a:p>
          <a:p>
            <a:pPr algn="r"/>
            <a:r>
              <a:rPr lang="he-IL" sz="2000" dirty="0"/>
              <a:t>במפה היכן שיהיה כתוב "רמה" או "לחץ אוויר גבוה" </a:t>
            </a:r>
            <a:endParaRPr lang="he-IL" sz="2000" dirty="0" smtClean="0"/>
          </a:p>
          <a:p>
            <a:pPr algn="r"/>
            <a:r>
              <a:rPr lang="he-IL" sz="2000" dirty="0" smtClean="0"/>
              <a:t>אז </a:t>
            </a:r>
            <a:r>
              <a:rPr lang="he-IL" sz="2000" dirty="0"/>
              <a:t>עליכם יהיה להגיד שזה אזור ללא גשם                  </a:t>
            </a:r>
          </a:p>
          <a:p>
            <a:pPr algn="r"/>
            <a:r>
              <a:rPr lang="he-IL" sz="2000" dirty="0"/>
              <a:t>והיכן שיהיה כתוב "שקע ברומטרי" או לחץ אוויר נמוך" אז עליכם יהיה להגיד שזה אזור גשום.</a:t>
            </a:r>
          </a:p>
          <a:p>
            <a:pPr algn="r"/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89" y="2566835"/>
            <a:ext cx="5588202" cy="529061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42" y="3390319"/>
            <a:ext cx="5577594" cy="75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1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9676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3. קווי רוחב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3579223" y="2220685"/>
            <a:ext cx="8425543" cy="37548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dirty="0" smtClean="0"/>
              <a:t>א) באזור </a:t>
            </a:r>
            <a:r>
              <a:rPr lang="he-IL" sz="2000" dirty="0"/>
              <a:t>קו המשווה, </a:t>
            </a:r>
            <a:r>
              <a:rPr lang="he-IL" sz="2000" b="1" dirty="0">
                <a:solidFill>
                  <a:srgbClr val="FF0000"/>
                </a:solidFill>
              </a:rPr>
              <a:t>בין 20 צפון ל-20 דרום</a:t>
            </a:r>
            <a:r>
              <a:rPr lang="he-IL" sz="2000" dirty="0"/>
              <a:t>, השמש חזקה. </a:t>
            </a:r>
            <a:endParaRPr lang="he-IL" sz="2000" dirty="0" smtClean="0"/>
          </a:p>
          <a:p>
            <a:pPr algn="r"/>
            <a:r>
              <a:rPr lang="he-IL" sz="2000" dirty="0" smtClean="0"/>
              <a:t>זה </a:t>
            </a:r>
            <a:r>
              <a:rPr lang="he-IL" sz="2000" dirty="0"/>
              <a:t>גורם לאידוי מי-ים והאוויר עולה ומתקרר, מה שגורם ל</a:t>
            </a:r>
            <a:r>
              <a:rPr lang="he-IL" sz="2000" b="1" dirty="0">
                <a:solidFill>
                  <a:srgbClr val="FF0000"/>
                </a:solidFill>
              </a:rPr>
              <a:t>התעבות עננים </a:t>
            </a:r>
            <a:r>
              <a:rPr lang="he-IL" sz="2000" dirty="0" smtClean="0"/>
              <a:t>וגשם. </a:t>
            </a:r>
            <a:endParaRPr lang="he-IL" sz="2000" dirty="0"/>
          </a:p>
          <a:p>
            <a:pPr algn="r"/>
            <a:r>
              <a:rPr lang="he-IL" sz="2000" dirty="0"/>
              <a:t>לכן האקלים </a:t>
            </a:r>
            <a:r>
              <a:rPr lang="he-IL" sz="2000" dirty="0">
                <a:solidFill>
                  <a:srgbClr val="FF0000"/>
                </a:solidFill>
              </a:rPr>
              <a:t>טרופי</a:t>
            </a:r>
            <a:r>
              <a:rPr lang="he-IL" sz="2000" dirty="0"/>
              <a:t> - חם, לח וגשום </a:t>
            </a:r>
          </a:p>
          <a:p>
            <a:pPr algn="r"/>
            <a:endParaRPr lang="he-IL" sz="2000" dirty="0" smtClean="0"/>
          </a:p>
          <a:p>
            <a:pPr algn="r"/>
            <a:r>
              <a:rPr lang="he-IL" sz="2000" b="1" dirty="0" smtClean="0"/>
              <a:t>ככל </a:t>
            </a:r>
            <a:r>
              <a:rPr lang="he-IL" sz="2000" b="1" dirty="0"/>
              <a:t>שנתרחק מקו המשווה, הטמפרטורה תרד ויהיה </a:t>
            </a:r>
            <a:r>
              <a:rPr lang="he-IL" sz="2000" b="1" dirty="0" smtClean="0"/>
              <a:t>פחות אידוי </a:t>
            </a:r>
            <a:r>
              <a:rPr lang="he-IL" sz="2000" b="1" dirty="0"/>
              <a:t>ועננים</a:t>
            </a:r>
            <a:r>
              <a:rPr lang="he-IL" sz="2000" dirty="0"/>
              <a:t>. </a:t>
            </a:r>
            <a:endParaRPr lang="he-IL" sz="2000" dirty="0" smtClean="0"/>
          </a:p>
          <a:p>
            <a:pPr algn="r"/>
            <a:r>
              <a:rPr lang="he-IL" sz="2000" dirty="0" smtClean="0"/>
              <a:t>למשל</a:t>
            </a:r>
            <a:r>
              <a:rPr lang="he-IL" sz="2000" dirty="0"/>
              <a:t>, בקוטב </a:t>
            </a:r>
            <a:r>
              <a:rPr lang="he-IL" sz="2000" dirty="0" smtClean="0"/>
              <a:t>הצפוני והדרומי. </a:t>
            </a:r>
            <a:r>
              <a:rPr lang="he-IL" sz="2000" dirty="0" smtClean="0">
                <a:solidFill>
                  <a:schemeClr val="bg1"/>
                </a:solidFill>
              </a:rPr>
              <a:t>י </a:t>
            </a:r>
            <a:r>
              <a:rPr lang="he-IL" sz="2000" dirty="0" smtClean="0"/>
              <a:t>                                                                                                </a:t>
            </a:r>
            <a:endParaRPr lang="he-IL" sz="2000" dirty="0"/>
          </a:p>
          <a:p>
            <a:pPr algn="r"/>
            <a:endParaRPr lang="he-IL" sz="2000" dirty="0"/>
          </a:p>
          <a:p>
            <a:pPr algn="r"/>
            <a:r>
              <a:rPr lang="he-IL" sz="2000" dirty="0" smtClean="0"/>
              <a:t>ב) </a:t>
            </a:r>
            <a:r>
              <a:rPr lang="he-IL" sz="2000" b="1" dirty="0" smtClean="0">
                <a:solidFill>
                  <a:srgbClr val="FF0000"/>
                </a:solidFill>
              </a:rPr>
              <a:t>רצועת </a:t>
            </a:r>
            <a:r>
              <a:rPr lang="he-IL" sz="2000" b="1" dirty="0">
                <a:solidFill>
                  <a:srgbClr val="FF0000"/>
                </a:solidFill>
              </a:rPr>
              <a:t>מדבר </a:t>
            </a:r>
            <a:r>
              <a:rPr lang="he-IL" sz="2000" b="1" dirty="0" smtClean="0">
                <a:solidFill>
                  <a:srgbClr val="FF0000"/>
                </a:solidFill>
              </a:rPr>
              <a:t>עולמית</a:t>
            </a:r>
            <a:r>
              <a:rPr lang="he-IL" sz="2000" dirty="0" smtClean="0"/>
              <a:t>: </a:t>
            </a:r>
            <a:r>
              <a:rPr lang="he-IL" sz="2000" dirty="0"/>
              <a:t>האוויר נע מאזור הטרופי לעבר הקטבים. </a:t>
            </a:r>
          </a:p>
          <a:p>
            <a:pPr algn="r"/>
            <a:r>
              <a:rPr lang="he-IL" sz="2000" dirty="0"/>
              <a:t>האוויר יורד ב</a:t>
            </a:r>
            <a:r>
              <a:rPr lang="he-IL" sz="2000" b="1" dirty="0">
                <a:solidFill>
                  <a:srgbClr val="FF0000"/>
                </a:solidFill>
              </a:rPr>
              <a:t>קו </a:t>
            </a:r>
            <a:r>
              <a:rPr lang="he-IL" sz="2000" b="1" dirty="0" smtClean="0">
                <a:solidFill>
                  <a:srgbClr val="FF0000"/>
                </a:solidFill>
              </a:rPr>
              <a:t>רוחב 30-25</a:t>
            </a:r>
            <a:r>
              <a:rPr lang="he-IL" sz="2000" dirty="0" smtClean="0"/>
              <a:t>: </a:t>
            </a:r>
            <a:r>
              <a:rPr lang="he-IL" sz="2000" dirty="0"/>
              <a:t>אוויר שיורד מתחמם, וזה מונע עננות. </a:t>
            </a:r>
          </a:p>
          <a:p>
            <a:pPr algn="r"/>
            <a:r>
              <a:rPr lang="he-IL" sz="2000" dirty="0"/>
              <a:t>כך נוצרה רצועת מדבר עולמית כמו מדבר סהרה והנגב.</a:t>
            </a:r>
          </a:p>
          <a:p>
            <a:pPr algn="r"/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-172470" y="4766739"/>
            <a:ext cx="386660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/>
              <a:t>מ-2 </a:t>
            </a:r>
            <a:r>
              <a:rPr lang="he-IL" dirty="0"/>
              <a:t>צדי קו המשווה, קווי הרוחב זהים. </a:t>
            </a:r>
          </a:p>
          <a:p>
            <a:pPr algn="r"/>
            <a:r>
              <a:rPr lang="he-IL" dirty="0"/>
              <a:t>לכן באותם קווי רוחב יש אקלים זהה </a:t>
            </a:r>
            <a:endParaRPr lang="he-IL" dirty="0" smtClean="0"/>
          </a:p>
          <a:p>
            <a:pPr algn="r"/>
            <a:r>
              <a:rPr lang="he-IL" dirty="0" smtClean="0"/>
              <a:t>(</a:t>
            </a:r>
            <a:r>
              <a:rPr lang="he-IL" dirty="0"/>
              <a:t>כמו מראה</a:t>
            </a:r>
            <a:r>
              <a:rPr lang="he-IL" dirty="0" smtClean="0"/>
              <a:t>)</a:t>
            </a:r>
            <a:endParaRPr lang="he-IL"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8" y="1992463"/>
            <a:ext cx="3623718" cy="278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50287"/>
      </p:ext>
    </p:extLst>
  </p:cSld>
  <p:clrMapOvr>
    <a:masterClrMapping/>
  </p:clrMapOvr>
</p:sld>
</file>

<file path=ppt/theme/theme1.xml><?xml version="1.0" encoding="utf-8"?>
<a:theme xmlns:a="http://schemas.openxmlformats.org/drawingml/2006/main" name="מצגות קמפוס">
  <a:themeElements>
    <a:clrScheme name="מבט לאחור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מבט לאחור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מבט לאחור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מצגות קמפוס" id="{E693CF45-7A1A-4041-A430-EC7555623299}" vid="{BB2ABCE7-DEDE-4117-B870-9DF266F2FE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מצגות קמפוס</Template>
  <TotalTime>58</TotalTime>
  <Words>596</Words>
  <Application>Microsoft Office PowerPoint</Application>
  <PresentationFormat>מסך רחב</PresentationFormat>
  <Paragraphs>89</Paragraphs>
  <Slides>21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מצגות קמפוס</vt:lpstr>
      <vt:lpstr>גורמי אקלים</vt:lpstr>
      <vt:lpstr>גורמי אקלים – תוכן עניינים</vt:lpstr>
      <vt:lpstr>1. זרם ים קר או חם ליד החוף</vt:lpstr>
      <vt:lpstr>זרם הגולף</vt:lpstr>
      <vt:lpstr>זרם הומבולדט (זרם פרו)</vt:lpstr>
      <vt:lpstr>מצגת של PowerPoint‏</vt:lpstr>
      <vt:lpstr>2. רוחות – רמה ברומטרית (לחץ אוויר גבוה) ושקע ברומטרי (לחץ אוויר נמוך)</vt:lpstr>
      <vt:lpstr>מצגת של PowerPoint‏</vt:lpstr>
      <vt:lpstr>3. קווי רוחב</vt:lpstr>
      <vt:lpstr>מצגת של PowerPoint‏</vt:lpstr>
      <vt:lpstr>מצגת של PowerPoint‏</vt:lpstr>
      <vt:lpstr>מצגת של PowerPoint‏</vt:lpstr>
      <vt:lpstr>4. מדבר בצל גשם: גורם הצבה (מחסום הררי)</vt:lpstr>
      <vt:lpstr>מצגת של PowerPoint‏</vt:lpstr>
      <vt:lpstr>מצגת של PowerPoint‏</vt:lpstr>
      <vt:lpstr>5. קירבה לים שהוא גורם ממתן</vt:lpstr>
      <vt:lpstr>מצגת של PowerPoint‏</vt:lpstr>
      <vt:lpstr>6. טופוגרפיה, גובה 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Samokovlija</dc:creator>
  <cp:lastModifiedBy>‏‏משתמש Windows</cp:lastModifiedBy>
  <cp:revision>12</cp:revision>
  <dcterms:created xsi:type="dcterms:W3CDTF">2020-05-21T11:17:02Z</dcterms:created>
  <dcterms:modified xsi:type="dcterms:W3CDTF">2020-07-18T12:24:22Z</dcterms:modified>
</cp:coreProperties>
</file>