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2" r:id="rId6"/>
    <p:sldId id="265" r:id="rId7"/>
    <p:sldId id="274" r:id="rId8"/>
    <p:sldId id="275" r:id="rId9"/>
    <p:sldId id="273" r:id="rId10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280" autoAdjust="0"/>
  </p:normalViewPr>
  <p:slideViewPr>
    <p:cSldViewPr>
      <p:cViewPr varScale="1">
        <p:scale>
          <a:sx n="85" d="100"/>
          <a:sy n="85" d="100"/>
        </p:scale>
        <p:origin x="590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84BCA5A-D584-4777-99CE-50D5EF6A133F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25 פברואר 23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C567D4A-04CB-4EDF-8FB1-342A02FC8EC5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61AC641-83DD-46C9-9667-FDF20AA0D183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61351F-DBB1-4664-ADA9-83BC7CB8848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627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263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814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814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52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52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39060" y="990600"/>
            <a:ext cx="8458200" cy="3200400"/>
          </a:xfrm>
        </p:spPr>
        <p:txBody>
          <a:bodyPr rtlCol="1">
            <a:normAutofit/>
          </a:bodyPr>
          <a:lstStyle>
            <a:lvl1pPr algn="r" rtl="1">
              <a:defRPr sz="60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39059" y="4267200"/>
            <a:ext cx="8458200" cy="1371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2C74F8FA-5FC2-4757-8E89-C999F5A7EB0D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5pPr algn="r" rtl="1">
              <a:defRPr/>
            </a:lvl5pPr>
            <a:lvl6pPr marL="1600200" algn="r" rtl="1">
              <a:defRPr/>
            </a:lvl6pPr>
            <a:lvl7pPr marL="1874520" algn="r" rtl="1">
              <a:defRPr/>
            </a:lvl7pPr>
            <a:lvl8pPr marL="2148840" algn="r" rtl="1">
              <a:defRPr/>
            </a:lvl8pPr>
            <a:lvl9pPr marL="2423160" algn="r" rtl="1">
              <a:defRPr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502145BE-FD5B-4983-BA8F-51B60EEBFFC4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pPr algn="l"/>
            <a:fld id="{81FEFA0A-2F20-4B60-98C6-5FFDA469AA1C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6E3E951F-F394-4684-9328-8492A5D3F786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08C03E7C-A80C-4813-92F9-97F4036F902F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9058" y="2057400"/>
            <a:ext cx="8458201" cy="2666999"/>
          </a:xfrm>
        </p:spPr>
        <p:txBody>
          <a:bodyPr rtlCol="1" anchor="b">
            <a:normAutofit/>
          </a:bodyPr>
          <a:lstStyle>
            <a:lvl1pPr algn="r" rtl="1">
              <a:defRPr sz="4800" b="0" i="0" cap="none" baseline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439058" y="4876800"/>
            <a:ext cx="8458201" cy="1143000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23733D9E-814E-403F-A044-E66E58672228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AFB89F32-1DFC-4C62-A981-B6071E4BA3AE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3CEFD418-B6DF-41F6-B158-22C2F941BCC0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67808E63-1058-4379-9593-B325B6F75CD5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14275670-B736-4E90-A8B1-9BEF1BABCB7A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pPr algn="l"/>
            <a:fld id="{81FEFA0A-2F20-4B60-98C6-5FFDA469AA1C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5612" y="1676400"/>
            <a:ext cx="3810000" cy="2438400"/>
          </a:xfrm>
        </p:spPr>
        <p:txBody>
          <a:bodyPr rtlCol="1" anchor="b">
            <a:norm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25059" y="685800"/>
            <a:ext cx="6172200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5612" y="4191000"/>
            <a:ext cx="3810000" cy="15240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C07D99BB-91A9-4AD9-BD7C-DA85B5C1099C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5612" y="1676400"/>
            <a:ext cx="3810000" cy="2438400"/>
          </a:xfrm>
        </p:spPr>
        <p:txBody>
          <a:bodyPr rtlCol="1" anchor="b">
            <a:no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4875212" y="0"/>
            <a:ext cx="5943601" cy="6858000"/>
          </a:xfrm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5612" y="4191000"/>
            <a:ext cx="3810000" cy="15240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053200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9928C2A-1AE3-4D07-80C3-779A1220ED45}" type="datetime8">
              <a:rPr lang="he-IL" smtClean="0"/>
              <a:pPr/>
              <a:t>25 פברואר 23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70801" y="6356351"/>
            <a:ext cx="28440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8600" algn="r" defTabSz="914400" rtl="1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5156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20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7788" y="260648"/>
            <a:ext cx="11567020" cy="1584176"/>
          </a:xfrm>
        </p:spPr>
        <p:txBody>
          <a:bodyPr rtlCol="1">
            <a:normAutofit/>
          </a:bodyPr>
          <a:lstStyle/>
          <a:p>
            <a:pPr algn="ctr"/>
            <a:r>
              <a:rPr lang="he-IL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המסוע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606580" y="2204864"/>
            <a:ext cx="3489648" cy="3672408"/>
          </a:xfrm>
        </p:spPr>
        <p:txBody>
          <a:bodyPr rtlCol="1">
            <a:normAutofit/>
          </a:bodyPr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מסוע בשדה תעופה">
            <a:extLst>
              <a:ext uri="{FF2B5EF4-FFF2-40B4-BE49-F238E27FC236}">
                <a16:creationId xmlns:a16="http://schemas.microsoft.com/office/drawing/2014/main" id="{E40C771D-7905-4AA3-95C5-791E5758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562225"/>
            <a:ext cx="3810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693812" y="260648"/>
            <a:ext cx="10513167" cy="6192688"/>
          </a:xfrm>
        </p:spPr>
        <p:txBody>
          <a:bodyPr rtlCol="1"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לדוגמה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על המסוע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נוסעת שעומדת על מסוע בנמל התעופה, מתקדמת במהירות של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1.5m/s 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בהזדמנות אחרת היא עולה על אותו מסוע, אך הולכת עליו. מתברר כי המסוע מוביל אותה מהלך של 30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במשך 12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.s 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חשבו את מהירות הנוסעת: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א. ביחס לנוסעת אחרת שניצבת מחוץ למסוע.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ב. ביחס למסוע.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תשובות:</a:t>
            </a:r>
          </a:p>
          <a:p>
            <a:pPr marL="0" indent="0"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V1= 1.5 m/s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א. המהירות של הנוסעת על המסוע ביחס לנוסעת מחוץ למסוע היא: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m/s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2.5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(30/12)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V2=2.5 m/s                      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ב. המהירות של הנוסעת ביחס למסוע הוא: 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m/s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V=V2-V1=2.5-1.5= 1m/s 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75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he-IL" sz="1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1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3892" y="20351"/>
            <a:ext cx="9601200" cy="600337"/>
          </a:xfrm>
        </p:spPr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פריסת כותרת ותוכן עם תרשים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3812" y="620688"/>
            <a:ext cx="10417223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רכבת נוסעת במהירות 20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m/s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אורך הרכבת הוא 100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m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תלמידה שנמצאת בקצה האחורי של הרכבת, נעה לעבר הקצה הקדמי במהירות קבועה שגודלה 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m/s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(ביחס לרכבת).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א. כעבור כמה זמן מגיעה התלמידה אל הקצה הקדמי של הרכבת?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ב. כמה התקדמה התלמידה ביחס למסילה בפרק זמן זה?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ג. כמה התקדמה הרכבת ביחס למסילה בזמן זה?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ד. סרטטו חצים שמייצגים את ההעתקים של הרכבת ביחס למסילה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(v1)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של התלמידה ביחס לרכבת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(v2)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ושל התלמידה ביחס למסילה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(v)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תשובות: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א.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V=20m/s   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רכבת 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V=2m/s     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תלמידה                         התלמידה תגיע לקצה הקידמי תוך 50 שניות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S=100m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t=100m:2m/s= 50s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3892" y="20351"/>
            <a:ext cx="9601200" cy="600337"/>
          </a:xfrm>
        </p:spPr>
        <p:txBody>
          <a:bodyPr rtlCol="1"/>
          <a:lstStyle/>
          <a:p>
            <a:pPr rtl="1"/>
            <a:r>
              <a:rPr lang="he-IL" dirty="0"/>
              <a:t>המשך לתשובות  של הרכבת הנוסעת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69876" y="548680"/>
            <a:ext cx="9625135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ב.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S=?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S=V*t</a:t>
            </a:r>
          </a:p>
          <a:p>
            <a:pPr marL="0" indent="0" algn="ctr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v=m/s</a:t>
            </a:r>
          </a:p>
          <a:p>
            <a:pPr marL="0" indent="0" algn="ctr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t=50s</a:t>
            </a:r>
          </a:p>
          <a:p>
            <a:pPr marL="0" indent="0" algn="ctr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</a:t>
            </a: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12" y="2852936"/>
            <a:ext cx="36639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4132" y="3284984"/>
            <a:ext cx="74168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התלמידה עברה 1100 מטרים ביחס למסילה 50 שניות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948" y="47667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V=20m/s</a:t>
            </a:r>
          </a:p>
          <a:p>
            <a:r>
              <a:rPr lang="en-US" b="1" dirty="0">
                <a:latin typeface="Calibri" panose="020F0502020204030204" pitchFamily="34" charset="0"/>
              </a:rPr>
              <a:t>T=50s</a:t>
            </a:r>
          </a:p>
          <a:p>
            <a:r>
              <a:rPr lang="en-US" b="1" dirty="0">
                <a:latin typeface="Calibri" panose="020F0502020204030204" pitchFamily="34" charset="0"/>
              </a:rPr>
              <a:t>S=v*t=20*50=1000m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he-IL" b="1">
                <a:latin typeface="Calibri" panose="020F0502020204030204" pitchFamily="34" charset="0"/>
              </a:rPr>
              <a:t>הרכבת התקדמה 1000 מטר ב50 שניות </a:t>
            </a:r>
            <a:endParaRPr lang="he-IL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4852" y="188640"/>
            <a:ext cx="7920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ג.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81161"/>
            <a:ext cx="24482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V1=20m/s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0196" y="2564904"/>
            <a:ext cx="23402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V2=2m/s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0596" y="2564904"/>
            <a:ext cx="21602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V=22m/s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14" y="3191822"/>
            <a:ext cx="615758" cy="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7"/>
          <p:cNvSpPr/>
          <p:nvPr/>
        </p:nvSpPr>
        <p:spPr>
          <a:xfrm>
            <a:off x="549796" y="3073756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7"/>
          <p:cNvSpPr/>
          <p:nvPr/>
        </p:nvSpPr>
        <p:spPr>
          <a:xfrm>
            <a:off x="7838237" y="3189605"/>
            <a:ext cx="2936695" cy="280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701962">
            <a:off x="3255399" y="3018789"/>
            <a:ext cx="89479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תלמידה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590788">
            <a:off x="3361998" y="3379781"/>
            <a:ext cx="68159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רכבת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73777" y="2348880"/>
            <a:ext cx="3658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52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שיגור לוויין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/>
              <a:t>א</a:t>
            </a:r>
            <a:r>
              <a:rPr lang="en-US" dirty="0"/>
              <a:t>.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מדוע משגרים טילים לחלל כלפי מזרח? כיצד זה קשור בכיוון הסיבוב של הארץ על צירה?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ב. חשבו את המהירות של נקודה על פני הארץ על פני קו המשווה.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ג. השוו את המהירות שחישבתם למהירות הקול.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ד. האם המהירות שחישבתם בסעיף ב תקפה גם בישראל?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תשובות: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אנו משגרים את הטיל לחלל כלפי מזרח בגלל שהשמש נעה בשמים מערבה אז אם נשגרת הטיל מזרחה נוכל לנצל את המהירות המרבית של הטיל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s=40,000</a:t>
            </a:r>
          </a:p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t=24h</a:t>
            </a:r>
          </a:p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V=s/t=40,000/24=1667 2/3 km/h</a:t>
            </a:r>
          </a:p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V=1667*1000/3600=463.0555m/s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345 m/s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ג. מהירות הקול  היא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מהירות של נקודה על קו המשווה גדולה ממהירות הקול.</a:t>
            </a:r>
          </a:p>
          <a:p>
            <a:pPr algn="r" rtl="0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ד. לא כי נקודה שאינה על קו המשווה נעה על היקף קטן יותר ומהירותה  קטנה יותר.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שלווה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8_TF02801109.potx" id="{D4331A6B-1D86-4ACC-B25A-48097CCDBC34}" vid="{884F41F9-975C-4F5F-B1FE-964B53017F8B}"/>
    </a:ext>
  </a:extLst>
</a:theme>
</file>

<file path=ppt/theme/theme2.xml><?xml version="1.0" encoding="utf-8"?>
<a:theme xmlns:a="http://schemas.openxmlformats.org/drawingml/2006/main" name="ערכת נושא של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4873beb7-5857-4685-be1f-d57550cc96cc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טבע - שלווה (מסך רחב)</Template>
  <TotalTime>153</TotalTime>
  <Words>491</Words>
  <Application>Microsoft Office PowerPoint</Application>
  <PresentationFormat>מותאם אישית</PresentationFormat>
  <Paragraphs>76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Euphemia</vt:lpstr>
      <vt:lpstr>Tahoma</vt:lpstr>
      <vt:lpstr>שלווה 16x9</vt:lpstr>
      <vt:lpstr>על המסוע</vt:lpstr>
      <vt:lpstr>מצגת של PowerPoint‏</vt:lpstr>
      <vt:lpstr>פריסת כותרת ותוכן עם תרשים</vt:lpstr>
      <vt:lpstr>המשך לתשובות  של הרכבת הנוסעת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אלונה יפימוביץ'</dc:creator>
  <cp:lastModifiedBy>Liat</cp:lastModifiedBy>
  <cp:revision>17</cp:revision>
  <dcterms:created xsi:type="dcterms:W3CDTF">2017-03-25T11:08:11Z</dcterms:created>
  <dcterms:modified xsi:type="dcterms:W3CDTF">2023-02-25T11:43:11Z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