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8" r:id="rId4"/>
    <p:sldId id="269" r:id="rId5"/>
    <p:sldId id="270" r:id="rId6"/>
    <p:sldId id="286" r:id="rId7"/>
    <p:sldId id="273" r:id="rId8"/>
    <p:sldId id="275" r:id="rId9"/>
    <p:sldId id="276" r:id="rId10"/>
    <p:sldId id="277" r:id="rId11"/>
    <p:sldId id="287" r:id="rId12"/>
    <p:sldId id="278" r:id="rId13"/>
    <p:sldId id="281" r:id="rId14"/>
    <p:sldId id="282" r:id="rId15"/>
    <p:sldId id="283" r:id="rId16"/>
    <p:sldId id="284" r:id="rId17"/>
    <p:sldId id="257" r:id="rId18"/>
    <p:sldId id="258" r:id="rId19"/>
    <p:sldId id="260" r:id="rId20"/>
    <p:sldId id="259" r:id="rId21"/>
    <p:sldId id="288" r:id="rId22"/>
    <p:sldId id="289" r:id="rId23"/>
    <p:sldId id="290" r:id="rId24"/>
    <p:sldId id="29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60"/>
  </p:normalViewPr>
  <p:slideViewPr>
    <p:cSldViewPr>
      <p:cViewPr varScale="1">
        <p:scale>
          <a:sx n="82" d="100"/>
          <a:sy n="82" d="100"/>
        </p:scale>
        <p:origin x="13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09A8F8-5883-4F8F-9779-F208C220C936}" type="slidenum">
              <a:rPr lang="en-US" altLang="en-US"/>
              <a:pPr>
                <a:defRPr/>
              </a:pPr>
              <a:t>‹#›</a:t>
            </a:fld>
            <a:endParaRPr lang="en-US" altLang="en-US"/>
          </a:p>
        </p:txBody>
      </p:sp>
    </p:spTree>
    <p:extLst>
      <p:ext uri="{BB962C8B-B14F-4D97-AF65-F5344CB8AC3E}">
        <p14:creationId xmlns:p14="http://schemas.microsoft.com/office/powerpoint/2010/main" val="294305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FD0768-7CAA-47BF-AF58-EE582941AE25}" type="slidenum">
              <a:rPr lang="en-US" altLang="en-US"/>
              <a:pPr>
                <a:defRPr/>
              </a:pPr>
              <a:t>‹#›</a:t>
            </a:fld>
            <a:endParaRPr lang="en-US" altLang="en-US"/>
          </a:p>
        </p:txBody>
      </p:sp>
    </p:spTree>
    <p:extLst>
      <p:ext uri="{BB962C8B-B14F-4D97-AF65-F5344CB8AC3E}">
        <p14:creationId xmlns:p14="http://schemas.microsoft.com/office/powerpoint/2010/main" val="420652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7A0ECD-AC94-4B0A-84D1-C25ED735B59E}" type="slidenum">
              <a:rPr lang="en-US" altLang="en-US"/>
              <a:pPr>
                <a:defRPr/>
              </a:pPr>
              <a:t>‹#›</a:t>
            </a:fld>
            <a:endParaRPr lang="en-US" altLang="en-US"/>
          </a:p>
        </p:txBody>
      </p:sp>
    </p:spTree>
    <p:extLst>
      <p:ext uri="{BB962C8B-B14F-4D97-AF65-F5344CB8AC3E}">
        <p14:creationId xmlns:p14="http://schemas.microsoft.com/office/powerpoint/2010/main" val="176363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a:t>לחץ כדי לערוך סגנון כותרת של תבנית בסיס</a:t>
            </a:r>
            <a:endParaRPr lang="en-US"/>
          </a:p>
        </p:txBody>
      </p:sp>
      <p:sp>
        <p:nvSpPr>
          <p:cNvPr id="3" name="מציין מיקום של טבלה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437786-2EE7-4595-BAC4-B09767678C91}" type="slidenum">
              <a:rPr lang="en-US" altLang="en-US"/>
              <a:pPr>
                <a:defRPr/>
              </a:pPr>
              <a:t>‹#›</a:t>
            </a:fld>
            <a:endParaRPr lang="en-US" altLang="en-US"/>
          </a:p>
        </p:txBody>
      </p:sp>
    </p:spTree>
    <p:extLst>
      <p:ext uri="{BB962C8B-B14F-4D97-AF65-F5344CB8AC3E}">
        <p14:creationId xmlns:p14="http://schemas.microsoft.com/office/powerpoint/2010/main" val="42273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2E05FA-C186-4436-8E61-449CE9E2C16A}" type="slidenum">
              <a:rPr lang="en-US" altLang="en-US"/>
              <a:pPr>
                <a:defRPr/>
              </a:pPr>
              <a:t>‹#›</a:t>
            </a:fld>
            <a:endParaRPr lang="en-US" altLang="en-US"/>
          </a:p>
        </p:txBody>
      </p:sp>
    </p:spTree>
    <p:extLst>
      <p:ext uri="{BB962C8B-B14F-4D97-AF65-F5344CB8AC3E}">
        <p14:creationId xmlns:p14="http://schemas.microsoft.com/office/powerpoint/2010/main" val="184864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AAE5D8-2374-4999-9F90-0D3D632EADC8}" type="slidenum">
              <a:rPr lang="en-US" altLang="en-US"/>
              <a:pPr>
                <a:defRPr/>
              </a:pPr>
              <a:t>‹#›</a:t>
            </a:fld>
            <a:endParaRPr lang="en-US" altLang="en-US"/>
          </a:p>
        </p:txBody>
      </p:sp>
    </p:spTree>
    <p:extLst>
      <p:ext uri="{BB962C8B-B14F-4D97-AF65-F5344CB8AC3E}">
        <p14:creationId xmlns:p14="http://schemas.microsoft.com/office/powerpoint/2010/main" val="239248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59A36E2-AD0D-4788-A6D9-DBF1815FDA86}" type="slidenum">
              <a:rPr lang="en-US" altLang="en-US"/>
              <a:pPr>
                <a:defRPr/>
              </a:pPr>
              <a:t>‹#›</a:t>
            </a:fld>
            <a:endParaRPr lang="en-US" altLang="en-US"/>
          </a:p>
        </p:txBody>
      </p:sp>
    </p:spTree>
    <p:extLst>
      <p:ext uri="{BB962C8B-B14F-4D97-AF65-F5344CB8AC3E}">
        <p14:creationId xmlns:p14="http://schemas.microsoft.com/office/powerpoint/2010/main" val="10801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6D3F58E-3370-4F09-B58F-C1251D5BA883}" type="slidenum">
              <a:rPr lang="en-US" altLang="en-US"/>
              <a:pPr>
                <a:defRPr/>
              </a:pPr>
              <a:t>‹#›</a:t>
            </a:fld>
            <a:endParaRPr lang="en-US" altLang="en-US"/>
          </a:p>
        </p:txBody>
      </p:sp>
    </p:spTree>
    <p:extLst>
      <p:ext uri="{BB962C8B-B14F-4D97-AF65-F5344CB8AC3E}">
        <p14:creationId xmlns:p14="http://schemas.microsoft.com/office/powerpoint/2010/main" val="301532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9EC30C3-B29E-4E77-B06D-F994A8D3CA99}" type="slidenum">
              <a:rPr lang="en-US" altLang="en-US"/>
              <a:pPr>
                <a:defRPr/>
              </a:pPr>
              <a:t>‹#›</a:t>
            </a:fld>
            <a:endParaRPr lang="en-US" altLang="en-US"/>
          </a:p>
        </p:txBody>
      </p:sp>
    </p:spTree>
    <p:extLst>
      <p:ext uri="{BB962C8B-B14F-4D97-AF65-F5344CB8AC3E}">
        <p14:creationId xmlns:p14="http://schemas.microsoft.com/office/powerpoint/2010/main" val="414960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E7E9F93-9CC0-40AF-B472-70E7D57BAEBB}" type="slidenum">
              <a:rPr lang="en-US" altLang="en-US"/>
              <a:pPr>
                <a:defRPr/>
              </a:pPr>
              <a:t>‹#›</a:t>
            </a:fld>
            <a:endParaRPr lang="en-US" altLang="en-US"/>
          </a:p>
        </p:txBody>
      </p:sp>
    </p:spTree>
    <p:extLst>
      <p:ext uri="{BB962C8B-B14F-4D97-AF65-F5344CB8AC3E}">
        <p14:creationId xmlns:p14="http://schemas.microsoft.com/office/powerpoint/2010/main" val="284281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5C23DE2-7D98-4B1B-A243-0ED94AAD1991}" type="slidenum">
              <a:rPr lang="en-US" altLang="en-US"/>
              <a:pPr>
                <a:defRPr/>
              </a:pPr>
              <a:t>‹#›</a:t>
            </a:fld>
            <a:endParaRPr lang="en-US" altLang="en-US"/>
          </a:p>
        </p:txBody>
      </p:sp>
    </p:spTree>
    <p:extLst>
      <p:ext uri="{BB962C8B-B14F-4D97-AF65-F5344CB8AC3E}">
        <p14:creationId xmlns:p14="http://schemas.microsoft.com/office/powerpoint/2010/main" val="197456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35750C4-D2CC-46EF-A530-8B805187AF58}" type="slidenum">
              <a:rPr lang="en-US" altLang="en-US"/>
              <a:pPr>
                <a:defRPr/>
              </a:pPr>
              <a:t>‹#›</a:t>
            </a:fld>
            <a:endParaRPr lang="en-US" altLang="en-US"/>
          </a:p>
        </p:txBody>
      </p:sp>
    </p:spTree>
    <p:extLst>
      <p:ext uri="{BB962C8B-B14F-4D97-AF65-F5344CB8AC3E}">
        <p14:creationId xmlns:p14="http://schemas.microsoft.com/office/powerpoint/2010/main" val="155731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E0F07F-CF3F-4837-B067-F3A81C2427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tH3VOG4eR4"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TXBBjGJj7L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hyperlink" Target="http://www.youtube.com/watch?v=BVxEEn3w688" TargetMode="Externa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het.colorado.edu/simulations/sims.php?sim=Pendulum_Lab"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het.colorado.edu/simulations/sims.php?sim=Energy_Skate_Park"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1-g73ty9v04" TargetMode="External"/><Relationship Id="rId1" Type="http://schemas.openxmlformats.org/officeDocument/2006/relationships/slideLayout" Target="../slideLayouts/slideLayout7.xml"/><Relationship Id="rId4" Type="http://schemas.openxmlformats.org/officeDocument/2006/relationships/hyperlink" Target="https://www.youtube.com/watch?v=h4RmNNve3lc"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noWwe1_d0v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362200" y="685800"/>
            <a:ext cx="5029200" cy="1752600"/>
          </a:xfrm>
          <a:prstGeom prst="rect">
            <a:avLst/>
          </a:prstGeom>
        </p:spPr>
        <p:txBody>
          <a:bodyPr wrap="none" fromWordArt="1">
            <a:prstTxWarp prst="textInflateTop">
              <a:avLst>
                <a:gd name="adj" fmla="val 31917"/>
              </a:avLst>
            </a:prstTxWarp>
          </a:bodyPr>
          <a:lstStyle/>
          <a:p>
            <a:pPr algn="ctr" rtl="0"/>
            <a:r>
              <a:rPr lang="he-IL"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rPr>
              <a:t>חוק שימור אנרגיה</a:t>
            </a:r>
          </a:p>
        </p:txBody>
      </p:sp>
      <p:sp>
        <p:nvSpPr>
          <p:cNvPr id="2051" name="Text Box 5"/>
          <p:cNvSpPr txBox="1">
            <a:spLocks noChangeArrowheads="1"/>
          </p:cNvSpPr>
          <p:nvPr/>
        </p:nvSpPr>
        <p:spPr bwMode="auto">
          <a:xfrm>
            <a:off x="914400" y="4495800"/>
            <a:ext cx="739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en-US" b="1">
                <a:solidFill>
                  <a:srgbClr val="CC3300"/>
                </a:solidFill>
              </a:rPr>
              <a:t>כמות האנרגיה איננה משתנה בגלגוליה, </a:t>
            </a:r>
          </a:p>
          <a:p>
            <a:pPr algn="ctr" eaLnBrk="1" hangingPunct="1">
              <a:spcBef>
                <a:spcPct val="50000"/>
              </a:spcBef>
              <a:buFontTx/>
              <a:buNone/>
            </a:pPr>
            <a:r>
              <a:rPr lang="he-IL" altLang="en-US" b="1">
                <a:solidFill>
                  <a:srgbClr val="CC3300"/>
                </a:solidFill>
              </a:rPr>
              <a:t>אנרגיה איננה נוצרת מעצמה ואיננה נעלמת</a:t>
            </a:r>
            <a:endParaRPr lang="en-US" altLang="en-US" b="1">
              <a:solidFill>
                <a:srgbClr val="CC3300"/>
              </a:solidFill>
            </a:endParaRPr>
          </a:p>
        </p:txBody>
      </p:sp>
      <p:pic>
        <p:nvPicPr>
          <p:cNvPr id="2052" name="Picture 8" descr="Ball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ang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Cann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76600"/>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11"/>
          <p:cNvSpPr>
            <a:spLocks noChangeArrowheads="1" noChangeShapeType="1" noTextEdit="1"/>
          </p:cNvSpPr>
          <p:nvPr/>
        </p:nvSpPr>
        <p:spPr bwMode="auto">
          <a:xfrm>
            <a:off x="2286000" y="2590800"/>
            <a:ext cx="4876800" cy="609600"/>
          </a:xfrm>
          <a:prstGeom prst="rect">
            <a:avLst/>
          </a:prstGeom>
        </p:spPr>
        <p:txBody>
          <a:bodyPr wrap="none" fromWordArt="1">
            <a:prstTxWarp prst="textPlain">
              <a:avLst>
                <a:gd name="adj" fmla="val 50000"/>
              </a:avLst>
            </a:prstTxWarp>
          </a:bodyPr>
          <a:lstStyle/>
          <a:p>
            <a:pPr algn="ctr"/>
            <a:endParaRPr lang="he-IL" sz="3600" kern="10">
              <a:ln w="9525">
                <a:solidFill>
                  <a:srgbClr val="000000"/>
                </a:solidFill>
                <a:round/>
                <a:headEnd/>
                <a:tailEnd/>
              </a:ln>
              <a:solidFill>
                <a:srgbClr val="FFCC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p:cNvSpPr>
            <a:spLocks noGrp="1"/>
          </p:cNvSpPr>
          <p:nvPr>
            <p:ph type="title"/>
          </p:nvPr>
        </p:nvSpPr>
        <p:spPr/>
        <p:txBody>
          <a:bodyPr/>
          <a:lstStyle/>
          <a:p>
            <a:r>
              <a:rPr lang="he-IL" altLang="he-IL"/>
              <a:t>חוק שימור אנרגיה</a:t>
            </a:r>
          </a:p>
        </p:txBody>
      </p:sp>
      <p:sp>
        <p:nvSpPr>
          <p:cNvPr id="15363" name="מציין מיקום תוכן 2"/>
          <p:cNvSpPr>
            <a:spLocks noGrp="1"/>
          </p:cNvSpPr>
          <p:nvPr>
            <p:ph idx="1"/>
          </p:nvPr>
        </p:nvSpPr>
        <p:spPr/>
        <p:txBody>
          <a:bodyPr/>
          <a:lstStyle/>
          <a:p>
            <a:pPr marL="0" indent="0" algn="r">
              <a:buFontTx/>
              <a:buNone/>
            </a:pPr>
            <a:r>
              <a:rPr lang="he-IL" altLang="he-IL" sz="4800" dirty="0"/>
              <a:t>נרשום חוק שימור אנרגיה לגבי מקרה שלנו:</a:t>
            </a:r>
          </a:p>
          <a:p>
            <a:pPr marL="0" indent="0" algn="r">
              <a:buFontTx/>
              <a:buNone/>
            </a:pPr>
            <a:r>
              <a:rPr lang="en-US" altLang="he-IL" sz="4800" dirty="0">
                <a:solidFill>
                  <a:srgbClr val="FF0000"/>
                </a:solidFill>
              </a:rPr>
              <a:t>mgh1+mv²1/2=mgh2+mv2²/2</a:t>
            </a:r>
          </a:p>
          <a:p>
            <a:pPr marL="0" indent="0" algn="r">
              <a:buFontTx/>
              <a:buNone/>
            </a:pPr>
            <a:r>
              <a:rPr lang="he-IL" altLang="he-IL" sz="4800" dirty="0"/>
              <a:t>במקרה הראשון הקשר הוא בין </a:t>
            </a:r>
          </a:p>
          <a:p>
            <a:pPr marL="0" indent="0" algn="r">
              <a:buFontTx/>
              <a:buNone/>
            </a:pPr>
            <a:r>
              <a:rPr lang="en-US" altLang="he-IL" sz="5400" dirty="0">
                <a:solidFill>
                  <a:srgbClr val="FF0000"/>
                </a:solidFill>
              </a:rPr>
              <a:t>h1, h2, v1,v2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p:cNvSpPr>
            <a:spLocks noGrp="1"/>
          </p:cNvSpPr>
          <p:nvPr>
            <p:ph type="title"/>
          </p:nvPr>
        </p:nvSpPr>
        <p:spPr/>
        <p:txBody>
          <a:bodyPr/>
          <a:lstStyle/>
          <a:p>
            <a:r>
              <a:rPr lang="he-IL" altLang="he-IL" sz="4000">
                <a:solidFill>
                  <a:srgbClr val="FF0000"/>
                </a:solidFill>
              </a:rPr>
              <a:t>סרטונים</a:t>
            </a:r>
          </a:p>
        </p:txBody>
      </p:sp>
      <p:sp>
        <p:nvSpPr>
          <p:cNvPr id="16387" name="מציין מיקום תוכן 2"/>
          <p:cNvSpPr>
            <a:spLocks noGrp="1"/>
          </p:cNvSpPr>
          <p:nvPr>
            <p:ph idx="1"/>
          </p:nvPr>
        </p:nvSpPr>
        <p:spPr>
          <a:xfrm>
            <a:off x="484188" y="1598613"/>
            <a:ext cx="8229600" cy="4525962"/>
          </a:xfrm>
        </p:spPr>
        <p:txBody>
          <a:bodyPr/>
          <a:lstStyle/>
          <a:p>
            <a:endParaRPr lang="he-IL" altLang="he-IL"/>
          </a:p>
        </p:txBody>
      </p:sp>
      <p:pic>
        <p:nvPicPr>
          <p:cNvPr id="16388" name="תמונה 3">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75" y="3697288"/>
            <a:ext cx="4392613"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תמונה 4">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475" y="1600200"/>
            <a:ext cx="33623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p:cNvSpPr>
            <a:spLocks noGrp="1"/>
          </p:cNvSpPr>
          <p:nvPr>
            <p:ph type="title"/>
          </p:nvPr>
        </p:nvSpPr>
        <p:spPr/>
        <p:txBody>
          <a:bodyPr/>
          <a:lstStyle/>
          <a:p>
            <a:r>
              <a:rPr lang="he-IL" altLang="he-IL" sz="3200">
                <a:solidFill>
                  <a:srgbClr val="FF0000"/>
                </a:solidFill>
              </a:rPr>
              <a:t>ומה יקרה אם במערכת פועל כוח חיכוך???</a:t>
            </a:r>
          </a:p>
        </p:txBody>
      </p:sp>
      <p:sp>
        <p:nvSpPr>
          <p:cNvPr id="3" name="מציין מיקום תוכן 2"/>
          <p:cNvSpPr>
            <a:spLocks noGrp="1"/>
          </p:cNvSpPr>
          <p:nvPr>
            <p:ph idx="1"/>
          </p:nvPr>
        </p:nvSpPr>
        <p:spPr/>
        <p:txBody>
          <a:bodyPr/>
          <a:lstStyle/>
          <a:p>
            <a:pPr marL="0" indent="0" algn="r">
              <a:buFontTx/>
              <a:buNone/>
              <a:defRPr/>
            </a:pPr>
            <a:r>
              <a:rPr lang="he-IL" dirty="0"/>
              <a:t>זאת אומרת אם אנו יודעים שלושה מהגדולים האלה תמיד נוכל למצוא את הגודל הרביעי.</a:t>
            </a:r>
          </a:p>
          <a:p>
            <a:pPr marL="0" indent="0" algn="r">
              <a:buFontTx/>
              <a:buNone/>
              <a:defRPr/>
            </a:pPr>
            <a:r>
              <a:rPr lang="he-IL" dirty="0"/>
              <a:t>גם נזכור שאנרגיה היא סקלר!!!</a:t>
            </a:r>
            <a:endParaRPr lang="ru-RU" dirty="0"/>
          </a:p>
          <a:p>
            <a:pPr marL="0" indent="0" algn="r">
              <a:buFontTx/>
              <a:buNone/>
              <a:defRPr/>
            </a:pPr>
            <a:r>
              <a:rPr lang="he-IL" dirty="0"/>
              <a:t>ומה יקרה אם במערכת פועל כוח חיכוך???</a:t>
            </a:r>
          </a:p>
          <a:p>
            <a:pPr marL="0" indent="0" algn="r">
              <a:buFontTx/>
              <a:buNone/>
              <a:defRPr/>
            </a:pPr>
            <a:r>
              <a:rPr lang="he-IL" dirty="0"/>
              <a:t>כוח חיכוך הוא לא כוח משמר</a:t>
            </a:r>
          </a:p>
          <a:p>
            <a:pPr marL="0" indent="0" algn="r">
              <a:buFontTx/>
              <a:buNone/>
              <a:defRPr/>
            </a:pPr>
            <a:r>
              <a:rPr lang="he-IL" dirty="0"/>
              <a:t>באו נזכר איך מחשבים עבודה של כוח חיכוך</a:t>
            </a:r>
          </a:p>
          <a:p>
            <a:pPr>
              <a:defRPr/>
            </a:pPr>
            <a:endParaRPr lang="he-IL" dirty="0"/>
          </a:p>
          <a:p>
            <a:pPr>
              <a:defRPr/>
            </a:pPr>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p:cNvSpPr>
            <a:spLocks noGrp="1"/>
          </p:cNvSpPr>
          <p:nvPr>
            <p:ph type="title"/>
          </p:nvPr>
        </p:nvSpPr>
        <p:spPr/>
        <p:txBody>
          <a:bodyPr/>
          <a:lstStyle/>
          <a:p>
            <a:r>
              <a:rPr lang="he-IL" altLang="he-IL">
                <a:solidFill>
                  <a:srgbClr val="FF0000"/>
                </a:solidFill>
              </a:rPr>
              <a:t>ומה יקרה אם במערכת פועל כוח חיכוך???</a:t>
            </a:r>
            <a:endParaRPr lang="he-IL" altLang="he-IL"/>
          </a:p>
        </p:txBody>
      </p:sp>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t="-1482" r="-1778"/>
            </a:stretch>
          </a:blipFill>
        </p:spPr>
        <p:txBody>
          <a:bodyPr/>
          <a:lstStyle/>
          <a:p>
            <a:pPr>
              <a:defRPr/>
            </a:pPr>
            <a:r>
              <a:rPr lang="he-IL">
                <a:no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p:cNvSpPr>
            <a:spLocks noGrp="1"/>
          </p:cNvSpPr>
          <p:nvPr>
            <p:ph type="title"/>
          </p:nvPr>
        </p:nvSpPr>
        <p:spPr/>
        <p:txBody>
          <a:bodyPr/>
          <a:lstStyle/>
          <a:p>
            <a:r>
              <a:rPr lang="he-IL" altLang="he-IL">
                <a:solidFill>
                  <a:srgbClr val="FF0000"/>
                </a:solidFill>
              </a:rPr>
              <a:t>ומה יקרה אם במערכת פועל כוח חיכוך???</a:t>
            </a:r>
            <a:endParaRPr lang="he-IL" altLang="he-IL"/>
          </a:p>
        </p:txBody>
      </p:sp>
      <p:sp>
        <p:nvSpPr>
          <p:cNvPr id="19459" name="מציין מיקום תוכן 2"/>
          <p:cNvSpPr>
            <a:spLocks noGrp="1"/>
          </p:cNvSpPr>
          <p:nvPr>
            <p:ph idx="1"/>
          </p:nvPr>
        </p:nvSpPr>
        <p:spPr/>
        <p:txBody>
          <a:bodyPr/>
          <a:lstStyle/>
          <a:p>
            <a:pPr marL="0" indent="0" algn="r">
              <a:buFontTx/>
              <a:buNone/>
            </a:pPr>
            <a:r>
              <a:rPr lang="he-IL" altLang="he-IL" dirty="0"/>
              <a:t>כאשר גוף עובר מנקודה אחת לנקודה אחרת כוח אנו רואים שעבודה של כוח חיכוך היא שלילית וגם לא תלויה במסלול של הגוף לכן כוח חיכוך הוא אינו כוח משמר והוא נקרא כוח "מפזר"</a:t>
            </a:r>
            <a:endParaRPr lang="en-US" altLang="he-IL" dirty="0"/>
          </a:p>
          <a:p>
            <a:pPr marL="0" indent="0" algn="r">
              <a:buFontTx/>
              <a:buNone/>
            </a:pPr>
            <a:r>
              <a:rPr lang="he-IL" altLang="he-IL" dirty="0"/>
              <a:t>עכשיו נרשום חוק שימור אנרגיה כולל גם עבודה כל כוח החיכוך</a:t>
            </a:r>
          </a:p>
          <a:p>
            <a:pPr marL="0" indent="0" algn="r">
              <a:buFontTx/>
              <a:buNone/>
            </a:pPr>
            <a:r>
              <a:rPr lang="en-US" altLang="he-IL" dirty="0"/>
              <a:t>W+W</a:t>
            </a:r>
            <a:r>
              <a:rPr lang="en-US" altLang="he-IL" sz="900" dirty="0"/>
              <a:t>F</a:t>
            </a:r>
            <a:r>
              <a:rPr lang="en-US" altLang="he-IL" sz="2400" dirty="0"/>
              <a:t>=E</a:t>
            </a:r>
            <a:r>
              <a:rPr lang="en-US" altLang="he-IL" sz="900" dirty="0"/>
              <a:t>K2</a:t>
            </a:r>
            <a:r>
              <a:rPr lang="en-US" altLang="he-IL" sz="2400" dirty="0"/>
              <a:t>-E</a:t>
            </a:r>
            <a:r>
              <a:rPr lang="en-US" altLang="he-IL" sz="900" dirty="0"/>
              <a:t>K1</a:t>
            </a:r>
          </a:p>
          <a:p>
            <a:pPr marL="0" indent="0" algn="r">
              <a:buFontTx/>
              <a:buNone/>
            </a:pPr>
            <a:r>
              <a:rPr lang="en-US" altLang="he-IL" sz="2400" dirty="0"/>
              <a:t>W=-(E</a:t>
            </a:r>
            <a:r>
              <a:rPr lang="en-US" altLang="he-IL" sz="900" dirty="0"/>
              <a:t>P2</a:t>
            </a:r>
            <a:r>
              <a:rPr lang="en-US" altLang="he-IL" sz="2400" dirty="0"/>
              <a:t>-E</a:t>
            </a:r>
            <a:r>
              <a:rPr lang="en-US" altLang="he-IL" sz="900" dirty="0"/>
              <a:t>P1</a:t>
            </a:r>
            <a:r>
              <a:rPr lang="en-US" altLang="he-IL" sz="2400" dirty="0"/>
              <a:t>)</a:t>
            </a:r>
            <a:endParaRPr lang="he-IL" altLang="he-IL"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p:cNvSpPr>
            <a:spLocks noGrp="1"/>
          </p:cNvSpPr>
          <p:nvPr>
            <p:ph type="title"/>
          </p:nvPr>
        </p:nvSpPr>
        <p:spPr/>
        <p:txBody>
          <a:bodyPr/>
          <a:lstStyle/>
          <a:p>
            <a:r>
              <a:rPr lang="he-IL" altLang="he-IL">
                <a:solidFill>
                  <a:srgbClr val="FF0000"/>
                </a:solidFill>
              </a:rPr>
              <a:t>ומה יקרה אם במערכת פועל כוח חיכוך???</a:t>
            </a:r>
            <a:endParaRPr lang="he-IL" altLang="he-IL"/>
          </a:p>
        </p:txBody>
      </p:sp>
      <p:sp>
        <p:nvSpPr>
          <p:cNvPr id="20483" name="מציין מיקום תוכן 2"/>
          <p:cNvSpPr>
            <a:spLocks noGrp="1"/>
          </p:cNvSpPr>
          <p:nvPr>
            <p:ph idx="1"/>
          </p:nvPr>
        </p:nvSpPr>
        <p:spPr>
          <a:xfrm>
            <a:off x="609600" y="1412875"/>
            <a:ext cx="8229600" cy="4525963"/>
          </a:xfrm>
        </p:spPr>
        <p:txBody>
          <a:bodyPr/>
          <a:lstStyle/>
          <a:p>
            <a:pPr marL="0" indent="0" algn="r">
              <a:buFontTx/>
              <a:buNone/>
            </a:pPr>
            <a:r>
              <a:rPr lang="en-US" altLang="he-IL" dirty="0"/>
              <a:t>W</a:t>
            </a:r>
            <a:r>
              <a:rPr lang="en-US" altLang="he-IL" sz="900" dirty="0"/>
              <a:t>F</a:t>
            </a:r>
            <a:r>
              <a:rPr lang="en-US" altLang="he-IL" sz="2400" dirty="0"/>
              <a:t>-(</a:t>
            </a:r>
            <a:r>
              <a:rPr lang="en-US" altLang="he-IL" sz="2800" dirty="0"/>
              <a:t>E</a:t>
            </a:r>
            <a:r>
              <a:rPr lang="en-US" altLang="he-IL" sz="900" dirty="0"/>
              <a:t>P2</a:t>
            </a:r>
            <a:r>
              <a:rPr lang="en-US" altLang="he-IL" sz="2400" dirty="0"/>
              <a:t>-E</a:t>
            </a:r>
            <a:r>
              <a:rPr lang="en-US" altLang="he-IL" sz="900" dirty="0"/>
              <a:t>P1</a:t>
            </a:r>
            <a:r>
              <a:rPr lang="en-US" altLang="he-IL" sz="2400" dirty="0"/>
              <a:t>)=E</a:t>
            </a:r>
            <a:r>
              <a:rPr lang="en-US" altLang="he-IL" sz="900" dirty="0"/>
              <a:t>K2</a:t>
            </a:r>
            <a:r>
              <a:rPr lang="en-US" altLang="he-IL" sz="6600" dirty="0"/>
              <a:t>-</a:t>
            </a:r>
            <a:r>
              <a:rPr lang="en-US" altLang="he-IL" sz="2400" dirty="0"/>
              <a:t>E</a:t>
            </a:r>
            <a:r>
              <a:rPr lang="en-US" altLang="he-IL" sz="900" dirty="0"/>
              <a:t>K1</a:t>
            </a:r>
          </a:p>
          <a:p>
            <a:pPr marL="0" indent="0" algn="r">
              <a:buFontTx/>
              <a:buNone/>
            </a:pPr>
            <a:endParaRPr lang="en-US" altLang="he-IL" sz="900" dirty="0"/>
          </a:p>
          <a:p>
            <a:pPr marL="0" indent="0" algn="r">
              <a:buFontTx/>
              <a:buNone/>
            </a:pPr>
            <a:r>
              <a:rPr lang="en-US" altLang="he-IL" sz="2400" dirty="0"/>
              <a:t>W</a:t>
            </a:r>
            <a:r>
              <a:rPr lang="en-US" altLang="he-IL" sz="800" dirty="0"/>
              <a:t>F=</a:t>
            </a:r>
            <a:r>
              <a:rPr lang="en-US" altLang="he-IL" sz="2400" dirty="0"/>
              <a:t>E</a:t>
            </a:r>
            <a:r>
              <a:rPr lang="en-US" altLang="he-IL" sz="900" dirty="0"/>
              <a:t>K2</a:t>
            </a:r>
            <a:r>
              <a:rPr lang="en-US" altLang="he-IL" sz="2000" dirty="0"/>
              <a:t>-</a:t>
            </a:r>
            <a:r>
              <a:rPr lang="en-US" altLang="he-IL" sz="2400" dirty="0"/>
              <a:t>E</a:t>
            </a:r>
            <a:r>
              <a:rPr lang="en-US" altLang="he-IL" sz="900" dirty="0"/>
              <a:t>K1</a:t>
            </a:r>
            <a:r>
              <a:rPr lang="en-US" altLang="he-IL" sz="2400" dirty="0"/>
              <a:t>+</a:t>
            </a:r>
            <a:r>
              <a:rPr lang="en-US" altLang="he-IL" sz="7200" dirty="0"/>
              <a:t> </a:t>
            </a:r>
            <a:r>
              <a:rPr lang="en-US" altLang="he-IL" sz="2400" dirty="0"/>
              <a:t>E</a:t>
            </a:r>
            <a:r>
              <a:rPr lang="en-US" altLang="he-IL" sz="900" dirty="0"/>
              <a:t>P2</a:t>
            </a:r>
            <a:r>
              <a:rPr lang="en-US" altLang="he-IL" sz="2000" dirty="0"/>
              <a:t>-</a:t>
            </a:r>
            <a:r>
              <a:rPr lang="en-US" altLang="he-IL" sz="2400" dirty="0"/>
              <a:t>E</a:t>
            </a:r>
            <a:r>
              <a:rPr lang="en-US" altLang="he-IL" sz="900" dirty="0"/>
              <a:t>P1</a:t>
            </a:r>
          </a:p>
          <a:p>
            <a:pPr marL="0" indent="0" algn="r">
              <a:buFontTx/>
              <a:buNone/>
            </a:pPr>
            <a:endParaRPr lang="en-US" altLang="he-IL" sz="900" dirty="0"/>
          </a:p>
          <a:p>
            <a:pPr marL="0" indent="0" algn="r">
              <a:buFontTx/>
              <a:buNone/>
            </a:pPr>
            <a:r>
              <a:rPr lang="en-US" altLang="he-IL" sz="2400" dirty="0"/>
              <a:t>E</a:t>
            </a:r>
            <a:r>
              <a:rPr lang="en-US" altLang="he-IL" sz="900" dirty="0"/>
              <a:t>K2+</a:t>
            </a:r>
            <a:r>
              <a:rPr lang="en-US" altLang="he-IL" sz="2800" dirty="0"/>
              <a:t> </a:t>
            </a:r>
            <a:r>
              <a:rPr lang="en-US" altLang="he-IL" sz="900" dirty="0"/>
              <a:t>E</a:t>
            </a:r>
            <a:r>
              <a:rPr lang="en-US" altLang="he-IL" sz="800" dirty="0"/>
              <a:t>P2</a:t>
            </a:r>
            <a:r>
              <a:rPr lang="en-US" altLang="he-IL" sz="1800" dirty="0"/>
              <a:t>-</a:t>
            </a:r>
            <a:r>
              <a:rPr lang="en-US" altLang="he-IL" sz="2000" dirty="0"/>
              <a:t>E</a:t>
            </a:r>
            <a:r>
              <a:rPr lang="en-US" altLang="he-IL" sz="800" dirty="0"/>
              <a:t>K1</a:t>
            </a:r>
            <a:r>
              <a:rPr lang="en-US" altLang="he-IL" sz="2000" dirty="0"/>
              <a:t>-</a:t>
            </a:r>
            <a:r>
              <a:rPr lang="en-US" altLang="he-IL" sz="2400" dirty="0"/>
              <a:t>E</a:t>
            </a:r>
            <a:r>
              <a:rPr lang="en-US" altLang="he-IL" sz="900" dirty="0"/>
              <a:t>P1=W</a:t>
            </a:r>
            <a:r>
              <a:rPr lang="en-US" altLang="he-IL" sz="800" dirty="0"/>
              <a:t>F</a:t>
            </a:r>
            <a:r>
              <a:rPr lang="en-US" altLang="he-IL" sz="100" dirty="0"/>
              <a:t>E</a:t>
            </a:r>
            <a:endParaRPr lang="en-US" altLang="he-IL" sz="900" dirty="0"/>
          </a:p>
          <a:p>
            <a:pPr marL="0" indent="0" algn="r">
              <a:buFontTx/>
              <a:buNone/>
            </a:pPr>
            <a:endParaRPr lang="en-US" altLang="he-IL" sz="900" dirty="0"/>
          </a:p>
          <a:p>
            <a:pPr marL="0" indent="0" algn="r">
              <a:buFontTx/>
              <a:buNone/>
            </a:pPr>
            <a:r>
              <a:rPr lang="en-US" altLang="he-IL" sz="2400" dirty="0"/>
              <a:t>E2-E1=W</a:t>
            </a:r>
            <a:r>
              <a:rPr lang="en-US" altLang="he-IL" sz="800" dirty="0"/>
              <a:t>F</a:t>
            </a:r>
          </a:p>
          <a:p>
            <a:pPr marL="0" indent="0" algn="r">
              <a:buFontTx/>
              <a:buNone/>
            </a:pPr>
            <a:r>
              <a:rPr lang="he-IL" altLang="he-IL" sz="2400" dirty="0"/>
              <a:t>קבלנו ששינוי של מערכת מכנית כוללת שווה לעבודת כוח חיכוך</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כותרת 1"/>
          <p:cNvSpPr>
            <a:spLocks noGrp="1"/>
          </p:cNvSpPr>
          <p:nvPr>
            <p:ph type="title"/>
          </p:nvPr>
        </p:nvSpPr>
        <p:spPr/>
        <p:txBody>
          <a:bodyPr/>
          <a:lstStyle/>
          <a:p>
            <a:r>
              <a:rPr lang="he-IL" altLang="he-IL">
                <a:solidFill>
                  <a:srgbClr val="FF0000"/>
                </a:solidFill>
              </a:rPr>
              <a:t>ומה יקרה אם במערכת פועל כוח חיכוך???</a:t>
            </a:r>
            <a:endParaRPr lang="he-IL" altLang="he-IL"/>
          </a:p>
        </p:txBody>
      </p:sp>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t="-1752" r="-1852"/>
            </a:stretch>
          </a:blipFill>
        </p:spPr>
        <p:txBody>
          <a:bodyPr/>
          <a:lstStyle/>
          <a:p>
            <a:pPr>
              <a:defRPr/>
            </a:pPr>
            <a:r>
              <a:rPr lang="he-IL">
                <a:no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066800" y="304800"/>
            <a:ext cx="5410200" cy="990600"/>
          </a:xfrm>
        </p:spPr>
        <p:txBody>
          <a:bodyPr/>
          <a:lstStyle/>
          <a:p>
            <a:pPr eaLnBrk="1" hangingPunct="1"/>
            <a:r>
              <a:rPr lang="he-IL" altLang="en-US" b="1">
                <a:solidFill>
                  <a:srgbClr val="CC3300"/>
                </a:solidFill>
              </a:rPr>
              <a:t>תנודות מטוטלת</a:t>
            </a:r>
            <a:endParaRPr lang="en-US" altLang="en-US" b="1">
              <a:solidFill>
                <a:srgbClr val="CC3300"/>
              </a:solidFill>
            </a:endParaRPr>
          </a:p>
        </p:txBody>
      </p:sp>
      <p:grpSp>
        <p:nvGrpSpPr>
          <p:cNvPr id="3077" name="Group 5"/>
          <p:cNvGrpSpPr>
            <a:grpSpLocks/>
          </p:cNvGrpSpPr>
          <p:nvPr/>
        </p:nvGrpSpPr>
        <p:grpSpPr bwMode="auto">
          <a:xfrm>
            <a:off x="304800" y="1371600"/>
            <a:ext cx="4805363" cy="3733800"/>
            <a:chOff x="386" y="12240"/>
            <a:chExt cx="4088" cy="3240"/>
          </a:xfrm>
        </p:grpSpPr>
        <p:sp>
          <p:nvSpPr>
            <p:cNvPr id="22564" name="Oval 6"/>
            <p:cNvSpPr>
              <a:spLocks noChangeArrowheads="1"/>
            </p:cNvSpPr>
            <p:nvPr/>
          </p:nvSpPr>
          <p:spPr bwMode="auto">
            <a:xfrm>
              <a:off x="2160" y="14580"/>
              <a:ext cx="360" cy="36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2565" name="Oval 7"/>
            <p:cNvSpPr>
              <a:spLocks noChangeArrowheads="1"/>
            </p:cNvSpPr>
            <p:nvPr/>
          </p:nvSpPr>
          <p:spPr bwMode="auto">
            <a:xfrm>
              <a:off x="2880" y="14500"/>
              <a:ext cx="360" cy="36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2566" name="Oval 8"/>
            <p:cNvSpPr>
              <a:spLocks noChangeArrowheads="1"/>
            </p:cNvSpPr>
            <p:nvPr/>
          </p:nvSpPr>
          <p:spPr bwMode="auto">
            <a:xfrm>
              <a:off x="580" y="14100"/>
              <a:ext cx="360" cy="36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2567" name="Oval 9"/>
            <p:cNvSpPr>
              <a:spLocks noChangeArrowheads="1"/>
            </p:cNvSpPr>
            <p:nvPr/>
          </p:nvSpPr>
          <p:spPr bwMode="auto">
            <a:xfrm>
              <a:off x="3780" y="14040"/>
              <a:ext cx="360" cy="36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2568" name="Line 10"/>
            <p:cNvSpPr>
              <a:spLocks noChangeShapeType="1"/>
            </p:cNvSpPr>
            <p:nvPr/>
          </p:nvSpPr>
          <p:spPr bwMode="auto">
            <a:xfrm flipV="1">
              <a:off x="900" y="12240"/>
              <a:ext cx="144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69" name="Arc 11"/>
            <p:cNvSpPr>
              <a:spLocks/>
            </p:cNvSpPr>
            <p:nvPr/>
          </p:nvSpPr>
          <p:spPr bwMode="auto">
            <a:xfrm flipV="1">
              <a:off x="2340" y="13860"/>
              <a:ext cx="1620" cy="900"/>
            </a:xfrm>
            <a:custGeom>
              <a:avLst/>
              <a:gdLst>
                <a:gd name="T0" fmla="*/ 0 w 19296"/>
                <a:gd name="T1" fmla="*/ 0 h 21600"/>
                <a:gd name="T2" fmla="*/ 0 w 19296"/>
                <a:gd name="T3" fmla="*/ 0 h 21600"/>
                <a:gd name="T4" fmla="*/ 0 w 19296"/>
                <a:gd name="T5" fmla="*/ 0 h 21600"/>
                <a:gd name="T6" fmla="*/ 0 60000 65536"/>
                <a:gd name="T7" fmla="*/ 0 60000 65536"/>
                <a:gd name="T8" fmla="*/ 0 60000 65536"/>
              </a:gdLst>
              <a:ahLst/>
              <a:cxnLst>
                <a:cxn ang="T6">
                  <a:pos x="T0" y="T1"/>
                </a:cxn>
                <a:cxn ang="T7">
                  <a:pos x="T2" y="T3"/>
                </a:cxn>
                <a:cxn ang="T8">
                  <a:pos x="T4" y="T5"/>
                </a:cxn>
              </a:cxnLst>
              <a:rect l="0" t="0" r="r" b="b"/>
              <a:pathLst>
                <a:path w="19296" h="21600" fill="none" extrusionOk="0">
                  <a:moveTo>
                    <a:pt x="-1" y="0"/>
                  </a:moveTo>
                  <a:cubicBezTo>
                    <a:pt x="8162" y="0"/>
                    <a:pt x="15627" y="4601"/>
                    <a:pt x="19295" y="11893"/>
                  </a:cubicBezTo>
                </a:path>
                <a:path w="19296" h="21600" stroke="0" extrusionOk="0">
                  <a:moveTo>
                    <a:pt x="-1" y="0"/>
                  </a:moveTo>
                  <a:cubicBezTo>
                    <a:pt x="8162" y="0"/>
                    <a:pt x="15627" y="4601"/>
                    <a:pt x="19295" y="11893"/>
                  </a:cubicBezTo>
                  <a:lnTo>
                    <a:pt x="0" y="21600"/>
                  </a:lnTo>
                  <a:lnTo>
                    <a:pt x="-1" y="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2570" name="Arc 12"/>
            <p:cNvSpPr>
              <a:spLocks/>
            </p:cNvSpPr>
            <p:nvPr/>
          </p:nvSpPr>
          <p:spPr bwMode="auto">
            <a:xfrm flipH="1" flipV="1">
              <a:off x="720" y="13860"/>
              <a:ext cx="1620" cy="900"/>
            </a:xfrm>
            <a:custGeom>
              <a:avLst/>
              <a:gdLst>
                <a:gd name="T0" fmla="*/ 0 w 19296"/>
                <a:gd name="T1" fmla="*/ 0 h 21600"/>
                <a:gd name="T2" fmla="*/ 0 w 19296"/>
                <a:gd name="T3" fmla="*/ 0 h 21600"/>
                <a:gd name="T4" fmla="*/ 0 w 19296"/>
                <a:gd name="T5" fmla="*/ 0 h 21600"/>
                <a:gd name="T6" fmla="*/ 0 60000 65536"/>
                <a:gd name="T7" fmla="*/ 0 60000 65536"/>
                <a:gd name="T8" fmla="*/ 0 60000 65536"/>
              </a:gdLst>
              <a:ahLst/>
              <a:cxnLst>
                <a:cxn ang="T6">
                  <a:pos x="T0" y="T1"/>
                </a:cxn>
                <a:cxn ang="T7">
                  <a:pos x="T2" y="T3"/>
                </a:cxn>
                <a:cxn ang="T8">
                  <a:pos x="T4" y="T5"/>
                </a:cxn>
              </a:cxnLst>
              <a:rect l="0" t="0" r="r" b="b"/>
              <a:pathLst>
                <a:path w="19296" h="21600" fill="none" extrusionOk="0">
                  <a:moveTo>
                    <a:pt x="-1" y="0"/>
                  </a:moveTo>
                  <a:cubicBezTo>
                    <a:pt x="8162" y="0"/>
                    <a:pt x="15627" y="4601"/>
                    <a:pt x="19295" y="11893"/>
                  </a:cubicBezTo>
                </a:path>
                <a:path w="19296" h="21600" stroke="0" extrusionOk="0">
                  <a:moveTo>
                    <a:pt x="-1" y="0"/>
                  </a:moveTo>
                  <a:cubicBezTo>
                    <a:pt x="8162" y="0"/>
                    <a:pt x="15627" y="4601"/>
                    <a:pt x="19295" y="11893"/>
                  </a:cubicBezTo>
                  <a:lnTo>
                    <a:pt x="0" y="21600"/>
                  </a:lnTo>
                  <a:lnTo>
                    <a:pt x="-1" y="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2571" name="Line 13"/>
            <p:cNvSpPr>
              <a:spLocks noChangeShapeType="1"/>
            </p:cNvSpPr>
            <p:nvPr/>
          </p:nvSpPr>
          <p:spPr bwMode="auto">
            <a:xfrm>
              <a:off x="2340" y="12240"/>
              <a:ext cx="0" cy="25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72" name="Line 14"/>
            <p:cNvSpPr>
              <a:spLocks noChangeShapeType="1"/>
            </p:cNvSpPr>
            <p:nvPr/>
          </p:nvSpPr>
          <p:spPr bwMode="auto">
            <a:xfrm>
              <a:off x="2340" y="12240"/>
              <a:ext cx="162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73" name="Line 15"/>
            <p:cNvSpPr>
              <a:spLocks noChangeShapeType="1"/>
            </p:cNvSpPr>
            <p:nvPr/>
          </p:nvSpPr>
          <p:spPr bwMode="auto">
            <a:xfrm>
              <a:off x="2340" y="12240"/>
              <a:ext cx="720" cy="2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74" name="Text Box 16"/>
            <p:cNvSpPr txBox="1">
              <a:spLocks noChangeArrowheads="1"/>
            </p:cNvSpPr>
            <p:nvPr/>
          </p:nvSpPr>
          <p:spPr bwMode="auto">
            <a:xfrm>
              <a:off x="386" y="14580"/>
              <a:ext cx="514" cy="54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latin typeface="Arial Rounded MT Bold" panose="020F0704030504030204" pitchFamily="34" charset="0"/>
                </a:rPr>
                <a:t>A</a:t>
              </a:r>
            </a:p>
          </p:txBody>
        </p:sp>
        <p:sp>
          <p:nvSpPr>
            <p:cNvPr id="22575" name="Text Box 17"/>
            <p:cNvSpPr txBox="1">
              <a:spLocks noChangeArrowheads="1"/>
            </p:cNvSpPr>
            <p:nvPr/>
          </p:nvSpPr>
          <p:spPr bwMode="auto">
            <a:xfrm>
              <a:off x="1980" y="14940"/>
              <a:ext cx="514" cy="54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latin typeface="Arial Rounded MT Bold" panose="020F0704030504030204" pitchFamily="34" charset="0"/>
                </a:rPr>
                <a:t>B</a:t>
              </a:r>
            </a:p>
          </p:txBody>
        </p:sp>
        <p:sp>
          <p:nvSpPr>
            <p:cNvPr id="22576" name="Text Box 18"/>
            <p:cNvSpPr txBox="1">
              <a:spLocks noChangeArrowheads="1"/>
            </p:cNvSpPr>
            <p:nvPr/>
          </p:nvSpPr>
          <p:spPr bwMode="auto">
            <a:xfrm>
              <a:off x="2880" y="14940"/>
              <a:ext cx="514" cy="54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latin typeface="Arial Rounded MT Bold" panose="020F0704030504030204" pitchFamily="34" charset="0"/>
                </a:rPr>
                <a:t>C</a:t>
              </a:r>
            </a:p>
          </p:txBody>
        </p:sp>
        <p:sp>
          <p:nvSpPr>
            <p:cNvPr id="22577" name="Text Box 19"/>
            <p:cNvSpPr txBox="1">
              <a:spLocks noChangeArrowheads="1"/>
            </p:cNvSpPr>
            <p:nvPr/>
          </p:nvSpPr>
          <p:spPr bwMode="auto">
            <a:xfrm>
              <a:off x="3960" y="14400"/>
              <a:ext cx="514" cy="54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latin typeface="Arial Rounded MT Bold" panose="020F0704030504030204" pitchFamily="34" charset="0"/>
                </a:rPr>
                <a:t>D</a:t>
              </a:r>
            </a:p>
          </p:txBody>
        </p:sp>
      </p:grpSp>
      <p:graphicFrame>
        <p:nvGraphicFramePr>
          <p:cNvPr id="3122" name="Group 50"/>
          <p:cNvGraphicFramePr>
            <a:graphicFrameLocks noGrp="1"/>
          </p:cNvGraphicFramePr>
          <p:nvPr>
            <p:ph idx="1"/>
          </p:nvPr>
        </p:nvGraphicFramePr>
        <p:xfrm>
          <a:off x="5334000" y="1828800"/>
          <a:ext cx="3276600" cy="2590800"/>
        </p:xfrm>
        <a:graphic>
          <a:graphicData uri="http://schemas.openxmlformats.org/drawingml/2006/table">
            <a:tbl>
              <a:tblPr/>
              <a:tblGrid>
                <a:gridCol w="10922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tblGrid>
              <a:tr h="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charset="0"/>
                          <a:cs typeface="Arial" charset="0"/>
                        </a:rPr>
                        <a:t>E</a:t>
                      </a:r>
                      <a:r>
                        <a:rPr kumimoji="0" lang="en-US" altLang="en-US" sz="2800" b="0" i="0" u="none" strike="noStrike" cap="none" normalizeH="0" baseline="-25000" dirty="0" err="1">
                          <a:ln>
                            <a:noFill/>
                          </a:ln>
                          <a:solidFill>
                            <a:schemeClr val="tx1"/>
                          </a:solidFill>
                          <a:effectLst/>
                          <a:latin typeface="Arial" charset="0"/>
                          <a:cs typeface="Arial" charset="0"/>
                        </a:rPr>
                        <a:t>k</a:t>
                      </a:r>
                      <a:endParaRPr kumimoji="0" lang="en-US" altLang="en-US" sz="2800" b="0" i="0" u="none" strike="noStrike" cap="none" normalizeH="0" baseline="-2500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E</a:t>
                      </a:r>
                      <a:r>
                        <a:rPr kumimoji="0" lang="en-US" altLang="en-US" sz="2800" b="0" i="0" u="none" strike="noStrike" cap="none" normalizeH="0" baseline="-25000">
                          <a:ln>
                            <a:noFill/>
                          </a:ln>
                          <a:solidFill>
                            <a:schemeClr val="tx1"/>
                          </a:solidFill>
                          <a:effectLst/>
                          <a:latin typeface="Arial"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altLang="en-US" sz="2800" b="0" i="0" u="none" strike="noStrike" cap="none" normalizeH="0" baseline="0">
                          <a:ln>
                            <a:noFill/>
                          </a:ln>
                          <a:solidFill>
                            <a:schemeClr val="tx1"/>
                          </a:solidFill>
                          <a:effectLst/>
                          <a:latin typeface="Arial" charset="0"/>
                          <a:cs typeface="Arial" charset="0"/>
                        </a:rPr>
                        <a:t>מצב</a:t>
                      </a: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altLang="en-US" sz="2800" b="0" i="0" u="none" strike="noStrike" cap="none" normalizeH="0" baseline="0">
                          <a:ln>
                            <a:noFill/>
                          </a:ln>
                          <a:solidFill>
                            <a:schemeClr val="tx1"/>
                          </a:solidFill>
                          <a:effectLst/>
                          <a:latin typeface="Arial" charset="0"/>
                          <a:cs typeface="Arial" charset="0"/>
                        </a:rPr>
                        <a:t>-</a:t>
                      </a: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altLang="en-US" sz="2800" b="0" i="0" u="none" strike="noStrike" cap="none" normalizeH="0" baseline="0">
                          <a:ln>
                            <a:noFill/>
                          </a:ln>
                          <a:solidFill>
                            <a:schemeClr val="tx1"/>
                          </a:solidFill>
                          <a:effectLst/>
                          <a:latin typeface="Arial" charset="0"/>
                          <a:cs typeface="Arial" charset="0"/>
                        </a:rPr>
                        <a:t>-</a:t>
                      </a: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13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altLang="en-US" sz="2800" b="0" i="0" u="none" strike="noStrike" cap="none" normalizeH="0" baseline="0" dirty="0">
                          <a:ln>
                            <a:noFill/>
                          </a:ln>
                          <a:solidFill>
                            <a:schemeClr val="tx1"/>
                          </a:solidFill>
                          <a:effectLst/>
                          <a:latin typeface="Arial" charset="0"/>
                          <a:cs typeface="Arial" charset="0"/>
                        </a:rPr>
                        <a:t>-</a:t>
                      </a:r>
                      <a:endParaRPr kumimoji="0" lang="en-US" alt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128" name="Group 56"/>
          <p:cNvGrpSpPr>
            <a:grpSpLocks/>
          </p:cNvGrpSpPr>
          <p:nvPr/>
        </p:nvGrpSpPr>
        <p:grpSpPr bwMode="auto">
          <a:xfrm>
            <a:off x="0" y="4481513"/>
            <a:ext cx="5715000" cy="457200"/>
            <a:chOff x="0" y="2823"/>
            <a:chExt cx="3600" cy="288"/>
          </a:xfrm>
        </p:grpSpPr>
        <p:sp>
          <p:nvSpPr>
            <p:cNvPr id="22562" name="Line 51"/>
            <p:cNvSpPr>
              <a:spLocks noChangeShapeType="1"/>
            </p:cNvSpPr>
            <p:nvPr/>
          </p:nvSpPr>
          <p:spPr bwMode="auto">
            <a:xfrm>
              <a:off x="0" y="2823"/>
              <a:ext cx="3600" cy="0"/>
            </a:xfrm>
            <a:prstGeom prst="line">
              <a:avLst/>
            </a:prstGeom>
            <a:noFill/>
            <a:ln w="9525">
              <a:solidFill>
                <a:srgbClr val="CC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2563" name="Text Box 52"/>
            <p:cNvSpPr txBox="1">
              <a:spLocks noChangeArrowheads="1"/>
            </p:cNvSpPr>
            <p:nvPr/>
          </p:nvSpPr>
          <p:spPr bwMode="auto">
            <a:xfrm>
              <a:off x="2736" y="288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en-US" sz="1800" b="1">
                  <a:solidFill>
                    <a:srgbClr val="CC3300"/>
                  </a:solidFill>
                </a:rPr>
                <a:t>רמת אפס</a:t>
              </a:r>
              <a:endParaRPr lang="en-US" altLang="en-US" sz="1800" b="1">
                <a:solidFill>
                  <a:srgbClr val="CC3300"/>
                </a:solidFill>
              </a:endParaRPr>
            </a:p>
          </p:txBody>
        </p:sp>
      </p:grpSp>
      <p:sp>
        <p:nvSpPr>
          <p:cNvPr id="22559" name="Rectangle 54"/>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aphicFrame>
        <p:nvGraphicFramePr>
          <p:cNvPr id="3125" name="Object 53"/>
          <p:cNvGraphicFramePr>
            <a:graphicFrameLocks noChangeAspect="1"/>
          </p:cNvGraphicFramePr>
          <p:nvPr/>
        </p:nvGraphicFramePr>
        <p:xfrm>
          <a:off x="304800" y="5181600"/>
          <a:ext cx="8077200" cy="914400"/>
        </p:xfrm>
        <a:graphic>
          <a:graphicData uri="http://schemas.openxmlformats.org/presentationml/2006/ole">
            <mc:AlternateContent xmlns:mc="http://schemas.openxmlformats.org/markup-compatibility/2006">
              <mc:Choice xmlns:v="urn:schemas-microsoft-com:vml" Requires="v">
                <p:oleObj spid="_x0000_s22583" name="Equation" r:id="rId3" imgW="2489200" imgH="228600" progId="Equation.3">
                  <p:embed/>
                </p:oleObj>
              </mc:Choice>
              <mc:Fallback>
                <p:oleObj name="Equation" r:id="rId3" imgW="2489200" imgH="228600" progId="Equation.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077200" cy="914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27" name="Picture 55" descr="При колебаниях нитяного маятника происходят превращения кинетической энергии груза в потенциальную и обратно. Потенциальная энергия груза наиболее велика в крайних точках дуги, а кинетическая - в средней.">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28600"/>
            <a:ext cx="1905000" cy="1438275"/>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127"/>
                                        </p:tgtEl>
                                        <p:attrNameLst>
                                          <p:attrName>style.visibility</p:attrName>
                                        </p:attrNameLst>
                                      </p:cBhvr>
                                      <p:to>
                                        <p:strVal val="visible"/>
                                      </p:to>
                                    </p:set>
                                    <p:animEffect transition="in" filter="box(out)">
                                      <p:cBhvr>
                                        <p:cTn id="7" dur="500"/>
                                        <p:tgtEl>
                                          <p:spTgt spid="3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128"/>
                                        </p:tgtEl>
                                        <p:attrNameLst>
                                          <p:attrName>style.visibility</p:attrName>
                                        </p:attrNameLst>
                                      </p:cBhvr>
                                      <p:to>
                                        <p:strVal val="visible"/>
                                      </p:to>
                                    </p:set>
                                    <p:anim calcmode="lin" valueType="num">
                                      <p:cBhvr additive="base">
                                        <p:cTn id="17" dur="500" fill="hold"/>
                                        <p:tgtEl>
                                          <p:spTgt spid="3128"/>
                                        </p:tgtEl>
                                        <p:attrNameLst>
                                          <p:attrName>ppt_x</p:attrName>
                                        </p:attrNameLst>
                                      </p:cBhvr>
                                      <p:tavLst>
                                        <p:tav tm="0">
                                          <p:val>
                                            <p:strVal val="0-#ppt_w/2"/>
                                          </p:val>
                                        </p:tav>
                                        <p:tav tm="100000">
                                          <p:val>
                                            <p:strVal val="#ppt_x"/>
                                          </p:val>
                                        </p:tav>
                                      </p:tavLst>
                                    </p:anim>
                                    <p:anim calcmode="lin" valueType="num">
                                      <p:cBhvr additive="base">
                                        <p:cTn id="18" dur="500" fill="hold"/>
                                        <p:tgtEl>
                                          <p:spTgt spid="312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122"/>
                                        </p:tgtEl>
                                        <p:attrNameLst>
                                          <p:attrName>style.visibility</p:attrName>
                                        </p:attrNameLst>
                                      </p:cBhvr>
                                      <p:to>
                                        <p:strVal val="visible"/>
                                      </p:to>
                                    </p:set>
                                    <p:animEffect transition="in" filter="box(in)">
                                      <p:cBhvr>
                                        <p:cTn id="23" dur="500"/>
                                        <p:tgtEl>
                                          <p:spTgt spid="31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125"/>
                                        </p:tgtEl>
                                        <p:attrNameLst>
                                          <p:attrName>style.visibility</p:attrName>
                                        </p:attrNameLst>
                                      </p:cBhvr>
                                      <p:to>
                                        <p:strVal val="visible"/>
                                      </p:to>
                                    </p:set>
                                    <p:animEffect transition="in" filter="box(out)">
                                      <p:cBhvr>
                                        <p:cTn id="28" dur="500"/>
                                        <p:tgtEl>
                                          <p:spTgt spid="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5" name="Group 51"/>
          <p:cNvGraphicFramePr>
            <a:graphicFrameLocks noGrp="1"/>
          </p:cNvGraphicFramePr>
          <p:nvPr/>
        </p:nvGraphicFramePr>
        <p:xfrm>
          <a:off x="1066800" y="1397000"/>
          <a:ext cx="7696200" cy="4064000"/>
        </p:xfrm>
        <a:graphic>
          <a:graphicData uri="http://schemas.openxmlformats.org/drawingml/2006/table">
            <a:tbl>
              <a:tblPr/>
              <a:tblGrid>
                <a:gridCol w="1828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812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t</a:t>
                      </a: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h</a:t>
                      </a: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k</a:t>
                      </a: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t</a:t>
                      </a: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cs typeface="Arial" charset="0"/>
                        </a:rPr>
                        <a:t>E</a:t>
                      </a:r>
                      <a:r>
                        <a:rPr kumimoji="0" lang="en-US" altLang="en-US" sz="2400" b="1" i="0" u="none" strike="noStrike" cap="none" normalizeH="0" baseline="-25000">
                          <a:ln>
                            <a:noFill/>
                          </a:ln>
                          <a:solidFill>
                            <a:schemeClr val="tx1"/>
                          </a:solidFill>
                          <a:effectLst/>
                          <a:latin typeface="Arial" charset="0"/>
                          <a:cs typeface="Arial" charset="0"/>
                        </a:rPr>
                        <a:t>h</a:t>
                      </a:r>
                      <a:r>
                        <a:rPr kumimoji="0" lang="en-US" altLang="en-US" sz="2400" b="1" i="0" u="none" strike="noStrike" cap="none" normalizeH="0" baseline="0">
                          <a:ln>
                            <a:noFill/>
                          </a:ln>
                          <a:solidFill>
                            <a:schemeClr val="tx1"/>
                          </a:solidFill>
                          <a:effectLst/>
                          <a:latin typeface="Arial" charset="0"/>
                          <a:cs typeface="Arial" charset="0"/>
                        </a:rPr>
                        <a:t>=Wh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charset="0"/>
                          <a:cs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2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1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cs typeface="Arial" charset="0"/>
                        </a:rPr>
                        <a:t>0.5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586" name="Text Box 37"/>
          <p:cNvSpPr txBox="1">
            <a:spLocks noChangeArrowheads="1"/>
          </p:cNvSpPr>
          <p:nvPr/>
        </p:nvSpPr>
        <p:spPr bwMode="auto">
          <a:xfrm>
            <a:off x="4953000" y="762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0" eaLnBrk="1" hangingPunct="1">
              <a:spcBef>
                <a:spcPct val="50000"/>
              </a:spcBef>
              <a:buFontTx/>
              <a:buNone/>
            </a:pPr>
            <a:r>
              <a:rPr lang="he-IL" altLang="en-US" sz="2400" b="1"/>
              <a:t>עמ' 106 (13)</a:t>
            </a:r>
            <a:endParaRPr lang="en-US" altLang="en-US" sz="2400" b="1"/>
          </a:p>
        </p:txBody>
      </p:sp>
      <p:sp>
        <p:nvSpPr>
          <p:cNvPr id="23587" name="Rectangle 52"/>
          <p:cNvSpPr>
            <a:spLocks noChangeArrowheads="1"/>
          </p:cNvSpPr>
          <p:nvPr/>
        </p:nvSpPr>
        <p:spPr bwMode="auto">
          <a:xfrm>
            <a:off x="2971800" y="838200"/>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t>W= 10 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395788"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1143000" y="914400"/>
            <a:ext cx="6921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hlinkClick r:id="rId3"/>
              </a:rPr>
              <a:t>http://phet.colorado.edu/simulations/sims.php?sim=Pendulum_Lab</a:t>
            </a: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זריקה אופקית"/>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075" name="AutoShape 4" descr="זריקה אופקית"/>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pic>
        <p:nvPicPr>
          <p:cNvPr id="3076"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4714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מלבן 4"/>
          <p:cNvSpPr>
            <a:spLocks noChangeArrowheads="1"/>
          </p:cNvSpPr>
          <p:nvPr/>
        </p:nvSpPr>
        <p:spPr bwMode="auto">
          <a:xfrm>
            <a:off x="4419600" y="21336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he-IL" sz="2000">
                <a:solidFill>
                  <a:srgbClr val="FF0000"/>
                </a:solidFill>
              </a:rPr>
              <a:t>h1 </a:t>
            </a:r>
            <a:r>
              <a:rPr lang="he-IL" altLang="he-IL" sz="2000">
                <a:solidFill>
                  <a:srgbClr val="FF0000"/>
                </a:solidFill>
              </a:rPr>
              <a:t>בגובה</a:t>
            </a:r>
            <a:r>
              <a:rPr lang="en-US" altLang="he-IL" sz="2000">
                <a:solidFill>
                  <a:srgbClr val="FF0000"/>
                </a:solidFill>
              </a:rPr>
              <a:t> v1 </a:t>
            </a:r>
            <a:r>
              <a:rPr lang="he-IL" altLang="he-IL" sz="2000">
                <a:solidFill>
                  <a:srgbClr val="FF0000"/>
                </a:solidFill>
              </a:rPr>
              <a:t>  לגוף יש מהירות  .</a:t>
            </a:r>
            <a:br>
              <a:rPr lang="he-IL" altLang="he-IL" sz="2000">
                <a:solidFill>
                  <a:srgbClr val="FF0000"/>
                </a:solidFill>
              </a:rPr>
            </a:br>
            <a:r>
              <a:rPr lang="he-IL" altLang="he-IL" sz="2000">
                <a:solidFill>
                  <a:srgbClr val="FF0000"/>
                </a:solidFill>
              </a:rPr>
              <a:t>. </a:t>
            </a:r>
            <a:r>
              <a:rPr lang="en-US" altLang="he-IL" sz="2000">
                <a:solidFill>
                  <a:srgbClr val="FF0000"/>
                </a:solidFill>
              </a:rPr>
              <a:t>h2 </a:t>
            </a:r>
            <a:r>
              <a:rPr lang="he-IL" altLang="he-IL" sz="2000">
                <a:solidFill>
                  <a:srgbClr val="FF0000"/>
                </a:solidFill>
              </a:rPr>
              <a:t>בגובה</a:t>
            </a:r>
            <a:r>
              <a:rPr lang="en-US" altLang="he-IL" sz="2000">
                <a:solidFill>
                  <a:srgbClr val="FF0000"/>
                </a:solidFill>
              </a:rPr>
              <a:t> v2 </a:t>
            </a:r>
            <a:r>
              <a:rPr lang="he-IL" altLang="he-IL" sz="2000">
                <a:solidFill>
                  <a:srgbClr val="FF0000"/>
                </a:solidFill>
              </a:rPr>
              <a:t>  לגוף יש מהירות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3138"/>
            <a:ext cx="69342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6"/>
          <p:cNvSpPr>
            <a:spLocks noChangeArrowheads="1"/>
          </p:cNvSpPr>
          <p:nvPr/>
        </p:nvSpPr>
        <p:spPr bwMode="auto">
          <a:xfrm>
            <a:off x="1143000" y="6019800"/>
            <a:ext cx="741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hlinkClick r:id="rId3"/>
              </a:rPr>
              <a:t>http://phet.colorado.edu/simulations/sims.php?sim=Energy_Skate_Park</a:t>
            </a:r>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73175"/>
            <a:ext cx="7964488"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מלבן 3"/>
          <p:cNvSpPr>
            <a:spLocks noChangeArrowheads="1"/>
          </p:cNvSpPr>
          <p:nvPr/>
        </p:nvSpPr>
        <p:spPr bwMode="auto">
          <a:xfrm>
            <a:off x="2819400" y="457200"/>
            <a:ext cx="369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he-IL">
                <a:solidFill>
                  <a:srgbClr val="FF0000"/>
                </a:solidFill>
                <a:latin typeface="Roboto"/>
                <a:hlinkClick r:id="rId4"/>
              </a:rPr>
              <a:t>Energy, let's save it</a:t>
            </a:r>
            <a:endParaRPr lang="en-US" altLang="he-IL" b="1">
              <a:solidFill>
                <a:srgbClr val="FF0000"/>
              </a:solidFill>
              <a:latin typeface="Roboto"/>
              <a:hlinkClick r:id="rId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91440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3048000" y="457200"/>
            <a:ext cx="2878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4400">
                <a:solidFill>
                  <a:srgbClr val="FF0000"/>
                </a:solidFill>
              </a:rPr>
              <a:t>תרגיל מסכם</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02481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מלבן 3"/>
          <p:cNvSpPr>
            <a:spLocks noChangeArrowheads="1"/>
          </p:cNvSpPr>
          <p:nvPr/>
        </p:nvSpPr>
        <p:spPr bwMode="auto">
          <a:xfrm>
            <a:off x="2563813" y="971550"/>
            <a:ext cx="4997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4400">
                <a:solidFill>
                  <a:srgbClr val="FF0000"/>
                </a:solidFill>
              </a:rPr>
              <a:t>תשובות לתרגיל מסכם</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לבן 1"/>
          <p:cNvSpPr>
            <a:spLocks noChangeArrowheads="1"/>
          </p:cNvSpPr>
          <p:nvPr/>
        </p:nvSpPr>
        <p:spPr bwMode="auto">
          <a:xfrm>
            <a:off x="1371600" y="5486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he-IL" sz="1800">
                <a:hlinkClick r:id="rId2"/>
              </a:rPr>
              <a:t>https://www.youtube.com/watch?v=noWwe1_d0vc</a:t>
            </a:r>
            <a:endParaRPr lang="he-IL" altLang="he-IL" sz="1800"/>
          </a:p>
        </p:txBody>
      </p:sp>
      <p:sp>
        <p:nvSpPr>
          <p:cNvPr id="30723" name="AutoShape 2" descr="תמונות תלמידים - castro remooz"/>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he-IL" altLang="he-IL" sz="1800"/>
          </a:p>
        </p:txBody>
      </p:sp>
      <p:sp>
        <p:nvSpPr>
          <p:cNvPr id="30724" name="AutoShape 4" descr="תמונות תלמידים - castro remoo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he-IL" altLang="he-IL" sz="1800"/>
          </a:p>
        </p:txBody>
      </p:sp>
      <p:pic>
        <p:nvPicPr>
          <p:cNvPr id="30725" name="Picture 6" descr="תמונות תלמידים - castro remoo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p:txBody>
          <a:bodyPr/>
          <a:lstStyle/>
          <a:p>
            <a:r>
              <a:rPr lang="he-IL" altLang="he-IL"/>
              <a:t>חוק שימור אנרגיה</a:t>
            </a:r>
          </a:p>
        </p:txBody>
      </p:sp>
      <p:sp>
        <p:nvSpPr>
          <p:cNvPr id="6147" name="מציין מיקום תוכן 2"/>
          <p:cNvSpPr>
            <a:spLocks noGrp="1"/>
          </p:cNvSpPr>
          <p:nvPr>
            <p:ph idx="1"/>
          </p:nvPr>
        </p:nvSpPr>
        <p:spPr/>
        <p:txBody>
          <a:bodyPr/>
          <a:lstStyle/>
          <a:p>
            <a:pPr marL="0" indent="0" algn="r">
              <a:buFontTx/>
              <a:buNone/>
            </a:pPr>
            <a:r>
              <a:rPr lang="he-IL" altLang="he-IL" dirty="0"/>
              <a:t>האם מערכת גוף פלוס כ"א סגורה?</a:t>
            </a:r>
          </a:p>
          <a:p>
            <a:pPr marL="0" indent="0" algn="r">
              <a:buFontTx/>
              <a:buNone/>
            </a:pPr>
            <a:r>
              <a:rPr lang="he-IL" altLang="he-IL" dirty="0"/>
              <a:t>כן, כי הגופים משתתפים באינטראקציה ביניהם</a:t>
            </a:r>
            <a:endParaRPr lang="ru-RU" altLang="he-IL" dirty="0"/>
          </a:p>
          <a:p>
            <a:pPr marL="0" indent="0" algn="r">
              <a:buFontTx/>
              <a:buNone/>
            </a:pPr>
            <a:r>
              <a:rPr lang="he-IL" altLang="he-IL" dirty="0"/>
              <a:t>הם </a:t>
            </a:r>
            <a:r>
              <a:rPr lang="he-IL" altLang="he-IL" dirty="0">
                <a:solidFill>
                  <a:srgbClr val="FF0000"/>
                </a:solidFill>
              </a:rPr>
              <a:t>כוחות משמרים </a:t>
            </a:r>
            <a:r>
              <a:rPr lang="he-IL" altLang="he-IL" dirty="0"/>
              <a:t>(לבדוק הגדרה)</a:t>
            </a:r>
          </a:p>
          <a:p>
            <a:pPr marL="0" indent="0" algn="r">
              <a:buFontTx/>
              <a:buNone/>
            </a:pPr>
            <a:r>
              <a:rPr lang="he-IL" altLang="he-IL" dirty="0"/>
              <a:t>התנאים שיש לנו הם : </a:t>
            </a:r>
            <a:r>
              <a:rPr lang="he-IL" altLang="he-IL" dirty="0">
                <a:solidFill>
                  <a:srgbClr val="FF0000"/>
                </a:solidFill>
              </a:rPr>
              <a:t>מערכת שלנו סגורה ואינטראקציה מתבצעת בעזרת כוחות משמרים.</a:t>
            </a:r>
          </a:p>
          <a:p>
            <a:pPr marL="0" indent="0" algn="r">
              <a:buFontTx/>
              <a:buNone/>
            </a:pPr>
            <a:r>
              <a:rPr lang="he-IL" altLang="he-IL" dirty="0">
                <a:solidFill>
                  <a:srgbClr val="FF0000"/>
                </a:solidFill>
              </a:rPr>
              <a:t>נוכל לרשום משפט של אנרגיה קינטית.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p:txBody>
          <a:bodyPr/>
          <a:lstStyle/>
          <a:p>
            <a:r>
              <a:rPr lang="he-IL" altLang="he-IL"/>
              <a:t>חוק שימור אנרגיה</a:t>
            </a:r>
          </a:p>
        </p:txBody>
      </p:sp>
      <p:sp>
        <p:nvSpPr>
          <p:cNvPr id="8195" name="מציין מיקום תוכן 2"/>
          <p:cNvSpPr>
            <a:spLocks noGrp="1"/>
          </p:cNvSpPr>
          <p:nvPr>
            <p:ph idx="1"/>
          </p:nvPr>
        </p:nvSpPr>
        <p:spPr>
          <a:xfrm>
            <a:off x="433388" y="2057400"/>
            <a:ext cx="8229600" cy="4525963"/>
          </a:xfrm>
        </p:spPr>
        <p:txBody>
          <a:bodyPr/>
          <a:lstStyle/>
          <a:p>
            <a:pPr marL="0" indent="0" algn="r">
              <a:buFontTx/>
              <a:buNone/>
            </a:pPr>
            <a:r>
              <a:rPr lang="he-IL" altLang="he-IL"/>
              <a:t>העבודה שנעשית על יד שקול כוחות על גוף מסוים, כאשר הוא נע מנקודה אחת לאחרת, שווה בדיוק להפרש באנרגיה קינטית של הגוף, ביו סופה להתחלתה שלה בתנועה המדוברת.</a:t>
            </a:r>
            <a:endParaRPr lang="en-US" altLang="he-IL"/>
          </a:p>
          <a:p>
            <a:pPr marL="0" indent="0" algn="r">
              <a:buFontTx/>
              <a:buNone/>
            </a:pPr>
            <a:r>
              <a:rPr lang="he-IL" altLang="he-IL"/>
              <a:t> </a:t>
            </a:r>
            <a:endParaRPr lang="en-US" altLang="he-IL"/>
          </a:p>
          <a:p>
            <a:pPr marL="0" indent="0" algn="r">
              <a:buFontTx/>
              <a:buNone/>
            </a:pPr>
            <a:endParaRPr lang="he-IL" altLang="he-IL"/>
          </a:p>
        </p:txBody>
      </p:sp>
      <p:sp>
        <p:nvSpPr>
          <p:cNvPr id="8196" name="AutoShape 3" descr="{\displaystyle W_{\Sigma F}=\Delta {E_{k}}}"/>
          <p:cNvSpPr>
            <a:spLocks noChangeAspect="1" noChangeArrowheads="1"/>
          </p:cNvSpPr>
          <p:nvPr/>
        </p:nvSpPr>
        <p:spPr bwMode="auto">
          <a:xfrm>
            <a:off x="116347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197" name="Rectangle 4"/>
          <p:cNvSpPr>
            <a:spLocks noChangeArrowheads="1"/>
          </p:cNvSpPr>
          <p:nvPr/>
        </p:nvSpPr>
        <p:spPr bwMode="auto">
          <a:xfrm>
            <a:off x="-762000" y="5105400"/>
            <a:ext cx="30468888" cy="1016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he-IL" sz="6000">
              <a:solidFill>
                <a:srgbClr val="202122"/>
              </a:solidFill>
            </a:endParaRPr>
          </a:p>
        </p:txBody>
      </p:sp>
      <p:sp>
        <p:nvSpPr>
          <p:cNvPr id="8198" name="AutoShape 5" descr="{\displaystyle W_{\Sigma F}=\Delta {E_{k}}}"/>
          <p:cNvSpPr>
            <a:spLocks noChangeAspect="1" noChangeArrowheads="1"/>
          </p:cNvSpPr>
          <p:nvPr/>
        </p:nvSpPr>
        <p:spPr bwMode="auto">
          <a:xfrm>
            <a:off x="117633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199" name="AutoShape 7" descr="{\displaystyle W_{\Sigma F}=\Delta {E_{k}}}"/>
          <p:cNvSpPr>
            <a:spLocks noChangeAspect="1" noChangeArrowheads="1"/>
          </p:cNvSpPr>
          <p:nvPr/>
        </p:nvSpPr>
        <p:spPr bwMode="auto">
          <a:xfrm>
            <a:off x="1619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200" name="AutoShape 9" descr="{\displaystyle W=\Delta {E_{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201" name="AutoShape 11" descr="{\displaystyle W=\Delta {E_{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202" name="AutoShape 13" descr="{\displaystyle W=\Delta {E_{k}}}"/>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203" name="AutoShape 15" descr="{\displaystyle W=\Delta {E_{k}}}"/>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p:nvPr>
        </p:nvSpPr>
        <p:spPr/>
        <p:txBody>
          <a:bodyPr/>
          <a:lstStyle/>
          <a:p>
            <a:r>
              <a:rPr lang="he-IL" altLang="he-IL"/>
              <a:t>שינוי אנרגיה קינטית</a:t>
            </a:r>
            <a:r>
              <a:rPr lang="en-US" altLang="he-IL"/>
              <a:t> </a:t>
            </a:r>
            <a:endParaRPr lang="he-IL" altLang="he-IL"/>
          </a:p>
        </p:txBody>
      </p:sp>
      <p:pic>
        <p:nvPicPr>
          <p:cNvPr id="9219"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1350" y="1600200"/>
            <a:ext cx="8045450"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p:txBody>
          <a:bodyPr/>
          <a:lstStyle/>
          <a:p>
            <a:r>
              <a:rPr lang="he-IL" altLang="he-IL"/>
              <a:t>שינוי אנרגיה פוטנציאלית</a:t>
            </a:r>
            <a:r>
              <a:rPr lang="en-US" altLang="he-IL"/>
              <a:t> </a:t>
            </a:r>
            <a:endParaRPr lang="he-IL" altLang="he-IL"/>
          </a:p>
        </p:txBody>
      </p:sp>
      <p:sp>
        <p:nvSpPr>
          <p:cNvPr id="3" name="מציין מיקום תוכן 2"/>
          <p:cNvSpPr>
            <a:spLocks noGrp="1"/>
          </p:cNvSpPr>
          <p:nvPr>
            <p:ph idx="1"/>
          </p:nvPr>
        </p:nvSpPr>
        <p:spPr/>
        <p:txBody>
          <a:bodyPr/>
          <a:lstStyle/>
          <a:p>
            <a:pPr marL="0" indent="0" algn="r">
              <a:buNone/>
              <a:defRPr/>
            </a:pPr>
            <a:r>
              <a:rPr lang="he-IL" dirty="0"/>
              <a:t>מצד השני אנו יודעים ש</a:t>
            </a:r>
          </a:p>
          <a:p>
            <a:pPr marL="0" indent="0" algn="ctr">
              <a:buNone/>
              <a:defRPr/>
            </a:pPr>
            <a:r>
              <a:rPr lang="he-IL" dirty="0"/>
              <a:t> </a:t>
            </a:r>
            <a:r>
              <a:rPr lang="en-US" dirty="0">
                <a:solidFill>
                  <a:srgbClr val="FF0000"/>
                </a:solidFill>
              </a:rPr>
              <a:t>W=</a:t>
            </a:r>
            <a:r>
              <a:rPr lang="he-IL" dirty="0">
                <a:solidFill>
                  <a:srgbClr val="FF0000"/>
                </a:solidFill>
              </a:rPr>
              <a:t>∆</a:t>
            </a:r>
            <a:r>
              <a:rPr lang="en-US" dirty="0">
                <a:solidFill>
                  <a:srgbClr val="FF0000"/>
                </a:solidFill>
              </a:rPr>
              <a:t>Ep=-(E</a:t>
            </a:r>
            <a:r>
              <a:rPr lang="en-US" sz="1050" dirty="0">
                <a:solidFill>
                  <a:srgbClr val="FF0000"/>
                </a:solidFill>
              </a:rPr>
              <a:t>P2</a:t>
            </a:r>
            <a:r>
              <a:rPr lang="en-US" dirty="0">
                <a:solidFill>
                  <a:srgbClr val="FF0000"/>
                </a:solidFill>
              </a:rPr>
              <a:t>-E</a:t>
            </a:r>
            <a:r>
              <a:rPr lang="en-US" sz="1050" dirty="0">
                <a:solidFill>
                  <a:srgbClr val="FF0000"/>
                </a:solidFill>
              </a:rPr>
              <a:t>P1</a:t>
            </a:r>
            <a:r>
              <a:rPr lang="en-US" dirty="0">
                <a:solidFill>
                  <a:srgbClr val="FF0000"/>
                </a:solidFill>
              </a:rPr>
              <a:t>)</a:t>
            </a:r>
          </a:p>
          <a:p>
            <a:pPr marL="0" indent="0" algn="r">
              <a:buNone/>
              <a:defRPr/>
            </a:pPr>
            <a:endParaRPr lang="en-US" dirty="0"/>
          </a:p>
          <a:p>
            <a:pPr marL="0" indent="0" algn="r">
              <a:buNone/>
              <a:defRPr/>
            </a:pPr>
            <a:r>
              <a:rPr lang="he-IL" dirty="0"/>
              <a:t>עכשיו נציב את הנוסחה של עבודה גם בעזרת אנרגיה פוטנציאלית וגם בעזרת אנרגיה קינטית</a:t>
            </a:r>
          </a:p>
          <a:p>
            <a:pPr marL="0" indent="0">
              <a:buFontTx/>
              <a:buNone/>
              <a:defRPr/>
            </a:pPr>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p:txBody>
          <a:bodyPr/>
          <a:lstStyle/>
          <a:p>
            <a:r>
              <a:rPr lang="he-IL" altLang="he-IL"/>
              <a:t>שינוי אנרגיה</a:t>
            </a:r>
          </a:p>
        </p:txBody>
      </p:sp>
      <p:sp>
        <p:nvSpPr>
          <p:cNvPr id="11267" name="מציין מיקום תוכן 2"/>
          <p:cNvSpPr>
            <a:spLocks noGrp="1"/>
          </p:cNvSpPr>
          <p:nvPr>
            <p:ph idx="1"/>
          </p:nvPr>
        </p:nvSpPr>
        <p:spPr/>
        <p:txBody>
          <a:bodyPr/>
          <a:lstStyle/>
          <a:p>
            <a:pPr marL="0" indent="0" algn="r">
              <a:buFontTx/>
              <a:buNone/>
            </a:pPr>
            <a:r>
              <a:rPr lang="he-IL" altLang="he-IL" dirty="0"/>
              <a:t>לגבי המקרים שלנו נרשום אנרגיה פוטנציאלית:</a:t>
            </a:r>
          </a:p>
          <a:p>
            <a:pPr marL="0" indent="0" algn="r">
              <a:buFontTx/>
              <a:buNone/>
            </a:pPr>
            <a:r>
              <a:rPr lang="he-IL" altLang="he-IL" dirty="0"/>
              <a:t> במקרה הראשון:</a:t>
            </a:r>
          </a:p>
          <a:p>
            <a:pPr marL="0" indent="0" algn="r">
              <a:buFontTx/>
              <a:buNone/>
            </a:pPr>
            <a:endParaRPr lang="he-IL" altLang="he-IL" dirty="0"/>
          </a:p>
          <a:p>
            <a:pPr marL="0" indent="0">
              <a:buFontTx/>
              <a:buNone/>
            </a:pPr>
            <a:endParaRPr lang="he-IL" altLang="he-IL" dirty="0"/>
          </a:p>
          <a:p>
            <a:pPr marL="0" indent="0" algn="ctr">
              <a:buFontTx/>
              <a:buNone/>
            </a:pPr>
            <a:r>
              <a:rPr lang="ru-RU" altLang="he-IL" sz="6600" dirty="0">
                <a:solidFill>
                  <a:srgbClr val="FF0000"/>
                </a:solidFill>
              </a:rPr>
              <a:t>Е =</a:t>
            </a:r>
            <a:r>
              <a:rPr lang="en-US" altLang="he-IL" sz="6600" dirty="0" err="1">
                <a:solidFill>
                  <a:srgbClr val="FF0000"/>
                </a:solidFill>
              </a:rPr>
              <a:t>mgh</a:t>
            </a:r>
            <a:endParaRPr lang="he-IL" altLang="he-IL" sz="66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p:cNvSpPr>
            <a:spLocks noGrp="1"/>
          </p:cNvSpPr>
          <p:nvPr>
            <p:ph type="title"/>
          </p:nvPr>
        </p:nvSpPr>
        <p:spPr/>
        <p:txBody>
          <a:bodyPr/>
          <a:lstStyle/>
          <a:p>
            <a:r>
              <a:rPr lang="he-IL" altLang="he-IL"/>
              <a:t>שינוי אנרגיה</a:t>
            </a:r>
          </a:p>
        </p:txBody>
      </p:sp>
      <p:sp>
        <p:nvSpPr>
          <p:cNvPr id="3" name="מציין מיקום תוכן 2"/>
          <p:cNvSpPr>
            <a:spLocks noGrp="1"/>
          </p:cNvSpPr>
          <p:nvPr>
            <p:ph idx="1"/>
          </p:nvPr>
        </p:nvSpPr>
        <p:spPr>
          <a:xfrm>
            <a:off x="491412" y="1450295"/>
            <a:ext cx="8229600" cy="4525963"/>
          </a:xfrm>
        </p:spPr>
        <p:txBody>
          <a:bodyPr/>
          <a:lstStyle/>
          <a:p>
            <a:pPr marL="0" indent="0" algn="ctr">
              <a:buFontTx/>
              <a:buNone/>
              <a:defRPr/>
            </a:pPr>
            <a:r>
              <a:rPr lang="en-US" sz="2000" dirty="0"/>
              <a:t>E</a:t>
            </a:r>
            <a:r>
              <a:rPr lang="en-US" sz="900" dirty="0"/>
              <a:t>k1</a:t>
            </a:r>
            <a:r>
              <a:rPr lang="en-US" sz="2000" dirty="0"/>
              <a:t>+E</a:t>
            </a:r>
            <a:r>
              <a:rPr lang="en-US" sz="900" dirty="0"/>
              <a:t>P1</a:t>
            </a:r>
            <a:r>
              <a:rPr lang="en-US" sz="2000" dirty="0"/>
              <a:t>=E</a:t>
            </a:r>
            <a:r>
              <a:rPr lang="en-US" sz="900" dirty="0"/>
              <a:t>K2</a:t>
            </a:r>
            <a:r>
              <a:rPr lang="en-US" sz="2000" dirty="0"/>
              <a:t>+E</a:t>
            </a:r>
            <a:r>
              <a:rPr lang="en-US" sz="900" dirty="0"/>
              <a:t>p2</a:t>
            </a:r>
          </a:p>
          <a:p>
            <a:pPr marL="0" indent="0" algn="r">
              <a:buFontTx/>
              <a:buNone/>
              <a:defRPr/>
            </a:pPr>
            <a:endParaRPr lang="en-US" sz="2000" dirty="0"/>
          </a:p>
          <a:p>
            <a:pPr marL="0" indent="0" algn="r">
              <a:buFontTx/>
              <a:buNone/>
              <a:defRPr/>
            </a:pPr>
            <a:r>
              <a:rPr lang="he-IL" sz="2800" dirty="0">
                <a:solidFill>
                  <a:srgbClr val="FF0000"/>
                </a:solidFill>
              </a:rPr>
              <a:t>הסכום של אנרגיה פוטנציאלית ואנרגיה קינטית נקרא בשם אנרגיה מכנית כוללת ונסמן באות</a:t>
            </a:r>
            <a:endParaRPr lang="en-US" sz="2800" dirty="0">
              <a:solidFill>
                <a:srgbClr val="FF0000"/>
              </a:solidFill>
            </a:endParaRPr>
          </a:p>
          <a:p>
            <a:pPr marL="0" indent="0" algn="ctr">
              <a:buFontTx/>
              <a:buNone/>
              <a:defRPr/>
            </a:pPr>
            <a:r>
              <a:rPr lang="en-US" sz="2800" dirty="0"/>
              <a:t>E=EK+EP</a:t>
            </a:r>
          </a:p>
          <a:p>
            <a:pPr marL="0" indent="0" algn="r">
              <a:buFontTx/>
              <a:buNone/>
              <a:defRPr/>
            </a:pPr>
            <a:endParaRPr lang="en-US" sz="2000" dirty="0"/>
          </a:p>
          <a:p>
            <a:pPr marL="0" indent="0" algn="r">
              <a:buFontTx/>
              <a:buNone/>
              <a:defRPr/>
            </a:pPr>
            <a:r>
              <a:rPr lang="he-IL" sz="2000" dirty="0"/>
              <a:t>אפשר להגיד ש</a:t>
            </a:r>
          </a:p>
          <a:p>
            <a:pPr marL="0" indent="0" algn="ctr">
              <a:buFontTx/>
              <a:buNone/>
              <a:defRPr/>
            </a:pPr>
            <a:r>
              <a:rPr lang="en-US" dirty="0">
                <a:solidFill>
                  <a:srgbClr val="FF0000"/>
                </a:solidFill>
              </a:rPr>
              <a:t>E1=E2</a:t>
            </a:r>
          </a:p>
          <a:p>
            <a:pPr marL="0" indent="0" algn="r">
              <a:buFontTx/>
              <a:buNone/>
              <a:defRPr/>
            </a:pPr>
            <a:endParaRPr lang="en-US" sz="2000" dirty="0"/>
          </a:p>
          <a:p>
            <a:pPr marL="0" indent="0" algn="ctr">
              <a:buFontTx/>
              <a:buNone/>
              <a:defRPr/>
            </a:pPr>
            <a:r>
              <a:rPr lang="en-US" sz="2000" dirty="0">
                <a:solidFill>
                  <a:srgbClr val="FF0000"/>
                </a:solidFill>
              </a:rPr>
              <a:t>E</a:t>
            </a:r>
            <a:r>
              <a:rPr lang="en-US" sz="900" dirty="0">
                <a:solidFill>
                  <a:srgbClr val="FF0000"/>
                </a:solidFill>
              </a:rPr>
              <a:t>K</a:t>
            </a:r>
            <a:r>
              <a:rPr lang="en-US" sz="2000" dirty="0">
                <a:solidFill>
                  <a:srgbClr val="FF0000"/>
                </a:solidFill>
              </a:rPr>
              <a:t>+E</a:t>
            </a:r>
            <a:r>
              <a:rPr lang="en-US" sz="900" dirty="0">
                <a:solidFill>
                  <a:srgbClr val="FF0000"/>
                </a:solidFill>
              </a:rPr>
              <a:t>P</a:t>
            </a:r>
            <a:r>
              <a:rPr lang="en-US" sz="2000" dirty="0">
                <a:solidFill>
                  <a:srgbClr val="FF0000"/>
                </a:solidFill>
              </a:rPr>
              <a:t>=</a:t>
            </a:r>
            <a:r>
              <a:rPr lang="en-US" sz="1100" dirty="0">
                <a:solidFill>
                  <a:srgbClr val="FF0000"/>
                </a:solidFill>
              </a:rPr>
              <a:t>CONST</a:t>
            </a:r>
          </a:p>
          <a:p>
            <a:pPr marL="0" indent="0" algn="ctr">
              <a:buFontTx/>
              <a:buNone/>
              <a:defRPr/>
            </a:pPr>
            <a:r>
              <a:rPr lang="en-US" sz="2400" dirty="0">
                <a:solidFill>
                  <a:srgbClr val="FF0000"/>
                </a:solidFill>
              </a:rPr>
              <a:t>E=</a:t>
            </a:r>
            <a:r>
              <a:rPr lang="en-US" sz="900" dirty="0">
                <a:solidFill>
                  <a:srgbClr val="FF0000"/>
                </a:solidFill>
              </a:rPr>
              <a:t>CONST</a:t>
            </a:r>
          </a:p>
          <a:p>
            <a:pPr>
              <a:defRPr/>
            </a:pPr>
            <a:endParaRPr lang="en-US" dirty="0"/>
          </a:p>
          <a:p>
            <a:pPr>
              <a:defRPr/>
            </a:pPr>
            <a:endParaRPr lang="he-IL"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p:txBody>
          <a:bodyPr/>
          <a:lstStyle/>
          <a:p>
            <a:r>
              <a:rPr lang="he-IL" altLang="he-IL"/>
              <a:t>חוק שימור אנרגיה</a:t>
            </a:r>
            <a:br>
              <a:rPr lang="he-IL" altLang="he-IL"/>
            </a:br>
            <a:endParaRPr lang="he-IL" altLang="he-IL"/>
          </a:p>
        </p:txBody>
      </p:sp>
      <p:sp>
        <p:nvSpPr>
          <p:cNvPr id="13315" name="מציין מיקום תוכן 2"/>
          <p:cNvSpPr>
            <a:spLocks noGrp="1"/>
          </p:cNvSpPr>
          <p:nvPr>
            <p:ph idx="1"/>
          </p:nvPr>
        </p:nvSpPr>
        <p:spPr/>
        <p:txBody>
          <a:bodyPr/>
          <a:lstStyle/>
          <a:p>
            <a:pPr marL="0" indent="0" algn="r">
              <a:buFontTx/>
              <a:buNone/>
            </a:pPr>
            <a:r>
              <a:rPr lang="he-IL" altLang="he-IL"/>
              <a:t>באו שום נזכר איזה הגבלות השתמשנו?</a:t>
            </a:r>
          </a:p>
          <a:p>
            <a:pPr marL="0" indent="0" algn="r">
              <a:buFontTx/>
              <a:buNone/>
            </a:pPr>
            <a:r>
              <a:rPr lang="he-IL" altLang="he-IL"/>
              <a:t>מערכת שלנו סגורה ואינטראקציה בין הגופים מתבצעת רק בעזרת כוחות משמרים.</a:t>
            </a:r>
          </a:p>
          <a:p>
            <a:pPr marL="0" indent="0" algn="r">
              <a:buFontTx/>
              <a:buNone/>
            </a:pPr>
            <a:r>
              <a:rPr lang="he-IL" altLang="he-IL"/>
              <a:t>ניתן הגדרה של חוק שימור אנרגיה</a:t>
            </a:r>
          </a:p>
          <a:p>
            <a:pPr marL="0" indent="0" algn="r">
              <a:buFontTx/>
              <a:buNone/>
            </a:pPr>
            <a:r>
              <a:rPr lang="he-IL" altLang="he-IL"/>
              <a:t>אנרגיה כוללת של מערכת סגורה של  גופים  הנמצאים באינטראקציה רק בעזרת כוחות משמרים נשארת קבועה בכל תנועה של המערכת.</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11937</TotalTime>
  <Words>567</Words>
  <Application>Microsoft Office PowerPoint</Application>
  <PresentationFormat>‫הצגה על המסך (4:3)</PresentationFormat>
  <Paragraphs>108</Paragraphs>
  <Slides>24</Slides>
  <Notes>0</Notes>
  <HiddenSlides>0</HiddenSlides>
  <MMClips>0</MMClips>
  <ScaleCrop>false</ScaleCrop>
  <HeadingPairs>
    <vt:vector size="8" baseType="variant">
      <vt:variant>
        <vt:lpstr>גופנים בשימוש</vt:lpstr>
      </vt:variant>
      <vt:variant>
        <vt:i4>3</vt:i4>
      </vt:variant>
      <vt:variant>
        <vt:lpstr>ערכת נושא</vt:lpstr>
      </vt:variant>
      <vt:variant>
        <vt:i4>1</vt:i4>
      </vt:variant>
      <vt:variant>
        <vt:lpstr>שרתי OLE מוטבעים</vt:lpstr>
      </vt:variant>
      <vt:variant>
        <vt:i4>1</vt:i4>
      </vt:variant>
      <vt:variant>
        <vt:lpstr>כותרות שקופיות</vt:lpstr>
      </vt:variant>
      <vt:variant>
        <vt:i4>24</vt:i4>
      </vt:variant>
    </vt:vector>
  </HeadingPairs>
  <TitlesOfParts>
    <vt:vector size="29" baseType="lpstr">
      <vt:lpstr>Arial</vt:lpstr>
      <vt:lpstr>Arial Rounded MT Bold</vt:lpstr>
      <vt:lpstr>Roboto</vt:lpstr>
      <vt:lpstr>Default Design</vt:lpstr>
      <vt:lpstr>Equation</vt:lpstr>
      <vt:lpstr>מצגת של PowerPoint‏</vt:lpstr>
      <vt:lpstr>מצגת של PowerPoint‏</vt:lpstr>
      <vt:lpstr>חוק שימור אנרגיה</vt:lpstr>
      <vt:lpstr>חוק שימור אנרגיה</vt:lpstr>
      <vt:lpstr>שינוי אנרגיה קינטית </vt:lpstr>
      <vt:lpstr>שינוי אנרגיה פוטנציאלית </vt:lpstr>
      <vt:lpstr>שינוי אנרגיה</vt:lpstr>
      <vt:lpstr>שינוי אנרגיה</vt:lpstr>
      <vt:lpstr>חוק שימור אנרגיה </vt:lpstr>
      <vt:lpstr>חוק שימור אנרגיה</vt:lpstr>
      <vt:lpstr>סרטונים</vt:lpstr>
      <vt:lpstr>ומה יקרה אם במערכת פועל כוח חיכוך???</vt:lpstr>
      <vt:lpstr>ומה יקרה אם במערכת פועל כוח חיכוך???</vt:lpstr>
      <vt:lpstr>ומה יקרה אם במערכת פועל כוח חיכוך???</vt:lpstr>
      <vt:lpstr>ומה יקרה אם במערכת פועל כוח חיכוך???</vt:lpstr>
      <vt:lpstr>ומה יקרה אם במערכת פועל כוח חיכוך???</vt:lpstr>
      <vt:lpstr>תנודות מטוטלת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c:creator>
  <cp:lastModifiedBy>Liat</cp:lastModifiedBy>
  <cp:revision>86</cp:revision>
  <dcterms:created xsi:type="dcterms:W3CDTF">2009-09-19T19:43:56Z</dcterms:created>
  <dcterms:modified xsi:type="dcterms:W3CDTF">2020-11-01T15:17:18Z</dcterms:modified>
</cp:coreProperties>
</file>