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8" r:id="rId3"/>
    <p:sldId id="259" r:id="rId4"/>
    <p:sldId id="260" r:id="rId5"/>
    <p:sldId id="261" r:id="rId6"/>
    <p:sldId id="262" r:id="rId7"/>
    <p:sldId id="288" r:id="rId8"/>
    <p:sldId id="263" r:id="rId9"/>
    <p:sldId id="264" r:id="rId10"/>
    <p:sldId id="265" r:id="rId11"/>
    <p:sldId id="266" r:id="rId12"/>
    <p:sldId id="267" r:id="rId13"/>
    <p:sldId id="268" r:id="rId14"/>
    <p:sldId id="269" r:id="rId15"/>
    <p:sldId id="270" r:id="rId16"/>
    <p:sldId id="271" r:id="rId17"/>
    <p:sldId id="289" r:id="rId18"/>
    <p:sldId id="272" r:id="rId19"/>
    <p:sldId id="273" r:id="rId20"/>
    <p:sldId id="274" r:id="rId21"/>
    <p:sldId id="275" r:id="rId22"/>
    <p:sldId id="276" r:id="rId23"/>
    <p:sldId id="277" r:id="rId24"/>
    <p:sldId id="278" r:id="rId25"/>
    <p:sldId id="279" r:id="rId26"/>
    <p:sldId id="280" r:id="rId27"/>
    <p:sldId id="281" r:id="rId28"/>
    <p:sldId id="291" r:id="rId29"/>
    <p:sldId id="282" r:id="rId30"/>
    <p:sldId id="283" r:id="rId31"/>
    <p:sldId id="284" r:id="rId32"/>
    <p:sldId id="285" r:id="rId33"/>
    <p:sldId id="286"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DD4"/>
    <a:srgbClr val="EC217D"/>
    <a:srgbClr val="C21060"/>
    <a:srgbClr val="DF99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p:restoredTop sz="94702"/>
  </p:normalViewPr>
  <p:slideViewPr>
    <p:cSldViewPr snapToGrid="0" snapToObjects="1">
      <p:cViewPr varScale="1">
        <p:scale>
          <a:sx n="64" d="100"/>
          <a:sy n="64" d="100"/>
        </p:scale>
        <p:origin x="8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C4A91-DD3E-E64C-A721-2DB1646D7E39}" type="datetimeFigureOut">
              <a:rPr lang="aa-ET" smtClean="0"/>
              <a:t>05/07/2023</a:t>
            </a:fld>
            <a:endParaRPr lang="aa-E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0402B-55CF-5641-B525-A349D3539472}" type="slidenum">
              <a:rPr lang="aa-ET" smtClean="0"/>
              <a:t>‹#›</a:t>
            </a:fld>
            <a:endParaRPr lang="aa-ET"/>
          </a:p>
        </p:txBody>
      </p:sp>
    </p:spTree>
    <p:extLst>
      <p:ext uri="{BB962C8B-B14F-4D97-AF65-F5344CB8AC3E}">
        <p14:creationId xmlns:p14="http://schemas.microsoft.com/office/powerpoint/2010/main" val="213444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notes"/>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a:t>
            </a:fld>
            <a:endParaRPr/>
          </a:p>
        </p:txBody>
      </p:sp>
    </p:spTree>
    <p:extLst>
      <p:ext uri="{BB962C8B-B14F-4D97-AF65-F5344CB8AC3E}">
        <p14:creationId xmlns:p14="http://schemas.microsoft.com/office/powerpoint/2010/main" val="124548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978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85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95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02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1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764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219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32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97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14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55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8: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4453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057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0: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8832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66fdf3c8b_0_0: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66fdf3c8b_0_0:notes"/>
          <p:cNvSpPr txBox="1">
            <a:spLocks noGrp="1"/>
          </p:cNvSpPr>
          <p:nvPr>
            <p:ph type="body" idx="1"/>
          </p:nvPr>
        </p:nvSpPr>
        <p:spPr>
          <a:xfrm>
            <a:off x="679768" y="4778722"/>
            <a:ext cx="54381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1266fdf3c8b_0_0:notes"/>
          <p:cNvSpPr txBox="1">
            <a:spLocks noGrp="1"/>
          </p:cNvSpPr>
          <p:nvPr>
            <p:ph type="sldNum" idx="12"/>
          </p:nvPr>
        </p:nvSpPr>
        <p:spPr>
          <a:xfrm>
            <a:off x="3850443" y="9431600"/>
            <a:ext cx="29457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23</a:t>
            </a:fld>
            <a:endParaRPr/>
          </a:p>
        </p:txBody>
      </p:sp>
    </p:spTree>
    <p:extLst>
      <p:ext uri="{BB962C8B-B14F-4D97-AF65-F5344CB8AC3E}">
        <p14:creationId xmlns:p14="http://schemas.microsoft.com/office/powerpoint/2010/main" val="3892045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22a0e85ffb_0_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22a0e85ffb_0_1:notes"/>
          <p:cNvSpPr txBox="1">
            <a:spLocks noGrp="1"/>
          </p:cNvSpPr>
          <p:nvPr>
            <p:ph type="body" idx="1"/>
          </p:nvPr>
        </p:nvSpPr>
        <p:spPr>
          <a:xfrm>
            <a:off x="679768" y="4778722"/>
            <a:ext cx="54381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122a0e85ffb_0_1:notes"/>
          <p:cNvSpPr txBox="1">
            <a:spLocks noGrp="1"/>
          </p:cNvSpPr>
          <p:nvPr>
            <p:ph type="sldNum" idx="12"/>
          </p:nvPr>
        </p:nvSpPr>
        <p:spPr>
          <a:xfrm>
            <a:off x="3850443" y="9431600"/>
            <a:ext cx="29457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24</a:t>
            </a:fld>
            <a:endParaRPr/>
          </a:p>
        </p:txBody>
      </p:sp>
    </p:spTree>
    <p:extLst>
      <p:ext uri="{BB962C8B-B14F-4D97-AF65-F5344CB8AC3E}">
        <p14:creationId xmlns:p14="http://schemas.microsoft.com/office/powerpoint/2010/main" val="1127823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741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901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a0e85ffb_0_1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22a0e85ffb_0_14:notes"/>
          <p:cNvSpPr txBox="1">
            <a:spLocks noGrp="1"/>
          </p:cNvSpPr>
          <p:nvPr>
            <p:ph type="body" idx="1"/>
          </p:nvPr>
        </p:nvSpPr>
        <p:spPr>
          <a:xfrm>
            <a:off x="679768" y="4778722"/>
            <a:ext cx="54381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122a0e85ffb_0_14:notes"/>
          <p:cNvSpPr txBox="1">
            <a:spLocks noGrp="1"/>
          </p:cNvSpPr>
          <p:nvPr>
            <p:ph type="sldNum" idx="12"/>
          </p:nvPr>
        </p:nvSpPr>
        <p:spPr>
          <a:xfrm>
            <a:off x="3850443" y="9431600"/>
            <a:ext cx="29457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27</a:t>
            </a:fld>
            <a:endParaRPr/>
          </a:p>
        </p:txBody>
      </p:sp>
    </p:spTree>
    <p:extLst>
      <p:ext uri="{BB962C8B-B14F-4D97-AF65-F5344CB8AC3E}">
        <p14:creationId xmlns:p14="http://schemas.microsoft.com/office/powerpoint/2010/main" val="4227076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3: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294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84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773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823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6:notes"/>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docs.google.com</a:t>
            </a:r>
            <a:r>
              <a:rPr lang="en-US" sz="1200" b="0" i="0" u="none" strike="noStrike" kern="1200" dirty="0">
                <a:solidFill>
                  <a:schemeClr val="tx1"/>
                </a:solidFill>
                <a:effectLst/>
                <a:latin typeface="+mn-lt"/>
                <a:ea typeface="+mn-ea"/>
                <a:cs typeface="+mn-cs"/>
              </a:rPr>
              <a:t>/forms/d/e/</a:t>
            </a:r>
            <a:r>
              <a:rPr lang="en-US" sz="1200" b="0" i="0" u="none" strike="noStrike" kern="1200" dirty="0" err="1">
                <a:solidFill>
                  <a:schemeClr val="tx1"/>
                </a:solidFill>
                <a:effectLst/>
                <a:latin typeface="+mn-lt"/>
                <a:ea typeface="+mn-ea"/>
                <a:cs typeface="+mn-cs"/>
              </a:rPr>
              <a:t>1FAIpQLSeRrp7K0f-cOQ_hxpb0ojeBd4I2dteZMTjpp1r0jMl2uyj_SA</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viewform?usp</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sf_link</a:t>
            </a:r>
            <a:endParaRPr lang="en-US" sz="1200" b="0" i="0" u="none" strike="noStrike"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331" name="Google Shape;331;p26:notes"/>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32</a:t>
            </a:fld>
            <a:endParaRPr/>
          </a:p>
        </p:txBody>
      </p:sp>
    </p:spTree>
    <p:extLst>
      <p:ext uri="{BB962C8B-B14F-4D97-AF65-F5344CB8AC3E}">
        <p14:creationId xmlns:p14="http://schemas.microsoft.com/office/powerpoint/2010/main" val="3128264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377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8: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36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8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43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30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73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22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696e84b24_0_20: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696e84b24_0_20:notes"/>
          <p:cNvSpPr txBox="1">
            <a:spLocks noGrp="1"/>
          </p:cNvSpPr>
          <p:nvPr>
            <p:ph type="body" idx="1"/>
          </p:nvPr>
        </p:nvSpPr>
        <p:spPr>
          <a:xfrm>
            <a:off x="679768" y="4778722"/>
            <a:ext cx="5438100" cy="390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2696e84b24_0_20:notes"/>
          <p:cNvSpPr txBox="1">
            <a:spLocks noGrp="1"/>
          </p:cNvSpPr>
          <p:nvPr>
            <p:ph type="sldNum" idx="12"/>
          </p:nvPr>
        </p:nvSpPr>
        <p:spPr>
          <a:xfrm>
            <a:off x="3850443" y="9431600"/>
            <a:ext cx="2945700" cy="498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9</a:t>
            </a:fld>
            <a:endParaRPr/>
          </a:p>
        </p:txBody>
      </p:sp>
    </p:spTree>
    <p:extLst>
      <p:ext uri="{BB962C8B-B14F-4D97-AF65-F5344CB8AC3E}">
        <p14:creationId xmlns:p14="http://schemas.microsoft.com/office/powerpoint/2010/main" val="2539587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196E-3D49-C249-A25E-5980DBBAE6D1}"/>
              </a:ext>
            </a:extLst>
          </p:cNvPr>
          <p:cNvSpPr>
            <a:spLocks noGrp="1"/>
          </p:cNvSpPr>
          <p:nvPr>
            <p:ph type="ctrTitle"/>
          </p:nvPr>
        </p:nvSpPr>
        <p:spPr>
          <a:xfrm>
            <a:off x="1494503" y="993058"/>
            <a:ext cx="9134168" cy="2507225"/>
          </a:xfrm>
        </p:spPr>
        <p:txBody>
          <a:bodyPr anchor="ct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D7772-49D3-EE40-95AF-8C499EB304B2}"/>
              </a:ext>
            </a:extLst>
          </p:cNvPr>
          <p:cNvSpPr>
            <a:spLocks noGrp="1"/>
          </p:cNvSpPr>
          <p:nvPr>
            <p:ph type="subTitle" idx="1"/>
          </p:nvPr>
        </p:nvSpPr>
        <p:spPr>
          <a:xfrm>
            <a:off x="2276168" y="3903406"/>
            <a:ext cx="7570839" cy="94389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6B251A-98D9-484F-A3A0-1C650ED55F3B}"/>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5" name="Footer Placeholder 4">
            <a:extLst>
              <a:ext uri="{FF2B5EF4-FFF2-40B4-BE49-F238E27FC236}">
                <a16:creationId xmlns:a16="http://schemas.microsoft.com/office/drawing/2014/main" id="{8301D82B-A5A5-E34D-A04B-ABB6A8B5F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E449F-BD51-854D-A925-3CBD1B048642}"/>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209035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B770-8CBD-9B43-A58F-A8DB0A5866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351D32-F707-7141-AF0E-9C4CD96431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4FFC3-43DE-7D4F-8DA5-EBF3443EE3F2}"/>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5" name="Footer Placeholder 4">
            <a:extLst>
              <a:ext uri="{FF2B5EF4-FFF2-40B4-BE49-F238E27FC236}">
                <a16:creationId xmlns:a16="http://schemas.microsoft.com/office/drawing/2014/main" id="{9D39EF5E-5591-1F4C-A867-852562312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BA71F-B186-5A4B-8C3B-A2A510AEC63D}"/>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56998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F8DC66-387E-2048-931B-BBD2DE0A63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9C8DC6-E69A-444B-8FC5-11344A13EA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F3C08-2545-8D4B-AE86-5CEC84F1AAC2}"/>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5" name="Footer Placeholder 4">
            <a:extLst>
              <a:ext uri="{FF2B5EF4-FFF2-40B4-BE49-F238E27FC236}">
                <a16:creationId xmlns:a16="http://schemas.microsoft.com/office/drawing/2014/main" id="{0D3100F9-0F3F-4A47-8840-608CE54F1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C00CB-F22D-4147-84BC-C1DFCF18A535}"/>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425018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7B77-7216-0347-8719-E03AB89A6E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E7AB5-9913-E341-ABB3-99A41C4B9A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9879B-3C7A-5B4A-95C4-C181413E9E7C}"/>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5" name="Footer Placeholder 4">
            <a:extLst>
              <a:ext uri="{FF2B5EF4-FFF2-40B4-BE49-F238E27FC236}">
                <a16:creationId xmlns:a16="http://schemas.microsoft.com/office/drawing/2014/main" id="{234181EB-EEF2-1041-B555-508073845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BCED3-B99A-E24F-844D-451BBA917A78}"/>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243299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6A84-B687-884F-9CF2-91195E9472E5}"/>
              </a:ext>
            </a:extLst>
          </p:cNvPr>
          <p:cNvSpPr>
            <a:spLocks noGrp="1"/>
          </p:cNvSpPr>
          <p:nvPr>
            <p:ph type="title"/>
          </p:nvPr>
        </p:nvSpPr>
        <p:spPr>
          <a:xfrm>
            <a:off x="1568245" y="1601584"/>
            <a:ext cx="9055510" cy="2852737"/>
          </a:xfrm>
        </p:spPr>
        <p:txBody>
          <a:bodyPr anchor="b"/>
          <a:lstStyle>
            <a:lvl1pPr algn="ctr" rtl="1">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5D6AECB-1070-2B48-AB37-65035C00AB94}"/>
              </a:ext>
            </a:extLst>
          </p:cNvPr>
          <p:cNvSpPr>
            <a:spLocks noGrp="1"/>
          </p:cNvSpPr>
          <p:nvPr>
            <p:ph type="body" idx="1"/>
          </p:nvPr>
        </p:nvSpPr>
        <p:spPr>
          <a:xfrm>
            <a:off x="1568245" y="4481309"/>
            <a:ext cx="9055510" cy="775107"/>
          </a:xfrm>
        </p:spPr>
        <p:txBody>
          <a:bodyPr/>
          <a:lstStyle>
            <a:lvl1pPr marL="0" indent="0" algn="ctr" rtl="1">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E67E46-72B2-ED4F-8E4A-04723361A05A}"/>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5" name="Footer Placeholder 4">
            <a:extLst>
              <a:ext uri="{FF2B5EF4-FFF2-40B4-BE49-F238E27FC236}">
                <a16:creationId xmlns:a16="http://schemas.microsoft.com/office/drawing/2014/main" id="{B14603D5-8C2D-C34B-97FA-870F72663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11E42-395A-A046-9DD3-0997B9E13EA3}"/>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345690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2BAE-37B3-264D-9A4B-BA7E26F08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DB559-0241-AC43-AD8B-7961C8172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DBF2D2-36E2-C048-B911-6FB217615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90BAD4-A817-E34E-8065-96C1FE0A8750}"/>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6" name="Footer Placeholder 5">
            <a:extLst>
              <a:ext uri="{FF2B5EF4-FFF2-40B4-BE49-F238E27FC236}">
                <a16:creationId xmlns:a16="http://schemas.microsoft.com/office/drawing/2014/main" id="{613A95A0-EC79-1F4D-9F26-5F355A8FA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A821F-285C-D848-AE19-C8128AA370F2}"/>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112757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065C-219E-204A-BC4F-F44AACA855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F97A2-CAF2-D847-B7B4-FADB0037A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DD835-AE44-2B46-9221-CFCA7E7DB0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E976ED-BDC6-0E42-BB41-C31E64D78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870347-68F4-F74E-A88A-8429C247E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C38662-65CC-334C-A6DE-CF903D222312}"/>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8" name="Footer Placeholder 7">
            <a:extLst>
              <a:ext uri="{FF2B5EF4-FFF2-40B4-BE49-F238E27FC236}">
                <a16:creationId xmlns:a16="http://schemas.microsoft.com/office/drawing/2014/main" id="{C920B8DC-B3D0-7C42-99A1-FD1E126597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0A4A7D-98A2-5340-A4EB-88FB5B235298}"/>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204586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124C-DCE6-BB4E-8F8B-653B54F386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954769-BA8B-8A4C-8214-6FF977B362F7}"/>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4" name="Footer Placeholder 3">
            <a:extLst>
              <a:ext uri="{FF2B5EF4-FFF2-40B4-BE49-F238E27FC236}">
                <a16:creationId xmlns:a16="http://schemas.microsoft.com/office/drawing/2014/main" id="{3A7318FC-C29F-5D49-B213-D04A8C357B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219897-E50F-0243-ACDD-FFFE807DF7C4}"/>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50093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7BE33-543C-544D-BCA5-792C4F4BE251}"/>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3" name="Footer Placeholder 2">
            <a:extLst>
              <a:ext uri="{FF2B5EF4-FFF2-40B4-BE49-F238E27FC236}">
                <a16:creationId xmlns:a16="http://schemas.microsoft.com/office/drawing/2014/main" id="{9CAFC7C6-54D6-8241-8637-3B8FB7F42A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53318D-25AD-B34A-BBD6-CC6C0608A3B0}"/>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58523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70DA-DDC0-FF4B-AF45-B30D0EDF0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E526B8-FA5D-1C43-9E25-D0BFC369F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B952FA-8553-6E4A-B16C-6CC569B0F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832BE-E253-EB48-82DF-F1EA4DD5547F}"/>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6" name="Footer Placeholder 5">
            <a:extLst>
              <a:ext uri="{FF2B5EF4-FFF2-40B4-BE49-F238E27FC236}">
                <a16:creationId xmlns:a16="http://schemas.microsoft.com/office/drawing/2014/main" id="{D6272E1D-37A3-A44A-8F03-3D291F9B8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9968D-9E07-9747-8412-5C9310CA6E2E}"/>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287886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806F-010A-C241-83D0-7C6787A1C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44C1F3-C5E4-2341-9C0E-075FF731C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474FF-3EAB-7E4D-804E-533A7B49D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AE9EE-FEF1-C040-97D2-E25CDC59436F}"/>
              </a:ext>
            </a:extLst>
          </p:cNvPr>
          <p:cNvSpPr>
            <a:spLocks noGrp="1"/>
          </p:cNvSpPr>
          <p:nvPr>
            <p:ph type="dt" sz="half" idx="10"/>
          </p:nvPr>
        </p:nvSpPr>
        <p:spPr/>
        <p:txBody>
          <a:bodyPr/>
          <a:lstStyle/>
          <a:p>
            <a:fld id="{1ECC7F96-2499-4146-B038-E3E012AA06E6}" type="datetimeFigureOut">
              <a:rPr lang="en-US" smtClean="0"/>
              <a:t>5/7/2023</a:t>
            </a:fld>
            <a:endParaRPr lang="en-US"/>
          </a:p>
        </p:txBody>
      </p:sp>
      <p:sp>
        <p:nvSpPr>
          <p:cNvPr id="6" name="Footer Placeholder 5">
            <a:extLst>
              <a:ext uri="{FF2B5EF4-FFF2-40B4-BE49-F238E27FC236}">
                <a16:creationId xmlns:a16="http://schemas.microsoft.com/office/drawing/2014/main" id="{2E85D3EA-1E34-7C41-81B1-B0FEB3604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3DB7B-A229-9A4A-8747-9930911C0929}"/>
              </a:ext>
            </a:extLst>
          </p:cNvPr>
          <p:cNvSpPr>
            <a:spLocks noGrp="1"/>
          </p:cNvSpPr>
          <p:nvPr>
            <p:ph type="sldNum" sz="quarter" idx="12"/>
          </p:nvPr>
        </p:nvSpPr>
        <p:spPr/>
        <p:txBody>
          <a:bodyPr/>
          <a:lstStyle/>
          <a:p>
            <a:fld id="{2C04159B-6742-1C41-998C-9B47EBC2B815}" type="slidenum">
              <a:rPr lang="en-US" smtClean="0"/>
              <a:t>‹#›</a:t>
            </a:fld>
            <a:endParaRPr lang="en-US"/>
          </a:p>
        </p:txBody>
      </p:sp>
    </p:spTree>
    <p:extLst>
      <p:ext uri="{BB962C8B-B14F-4D97-AF65-F5344CB8AC3E}">
        <p14:creationId xmlns:p14="http://schemas.microsoft.com/office/powerpoint/2010/main" val="236367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9F9F0-FD11-6546-A520-0CAAF5A280DC}"/>
              </a:ext>
            </a:extLst>
          </p:cNvPr>
          <p:cNvSpPr>
            <a:spLocks noGrp="1"/>
          </p:cNvSpPr>
          <p:nvPr>
            <p:ph type="title"/>
          </p:nvPr>
        </p:nvSpPr>
        <p:spPr>
          <a:xfrm>
            <a:off x="1274507" y="0"/>
            <a:ext cx="9642987" cy="8947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DA5A7-B821-5D4B-81B1-D44F8856F738}"/>
              </a:ext>
            </a:extLst>
          </p:cNvPr>
          <p:cNvSpPr>
            <a:spLocks noGrp="1"/>
          </p:cNvSpPr>
          <p:nvPr>
            <p:ph type="body" idx="1"/>
          </p:nvPr>
        </p:nvSpPr>
        <p:spPr>
          <a:xfrm>
            <a:off x="447368" y="1253331"/>
            <a:ext cx="1129726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65D0C-4A72-1840-8E55-1A6D50267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C7F96-2499-4146-B038-E3E012AA06E6}" type="datetimeFigureOut">
              <a:rPr lang="en-US" smtClean="0"/>
              <a:t>5/7/2023</a:t>
            </a:fld>
            <a:endParaRPr lang="en-US"/>
          </a:p>
        </p:txBody>
      </p:sp>
      <p:sp>
        <p:nvSpPr>
          <p:cNvPr id="5" name="Footer Placeholder 4">
            <a:extLst>
              <a:ext uri="{FF2B5EF4-FFF2-40B4-BE49-F238E27FC236}">
                <a16:creationId xmlns:a16="http://schemas.microsoft.com/office/drawing/2014/main" id="{652B5F1A-5489-FD4B-9CA1-698AD746CD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33AE2D-9C76-144E-9F7E-B3F118D50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4159B-6742-1C41-998C-9B47EBC2B815}" type="slidenum">
              <a:rPr lang="en-US" smtClean="0"/>
              <a:t>‹#›</a:t>
            </a:fld>
            <a:endParaRPr lang="en-US"/>
          </a:p>
        </p:txBody>
      </p:sp>
    </p:spTree>
    <p:extLst>
      <p:ext uri="{BB962C8B-B14F-4D97-AF65-F5344CB8AC3E}">
        <p14:creationId xmlns:p14="http://schemas.microsoft.com/office/powerpoint/2010/main" val="195464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ampus.ort.org.i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campus.ort.org.i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campus.ort.org.il/course/view.php?id=632" TargetMode="External"/><Relationship Id="rId4" Type="http://schemas.openxmlformats.org/officeDocument/2006/relationships/hyperlink" Target="https://campus.ort.org.il/course/view.php?id=45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lobes.co.i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3"/>
          <p:cNvSpPr txBox="1">
            <a:spLocks noGrp="1"/>
          </p:cNvSpPr>
          <p:nvPr>
            <p:ph type="subTitle" idx="1"/>
          </p:nvPr>
        </p:nvSpPr>
        <p:spPr>
          <a:xfrm>
            <a:off x="2142309" y="3856491"/>
            <a:ext cx="8634548" cy="1002892"/>
          </a:xfrm>
          <a:prstGeom prst="rect">
            <a:avLst/>
          </a:prstGeom>
          <a:noFill/>
          <a:ln>
            <a:noFill/>
          </a:ln>
        </p:spPr>
        <p:txBody>
          <a:bodyPr spcFirstLastPara="1" wrap="square" lIns="91425" tIns="45700" rIns="91425" bIns="45700" anchor="t" anchorCtr="0">
            <a:noAutofit/>
          </a:bodyPr>
          <a:lstStyle/>
          <a:p>
            <a:pPr>
              <a:spcBef>
                <a:spcPts val="0"/>
              </a:spcBef>
              <a:buSzPts val="3600"/>
            </a:pPr>
            <a:r>
              <a:rPr lang="he-IL" sz="3600" b="1" dirty="0">
                <a:cs typeface="Calibri" panose="020F0502020204030204" pitchFamily="34" charset="0"/>
                <a:sym typeface="Calibri"/>
              </a:rPr>
              <a:t>שירן צמח</a:t>
            </a:r>
          </a:p>
          <a:p>
            <a:pPr>
              <a:spcBef>
                <a:spcPts val="0"/>
              </a:spcBef>
              <a:buSzPts val="3600"/>
            </a:pPr>
            <a:r>
              <a:rPr lang="he-IL" sz="3600" dirty="0">
                <a:cs typeface="Calibri" panose="020F0502020204030204" pitchFamily="34" charset="0"/>
              </a:rPr>
              <a:t>7</a:t>
            </a:r>
            <a:r>
              <a:rPr lang="x-none" sz="3600" dirty="0">
                <a:cs typeface="Calibri" panose="020F0502020204030204" pitchFamily="34" charset="0"/>
              </a:rPr>
              <a:t> </a:t>
            </a:r>
            <a:r>
              <a:rPr lang="he-IL" sz="3600" dirty="0">
                <a:cs typeface="Calibri" panose="020F0502020204030204" pitchFamily="34" charset="0"/>
              </a:rPr>
              <a:t> </a:t>
            </a:r>
            <a:r>
              <a:rPr lang="x-none" sz="3600" dirty="0">
                <a:cs typeface="Calibri" panose="020F0502020204030204" pitchFamily="34" charset="0"/>
              </a:rPr>
              <a:t>במאי </a:t>
            </a:r>
            <a:r>
              <a:rPr lang="he-IL" sz="3600" dirty="0">
                <a:cs typeface="Calibri" panose="020F0502020204030204" pitchFamily="34" charset="0"/>
              </a:rPr>
              <a:t>2023</a:t>
            </a:r>
            <a:endParaRPr lang="en-US" sz="3600" dirty="0">
              <a:latin typeface="Calibri" panose="020F0502020204030204" pitchFamily="34" charset="0"/>
              <a:cs typeface="Calibri" panose="020F0502020204030204" pitchFamily="34" charset="0"/>
            </a:endParaRPr>
          </a:p>
          <a:p>
            <a:pPr>
              <a:spcBef>
                <a:spcPts val="0"/>
              </a:spcBef>
              <a:buSzPts val="3600"/>
            </a:pPr>
            <a:endParaRPr lang="he-IL" sz="3600" b="1" dirty="0">
              <a:cs typeface="Calibri" panose="020F0502020204030204" pitchFamily="34" charset="0"/>
              <a:sym typeface="Calibri"/>
            </a:endParaRPr>
          </a:p>
        </p:txBody>
      </p:sp>
      <p:sp>
        <p:nvSpPr>
          <p:cNvPr id="122" name="Google Shape;122;p13"/>
          <p:cNvSpPr/>
          <p:nvPr/>
        </p:nvSpPr>
        <p:spPr>
          <a:xfrm>
            <a:off x="5977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800" b="0" i="0" u="none" strike="noStrike" cap="none">
                <a:solidFill>
                  <a:schemeClr val="dk1"/>
                </a:solidFill>
                <a:latin typeface="Calibri"/>
                <a:ea typeface="Calibri"/>
                <a:cs typeface="Calibri"/>
                <a:sym typeface="Calibri"/>
              </a:rPr>
              <a:t> </a:t>
            </a:r>
            <a:endParaRPr/>
          </a:p>
        </p:txBody>
      </p:sp>
      <p:sp>
        <p:nvSpPr>
          <p:cNvPr id="123" name="Google Shape;123;p13"/>
          <p:cNvSpPr/>
          <p:nvPr/>
        </p:nvSpPr>
        <p:spPr>
          <a:xfrm>
            <a:off x="5977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800">
                <a:solidFill>
                  <a:schemeClr val="dk1"/>
                </a:solidFill>
                <a:latin typeface="Calibri"/>
                <a:ea typeface="Calibri"/>
                <a:cs typeface="Calibri"/>
                <a:sym typeface="Calibri"/>
              </a:rPr>
              <a:t> </a:t>
            </a:r>
            <a:endParaRPr/>
          </a:p>
        </p:txBody>
      </p:sp>
      <p:sp>
        <p:nvSpPr>
          <p:cNvPr id="124" name="Google Shape;124;p13"/>
          <p:cNvSpPr/>
          <p:nvPr/>
        </p:nvSpPr>
        <p:spPr>
          <a:xfrm>
            <a:off x="5977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800">
                <a:solidFill>
                  <a:schemeClr val="dk1"/>
                </a:solidFill>
                <a:latin typeface="Calibri"/>
                <a:ea typeface="Calibri"/>
                <a:cs typeface="Calibri"/>
                <a:sym typeface="Calibri"/>
              </a:rPr>
              <a:t> </a:t>
            </a:r>
            <a:endParaRPr/>
          </a:p>
        </p:txBody>
      </p:sp>
      <p:sp>
        <p:nvSpPr>
          <p:cNvPr id="126" name="Google Shape;126;p13"/>
          <p:cNvSpPr txBox="1"/>
          <p:nvPr/>
        </p:nvSpPr>
        <p:spPr>
          <a:xfrm>
            <a:off x="1524000" y="1159647"/>
            <a:ext cx="9144000" cy="2084687"/>
          </a:xfrm>
          <a:prstGeom prst="rect">
            <a:avLst/>
          </a:prstGeom>
          <a:noFill/>
          <a:ln>
            <a:noFill/>
          </a:ln>
        </p:spPr>
        <p:txBody>
          <a:bodyPr spcFirstLastPara="1" wrap="square" lIns="91425" tIns="45700" rIns="91425" bIns="45700" anchor="ctr" anchorCtr="0">
            <a:normAutofit/>
          </a:bodyPr>
          <a:lstStyle/>
          <a:p>
            <a:pPr marL="0" marR="0" lvl="0" indent="0" algn="ctr" rtl="1">
              <a:lnSpc>
                <a:spcPct val="85000"/>
              </a:lnSpc>
              <a:spcBef>
                <a:spcPts val="0"/>
              </a:spcBef>
              <a:spcAft>
                <a:spcPts val="0"/>
              </a:spcAft>
              <a:buClr>
                <a:srgbClr val="474646"/>
              </a:buClr>
              <a:buSzPct val="100000"/>
              <a:buFont typeface="David"/>
              <a:buNone/>
            </a:pPr>
            <a:r>
              <a:rPr lang="x-none" sz="6600" b="1" u="none" dirty="0">
                <a:solidFill>
                  <a:srgbClr val="474646"/>
                </a:solidFill>
                <a:latin typeface="David"/>
                <a:ea typeface="David"/>
                <a:cs typeface="Calibri" panose="020F0502020204030204" pitchFamily="34" charset="0"/>
                <a:sym typeface="David"/>
              </a:rPr>
              <a:t>הכנה לבגרות </a:t>
            </a:r>
            <a:r>
              <a:rPr lang="he-IL" sz="6600" b="1" u="none" dirty="0">
                <a:solidFill>
                  <a:srgbClr val="474646"/>
                </a:solidFill>
                <a:latin typeface="David"/>
                <a:ea typeface="David"/>
                <a:cs typeface="Calibri" panose="020F0502020204030204" pitchFamily="34" charset="0"/>
                <a:sym typeface="David"/>
              </a:rPr>
              <a:t>ב</a:t>
            </a:r>
            <a:r>
              <a:rPr lang="x-none" sz="6600" b="1" u="none" dirty="0">
                <a:solidFill>
                  <a:srgbClr val="474646"/>
                </a:solidFill>
                <a:latin typeface="David"/>
                <a:ea typeface="David"/>
                <a:cs typeface="Calibri" panose="020F0502020204030204" pitchFamily="34" charset="0"/>
                <a:sym typeface="David"/>
              </a:rPr>
              <a:t>לשון</a:t>
            </a:r>
            <a:endParaRPr sz="7200" b="1" u="none" dirty="0">
              <a:solidFill>
                <a:srgbClr val="474646"/>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p:nvPr/>
        </p:nvSpPr>
        <p:spPr>
          <a:xfrm>
            <a:off x="1175656" y="48553"/>
            <a:ext cx="10737669" cy="815248"/>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spcBef>
                <a:spcPts val="0"/>
              </a:spcBef>
              <a:buNone/>
              <a:defRPr sz="4400" b="1">
                <a:solidFill>
                  <a:schemeClr val="tx1">
                    <a:lumMod val="95000"/>
                    <a:lumOff val="5000"/>
                  </a:schemeClr>
                </a:solidFill>
                <a:latin typeface="+mj-lt"/>
                <a:ea typeface="+mj-ea"/>
                <a:cs typeface="Calibri"/>
              </a:defRPr>
            </a:lvl1pPr>
          </a:lstStyle>
          <a:p>
            <a:r>
              <a:rPr lang="x-none" sz="4800">
                <a:sym typeface="Calibri"/>
              </a:rPr>
              <a:t>שאלה מבגרות</a:t>
            </a:r>
            <a:endParaRPr sz="4800" dirty="0"/>
          </a:p>
        </p:txBody>
      </p:sp>
      <p:sp>
        <p:nvSpPr>
          <p:cNvPr id="184" name="Google Shape;184;p21"/>
          <p:cNvSpPr txBox="1"/>
          <p:nvPr/>
        </p:nvSpPr>
        <p:spPr>
          <a:xfrm>
            <a:off x="803257" y="1932933"/>
            <a:ext cx="10720203" cy="313929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2400" b="1" u="sng" dirty="0">
                <a:cs typeface="Calibri" panose="020F0502020204030204" pitchFamily="34" charset="0"/>
              </a:rPr>
              <a:t>מטלת כתיבה  </a:t>
            </a:r>
            <a:r>
              <a:rPr lang="he-IL" sz="2400" dirty="0">
                <a:cs typeface="Calibri" panose="020F0502020204030204" pitchFamily="34" charset="0"/>
              </a:rPr>
              <a:t>(</a:t>
            </a:r>
            <a:r>
              <a:rPr lang="x-none" sz="2400" dirty="0">
                <a:cs typeface="Calibri" panose="020F0502020204030204" pitchFamily="34" charset="0"/>
              </a:rPr>
              <a:t>חורף תשפ"ב</a:t>
            </a:r>
            <a:r>
              <a:rPr lang="he-IL" sz="2400" dirty="0">
                <a:cs typeface="Calibri" panose="020F0502020204030204" pitchFamily="34" charset="0"/>
              </a:rPr>
              <a:t>)</a:t>
            </a:r>
          </a:p>
          <a:p>
            <a:pPr marL="0" lvl="0" indent="0" algn="r" rtl="1">
              <a:spcBef>
                <a:spcPts val="0"/>
              </a:spcBef>
              <a:spcAft>
                <a:spcPts val="0"/>
              </a:spcAft>
              <a:buNone/>
            </a:pPr>
            <a:endParaRPr sz="2400"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x-none" sz="2400" dirty="0">
                <a:cs typeface="Calibri" panose="020F0502020204030204" pitchFamily="34" charset="0"/>
              </a:rPr>
              <a:t>במסגרת מטלה בשיעור אזרחות נתבקשתם לכתוב סקירה בנושא "</a:t>
            </a:r>
            <a:r>
              <a:rPr lang="x-none" sz="2400" dirty="0">
                <a:solidFill>
                  <a:srgbClr val="EC217D"/>
                </a:solidFill>
                <a:cs typeface="Calibri" panose="020F0502020204030204" pitchFamily="34" charset="0"/>
              </a:rPr>
              <a:t>חינוך לאקטיביזם</a:t>
            </a:r>
            <a:r>
              <a:rPr lang="x-none" sz="2400" dirty="0">
                <a:cs typeface="Calibri" panose="020F0502020204030204" pitchFamily="34" charset="0"/>
              </a:rPr>
              <a:t>“</a:t>
            </a:r>
            <a:r>
              <a:rPr lang="he-IL" sz="2400" dirty="0">
                <a:cs typeface="Calibri" panose="020F0502020204030204" pitchFamily="34" charset="0"/>
              </a:rPr>
              <a:t>.</a:t>
            </a:r>
            <a:br>
              <a:rPr lang="en-US" sz="2400" dirty="0">
                <a:cs typeface="Calibri" panose="020F0502020204030204" pitchFamily="34" charset="0"/>
              </a:rPr>
            </a:br>
            <a:r>
              <a:rPr lang="x-none" sz="2400" dirty="0">
                <a:cs typeface="Calibri" panose="020F0502020204030204" pitchFamily="34" charset="0"/>
              </a:rPr>
              <a:t>בסקירה הציגו את </a:t>
            </a:r>
            <a:r>
              <a:rPr lang="x-none" sz="2400" dirty="0">
                <a:solidFill>
                  <a:srgbClr val="EC217D"/>
                </a:solidFill>
                <a:cs typeface="Calibri" panose="020F0502020204030204" pitchFamily="34" charset="0"/>
              </a:rPr>
              <a:t>חשיבות</a:t>
            </a:r>
            <a:r>
              <a:rPr lang="x-none" sz="2400" dirty="0">
                <a:cs typeface="Calibri" panose="020F0502020204030204" pitchFamily="34" charset="0"/>
              </a:rPr>
              <a:t> החינוך לאקטיביזם ואת </a:t>
            </a:r>
            <a:r>
              <a:rPr lang="x-none" sz="2400" dirty="0">
                <a:solidFill>
                  <a:srgbClr val="EC217D"/>
                </a:solidFill>
                <a:cs typeface="Calibri" panose="020F0502020204030204" pitchFamily="34" charset="0"/>
              </a:rPr>
              <a:t>הפעולות החינוכיות </a:t>
            </a:r>
            <a:r>
              <a:rPr lang="x-none" sz="2400" dirty="0">
                <a:cs typeface="Calibri" panose="020F0502020204030204" pitchFamily="34" charset="0"/>
              </a:rPr>
              <a:t>שהמבוגרים צריכים לנקוט כדי לעודד אקטיביזם בקרב בני הנוער</a:t>
            </a:r>
            <a:r>
              <a:rPr lang="he-IL" sz="2400" dirty="0">
                <a:cs typeface="Calibri" panose="020F0502020204030204" pitchFamily="34" charset="0"/>
              </a:rPr>
              <a:t>.</a:t>
            </a:r>
            <a:r>
              <a:rPr lang="x-none" sz="2400" dirty="0">
                <a:cs typeface="Calibri" panose="020F0502020204030204" pitchFamily="34" charset="0"/>
              </a:rPr>
              <a:t> התבססו על </a:t>
            </a:r>
            <a:r>
              <a:rPr lang="x-none" sz="2400" dirty="0">
                <a:solidFill>
                  <a:srgbClr val="EC217D"/>
                </a:solidFill>
                <a:cs typeface="Calibri" panose="020F0502020204030204" pitchFamily="34" charset="0"/>
              </a:rPr>
              <a:t>מאמרים</a:t>
            </a:r>
            <a:r>
              <a:rPr lang="x-none" sz="2400" dirty="0">
                <a:solidFill>
                  <a:srgbClr val="0000FF"/>
                </a:solidFill>
                <a:cs typeface="Calibri" panose="020F0502020204030204" pitchFamily="34" charset="0"/>
              </a:rPr>
              <a:t> </a:t>
            </a:r>
            <a:r>
              <a:rPr lang="x-none" sz="2400" dirty="0">
                <a:solidFill>
                  <a:srgbClr val="EC217D"/>
                </a:solidFill>
                <a:cs typeface="Calibri" panose="020F0502020204030204" pitchFamily="34" charset="0"/>
              </a:rPr>
              <a:t>2 </a:t>
            </a:r>
            <a:r>
              <a:rPr lang="he-IL" sz="2400" dirty="0">
                <a:solidFill>
                  <a:srgbClr val="EC217D"/>
                </a:solidFill>
                <a:cs typeface="Calibri" panose="020F0502020204030204" pitchFamily="34" charset="0"/>
              </a:rPr>
              <a:t> </a:t>
            </a:r>
            <a:r>
              <a:rPr lang="x-none" sz="2400" dirty="0">
                <a:solidFill>
                  <a:srgbClr val="EC217D"/>
                </a:solidFill>
                <a:cs typeface="Calibri" panose="020F0502020204030204" pitchFamily="34" charset="0"/>
              </a:rPr>
              <a:t>ו־3</a:t>
            </a:r>
            <a:r>
              <a:rPr lang="x-none" sz="2400" dirty="0">
                <a:cs typeface="Calibri" panose="020F0502020204030204" pitchFamily="34" charset="0"/>
              </a:rPr>
              <a:t> </a:t>
            </a:r>
            <a:r>
              <a:rPr lang="he-IL" sz="2400" dirty="0">
                <a:cs typeface="Calibri" panose="020F0502020204030204" pitchFamily="34" charset="0"/>
              </a:rPr>
              <a:t>.  </a:t>
            </a:r>
            <a:r>
              <a:rPr lang="x-none" sz="2400" dirty="0">
                <a:cs typeface="Calibri" panose="020F0502020204030204" pitchFamily="34" charset="0"/>
              </a:rPr>
              <a:t>הקפידו על </a:t>
            </a:r>
            <a:r>
              <a:rPr lang="x-none" sz="2400" dirty="0">
                <a:solidFill>
                  <a:srgbClr val="EC217D"/>
                </a:solidFill>
                <a:cs typeface="Calibri" panose="020F0502020204030204" pitchFamily="34" charset="0"/>
              </a:rPr>
              <a:t>דרכי מסירה </a:t>
            </a:r>
            <a:r>
              <a:rPr lang="x-none" sz="2400" dirty="0">
                <a:cs typeface="Calibri" panose="020F0502020204030204" pitchFamily="34" charset="0"/>
              </a:rPr>
              <a:t>מקובלות ועל אזכור מקורות המידע בגוף הסקירה ובסופה </a:t>
            </a:r>
            <a:r>
              <a:rPr lang="he-IL" sz="2400" dirty="0">
                <a:cs typeface="Calibri" panose="020F0502020204030204" pitchFamily="34" charset="0"/>
              </a:rPr>
              <a:t>(</a:t>
            </a:r>
            <a:r>
              <a:rPr lang="x-none" sz="2400" dirty="0">
                <a:cs typeface="Calibri" panose="020F0502020204030204" pitchFamily="34" charset="0"/>
              </a:rPr>
              <a:t>ביבליוגרפיה</a:t>
            </a:r>
            <a:r>
              <a:rPr lang="he-IL" sz="2400" dirty="0">
                <a:cs typeface="Calibri" panose="020F0502020204030204" pitchFamily="34" charset="0"/>
              </a:rPr>
              <a:t>)</a:t>
            </a:r>
            <a:r>
              <a:rPr lang="x-none" sz="2400" dirty="0">
                <a:cs typeface="Calibri" panose="020F0502020204030204" pitchFamily="34" charset="0"/>
              </a:rPr>
              <a:t>.</a:t>
            </a:r>
            <a:r>
              <a:rPr lang="he-IL" sz="2400" dirty="0">
                <a:cs typeface="Calibri" panose="020F0502020204030204" pitchFamily="34" charset="0"/>
              </a:rPr>
              <a:t> </a:t>
            </a:r>
            <a:br>
              <a:rPr lang="en-US" sz="2400" dirty="0">
                <a:cs typeface="Calibri" panose="020F0502020204030204" pitchFamily="34" charset="0"/>
              </a:rPr>
            </a:br>
            <a:r>
              <a:rPr lang="x-none" sz="2400" dirty="0">
                <a:cs typeface="Calibri" panose="020F0502020204030204" pitchFamily="34" charset="0"/>
              </a:rPr>
              <a:t>כתבו בהיקף של100–200 </a:t>
            </a:r>
            <a:r>
              <a:rPr lang="he-IL" sz="2400" dirty="0">
                <a:cs typeface="Calibri" panose="020F0502020204030204" pitchFamily="34" charset="0"/>
              </a:rPr>
              <a:t> </a:t>
            </a:r>
            <a:r>
              <a:rPr lang="x-none" sz="2400" dirty="0">
                <a:cs typeface="Calibri" panose="020F0502020204030204" pitchFamily="34" charset="0"/>
              </a:rPr>
              <a:t>מילים</a:t>
            </a:r>
            <a:r>
              <a:rPr lang="he-IL" sz="2400" dirty="0">
                <a:cs typeface="Calibri" panose="020F0502020204030204" pitchFamily="34" charset="0"/>
              </a:rPr>
              <a:t>.</a:t>
            </a:r>
            <a:r>
              <a:rPr lang="x-none" sz="2400" dirty="0">
                <a:cs typeface="Calibri" panose="020F0502020204030204" pitchFamily="34" charset="0"/>
              </a:rPr>
              <a:t> השתמשו בעמוד זה לכתיבת טיוטה</a:t>
            </a:r>
            <a:r>
              <a:rPr lang="he-IL" sz="2400" dirty="0">
                <a:cs typeface="Calibri" panose="020F0502020204030204" pitchFamily="34" charset="0"/>
              </a:rPr>
              <a:t>,</a:t>
            </a:r>
            <a:r>
              <a:rPr lang="x-none" sz="2400" dirty="0">
                <a:cs typeface="Calibri" panose="020F0502020204030204" pitchFamily="34" charset="0"/>
              </a:rPr>
              <a:t> </a:t>
            </a:r>
            <a:r>
              <a:rPr lang="he-IL" sz="2400" dirty="0">
                <a:cs typeface="Calibri" panose="020F0502020204030204" pitchFamily="34" charset="0"/>
              </a:rPr>
              <a:t> </a:t>
            </a:r>
            <a:r>
              <a:rPr lang="x-none" sz="2400" dirty="0">
                <a:cs typeface="Calibri" panose="020F0502020204030204" pitchFamily="34" charset="0"/>
              </a:rPr>
              <a:t>ואת הסקירה כתבו בעמודים 7–8</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p:nvPr/>
        </p:nvSpPr>
        <p:spPr>
          <a:xfrm>
            <a:off x="1123405" y="0"/>
            <a:ext cx="10822577" cy="914400"/>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spcBef>
                <a:spcPts val="0"/>
              </a:spcBef>
              <a:buNone/>
              <a:defRPr sz="4800" b="1">
                <a:solidFill>
                  <a:schemeClr val="tx1">
                    <a:lumMod val="95000"/>
                    <a:lumOff val="5000"/>
                  </a:schemeClr>
                </a:solidFill>
                <a:latin typeface="+mj-lt"/>
                <a:ea typeface="+mj-ea"/>
                <a:cs typeface="Calibri"/>
              </a:defRPr>
            </a:lvl1pPr>
          </a:lstStyle>
          <a:p>
            <a:r>
              <a:rPr lang="x-none">
                <a:sym typeface="Calibri"/>
              </a:rPr>
              <a:t>דוגמה לסקירה</a:t>
            </a:r>
            <a:endParaRPr dirty="0"/>
          </a:p>
        </p:txBody>
      </p:sp>
      <p:sp>
        <p:nvSpPr>
          <p:cNvPr id="190" name="Google Shape;190;p22"/>
          <p:cNvSpPr txBox="1"/>
          <p:nvPr/>
        </p:nvSpPr>
        <p:spPr>
          <a:xfrm>
            <a:off x="427446" y="1209526"/>
            <a:ext cx="11337108" cy="4370397"/>
          </a:xfrm>
          <a:prstGeom prst="rect">
            <a:avLst/>
          </a:prstGeom>
          <a:noFill/>
          <a:ln>
            <a:noFill/>
          </a:ln>
        </p:spPr>
        <p:txBody>
          <a:bodyPr spcFirstLastPara="1" wrap="square" lIns="91425" tIns="91425" rIns="91425" bIns="91425" anchor="t" anchorCtr="0">
            <a:spAutoFit/>
          </a:bodyPr>
          <a:lstStyle/>
          <a:p>
            <a:pPr lvl="0" algn="r" rtl="1"/>
            <a:r>
              <a:rPr lang="he-IL" sz="1600" dirty="0"/>
              <a:t>היום יותר מאי פעם, לאקטיביזם של בני הנוער חשיבות רבה. בני נוער רבים מעורים בסביבתם, מתקוממים ומשמיעים את קולם נגד עוולות ונגד אדישות. המפורסמות </a:t>
            </a:r>
            <a:r>
              <a:rPr lang="he-IL" sz="1600" dirty="0" err="1"/>
              <a:t>מביניהם</a:t>
            </a:r>
            <a:r>
              <a:rPr lang="he-IL" sz="1600" dirty="0"/>
              <a:t> הן גרטה </a:t>
            </a:r>
            <a:r>
              <a:rPr lang="he-IL" sz="1600" dirty="0" err="1"/>
              <a:t>תונברג</a:t>
            </a:r>
            <a:r>
              <a:rPr lang="he-IL" sz="1600" dirty="0"/>
              <a:t> הפועלת להניע ממשלות לפעול למען שינויי האקלים </a:t>
            </a:r>
            <a:r>
              <a:rPr lang="he-IL" sz="1600" dirty="0" err="1"/>
              <a:t>ומלאלה</a:t>
            </a:r>
            <a:r>
              <a:rPr lang="he-IL" sz="1600" dirty="0"/>
              <a:t> </a:t>
            </a:r>
            <a:r>
              <a:rPr lang="he-IL" sz="1600" dirty="0" err="1"/>
              <a:t>יוספזאי</a:t>
            </a:r>
            <a:r>
              <a:rPr lang="he-IL" sz="1600" dirty="0"/>
              <a:t> שפעלה לקידום זכויות הנשים בפקיסטן. בפעילותן, בדומה לפעילות של צעירים אחרים, הן הופכות את העולם למקום טוב יותר, והן קרן אור באפלה של דיכוי ושל חוסר שוויון (פינק, 2020). </a:t>
            </a:r>
          </a:p>
          <a:p>
            <a:pPr lvl="0" algn="r" rtl="1"/>
            <a:r>
              <a:rPr lang="he-IL" sz="1600" dirty="0"/>
              <a:t>אך אקטיביזם של בני נוער אינו נוצר בחלל הריק ועל המבוגרים לנקוט פעולות מכוונות לשם כך. ראשיתו של החינוך לאקטיביזם הוא בלמידה על סוגיות חברתיות ועל הפרות של זכויות אדם וכן בשיח מתמשך של הורים עם ילדיהם על גזענות ועל </a:t>
            </a:r>
            <a:r>
              <a:rPr lang="he-IL" sz="1600" dirty="0" err="1"/>
              <a:t>שווויון</a:t>
            </a:r>
            <a:r>
              <a:rPr lang="he-IL" sz="1600" dirty="0"/>
              <a:t> (פינק, 2020 </a:t>
            </a:r>
            <a:r>
              <a:rPr lang="he-IL" sz="1600" dirty="0" err="1"/>
              <a:t>ויוספסברג</a:t>
            </a:r>
            <a:r>
              <a:rPr lang="he-IL" sz="1600" dirty="0"/>
              <a:t>, 2003). </a:t>
            </a:r>
            <a:r>
              <a:rPr lang="he-IL" sz="1600" dirty="0" err="1"/>
              <a:t>יוספסברג</a:t>
            </a:r>
            <a:r>
              <a:rPr lang="he-IL" sz="1600" dirty="0"/>
              <a:t> (2003) מדגישה את חשיבותה של למידה שבסופה יש תכנון לפעולה. בלמידה זו יש לחשוף את הנוער לסיפורי פעולה של צעירים שפעלו למען מטרות החשובות בעיניהם (פינק, 2020 </a:t>
            </a:r>
            <a:r>
              <a:rPr lang="he-IL" sz="1600" dirty="0" err="1"/>
              <a:t>ויוספסברג</a:t>
            </a:r>
            <a:r>
              <a:rPr lang="he-IL" sz="1600" dirty="0"/>
              <a:t>, 2003). </a:t>
            </a:r>
          </a:p>
          <a:p>
            <a:pPr lvl="0" algn="r" rtl="1"/>
            <a:r>
              <a:rPr lang="he-IL" sz="1600" dirty="0"/>
              <a:t>על המבוגרים לספק לבני הנוער הסברים הוגנים והגיוניים, וכך תתפתח אצלם חשיבה עצמית וביקורתית שתניע אותם לפעולה בתחום המעניין אותם. בתוך כך יש לתת לבני הנוער דוגמה אישית ולעודד אותם ליצור קשרים עם אנשים החולקים איתם עניין משותף וכן עם גורמים בעלי השפעה שעשויים לסייע בפתרון הבעיה (פינק, 2020). אפשר גם לעודד אותם לנקוט פעולות כמו כתיבת מכתבים והחתמה על עצומה (פינק, 2020 </a:t>
            </a:r>
            <a:r>
              <a:rPr lang="he-IL" sz="1600" dirty="0" err="1"/>
              <a:t>ויוספסברג</a:t>
            </a:r>
            <a:r>
              <a:rPr lang="he-IL" sz="1600" dirty="0"/>
              <a:t>, 2003). </a:t>
            </a:r>
          </a:p>
          <a:p>
            <a:pPr lvl="0" algn="r" rtl="1"/>
            <a:r>
              <a:rPr lang="he-IL" sz="1600" dirty="0"/>
              <a:t>כשמחנכים בני נוער לאקטיביזם, חשוב גם להסב את תשומת ליבם לסוגי אוכלוסיות היכולות להיות יעד לפעולה, לסוגי הפעילויות האפשריות ולמעגלי הפעולה האפשריים (</a:t>
            </a:r>
            <a:r>
              <a:rPr lang="he-IL" sz="1600" dirty="0" err="1"/>
              <a:t>יוספסברג</a:t>
            </a:r>
            <a:r>
              <a:rPr lang="he-IL" sz="1600" dirty="0"/>
              <a:t>, 2003).</a:t>
            </a:r>
          </a:p>
          <a:p>
            <a:pPr lvl="0" algn="r" rtl="1"/>
            <a:endParaRPr lang="he-IL" sz="1600" dirty="0"/>
          </a:p>
          <a:p>
            <a:pPr lvl="0" algn="r" rtl="1"/>
            <a:r>
              <a:rPr lang="he-IL" sz="1600" dirty="0" err="1"/>
              <a:t>יוספסברג</a:t>
            </a:r>
            <a:r>
              <a:rPr lang="he-IL" sz="1600" dirty="0"/>
              <a:t>, נ' (2003), אקטיביזם של נוער לקידום זכויות האדם. הסדנא – מרחב חינוכי לדמוקרטיה וזכויות אדם. מתוך </a:t>
            </a:r>
            <a:r>
              <a:rPr lang="en-US" sz="1600" dirty="0"/>
              <a:t>education.acri.org.il</a:t>
            </a:r>
            <a:endParaRPr lang="he-IL" sz="1600" dirty="0"/>
          </a:p>
          <a:p>
            <a:pPr lvl="0" algn="r" rtl="1"/>
            <a:r>
              <a:rPr lang="he-IL" sz="1600" dirty="0"/>
              <a:t>פינק, ר' (2020), איך לדבר עם ילדים על אקטיביזם . מתוך </a:t>
            </a:r>
            <a:r>
              <a:rPr lang="en-US" sz="1600" dirty="0"/>
              <a:t>haaretz.co.il</a:t>
            </a:r>
            <a:endParaRPr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1423851" y="1528354"/>
            <a:ext cx="9366070" cy="3794760"/>
          </a:xfrm>
          <a:prstGeom prst="rect">
            <a:avLst/>
          </a:prstGeom>
          <a:noFill/>
          <a:ln>
            <a:noFill/>
          </a:ln>
        </p:spPr>
        <p:txBody>
          <a:bodyPr spcFirstLastPara="1" vert="horz" wrap="square" lIns="91425" tIns="45700" rIns="91425" bIns="45700" rtlCol="0" anchor="ctr" anchorCtr="0">
            <a:noAutofit/>
          </a:bodyPr>
          <a:lstStyle/>
          <a:p>
            <a:r>
              <a:rPr lang="x-none" sz="5400" b="1">
                <a:solidFill>
                  <a:schemeClr val="tx1">
                    <a:lumMod val="95000"/>
                    <a:lumOff val="5000"/>
                  </a:schemeClr>
                </a:solidFill>
                <a:latin typeface="+mj-lt"/>
                <a:cs typeface="Calibri"/>
              </a:rPr>
              <a:t>חלק שני</a:t>
            </a:r>
            <a:endParaRPr sz="5400" b="1" dirty="0">
              <a:solidFill>
                <a:schemeClr val="tx1">
                  <a:lumMod val="95000"/>
                  <a:lumOff val="5000"/>
                </a:schemeClr>
              </a:solidFill>
              <a:latin typeface="+mj-lt"/>
              <a:cs typeface="Calibri"/>
            </a:endParaRPr>
          </a:p>
        </p:txBody>
      </p:sp>
      <p:sp>
        <p:nvSpPr>
          <p:cNvPr id="196" name="Google Shape;196;p23"/>
          <p:cNvSpPr txBox="1">
            <a:spLocks noGrp="1"/>
          </p:cNvSpPr>
          <p:nvPr>
            <p:ph type="body" idx="1"/>
          </p:nvPr>
        </p:nvSpPr>
        <p:spPr>
          <a:xfrm>
            <a:off x="1314050" y="3828711"/>
            <a:ext cx="9580373" cy="1265803"/>
          </a:xfrm>
          <a:prstGeom prst="rect">
            <a:avLst/>
          </a:prstGeom>
          <a:noFill/>
          <a:ln>
            <a:noFill/>
          </a:ln>
        </p:spPr>
        <p:txBody>
          <a:bodyPr spcFirstLastPara="1" vert="horz" wrap="square" lIns="91425" tIns="45700" rIns="91425" bIns="45700" rtlCol="0" anchor="t" anchorCtr="0">
            <a:normAutofit/>
          </a:bodyPr>
          <a:lstStyle/>
          <a:p>
            <a:pPr>
              <a:spcBef>
                <a:spcPts val="0"/>
              </a:spcBef>
              <a:buSzPts val="2400"/>
              <a:buFont typeface="Calibri"/>
            </a:pPr>
            <a:r>
              <a:rPr lang="x-none" b="1">
                <a:solidFill>
                  <a:srgbClr val="C21060"/>
                </a:solidFill>
              </a:rPr>
              <a:t>לשון</a:t>
            </a:r>
            <a:endParaRPr b="1" dirty="0">
              <a:solidFill>
                <a:srgbClr val="C21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p:nvPr/>
        </p:nvSpPr>
        <p:spPr>
          <a:xfrm>
            <a:off x="2108864" y="1406711"/>
            <a:ext cx="9042675" cy="3261927"/>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3200" dirty="0">
                <a:solidFill>
                  <a:schemeClr val="dk1"/>
                </a:solidFill>
                <a:latin typeface="Calibri"/>
                <a:ea typeface="Calibri"/>
                <a:cs typeface="Calibri" panose="020F0502020204030204" pitchFamily="34" charset="0"/>
                <a:sym typeface="Calibri"/>
              </a:rPr>
              <a:t>חלק שני מתחלק לשלושה פרקים</a:t>
            </a:r>
            <a:r>
              <a:rPr lang="he-IL" sz="3200" dirty="0">
                <a:solidFill>
                  <a:schemeClr val="dk1"/>
                </a:solidFill>
                <a:latin typeface="Calibri"/>
                <a:ea typeface="Calibri"/>
                <a:cs typeface="Calibri" panose="020F0502020204030204" pitchFamily="34" charset="0"/>
                <a:sym typeface="Calibri"/>
              </a:rPr>
              <a:t> - </a:t>
            </a:r>
            <a:r>
              <a:rPr lang="x-none" sz="3200" b="1" dirty="0">
                <a:solidFill>
                  <a:schemeClr val="dk1"/>
                </a:solidFill>
                <a:latin typeface="Calibri"/>
                <a:ea typeface="Calibri"/>
                <a:cs typeface="Calibri" panose="020F0502020204030204" pitchFamily="34" charset="0"/>
                <a:sym typeface="Calibri"/>
              </a:rPr>
              <a:t>אתם עונים על שניים!!!</a:t>
            </a:r>
            <a:endParaRPr sz="20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en-US" sz="3200" dirty="0">
                <a:solidFill>
                  <a:schemeClr val="dk1"/>
                </a:solidFill>
                <a:latin typeface="Calibri"/>
                <a:ea typeface="Calibri"/>
                <a:cs typeface="Calibri" panose="020F0502020204030204" pitchFamily="34" charset="0"/>
                <a:sym typeface="Calibri"/>
              </a:rPr>
              <a:t>)</a:t>
            </a:r>
            <a:r>
              <a:rPr lang="x-none" sz="3200" dirty="0">
                <a:solidFill>
                  <a:schemeClr val="dk1"/>
                </a:solidFill>
                <a:latin typeface="Calibri"/>
                <a:ea typeface="Calibri"/>
                <a:cs typeface="Calibri" panose="020F0502020204030204" pitchFamily="34" charset="0"/>
                <a:sym typeface="Calibri"/>
              </a:rPr>
              <a:t>שם המספר ועוד אחד מבין פרק התחביר ופרק תורת הצורות</a:t>
            </a:r>
            <a:r>
              <a:rPr lang="en-US" sz="3200" dirty="0">
                <a:solidFill>
                  <a:schemeClr val="dk1"/>
                </a:solidFill>
                <a:latin typeface="Calibri"/>
                <a:ea typeface="Calibri"/>
                <a:cs typeface="Calibri" panose="020F0502020204030204" pitchFamily="34" charset="0"/>
                <a:sym typeface="Calibri"/>
              </a:rPr>
              <a:t>(</a:t>
            </a:r>
            <a:endParaRPr sz="20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32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r" rtl="1">
              <a:spcBef>
                <a:spcPts val="0"/>
              </a:spcBef>
              <a:spcAft>
                <a:spcPts val="0"/>
              </a:spcAft>
              <a:buClr>
                <a:srgbClr val="EC217D"/>
              </a:buClr>
              <a:buSzPts val="2800"/>
              <a:buFont typeface="Arial"/>
              <a:buChar char="•"/>
            </a:pPr>
            <a:r>
              <a:rPr lang="x-none" sz="3200" dirty="0">
                <a:solidFill>
                  <a:schemeClr val="dk1"/>
                </a:solidFill>
                <a:latin typeface="Calibri"/>
                <a:ea typeface="Calibri"/>
                <a:cs typeface="Calibri" panose="020F0502020204030204" pitchFamily="34" charset="0"/>
                <a:sym typeface="Calibri"/>
              </a:rPr>
              <a:t>פרק א</a:t>
            </a:r>
            <a:r>
              <a:rPr lang="he-IL" sz="3200" dirty="0">
                <a:solidFill>
                  <a:schemeClr val="dk1"/>
                </a:solidFill>
                <a:latin typeface="Calibri"/>
                <a:ea typeface="Calibri"/>
                <a:cs typeface="Calibri" panose="020F0502020204030204" pitchFamily="34" charset="0"/>
                <a:sym typeface="Calibri"/>
              </a:rPr>
              <a:t> -</a:t>
            </a:r>
            <a:r>
              <a:rPr lang="x-none" sz="3200" dirty="0">
                <a:solidFill>
                  <a:schemeClr val="dk1"/>
                </a:solidFill>
                <a:latin typeface="Calibri"/>
                <a:ea typeface="Calibri"/>
                <a:cs typeface="Calibri" panose="020F0502020204030204" pitchFamily="34" charset="0"/>
                <a:sym typeface="Calibri"/>
              </a:rPr>
              <a:t> שם המספר - </a:t>
            </a:r>
            <a:r>
              <a:rPr lang="he-IL" sz="3200" dirty="0">
                <a:solidFill>
                  <a:schemeClr val="dk1"/>
                </a:solidFill>
                <a:latin typeface="Calibri"/>
                <a:ea typeface="Calibri"/>
                <a:cs typeface="Calibri" panose="020F0502020204030204" pitchFamily="34" charset="0"/>
                <a:sym typeface="Calibri"/>
              </a:rPr>
              <a:t> </a:t>
            </a:r>
            <a:r>
              <a:rPr lang="x-none" sz="3200" b="1" dirty="0">
                <a:solidFill>
                  <a:schemeClr val="dk1"/>
                </a:solidFill>
                <a:latin typeface="Calibri"/>
                <a:ea typeface="Calibri"/>
                <a:cs typeface="Calibri" panose="020F0502020204030204" pitchFamily="34" charset="0"/>
                <a:sym typeface="Calibri"/>
              </a:rPr>
              <a:t>חובה לענות על כל השאלות</a:t>
            </a:r>
            <a:endParaRPr sz="2000" b="1" dirty="0">
              <a:latin typeface="Calibri" panose="020F0502020204030204" pitchFamily="34" charset="0"/>
              <a:cs typeface="Calibri" panose="020F0502020204030204" pitchFamily="34" charset="0"/>
            </a:endParaRPr>
          </a:p>
          <a:p>
            <a:pPr marL="342900" marR="0" lvl="0" indent="-342900" algn="r" rtl="1">
              <a:spcBef>
                <a:spcPts val="0"/>
              </a:spcBef>
              <a:spcAft>
                <a:spcPts val="0"/>
              </a:spcAft>
              <a:buClr>
                <a:srgbClr val="EC217D"/>
              </a:buClr>
              <a:buSzPts val="2800"/>
              <a:buFont typeface="Arial"/>
              <a:buChar char="•"/>
            </a:pPr>
            <a:r>
              <a:rPr lang="x-none" sz="3200" dirty="0">
                <a:solidFill>
                  <a:schemeClr val="dk1"/>
                </a:solidFill>
                <a:latin typeface="Calibri"/>
                <a:ea typeface="Calibri"/>
                <a:cs typeface="Calibri" panose="020F0502020204030204" pitchFamily="34" charset="0"/>
                <a:sym typeface="Calibri"/>
              </a:rPr>
              <a:t>פרק ב</a:t>
            </a:r>
            <a:r>
              <a:rPr lang="he-IL" sz="3200" dirty="0">
                <a:solidFill>
                  <a:schemeClr val="dk1"/>
                </a:solidFill>
                <a:latin typeface="Calibri"/>
                <a:ea typeface="Calibri"/>
                <a:cs typeface="Calibri" panose="020F0502020204030204" pitchFamily="34" charset="0"/>
                <a:sym typeface="Calibri"/>
              </a:rPr>
              <a:t> -</a:t>
            </a:r>
            <a:r>
              <a:rPr lang="x-none" sz="3200" dirty="0">
                <a:solidFill>
                  <a:schemeClr val="dk1"/>
                </a:solidFill>
                <a:latin typeface="Calibri"/>
                <a:ea typeface="Calibri"/>
                <a:cs typeface="Calibri" panose="020F0502020204030204" pitchFamily="34" charset="0"/>
                <a:sym typeface="Calibri"/>
              </a:rPr>
              <a:t> תחביר</a:t>
            </a:r>
            <a:endParaRPr sz="2000" dirty="0">
              <a:latin typeface="Calibri" panose="020F0502020204030204" pitchFamily="34" charset="0"/>
              <a:cs typeface="Calibri" panose="020F0502020204030204" pitchFamily="34" charset="0"/>
            </a:endParaRPr>
          </a:p>
          <a:p>
            <a:pPr marL="342900" marR="0" lvl="0" indent="-342900" algn="r" rtl="1">
              <a:spcBef>
                <a:spcPts val="0"/>
              </a:spcBef>
              <a:spcAft>
                <a:spcPts val="0"/>
              </a:spcAft>
              <a:buClr>
                <a:srgbClr val="EC217D"/>
              </a:buClr>
              <a:buSzPts val="2800"/>
              <a:buFont typeface="Arial"/>
              <a:buChar char="•"/>
            </a:pPr>
            <a:r>
              <a:rPr lang="x-none" sz="3200" dirty="0">
                <a:solidFill>
                  <a:schemeClr val="dk1"/>
                </a:solidFill>
                <a:latin typeface="Calibri"/>
                <a:ea typeface="Calibri"/>
                <a:cs typeface="Calibri" panose="020F0502020204030204" pitchFamily="34" charset="0"/>
                <a:sym typeface="Calibri"/>
              </a:rPr>
              <a:t>פרק ג</a:t>
            </a:r>
            <a:r>
              <a:rPr lang="he-IL" sz="3200" dirty="0">
                <a:solidFill>
                  <a:schemeClr val="dk1"/>
                </a:solidFill>
                <a:latin typeface="Calibri"/>
                <a:ea typeface="Calibri"/>
                <a:cs typeface="Calibri" panose="020F0502020204030204" pitchFamily="34" charset="0"/>
                <a:sym typeface="Calibri"/>
              </a:rPr>
              <a:t> -</a:t>
            </a:r>
            <a:r>
              <a:rPr lang="x-none" sz="3200" dirty="0">
                <a:solidFill>
                  <a:schemeClr val="dk1"/>
                </a:solidFill>
                <a:latin typeface="Calibri"/>
                <a:ea typeface="Calibri"/>
                <a:cs typeface="Calibri" panose="020F0502020204030204" pitchFamily="34" charset="0"/>
                <a:sym typeface="Calibri"/>
              </a:rPr>
              <a:t> תורת הצורות</a:t>
            </a:r>
            <a:endParaRPr sz="20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02" name="Google Shape;202;p24"/>
          <p:cNvSpPr/>
          <p:nvPr/>
        </p:nvSpPr>
        <p:spPr>
          <a:xfrm>
            <a:off x="1139930" y="-1"/>
            <a:ext cx="10773396" cy="901337"/>
          </a:xfrm>
          <a:prstGeom prst="rect">
            <a:avLst/>
          </a:prstGeom>
          <a:noFill/>
          <a:ln>
            <a:noFill/>
          </a:ln>
        </p:spPr>
        <p:txBody>
          <a:bodyPr spcFirstLastPara="1" vert="horz" wrap="square" lIns="91425" tIns="45700" rIns="91425" bIns="45700" rtlCol="0" anchor="ctr" anchorCtr="0">
            <a:noAutofit/>
          </a:bodyPr>
          <a:lstStyle/>
          <a:p>
            <a:pPr algn="ctr" rtl="1">
              <a:lnSpc>
                <a:spcPct val="90000"/>
              </a:lnSpc>
            </a:pPr>
            <a:r>
              <a:rPr lang="x-none" sz="4800" b="1">
                <a:solidFill>
                  <a:schemeClr val="tx1">
                    <a:lumMod val="95000"/>
                    <a:lumOff val="5000"/>
                  </a:schemeClr>
                </a:solidFill>
                <a:latin typeface="+mj-lt"/>
                <a:ea typeface="+mj-ea"/>
                <a:cs typeface="Calibri"/>
                <a:sym typeface="Calibri"/>
              </a:rPr>
              <a:t>חלק שני - לשון</a:t>
            </a:r>
            <a:endParaRPr sz="4800" b="1" dirty="0">
              <a:solidFill>
                <a:schemeClr val="tx1">
                  <a:lumMod val="95000"/>
                  <a:lumOff val="5000"/>
                </a:schemeClr>
              </a:solidFill>
              <a:latin typeface="+mj-lt"/>
              <a:ea typeface="+mj-ea"/>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p:nvPr/>
        </p:nvSpPr>
        <p:spPr>
          <a:xfrm>
            <a:off x="6557554" y="2543527"/>
            <a:ext cx="4932000" cy="1190493"/>
          </a:xfrm>
          <a:prstGeom prst="rect">
            <a:avLst/>
          </a:prstGeom>
          <a:noFill/>
          <a:ln>
            <a:noFill/>
          </a:ln>
        </p:spPr>
        <p:txBody>
          <a:bodyPr spcFirstLastPara="1" wrap="square" lIns="91425" tIns="36000" rIns="91425" bIns="45700" anchor="t" anchorCtr="0">
            <a:spAutoFit/>
          </a:bodyPr>
          <a:lstStyle/>
          <a:p>
            <a:pPr marL="0" marR="0" lvl="0" indent="0" algn="r" rtl="1">
              <a:spcBef>
                <a:spcPts val="0"/>
              </a:spcBef>
              <a:spcAft>
                <a:spcPts val="0"/>
              </a:spcAft>
              <a:buNone/>
            </a:pPr>
            <a:endParaRPr sz="2400" dirty="0">
              <a:solidFill>
                <a:schemeClr val="dk1"/>
              </a:solidFill>
              <a:latin typeface="Calibri"/>
              <a:ea typeface="Calibri"/>
              <a:cs typeface="Calibri"/>
              <a:sym typeface="Calibri"/>
            </a:endParaRPr>
          </a:p>
          <a:p>
            <a:pPr marL="342900" marR="0" lvl="0" indent="-342900" algn="r" rtl="1">
              <a:spcBef>
                <a:spcPts val="0"/>
              </a:spcBef>
              <a:spcAft>
                <a:spcPts val="0"/>
              </a:spcAft>
              <a:buClr>
                <a:srgbClr val="D20B7D"/>
              </a:buClr>
              <a:buSzPts val="2400"/>
              <a:buFont typeface="Arial"/>
              <a:buChar char="•"/>
            </a:pPr>
            <a:r>
              <a:rPr lang="x-none" sz="2400" dirty="0">
                <a:solidFill>
                  <a:schemeClr val="dk1"/>
                </a:solidFill>
                <a:latin typeface="Calibri"/>
                <a:ea typeface="Calibri"/>
                <a:cs typeface="Calibri"/>
                <a:sym typeface="Calibri"/>
              </a:rPr>
              <a:t>בפרק זה יש לענות על כל השאלות</a:t>
            </a:r>
            <a:r>
              <a:rPr lang="he-IL" sz="2400" dirty="0">
                <a:solidFill>
                  <a:schemeClr val="dk1"/>
                </a:solidFill>
                <a:latin typeface="Calibri"/>
                <a:ea typeface="Calibri"/>
                <a:cs typeface="Calibri"/>
                <a:sym typeface="Calibri"/>
              </a:rPr>
              <a:t>.</a:t>
            </a:r>
            <a:r>
              <a:rPr lang="x-none" sz="2400" dirty="0">
                <a:solidFill>
                  <a:schemeClr val="dk1"/>
                </a:solidFill>
                <a:latin typeface="Calibri"/>
                <a:ea typeface="Calibri"/>
                <a:cs typeface="Calibri"/>
                <a:sym typeface="Calibri"/>
              </a:rPr>
              <a:t> שאלה מבגרו</a:t>
            </a:r>
            <a:r>
              <a:rPr lang="he-IL" sz="2400" dirty="0">
                <a:solidFill>
                  <a:schemeClr val="dk1"/>
                </a:solidFill>
                <a:latin typeface="Calibri"/>
                <a:ea typeface="Calibri"/>
                <a:cs typeface="Calibri"/>
                <a:sym typeface="Calibri"/>
              </a:rPr>
              <a:t>ת</a:t>
            </a:r>
            <a:r>
              <a:rPr lang="x-none" sz="2400" dirty="0">
                <a:solidFill>
                  <a:schemeClr val="dk1"/>
                </a:solidFill>
                <a:latin typeface="Calibri"/>
                <a:ea typeface="Calibri"/>
                <a:cs typeface="Calibri"/>
                <a:sym typeface="Calibri"/>
              </a:rPr>
              <a:t>.</a:t>
            </a:r>
            <a:r>
              <a:rPr lang="he-IL" sz="2400" dirty="0">
                <a:solidFill>
                  <a:schemeClr val="dk1"/>
                </a:solidFill>
                <a:latin typeface="Calibri"/>
                <a:ea typeface="Calibri"/>
                <a:cs typeface="Calibri"/>
                <a:sym typeface="Calibri"/>
              </a:rPr>
              <a:t> </a:t>
            </a:r>
            <a:r>
              <a:rPr lang="he-IL" dirty="0">
                <a:solidFill>
                  <a:schemeClr val="dk1"/>
                </a:solidFill>
                <a:latin typeface="Calibri"/>
                <a:ea typeface="Calibri"/>
                <a:cs typeface="Calibri"/>
                <a:sym typeface="Calibri"/>
              </a:rPr>
              <a:t>(</a:t>
            </a:r>
            <a:r>
              <a:rPr lang="x-none" sz="1800" dirty="0">
                <a:solidFill>
                  <a:schemeClr val="dk1"/>
                </a:solidFill>
                <a:latin typeface="Calibri"/>
                <a:ea typeface="Calibri"/>
                <a:cs typeface="Calibri"/>
                <a:sym typeface="Calibri"/>
              </a:rPr>
              <a:t>חורף תשפ"ב</a:t>
            </a:r>
            <a:r>
              <a:rPr lang="he-IL" sz="1800" dirty="0">
                <a:solidFill>
                  <a:schemeClr val="dk1"/>
                </a:solidFill>
                <a:latin typeface="Calibri"/>
                <a:ea typeface="Calibri"/>
                <a:cs typeface="Calibri"/>
                <a:sym typeface="Calibri"/>
              </a:rPr>
              <a:t>)</a:t>
            </a:r>
            <a:endParaRPr sz="1800" dirty="0"/>
          </a:p>
        </p:txBody>
      </p:sp>
      <p:sp>
        <p:nvSpPr>
          <p:cNvPr id="208" name="Google Shape;208;p25"/>
          <p:cNvSpPr/>
          <p:nvPr/>
        </p:nvSpPr>
        <p:spPr>
          <a:xfrm>
            <a:off x="1123406" y="0"/>
            <a:ext cx="10724605" cy="885349"/>
          </a:xfrm>
          <a:prstGeom prst="rect">
            <a:avLst/>
          </a:prstGeom>
          <a:noFill/>
          <a:ln>
            <a:noFill/>
          </a:ln>
        </p:spPr>
        <p:txBody>
          <a:bodyPr spcFirstLastPara="1" vert="horz" wrap="square" lIns="91425" tIns="45700" rIns="91425" bIns="45700" rtlCol="0" anchor="ctr" anchorCtr="0">
            <a:noAutofit/>
          </a:bodyPr>
          <a:lstStyle/>
          <a:p>
            <a:pPr algn="ctr" rtl="1">
              <a:lnSpc>
                <a:spcPct val="90000"/>
              </a:lnSpc>
            </a:pPr>
            <a:r>
              <a:rPr lang="x-none" sz="4800" b="1">
                <a:solidFill>
                  <a:schemeClr val="tx1">
                    <a:lumMod val="95000"/>
                    <a:lumOff val="5000"/>
                  </a:schemeClr>
                </a:solidFill>
                <a:latin typeface="+mj-lt"/>
                <a:ea typeface="+mj-ea"/>
                <a:cs typeface="Calibri"/>
                <a:sym typeface="Calibri"/>
              </a:rPr>
              <a:t>פרק א - שם המספר</a:t>
            </a:r>
            <a:endParaRPr sz="4800" b="1" dirty="0">
              <a:solidFill>
                <a:schemeClr val="tx1">
                  <a:lumMod val="95000"/>
                  <a:lumOff val="5000"/>
                </a:schemeClr>
              </a:solidFill>
              <a:latin typeface="+mj-lt"/>
              <a:ea typeface="+mj-ea"/>
              <a:cs typeface="Calibri"/>
            </a:endParaRPr>
          </a:p>
        </p:txBody>
      </p:sp>
      <p:pic>
        <p:nvPicPr>
          <p:cNvPr id="209" name="Google Shape;209;p25"/>
          <p:cNvPicPr preferRelativeResize="0"/>
          <p:nvPr/>
        </p:nvPicPr>
        <p:blipFill rotWithShape="1">
          <a:blip r:embed="rId3">
            <a:alphaModFix/>
          </a:blip>
          <a:srcRect/>
          <a:stretch/>
        </p:blipFill>
        <p:spPr>
          <a:xfrm>
            <a:off x="617975" y="1526691"/>
            <a:ext cx="5386209" cy="1597289"/>
          </a:xfrm>
          <a:prstGeom prst="rect">
            <a:avLst/>
          </a:prstGeom>
          <a:noFill/>
          <a:ln>
            <a:noFill/>
          </a:ln>
        </p:spPr>
      </p:pic>
      <p:sp>
        <p:nvSpPr>
          <p:cNvPr id="210" name="Google Shape;210;p25"/>
          <p:cNvSpPr txBox="1"/>
          <p:nvPr/>
        </p:nvSpPr>
        <p:spPr>
          <a:xfrm>
            <a:off x="617975" y="4429125"/>
            <a:ext cx="531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11" name="Google Shape;211;p25"/>
          <p:cNvSpPr txBox="1"/>
          <p:nvPr/>
        </p:nvSpPr>
        <p:spPr>
          <a:xfrm>
            <a:off x="531884" y="3474825"/>
            <a:ext cx="5472300" cy="1908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1600" dirty="0"/>
              <a:t>לפניכם משפטים ובהם מספרים מודגשים וכן אפשרויות להגיית שם המספר</a:t>
            </a:r>
            <a:r>
              <a:rPr lang="he-IL" sz="1600" dirty="0"/>
              <a:t>.</a:t>
            </a:r>
            <a:r>
              <a:rPr lang="x-none" sz="1600" dirty="0"/>
              <a:t> כתבו במילים את המספרים המודגשים</a:t>
            </a:r>
            <a:r>
              <a:rPr lang="en-US" sz="1600" dirty="0"/>
              <a:t> </a:t>
            </a:r>
            <a:r>
              <a:rPr lang="he-IL" sz="1600" dirty="0"/>
              <a:t>(</a:t>
            </a:r>
            <a:r>
              <a:rPr lang="x-none" sz="1600" dirty="0"/>
              <a:t>אין צורך לנקד</a:t>
            </a:r>
            <a:r>
              <a:rPr lang="en-US" sz="1600" dirty="0"/>
              <a:t>(</a:t>
            </a:r>
            <a:r>
              <a:rPr lang="he-IL" sz="1600" dirty="0"/>
              <a:t> </a:t>
            </a:r>
            <a:r>
              <a:rPr lang="x-none" sz="1600" dirty="0"/>
              <a:t>והקיפו את הצורה הנכונה מבין האפשרויות להגיית שם המספר</a:t>
            </a:r>
            <a:endParaRPr sz="1600" dirty="0"/>
          </a:p>
          <a:p>
            <a:pPr marL="0" lvl="0" indent="0" algn="r" rtl="1">
              <a:spcBef>
                <a:spcPts val="0"/>
              </a:spcBef>
              <a:spcAft>
                <a:spcPts val="0"/>
              </a:spcAft>
              <a:buNone/>
            </a:pPr>
            <a:endParaRPr sz="1600" dirty="0"/>
          </a:p>
          <a:p>
            <a:pPr marL="285750" lvl="0" indent="-285750" algn="r" rtl="1">
              <a:spcBef>
                <a:spcPts val="0"/>
              </a:spcBef>
              <a:spcAft>
                <a:spcPts val="0"/>
              </a:spcAft>
              <a:buClr>
                <a:srgbClr val="EC217D"/>
              </a:buClr>
              <a:buFont typeface="Arial" panose="020B0604020202020204" pitchFamily="34" charset="0"/>
              <a:buChar char="•"/>
            </a:pPr>
            <a:r>
              <a:rPr lang="x-none" sz="1600" dirty="0"/>
              <a:t>אחת מן המחאות החברתיות הגדולות שהיו בישראל מכונה "מחאת האוהלי</a:t>
            </a:r>
            <a:r>
              <a:rPr lang="he-IL" sz="1600" dirty="0"/>
              <a:t>ם".</a:t>
            </a:r>
            <a:r>
              <a:rPr lang="x-none" sz="1600" dirty="0"/>
              <a:t> מחאה זו החלה באַרְבַּע עֶשְׂרֵה / אַרְבָּעָה עָשָׂר ביולי בשנת 2011</a:t>
            </a:r>
            <a:r>
              <a:rPr lang="he-IL" sz="1600" dirty="0"/>
              <a:t> ________ .</a:t>
            </a:r>
            <a:endParaRP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p:nvPr/>
        </p:nvSpPr>
        <p:spPr>
          <a:xfrm>
            <a:off x="5512290" y="2517115"/>
            <a:ext cx="6194400" cy="2492950"/>
          </a:xfrm>
          <a:prstGeom prst="rect">
            <a:avLst/>
          </a:prstGeom>
          <a:noFill/>
          <a:ln>
            <a:noFill/>
          </a:ln>
        </p:spPr>
        <p:txBody>
          <a:bodyPr spcFirstLastPara="1" wrap="square" lIns="91425" tIns="45700" rIns="91425" bIns="45700" anchor="t" anchorCtr="0">
            <a:spAutoFit/>
          </a:bodyPr>
          <a:lstStyle/>
          <a:p>
            <a:pPr marL="342900" marR="0" lvl="0" indent="-342900" algn="r" rtl="1">
              <a:spcBef>
                <a:spcPts val="0"/>
              </a:spcBef>
              <a:spcAft>
                <a:spcPts val="0"/>
              </a:spcAft>
              <a:buClr>
                <a:schemeClr val="dk1"/>
              </a:buClr>
              <a:buSzPts val="2400"/>
              <a:buFont typeface="Arial" panose="020B0604020202020204" pitchFamily="34" charset="0"/>
              <a:buChar char="•"/>
            </a:pPr>
            <a:r>
              <a:rPr lang="x-none" sz="2400" dirty="0">
                <a:solidFill>
                  <a:schemeClr val="dk1"/>
                </a:solidFill>
                <a:latin typeface="Calibri"/>
                <a:ea typeface="Calibri"/>
                <a:cs typeface="Calibri"/>
                <a:sym typeface="Calibri"/>
              </a:rPr>
              <a:t>בפרק זה עליכם לענות על </a:t>
            </a:r>
            <a:r>
              <a:rPr lang="x-none" sz="2400" b="1" dirty="0">
                <a:solidFill>
                  <a:srgbClr val="EC217D"/>
                </a:solidFill>
                <a:latin typeface="Calibri"/>
                <a:ea typeface="Calibri"/>
                <a:cs typeface="Calibri"/>
                <a:sym typeface="Calibri"/>
              </a:rPr>
              <a:t>4</a:t>
            </a:r>
            <a:r>
              <a:rPr lang="x-none" sz="2400" dirty="0">
                <a:solidFill>
                  <a:schemeClr val="dk1"/>
                </a:solidFill>
                <a:latin typeface="Calibri"/>
                <a:ea typeface="Calibri"/>
                <a:cs typeface="Calibri"/>
                <a:sym typeface="Calibri"/>
              </a:rPr>
              <a:t> </a:t>
            </a:r>
            <a:r>
              <a:rPr lang="he-IL" sz="2400" dirty="0">
                <a:solidFill>
                  <a:schemeClr val="dk1"/>
                </a:solidFill>
                <a:latin typeface="Calibri"/>
                <a:ea typeface="Calibri"/>
                <a:cs typeface="Calibri"/>
                <a:sym typeface="Calibri"/>
              </a:rPr>
              <a:t> ש</a:t>
            </a:r>
            <a:r>
              <a:rPr lang="x-none" sz="2400" dirty="0">
                <a:solidFill>
                  <a:schemeClr val="dk1"/>
                </a:solidFill>
                <a:latin typeface="Calibri"/>
                <a:ea typeface="Calibri"/>
                <a:cs typeface="Calibri"/>
                <a:sym typeface="Calibri"/>
              </a:rPr>
              <a:t>אלות מתוך 5</a:t>
            </a:r>
            <a:r>
              <a:rPr lang="he-IL" sz="2400" dirty="0">
                <a:solidFill>
                  <a:schemeClr val="dk1"/>
                </a:solidFill>
                <a:latin typeface="Calibri"/>
                <a:ea typeface="Calibri"/>
                <a:cs typeface="Calibri"/>
                <a:sym typeface="Calibri"/>
              </a:rPr>
              <a:t>.</a:t>
            </a:r>
            <a:br>
              <a:rPr lang="en-US" sz="2400" dirty="0">
                <a:solidFill>
                  <a:schemeClr val="dk1"/>
                </a:solidFill>
                <a:latin typeface="Calibri"/>
                <a:ea typeface="Calibri"/>
                <a:cs typeface="Calibri"/>
                <a:sym typeface="Calibri"/>
              </a:rPr>
            </a:br>
            <a:br>
              <a:rPr lang="en-US" dirty="0">
                <a:sym typeface="Calibri"/>
              </a:rPr>
            </a:br>
            <a:r>
              <a:rPr lang="x-none" sz="2400" dirty="0">
                <a:solidFill>
                  <a:schemeClr val="dk1"/>
                </a:solidFill>
                <a:latin typeface="Calibri"/>
                <a:ea typeface="Calibri"/>
                <a:cs typeface="Calibri"/>
                <a:sym typeface="Calibri"/>
              </a:rPr>
              <a:t>שימו לב: </a:t>
            </a:r>
            <a:r>
              <a:rPr lang="he-IL" sz="2400" dirty="0">
                <a:solidFill>
                  <a:schemeClr val="dk1"/>
                </a:solidFill>
                <a:latin typeface="Calibri"/>
                <a:ea typeface="Calibri"/>
                <a:cs typeface="Calibri"/>
                <a:sym typeface="Calibri"/>
              </a:rPr>
              <a:t> </a:t>
            </a:r>
            <a:br>
              <a:rPr lang="en-US" sz="2400" dirty="0">
                <a:solidFill>
                  <a:schemeClr val="dk1"/>
                </a:solidFill>
                <a:latin typeface="Calibri"/>
                <a:ea typeface="Calibri"/>
                <a:cs typeface="Calibri"/>
                <a:sym typeface="Calibri"/>
              </a:rPr>
            </a:br>
            <a:r>
              <a:rPr lang="x-none" sz="2400" dirty="0">
                <a:solidFill>
                  <a:schemeClr val="dk1"/>
                </a:solidFill>
                <a:latin typeface="Calibri"/>
                <a:ea typeface="Calibri"/>
                <a:cs typeface="Calibri"/>
                <a:sym typeface="Calibri"/>
              </a:rPr>
              <a:t>בכל שאלה שתבחרו</a:t>
            </a:r>
            <a:r>
              <a:rPr lang="he-IL" sz="2400" dirty="0">
                <a:solidFill>
                  <a:schemeClr val="dk1"/>
                </a:solidFill>
                <a:latin typeface="Calibri"/>
                <a:ea typeface="Calibri"/>
                <a:cs typeface="Calibri"/>
                <a:sym typeface="Calibri"/>
              </a:rPr>
              <a:t>,</a:t>
            </a:r>
            <a:r>
              <a:rPr lang="x-none" sz="2400" dirty="0">
                <a:solidFill>
                  <a:schemeClr val="dk1"/>
                </a:solidFill>
                <a:latin typeface="Calibri"/>
                <a:ea typeface="Calibri"/>
                <a:cs typeface="Calibri"/>
                <a:sym typeface="Calibri"/>
              </a:rPr>
              <a:t> </a:t>
            </a:r>
            <a:r>
              <a:rPr lang="he-IL" sz="2400" dirty="0">
                <a:solidFill>
                  <a:schemeClr val="dk1"/>
                </a:solidFill>
                <a:latin typeface="Calibri"/>
                <a:ea typeface="Calibri"/>
                <a:cs typeface="Calibri"/>
                <a:sym typeface="Calibri"/>
              </a:rPr>
              <a:t> </a:t>
            </a:r>
            <a:r>
              <a:rPr lang="x-none" sz="2400" dirty="0">
                <a:solidFill>
                  <a:schemeClr val="dk1"/>
                </a:solidFill>
                <a:latin typeface="Calibri"/>
                <a:ea typeface="Calibri"/>
                <a:cs typeface="Calibri"/>
                <a:sym typeface="Calibri"/>
              </a:rPr>
              <a:t>ענו על כל הסעיפים.</a:t>
            </a:r>
            <a:br>
              <a:rPr lang="en-US" dirty="0">
                <a:sym typeface="Calibri"/>
              </a:rPr>
            </a:br>
            <a:r>
              <a:rPr lang="x-none" sz="2400" dirty="0">
                <a:solidFill>
                  <a:schemeClr val="dk1"/>
                </a:solidFill>
                <a:latin typeface="Calibri"/>
                <a:ea typeface="Calibri"/>
                <a:cs typeface="Calibri"/>
                <a:sym typeface="Calibri"/>
              </a:rPr>
              <a:t>תוכלו להיעזר בנספח</a:t>
            </a:r>
            <a:r>
              <a:rPr lang="he-IL" sz="2400" dirty="0">
                <a:solidFill>
                  <a:schemeClr val="dk1"/>
                </a:solidFill>
                <a:latin typeface="Calibri"/>
                <a:ea typeface="Calibri"/>
                <a:cs typeface="Calibri"/>
                <a:sym typeface="Calibri"/>
              </a:rPr>
              <a:t> 2 -</a:t>
            </a:r>
            <a:r>
              <a:rPr lang="x-none" sz="2400" dirty="0">
                <a:solidFill>
                  <a:schemeClr val="dk1"/>
                </a:solidFill>
                <a:latin typeface="Calibri"/>
                <a:ea typeface="Calibri"/>
                <a:cs typeface="Calibri"/>
                <a:sym typeface="Calibri"/>
              </a:rPr>
              <a:t> דף העזר לבחינה</a:t>
            </a:r>
            <a:r>
              <a:rPr lang="he-IL" sz="2400" dirty="0">
                <a:solidFill>
                  <a:schemeClr val="dk1"/>
                </a:solidFill>
                <a:latin typeface="Calibri"/>
                <a:ea typeface="Calibri"/>
                <a:cs typeface="Calibri"/>
                <a:sym typeface="Calibri"/>
              </a:rPr>
              <a:t> (דף עזר לדוגמה ניתן להורדה ממרחב לשון בקמפוס).</a:t>
            </a:r>
            <a:endParaRPr dirty="0"/>
          </a:p>
          <a:p>
            <a:pPr marL="285750" marR="0" lvl="0" indent="-285750" algn="r" rtl="1">
              <a:spcBef>
                <a:spcPts val="0"/>
              </a:spcBef>
              <a:spcAft>
                <a:spcPts val="0"/>
              </a:spcAft>
              <a:buFont typeface="Arial" panose="020B0604020202020204" pitchFamily="34" charset="0"/>
              <a:buChar char="•"/>
            </a:pPr>
            <a:endParaRPr dirty="0"/>
          </a:p>
        </p:txBody>
      </p:sp>
      <p:sp>
        <p:nvSpPr>
          <p:cNvPr id="217" name="Google Shape;217;p26"/>
          <p:cNvSpPr/>
          <p:nvPr/>
        </p:nvSpPr>
        <p:spPr>
          <a:xfrm>
            <a:off x="1136468" y="82194"/>
            <a:ext cx="10809515" cy="757090"/>
          </a:xfrm>
          <a:prstGeom prst="rect">
            <a:avLst/>
          </a:prstGeom>
          <a:noFill/>
          <a:ln>
            <a:noFill/>
          </a:ln>
        </p:spPr>
        <p:txBody>
          <a:bodyPr spcFirstLastPara="1" vert="horz" wrap="square" lIns="91425" tIns="45700" rIns="91425" bIns="45700" rtlCol="0" anchor="ctr" anchorCtr="0">
            <a:noAutofit/>
          </a:bodyPr>
          <a:lstStyle/>
          <a:p>
            <a:pPr algn="ctr" rtl="1">
              <a:lnSpc>
                <a:spcPct val="90000"/>
              </a:lnSpc>
            </a:pPr>
            <a:r>
              <a:rPr lang="x-none" sz="4800" b="1">
                <a:solidFill>
                  <a:schemeClr val="tx1">
                    <a:lumMod val="95000"/>
                    <a:lumOff val="5000"/>
                  </a:schemeClr>
                </a:solidFill>
                <a:latin typeface="+mj-lt"/>
                <a:ea typeface="+mj-ea"/>
                <a:cs typeface="Calibri"/>
                <a:sym typeface="Calibri"/>
              </a:rPr>
              <a:t>פרק ב - תחביר</a:t>
            </a:r>
            <a:endParaRPr sz="4800" b="1" dirty="0">
              <a:solidFill>
                <a:schemeClr val="tx1">
                  <a:lumMod val="95000"/>
                  <a:lumOff val="5000"/>
                </a:schemeClr>
              </a:solidFill>
              <a:latin typeface="+mj-lt"/>
              <a:ea typeface="+mj-ea"/>
              <a:cs typeface="Calibri"/>
            </a:endParaRPr>
          </a:p>
        </p:txBody>
      </p:sp>
      <p:pic>
        <p:nvPicPr>
          <p:cNvPr id="2" name="תמונה 1">
            <a:extLst>
              <a:ext uri="{FF2B5EF4-FFF2-40B4-BE49-F238E27FC236}">
                <a16:creationId xmlns:a16="http://schemas.microsoft.com/office/drawing/2014/main" id="{D678B98B-3487-44E0-A9A7-413A342F9727}"/>
              </a:ext>
            </a:extLst>
          </p:cNvPr>
          <p:cNvPicPr>
            <a:picLocks noChangeAspect="1"/>
          </p:cNvPicPr>
          <p:nvPr/>
        </p:nvPicPr>
        <p:blipFill>
          <a:blip r:embed="rId3"/>
          <a:stretch>
            <a:fillRect/>
          </a:stretch>
        </p:blipFill>
        <p:spPr>
          <a:xfrm>
            <a:off x="485310" y="839284"/>
            <a:ext cx="4118453" cy="52379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a:stretch/>
        </p:blipFill>
        <p:spPr>
          <a:xfrm>
            <a:off x="289081" y="1537675"/>
            <a:ext cx="3568619" cy="3782649"/>
          </a:xfrm>
          <a:prstGeom prst="rect">
            <a:avLst/>
          </a:prstGeom>
          <a:noFill/>
          <a:ln>
            <a:noFill/>
          </a:ln>
        </p:spPr>
      </p:pic>
      <p:sp>
        <p:nvSpPr>
          <p:cNvPr id="224" name="Google Shape;224;p27"/>
          <p:cNvSpPr/>
          <p:nvPr/>
        </p:nvSpPr>
        <p:spPr>
          <a:xfrm>
            <a:off x="3944984" y="1166849"/>
            <a:ext cx="7827306" cy="45243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200" b="1" u="sng" dirty="0">
                <a:solidFill>
                  <a:srgbClr val="D20B7D"/>
                </a:solidFill>
                <a:latin typeface="Calibri"/>
                <a:ea typeface="Calibri"/>
                <a:cs typeface="Calibri"/>
                <a:sym typeface="Calibri"/>
              </a:rPr>
              <a:t>פסוקית לוואי:</a:t>
            </a:r>
            <a:r>
              <a:rPr lang="x-none" sz="2200" b="1" dirty="0">
                <a:solidFill>
                  <a:srgbClr val="D20B7D"/>
                </a:solidFill>
                <a:latin typeface="Calibri"/>
                <a:ea typeface="Calibri"/>
                <a:cs typeface="Calibri"/>
                <a:sym typeface="Calibri"/>
              </a:rPr>
              <a:t> </a:t>
            </a:r>
            <a:r>
              <a:rPr lang="x-none" sz="2200" dirty="0">
                <a:solidFill>
                  <a:schemeClr val="dk1"/>
                </a:solidFill>
                <a:latin typeface="Calibri"/>
                <a:ea typeface="Calibri"/>
                <a:cs typeface="Calibri"/>
                <a:sym typeface="Calibri"/>
              </a:rPr>
              <a:t>פסוקית לוואי קשורה לאחד משמות העצם במשפט </a:t>
            </a:r>
            <a:r>
              <a:rPr lang="x-none" sz="2200" b="1" dirty="0">
                <a:solidFill>
                  <a:schemeClr val="dk1"/>
                </a:solidFill>
                <a:latin typeface="Calibri"/>
                <a:ea typeface="Calibri"/>
                <a:cs typeface="Calibri"/>
                <a:sym typeface="Calibri"/>
              </a:rPr>
              <a:t>העיקרי.</a:t>
            </a:r>
            <a:endParaRPr sz="2200" dirty="0"/>
          </a:p>
          <a:p>
            <a:pPr marL="0" marR="0" lvl="0" indent="0" algn="r" rtl="1">
              <a:spcBef>
                <a:spcPts val="0"/>
              </a:spcBef>
              <a:spcAft>
                <a:spcPts val="0"/>
              </a:spcAft>
              <a:buNone/>
            </a:pPr>
            <a:endParaRPr sz="2200" dirty="0"/>
          </a:p>
          <a:p>
            <a:pPr marL="0" marR="0" lvl="0" indent="0" algn="r" rtl="1">
              <a:spcBef>
                <a:spcPts val="0"/>
              </a:spcBef>
              <a:spcAft>
                <a:spcPts val="0"/>
              </a:spcAft>
              <a:buNone/>
            </a:pPr>
            <a:r>
              <a:rPr lang="x-none" sz="2200" b="1" u="sng" dirty="0">
                <a:solidFill>
                  <a:srgbClr val="D20B7D"/>
                </a:solidFill>
                <a:latin typeface="Calibri"/>
                <a:ea typeface="Calibri"/>
                <a:cs typeface="Calibri"/>
                <a:sym typeface="Calibri"/>
              </a:rPr>
              <a:t>פסוקית מושא:</a:t>
            </a:r>
            <a:r>
              <a:rPr lang="x-none" sz="2200" b="1" dirty="0">
                <a:solidFill>
                  <a:srgbClr val="D20B7D"/>
                </a:solidFill>
                <a:latin typeface="Calibri"/>
                <a:ea typeface="Calibri"/>
                <a:cs typeface="Calibri"/>
                <a:sym typeface="Calibri"/>
              </a:rPr>
              <a:t> </a:t>
            </a:r>
            <a:r>
              <a:rPr lang="x-none" sz="2200" dirty="0">
                <a:solidFill>
                  <a:schemeClr val="dk1"/>
                </a:solidFill>
                <a:latin typeface="Calibri"/>
                <a:ea typeface="Calibri"/>
                <a:cs typeface="Calibri"/>
                <a:sym typeface="Calibri"/>
              </a:rPr>
              <a:t>פסוקיות המושא, בדומה למושאים במשפט הפשוט, מתקשרות לפועל שבמשפט העיקרי באמצעות מילת יחס מוצרכת (מילה שצריך אותה).</a:t>
            </a:r>
            <a:endParaRPr sz="2200" dirty="0"/>
          </a:p>
          <a:p>
            <a:pPr marL="0" marR="0" lvl="0" indent="0" algn="r" rtl="1">
              <a:spcBef>
                <a:spcPts val="0"/>
              </a:spcBef>
              <a:spcAft>
                <a:spcPts val="0"/>
              </a:spcAft>
              <a:buNone/>
            </a:pPr>
            <a:r>
              <a:rPr lang="x-none" sz="2200" dirty="0">
                <a:solidFill>
                  <a:schemeClr val="dk1"/>
                </a:solidFill>
                <a:latin typeface="Calibri"/>
                <a:ea typeface="Calibri"/>
                <a:cs typeface="Calibri"/>
                <a:sym typeface="Calibri"/>
              </a:rPr>
              <a:t>מילות השעבוד האופייניות לפסוקית מושא הן: ש... כי... את מה ש...</a:t>
            </a:r>
            <a:r>
              <a:rPr lang="he-IL" sz="2200" dirty="0">
                <a:solidFill>
                  <a:schemeClr val="dk1"/>
                </a:solidFill>
                <a:latin typeface="Calibri"/>
                <a:ea typeface="Calibri"/>
                <a:cs typeface="Calibri"/>
                <a:sym typeface="Calibri"/>
              </a:rPr>
              <a:t> </a:t>
            </a:r>
            <a:r>
              <a:rPr lang="x-none" sz="2200" dirty="0">
                <a:solidFill>
                  <a:schemeClr val="dk1"/>
                </a:solidFill>
                <a:latin typeface="Calibri"/>
                <a:ea typeface="Calibri"/>
                <a:cs typeface="Calibri"/>
                <a:sym typeface="Calibri"/>
              </a:rPr>
              <a:t>כדי לזהות את פסוקית המושא, מומלץ להחליף אותה במילים על הדבר או את הדבר.</a:t>
            </a:r>
            <a:endParaRPr lang="he-IL" sz="2200" dirty="0">
              <a:solidFill>
                <a:schemeClr val="dk1"/>
              </a:solidFill>
              <a:latin typeface="Calibri"/>
              <a:ea typeface="Calibri"/>
              <a:cs typeface="Calibri"/>
              <a:sym typeface="Calibri"/>
            </a:endParaRPr>
          </a:p>
          <a:p>
            <a:pPr marL="0" marR="0" lvl="0" indent="0" algn="r" rtl="1">
              <a:spcBef>
                <a:spcPts val="0"/>
              </a:spcBef>
              <a:spcAft>
                <a:spcPts val="0"/>
              </a:spcAft>
              <a:buNone/>
            </a:pPr>
            <a:endParaRPr sz="2200" dirty="0"/>
          </a:p>
          <a:p>
            <a:pPr marL="0" marR="0" lvl="0" indent="0" algn="r" rtl="1">
              <a:spcBef>
                <a:spcPts val="0"/>
              </a:spcBef>
              <a:spcAft>
                <a:spcPts val="0"/>
              </a:spcAft>
              <a:buNone/>
            </a:pPr>
            <a:r>
              <a:rPr lang="x-none" sz="2200" b="1" u="sng" dirty="0">
                <a:solidFill>
                  <a:srgbClr val="D20B7D"/>
                </a:solidFill>
                <a:latin typeface="Calibri"/>
                <a:ea typeface="Calibri"/>
                <a:cs typeface="Calibri"/>
                <a:sym typeface="Calibri"/>
              </a:rPr>
              <a:t>פסוקית תיאור:</a:t>
            </a:r>
            <a:r>
              <a:rPr lang="x-none" sz="2200" b="1" dirty="0">
                <a:solidFill>
                  <a:srgbClr val="D20B7D"/>
                </a:solidFill>
                <a:latin typeface="Calibri"/>
                <a:ea typeface="Calibri"/>
                <a:cs typeface="Calibri"/>
                <a:sym typeface="Calibri"/>
              </a:rPr>
              <a:t> </a:t>
            </a:r>
            <a:r>
              <a:rPr lang="x-none" sz="2200" dirty="0">
                <a:solidFill>
                  <a:schemeClr val="dk1"/>
                </a:solidFill>
                <a:latin typeface="Calibri"/>
                <a:ea typeface="Calibri"/>
                <a:cs typeface="Calibri"/>
                <a:sym typeface="Calibri"/>
              </a:rPr>
              <a:t>פסוקיות תיאורים, בדומה לתיאורים במשפט הפשוט, משלימות את הפועל. הן אינן מוצרכות .בדומה לתיאורים, פסוקיות התיאור מתארות היבטים שונים של הפועל: זמן, מקום, סיבה, תכלית, אופן, מצב, תנאי או ויתור.</a:t>
            </a:r>
            <a:endParaRPr sz="2200" dirty="0">
              <a:solidFill>
                <a:schemeClr val="dk1"/>
              </a:solidFill>
              <a:latin typeface="Calibri"/>
              <a:ea typeface="Calibri"/>
              <a:cs typeface="Calibri"/>
              <a:sym typeface="Calibri"/>
            </a:endParaRPr>
          </a:p>
        </p:txBody>
      </p:sp>
      <p:sp>
        <p:nvSpPr>
          <p:cNvPr id="225" name="Google Shape;225;p27"/>
          <p:cNvSpPr/>
          <p:nvPr/>
        </p:nvSpPr>
        <p:spPr>
          <a:xfrm>
            <a:off x="1110343" y="1"/>
            <a:ext cx="10792576" cy="872996"/>
          </a:xfrm>
          <a:prstGeom prst="rect">
            <a:avLst/>
          </a:prstGeom>
          <a:noFill/>
          <a:ln>
            <a:noFill/>
          </a:ln>
        </p:spPr>
        <p:txBody>
          <a:bodyPr spcFirstLastPara="1" vert="horz" wrap="square" lIns="91425" tIns="45700" rIns="91425" bIns="45700" rtlCol="0" anchor="ctr" anchorCtr="0">
            <a:noAutofit/>
          </a:bodyPr>
          <a:lstStyle/>
          <a:p>
            <a:pPr algn="ctr" rtl="1">
              <a:lnSpc>
                <a:spcPct val="90000"/>
              </a:lnSpc>
            </a:pPr>
            <a:r>
              <a:rPr lang="x-none" sz="4800" b="1">
                <a:solidFill>
                  <a:schemeClr val="tx1">
                    <a:lumMod val="95000"/>
                    <a:lumOff val="5000"/>
                  </a:schemeClr>
                </a:solidFill>
                <a:latin typeface="+mj-lt"/>
                <a:ea typeface="+mj-ea"/>
                <a:cs typeface="Calibri"/>
                <a:sym typeface="Calibri"/>
              </a:rPr>
              <a:t>תפקידן התחבירי של הפסוקיות</a:t>
            </a:r>
            <a:endParaRPr sz="4800" b="1" dirty="0">
              <a:solidFill>
                <a:schemeClr val="tx1">
                  <a:lumMod val="95000"/>
                  <a:lumOff val="5000"/>
                </a:schemeClr>
              </a:solidFill>
              <a:latin typeface="+mj-lt"/>
              <a:ea typeface="+mj-ea"/>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a:stretch/>
        </p:blipFill>
        <p:spPr>
          <a:xfrm>
            <a:off x="289081" y="1537675"/>
            <a:ext cx="3568619" cy="3782649"/>
          </a:xfrm>
          <a:prstGeom prst="rect">
            <a:avLst/>
          </a:prstGeom>
          <a:noFill/>
          <a:ln>
            <a:noFill/>
          </a:ln>
        </p:spPr>
      </p:pic>
      <p:sp>
        <p:nvSpPr>
          <p:cNvPr id="224" name="Google Shape;224;p27"/>
          <p:cNvSpPr/>
          <p:nvPr/>
        </p:nvSpPr>
        <p:spPr>
          <a:xfrm>
            <a:off x="3944984" y="1166849"/>
            <a:ext cx="7827306" cy="45243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200" b="1" u="sng" dirty="0">
                <a:solidFill>
                  <a:srgbClr val="D20B7D"/>
                </a:solidFill>
                <a:latin typeface="Calibri"/>
                <a:ea typeface="Calibri"/>
                <a:cs typeface="Calibri"/>
                <a:sym typeface="Calibri"/>
              </a:rPr>
              <a:t>פסוקית נושא:</a:t>
            </a:r>
            <a:r>
              <a:rPr lang="x-none" sz="2200" b="1" dirty="0">
                <a:solidFill>
                  <a:srgbClr val="D20B7D"/>
                </a:solidFill>
                <a:latin typeface="Calibri"/>
                <a:ea typeface="Calibri"/>
                <a:cs typeface="Calibri"/>
                <a:sym typeface="Calibri"/>
              </a:rPr>
              <a:t> </a:t>
            </a:r>
            <a:r>
              <a:rPr lang="x-none" sz="2200" dirty="0">
                <a:solidFill>
                  <a:schemeClr val="dk1"/>
                </a:solidFill>
                <a:latin typeface="Calibri"/>
                <a:ea typeface="Calibri"/>
                <a:cs typeface="Calibri"/>
                <a:sym typeface="Calibri"/>
              </a:rPr>
              <a:t>פסוקית נושא היא פסוקית שמשמשת כנושא במשפט העיקרי, לכן אין נושא בעיקרי. יש שני דגמים למשפט בעל פסוקית נושא: </a:t>
            </a:r>
            <a:r>
              <a:rPr lang="x-none" sz="2200" dirty="0">
                <a:solidFill>
                  <a:srgbClr val="D20B7D"/>
                </a:solidFill>
                <a:latin typeface="Calibri"/>
                <a:ea typeface="Calibri"/>
                <a:cs typeface="Calibri"/>
                <a:sym typeface="Calibri"/>
              </a:rPr>
              <a:t>1. </a:t>
            </a:r>
            <a:r>
              <a:rPr lang="x-none" sz="2200" dirty="0">
                <a:solidFill>
                  <a:schemeClr val="dk1"/>
                </a:solidFill>
                <a:latin typeface="Calibri"/>
                <a:ea typeface="Calibri"/>
                <a:cs typeface="Calibri"/>
                <a:sym typeface="Calibri"/>
              </a:rPr>
              <a:t>פועל סביל (עיקרי) + </a:t>
            </a:r>
            <a:r>
              <a:rPr lang="he-IL" sz="2200" dirty="0">
                <a:solidFill>
                  <a:schemeClr val="dk1"/>
                </a:solidFill>
                <a:latin typeface="Calibri"/>
                <a:ea typeface="Calibri"/>
                <a:cs typeface="Calibri"/>
                <a:sym typeface="Calibri"/>
              </a:rPr>
              <a:t> </a:t>
            </a:r>
            <a:r>
              <a:rPr lang="x-none" sz="2200" dirty="0">
                <a:solidFill>
                  <a:schemeClr val="dk1"/>
                </a:solidFill>
                <a:latin typeface="Calibri"/>
                <a:ea typeface="Calibri"/>
                <a:cs typeface="Calibri"/>
                <a:sym typeface="Calibri"/>
              </a:rPr>
              <a:t>מילת שעבוד: ידוע שפעם היו כאן יתושים וביצות. </a:t>
            </a:r>
            <a:r>
              <a:rPr lang="x-none" sz="2200" dirty="0">
                <a:solidFill>
                  <a:srgbClr val="D20B7D"/>
                </a:solidFill>
                <a:latin typeface="Calibri"/>
                <a:ea typeface="Calibri"/>
                <a:cs typeface="Calibri"/>
                <a:sym typeface="Calibri"/>
              </a:rPr>
              <a:t>2. </a:t>
            </a:r>
            <a:r>
              <a:rPr lang="x-none" sz="2200" dirty="0">
                <a:solidFill>
                  <a:schemeClr val="dk1"/>
                </a:solidFill>
                <a:latin typeface="Calibri"/>
                <a:ea typeface="Calibri"/>
                <a:cs typeface="Calibri"/>
                <a:sym typeface="Calibri"/>
              </a:rPr>
              <a:t>מי ש.../ מה ש... + עיקרי: מי שטרח בערב שבת יאכל בשבת.</a:t>
            </a:r>
            <a:endParaRPr sz="2200" dirty="0">
              <a:solidFill>
                <a:schemeClr val="dk1"/>
              </a:solidFill>
              <a:latin typeface="Calibri"/>
              <a:ea typeface="Calibri"/>
              <a:cs typeface="Calibri"/>
              <a:sym typeface="Calibri"/>
            </a:endParaRPr>
          </a:p>
          <a:p>
            <a:pPr marL="0" marR="0" lvl="0" indent="0" algn="r" rtl="1">
              <a:spcBef>
                <a:spcPts val="0"/>
              </a:spcBef>
              <a:spcAft>
                <a:spcPts val="0"/>
              </a:spcAft>
              <a:buNone/>
            </a:pPr>
            <a:r>
              <a:rPr lang="x-none" sz="2200" dirty="0">
                <a:solidFill>
                  <a:schemeClr val="dk1"/>
                </a:solidFill>
                <a:latin typeface="Calibri"/>
                <a:ea typeface="Calibri"/>
                <a:cs typeface="Calibri"/>
                <a:sym typeface="Calibri"/>
              </a:rPr>
              <a:t> </a:t>
            </a:r>
            <a:endParaRPr sz="2200" dirty="0"/>
          </a:p>
          <a:p>
            <a:pPr marL="0" marR="0" lvl="0" indent="0" algn="r" rtl="1">
              <a:spcBef>
                <a:spcPts val="0"/>
              </a:spcBef>
              <a:spcAft>
                <a:spcPts val="0"/>
              </a:spcAft>
              <a:buNone/>
            </a:pPr>
            <a:r>
              <a:rPr lang="x-none" sz="2200" b="1" u="sng" dirty="0">
                <a:solidFill>
                  <a:srgbClr val="D20B7D"/>
                </a:solidFill>
                <a:latin typeface="Calibri"/>
                <a:ea typeface="Calibri"/>
                <a:cs typeface="Calibri"/>
                <a:sym typeface="Calibri"/>
              </a:rPr>
              <a:t>פסוקית נשוא</a:t>
            </a:r>
            <a:r>
              <a:rPr lang="x-none" sz="2200" dirty="0">
                <a:solidFill>
                  <a:schemeClr val="dk1"/>
                </a:solidFill>
                <a:latin typeface="Calibri"/>
                <a:ea typeface="Calibri"/>
                <a:cs typeface="Calibri"/>
                <a:sym typeface="Calibri"/>
              </a:rPr>
              <a:t>: פסוקית נשוא היא פסוקית שמשמשת כנשוא במשפט העיקרי, לכן אין נשוא בעיקרי עצמו. דגם משפט מורכב עם פסוקית נשוא: נושא + אוגד + מילת שעבוד + פסוקית נשוא דוגמה: החלטת משרד הבריאות היא שתלמידי בתי הספר ילמדו מהבית.</a:t>
            </a:r>
            <a:endParaRPr sz="2200" dirty="0"/>
          </a:p>
        </p:txBody>
      </p:sp>
      <p:sp>
        <p:nvSpPr>
          <p:cNvPr id="225" name="Google Shape;225;p27"/>
          <p:cNvSpPr/>
          <p:nvPr/>
        </p:nvSpPr>
        <p:spPr>
          <a:xfrm>
            <a:off x="1110343" y="1"/>
            <a:ext cx="10792576" cy="872996"/>
          </a:xfrm>
          <a:prstGeom prst="rect">
            <a:avLst/>
          </a:prstGeom>
          <a:noFill/>
          <a:ln>
            <a:noFill/>
          </a:ln>
        </p:spPr>
        <p:txBody>
          <a:bodyPr spcFirstLastPara="1" vert="horz" wrap="square" lIns="91425" tIns="45700" rIns="91425" bIns="45700" rtlCol="0" anchor="ctr" anchorCtr="0">
            <a:noAutofit/>
          </a:bodyPr>
          <a:lstStyle/>
          <a:p>
            <a:pPr algn="ctr" rtl="1">
              <a:lnSpc>
                <a:spcPct val="90000"/>
              </a:lnSpc>
            </a:pPr>
            <a:r>
              <a:rPr lang="x-none" sz="4800" b="1">
                <a:solidFill>
                  <a:schemeClr val="tx1">
                    <a:lumMod val="95000"/>
                    <a:lumOff val="5000"/>
                  </a:schemeClr>
                </a:solidFill>
                <a:latin typeface="+mj-lt"/>
                <a:ea typeface="+mj-ea"/>
                <a:cs typeface="Calibri"/>
                <a:sym typeface="Calibri"/>
              </a:rPr>
              <a:t>תפקידן התחבירי של הפסוקיות</a:t>
            </a:r>
            <a:endParaRPr sz="4800" b="1" dirty="0">
              <a:solidFill>
                <a:schemeClr val="tx1">
                  <a:lumMod val="95000"/>
                  <a:lumOff val="5000"/>
                </a:schemeClr>
              </a:solidFill>
              <a:latin typeface="+mj-lt"/>
              <a:ea typeface="+mj-ea"/>
              <a:cs typeface="Calibri"/>
            </a:endParaRPr>
          </a:p>
        </p:txBody>
      </p:sp>
    </p:spTree>
    <p:extLst>
      <p:ext uri="{BB962C8B-B14F-4D97-AF65-F5344CB8AC3E}">
        <p14:creationId xmlns:p14="http://schemas.microsoft.com/office/powerpoint/2010/main" val="16232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p:nvPr/>
        </p:nvSpPr>
        <p:spPr>
          <a:xfrm>
            <a:off x="5437216" y="1182250"/>
            <a:ext cx="6081779" cy="449349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200" b="1" u="sng" dirty="0">
                <a:solidFill>
                  <a:srgbClr val="D20B7D"/>
                </a:solidFill>
                <a:latin typeface="Calibri"/>
                <a:ea typeface="Calibri"/>
                <a:cs typeface="Calibri"/>
                <a:sym typeface="Calibri"/>
              </a:rPr>
              <a:t>משפט פשוט:</a:t>
            </a:r>
            <a:r>
              <a:rPr lang="x-none" sz="2200" b="1" dirty="0">
                <a:solidFill>
                  <a:srgbClr val="D20B7D"/>
                </a:solidFill>
                <a:latin typeface="Calibri"/>
                <a:ea typeface="Calibri"/>
                <a:cs typeface="Calibri"/>
                <a:sym typeface="Calibri"/>
              </a:rPr>
              <a:t> </a:t>
            </a:r>
            <a:r>
              <a:rPr lang="x-none" sz="2200" dirty="0">
                <a:solidFill>
                  <a:schemeClr val="dk1"/>
                </a:solidFill>
                <a:latin typeface="Calibri"/>
                <a:ea typeface="Calibri"/>
                <a:cs typeface="Calibri"/>
                <a:sym typeface="Calibri"/>
              </a:rPr>
              <a:t>משפט שיש בו רק נשוא אחד. </a:t>
            </a:r>
            <a:br>
              <a:rPr lang="en-US" sz="2200" dirty="0">
                <a:solidFill>
                  <a:schemeClr val="dk1"/>
                </a:solidFill>
                <a:latin typeface="Calibri"/>
                <a:ea typeface="Calibri"/>
                <a:cs typeface="Calibri"/>
                <a:sym typeface="Calibri"/>
              </a:rPr>
            </a:br>
            <a:r>
              <a:rPr lang="x-none" sz="2200" i="1" dirty="0">
                <a:solidFill>
                  <a:schemeClr val="dk1"/>
                </a:solidFill>
                <a:latin typeface="Calibri"/>
                <a:ea typeface="Calibri"/>
                <a:cs typeface="Calibri"/>
                <a:sym typeface="Calibri"/>
              </a:rPr>
              <a:t>דוגמה: חבריי פרסמו באינסטגרם תמונות מהבגרות.</a:t>
            </a:r>
            <a:endParaRPr lang="he-IL" sz="2200" i="1" dirty="0">
              <a:solidFill>
                <a:schemeClr val="dk1"/>
              </a:solidFill>
              <a:latin typeface="Calibri"/>
              <a:ea typeface="Calibri"/>
              <a:cs typeface="Calibri"/>
              <a:sym typeface="Calibri"/>
            </a:endParaRPr>
          </a:p>
          <a:p>
            <a:pPr marL="0" marR="0" lvl="0" indent="0" algn="r" rtl="1">
              <a:spcBef>
                <a:spcPts val="0"/>
              </a:spcBef>
              <a:spcAft>
                <a:spcPts val="0"/>
              </a:spcAft>
              <a:buNone/>
            </a:pPr>
            <a:endParaRPr sz="2200" dirty="0"/>
          </a:p>
          <a:p>
            <a:pPr marL="0" marR="0" lvl="0" indent="0" algn="r" rtl="1">
              <a:spcBef>
                <a:spcPts val="0"/>
              </a:spcBef>
              <a:spcAft>
                <a:spcPts val="0"/>
              </a:spcAft>
              <a:buNone/>
            </a:pPr>
            <a:r>
              <a:rPr lang="x-none" sz="2200" b="1" u="sng" dirty="0">
                <a:solidFill>
                  <a:srgbClr val="D20B7D"/>
                </a:solidFill>
                <a:latin typeface="Calibri"/>
                <a:ea typeface="Calibri"/>
                <a:cs typeface="Calibri"/>
                <a:sym typeface="Calibri"/>
              </a:rPr>
              <a:t>משפט איחוי </a:t>
            </a:r>
            <a:r>
              <a:rPr lang="he-IL" sz="2200" b="1" u="sng" dirty="0">
                <a:solidFill>
                  <a:srgbClr val="D20B7D"/>
                </a:solidFill>
                <a:latin typeface="Calibri"/>
                <a:ea typeface="Calibri"/>
                <a:cs typeface="Calibri"/>
                <a:sym typeface="Calibri"/>
              </a:rPr>
              <a:t>(</a:t>
            </a:r>
            <a:r>
              <a:rPr lang="x-none" sz="2200" b="1" u="sng" dirty="0">
                <a:solidFill>
                  <a:srgbClr val="D20B7D"/>
                </a:solidFill>
                <a:latin typeface="Calibri"/>
                <a:ea typeface="Calibri"/>
                <a:cs typeface="Calibri"/>
                <a:sym typeface="Calibri"/>
              </a:rPr>
              <a:t>מחובר</a:t>
            </a:r>
            <a:r>
              <a:rPr lang="he-IL" sz="2200" b="1" u="sng" dirty="0">
                <a:solidFill>
                  <a:srgbClr val="D20B7D"/>
                </a:solidFill>
                <a:latin typeface="Calibri"/>
                <a:ea typeface="Calibri"/>
                <a:cs typeface="Calibri"/>
                <a:sym typeface="Calibri"/>
              </a:rPr>
              <a:t>):  </a:t>
            </a:r>
            <a:r>
              <a:rPr lang="x-none" sz="2200" dirty="0">
                <a:solidFill>
                  <a:schemeClr val="dk1"/>
                </a:solidFill>
                <a:latin typeface="Calibri"/>
                <a:ea typeface="Calibri"/>
                <a:cs typeface="Calibri"/>
                <a:sym typeface="Calibri"/>
              </a:rPr>
              <a:t>משפט הבנוי משני משפטים או יותר שלרוב יש ביניהם מילת קישור כמו: ו' החיבור, אך</a:t>
            </a:r>
            <a:r>
              <a:rPr lang="he-IL" sz="2200" dirty="0">
                <a:solidFill>
                  <a:schemeClr val="dk1"/>
                </a:solidFill>
                <a:latin typeface="Calibri"/>
                <a:ea typeface="Calibri"/>
                <a:cs typeface="Calibri"/>
                <a:sym typeface="Calibri"/>
              </a:rPr>
              <a:t>, </a:t>
            </a:r>
            <a:r>
              <a:rPr lang="x-none" sz="2200" dirty="0">
                <a:solidFill>
                  <a:schemeClr val="dk1"/>
                </a:solidFill>
                <a:latin typeface="Calibri"/>
                <a:ea typeface="Calibri"/>
                <a:cs typeface="Calibri"/>
                <a:sym typeface="Calibri"/>
              </a:rPr>
              <a:t>אבל</a:t>
            </a:r>
            <a:r>
              <a:rPr lang="he-IL" sz="2200" dirty="0">
                <a:solidFill>
                  <a:schemeClr val="dk1"/>
                </a:solidFill>
                <a:latin typeface="Calibri"/>
                <a:ea typeface="Calibri"/>
                <a:cs typeface="Calibri"/>
                <a:sym typeface="Calibri"/>
              </a:rPr>
              <a:t>,</a:t>
            </a:r>
            <a:r>
              <a:rPr lang="x-none" sz="2200" dirty="0">
                <a:solidFill>
                  <a:schemeClr val="dk1"/>
                </a:solidFill>
                <a:latin typeface="Calibri"/>
                <a:ea typeface="Calibri"/>
                <a:cs typeface="Calibri"/>
                <a:sym typeface="Calibri"/>
              </a:rPr>
              <a:t> </a:t>
            </a:r>
            <a:r>
              <a:rPr lang="he-IL" sz="2200" dirty="0">
                <a:solidFill>
                  <a:schemeClr val="dk1"/>
                </a:solidFill>
                <a:latin typeface="Calibri"/>
                <a:ea typeface="Calibri"/>
                <a:cs typeface="Calibri"/>
                <a:sym typeface="Calibri"/>
              </a:rPr>
              <a:t> </a:t>
            </a:r>
            <a:r>
              <a:rPr lang="x-none" sz="2200" dirty="0">
                <a:solidFill>
                  <a:schemeClr val="dk1"/>
                </a:solidFill>
                <a:latin typeface="Calibri"/>
                <a:ea typeface="Calibri"/>
                <a:cs typeface="Calibri"/>
                <a:sym typeface="Calibri"/>
              </a:rPr>
              <a:t>למרות זאת,</a:t>
            </a:r>
            <a:r>
              <a:rPr lang="he-IL" sz="2200" dirty="0">
                <a:solidFill>
                  <a:schemeClr val="dk1"/>
                </a:solidFill>
                <a:latin typeface="Calibri"/>
                <a:ea typeface="Calibri"/>
                <a:cs typeface="Calibri"/>
                <a:sym typeface="Calibri"/>
              </a:rPr>
              <a:t> </a:t>
            </a:r>
            <a:r>
              <a:rPr lang="x-none" sz="2200" dirty="0">
                <a:solidFill>
                  <a:schemeClr val="dk1"/>
                </a:solidFill>
                <a:latin typeface="Calibri"/>
                <a:ea typeface="Calibri"/>
                <a:cs typeface="Calibri"/>
                <a:sym typeface="Calibri"/>
              </a:rPr>
              <a:t> ואילו,</a:t>
            </a:r>
            <a:r>
              <a:rPr lang="he-IL" sz="2200" dirty="0">
                <a:solidFill>
                  <a:schemeClr val="dk1"/>
                </a:solidFill>
                <a:latin typeface="Calibri"/>
                <a:ea typeface="Calibri"/>
                <a:cs typeface="Calibri"/>
                <a:sym typeface="Calibri"/>
              </a:rPr>
              <a:t> </a:t>
            </a:r>
            <a:r>
              <a:rPr lang="x-none" sz="2200" dirty="0">
                <a:solidFill>
                  <a:schemeClr val="dk1"/>
                </a:solidFill>
                <a:latin typeface="Calibri"/>
                <a:ea typeface="Calibri"/>
                <a:cs typeface="Calibri"/>
                <a:sym typeface="Calibri"/>
              </a:rPr>
              <a:t> לעומת זאת,</a:t>
            </a:r>
            <a:r>
              <a:rPr lang="he-IL" sz="2200" dirty="0">
                <a:solidFill>
                  <a:schemeClr val="dk1"/>
                </a:solidFill>
                <a:latin typeface="Calibri"/>
                <a:ea typeface="Calibri"/>
                <a:cs typeface="Calibri"/>
                <a:sym typeface="Calibri"/>
              </a:rPr>
              <a:t> </a:t>
            </a:r>
            <a:r>
              <a:rPr lang="x-none" sz="2200" dirty="0">
                <a:solidFill>
                  <a:schemeClr val="dk1"/>
                </a:solidFill>
                <a:latin typeface="Calibri"/>
                <a:ea typeface="Calibri"/>
                <a:cs typeface="Calibri"/>
                <a:sym typeface="Calibri"/>
              </a:rPr>
              <a:t> לכן,</a:t>
            </a:r>
            <a:r>
              <a:rPr lang="he-IL" sz="2200" dirty="0">
                <a:solidFill>
                  <a:schemeClr val="dk1"/>
                </a:solidFill>
                <a:latin typeface="Calibri"/>
                <a:ea typeface="Calibri"/>
                <a:cs typeface="Calibri"/>
                <a:sym typeface="Calibri"/>
              </a:rPr>
              <a:t> </a:t>
            </a:r>
            <a:r>
              <a:rPr lang="x-none" sz="2200" dirty="0">
                <a:solidFill>
                  <a:schemeClr val="dk1"/>
                </a:solidFill>
                <a:latin typeface="Calibri"/>
                <a:ea typeface="Calibri"/>
                <a:cs typeface="Calibri"/>
                <a:sym typeface="Calibri"/>
              </a:rPr>
              <a:t> לפיכך ועוד. </a:t>
            </a:r>
            <a:r>
              <a:rPr lang="x-none" sz="2200" i="1" dirty="0">
                <a:solidFill>
                  <a:schemeClr val="dk1"/>
                </a:solidFill>
                <a:latin typeface="Calibri"/>
                <a:ea typeface="Calibri"/>
                <a:cs typeface="Calibri"/>
                <a:sym typeface="Calibri"/>
              </a:rPr>
              <a:t>דוגמה: חבריי פרסמו באינסטגרם תמונות מהבגרות, אבל אני עדיין לא פרסמתי.</a:t>
            </a:r>
            <a:endParaRPr lang="he-IL" sz="2200" i="1" dirty="0">
              <a:solidFill>
                <a:schemeClr val="dk1"/>
              </a:solidFill>
              <a:latin typeface="Calibri"/>
              <a:ea typeface="Calibri"/>
              <a:cs typeface="Calibri"/>
              <a:sym typeface="Calibri"/>
            </a:endParaRPr>
          </a:p>
          <a:p>
            <a:pPr marL="0" marR="0" lvl="0" indent="0" algn="r" rtl="1">
              <a:spcBef>
                <a:spcPts val="0"/>
              </a:spcBef>
              <a:spcAft>
                <a:spcPts val="0"/>
              </a:spcAft>
              <a:buNone/>
            </a:pPr>
            <a:endParaRPr sz="2200" dirty="0"/>
          </a:p>
          <a:p>
            <a:pPr marL="0" marR="0" lvl="0" indent="0" algn="r" rtl="1">
              <a:spcBef>
                <a:spcPts val="0"/>
              </a:spcBef>
              <a:spcAft>
                <a:spcPts val="0"/>
              </a:spcAft>
              <a:buNone/>
            </a:pPr>
            <a:r>
              <a:rPr lang="x-none" sz="2200" b="1" u="sng" dirty="0">
                <a:solidFill>
                  <a:srgbClr val="D20B7D"/>
                </a:solidFill>
                <a:latin typeface="Calibri"/>
                <a:ea typeface="Calibri"/>
                <a:cs typeface="Calibri"/>
                <a:sym typeface="Calibri"/>
              </a:rPr>
              <a:t>משפט מורכב:</a:t>
            </a:r>
            <a:r>
              <a:rPr lang="x-none" sz="2200" b="1" dirty="0">
                <a:solidFill>
                  <a:srgbClr val="D20B7D"/>
                </a:solidFill>
                <a:latin typeface="Calibri"/>
                <a:ea typeface="Calibri"/>
                <a:cs typeface="Calibri"/>
                <a:sym typeface="Calibri"/>
              </a:rPr>
              <a:t> </a:t>
            </a:r>
            <a:r>
              <a:rPr lang="x-none" sz="2200" dirty="0">
                <a:solidFill>
                  <a:schemeClr val="dk1"/>
                </a:solidFill>
                <a:latin typeface="Calibri"/>
                <a:ea typeface="Calibri"/>
                <a:cs typeface="Calibri"/>
                <a:sym typeface="Calibri"/>
              </a:rPr>
              <a:t>משפט הבנוי משני משפטים או יותר שיש ביניהם קשר של שעבוד. אחד המשפטים נקרא עיקרי, והמשפט השני, התלוי בו, נקרא פסוקית.</a:t>
            </a:r>
            <a:endParaRPr sz="2200" dirty="0"/>
          </a:p>
          <a:p>
            <a:pPr marL="0" marR="0" lvl="0" indent="0" algn="r" rtl="1">
              <a:spcBef>
                <a:spcPts val="0"/>
              </a:spcBef>
              <a:spcAft>
                <a:spcPts val="0"/>
              </a:spcAft>
              <a:buNone/>
            </a:pPr>
            <a:r>
              <a:rPr lang="x-none" sz="2200" i="1" dirty="0">
                <a:solidFill>
                  <a:schemeClr val="dk1"/>
                </a:solidFill>
                <a:latin typeface="Calibri"/>
                <a:ea typeface="Calibri"/>
                <a:cs typeface="Calibri"/>
                <a:sym typeface="Calibri"/>
              </a:rPr>
              <a:t>דוגמה: החלטנו שנפרסם בקבוצה תמונות מהבגרות.</a:t>
            </a:r>
            <a:endParaRPr sz="2200" i="1" dirty="0"/>
          </a:p>
        </p:txBody>
      </p:sp>
      <p:sp>
        <p:nvSpPr>
          <p:cNvPr id="231" name="Google Shape;231;p28"/>
          <p:cNvSpPr/>
          <p:nvPr/>
        </p:nvSpPr>
        <p:spPr>
          <a:xfrm>
            <a:off x="1110343" y="1"/>
            <a:ext cx="10802983" cy="920930"/>
          </a:xfrm>
          <a:prstGeom prst="rect">
            <a:avLst/>
          </a:prstGeom>
          <a:noFill/>
          <a:ln>
            <a:noFill/>
          </a:ln>
        </p:spPr>
        <p:txBody>
          <a:bodyPr spcFirstLastPara="1" vert="horz" wrap="square" lIns="91425" tIns="45700" rIns="91425" bIns="45700" rtlCol="0" anchor="ctr" anchorCtr="0">
            <a:noAutofit/>
          </a:bodyPr>
          <a:lstStyle/>
          <a:p>
            <a:pPr algn="ctr" rtl="1">
              <a:lnSpc>
                <a:spcPct val="90000"/>
              </a:lnSpc>
            </a:pPr>
            <a:r>
              <a:rPr lang="x-none" sz="4800" b="1">
                <a:solidFill>
                  <a:schemeClr val="tx1">
                    <a:lumMod val="95000"/>
                    <a:lumOff val="5000"/>
                  </a:schemeClr>
                </a:solidFill>
                <a:latin typeface="+mj-lt"/>
                <a:ea typeface="+mj-ea"/>
                <a:cs typeface="Calibri"/>
                <a:sym typeface="Calibri"/>
              </a:rPr>
              <a:t>סוגי משפטים</a:t>
            </a:r>
            <a:endParaRPr sz="4800" b="1" dirty="0">
              <a:solidFill>
                <a:schemeClr val="tx1">
                  <a:lumMod val="95000"/>
                  <a:lumOff val="5000"/>
                </a:schemeClr>
              </a:solidFill>
              <a:latin typeface="+mj-lt"/>
              <a:ea typeface="+mj-ea"/>
              <a:cs typeface="Calibri"/>
            </a:endParaRPr>
          </a:p>
        </p:txBody>
      </p:sp>
      <p:sp>
        <p:nvSpPr>
          <p:cNvPr id="232" name="Google Shape;232;p28"/>
          <p:cNvSpPr txBox="1"/>
          <p:nvPr/>
        </p:nvSpPr>
        <p:spPr>
          <a:xfrm>
            <a:off x="679268" y="1670833"/>
            <a:ext cx="4089381" cy="31863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1700">
                <a:cs typeface="Calibri" panose="020F0502020204030204" pitchFamily="34" charset="0"/>
              </a:rPr>
              <a:t>   </a:t>
            </a:r>
            <a:endParaRPr sz="1700"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he-IL" sz="1700" dirty="0">
                <a:latin typeface="Calibri" panose="020F0502020204030204" pitchFamily="34" charset="0"/>
                <a:cs typeface="Calibri" panose="020F0502020204030204" pitchFamily="34" charset="0"/>
              </a:rPr>
              <a:t>(</a:t>
            </a:r>
            <a:r>
              <a:rPr lang="x-none" sz="1700">
                <a:cs typeface="Calibri" panose="020F0502020204030204" pitchFamily="34" charset="0"/>
              </a:rPr>
              <a:t>בגרות חורף תשפ"ב</a:t>
            </a:r>
            <a:r>
              <a:rPr lang="he-IL" sz="1700" dirty="0">
                <a:latin typeface="Calibri" panose="020F0502020204030204" pitchFamily="34" charset="0"/>
                <a:cs typeface="Calibri" panose="020F0502020204030204" pitchFamily="34" charset="0"/>
              </a:rPr>
              <a:t>)</a:t>
            </a:r>
            <a:endParaRPr sz="1700" dirty="0">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sz="1700"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x-none" sz="1700">
                <a:cs typeface="Calibri" panose="020F0502020204030204" pitchFamily="34" charset="0"/>
              </a:rPr>
              <a:t>לפניך משפט מורכב</a:t>
            </a:r>
            <a:r>
              <a:rPr lang="he-IL" sz="1800" dirty="0">
                <a:latin typeface="Calibri" panose="020F0502020204030204" pitchFamily="34" charset="0"/>
                <a:cs typeface="Calibri" panose="020F0502020204030204" pitchFamily="34" charset="0"/>
              </a:rPr>
              <a:t>.</a:t>
            </a:r>
            <a:endParaRPr sz="1800" dirty="0">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sz="1800"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x-none" sz="1800" b="1">
                <a:cs typeface="Calibri" panose="020F0502020204030204" pitchFamily="34" charset="0"/>
              </a:rPr>
              <a:t>אם תקראו תגוביות על כתבות שעוסקות באקטיביסטים צעירים, ייתכן שתיתקלו בביקורת שלילית על האקטיביסטים.</a:t>
            </a:r>
            <a:endParaRPr sz="1800" b="1" dirty="0">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sz="1800"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x-none" sz="1800">
                <a:cs typeface="Calibri" panose="020F0502020204030204" pitchFamily="34" charset="0"/>
              </a:rPr>
              <a:t> </a:t>
            </a:r>
            <a:r>
              <a:rPr lang="x-none" sz="1800" b="1">
                <a:cs typeface="Calibri" panose="020F0502020204030204" pitchFamily="34" charset="0"/>
              </a:rPr>
              <a:t>תחם</a:t>
            </a:r>
            <a:r>
              <a:rPr lang="x-none" sz="1800">
                <a:cs typeface="Calibri" panose="020F0502020204030204" pitchFamily="34" charset="0"/>
              </a:rPr>
              <a:t> את הפסוקיות, וציין מעל כל פסוקית את </a:t>
            </a:r>
            <a:r>
              <a:rPr lang="x-none" sz="1800" u="sng">
                <a:cs typeface="Calibri" panose="020F0502020204030204" pitchFamily="34" charset="0"/>
              </a:rPr>
              <a:t>התפקיד התחבירי</a:t>
            </a:r>
            <a:r>
              <a:rPr lang="x-none" sz="1800">
                <a:cs typeface="Calibri" panose="020F0502020204030204" pitchFamily="34" charset="0"/>
              </a:rPr>
              <a:t> שלה</a:t>
            </a:r>
            <a:endParaRPr sz="1800" dirty="0">
              <a:latin typeface="Calibri" panose="020F0502020204030204" pitchFamily="34" charset="0"/>
              <a:cs typeface="Calibri" panose="020F0502020204030204" pitchFamily="34" charset="0"/>
            </a:endParaRPr>
          </a:p>
        </p:txBody>
      </p:sp>
      <p:sp>
        <p:nvSpPr>
          <p:cNvPr id="233" name="Google Shape;233;p28"/>
          <p:cNvSpPr/>
          <p:nvPr/>
        </p:nvSpPr>
        <p:spPr>
          <a:xfrm>
            <a:off x="545444" y="1564277"/>
            <a:ext cx="4348456" cy="3729445"/>
          </a:xfrm>
          <a:prstGeom prst="rect">
            <a:avLst/>
          </a:prstGeom>
          <a:noFill/>
          <a:ln w="12700" cap="flat" cmpd="sng">
            <a:solidFill>
              <a:srgbClr val="C21060"/>
            </a:solidFill>
            <a:prstDash val="dash"/>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r>
              <a:rPr lang="x-none"/>
              <a:t> </a:t>
            </a:r>
            <a:endParaRPr/>
          </a:p>
          <a:p>
            <a:pPr marL="0" lvl="0" indent="0" algn="r" rtl="1">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p:nvPr/>
        </p:nvSpPr>
        <p:spPr>
          <a:xfrm>
            <a:off x="5981452" y="2690356"/>
            <a:ext cx="5750700" cy="221595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400" dirty="0">
                <a:solidFill>
                  <a:schemeClr val="dk1"/>
                </a:solidFill>
                <a:latin typeface="Calibri"/>
                <a:ea typeface="Calibri"/>
                <a:cs typeface="Calibri"/>
                <a:sym typeface="Calibri"/>
              </a:rPr>
              <a:t>בפרק זה ענו על </a:t>
            </a:r>
            <a:r>
              <a:rPr lang="x-none" sz="2400" b="1" dirty="0">
                <a:solidFill>
                  <a:srgbClr val="EC217D"/>
                </a:solidFill>
                <a:latin typeface="Calibri"/>
                <a:ea typeface="Calibri"/>
                <a:cs typeface="Calibri"/>
                <a:sym typeface="Calibri"/>
              </a:rPr>
              <a:t>ארבע</a:t>
            </a:r>
            <a:r>
              <a:rPr lang="x-none" sz="2400" b="1" dirty="0">
                <a:solidFill>
                  <a:srgbClr val="0000FF"/>
                </a:solidFill>
                <a:latin typeface="Calibri"/>
                <a:ea typeface="Calibri"/>
                <a:cs typeface="Calibri"/>
                <a:sym typeface="Calibri"/>
              </a:rPr>
              <a:t> </a:t>
            </a:r>
            <a:r>
              <a:rPr lang="x-none" sz="2400" dirty="0">
                <a:solidFill>
                  <a:schemeClr val="dk1"/>
                </a:solidFill>
                <a:latin typeface="Calibri"/>
                <a:ea typeface="Calibri"/>
                <a:cs typeface="Calibri"/>
                <a:sym typeface="Calibri"/>
              </a:rPr>
              <a:t>שאלות  מתוך 5</a:t>
            </a:r>
            <a:r>
              <a:rPr lang="he-IL" sz="2400" dirty="0">
                <a:solidFill>
                  <a:schemeClr val="dk1"/>
                </a:solidFill>
                <a:latin typeface="Calibri"/>
                <a:ea typeface="Calibri"/>
                <a:cs typeface="Calibri"/>
                <a:sym typeface="Calibri"/>
              </a:rPr>
              <a:t>.</a:t>
            </a:r>
          </a:p>
          <a:p>
            <a:pPr marL="0" marR="0" lvl="0" indent="0" algn="r" rtl="1">
              <a:spcBef>
                <a:spcPts val="0"/>
              </a:spcBef>
              <a:spcAft>
                <a:spcPts val="0"/>
              </a:spcAft>
              <a:buNone/>
            </a:pPr>
            <a:endParaRPr sz="2400" dirty="0">
              <a:solidFill>
                <a:schemeClr val="dk1"/>
              </a:solidFill>
              <a:latin typeface="Calibri"/>
              <a:ea typeface="Calibri"/>
              <a:cs typeface="Calibri"/>
              <a:sym typeface="Calibri"/>
            </a:endParaRPr>
          </a:p>
          <a:p>
            <a:pPr marL="0" marR="0" lvl="0" indent="0" algn="r" rtl="1">
              <a:spcBef>
                <a:spcPts val="0"/>
              </a:spcBef>
              <a:spcAft>
                <a:spcPts val="0"/>
              </a:spcAft>
              <a:buNone/>
            </a:pPr>
            <a:r>
              <a:rPr lang="x-none" sz="2400" dirty="0">
                <a:solidFill>
                  <a:schemeClr val="dk1"/>
                </a:solidFill>
                <a:latin typeface="Calibri"/>
                <a:ea typeface="Calibri"/>
                <a:cs typeface="Calibri"/>
                <a:sym typeface="Calibri"/>
              </a:rPr>
              <a:t>שימו לב: </a:t>
            </a:r>
            <a:br>
              <a:rPr lang="en-US" sz="2400" dirty="0">
                <a:solidFill>
                  <a:schemeClr val="dk1"/>
                </a:solidFill>
                <a:latin typeface="Calibri"/>
                <a:ea typeface="Calibri"/>
                <a:cs typeface="Calibri"/>
                <a:sym typeface="Calibri"/>
              </a:rPr>
            </a:br>
            <a:r>
              <a:rPr lang="x-none" sz="2400" dirty="0">
                <a:solidFill>
                  <a:schemeClr val="dk1"/>
                </a:solidFill>
                <a:latin typeface="Calibri"/>
                <a:ea typeface="Calibri"/>
                <a:cs typeface="Calibri"/>
                <a:sym typeface="Calibri"/>
              </a:rPr>
              <a:t>בכל שאלה שתבחרו</a:t>
            </a:r>
            <a:r>
              <a:rPr lang="he-IL" sz="2400" dirty="0">
                <a:solidFill>
                  <a:schemeClr val="dk1"/>
                </a:solidFill>
                <a:latin typeface="Calibri"/>
                <a:ea typeface="Calibri"/>
                <a:cs typeface="Calibri"/>
                <a:sym typeface="Calibri"/>
              </a:rPr>
              <a:t>,</a:t>
            </a:r>
            <a:r>
              <a:rPr lang="x-none" sz="2400" dirty="0">
                <a:solidFill>
                  <a:schemeClr val="dk1"/>
                </a:solidFill>
                <a:latin typeface="Calibri"/>
                <a:ea typeface="Calibri"/>
                <a:cs typeface="Calibri"/>
                <a:sym typeface="Calibri"/>
              </a:rPr>
              <a:t> </a:t>
            </a:r>
            <a:r>
              <a:rPr lang="he-IL" sz="2400" dirty="0">
                <a:solidFill>
                  <a:schemeClr val="dk1"/>
                </a:solidFill>
                <a:latin typeface="Calibri"/>
                <a:ea typeface="Calibri"/>
                <a:cs typeface="Calibri"/>
                <a:sym typeface="Calibri"/>
              </a:rPr>
              <a:t> </a:t>
            </a:r>
            <a:r>
              <a:rPr lang="x-none" sz="2400" dirty="0">
                <a:solidFill>
                  <a:schemeClr val="dk1"/>
                </a:solidFill>
                <a:latin typeface="Calibri"/>
                <a:ea typeface="Calibri"/>
                <a:cs typeface="Calibri"/>
                <a:sym typeface="Calibri"/>
              </a:rPr>
              <a:t>ענו על כל הסעיפים.</a:t>
            </a:r>
            <a:endParaRPr dirty="0"/>
          </a:p>
          <a:p>
            <a:pPr marL="0" marR="0" lvl="0" indent="0" algn="r" rtl="1">
              <a:spcBef>
                <a:spcPts val="0"/>
              </a:spcBef>
              <a:spcAft>
                <a:spcPts val="0"/>
              </a:spcAft>
              <a:buNone/>
            </a:pPr>
            <a:r>
              <a:rPr lang="x-none" sz="2400" dirty="0">
                <a:solidFill>
                  <a:schemeClr val="dk1"/>
                </a:solidFill>
                <a:latin typeface="Calibri"/>
                <a:ea typeface="Calibri"/>
                <a:cs typeface="Calibri"/>
                <a:sym typeface="Calibri"/>
              </a:rPr>
              <a:t>תוכלו להיעזר בנספח </a:t>
            </a:r>
            <a:r>
              <a:rPr lang="he-IL" sz="2400" dirty="0">
                <a:solidFill>
                  <a:schemeClr val="dk1"/>
                </a:solidFill>
                <a:latin typeface="Calibri"/>
                <a:ea typeface="Calibri"/>
                <a:cs typeface="Calibri"/>
                <a:sym typeface="Calibri"/>
              </a:rPr>
              <a:t>2 -   </a:t>
            </a:r>
            <a:r>
              <a:rPr lang="x-none" sz="2400" dirty="0">
                <a:solidFill>
                  <a:schemeClr val="dk1"/>
                </a:solidFill>
                <a:latin typeface="Calibri"/>
                <a:ea typeface="Calibri"/>
                <a:cs typeface="Calibri"/>
                <a:sym typeface="Calibri"/>
              </a:rPr>
              <a:t>דף העזר לבחינה.</a:t>
            </a:r>
            <a:endParaRPr dirty="0"/>
          </a:p>
          <a:p>
            <a:pPr marL="0" marR="0" lvl="0" indent="0" algn="r" rtl="1">
              <a:spcBef>
                <a:spcPts val="0"/>
              </a:spcBef>
              <a:spcAft>
                <a:spcPts val="0"/>
              </a:spcAft>
              <a:buNone/>
            </a:pPr>
            <a:endParaRPr dirty="0"/>
          </a:p>
        </p:txBody>
      </p:sp>
      <p:sp>
        <p:nvSpPr>
          <p:cNvPr id="239" name="Google Shape;239;p29"/>
          <p:cNvSpPr txBox="1"/>
          <p:nvPr/>
        </p:nvSpPr>
        <p:spPr>
          <a:xfrm>
            <a:off x="1116874" y="0"/>
            <a:ext cx="10770326" cy="901337"/>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defRPr sz="4800" b="1">
                <a:solidFill>
                  <a:schemeClr val="tx1">
                    <a:lumMod val="95000"/>
                    <a:lumOff val="5000"/>
                  </a:schemeClr>
                </a:solidFill>
                <a:latin typeface="+mj-lt"/>
                <a:ea typeface="+mj-ea"/>
                <a:cs typeface="Calibri"/>
              </a:defRPr>
            </a:lvl1pPr>
          </a:lstStyle>
          <a:p>
            <a:r>
              <a:rPr lang="x-none">
                <a:sym typeface="Calibri"/>
              </a:rPr>
              <a:t>פרק ג - תורת הצורות</a:t>
            </a:r>
            <a:endParaRPr dirty="0"/>
          </a:p>
        </p:txBody>
      </p:sp>
      <p:pic>
        <p:nvPicPr>
          <p:cNvPr id="2" name="תמונה 1">
            <a:extLst>
              <a:ext uri="{FF2B5EF4-FFF2-40B4-BE49-F238E27FC236}">
                <a16:creationId xmlns:a16="http://schemas.microsoft.com/office/drawing/2014/main" id="{5B8C3A3D-9E9F-4DB8-B145-9C75B31A2484}"/>
              </a:ext>
            </a:extLst>
          </p:cNvPr>
          <p:cNvPicPr>
            <a:picLocks noChangeAspect="1"/>
          </p:cNvPicPr>
          <p:nvPr/>
        </p:nvPicPr>
        <p:blipFill>
          <a:blip r:embed="rId3"/>
          <a:stretch>
            <a:fillRect/>
          </a:stretch>
        </p:blipFill>
        <p:spPr>
          <a:xfrm>
            <a:off x="459848" y="1027664"/>
            <a:ext cx="4238625" cy="4981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p:nvPr/>
        </p:nvSpPr>
        <p:spPr>
          <a:xfrm>
            <a:off x="1195252" y="1155362"/>
            <a:ext cx="9451133" cy="4455835"/>
          </a:xfrm>
          <a:prstGeom prst="rect">
            <a:avLst/>
          </a:prstGeom>
          <a:noFill/>
          <a:ln>
            <a:noFill/>
          </a:ln>
        </p:spPr>
        <p:txBody>
          <a:bodyPr spcFirstLastPara="1" wrap="square" lIns="91425" tIns="45700" rIns="91425" bIns="45700" anchor="t" anchorCtr="0">
            <a:noAutofit/>
          </a:bodyPr>
          <a:lstStyle/>
          <a:p>
            <a:pPr marL="342900" marR="0" lvl="0" indent="-342900" algn="r" rtl="1">
              <a:lnSpc>
                <a:spcPct val="150000"/>
              </a:lnSpc>
              <a:spcBef>
                <a:spcPts val="0"/>
              </a:spcBef>
              <a:spcAft>
                <a:spcPts val="0"/>
              </a:spcAft>
              <a:buClr>
                <a:srgbClr val="EE207E"/>
              </a:buClr>
              <a:buSzPts val="2400"/>
              <a:buFont typeface="Arial" panose="020B0604020202020204" pitchFamily="34" charset="0"/>
              <a:buChar char="•"/>
            </a:pPr>
            <a:r>
              <a:rPr lang="x-none" sz="2800" dirty="0">
                <a:solidFill>
                  <a:schemeClr val="dk1"/>
                </a:solidFill>
                <a:latin typeface="Arial"/>
                <a:ea typeface="Arial"/>
                <a:cs typeface="Calibri" panose="020F0502020204030204" pitchFamily="34" charset="0"/>
                <a:sym typeface="Arial"/>
              </a:rPr>
              <a:t>מבנה הבחינה וסוגי השאלות בה</a:t>
            </a:r>
            <a:endParaRPr sz="2000" dirty="0">
              <a:latin typeface="Calibri" panose="020F0502020204030204" pitchFamily="34" charset="0"/>
              <a:cs typeface="Calibri" panose="020F0502020204030204" pitchFamily="34" charset="0"/>
            </a:endParaRPr>
          </a:p>
          <a:p>
            <a:pPr marL="342900" marR="0" lvl="0" indent="-342900" algn="r" rtl="1">
              <a:lnSpc>
                <a:spcPct val="150000"/>
              </a:lnSpc>
              <a:spcBef>
                <a:spcPts val="0"/>
              </a:spcBef>
              <a:spcAft>
                <a:spcPts val="0"/>
              </a:spcAft>
              <a:buClr>
                <a:srgbClr val="EE207E"/>
              </a:buClr>
              <a:buSzPts val="2400"/>
              <a:buFont typeface="Arial"/>
              <a:buChar char="•"/>
            </a:pPr>
            <a:r>
              <a:rPr lang="x-none" sz="2800" dirty="0">
                <a:solidFill>
                  <a:schemeClr val="dk1"/>
                </a:solidFill>
                <a:latin typeface="Arial"/>
                <a:ea typeface="Arial"/>
                <a:cs typeface="Calibri" panose="020F0502020204030204" pitchFamily="34" charset="0"/>
                <a:sym typeface="Arial"/>
              </a:rPr>
              <a:t>כיצד עונים על סוגים שונים של שאלות בבחינה?</a:t>
            </a:r>
            <a:endParaRPr sz="2000" dirty="0">
              <a:latin typeface="Calibri" panose="020F0502020204030204" pitchFamily="34" charset="0"/>
              <a:cs typeface="Calibri" panose="020F0502020204030204" pitchFamily="34" charset="0"/>
            </a:endParaRPr>
          </a:p>
          <a:p>
            <a:pPr marL="342900" marR="0" lvl="0" indent="-342900" algn="r" rtl="1">
              <a:lnSpc>
                <a:spcPct val="150000"/>
              </a:lnSpc>
              <a:spcBef>
                <a:spcPts val="0"/>
              </a:spcBef>
              <a:spcAft>
                <a:spcPts val="0"/>
              </a:spcAft>
              <a:buClr>
                <a:srgbClr val="EE207E"/>
              </a:buClr>
              <a:buSzPts val="2400"/>
              <a:buFont typeface="Arial"/>
              <a:buChar char="•"/>
            </a:pPr>
            <a:r>
              <a:rPr lang="x-none" sz="2800" dirty="0">
                <a:solidFill>
                  <a:schemeClr val="dk1"/>
                </a:solidFill>
                <a:latin typeface="Arial"/>
                <a:ea typeface="Arial"/>
                <a:cs typeface="Calibri" panose="020F0502020204030204" pitchFamily="34" charset="0"/>
                <a:sym typeface="Arial"/>
              </a:rPr>
              <a:t>איך לחלק את הזמן בזמן הבגרות עצמה?</a:t>
            </a:r>
            <a:endParaRPr sz="2000" dirty="0">
              <a:latin typeface="Calibri" panose="020F0502020204030204" pitchFamily="34" charset="0"/>
              <a:cs typeface="Calibri" panose="020F0502020204030204" pitchFamily="34" charset="0"/>
            </a:endParaRPr>
          </a:p>
          <a:p>
            <a:pPr marL="342900" marR="0" lvl="0" indent="-342900" algn="r" rtl="1">
              <a:lnSpc>
                <a:spcPct val="150000"/>
              </a:lnSpc>
              <a:spcBef>
                <a:spcPts val="0"/>
              </a:spcBef>
              <a:spcAft>
                <a:spcPts val="0"/>
              </a:spcAft>
              <a:buClr>
                <a:srgbClr val="EE207E"/>
              </a:buClr>
              <a:buSzPts val="2400"/>
              <a:buFont typeface="Arial"/>
              <a:buChar char="•"/>
            </a:pPr>
            <a:r>
              <a:rPr lang="x-none" sz="2800" dirty="0">
                <a:solidFill>
                  <a:schemeClr val="dk1"/>
                </a:solidFill>
                <a:latin typeface="Arial"/>
                <a:ea typeface="Arial"/>
                <a:cs typeface="Calibri" panose="020F0502020204030204" pitchFamily="34" charset="0"/>
                <a:sym typeface="Arial"/>
              </a:rPr>
              <a:t>תשובות לשאלות בגרות</a:t>
            </a:r>
            <a:endParaRPr sz="2000" dirty="0">
              <a:latin typeface="Calibri" panose="020F0502020204030204" pitchFamily="34" charset="0"/>
              <a:cs typeface="Calibri" panose="020F0502020204030204" pitchFamily="34" charset="0"/>
            </a:endParaRPr>
          </a:p>
          <a:p>
            <a:pPr marL="342900" marR="0" lvl="0" indent="-342900" algn="r" rtl="1">
              <a:lnSpc>
                <a:spcPct val="150000"/>
              </a:lnSpc>
              <a:spcBef>
                <a:spcPts val="0"/>
              </a:spcBef>
              <a:spcAft>
                <a:spcPts val="0"/>
              </a:spcAft>
              <a:buClr>
                <a:srgbClr val="EE207E"/>
              </a:buClr>
              <a:buSzPts val="2400"/>
              <a:buFont typeface="Arial"/>
              <a:buChar char="•"/>
            </a:pPr>
            <a:r>
              <a:rPr lang="x-none" sz="2800" dirty="0">
                <a:solidFill>
                  <a:schemeClr val="dk1"/>
                </a:solidFill>
                <a:latin typeface="Arial"/>
                <a:ea typeface="Arial"/>
                <a:cs typeface="Calibri" panose="020F0502020204030204" pitchFamily="34" charset="0"/>
                <a:sym typeface="Arial"/>
              </a:rPr>
              <a:t>שאלות שלכם</a:t>
            </a:r>
            <a:endParaRPr sz="2000" dirty="0">
              <a:latin typeface="Calibri" panose="020F0502020204030204" pitchFamily="34" charset="0"/>
              <a:cs typeface="Calibri" panose="020F0502020204030204" pitchFamily="34" charset="0"/>
            </a:endParaRPr>
          </a:p>
          <a:p>
            <a:pPr marL="342900" marR="0" lvl="0" indent="-342900" algn="r" rtl="1">
              <a:lnSpc>
                <a:spcPct val="150000"/>
              </a:lnSpc>
              <a:spcBef>
                <a:spcPts val="0"/>
              </a:spcBef>
              <a:spcAft>
                <a:spcPts val="0"/>
              </a:spcAft>
              <a:buClr>
                <a:srgbClr val="EE207E"/>
              </a:buClr>
              <a:buSzPts val="2400"/>
              <a:buFont typeface="Arial"/>
              <a:buChar char="•"/>
            </a:pPr>
            <a:r>
              <a:rPr lang="x-none" sz="2800" dirty="0">
                <a:solidFill>
                  <a:schemeClr val="dk1"/>
                </a:solidFill>
                <a:latin typeface="Arial"/>
                <a:ea typeface="Arial"/>
                <a:cs typeface="Calibri" panose="020F0502020204030204" pitchFamily="34" charset="0"/>
                <a:sym typeface="Arial"/>
              </a:rPr>
              <a:t>סיכומים ממוקדים</a:t>
            </a:r>
            <a:r>
              <a:rPr lang="he-IL" sz="2800" dirty="0">
                <a:solidFill>
                  <a:schemeClr val="dk1"/>
                </a:solidFill>
                <a:latin typeface="Arial"/>
                <a:ea typeface="Arial"/>
                <a:cs typeface="Calibri" panose="020F0502020204030204" pitchFamily="34" charset="0"/>
                <a:sym typeface="Arial"/>
              </a:rPr>
              <a:t>, </a:t>
            </a:r>
            <a:r>
              <a:rPr lang="x-none" sz="2800" dirty="0">
                <a:solidFill>
                  <a:schemeClr val="dk1"/>
                </a:solidFill>
                <a:latin typeface="Arial"/>
                <a:ea typeface="Arial"/>
                <a:cs typeface="Calibri" panose="020F0502020204030204" pitchFamily="34" charset="0"/>
                <a:sym typeface="Arial"/>
              </a:rPr>
              <a:t>הנחיות לתשובות בכל פרק ודוגמאות לשאלות</a:t>
            </a:r>
            <a:br>
              <a:rPr lang="en-US" sz="2800" dirty="0">
                <a:solidFill>
                  <a:schemeClr val="dk1"/>
                </a:solidFill>
                <a:latin typeface="Calibri" panose="020F0502020204030204" pitchFamily="34" charset="0"/>
                <a:ea typeface="Arial"/>
                <a:cs typeface="Calibri" panose="020F0502020204030204" pitchFamily="34" charset="0"/>
                <a:sym typeface="Arial"/>
              </a:rPr>
            </a:br>
            <a:r>
              <a:rPr lang="x-none" sz="2800" dirty="0">
                <a:solidFill>
                  <a:srgbClr val="33ADD4"/>
                </a:solidFill>
                <a:latin typeface="Arial"/>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campus.ort.org.il</a:t>
            </a:r>
            <a:endParaRPr sz="2800" dirty="0">
              <a:solidFill>
                <a:srgbClr val="33ADD4"/>
              </a:solidFill>
              <a:latin typeface="Calibri" panose="020F0502020204030204" pitchFamily="34" charset="0"/>
              <a:ea typeface="Arial"/>
              <a:cs typeface="Calibri" panose="020F0502020204030204" pitchFamily="34" charset="0"/>
              <a:sym typeface="Arial"/>
            </a:endParaRPr>
          </a:p>
        </p:txBody>
      </p:sp>
      <p:sp>
        <p:nvSpPr>
          <p:cNvPr id="132" name="Google Shape;132;p14"/>
          <p:cNvSpPr/>
          <p:nvPr/>
        </p:nvSpPr>
        <p:spPr>
          <a:xfrm>
            <a:off x="1997725" y="0"/>
            <a:ext cx="8196550" cy="90062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4400" b="1">
                <a:solidFill>
                  <a:schemeClr val="tx1">
                    <a:lumMod val="85000"/>
                    <a:lumOff val="15000"/>
                  </a:schemeClr>
                </a:solidFill>
                <a:latin typeface="Calibri"/>
                <a:ea typeface="Calibri"/>
                <a:cs typeface="Calibri"/>
                <a:sym typeface="Calibri"/>
              </a:rPr>
              <a:t>מה נעשה היום?</a:t>
            </a:r>
            <a:endParaRPr dirty="0">
              <a:solidFill>
                <a:schemeClr val="tx1">
                  <a:lumMod val="85000"/>
                  <a:lumOff val="1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p:nvPr/>
        </p:nvSpPr>
        <p:spPr>
          <a:xfrm>
            <a:off x="1123406" y="1"/>
            <a:ext cx="10844100" cy="888274"/>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defRPr sz="4800" b="1">
                <a:solidFill>
                  <a:schemeClr val="tx1">
                    <a:lumMod val="95000"/>
                    <a:lumOff val="5000"/>
                  </a:schemeClr>
                </a:solidFill>
                <a:latin typeface="+mj-lt"/>
                <a:ea typeface="+mj-ea"/>
                <a:cs typeface="Calibri"/>
              </a:defRPr>
            </a:lvl1pPr>
          </a:lstStyle>
          <a:p>
            <a:r>
              <a:rPr lang="x-none">
                <a:sym typeface="Calibri"/>
              </a:rPr>
              <a:t>בניינים ושורשים</a:t>
            </a:r>
            <a:endParaRPr dirty="0"/>
          </a:p>
        </p:txBody>
      </p:sp>
      <p:sp>
        <p:nvSpPr>
          <p:cNvPr id="246" name="Google Shape;246;p30"/>
          <p:cNvSpPr txBox="1"/>
          <p:nvPr/>
        </p:nvSpPr>
        <p:spPr>
          <a:xfrm>
            <a:off x="569447" y="1686075"/>
            <a:ext cx="10844100" cy="4075701"/>
          </a:xfrm>
          <a:prstGeom prst="rect">
            <a:avLst/>
          </a:prstGeom>
          <a:noFill/>
          <a:ln>
            <a:noFill/>
          </a:ln>
        </p:spPr>
        <p:txBody>
          <a:bodyPr spcFirstLastPara="1" wrap="square" lIns="91425" tIns="91425" rIns="360000" bIns="91425" anchor="t" anchorCtr="0">
            <a:spAutoFit/>
          </a:bodyPr>
          <a:lstStyle/>
          <a:p>
            <a:pPr marL="0" lvl="0" indent="0" algn="r" rtl="1">
              <a:spcBef>
                <a:spcPts val="0"/>
              </a:spcBef>
              <a:spcAft>
                <a:spcPts val="0"/>
              </a:spcAft>
              <a:buNone/>
            </a:pPr>
            <a:r>
              <a:rPr lang="x-none" sz="1300" dirty="0">
                <a:solidFill>
                  <a:schemeClr val="dk1"/>
                </a:solidFill>
                <a:cs typeface="Calibri" panose="020F0502020204030204" pitchFamily="34" charset="0"/>
              </a:rPr>
              <a:t>לפניכם משפט.</a:t>
            </a:r>
            <a:endParaRPr sz="1300" dirty="0">
              <a:solidFill>
                <a:schemeClr val="dk1"/>
              </a:solidFill>
              <a:latin typeface="Calibri" panose="020F0502020204030204" pitchFamily="34" charset="0"/>
              <a:cs typeface="Calibri" panose="020F0502020204030204" pitchFamily="34" charset="0"/>
            </a:endParaRPr>
          </a:p>
          <a:p>
            <a:pPr marL="0" lvl="0" indent="0" algn="r" rtl="1">
              <a:lnSpc>
                <a:spcPct val="115000"/>
              </a:lnSpc>
              <a:spcBef>
                <a:spcPts val="1200"/>
              </a:spcBef>
              <a:spcAft>
                <a:spcPts val="0"/>
              </a:spcAft>
              <a:buNone/>
            </a:pPr>
            <a:r>
              <a:rPr lang="x-none" sz="1300" dirty="0">
                <a:solidFill>
                  <a:schemeClr val="dk1"/>
                </a:solidFill>
                <a:cs typeface="Calibri" panose="020F0502020204030204" pitchFamily="34" charset="0"/>
              </a:rPr>
              <a:t>אנשים העוסקים במקצועות ההוראה והסיעוד </a:t>
            </a:r>
            <a:r>
              <a:rPr lang="x-none" sz="1300" b="1" dirty="0">
                <a:solidFill>
                  <a:schemeClr val="dk1"/>
                </a:solidFill>
                <a:cs typeface="Calibri" panose="020F0502020204030204" pitchFamily="34" charset="0"/>
              </a:rPr>
              <a:t>נוֹטִים</a:t>
            </a:r>
            <a:r>
              <a:rPr lang="x-none" sz="1300" dirty="0">
                <a:solidFill>
                  <a:schemeClr val="dk1"/>
                </a:solidFill>
                <a:cs typeface="Calibri" panose="020F0502020204030204" pitchFamily="34" charset="0"/>
              </a:rPr>
              <a:t> להיות מאושרים, מכיוון שעבודה שיש בה משמעות </a:t>
            </a:r>
            <a:r>
              <a:rPr lang="x-none" sz="1300" b="1" dirty="0">
                <a:solidFill>
                  <a:schemeClr val="dk1"/>
                </a:solidFill>
                <a:cs typeface="Calibri" panose="020F0502020204030204" pitchFamily="34" charset="0"/>
              </a:rPr>
              <a:t>מְרוֹמֶמֶת</a:t>
            </a:r>
            <a:r>
              <a:rPr lang="x-none" sz="1300" dirty="0">
                <a:solidFill>
                  <a:schemeClr val="dk1"/>
                </a:solidFill>
                <a:cs typeface="Calibri" panose="020F0502020204030204" pitchFamily="34" charset="0"/>
              </a:rPr>
              <a:t> את מצב הרוח.</a:t>
            </a:r>
            <a:endParaRPr sz="1300" dirty="0">
              <a:solidFill>
                <a:schemeClr val="dk1"/>
              </a:solidFill>
              <a:latin typeface="Calibri" panose="020F0502020204030204" pitchFamily="34" charset="0"/>
              <a:cs typeface="Calibri" panose="020F0502020204030204" pitchFamily="34" charset="0"/>
            </a:endParaRPr>
          </a:p>
          <a:p>
            <a:pPr marL="0" marR="241300" lvl="0" indent="0" algn="r" rtl="1">
              <a:lnSpc>
                <a:spcPct val="115000"/>
              </a:lnSpc>
              <a:spcBef>
                <a:spcPts val="1200"/>
              </a:spcBef>
              <a:spcAft>
                <a:spcPts val="0"/>
              </a:spcAft>
              <a:buClr>
                <a:schemeClr val="dk1"/>
              </a:buClr>
              <a:buSzPts val="1100"/>
              <a:buFont typeface="Arial"/>
              <a:buNone/>
            </a:pPr>
            <a:r>
              <a:rPr lang="x-none" dirty="0">
                <a:solidFill>
                  <a:schemeClr val="dk1"/>
                </a:solidFill>
                <a:cs typeface="Calibri" panose="020F0502020204030204" pitchFamily="34" charset="0"/>
              </a:rPr>
              <a:t>(1)</a:t>
            </a:r>
            <a:r>
              <a:rPr lang="x-none" sz="900" dirty="0">
                <a:solidFill>
                  <a:schemeClr val="dk1"/>
                </a:solidFill>
                <a:cs typeface="Calibri" panose="020F0502020204030204" pitchFamily="34" charset="0"/>
              </a:rPr>
              <a:t>  </a:t>
            </a:r>
            <a:r>
              <a:rPr lang="he-IL" sz="900" dirty="0">
                <a:solidFill>
                  <a:schemeClr val="dk1"/>
                </a:solidFill>
                <a:cs typeface="Calibri" panose="020F0502020204030204" pitchFamily="34" charset="0"/>
              </a:rPr>
              <a:t>  </a:t>
            </a:r>
            <a:r>
              <a:rPr lang="x-none" dirty="0">
                <a:solidFill>
                  <a:schemeClr val="dk1"/>
                </a:solidFill>
                <a:cs typeface="Calibri" panose="020F0502020204030204" pitchFamily="34" charset="0"/>
              </a:rPr>
              <a:t>הקיפו את צורת העתיד של הפועל </a:t>
            </a:r>
            <a:r>
              <a:rPr lang="x-none" b="1" dirty="0">
                <a:solidFill>
                  <a:schemeClr val="dk1"/>
                </a:solidFill>
                <a:cs typeface="Calibri" panose="020F0502020204030204" pitchFamily="34" charset="0"/>
              </a:rPr>
              <a:t>נוֹטִים</a:t>
            </a:r>
            <a:r>
              <a:rPr lang="x-none" dirty="0">
                <a:solidFill>
                  <a:schemeClr val="dk1"/>
                </a:solidFill>
                <a:cs typeface="Calibri" panose="020F0502020204030204" pitchFamily="34" charset="0"/>
              </a:rPr>
              <a:t> במשפט המודגש.</a:t>
            </a:r>
            <a:endParaRPr dirty="0">
              <a:solidFill>
                <a:schemeClr val="dk1"/>
              </a:solidFill>
              <a:latin typeface="Calibri" panose="020F0502020204030204" pitchFamily="34" charset="0"/>
              <a:cs typeface="Calibri" panose="020F0502020204030204" pitchFamily="34" charset="0"/>
            </a:endParaRPr>
          </a:p>
          <a:p>
            <a:pPr marL="0" lvl="0" indent="0" algn="r" rtl="1">
              <a:lnSpc>
                <a:spcPct val="115000"/>
              </a:lnSpc>
              <a:spcBef>
                <a:spcPts val="1200"/>
              </a:spcBef>
              <a:spcAft>
                <a:spcPts val="0"/>
              </a:spcAft>
              <a:buClr>
                <a:schemeClr val="dk1"/>
              </a:buClr>
              <a:buSzPts val="1100"/>
              <a:buFont typeface="Arial"/>
              <a:buNone/>
            </a:pPr>
            <a:r>
              <a:rPr lang="x-none" dirty="0">
                <a:solidFill>
                  <a:schemeClr val="dk1"/>
                </a:solidFill>
                <a:cs typeface="Calibri" panose="020F0502020204030204" pitchFamily="34" charset="0"/>
              </a:rPr>
              <a:t>     </a:t>
            </a:r>
            <a:r>
              <a:rPr lang="x-none" b="1" dirty="0">
                <a:solidFill>
                  <a:schemeClr val="dk1"/>
                </a:solidFill>
                <a:cs typeface="Calibri" panose="020F0502020204030204" pitchFamily="34" charset="0"/>
              </a:rPr>
              <a:t> יִטּוּ</a:t>
            </a:r>
            <a:r>
              <a:rPr lang="he-IL" b="1" dirty="0">
                <a:solidFill>
                  <a:schemeClr val="dk1"/>
                </a:solidFill>
                <a:cs typeface="Calibri" panose="020F0502020204030204" pitchFamily="34" charset="0"/>
              </a:rPr>
              <a:t>,</a:t>
            </a:r>
            <a:r>
              <a:rPr lang="x-none" dirty="0">
                <a:solidFill>
                  <a:schemeClr val="dk1"/>
                </a:solidFill>
                <a:cs typeface="Calibri" panose="020F0502020204030204" pitchFamily="34" charset="0"/>
              </a:rPr>
              <a:t>   </a:t>
            </a:r>
            <a:r>
              <a:rPr lang="x-none" b="1" dirty="0">
                <a:solidFill>
                  <a:schemeClr val="dk1"/>
                </a:solidFill>
                <a:cs typeface="Calibri" panose="020F0502020204030204" pitchFamily="34" charset="0"/>
              </a:rPr>
              <a:t>יַטּוּ</a:t>
            </a:r>
            <a:r>
              <a:rPr lang="he-IL" b="1" dirty="0">
                <a:solidFill>
                  <a:schemeClr val="dk1"/>
                </a:solidFill>
                <a:cs typeface="Calibri" panose="020F0502020204030204" pitchFamily="34" charset="0"/>
              </a:rPr>
              <a:t>, </a:t>
            </a:r>
            <a:r>
              <a:rPr lang="x-none" b="1" dirty="0">
                <a:solidFill>
                  <a:schemeClr val="dk1"/>
                </a:solidFill>
                <a:cs typeface="Calibri" panose="020F0502020204030204" pitchFamily="34" charset="0"/>
              </a:rPr>
              <a:t>יֻטּוּ</a:t>
            </a:r>
            <a:r>
              <a:rPr lang="he-IL" dirty="0">
                <a:solidFill>
                  <a:schemeClr val="dk1"/>
                </a:solidFill>
                <a:cs typeface="Calibri" panose="020F0502020204030204" pitchFamily="34" charset="0"/>
              </a:rPr>
              <a:t>, </a:t>
            </a:r>
            <a:r>
              <a:rPr lang="x-none" b="1" dirty="0">
                <a:solidFill>
                  <a:schemeClr val="dk1"/>
                </a:solidFill>
                <a:cs typeface="Calibri" panose="020F0502020204030204" pitchFamily="34" charset="0"/>
              </a:rPr>
              <a:t>יִנָּטוּ</a:t>
            </a:r>
            <a:endParaRPr b="1" dirty="0">
              <a:solidFill>
                <a:schemeClr val="dk1"/>
              </a:solidFill>
              <a:latin typeface="Calibri" panose="020F0502020204030204" pitchFamily="34" charset="0"/>
              <a:cs typeface="Calibri" panose="020F0502020204030204" pitchFamily="34" charset="0"/>
            </a:endParaRPr>
          </a:p>
          <a:p>
            <a:pPr marL="0" marR="241300" lvl="0" indent="0" algn="r" rtl="1">
              <a:lnSpc>
                <a:spcPct val="115000"/>
              </a:lnSpc>
              <a:spcBef>
                <a:spcPts val="1200"/>
              </a:spcBef>
              <a:spcAft>
                <a:spcPts val="0"/>
              </a:spcAft>
              <a:buClr>
                <a:schemeClr val="dk1"/>
              </a:buClr>
              <a:buSzPts val="1100"/>
              <a:buFont typeface="Arial"/>
              <a:buNone/>
            </a:pPr>
            <a:r>
              <a:rPr lang="x-none" dirty="0">
                <a:solidFill>
                  <a:schemeClr val="dk1"/>
                </a:solidFill>
                <a:cs typeface="Calibri" panose="020F0502020204030204" pitchFamily="34" charset="0"/>
              </a:rPr>
              <a:t>(2)</a:t>
            </a:r>
            <a:r>
              <a:rPr lang="x-none" sz="900" dirty="0">
                <a:solidFill>
                  <a:schemeClr val="dk1"/>
                </a:solidFill>
                <a:cs typeface="Calibri" panose="020F0502020204030204" pitchFamily="34" charset="0"/>
              </a:rPr>
              <a:t>  </a:t>
            </a:r>
            <a:r>
              <a:rPr lang="he-IL" sz="900" dirty="0">
                <a:solidFill>
                  <a:schemeClr val="dk1"/>
                </a:solidFill>
                <a:cs typeface="Calibri" panose="020F0502020204030204" pitchFamily="34" charset="0"/>
              </a:rPr>
              <a:t>  </a:t>
            </a:r>
            <a:r>
              <a:rPr lang="x-none" dirty="0">
                <a:solidFill>
                  <a:schemeClr val="dk1"/>
                </a:solidFill>
                <a:cs typeface="Calibri" panose="020F0502020204030204" pitchFamily="34" charset="0"/>
              </a:rPr>
              <a:t>ציינו את השורש ואת הבניין של הפועל מְרוֹמֶמֶת.</a:t>
            </a:r>
            <a:endParaRPr dirty="0">
              <a:solidFill>
                <a:schemeClr val="dk1"/>
              </a:solidFill>
              <a:latin typeface="Calibri" panose="020F0502020204030204" pitchFamily="34" charset="0"/>
              <a:cs typeface="Calibri" panose="020F0502020204030204" pitchFamily="34" charset="0"/>
            </a:endParaRPr>
          </a:p>
          <a:p>
            <a:pPr marL="0" marR="12700" lvl="0" indent="-12700" algn="r" rtl="1">
              <a:lnSpc>
                <a:spcPct val="115000"/>
              </a:lnSpc>
              <a:spcBef>
                <a:spcPts val="1200"/>
              </a:spcBef>
              <a:spcAft>
                <a:spcPts val="0"/>
              </a:spcAft>
              <a:buClr>
                <a:schemeClr val="dk1"/>
              </a:buClr>
              <a:buSzPts val="1100"/>
              <a:buFont typeface="Arial"/>
              <a:buNone/>
            </a:pPr>
            <a:r>
              <a:rPr lang="x-none" dirty="0">
                <a:solidFill>
                  <a:schemeClr val="dk1"/>
                </a:solidFill>
                <a:cs typeface="Calibri" panose="020F0502020204030204" pitchFamily="34" charset="0"/>
              </a:rPr>
              <a:t>      השורש:_____________; </a:t>
            </a:r>
            <a:r>
              <a:rPr lang="he-IL" dirty="0">
                <a:solidFill>
                  <a:schemeClr val="dk1"/>
                </a:solidFill>
                <a:cs typeface="Calibri" panose="020F0502020204030204" pitchFamily="34" charset="0"/>
              </a:rPr>
              <a:t> </a:t>
            </a:r>
            <a:r>
              <a:rPr lang="x-none" dirty="0">
                <a:solidFill>
                  <a:schemeClr val="dk1"/>
                </a:solidFill>
                <a:cs typeface="Calibri" panose="020F0502020204030204" pitchFamily="34" charset="0"/>
              </a:rPr>
              <a:t>הבניין:______________</a:t>
            </a:r>
            <a:endParaRPr dirty="0">
              <a:solidFill>
                <a:schemeClr val="dk1"/>
              </a:solidFill>
              <a:latin typeface="Calibri" panose="020F0502020204030204" pitchFamily="34" charset="0"/>
              <a:cs typeface="Calibri" panose="020F0502020204030204" pitchFamily="34" charset="0"/>
            </a:endParaRPr>
          </a:p>
          <a:p>
            <a:pPr marL="0" marR="76200" lvl="0" indent="0" algn="r" rtl="1">
              <a:lnSpc>
                <a:spcPct val="115000"/>
              </a:lnSpc>
              <a:spcBef>
                <a:spcPts val="1200"/>
              </a:spcBef>
              <a:spcAft>
                <a:spcPts val="0"/>
              </a:spcAft>
              <a:buClr>
                <a:schemeClr val="dk1"/>
              </a:buClr>
              <a:buSzPts val="1100"/>
              <a:buFont typeface="Arial"/>
              <a:buNone/>
            </a:pPr>
            <a:r>
              <a:rPr lang="x-none" dirty="0">
                <a:solidFill>
                  <a:schemeClr val="dk1"/>
                </a:solidFill>
                <a:cs typeface="Calibri" panose="020F0502020204030204" pitchFamily="34" charset="0"/>
              </a:rPr>
              <a:t>    • הקיפו את </a:t>
            </a:r>
            <a:r>
              <a:rPr lang="x-none" u="sng" dirty="0">
                <a:solidFill>
                  <a:schemeClr val="dk1"/>
                </a:solidFill>
                <a:cs typeface="Calibri" panose="020F0502020204030204" pitchFamily="34" charset="0"/>
              </a:rPr>
              <a:t>שם הפועל</a:t>
            </a:r>
            <a:r>
              <a:rPr lang="x-none" dirty="0">
                <a:solidFill>
                  <a:schemeClr val="dk1"/>
                </a:solidFill>
                <a:cs typeface="Calibri" panose="020F0502020204030204" pitchFamily="34" charset="0"/>
              </a:rPr>
              <a:t> של הפועל </a:t>
            </a:r>
            <a:r>
              <a:rPr lang="x-none" b="1" dirty="0">
                <a:solidFill>
                  <a:schemeClr val="dk1"/>
                </a:solidFill>
                <a:cs typeface="Calibri" panose="020F0502020204030204" pitchFamily="34" charset="0"/>
              </a:rPr>
              <a:t>מְרוֹמֶמֶת</a:t>
            </a:r>
            <a:r>
              <a:rPr lang="x-none" dirty="0">
                <a:solidFill>
                  <a:schemeClr val="dk1"/>
                </a:solidFill>
                <a:cs typeface="Calibri" panose="020F0502020204030204" pitchFamily="34" charset="0"/>
              </a:rPr>
              <a:t>.</a:t>
            </a:r>
            <a:endParaRPr dirty="0">
              <a:solidFill>
                <a:schemeClr val="dk1"/>
              </a:solidFill>
              <a:latin typeface="Calibri" panose="020F0502020204030204" pitchFamily="34" charset="0"/>
              <a:cs typeface="Calibri" panose="020F0502020204030204" pitchFamily="34" charset="0"/>
            </a:endParaRPr>
          </a:p>
          <a:p>
            <a:pPr marR="304800" lvl="0" algn="r" rtl="1">
              <a:lnSpc>
                <a:spcPct val="115000"/>
              </a:lnSpc>
              <a:spcBef>
                <a:spcPts val="1200"/>
              </a:spcBef>
              <a:buClr>
                <a:schemeClr val="dk1"/>
              </a:buClr>
              <a:buSzPts val="1100"/>
            </a:pPr>
            <a:r>
              <a:rPr lang="x-none" b="1" dirty="0">
                <a:solidFill>
                  <a:schemeClr val="dk1"/>
                </a:solidFill>
                <a:cs typeface="Calibri" panose="020F0502020204030204" pitchFamily="34" charset="0"/>
              </a:rPr>
              <a:t>      לְרַמּוֹת</a:t>
            </a:r>
            <a:r>
              <a:rPr lang="x-none" dirty="0">
                <a:solidFill>
                  <a:schemeClr val="dk1"/>
                </a:solidFill>
                <a:cs typeface="Calibri" panose="020F0502020204030204" pitchFamily="34" charset="0"/>
              </a:rPr>
              <a:t>,  ל</a:t>
            </a:r>
            <a:r>
              <a:rPr lang="x-none" b="1" dirty="0">
                <a:solidFill>
                  <a:schemeClr val="dk1"/>
                </a:solidFill>
              </a:rPr>
              <a:t>ְ</a:t>
            </a:r>
            <a:r>
              <a:rPr lang="x-none" b="1" dirty="0">
                <a:solidFill>
                  <a:schemeClr val="dk1"/>
                </a:solidFill>
                <a:cs typeface="Calibri" panose="020F0502020204030204" pitchFamily="34" charset="0"/>
              </a:rPr>
              <a:t>רוֹמֵם</a:t>
            </a:r>
            <a:r>
              <a:rPr lang="x-none" dirty="0">
                <a:solidFill>
                  <a:schemeClr val="dk1"/>
                </a:solidFill>
                <a:cs typeface="Calibri" panose="020F0502020204030204" pitchFamily="34" charset="0"/>
              </a:rPr>
              <a:t>,</a:t>
            </a:r>
            <a:r>
              <a:rPr lang="x-none" b="1" dirty="0">
                <a:solidFill>
                  <a:schemeClr val="dk1"/>
                </a:solidFill>
                <a:cs typeface="Calibri" panose="020F0502020204030204" pitchFamily="34" charset="0"/>
              </a:rPr>
              <a:t> לְהָרִים</a:t>
            </a:r>
            <a:r>
              <a:rPr lang="x-none" dirty="0">
                <a:solidFill>
                  <a:schemeClr val="dk1"/>
                </a:solidFill>
                <a:cs typeface="Calibri" panose="020F0502020204030204" pitchFamily="34" charset="0"/>
              </a:rPr>
              <a:t>,  ל</a:t>
            </a:r>
            <a:r>
              <a:rPr lang="x-none" b="1" dirty="0">
                <a:solidFill>
                  <a:schemeClr val="dk1"/>
                </a:solidFill>
              </a:rPr>
              <a:t>ְ</a:t>
            </a:r>
            <a:r>
              <a:rPr lang="x-none" b="1" dirty="0">
                <a:solidFill>
                  <a:schemeClr val="dk1"/>
                </a:solidFill>
                <a:cs typeface="Calibri" panose="020F0502020204030204" pitchFamily="34" charset="0"/>
              </a:rPr>
              <a:t>הִתְרוֹמֵם</a:t>
            </a:r>
            <a:endParaRPr b="1" dirty="0">
              <a:solidFill>
                <a:schemeClr val="dk1"/>
              </a:solidFill>
              <a:latin typeface="Calibri" panose="020F0502020204030204" pitchFamily="34" charset="0"/>
              <a:cs typeface="Calibri" panose="020F0502020204030204" pitchFamily="34" charset="0"/>
            </a:endParaRPr>
          </a:p>
          <a:p>
            <a:pPr marL="0" marR="241300" lvl="0" indent="0" algn="r" rtl="1">
              <a:lnSpc>
                <a:spcPct val="115000"/>
              </a:lnSpc>
              <a:spcBef>
                <a:spcPts val="1200"/>
              </a:spcBef>
              <a:spcAft>
                <a:spcPts val="0"/>
              </a:spcAft>
              <a:buNone/>
            </a:pPr>
            <a:r>
              <a:rPr lang="x-none" dirty="0">
                <a:solidFill>
                  <a:schemeClr val="dk1"/>
                </a:solidFill>
                <a:cs typeface="Calibri" panose="020F0502020204030204" pitchFamily="34" charset="0"/>
              </a:rPr>
              <a:t>     כתבו מן </a:t>
            </a:r>
            <a:r>
              <a:rPr lang="x-none" u="sng" dirty="0">
                <a:solidFill>
                  <a:schemeClr val="dk1"/>
                </a:solidFill>
                <a:cs typeface="Calibri" panose="020F0502020204030204" pitchFamily="34" charset="0"/>
              </a:rPr>
              <a:t>השורש</a:t>
            </a:r>
            <a:r>
              <a:rPr lang="x-none" dirty="0">
                <a:solidFill>
                  <a:schemeClr val="dk1"/>
                </a:solidFill>
                <a:cs typeface="Calibri" panose="020F0502020204030204" pitchFamily="34" charset="0"/>
              </a:rPr>
              <a:t> של הפועל </a:t>
            </a:r>
            <a:r>
              <a:rPr lang="x-none" b="1" dirty="0">
                <a:solidFill>
                  <a:schemeClr val="dk1"/>
                </a:solidFill>
                <a:cs typeface="Calibri" panose="020F0502020204030204" pitchFamily="34" charset="0"/>
              </a:rPr>
              <a:t>מְרוֹמֶמֶת</a:t>
            </a:r>
            <a:r>
              <a:rPr lang="x-none" dirty="0">
                <a:solidFill>
                  <a:schemeClr val="dk1"/>
                </a:solidFill>
                <a:cs typeface="Calibri" panose="020F0502020204030204" pitchFamily="34" charset="0"/>
              </a:rPr>
              <a:t> פועל בבניין </a:t>
            </a:r>
            <a:r>
              <a:rPr lang="x-none" u="sng" dirty="0">
                <a:solidFill>
                  <a:schemeClr val="dk1"/>
                </a:solidFill>
                <a:cs typeface="Calibri" panose="020F0502020204030204" pitchFamily="34" charset="0"/>
              </a:rPr>
              <a:t>הפעיל</a:t>
            </a:r>
            <a:r>
              <a:rPr lang="x-none" dirty="0">
                <a:solidFill>
                  <a:schemeClr val="dk1"/>
                </a:solidFill>
                <a:cs typeface="Calibri" panose="020F0502020204030204" pitchFamily="34" charset="0"/>
              </a:rPr>
              <a:t>, בגוף</a:t>
            </a:r>
            <a:r>
              <a:rPr lang="x-none" u="sng" dirty="0">
                <a:solidFill>
                  <a:schemeClr val="dk1"/>
                </a:solidFill>
                <a:cs typeface="Calibri" panose="020F0502020204030204" pitchFamily="34" charset="0"/>
              </a:rPr>
              <a:t> נוכח,</a:t>
            </a:r>
            <a:r>
              <a:rPr lang="x-none" dirty="0">
                <a:solidFill>
                  <a:schemeClr val="dk1"/>
                </a:solidFill>
                <a:cs typeface="Calibri" panose="020F0502020204030204" pitchFamily="34" charset="0"/>
              </a:rPr>
              <a:t> ב</a:t>
            </a:r>
            <a:r>
              <a:rPr lang="x-none" u="sng" dirty="0">
                <a:solidFill>
                  <a:schemeClr val="dk1"/>
                </a:solidFill>
                <a:cs typeface="Calibri" panose="020F0502020204030204" pitchFamily="34" charset="0"/>
              </a:rPr>
              <a:t>ציווי</a:t>
            </a:r>
            <a:r>
              <a:rPr lang="x-none" dirty="0">
                <a:solidFill>
                  <a:schemeClr val="dk1"/>
                </a:solidFill>
                <a:cs typeface="Calibri" panose="020F0502020204030204" pitchFamily="34" charset="0"/>
              </a:rPr>
              <a:t>._______</a:t>
            </a:r>
            <a:endParaRPr dirty="0">
              <a:solidFill>
                <a:schemeClr val="dk1"/>
              </a:solidFill>
              <a:latin typeface="Calibri" panose="020F0502020204030204" pitchFamily="34" charset="0"/>
              <a:cs typeface="Calibri" panose="020F0502020204030204" pitchFamily="34" charset="0"/>
            </a:endParaRPr>
          </a:p>
        </p:txBody>
      </p:sp>
      <p:sp>
        <p:nvSpPr>
          <p:cNvPr id="247" name="Google Shape;247;p30"/>
          <p:cNvSpPr txBox="1"/>
          <p:nvPr/>
        </p:nvSpPr>
        <p:spPr>
          <a:xfrm>
            <a:off x="4145404" y="1010125"/>
            <a:ext cx="69582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2400" b="1" dirty="0">
                <a:latin typeface="Calibri"/>
                <a:ea typeface="Calibri"/>
                <a:cs typeface="Calibri"/>
                <a:sym typeface="Calibri"/>
              </a:rPr>
              <a:t>שאלה מבגרות </a:t>
            </a:r>
            <a:r>
              <a:rPr lang="he-IL" sz="1900" dirty="0">
                <a:latin typeface="Calibri"/>
                <a:ea typeface="Calibri"/>
                <a:cs typeface="Calibri"/>
                <a:sym typeface="Calibri"/>
              </a:rPr>
              <a:t>(</a:t>
            </a:r>
            <a:r>
              <a:rPr lang="x-none" sz="1900" dirty="0">
                <a:latin typeface="Calibri"/>
                <a:ea typeface="Calibri"/>
                <a:cs typeface="Calibri"/>
                <a:sym typeface="Calibri"/>
              </a:rPr>
              <a:t>קיץ תשפ"א, מועד ב / נבצרים</a:t>
            </a:r>
            <a:r>
              <a:rPr lang="he-IL" sz="1900" dirty="0">
                <a:latin typeface="Calibri"/>
                <a:ea typeface="Calibri"/>
                <a:cs typeface="Calibri"/>
                <a:sym typeface="Calibri"/>
              </a:rPr>
              <a:t>)</a:t>
            </a:r>
            <a:endParaRPr sz="1900" dirty="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1"/>
          <p:cNvPicPr preferRelativeResize="0"/>
          <p:nvPr/>
        </p:nvPicPr>
        <p:blipFill rotWithShape="1">
          <a:blip r:embed="rId3">
            <a:alphaModFix/>
          </a:blip>
          <a:srcRect/>
          <a:stretch/>
        </p:blipFill>
        <p:spPr>
          <a:xfrm>
            <a:off x="400250" y="1685511"/>
            <a:ext cx="6191250" cy="3590925"/>
          </a:xfrm>
          <a:prstGeom prst="rect">
            <a:avLst/>
          </a:prstGeom>
          <a:noFill/>
          <a:ln>
            <a:noFill/>
          </a:ln>
        </p:spPr>
      </p:pic>
      <p:sp>
        <p:nvSpPr>
          <p:cNvPr id="253" name="Google Shape;253;p31"/>
          <p:cNvSpPr/>
          <p:nvPr/>
        </p:nvSpPr>
        <p:spPr>
          <a:xfrm>
            <a:off x="7021286" y="2397437"/>
            <a:ext cx="4612475" cy="1200329"/>
          </a:xfrm>
          <a:prstGeom prst="rect">
            <a:avLst/>
          </a:prstGeom>
          <a:noFill/>
          <a:ln>
            <a:noFill/>
          </a:ln>
        </p:spPr>
        <p:txBody>
          <a:bodyPr spcFirstLastPara="1" wrap="square" lIns="91425" tIns="45700" rIns="91425" bIns="45700" anchor="t" anchorCtr="0">
            <a:noAutofit/>
          </a:bodyPr>
          <a:lstStyle/>
          <a:p>
            <a:pPr marL="0" marR="0" lvl="0" indent="0" algn="r" rtl="1">
              <a:lnSpc>
                <a:spcPct val="150000"/>
              </a:lnSpc>
              <a:spcBef>
                <a:spcPts val="0"/>
              </a:spcBef>
              <a:spcAft>
                <a:spcPts val="0"/>
              </a:spcAft>
              <a:buNone/>
            </a:pPr>
            <a:r>
              <a:rPr lang="x-none" sz="2400">
                <a:solidFill>
                  <a:schemeClr val="dk1"/>
                </a:solidFill>
                <a:latin typeface="Calibri"/>
                <a:ea typeface="Calibri"/>
                <a:cs typeface="Calibri"/>
                <a:sym typeface="Calibri"/>
              </a:rPr>
              <a:t>בשאלות מהסוג הזה יש לבדוק לאורך המשפט מין דקדוקי(זכר\נקבה) וזמנים על מנת ליצור את הפועל המתאים ביותר.</a:t>
            </a:r>
            <a:endParaRPr dirty="0"/>
          </a:p>
        </p:txBody>
      </p:sp>
      <p:sp>
        <p:nvSpPr>
          <p:cNvPr id="254" name="Google Shape;254;p31"/>
          <p:cNvSpPr txBox="1"/>
          <p:nvPr/>
        </p:nvSpPr>
        <p:spPr>
          <a:xfrm>
            <a:off x="1149531" y="0"/>
            <a:ext cx="10647517" cy="901337"/>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defRPr sz="4800" b="1">
                <a:solidFill>
                  <a:schemeClr val="tx1">
                    <a:lumMod val="95000"/>
                    <a:lumOff val="5000"/>
                  </a:schemeClr>
                </a:solidFill>
                <a:latin typeface="+mj-lt"/>
                <a:ea typeface="+mj-ea"/>
                <a:cs typeface="Calibri"/>
              </a:defRPr>
            </a:lvl1pPr>
          </a:lstStyle>
          <a:p>
            <a:r>
              <a:rPr lang="x-none">
                <a:sym typeface="Calibri"/>
              </a:rPr>
              <a:t>שאלה בניסוח בגרות מבחן מותאם</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2"/>
          <p:cNvPicPr preferRelativeResize="0"/>
          <p:nvPr/>
        </p:nvPicPr>
        <p:blipFill rotWithShape="1">
          <a:blip r:embed="rId3">
            <a:alphaModFix/>
          </a:blip>
          <a:srcRect/>
          <a:stretch/>
        </p:blipFill>
        <p:spPr>
          <a:xfrm>
            <a:off x="2075071" y="1037846"/>
            <a:ext cx="9695645" cy="2019300"/>
          </a:xfrm>
          <a:prstGeom prst="rect">
            <a:avLst/>
          </a:prstGeom>
          <a:noFill/>
          <a:ln>
            <a:noFill/>
          </a:ln>
        </p:spPr>
      </p:pic>
      <p:pic>
        <p:nvPicPr>
          <p:cNvPr id="260" name="Google Shape;260;p32"/>
          <p:cNvPicPr preferRelativeResize="0"/>
          <p:nvPr/>
        </p:nvPicPr>
        <p:blipFill rotWithShape="1">
          <a:blip r:embed="rId4">
            <a:alphaModFix/>
          </a:blip>
          <a:srcRect/>
          <a:stretch/>
        </p:blipFill>
        <p:spPr>
          <a:xfrm>
            <a:off x="5533265" y="3152123"/>
            <a:ext cx="6237451" cy="2433551"/>
          </a:xfrm>
          <a:prstGeom prst="rect">
            <a:avLst/>
          </a:prstGeom>
          <a:noFill/>
          <a:ln>
            <a:noFill/>
          </a:ln>
        </p:spPr>
      </p:pic>
      <p:pic>
        <p:nvPicPr>
          <p:cNvPr id="261" name="Google Shape;261;p32"/>
          <p:cNvPicPr preferRelativeResize="0"/>
          <p:nvPr/>
        </p:nvPicPr>
        <p:blipFill rotWithShape="1">
          <a:blip r:embed="rId5">
            <a:alphaModFix/>
          </a:blip>
          <a:srcRect/>
          <a:stretch/>
        </p:blipFill>
        <p:spPr>
          <a:xfrm>
            <a:off x="551003" y="4098359"/>
            <a:ext cx="2224855" cy="1640359"/>
          </a:xfrm>
          <a:prstGeom prst="rect">
            <a:avLst/>
          </a:prstGeom>
          <a:noFill/>
          <a:ln>
            <a:noFill/>
          </a:ln>
        </p:spPr>
      </p:pic>
      <p:sp>
        <p:nvSpPr>
          <p:cNvPr id="262" name="Google Shape;262;p32"/>
          <p:cNvSpPr txBox="1"/>
          <p:nvPr/>
        </p:nvSpPr>
        <p:spPr>
          <a:xfrm>
            <a:off x="912692" y="0"/>
            <a:ext cx="11279308" cy="921911"/>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defRPr sz="4800" b="1">
                <a:solidFill>
                  <a:schemeClr val="tx1">
                    <a:lumMod val="95000"/>
                    <a:lumOff val="5000"/>
                  </a:schemeClr>
                </a:solidFill>
                <a:latin typeface="+mj-lt"/>
                <a:ea typeface="+mj-ea"/>
                <a:cs typeface="Calibri"/>
              </a:defRPr>
            </a:lvl1pPr>
          </a:lstStyle>
          <a:p>
            <a:r>
              <a:rPr lang="x-none">
                <a:sym typeface="Calibri"/>
              </a:rPr>
              <a:t>פינת הטיפים - גזרות. איך נדע איזו גזרה זו???</a:t>
            </a:r>
            <a:endParaRPr dirty="0"/>
          </a:p>
        </p:txBody>
      </p:sp>
      <p:pic>
        <p:nvPicPr>
          <p:cNvPr id="263" name="Google Shape;263;p32"/>
          <p:cNvPicPr preferRelativeResize="0"/>
          <p:nvPr/>
        </p:nvPicPr>
        <p:blipFill rotWithShape="1">
          <a:blip r:embed="rId6">
            <a:alphaModFix/>
          </a:blip>
          <a:srcRect t="51746"/>
          <a:stretch/>
        </p:blipFill>
        <p:spPr>
          <a:xfrm>
            <a:off x="551003" y="3552233"/>
            <a:ext cx="3433586" cy="451149"/>
          </a:xfrm>
          <a:prstGeom prst="rect">
            <a:avLst/>
          </a:prstGeom>
          <a:noFill/>
          <a:ln>
            <a:noFill/>
          </a:ln>
        </p:spPr>
      </p:pic>
      <p:sp>
        <p:nvSpPr>
          <p:cNvPr id="264" name="Google Shape;264;p32"/>
          <p:cNvSpPr txBox="1"/>
          <p:nvPr/>
        </p:nvSpPr>
        <p:spPr>
          <a:xfrm>
            <a:off x="551003" y="3152123"/>
            <a:ext cx="343358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2000">
                <a:solidFill>
                  <a:srgbClr val="587186"/>
                </a:solidFill>
                <a:latin typeface="Calibri"/>
                <a:ea typeface="Calibri"/>
                <a:cs typeface="Calibri"/>
                <a:sym typeface="Calibri"/>
              </a:rPr>
              <a:t>חפ"נ</a:t>
            </a:r>
            <a:endParaRPr sz="1800">
              <a:solidFill>
                <a:srgbClr val="587186"/>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p:nvPr/>
        </p:nvSpPr>
        <p:spPr>
          <a:xfrm>
            <a:off x="86121" y="1817510"/>
            <a:ext cx="7915200" cy="6465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2400" b="1">
                <a:latin typeface="Calibri"/>
                <a:ea typeface="Calibri"/>
                <a:cs typeface="Calibri" panose="020F0502020204030204" pitchFamily="34" charset="0"/>
                <a:sym typeface="Calibri"/>
              </a:rPr>
              <a:t>       </a:t>
            </a:r>
            <a:r>
              <a:rPr lang="x-none" sz="3000" b="1">
                <a:latin typeface="Calibri"/>
                <a:ea typeface="Calibri"/>
                <a:cs typeface="Calibri" panose="020F0502020204030204" pitchFamily="34" charset="0"/>
                <a:sym typeface="Calibri"/>
              </a:rPr>
              <a:t>הוּרַד</a:t>
            </a:r>
            <a:r>
              <a:rPr lang="x-none" sz="2400" b="1">
                <a:latin typeface="Calibri"/>
                <a:ea typeface="Calibri"/>
                <a:cs typeface="Calibri" panose="020F0502020204030204" pitchFamily="34" charset="0"/>
                <a:sym typeface="Calibri"/>
              </a:rPr>
              <a:t>              </a:t>
            </a:r>
            <a:r>
              <a:rPr lang="x-none" sz="3000" b="1">
                <a:latin typeface="Calibri"/>
                <a:ea typeface="Calibri"/>
                <a:cs typeface="Calibri" panose="020F0502020204030204" pitchFamily="34" charset="0"/>
                <a:sym typeface="Calibri"/>
              </a:rPr>
              <a:t>  הוּקַם</a:t>
            </a:r>
            <a:endParaRPr sz="3000" b="1" dirty="0">
              <a:latin typeface="Calibri" panose="020F0502020204030204" pitchFamily="34" charset="0"/>
              <a:ea typeface="Calibri"/>
              <a:cs typeface="Calibri" panose="020F0502020204030204" pitchFamily="34" charset="0"/>
              <a:sym typeface="Calibri"/>
            </a:endParaRPr>
          </a:p>
        </p:txBody>
      </p:sp>
      <p:sp>
        <p:nvSpPr>
          <p:cNvPr id="271" name="Google Shape;271;p33"/>
          <p:cNvSpPr txBox="1"/>
          <p:nvPr/>
        </p:nvSpPr>
        <p:spPr>
          <a:xfrm>
            <a:off x="3529421" y="1108710"/>
            <a:ext cx="4143000" cy="985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5200" b="1">
              <a:latin typeface="Calibri" panose="020F0502020204030204" pitchFamily="34" charset="0"/>
              <a:ea typeface="Calibri"/>
              <a:cs typeface="Calibri" panose="020F0502020204030204" pitchFamily="34" charset="0"/>
              <a:sym typeface="Calibri"/>
            </a:endParaRPr>
          </a:p>
        </p:txBody>
      </p:sp>
      <p:sp>
        <p:nvSpPr>
          <p:cNvPr id="272" name="Google Shape;272;p33"/>
          <p:cNvSpPr txBox="1"/>
          <p:nvPr/>
        </p:nvSpPr>
        <p:spPr>
          <a:xfrm>
            <a:off x="3043646" y="1170210"/>
            <a:ext cx="4371900" cy="6465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3000" b="1" dirty="0">
                <a:solidFill>
                  <a:srgbClr val="EC217D"/>
                </a:solidFill>
                <a:latin typeface="Calibri"/>
                <a:ea typeface="Calibri"/>
                <a:cs typeface="Calibri" panose="020F0502020204030204" pitchFamily="34" charset="0"/>
                <a:sym typeface="Calibri"/>
              </a:rPr>
              <a:t>xוּ</a:t>
            </a:r>
            <a:r>
              <a:rPr lang="x-none" sz="3000" b="1" dirty="0">
                <a:solidFill>
                  <a:srgbClr val="0000FF"/>
                </a:solidFill>
                <a:latin typeface="Calibri"/>
                <a:ea typeface="Calibri"/>
                <a:cs typeface="Calibri" panose="020F0502020204030204" pitchFamily="34" charset="0"/>
                <a:sym typeface="Calibri"/>
              </a:rPr>
              <a:t> </a:t>
            </a:r>
            <a:r>
              <a:rPr lang="x-none" sz="3000" b="1" dirty="0">
                <a:latin typeface="Calibri"/>
                <a:ea typeface="Calibri"/>
                <a:cs typeface="Calibri" panose="020F0502020204030204" pitchFamily="34" charset="0"/>
                <a:sym typeface="Calibri"/>
              </a:rPr>
              <a:t> =</a:t>
            </a:r>
            <a:r>
              <a:rPr lang="x-none" sz="3000" b="1" dirty="0">
                <a:solidFill>
                  <a:srgbClr val="EC217D"/>
                </a:solidFill>
                <a:latin typeface="Calibri"/>
                <a:ea typeface="Calibri"/>
                <a:cs typeface="Calibri" panose="020F0502020204030204" pitchFamily="34" charset="0"/>
                <a:sym typeface="Calibri"/>
              </a:rPr>
              <a:t>הופעל</a:t>
            </a:r>
            <a:r>
              <a:rPr lang="x-none" sz="3000" b="1" dirty="0">
                <a:latin typeface="Calibri"/>
                <a:ea typeface="Calibri"/>
                <a:cs typeface="Calibri" panose="020F0502020204030204" pitchFamily="34" charset="0"/>
                <a:sym typeface="Calibri"/>
              </a:rPr>
              <a:t> =  נפי/"ו =נע</a:t>
            </a:r>
            <a:r>
              <a:rPr lang="he-IL" sz="3000" b="1" dirty="0">
                <a:latin typeface="Calibri"/>
                <a:ea typeface="Calibri"/>
                <a:cs typeface="Calibri" panose="020F0502020204030204" pitchFamily="34" charset="0"/>
                <a:sym typeface="Calibri"/>
              </a:rPr>
              <a:t>ו</a:t>
            </a:r>
            <a:r>
              <a:rPr lang="x-none" sz="3000" b="1" dirty="0">
                <a:latin typeface="Calibri"/>
                <a:ea typeface="Calibri"/>
                <a:cs typeface="Calibri" panose="020F0502020204030204" pitchFamily="34" charset="0"/>
                <a:sym typeface="Calibri"/>
              </a:rPr>
              <a:t>"</a:t>
            </a:r>
            <a:r>
              <a:rPr lang="he-IL" sz="3000" b="1" dirty="0">
                <a:latin typeface="Calibri"/>
                <a:ea typeface="Calibri"/>
                <a:cs typeface="Calibri" panose="020F0502020204030204" pitchFamily="34" charset="0"/>
                <a:sym typeface="Calibri"/>
              </a:rPr>
              <a:t>/</a:t>
            </a:r>
            <a:r>
              <a:rPr lang="x-none" sz="3000" b="1" dirty="0">
                <a:latin typeface="Calibri"/>
                <a:ea typeface="Calibri"/>
                <a:cs typeface="Calibri" panose="020F0502020204030204" pitchFamily="34" charset="0"/>
                <a:sym typeface="Calibri"/>
              </a:rPr>
              <a:t>י</a:t>
            </a:r>
            <a:endParaRPr sz="3000" b="1" dirty="0">
              <a:latin typeface="Calibri" panose="020F0502020204030204" pitchFamily="34" charset="0"/>
              <a:ea typeface="Calibri"/>
              <a:cs typeface="Calibri" panose="020F0502020204030204" pitchFamily="34" charset="0"/>
              <a:sym typeface="Calibri"/>
            </a:endParaRPr>
          </a:p>
        </p:txBody>
      </p:sp>
      <p:sp>
        <p:nvSpPr>
          <p:cNvPr id="273" name="Google Shape;273;p33"/>
          <p:cNvSpPr/>
          <p:nvPr/>
        </p:nvSpPr>
        <p:spPr>
          <a:xfrm>
            <a:off x="5815421" y="1737835"/>
            <a:ext cx="514500" cy="923400"/>
          </a:xfrm>
          <a:prstGeom prst="downArrow">
            <a:avLst>
              <a:gd name="adj1" fmla="val 50000"/>
              <a:gd name="adj2" fmla="val 50000"/>
            </a:avLst>
          </a:prstGeom>
          <a:solidFill>
            <a:srgbClr val="33ADD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r" defTabSz="914400" rtl="1" eaLnBrk="1" latinLnBrk="0" hangingPunct="1">
              <a:spcBef>
                <a:spcPts val="0"/>
              </a:spcBef>
              <a:spcAft>
                <a:spcPts val="0"/>
              </a:spcAft>
              <a:buNone/>
            </a:pPr>
            <a:endParaRPr>
              <a:latin typeface="Calibri" panose="020F0502020204030204" pitchFamily="34" charset="0"/>
              <a:cs typeface="Calibri" panose="020F0502020204030204" pitchFamily="34" charset="0"/>
            </a:endParaRPr>
          </a:p>
        </p:txBody>
      </p:sp>
      <p:sp>
        <p:nvSpPr>
          <p:cNvPr id="274" name="Google Shape;274;p33"/>
          <p:cNvSpPr txBox="1"/>
          <p:nvPr/>
        </p:nvSpPr>
        <p:spPr>
          <a:xfrm>
            <a:off x="4833258" y="2723437"/>
            <a:ext cx="2582288" cy="541575"/>
          </a:xfrm>
          <a:prstGeom prst="rect">
            <a:avLst/>
          </a:prstGeom>
          <a:solidFill>
            <a:srgbClr val="DF9916"/>
          </a:solid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x-none" sz="2400" b="1">
                <a:solidFill>
                  <a:schemeClr val="bg1"/>
                </a:solidFill>
                <a:latin typeface="Calibri"/>
                <a:ea typeface="Calibri"/>
                <a:cs typeface="Calibri" panose="020F0502020204030204" pitchFamily="34" charset="0"/>
                <a:sym typeface="Calibri"/>
              </a:rPr>
              <a:t>העברה להפעיל</a:t>
            </a:r>
            <a:endParaRPr sz="2400" b="1"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75" name="Google Shape;275;p33"/>
          <p:cNvSpPr/>
          <p:nvPr/>
        </p:nvSpPr>
        <p:spPr>
          <a:xfrm>
            <a:off x="7072721" y="3399633"/>
            <a:ext cx="428700" cy="566651"/>
          </a:xfrm>
          <a:prstGeom prst="downArrow">
            <a:avLst>
              <a:gd name="adj1" fmla="val 50000"/>
              <a:gd name="adj2" fmla="val 50000"/>
            </a:avLst>
          </a:prstGeom>
          <a:solidFill>
            <a:srgbClr val="33ADD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rtl="1"/>
            <a:endParaRPr>
              <a:latin typeface="Calibri" panose="020F0502020204030204" pitchFamily="34" charset="0"/>
              <a:cs typeface="Calibri" panose="020F0502020204030204" pitchFamily="34" charset="0"/>
            </a:endParaRPr>
          </a:p>
        </p:txBody>
      </p:sp>
      <p:sp>
        <p:nvSpPr>
          <p:cNvPr id="276" name="Google Shape;276;p33"/>
          <p:cNvSpPr/>
          <p:nvPr/>
        </p:nvSpPr>
        <p:spPr>
          <a:xfrm>
            <a:off x="4743796" y="3399634"/>
            <a:ext cx="428700" cy="541575"/>
          </a:xfrm>
          <a:prstGeom prst="downArrow">
            <a:avLst>
              <a:gd name="adj1" fmla="val 50000"/>
              <a:gd name="adj2" fmla="val 50000"/>
            </a:avLst>
          </a:prstGeom>
          <a:solidFill>
            <a:srgbClr val="33ADD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rtl="1"/>
            <a:endParaRPr>
              <a:latin typeface="Calibri" panose="020F0502020204030204" pitchFamily="34" charset="0"/>
              <a:cs typeface="Calibri" panose="020F0502020204030204" pitchFamily="34" charset="0"/>
            </a:endParaRPr>
          </a:p>
        </p:txBody>
      </p:sp>
      <p:sp>
        <p:nvSpPr>
          <p:cNvPr id="277" name="Google Shape;277;p33"/>
          <p:cNvSpPr txBox="1"/>
          <p:nvPr/>
        </p:nvSpPr>
        <p:spPr>
          <a:xfrm>
            <a:off x="4000921" y="3769735"/>
            <a:ext cx="3786300" cy="5850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2400">
                <a:latin typeface="Calibri"/>
                <a:ea typeface="Calibri"/>
                <a:cs typeface="Calibri" panose="020F0502020204030204" pitchFamily="34" charset="0"/>
                <a:sym typeface="Calibri"/>
              </a:rPr>
              <a:t> </a:t>
            </a:r>
            <a:r>
              <a:rPr lang="x-none" sz="2600" b="1">
                <a:latin typeface="Calibri"/>
                <a:ea typeface="Calibri"/>
                <a:cs typeface="Calibri" panose="020F0502020204030204" pitchFamily="34" charset="0"/>
                <a:sym typeface="Calibri"/>
              </a:rPr>
              <a:t> הוריד                      הקים</a:t>
            </a:r>
            <a:endParaRPr sz="2600" b="1">
              <a:latin typeface="Calibri" panose="020F0502020204030204" pitchFamily="34" charset="0"/>
              <a:ea typeface="Calibri"/>
              <a:cs typeface="Calibri" panose="020F0502020204030204" pitchFamily="34" charset="0"/>
              <a:sym typeface="Calibri"/>
            </a:endParaRPr>
          </a:p>
        </p:txBody>
      </p:sp>
      <p:sp>
        <p:nvSpPr>
          <p:cNvPr id="279" name="Google Shape;279;p33"/>
          <p:cNvSpPr txBox="1"/>
          <p:nvPr/>
        </p:nvSpPr>
        <p:spPr>
          <a:xfrm>
            <a:off x="6601321" y="4764491"/>
            <a:ext cx="1457300" cy="923299"/>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he-IL" sz="2400" b="1" dirty="0">
                <a:solidFill>
                  <a:srgbClr val="0000FF"/>
                </a:solidFill>
                <a:latin typeface="Calibri"/>
                <a:ea typeface="Calibri"/>
                <a:cs typeface="Calibri" panose="020F0502020204030204" pitchFamily="34" charset="0"/>
                <a:sym typeface="Calibri"/>
              </a:rPr>
              <a:t> </a:t>
            </a:r>
            <a:r>
              <a:rPr lang="x-none" sz="2400" b="1" dirty="0">
                <a:solidFill>
                  <a:srgbClr val="EC217D"/>
                </a:solidFill>
                <a:latin typeface="Calibri"/>
                <a:ea typeface="Calibri"/>
                <a:cs typeface="Calibri" panose="020F0502020204030204" pitchFamily="34" charset="0"/>
                <a:sym typeface="Calibri"/>
              </a:rPr>
              <a:t>5=</a:t>
            </a:r>
            <a:r>
              <a:rPr lang="he-IL" sz="2400" b="1" dirty="0">
                <a:solidFill>
                  <a:srgbClr val="EC217D"/>
                </a:solidFill>
                <a:latin typeface="Calibri"/>
                <a:ea typeface="Calibri"/>
                <a:cs typeface="Calibri" panose="020F0502020204030204" pitchFamily="34" charset="0"/>
                <a:sym typeface="Calibri"/>
              </a:rPr>
              <a:t> </a:t>
            </a:r>
            <a:r>
              <a:rPr lang="x-none" sz="2400" b="1" dirty="0">
                <a:solidFill>
                  <a:srgbClr val="EC217D"/>
                </a:solidFill>
                <a:latin typeface="Calibri"/>
                <a:ea typeface="Calibri"/>
                <a:cs typeface="Calibri" panose="020F0502020204030204" pitchFamily="34" charset="0"/>
                <a:sym typeface="Calibri"/>
              </a:rPr>
              <a:t>נפי/"ו</a:t>
            </a:r>
            <a:endParaRPr sz="2400" b="1" dirty="0">
              <a:solidFill>
                <a:srgbClr val="EC217D"/>
              </a:solidFill>
              <a:latin typeface="Calibri" panose="020F0502020204030204" pitchFamily="34" charset="0"/>
              <a:ea typeface="Calibri"/>
              <a:cs typeface="Calibri" panose="020F0502020204030204" pitchFamily="34" charset="0"/>
              <a:sym typeface="Calibri"/>
            </a:endParaRPr>
          </a:p>
          <a:p>
            <a:pPr marL="0" lvl="0" indent="0" algn="ctr" rtl="1">
              <a:spcBef>
                <a:spcPts val="0"/>
              </a:spcBef>
              <a:spcAft>
                <a:spcPts val="0"/>
              </a:spcAft>
              <a:buNone/>
            </a:pPr>
            <a:r>
              <a:rPr lang="x-none" sz="2400" b="1" dirty="0">
                <a:latin typeface="Calibri"/>
                <a:ea typeface="Calibri"/>
                <a:cs typeface="Calibri" panose="020F0502020204030204" pitchFamily="34" charset="0"/>
                <a:sym typeface="Calibri"/>
              </a:rPr>
              <a:t>  י-ר-ד</a:t>
            </a:r>
            <a:endParaRPr sz="2400" b="1" dirty="0">
              <a:latin typeface="Calibri" panose="020F0502020204030204" pitchFamily="34" charset="0"/>
              <a:ea typeface="Calibri"/>
              <a:cs typeface="Calibri" panose="020F0502020204030204" pitchFamily="34" charset="0"/>
              <a:sym typeface="Calibri"/>
            </a:endParaRPr>
          </a:p>
        </p:txBody>
      </p:sp>
      <p:sp>
        <p:nvSpPr>
          <p:cNvPr id="280" name="Google Shape;280;p33"/>
          <p:cNvSpPr/>
          <p:nvPr/>
        </p:nvSpPr>
        <p:spPr>
          <a:xfrm>
            <a:off x="4743796" y="4268935"/>
            <a:ext cx="428700" cy="471600"/>
          </a:xfrm>
          <a:prstGeom prst="downArrow">
            <a:avLst>
              <a:gd name="adj1" fmla="val 50000"/>
              <a:gd name="adj2" fmla="val 50641"/>
            </a:avLst>
          </a:prstGeom>
          <a:solidFill>
            <a:srgbClr val="33ADD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rtl="1"/>
            <a:endParaRPr>
              <a:latin typeface="Calibri" panose="020F0502020204030204" pitchFamily="34" charset="0"/>
              <a:cs typeface="Calibri" panose="020F0502020204030204" pitchFamily="34" charset="0"/>
            </a:endParaRPr>
          </a:p>
        </p:txBody>
      </p:sp>
      <p:sp>
        <p:nvSpPr>
          <p:cNvPr id="281" name="Google Shape;281;p33"/>
          <p:cNvSpPr/>
          <p:nvPr/>
        </p:nvSpPr>
        <p:spPr>
          <a:xfrm>
            <a:off x="7072721" y="4268935"/>
            <a:ext cx="514500" cy="471600"/>
          </a:xfrm>
          <a:prstGeom prst="downArrow">
            <a:avLst>
              <a:gd name="adj1" fmla="val 50000"/>
              <a:gd name="adj2" fmla="val 37694"/>
            </a:avLst>
          </a:prstGeom>
          <a:solidFill>
            <a:srgbClr val="33ADD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rtl="1"/>
            <a:endParaRPr>
              <a:latin typeface="Calibri" panose="020F0502020204030204" pitchFamily="34" charset="0"/>
              <a:cs typeface="Calibri" panose="020F0502020204030204" pitchFamily="34" charset="0"/>
            </a:endParaRPr>
          </a:p>
        </p:txBody>
      </p:sp>
      <p:sp>
        <p:nvSpPr>
          <p:cNvPr id="282" name="Google Shape;282;p33"/>
          <p:cNvSpPr txBox="1"/>
          <p:nvPr/>
        </p:nvSpPr>
        <p:spPr>
          <a:xfrm>
            <a:off x="3990553" y="4724836"/>
            <a:ext cx="1828800" cy="9234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x-none" sz="2400" b="1">
                <a:solidFill>
                  <a:srgbClr val="EC217D"/>
                </a:solidFill>
                <a:latin typeface="Calibri"/>
                <a:ea typeface="Calibri"/>
                <a:cs typeface="Calibri" panose="020F0502020204030204" pitchFamily="34" charset="0"/>
                <a:sym typeface="Calibri"/>
              </a:rPr>
              <a:t>4=</a:t>
            </a:r>
            <a:r>
              <a:rPr lang="he-IL" sz="2400" b="1" dirty="0">
                <a:solidFill>
                  <a:srgbClr val="EC217D"/>
                </a:solidFill>
                <a:latin typeface="Calibri"/>
                <a:ea typeface="Calibri"/>
                <a:cs typeface="Calibri" panose="020F0502020204030204" pitchFamily="34" charset="0"/>
                <a:sym typeface="Calibri"/>
              </a:rPr>
              <a:t> </a:t>
            </a:r>
            <a:r>
              <a:rPr lang="x-none" sz="2400" b="1">
                <a:solidFill>
                  <a:srgbClr val="EC217D"/>
                </a:solidFill>
                <a:latin typeface="Calibri"/>
                <a:ea typeface="Calibri"/>
                <a:cs typeface="Calibri" panose="020F0502020204030204" pitchFamily="34" charset="0"/>
                <a:sym typeface="Calibri"/>
              </a:rPr>
              <a:t>נעו/"י</a:t>
            </a:r>
            <a:endParaRPr sz="2400" b="1" dirty="0">
              <a:solidFill>
                <a:srgbClr val="EC217D"/>
              </a:solidFill>
              <a:latin typeface="Calibri" panose="020F0502020204030204" pitchFamily="34" charset="0"/>
              <a:ea typeface="Calibri"/>
              <a:cs typeface="Calibri" panose="020F0502020204030204" pitchFamily="34" charset="0"/>
              <a:sym typeface="Calibri"/>
            </a:endParaRPr>
          </a:p>
          <a:p>
            <a:pPr marL="0" lvl="0" indent="0" algn="ctr" rtl="1">
              <a:spcBef>
                <a:spcPts val="0"/>
              </a:spcBef>
              <a:spcAft>
                <a:spcPts val="0"/>
              </a:spcAft>
              <a:buNone/>
            </a:pPr>
            <a:r>
              <a:rPr lang="x-none" sz="2400" b="1">
                <a:latin typeface="Calibri"/>
                <a:ea typeface="Calibri"/>
                <a:cs typeface="Calibri" panose="020F0502020204030204" pitchFamily="34" charset="0"/>
                <a:sym typeface="Calibri"/>
              </a:rPr>
              <a:t>ק-ו-מ</a:t>
            </a:r>
            <a:endParaRPr sz="2400" b="1" dirty="0">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p:nvPr/>
        </p:nvSpPr>
        <p:spPr>
          <a:xfrm>
            <a:off x="1369073" y="1156228"/>
            <a:ext cx="9645315" cy="4385786"/>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3200" b="1" dirty="0">
                <a:solidFill>
                  <a:schemeClr val="tx1">
                    <a:lumMod val="95000"/>
                    <a:lumOff val="5000"/>
                  </a:schemeClr>
                </a:solidFill>
                <a:latin typeface="Calibri"/>
                <a:ea typeface="Calibri"/>
                <a:cs typeface="Calibri"/>
                <a:sym typeface="Calibri"/>
              </a:rPr>
              <a:t>תצורת השם</a:t>
            </a:r>
            <a:endParaRPr sz="3200" b="1" dirty="0">
              <a:solidFill>
                <a:schemeClr val="tx1">
                  <a:lumMod val="95000"/>
                  <a:lumOff val="5000"/>
                </a:schemeClr>
              </a:solidFill>
              <a:latin typeface="Calibri"/>
              <a:ea typeface="Calibri"/>
              <a:cs typeface="Calibri"/>
              <a:sym typeface="Calibri"/>
            </a:endParaRPr>
          </a:p>
          <a:p>
            <a:pPr marL="457200" lvl="0" indent="-381000" algn="r" rtl="1">
              <a:spcBef>
                <a:spcPts val="0"/>
              </a:spcBef>
              <a:spcAft>
                <a:spcPts val="0"/>
              </a:spcAft>
              <a:buClr>
                <a:schemeClr val="tx1">
                  <a:lumMod val="95000"/>
                  <a:lumOff val="5000"/>
                </a:schemeClr>
              </a:buClr>
              <a:buSzPts val="2400"/>
              <a:buFont typeface="Calibri"/>
              <a:buChar char="●"/>
            </a:pPr>
            <a:r>
              <a:rPr lang="x-none" sz="2400" b="1" dirty="0">
                <a:solidFill>
                  <a:srgbClr val="EC217D"/>
                </a:solidFill>
                <a:latin typeface="Calibri"/>
                <a:ea typeface="Calibri"/>
                <a:cs typeface="Calibri"/>
                <a:sym typeface="Calibri"/>
              </a:rPr>
              <a:t>שורש ומשקל</a:t>
            </a:r>
            <a:endParaRPr sz="2400" b="1" dirty="0">
              <a:solidFill>
                <a:srgbClr val="EC217D"/>
              </a:solidFill>
              <a:latin typeface="Calibri"/>
              <a:ea typeface="Calibri"/>
              <a:cs typeface="Calibri"/>
              <a:sym typeface="Calibri"/>
            </a:endParaRPr>
          </a:p>
          <a:p>
            <a:pPr marL="457200" lvl="0" indent="-381000" algn="r" rtl="1">
              <a:spcBef>
                <a:spcPts val="0"/>
              </a:spcBef>
              <a:spcAft>
                <a:spcPts val="0"/>
              </a:spcAft>
              <a:buClr>
                <a:schemeClr val="tx1">
                  <a:lumMod val="95000"/>
                  <a:lumOff val="5000"/>
                </a:schemeClr>
              </a:buClr>
              <a:buSzPts val="2400"/>
              <a:buFont typeface="Calibri"/>
              <a:buChar char="●"/>
            </a:pPr>
            <a:r>
              <a:rPr lang="x-none" sz="2400" b="1" dirty="0">
                <a:solidFill>
                  <a:srgbClr val="EC217D"/>
                </a:solidFill>
                <a:latin typeface="Calibri"/>
                <a:ea typeface="Calibri"/>
                <a:cs typeface="Calibri"/>
                <a:sym typeface="Calibri"/>
              </a:rPr>
              <a:t>בסיס + צורן סופי</a:t>
            </a:r>
            <a:endParaRPr sz="2400" b="1" dirty="0">
              <a:solidFill>
                <a:srgbClr val="EC217D"/>
              </a:solidFill>
              <a:latin typeface="Calibri"/>
              <a:ea typeface="Calibri"/>
              <a:cs typeface="Calibri"/>
              <a:sym typeface="Calibri"/>
            </a:endParaRPr>
          </a:p>
          <a:p>
            <a:pPr marL="457200" lvl="0" indent="0" algn="r" rtl="1">
              <a:spcBef>
                <a:spcPts val="0"/>
              </a:spcBef>
              <a:spcAft>
                <a:spcPts val="0"/>
              </a:spcAft>
              <a:buNone/>
            </a:pPr>
            <a:r>
              <a:rPr lang="x-none" sz="2000" b="1" dirty="0">
                <a:solidFill>
                  <a:srgbClr val="33ADD4"/>
                </a:solidFill>
                <a:latin typeface="Calibri"/>
                <a:ea typeface="Calibri"/>
                <a:cs typeface="Calibri"/>
                <a:sym typeface="Calibri"/>
              </a:rPr>
              <a:t>כיצד נבחין בין שתי הדרכים?</a:t>
            </a:r>
            <a:endParaRPr sz="2000" b="1" dirty="0">
              <a:solidFill>
                <a:srgbClr val="33ADD4"/>
              </a:solidFill>
              <a:latin typeface="Calibri"/>
              <a:ea typeface="Calibri"/>
              <a:cs typeface="Calibri"/>
              <a:sym typeface="Calibri"/>
            </a:endParaRPr>
          </a:p>
          <a:p>
            <a:pPr marL="457200" lvl="0" indent="0" algn="r" rtl="1">
              <a:spcBef>
                <a:spcPts val="0"/>
              </a:spcBef>
              <a:spcAft>
                <a:spcPts val="0"/>
              </a:spcAft>
              <a:buNone/>
            </a:pPr>
            <a:r>
              <a:rPr lang="x-none" sz="2000" dirty="0">
                <a:solidFill>
                  <a:schemeClr val="dk1"/>
                </a:solidFill>
                <a:latin typeface="Calibri"/>
                <a:ea typeface="Calibri"/>
                <a:cs typeface="Calibri"/>
                <a:sym typeface="Calibri"/>
              </a:rPr>
              <a:t>ננסה להשמיט את הסופיות</a:t>
            </a:r>
            <a:r>
              <a:rPr lang="x-none" sz="2000" dirty="0">
                <a:solidFill>
                  <a:srgbClr val="222222"/>
                </a:solidFill>
                <a:highlight>
                  <a:srgbClr val="F4EFE7"/>
                </a:highlight>
                <a:latin typeface="Alef"/>
                <a:ea typeface="Alef"/>
                <a:cs typeface="Alef"/>
                <a:sym typeface="Alef"/>
              </a:rPr>
              <a:t>:</a:t>
            </a:r>
            <a:endParaRPr sz="2000" dirty="0">
              <a:solidFill>
                <a:srgbClr val="222222"/>
              </a:solidFill>
              <a:highlight>
                <a:srgbClr val="F4EFE7"/>
              </a:highlight>
              <a:latin typeface="Alef"/>
              <a:ea typeface="Alef"/>
              <a:cs typeface="Alef"/>
              <a:sym typeface="Alef"/>
            </a:endParaRPr>
          </a:p>
          <a:p>
            <a:pPr marL="0" lvl="0" indent="0" algn="r" rtl="1">
              <a:spcBef>
                <a:spcPts val="0"/>
              </a:spcBef>
              <a:spcAft>
                <a:spcPts val="0"/>
              </a:spcAft>
              <a:buNone/>
            </a:pPr>
            <a:r>
              <a:rPr lang="x-none" sz="2000" dirty="0">
                <a:solidFill>
                  <a:srgbClr val="222222"/>
                </a:solidFill>
                <a:latin typeface="Alef"/>
                <a:ea typeface="Alef"/>
                <a:cs typeface="Alef"/>
                <a:sym typeface="Alef"/>
              </a:rPr>
              <a:t>אם מתקבל שורש </a:t>
            </a:r>
            <a:r>
              <a:rPr lang="he-IL" sz="2000" dirty="0">
                <a:solidFill>
                  <a:srgbClr val="222222"/>
                </a:solidFill>
                <a:latin typeface="Alef"/>
                <a:ea typeface="Alef"/>
                <a:cs typeface="Alef"/>
                <a:sym typeface="Alef"/>
              </a:rPr>
              <a:t>(</a:t>
            </a:r>
            <a:r>
              <a:rPr lang="x-none" sz="2000" dirty="0">
                <a:solidFill>
                  <a:srgbClr val="222222"/>
                </a:solidFill>
                <a:latin typeface="Alef"/>
                <a:ea typeface="Alef"/>
                <a:cs typeface="Alef"/>
                <a:sym typeface="Alef"/>
              </a:rPr>
              <a:t>פועל</a:t>
            </a:r>
            <a:r>
              <a:rPr lang="he-IL" sz="2000" dirty="0">
                <a:solidFill>
                  <a:srgbClr val="222222"/>
                </a:solidFill>
                <a:latin typeface="Alef"/>
                <a:ea typeface="Alef"/>
                <a:cs typeface="Alef"/>
                <a:sym typeface="Alef"/>
              </a:rPr>
              <a:t>)</a:t>
            </a:r>
            <a:r>
              <a:rPr lang="x-none" sz="2000" dirty="0">
                <a:solidFill>
                  <a:srgbClr val="222222"/>
                </a:solidFill>
                <a:latin typeface="Alef"/>
                <a:ea typeface="Alef"/>
                <a:cs typeface="Alef"/>
                <a:sym typeface="Alef"/>
              </a:rPr>
              <a:t> – דרך התצורה היא שורש ומשקל.</a:t>
            </a:r>
            <a:endParaRPr sz="2000" dirty="0">
              <a:solidFill>
                <a:srgbClr val="222222"/>
              </a:solidFill>
              <a:latin typeface="Alef"/>
              <a:ea typeface="Alef"/>
              <a:cs typeface="Alef"/>
              <a:sym typeface="Alef"/>
            </a:endParaRPr>
          </a:p>
          <a:p>
            <a:pPr marL="0" lvl="0" indent="0" algn="r" rtl="1">
              <a:spcBef>
                <a:spcPts val="0"/>
              </a:spcBef>
              <a:spcAft>
                <a:spcPts val="0"/>
              </a:spcAft>
              <a:buNone/>
            </a:pPr>
            <a:r>
              <a:rPr lang="x-none" sz="2000" dirty="0">
                <a:solidFill>
                  <a:srgbClr val="222222"/>
                </a:solidFill>
                <a:latin typeface="Alef"/>
                <a:ea typeface="Alef"/>
                <a:cs typeface="Alef"/>
                <a:sym typeface="Alef"/>
              </a:rPr>
              <a:t>אם מתקבל שם עצם – דרך התצורה היא בסיס וצורן.</a:t>
            </a:r>
            <a:endParaRPr sz="2000" dirty="0">
              <a:solidFill>
                <a:srgbClr val="222222"/>
              </a:solidFill>
              <a:latin typeface="Alef"/>
              <a:ea typeface="Alef"/>
              <a:cs typeface="Alef"/>
              <a:sym typeface="Alef"/>
            </a:endParaRPr>
          </a:p>
          <a:p>
            <a:pPr marL="0" lvl="0" indent="0" algn="r" rtl="1">
              <a:spcBef>
                <a:spcPts val="0"/>
              </a:spcBef>
              <a:spcAft>
                <a:spcPts val="0"/>
              </a:spcAft>
              <a:buNone/>
            </a:pPr>
            <a:endParaRPr sz="1300" dirty="0"/>
          </a:p>
          <a:p>
            <a:pPr marL="0" lvl="0" indent="0" algn="r" rtl="1">
              <a:spcBef>
                <a:spcPts val="0"/>
              </a:spcBef>
              <a:spcAft>
                <a:spcPts val="0"/>
              </a:spcAft>
              <a:buNone/>
            </a:pPr>
            <a:r>
              <a:rPr lang="x-none" sz="2000" dirty="0">
                <a:solidFill>
                  <a:srgbClr val="222222"/>
                </a:solidFill>
                <a:latin typeface="Alef"/>
                <a:ea typeface="Alef"/>
                <a:cs typeface="Alef"/>
                <a:sym typeface="Alef"/>
              </a:rPr>
              <a:t>דוגמאות:</a:t>
            </a:r>
            <a:endParaRPr sz="2000" dirty="0">
              <a:solidFill>
                <a:srgbClr val="222222"/>
              </a:solidFill>
              <a:latin typeface="Alef"/>
              <a:ea typeface="Alef"/>
              <a:cs typeface="Alef"/>
              <a:sym typeface="Alef"/>
            </a:endParaRPr>
          </a:p>
          <a:p>
            <a:pPr marL="0" lvl="0" indent="0" algn="r" rtl="1">
              <a:spcBef>
                <a:spcPts val="0"/>
              </a:spcBef>
              <a:spcAft>
                <a:spcPts val="0"/>
              </a:spcAft>
              <a:buNone/>
            </a:pPr>
            <a:r>
              <a:rPr lang="x-none" sz="2000" dirty="0">
                <a:solidFill>
                  <a:srgbClr val="222222"/>
                </a:solidFill>
                <a:latin typeface="Alef"/>
                <a:ea typeface="Alef"/>
                <a:cs typeface="Alef"/>
                <a:sym typeface="Alef"/>
              </a:rPr>
              <a:t>רקדן - אם נשמיט את הסופית </a:t>
            </a:r>
            <a:r>
              <a:rPr lang="x-none" sz="2000" b="1" dirty="0">
                <a:solidFill>
                  <a:srgbClr val="222222"/>
                </a:solidFill>
                <a:latin typeface="Alef"/>
                <a:ea typeface="Alef"/>
                <a:cs typeface="Alef"/>
                <a:sym typeface="Alef"/>
              </a:rPr>
              <a:t>xן </a:t>
            </a:r>
            <a:r>
              <a:rPr lang="x-none" sz="2000" dirty="0">
                <a:solidFill>
                  <a:srgbClr val="222222"/>
                </a:solidFill>
                <a:latin typeface="Alef"/>
                <a:ea typeface="Alef"/>
                <a:cs typeface="Alef"/>
                <a:sym typeface="Alef"/>
              </a:rPr>
              <a:t>יתקבל</a:t>
            </a:r>
            <a:r>
              <a:rPr lang="x-none" sz="2000" b="1" dirty="0">
                <a:solidFill>
                  <a:srgbClr val="222222"/>
                </a:solidFill>
                <a:latin typeface="Alef"/>
                <a:ea typeface="Alef"/>
                <a:cs typeface="Alef"/>
                <a:sym typeface="Alef"/>
              </a:rPr>
              <a:t> השורש ר-ק-ד,</a:t>
            </a:r>
            <a:r>
              <a:rPr lang="x-none" sz="2000" dirty="0">
                <a:solidFill>
                  <a:srgbClr val="222222"/>
                </a:solidFill>
                <a:latin typeface="Alef"/>
                <a:ea typeface="Alef"/>
                <a:cs typeface="Alef"/>
                <a:sym typeface="Alef"/>
              </a:rPr>
              <a:t>ומכאן שדרך התצורה היא שורש ומשקל</a:t>
            </a:r>
            <a:r>
              <a:rPr lang="he-IL" sz="2000" dirty="0">
                <a:solidFill>
                  <a:srgbClr val="222222"/>
                </a:solidFill>
                <a:latin typeface="Alef"/>
                <a:ea typeface="Alef"/>
                <a:cs typeface="Alef"/>
                <a:sym typeface="Alef"/>
              </a:rPr>
              <a:t> (</a:t>
            </a:r>
            <a:r>
              <a:rPr lang="x-none" sz="2000" dirty="0">
                <a:solidFill>
                  <a:srgbClr val="222222"/>
                </a:solidFill>
                <a:latin typeface="Alef"/>
                <a:ea typeface="Alef"/>
                <a:cs typeface="Alef"/>
                <a:sym typeface="Alef"/>
              </a:rPr>
              <a:t>משקל קַטְלָן</a:t>
            </a:r>
            <a:r>
              <a:rPr lang="he-IL" sz="2000" dirty="0">
                <a:solidFill>
                  <a:srgbClr val="222222"/>
                </a:solidFill>
                <a:latin typeface="Alef"/>
                <a:ea typeface="Alef"/>
                <a:cs typeface="Alef"/>
                <a:sym typeface="Alef"/>
              </a:rPr>
              <a:t> </a:t>
            </a:r>
            <a:r>
              <a:rPr lang="x-none" sz="2000" dirty="0">
                <a:solidFill>
                  <a:srgbClr val="222222"/>
                </a:solidFill>
                <a:latin typeface="Alef"/>
                <a:ea typeface="Alef"/>
                <a:cs typeface="Alef"/>
                <a:sym typeface="Alef"/>
              </a:rPr>
              <a:t>משמעות המשקל היא בעל מקצוע</a:t>
            </a:r>
            <a:r>
              <a:rPr lang="he-IL" sz="2000" dirty="0">
                <a:solidFill>
                  <a:srgbClr val="222222"/>
                </a:solidFill>
                <a:latin typeface="Alef"/>
                <a:ea typeface="Alef"/>
                <a:cs typeface="Alef"/>
                <a:sym typeface="Alef"/>
              </a:rPr>
              <a:t>)</a:t>
            </a:r>
            <a:endParaRPr sz="2000" dirty="0">
              <a:solidFill>
                <a:srgbClr val="222222"/>
              </a:solidFill>
              <a:latin typeface="Alef"/>
              <a:ea typeface="Alef"/>
              <a:cs typeface="Alef"/>
              <a:sym typeface="Alef"/>
            </a:endParaRPr>
          </a:p>
          <a:p>
            <a:pPr marL="0" lvl="0" indent="0" algn="r" rtl="1">
              <a:spcBef>
                <a:spcPts val="0"/>
              </a:spcBef>
              <a:spcAft>
                <a:spcPts val="0"/>
              </a:spcAft>
              <a:buNone/>
            </a:pPr>
            <a:r>
              <a:rPr lang="x-none" sz="2000" dirty="0">
                <a:solidFill>
                  <a:srgbClr val="222222"/>
                </a:solidFill>
                <a:latin typeface="Alef"/>
                <a:ea typeface="Alef"/>
                <a:cs typeface="Alef"/>
                <a:sym typeface="Alef"/>
              </a:rPr>
              <a:t>רפתן</a:t>
            </a:r>
            <a:r>
              <a:rPr lang="he-IL" sz="2000" dirty="0">
                <a:solidFill>
                  <a:srgbClr val="222222"/>
                </a:solidFill>
                <a:latin typeface="Alef"/>
                <a:ea typeface="Alef"/>
                <a:cs typeface="Alef"/>
                <a:sym typeface="Alef"/>
              </a:rPr>
              <a:t> - </a:t>
            </a:r>
            <a:r>
              <a:rPr lang="x-none" sz="2000" dirty="0">
                <a:solidFill>
                  <a:srgbClr val="222222"/>
                </a:solidFill>
                <a:latin typeface="Alef"/>
                <a:ea typeface="Alef"/>
                <a:cs typeface="Alef"/>
                <a:sym typeface="Alef"/>
              </a:rPr>
              <a:t>אם נשמיט את הסופית x</a:t>
            </a:r>
            <a:r>
              <a:rPr lang="x-none" sz="2000" b="1" dirty="0">
                <a:solidFill>
                  <a:srgbClr val="222222"/>
                </a:solidFill>
                <a:latin typeface="Alef"/>
                <a:ea typeface="Alef"/>
                <a:cs typeface="Alef"/>
                <a:sym typeface="Alef"/>
              </a:rPr>
              <a:t>ן</a:t>
            </a:r>
            <a:r>
              <a:rPr lang="x-none" sz="2000" dirty="0">
                <a:solidFill>
                  <a:srgbClr val="222222"/>
                </a:solidFill>
                <a:latin typeface="Alef"/>
                <a:ea typeface="Alef"/>
                <a:cs typeface="Alef"/>
                <a:sym typeface="Alef"/>
              </a:rPr>
              <a:t> יתקבל שם </a:t>
            </a:r>
            <a:r>
              <a:rPr lang="x-none" sz="2000" b="1" dirty="0">
                <a:solidFill>
                  <a:srgbClr val="222222"/>
                </a:solidFill>
                <a:latin typeface="Alef"/>
                <a:ea typeface="Alef"/>
                <a:cs typeface="Alef"/>
                <a:sym typeface="Alef"/>
              </a:rPr>
              <a:t>העצם רפת</a:t>
            </a:r>
            <a:r>
              <a:rPr lang="x-none" sz="2000" dirty="0">
                <a:solidFill>
                  <a:srgbClr val="222222"/>
                </a:solidFill>
                <a:latin typeface="Alef"/>
                <a:ea typeface="Alef"/>
                <a:cs typeface="Alef"/>
                <a:sym typeface="Alef"/>
              </a:rPr>
              <a:t>, ומכאן שדרך התצורה היא בסיס וצורן</a:t>
            </a:r>
            <a:r>
              <a:rPr lang="he-IL" sz="2000" dirty="0">
                <a:solidFill>
                  <a:srgbClr val="222222"/>
                </a:solidFill>
                <a:latin typeface="Alef"/>
                <a:ea typeface="Alef"/>
                <a:cs typeface="Alef"/>
                <a:sym typeface="Alef"/>
              </a:rPr>
              <a:t> </a:t>
            </a:r>
            <a:r>
              <a:rPr lang="he-IL" sz="2000" dirty="0">
                <a:solidFill>
                  <a:schemeClr val="dk1"/>
                </a:solidFill>
                <a:latin typeface="Calibri"/>
                <a:ea typeface="Calibri"/>
                <a:cs typeface="Calibri"/>
                <a:sym typeface="Calibri"/>
              </a:rPr>
              <a:t>(</a:t>
            </a:r>
            <a:r>
              <a:rPr lang="x-none" sz="2000" dirty="0">
                <a:solidFill>
                  <a:schemeClr val="dk1"/>
                </a:solidFill>
                <a:latin typeface="Calibri"/>
                <a:ea typeface="Calibri"/>
                <a:cs typeface="Calibri"/>
                <a:sym typeface="Calibri"/>
              </a:rPr>
              <a:t>משמעות הצורן הסופי היא בעל מקצוע</a:t>
            </a:r>
            <a:r>
              <a:rPr lang="he-IL" sz="2000" dirty="0">
                <a:solidFill>
                  <a:schemeClr val="dk1"/>
                </a:solidFill>
                <a:latin typeface="Calibri"/>
                <a:ea typeface="Calibri"/>
                <a:cs typeface="Calibri"/>
                <a:sym typeface="Calibri"/>
              </a:rPr>
              <a:t>)</a:t>
            </a:r>
            <a:endParaRPr sz="1800" dirty="0">
              <a:solidFill>
                <a:srgbClr val="222222"/>
              </a:solidFill>
              <a:latin typeface="Alef"/>
              <a:ea typeface="Alef"/>
              <a:cs typeface="Alef"/>
              <a:sym typeface="Alef"/>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5"/>
          <p:cNvPicPr preferRelativeResize="0"/>
          <p:nvPr/>
        </p:nvPicPr>
        <p:blipFill rotWithShape="1">
          <a:blip r:embed="rId3">
            <a:alphaModFix/>
          </a:blip>
          <a:srcRect/>
          <a:stretch/>
        </p:blipFill>
        <p:spPr>
          <a:xfrm>
            <a:off x="3460765" y="1562388"/>
            <a:ext cx="5270470" cy="3632635"/>
          </a:xfrm>
          <a:prstGeom prst="rect">
            <a:avLst/>
          </a:prstGeom>
          <a:noFill/>
          <a:ln>
            <a:noFill/>
          </a:ln>
        </p:spPr>
      </p:pic>
      <p:sp>
        <p:nvSpPr>
          <p:cNvPr id="294" name="Google Shape;294;p35"/>
          <p:cNvSpPr txBox="1"/>
          <p:nvPr/>
        </p:nvSpPr>
        <p:spPr>
          <a:xfrm>
            <a:off x="1136469" y="-1"/>
            <a:ext cx="10757262" cy="920931"/>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defRPr sz="4800" b="1">
                <a:solidFill>
                  <a:schemeClr val="tx1">
                    <a:lumMod val="95000"/>
                    <a:lumOff val="5000"/>
                  </a:schemeClr>
                </a:solidFill>
                <a:latin typeface="+mj-lt"/>
                <a:ea typeface="+mj-ea"/>
                <a:cs typeface="Calibri"/>
              </a:defRPr>
            </a:lvl1pPr>
          </a:lstStyle>
          <a:p>
            <a:r>
              <a:rPr lang="x-none" dirty="0">
                <a:sym typeface="Calibri"/>
              </a:rPr>
              <a:t>שאלה מבגרות </a:t>
            </a:r>
            <a:r>
              <a:rPr lang="he-IL" dirty="0">
                <a:sym typeface="Calibri"/>
              </a:rPr>
              <a:t>(</a:t>
            </a:r>
            <a:r>
              <a:rPr lang="x-none" b="0" dirty="0">
                <a:sym typeface="Calibri"/>
              </a:rPr>
              <a:t>חורף תשע"ז</a:t>
            </a:r>
            <a:r>
              <a:rPr lang="he-IL" dirty="0">
                <a:sym typeface="Calibri"/>
              </a:rPr>
              <a:t>)</a:t>
            </a:r>
            <a:endParaRPr dirty="0">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p:nvPr/>
        </p:nvSpPr>
        <p:spPr>
          <a:xfrm>
            <a:off x="524568" y="1191403"/>
            <a:ext cx="10999800" cy="3505019"/>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400" b="1" dirty="0">
                <a:solidFill>
                  <a:srgbClr val="D20B7D"/>
                </a:solidFill>
                <a:cs typeface="Calibri" panose="020F0502020204030204" pitchFamily="34" charset="0"/>
              </a:rPr>
              <a:t>צורן נטייה</a:t>
            </a:r>
            <a:r>
              <a:rPr lang="x-none" sz="2400" dirty="0">
                <a:solidFill>
                  <a:srgbClr val="D20B7D"/>
                </a:solidFill>
                <a:latin typeface="Arial"/>
                <a:ea typeface="Arial"/>
                <a:cs typeface="Calibri" panose="020F0502020204030204" pitchFamily="34" charset="0"/>
                <a:sym typeface="Arial"/>
              </a:rPr>
              <a:t> </a:t>
            </a:r>
            <a:endParaRPr sz="1650" b="1" dirty="0">
              <a:solidFill>
                <a:srgbClr val="526B68"/>
              </a:solidFill>
              <a:latin typeface="Calibri" panose="020F0502020204030204" pitchFamily="34" charset="0"/>
              <a:ea typeface="Alef"/>
              <a:cs typeface="Calibri" panose="020F0502020204030204" pitchFamily="34" charset="0"/>
              <a:sym typeface="Alef"/>
            </a:endParaRPr>
          </a:p>
          <a:p>
            <a:pPr marL="0" marR="0" lvl="0" indent="0" algn="r" rtl="1">
              <a:spcBef>
                <a:spcPts val="0"/>
              </a:spcBef>
              <a:spcAft>
                <a:spcPts val="0"/>
              </a:spcAft>
              <a:buNone/>
            </a:pPr>
            <a:r>
              <a:rPr lang="x-none" sz="2300" dirty="0">
                <a:solidFill>
                  <a:srgbClr val="222222"/>
                </a:solidFill>
                <a:latin typeface="Alef"/>
                <a:ea typeface="Alef"/>
                <a:cs typeface="Calibri" panose="020F0502020204030204" pitchFamily="34" charset="0"/>
                <a:sym typeface="Alef"/>
              </a:rPr>
              <a:t>צורן המתווסף למילה ואינו יוצר ערך מילוני חדש </a:t>
            </a:r>
            <a:r>
              <a:rPr lang="he-IL" sz="2300" dirty="0">
                <a:solidFill>
                  <a:srgbClr val="222222"/>
                </a:solidFill>
                <a:latin typeface="Alef"/>
                <a:ea typeface="Alef"/>
                <a:cs typeface="Calibri" panose="020F0502020204030204" pitchFamily="34" charset="0"/>
                <a:sym typeface="Alef"/>
              </a:rPr>
              <a:t>(</a:t>
            </a:r>
            <a:r>
              <a:rPr lang="x-none" sz="2300" dirty="0">
                <a:solidFill>
                  <a:srgbClr val="222222"/>
                </a:solidFill>
                <a:latin typeface="Alef"/>
                <a:ea typeface="Alef"/>
                <a:cs typeface="Calibri" panose="020F0502020204030204" pitchFamily="34" charset="0"/>
                <a:sym typeface="Alef"/>
              </a:rPr>
              <a:t>אינו משנה את המשמעות הבסיסית של המילה</a:t>
            </a:r>
            <a:r>
              <a:rPr lang="he-IL" sz="2300" dirty="0">
                <a:solidFill>
                  <a:srgbClr val="222222"/>
                </a:solidFill>
                <a:latin typeface="Alef"/>
                <a:ea typeface="Alef"/>
                <a:cs typeface="Calibri" panose="020F0502020204030204" pitchFamily="34" charset="0"/>
                <a:sym typeface="Alef"/>
              </a:rPr>
              <a:t>).</a:t>
            </a:r>
            <a:endParaRPr sz="240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sz="2400" dirty="0">
              <a:solidFill>
                <a:schemeClr val="dk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he-IL" sz="2200" dirty="0">
                <a:solidFill>
                  <a:schemeClr val="dk1"/>
                </a:solidFill>
                <a:latin typeface="Arial"/>
                <a:ea typeface="Arial"/>
                <a:cs typeface="Calibri" panose="020F0502020204030204" pitchFamily="34" charset="0"/>
                <a:sym typeface="Arial"/>
              </a:rPr>
              <a:t>	</a:t>
            </a:r>
            <a:r>
              <a:rPr lang="x-none" sz="2200" dirty="0">
                <a:solidFill>
                  <a:schemeClr val="dk1"/>
                </a:solidFill>
                <a:latin typeface="Arial"/>
                <a:ea typeface="Arial"/>
                <a:cs typeface="Calibri" panose="020F0502020204030204" pitchFamily="34" charset="0"/>
                <a:sym typeface="Arial"/>
              </a:rPr>
              <a:t>לדוגמה:</a:t>
            </a:r>
            <a:endParaRPr lang="he-IL" sz="2200" dirty="0">
              <a:solidFill>
                <a:schemeClr val="dk1"/>
              </a:solidFill>
              <a:latin typeface="Arial"/>
              <a:ea typeface="Arial"/>
              <a:cs typeface="Calibri" panose="020F0502020204030204" pitchFamily="34" charset="0"/>
              <a:sym typeface="Arial"/>
            </a:endParaRPr>
          </a:p>
          <a:p>
            <a:pPr marL="0" marR="0" lvl="0" indent="0" algn="r" rtl="1">
              <a:spcBef>
                <a:spcPts val="0"/>
              </a:spcBef>
              <a:spcAft>
                <a:spcPts val="0"/>
              </a:spcAft>
              <a:buNone/>
            </a:pPr>
            <a:r>
              <a:rPr lang="he-IL" sz="2200" dirty="0">
                <a:solidFill>
                  <a:schemeClr val="dk1"/>
                </a:solidFill>
                <a:cs typeface="Calibri" panose="020F0502020204030204" pitchFamily="34" charset="0"/>
              </a:rPr>
              <a:t>		</a:t>
            </a:r>
            <a:r>
              <a:rPr lang="x-none" sz="2200" dirty="0">
                <a:solidFill>
                  <a:schemeClr val="dk1"/>
                </a:solidFill>
                <a:cs typeface="Calibri" panose="020F0502020204030204" pitchFamily="34" charset="0"/>
              </a:rPr>
              <a:t>ילדה</a:t>
            </a:r>
            <a:r>
              <a:rPr lang="he-IL" sz="2200" dirty="0">
                <a:solidFill>
                  <a:schemeClr val="dk1"/>
                </a:solidFill>
                <a:cs typeface="Calibri" panose="020F0502020204030204" pitchFamily="34" charset="0"/>
              </a:rPr>
              <a:t> (</a:t>
            </a:r>
            <a:r>
              <a:rPr lang="x-none" sz="2200" dirty="0">
                <a:solidFill>
                  <a:srgbClr val="222222"/>
                </a:solidFill>
                <a:latin typeface="Alef"/>
                <a:ea typeface="Alef"/>
                <a:cs typeface="Calibri" panose="020F0502020204030204" pitchFamily="34" charset="0"/>
                <a:sym typeface="Alef"/>
              </a:rPr>
              <a:t>צורן נטייה המציין מין</a:t>
            </a:r>
            <a:r>
              <a:rPr lang="he-IL" sz="2200" dirty="0">
                <a:solidFill>
                  <a:srgbClr val="222222"/>
                </a:solidFill>
                <a:latin typeface="Alef"/>
                <a:ea typeface="Alef"/>
                <a:cs typeface="Calibri" panose="020F0502020204030204" pitchFamily="34" charset="0"/>
                <a:sym typeface="Alef"/>
              </a:rPr>
              <a:t>)	</a:t>
            </a:r>
            <a:r>
              <a:rPr lang="he-IL" sz="2200" dirty="0">
                <a:solidFill>
                  <a:schemeClr val="dk1"/>
                </a:solidFill>
                <a:latin typeface="Arial"/>
                <a:ea typeface="Arial"/>
                <a:cs typeface="Calibri" panose="020F0502020204030204" pitchFamily="34" charset="0"/>
                <a:sym typeface="Arial"/>
              </a:rPr>
              <a:t> 	</a:t>
            </a:r>
            <a:r>
              <a:rPr lang="x-none" sz="2200" dirty="0">
                <a:solidFill>
                  <a:schemeClr val="dk1"/>
                </a:solidFill>
                <a:cs typeface="Calibri" panose="020F0502020204030204" pitchFamily="34" charset="0"/>
              </a:rPr>
              <a:t>ילדות</a:t>
            </a:r>
            <a:r>
              <a:rPr lang="he-IL" sz="2200" dirty="0">
                <a:solidFill>
                  <a:schemeClr val="dk1"/>
                </a:solidFill>
                <a:cs typeface="Calibri" panose="020F0502020204030204" pitchFamily="34" charset="0"/>
              </a:rPr>
              <a:t> (</a:t>
            </a:r>
            <a:r>
              <a:rPr lang="x-none" sz="2200" dirty="0">
                <a:solidFill>
                  <a:schemeClr val="dk1"/>
                </a:solidFill>
                <a:cs typeface="Calibri" panose="020F0502020204030204" pitchFamily="34" charset="0"/>
              </a:rPr>
              <a:t>צורן נטייה המציין ריבוי</a:t>
            </a:r>
            <a:r>
              <a:rPr lang="he-IL" sz="2200" dirty="0">
                <a:solidFill>
                  <a:schemeClr val="dk1"/>
                </a:solidFill>
                <a:cs typeface="Calibri" panose="020F0502020204030204" pitchFamily="34" charset="0"/>
              </a:rPr>
              <a:t>)</a:t>
            </a:r>
            <a:br>
              <a:rPr lang="en-US" sz="2200" dirty="0">
                <a:solidFill>
                  <a:schemeClr val="dk1"/>
                </a:solidFill>
                <a:cs typeface="Calibri" panose="020F0502020204030204" pitchFamily="34" charset="0"/>
              </a:rPr>
            </a:br>
            <a:r>
              <a:rPr lang="he-IL" sz="2200" dirty="0">
                <a:solidFill>
                  <a:schemeClr val="dk1"/>
                </a:solidFill>
                <a:cs typeface="Calibri" panose="020F0502020204030204" pitchFamily="34" charset="0"/>
              </a:rPr>
              <a:t>		</a:t>
            </a:r>
            <a:r>
              <a:rPr lang="x-none" sz="2200" dirty="0">
                <a:solidFill>
                  <a:schemeClr val="dk1"/>
                </a:solidFill>
                <a:cs typeface="Calibri" panose="020F0502020204030204" pitchFamily="34" charset="0"/>
              </a:rPr>
              <a:t>ילדתי</a:t>
            </a:r>
            <a:r>
              <a:rPr lang="he-IL" sz="2200" dirty="0">
                <a:solidFill>
                  <a:schemeClr val="dk1"/>
                </a:solidFill>
                <a:cs typeface="Calibri" panose="020F0502020204030204" pitchFamily="34" charset="0"/>
              </a:rPr>
              <a:t> (</a:t>
            </a:r>
            <a:r>
              <a:rPr lang="x-none" sz="2200" dirty="0">
                <a:solidFill>
                  <a:schemeClr val="dk1"/>
                </a:solidFill>
                <a:cs typeface="Calibri" panose="020F0502020204030204" pitchFamily="34" charset="0"/>
              </a:rPr>
              <a:t>צורן נטייה המציין שייכות</a:t>
            </a:r>
            <a:r>
              <a:rPr lang="he-IL" sz="2200" dirty="0">
                <a:solidFill>
                  <a:schemeClr val="dk1"/>
                </a:solidFill>
                <a:cs typeface="Calibri" panose="020F0502020204030204" pitchFamily="34" charset="0"/>
              </a:rPr>
              <a:t>)		</a:t>
            </a:r>
            <a:r>
              <a:rPr lang="x-none" sz="2200" dirty="0">
                <a:solidFill>
                  <a:schemeClr val="dk1"/>
                </a:solidFill>
                <a:latin typeface="Arial"/>
                <a:ea typeface="Arial"/>
                <a:cs typeface="Calibri" panose="020F0502020204030204" pitchFamily="34" charset="0"/>
                <a:sym typeface="Arial"/>
              </a:rPr>
              <a:t>ילדת כפר</a:t>
            </a:r>
            <a:r>
              <a:rPr lang="he-IL" sz="2200" dirty="0">
                <a:solidFill>
                  <a:schemeClr val="dk1"/>
                </a:solidFill>
                <a:latin typeface="Arial"/>
                <a:ea typeface="Arial"/>
                <a:cs typeface="Calibri" panose="020F0502020204030204" pitchFamily="34" charset="0"/>
                <a:sym typeface="Arial"/>
              </a:rPr>
              <a:t> (</a:t>
            </a:r>
            <a:r>
              <a:rPr lang="x-none" sz="2200" dirty="0">
                <a:solidFill>
                  <a:schemeClr val="dk1"/>
                </a:solidFill>
                <a:latin typeface="Arial"/>
                <a:ea typeface="Arial"/>
                <a:cs typeface="Calibri" panose="020F0502020204030204" pitchFamily="34" charset="0"/>
                <a:sym typeface="Arial"/>
              </a:rPr>
              <a:t>צורן נטייה המציין סמיכות</a:t>
            </a:r>
            <a:r>
              <a:rPr lang="he-IL" sz="2200" dirty="0">
                <a:solidFill>
                  <a:schemeClr val="dk1"/>
                </a:solidFill>
                <a:latin typeface="Arial"/>
                <a:ea typeface="Arial"/>
                <a:cs typeface="Calibri" panose="020F0502020204030204" pitchFamily="34" charset="0"/>
                <a:sym typeface="Arial"/>
              </a:rPr>
              <a:t>)</a:t>
            </a:r>
            <a:endParaRPr sz="220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sz="2200" dirty="0">
              <a:solidFill>
                <a:schemeClr val="dk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2200" b="1" dirty="0">
                <a:solidFill>
                  <a:srgbClr val="D20B7D"/>
                </a:solidFill>
                <a:cs typeface="Calibri" panose="020F0502020204030204" pitchFamily="34" charset="0"/>
              </a:rPr>
              <a:t>צורן גזירה</a:t>
            </a:r>
            <a:r>
              <a:rPr lang="x-none" sz="2200" dirty="0">
                <a:solidFill>
                  <a:srgbClr val="D20B7D"/>
                </a:solidFill>
                <a:latin typeface="Arial"/>
                <a:ea typeface="Arial"/>
                <a:cs typeface="Calibri" panose="020F0502020204030204" pitchFamily="34" charset="0"/>
                <a:sym typeface="Arial"/>
              </a:rPr>
              <a:t> </a:t>
            </a:r>
            <a:endParaRPr sz="2200" dirty="0">
              <a:solidFill>
                <a:schemeClr val="dk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2200" dirty="0">
                <a:solidFill>
                  <a:srgbClr val="222222"/>
                </a:solidFill>
                <a:latin typeface="Alef"/>
                <a:ea typeface="Alef"/>
                <a:cs typeface="Calibri" panose="020F0502020204030204" pitchFamily="34" charset="0"/>
                <a:sym typeface="Alef"/>
              </a:rPr>
              <a:t>צורן היוצר ערך מילוני חדש</a:t>
            </a:r>
            <a:r>
              <a:rPr lang="x-none" sz="1800" dirty="0">
                <a:solidFill>
                  <a:srgbClr val="222222"/>
                </a:solidFill>
                <a:latin typeface="Alef"/>
                <a:ea typeface="Alef"/>
                <a:cs typeface="Calibri" panose="020F0502020204030204" pitchFamily="34" charset="0"/>
                <a:sym typeface="Alef"/>
              </a:rPr>
              <a:t>.</a:t>
            </a:r>
            <a:r>
              <a:rPr lang="x-none" sz="2200" dirty="0">
                <a:solidFill>
                  <a:schemeClr val="dk1"/>
                </a:solidFill>
                <a:latin typeface="Arial"/>
                <a:ea typeface="Arial"/>
                <a:cs typeface="Calibri" panose="020F0502020204030204" pitchFamily="34" charset="0"/>
                <a:sym typeface="Arial"/>
              </a:rPr>
              <a:t> צורן בעל משמעות, כגון</a:t>
            </a:r>
            <a:r>
              <a:rPr lang="x-none" sz="2200" dirty="0">
                <a:solidFill>
                  <a:schemeClr val="dk1"/>
                </a:solidFill>
                <a:cs typeface="Calibri" panose="020F0502020204030204" pitchFamily="34" charset="0"/>
              </a:rPr>
              <a:t>:</a:t>
            </a:r>
            <a:r>
              <a:rPr lang="x-none" sz="2200" dirty="0">
                <a:solidFill>
                  <a:schemeClr val="dk1"/>
                </a:solidFill>
                <a:latin typeface="Arial"/>
                <a:ea typeface="Arial"/>
                <a:cs typeface="Calibri" panose="020F0502020204030204" pitchFamily="34" charset="0"/>
                <a:sym typeface="Arial"/>
              </a:rPr>
              <a:t> שם תואר, בעל מקצוע, שם עצם מופשט וכו</a:t>
            </a:r>
            <a:r>
              <a:rPr lang="he-IL" sz="2200" dirty="0">
                <a:solidFill>
                  <a:schemeClr val="dk1"/>
                </a:solidFill>
                <a:latin typeface="Arial"/>
                <a:ea typeface="Arial"/>
                <a:cs typeface="Calibri" panose="020F0502020204030204" pitchFamily="34" charset="0"/>
                <a:sym typeface="Arial"/>
              </a:rPr>
              <a:t>׳ .</a:t>
            </a:r>
            <a:endParaRPr sz="12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he-IL" sz="2200" dirty="0">
                <a:solidFill>
                  <a:schemeClr val="dk1"/>
                </a:solidFill>
                <a:cs typeface="Calibri" panose="020F0502020204030204" pitchFamily="34" charset="0"/>
              </a:rPr>
              <a:t>	</a:t>
            </a:r>
            <a:br>
              <a:rPr lang="en-US" sz="2200" dirty="0">
                <a:solidFill>
                  <a:schemeClr val="dk1"/>
                </a:solidFill>
                <a:cs typeface="Calibri" panose="020F0502020204030204" pitchFamily="34" charset="0"/>
              </a:rPr>
            </a:br>
            <a:r>
              <a:rPr lang="he-IL" sz="2200" dirty="0">
                <a:solidFill>
                  <a:schemeClr val="dk1"/>
                </a:solidFill>
                <a:cs typeface="Calibri" panose="020F0502020204030204" pitchFamily="34" charset="0"/>
              </a:rPr>
              <a:t>	</a:t>
            </a:r>
            <a:r>
              <a:rPr lang="x-none" sz="2200" dirty="0">
                <a:solidFill>
                  <a:schemeClr val="dk1"/>
                </a:solidFill>
                <a:cs typeface="Calibri" panose="020F0502020204030204" pitchFamily="34" charset="0"/>
              </a:rPr>
              <a:t>לדוגמה:</a:t>
            </a:r>
            <a:r>
              <a:rPr lang="he-IL" sz="2200" dirty="0">
                <a:solidFill>
                  <a:schemeClr val="dk1"/>
                </a:solidFill>
                <a:cs typeface="Calibri" panose="020F0502020204030204" pitchFamily="34" charset="0"/>
              </a:rPr>
              <a:t> </a:t>
            </a:r>
          </a:p>
          <a:p>
            <a:pPr marL="0" marR="0" lvl="0" indent="0" algn="r" rtl="1">
              <a:spcBef>
                <a:spcPts val="0"/>
              </a:spcBef>
              <a:spcAft>
                <a:spcPts val="0"/>
              </a:spcAft>
              <a:buNone/>
            </a:pPr>
            <a:r>
              <a:rPr lang="he-IL" sz="2200" dirty="0">
                <a:solidFill>
                  <a:schemeClr val="dk1"/>
                </a:solidFill>
                <a:latin typeface="Alef"/>
                <a:ea typeface="Alef"/>
                <a:cs typeface="Calibri" panose="020F0502020204030204" pitchFamily="34" charset="0"/>
                <a:sym typeface="Alef"/>
              </a:rPr>
              <a:t>		</a:t>
            </a:r>
            <a:r>
              <a:rPr lang="x-none" sz="2200" dirty="0">
                <a:solidFill>
                  <a:srgbClr val="222222"/>
                </a:solidFill>
                <a:latin typeface="Alef"/>
                <a:ea typeface="Alef"/>
                <a:cs typeface="Calibri" panose="020F0502020204030204" pitchFamily="34" charset="0"/>
                <a:sym typeface="Alef"/>
              </a:rPr>
              <a:t>בסיס</a:t>
            </a:r>
            <a:r>
              <a:rPr lang="he-IL" sz="2200" dirty="0">
                <a:solidFill>
                  <a:srgbClr val="222222"/>
                </a:solidFill>
                <a:latin typeface="Alef"/>
                <a:ea typeface="Alef"/>
                <a:cs typeface="Calibri" panose="020F0502020204030204" pitchFamily="34" charset="0"/>
                <a:sym typeface="Alef"/>
              </a:rPr>
              <a:t> </a:t>
            </a:r>
            <a:r>
              <a:rPr lang="x-none" sz="2200" dirty="0">
                <a:solidFill>
                  <a:srgbClr val="222222"/>
                </a:solidFill>
                <a:latin typeface="Alef"/>
                <a:ea typeface="Alef"/>
                <a:cs typeface="Calibri" panose="020F0502020204030204" pitchFamily="34" charset="0"/>
                <a:sym typeface="Alef"/>
              </a:rPr>
              <a:t>+ צורן</a:t>
            </a:r>
            <a:r>
              <a:rPr lang="he-IL" sz="2200" dirty="0">
                <a:solidFill>
                  <a:srgbClr val="222222"/>
                </a:solidFill>
                <a:latin typeface="Alef"/>
                <a:ea typeface="Alef"/>
                <a:cs typeface="Calibri" panose="020F0502020204030204" pitchFamily="34" charset="0"/>
                <a:sym typeface="Alef"/>
              </a:rPr>
              <a:t>:			</a:t>
            </a:r>
            <a:r>
              <a:rPr lang="x-none" sz="2200" dirty="0">
                <a:solidFill>
                  <a:srgbClr val="222222"/>
                </a:solidFill>
                <a:latin typeface="Alef"/>
                <a:ea typeface="Alef"/>
                <a:cs typeface="Calibri" panose="020F0502020204030204" pitchFamily="34" charset="0"/>
                <a:sym typeface="Alef"/>
              </a:rPr>
              <a:t>יֶלֶד+ון = יַלְדּוֹן</a:t>
            </a:r>
            <a:r>
              <a:rPr lang="he-IL" sz="2200" dirty="0">
                <a:solidFill>
                  <a:srgbClr val="222222"/>
                </a:solidFill>
                <a:latin typeface="Alef"/>
                <a:ea typeface="Alef"/>
                <a:cs typeface="Calibri" panose="020F0502020204030204" pitchFamily="34" charset="0"/>
                <a:sym typeface="Alef"/>
              </a:rPr>
              <a:t> (</a:t>
            </a:r>
            <a:r>
              <a:rPr lang="x-none" sz="2200" dirty="0">
                <a:solidFill>
                  <a:srgbClr val="222222"/>
                </a:solidFill>
                <a:latin typeface="Alef"/>
                <a:ea typeface="Alef"/>
                <a:cs typeface="Calibri" panose="020F0502020204030204" pitchFamily="34" charset="0"/>
                <a:sym typeface="Alef"/>
              </a:rPr>
              <a:t>משמעות הקטנה</a:t>
            </a:r>
            <a:r>
              <a:rPr lang="he-IL" sz="2200" dirty="0">
                <a:solidFill>
                  <a:srgbClr val="222222"/>
                </a:solidFill>
                <a:latin typeface="Alef"/>
                <a:ea typeface="Alef"/>
                <a:cs typeface="Calibri" panose="020F0502020204030204" pitchFamily="34" charset="0"/>
                <a:sym typeface="Alef"/>
              </a:rPr>
              <a:t>)</a:t>
            </a:r>
            <a:endParaRPr sz="2600" dirty="0">
              <a:solidFill>
                <a:schemeClr val="dk1"/>
              </a:solidFill>
              <a:latin typeface="Calibri" panose="020F0502020204030204" pitchFamily="34" charset="0"/>
              <a:cs typeface="Calibri" panose="020F0502020204030204" pitchFamily="34" charset="0"/>
            </a:endParaRPr>
          </a:p>
        </p:txBody>
      </p:sp>
      <p:sp>
        <p:nvSpPr>
          <p:cNvPr id="300" name="Google Shape;300;p36"/>
          <p:cNvSpPr txBox="1"/>
          <p:nvPr/>
        </p:nvSpPr>
        <p:spPr>
          <a:xfrm>
            <a:off x="1143000" y="1"/>
            <a:ext cx="10796451" cy="888274"/>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defRPr sz="4800" b="1">
                <a:solidFill>
                  <a:schemeClr val="tx1">
                    <a:lumMod val="95000"/>
                    <a:lumOff val="5000"/>
                  </a:schemeClr>
                </a:solidFill>
                <a:latin typeface="+mj-lt"/>
                <a:ea typeface="+mj-ea"/>
                <a:cs typeface="Calibri"/>
              </a:defRPr>
            </a:lvl1pPr>
          </a:lstStyle>
          <a:p>
            <a:r>
              <a:rPr lang="x-none" dirty="0">
                <a:sym typeface="Calibri"/>
              </a:rPr>
              <a:t>סוג הצורן </a:t>
            </a:r>
            <a:r>
              <a:rPr lang="he-IL" dirty="0">
                <a:sym typeface="Calibri"/>
              </a:rPr>
              <a:t>(</a:t>
            </a:r>
            <a:r>
              <a:rPr lang="x-none" dirty="0">
                <a:sym typeface="Calibri"/>
              </a:rPr>
              <a:t>גזירה\נטייה</a:t>
            </a:r>
            <a:r>
              <a:rPr lang="he-IL" dirty="0">
                <a:sym typeface="Calibri"/>
              </a:rPr>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p:nvPr/>
        </p:nvSpPr>
        <p:spPr>
          <a:xfrm>
            <a:off x="1235666" y="1732833"/>
            <a:ext cx="10537941" cy="3570178"/>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2200" dirty="0">
                <a:solidFill>
                  <a:schemeClr val="dk1"/>
                </a:solidFill>
                <a:cs typeface="Calibri" panose="020F0502020204030204" pitchFamily="34" charset="0"/>
              </a:rPr>
              <a:t>לפניך שני משפטים</a:t>
            </a:r>
            <a:r>
              <a:rPr lang="he-IL" sz="2200" dirty="0">
                <a:solidFill>
                  <a:schemeClr val="dk1"/>
                </a:solidFill>
                <a:cs typeface="Calibri" panose="020F0502020204030204" pitchFamily="34" charset="0"/>
              </a:rPr>
              <a:t>, </a:t>
            </a:r>
            <a:r>
              <a:rPr lang="x-none" sz="2200" dirty="0">
                <a:solidFill>
                  <a:schemeClr val="dk1"/>
                </a:solidFill>
                <a:cs typeface="Calibri" panose="020F0502020204030204" pitchFamily="34" charset="0"/>
              </a:rPr>
              <a:t> </a:t>
            </a:r>
            <a:r>
              <a:rPr lang="en-US" sz="2200" dirty="0">
                <a:solidFill>
                  <a:schemeClr val="dk1"/>
                </a:solidFill>
                <a:cs typeface="Calibri" panose="020F0502020204030204" pitchFamily="34" charset="0"/>
              </a:rPr>
              <a:t> </a:t>
            </a:r>
            <a:r>
              <a:rPr lang="x-none" sz="2200" dirty="0">
                <a:solidFill>
                  <a:schemeClr val="dk1"/>
                </a:solidFill>
                <a:cs typeface="Calibri" panose="020F0502020204030204" pitchFamily="34" charset="0"/>
              </a:rPr>
              <a:t>ובכל אחד מהם מודגשת מילה</a:t>
            </a:r>
            <a:r>
              <a:rPr lang="he-IL" sz="2200" dirty="0">
                <a:solidFill>
                  <a:schemeClr val="dk1"/>
                </a:solidFill>
                <a:cs typeface="Calibri" panose="020F0502020204030204" pitchFamily="34" charset="0"/>
              </a:rPr>
              <a:t>.</a:t>
            </a:r>
            <a:r>
              <a:rPr lang="x-none" sz="2200" dirty="0">
                <a:solidFill>
                  <a:schemeClr val="dk1"/>
                </a:solidFill>
                <a:cs typeface="Calibri" panose="020F0502020204030204" pitchFamily="34" charset="0"/>
              </a:rPr>
              <a:t> </a:t>
            </a:r>
            <a:endParaRPr sz="2200" dirty="0">
              <a:solidFill>
                <a:schemeClr val="dk1"/>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sz="2200" dirty="0">
              <a:solidFill>
                <a:schemeClr val="dk1"/>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x-none" sz="2200" dirty="0">
                <a:solidFill>
                  <a:schemeClr val="dk1"/>
                </a:solidFill>
                <a:cs typeface="Calibri" panose="020F0502020204030204" pitchFamily="34" charset="0"/>
              </a:rPr>
              <a:t>(1)</a:t>
            </a:r>
            <a:r>
              <a:rPr lang="x-none" sz="2200" b="1" dirty="0">
                <a:solidFill>
                  <a:schemeClr val="dk1"/>
                </a:solidFill>
                <a:cs typeface="Calibri" panose="020F0502020204030204" pitchFamily="34" charset="0"/>
              </a:rPr>
              <a:t>מִשְׁפָּטָן</a:t>
            </a:r>
            <a:r>
              <a:rPr lang="x-none" sz="2200" dirty="0">
                <a:solidFill>
                  <a:schemeClr val="dk1"/>
                </a:solidFill>
                <a:cs typeface="Calibri" panose="020F0502020204030204" pitchFamily="34" charset="0"/>
              </a:rPr>
              <a:t> של הנשים שהתפרעו בהפגנה יחל בשבוע הבא. </a:t>
            </a:r>
            <a:endParaRPr sz="2200" dirty="0">
              <a:solidFill>
                <a:schemeClr val="dk1"/>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x-none" sz="2200" dirty="0">
                <a:solidFill>
                  <a:schemeClr val="dk1"/>
                </a:solidFill>
                <a:cs typeface="Calibri" panose="020F0502020204030204" pitchFamily="34" charset="0"/>
              </a:rPr>
              <a:t>(2)אביה של חברתי הוא</a:t>
            </a:r>
            <a:r>
              <a:rPr lang="x-none" sz="2200" b="1" dirty="0">
                <a:solidFill>
                  <a:schemeClr val="dk1"/>
                </a:solidFill>
                <a:cs typeface="Calibri" panose="020F0502020204030204" pitchFamily="34" charset="0"/>
              </a:rPr>
              <a:t> מִשְׁפְּטָן </a:t>
            </a:r>
            <a:r>
              <a:rPr lang="x-none" sz="2200" dirty="0">
                <a:solidFill>
                  <a:schemeClr val="dk1"/>
                </a:solidFill>
                <a:cs typeface="Calibri" panose="020F0502020204030204" pitchFamily="34" charset="0"/>
              </a:rPr>
              <a:t>ידוע. </a:t>
            </a:r>
            <a:endParaRPr sz="2200" dirty="0">
              <a:solidFill>
                <a:schemeClr val="dk1"/>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sz="2200" dirty="0">
              <a:solidFill>
                <a:schemeClr val="dk1"/>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lang="en-US" sz="2200" dirty="0">
              <a:solidFill>
                <a:schemeClr val="dk1"/>
              </a:solidFill>
              <a:cs typeface="Calibri" panose="020F0502020204030204" pitchFamily="34" charset="0"/>
            </a:endParaRPr>
          </a:p>
          <a:p>
            <a:pPr marL="0" lvl="0" indent="0" algn="r" rtl="1">
              <a:spcBef>
                <a:spcPts val="0"/>
              </a:spcBef>
              <a:spcAft>
                <a:spcPts val="0"/>
              </a:spcAft>
              <a:buNone/>
            </a:pPr>
            <a:r>
              <a:rPr lang="x-none" sz="2200" dirty="0">
                <a:solidFill>
                  <a:schemeClr val="dk1"/>
                </a:solidFill>
                <a:cs typeface="Calibri" panose="020F0502020204030204" pitchFamily="34" charset="0"/>
              </a:rPr>
              <a:t> השלם את המשפט שלפניך.</a:t>
            </a:r>
            <a:endParaRPr sz="2200" dirty="0">
              <a:solidFill>
                <a:schemeClr val="dk1"/>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br>
              <a:rPr lang="en-US" sz="2200" dirty="0">
                <a:solidFill>
                  <a:schemeClr val="dk1"/>
                </a:solidFill>
                <a:cs typeface="Calibri" panose="020F0502020204030204" pitchFamily="34" charset="0"/>
              </a:rPr>
            </a:br>
            <a:r>
              <a:rPr lang="x-none" sz="2200" dirty="0">
                <a:solidFill>
                  <a:schemeClr val="dk1"/>
                </a:solidFill>
                <a:cs typeface="Calibri" panose="020F0502020204030204" pitchFamily="34" charset="0"/>
              </a:rPr>
              <a:t> במילה המודגשת במשפט </a:t>
            </a:r>
            <a:r>
              <a:rPr lang="he-IL" sz="2200" dirty="0">
                <a:solidFill>
                  <a:schemeClr val="dk1"/>
                </a:solidFill>
                <a:cs typeface="Calibri" panose="020F0502020204030204" pitchFamily="34" charset="0"/>
              </a:rPr>
              <a:t> (1)  </a:t>
            </a:r>
            <a:r>
              <a:rPr lang="x-none" sz="2200" u="sng" dirty="0">
                <a:solidFill>
                  <a:schemeClr val="dk1"/>
                </a:solidFill>
                <a:cs typeface="Calibri" panose="020F0502020204030204" pitchFamily="34" charset="0"/>
              </a:rPr>
              <a:t>סוג הצורן הסופי </a:t>
            </a:r>
            <a:r>
              <a:rPr lang="x-none" sz="2200" dirty="0">
                <a:solidFill>
                  <a:schemeClr val="dk1"/>
                </a:solidFill>
                <a:cs typeface="Calibri" panose="020F0502020204030204" pitchFamily="34" charset="0"/>
              </a:rPr>
              <a:t>הוא __________ ומשמעותו ___________ ,</a:t>
            </a:r>
            <a:endParaRPr sz="2200" dirty="0">
              <a:solidFill>
                <a:schemeClr val="dk1"/>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x-none" sz="2200" dirty="0">
                <a:solidFill>
                  <a:schemeClr val="dk1"/>
                </a:solidFill>
                <a:cs typeface="Calibri" panose="020F0502020204030204" pitchFamily="34" charset="0"/>
              </a:rPr>
              <a:t> ובמילה המודגשת במשפט</a:t>
            </a:r>
            <a:r>
              <a:rPr lang="he-IL" sz="2200" dirty="0">
                <a:solidFill>
                  <a:schemeClr val="dk1"/>
                </a:solidFill>
                <a:cs typeface="Calibri" panose="020F0502020204030204" pitchFamily="34" charset="0"/>
              </a:rPr>
              <a:t> (2) </a:t>
            </a:r>
            <a:r>
              <a:rPr lang="x-none" sz="2200" u="sng" dirty="0">
                <a:solidFill>
                  <a:schemeClr val="dk1"/>
                </a:solidFill>
                <a:cs typeface="Calibri" panose="020F0502020204030204" pitchFamily="34" charset="0"/>
              </a:rPr>
              <a:t>סוג הצורן הסופי</a:t>
            </a:r>
            <a:r>
              <a:rPr lang="x-none" sz="2200" dirty="0">
                <a:solidFill>
                  <a:schemeClr val="dk1"/>
                </a:solidFill>
                <a:cs typeface="Calibri" panose="020F0502020204030204" pitchFamily="34" charset="0"/>
              </a:rPr>
              <a:t> הוא __________ ומשמעותו ___________ . </a:t>
            </a:r>
            <a:endParaRPr dirty="0">
              <a:solidFill>
                <a:schemeClr val="dk1"/>
              </a:solidFill>
              <a:latin typeface="Calibri" panose="020F0502020204030204" pitchFamily="34" charset="0"/>
              <a:cs typeface="Calibri" panose="020F0502020204030204" pitchFamily="34" charset="0"/>
            </a:endParaRPr>
          </a:p>
        </p:txBody>
      </p:sp>
      <p:sp>
        <p:nvSpPr>
          <p:cNvPr id="307" name="Google Shape;307;p37"/>
          <p:cNvSpPr txBox="1"/>
          <p:nvPr/>
        </p:nvSpPr>
        <p:spPr>
          <a:xfrm>
            <a:off x="1136469" y="45720"/>
            <a:ext cx="10789920" cy="862149"/>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defRPr sz="4800" b="1">
                <a:solidFill>
                  <a:schemeClr val="tx1">
                    <a:lumMod val="95000"/>
                    <a:lumOff val="5000"/>
                  </a:schemeClr>
                </a:solidFill>
                <a:latin typeface="+mj-lt"/>
                <a:ea typeface="+mj-ea"/>
                <a:cs typeface="Calibri"/>
              </a:defRPr>
            </a:lvl1pPr>
          </a:lstStyle>
          <a:p>
            <a:r>
              <a:rPr lang="x-none" dirty="0">
                <a:sym typeface="Calibri"/>
              </a:rPr>
              <a:t>שאלה מבגרות  </a:t>
            </a:r>
            <a:r>
              <a:rPr lang="he-IL" dirty="0">
                <a:sym typeface="Calibri"/>
              </a:rPr>
              <a:t>(</a:t>
            </a:r>
            <a:r>
              <a:rPr lang="x-none" dirty="0">
                <a:sym typeface="Calibri"/>
              </a:rPr>
              <a:t>קיץ תש"ף</a:t>
            </a:r>
            <a:r>
              <a:rPr lang="he-IL" dirty="0">
                <a:sym typeface="Calibri"/>
              </a:rPr>
              <a:t>)</a:t>
            </a:r>
            <a:endParaRPr dirty="0">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30" y="0"/>
            <a:ext cx="4879209"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083" y="0"/>
            <a:ext cx="2066913" cy="6858000"/>
          </a:xfrm>
          <a:prstGeom prst="rect">
            <a:avLst/>
          </a:prstGeom>
        </p:spPr>
      </p:pic>
    </p:spTree>
    <p:extLst>
      <p:ext uri="{BB962C8B-B14F-4D97-AF65-F5344CB8AC3E}">
        <p14:creationId xmlns:p14="http://schemas.microsoft.com/office/powerpoint/2010/main" val="227156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1332410" y="2404872"/>
            <a:ext cx="9516293" cy="1920240"/>
          </a:xfrm>
          <a:prstGeom prst="rect">
            <a:avLst/>
          </a:prstGeom>
          <a:noFill/>
          <a:ln>
            <a:noFill/>
          </a:ln>
        </p:spPr>
        <p:txBody>
          <a:bodyPr spcFirstLastPara="1" vert="horz" wrap="square" lIns="91425" tIns="45700" rIns="91425" bIns="45700" rtlCol="0" anchor="ctr" anchorCtr="0">
            <a:noAutofit/>
          </a:bodyPr>
          <a:lstStyle/>
          <a:p>
            <a:r>
              <a:rPr lang="x-none" sz="5400" b="1">
                <a:solidFill>
                  <a:schemeClr val="tx1">
                    <a:lumMod val="95000"/>
                    <a:lumOff val="5000"/>
                  </a:schemeClr>
                </a:solidFill>
                <a:latin typeface="+mj-lt"/>
                <a:cs typeface="Calibri"/>
              </a:rPr>
              <a:t>חלוקת הזמן במהלך הבחינה</a:t>
            </a:r>
            <a:endParaRPr sz="5400" b="1" dirty="0">
              <a:solidFill>
                <a:schemeClr val="tx1">
                  <a:lumMod val="95000"/>
                  <a:lumOff val="5000"/>
                </a:schemeClr>
              </a:solidFill>
              <a:latin typeface="+mj-lt"/>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404257" y="1533232"/>
            <a:ext cx="9392194" cy="3796414"/>
          </a:xfrm>
          <a:prstGeom prst="rect">
            <a:avLst/>
          </a:prstGeom>
          <a:noFill/>
          <a:ln>
            <a:noFill/>
          </a:ln>
        </p:spPr>
        <p:txBody>
          <a:bodyPr spcFirstLastPara="1" wrap="square" lIns="91425" tIns="45700" rIns="91425" bIns="45700" anchor="ctr" anchorCtr="0">
            <a:normAutofit/>
          </a:bodyPr>
          <a:lstStyle/>
          <a:p>
            <a:pPr marL="0" lvl="0" indent="0" algn="ctr" rtl="1">
              <a:lnSpc>
                <a:spcPct val="85000"/>
              </a:lnSpc>
              <a:spcBef>
                <a:spcPts val="0"/>
              </a:spcBef>
              <a:spcAft>
                <a:spcPts val="0"/>
              </a:spcAft>
              <a:buClr>
                <a:srgbClr val="D2107E"/>
              </a:buClr>
              <a:buSzPts val="8000"/>
              <a:buFont typeface="Calibri"/>
              <a:buNone/>
            </a:pPr>
            <a:r>
              <a:rPr lang="x-none" b="1">
                <a:solidFill>
                  <a:schemeClr val="tx1">
                    <a:lumMod val="95000"/>
                    <a:lumOff val="5000"/>
                  </a:schemeClr>
                </a:solidFill>
              </a:rPr>
              <a:t>מבנה הבחינה</a:t>
            </a:r>
            <a:endParaRPr b="1" dirty="0">
              <a:solidFill>
                <a:schemeClr val="tx1">
                  <a:lumMod val="95000"/>
                  <a:lumOff val="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p:nvPr/>
        </p:nvSpPr>
        <p:spPr>
          <a:xfrm>
            <a:off x="5461139" y="1284085"/>
            <a:ext cx="6328089" cy="437213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000" dirty="0">
                <a:solidFill>
                  <a:schemeClr val="dk1"/>
                </a:solidFill>
                <a:latin typeface="Calibri"/>
                <a:ea typeface="Calibri"/>
                <a:cs typeface="Calibri" panose="020F0502020204030204" pitchFamily="34" charset="0"/>
                <a:sym typeface="Calibri"/>
              </a:rPr>
              <a:t>בבחינה יש לענות על:</a:t>
            </a:r>
            <a:endParaRPr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2000" dirty="0">
                <a:solidFill>
                  <a:schemeClr val="dk1"/>
                </a:solidFill>
                <a:latin typeface="Calibri"/>
                <a:ea typeface="Calibri"/>
                <a:cs typeface="Calibri" panose="020F0502020204030204" pitchFamily="34" charset="0"/>
                <a:sym typeface="Calibri"/>
              </a:rPr>
              <a:t>כל שאלות הבנת הנקרא </a:t>
            </a:r>
            <a:endParaRPr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2000" dirty="0">
                <a:solidFill>
                  <a:schemeClr val="dk1"/>
                </a:solidFill>
                <a:latin typeface="Calibri"/>
                <a:ea typeface="Calibri"/>
                <a:cs typeface="Calibri" panose="020F0502020204030204" pitchFamily="34" charset="0"/>
                <a:sym typeface="Calibri"/>
              </a:rPr>
              <a:t>שאלת מטלת הכתיבה           הקדישו לחלק זה כשע</a:t>
            </a:r>
            <a:r>
              <a:rPr lang="he-IL" sz="2000" dirty="0">
                <a:solidFill>
                  <a:schemeClr val="dk1"/>
                </a:solidFill>
                <a:latin typeface="Calibri"/>
                <a:ea typeface="Calibri"/>
                <a:cs typeface="Calibri" panose="020F0502020204030204" pitchFamily="34" charset="0"/>
                <a:sym typeface="Calibri"/>
              </a:rPr>
              <a:t>ה וחצי</a:t>
            </a:r>
            <a:endParaRPr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2000" dirty="0">
                <a:solidFill>
                  <a:schemeClr val="dk1"/>
                </a:solidFill>
                <a:latin typeface="Calibri"/>
                <a:ea typeface="Calibri"/>
                <a:cs typeface="Calibri" panose="020F0502020204030204" pitchFamily="34" charset="0"/>
                <a:sym typeface="Calibri"/>
              </a:rPr>
              <a:t>שם המספר </a:t>
            </a:r>
            <a:endParaRPr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r>
              <a:rPr lang="x-none" sz="2000" dirty="0">
                <a:solidFill>
                  <a:schemeClr val="dk1"/>
                </a:solidFill>
                <a:latin typeface="Calibri"/>
                <a:ea typeface="Calibri"/>
                <a:cs typeface="Calibri" panose="020F0502020204030204" pitchFamily="34" charset="0"/>
                <a:sym typeface="Calibri"/>
              </a:rPr>
              <a:t>ארבע שאלות מפרק התחביר או מפרק תורת הצורות     </a:t>
            </a:r>
            <a:r>
              <a:rPr lang="he-IL" sz="2000" dirty="0">
                <a:solidFill>
                  <a:schemeClr val="dk1"/>
                </a:solidFill>
                <a:latin typeface="Calibri"/>
                <a:ea typeface="Calibri"/>
                <a:cs typeface="Calibri" panose="020F0502020204030204" pitchFamily="34" charset="0"/>
                <a:sym typeface="Calibri"/>
              </a:rPr>
              <a:t> </a:t>
            </a:r>
            <a:r>
              <a:rPr lang="x-none" sz="2000" dirty="0">
                <a:solidFill>
                  <a:schemeClr val="dk1"/>
                </a:solidFill>
                <a:latin typeface="Calibri"/>
                <a:ea typeface="Calibri"/>
                <a:cs typeface="Calibri" panose="020F0502020204030204" pitchFamily="34" charset="0"/>
                <a:sym typeface="Calibri"/>
              </a:rPr>
              <a:t>כשעה ורבע</a:t>
            </a:r>
            <a:endParaRPr sz="20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endParaRPr sz="20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endParaRPr sz="20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endParaRPr sz="8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endParaRPr sz="7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r>
              <a:rPr lang="x-none" sz="2000" b="1" dirty="0">
                <a:solidFill>
                  <a:srgbClr val="EC217D"/>
                </a:solidFill>
                <a:latin typeface="Calibri"/>
                <a:ea typeface="Calibri"/>
                <a:cs typeface="Calibri" panose="020F0502020204030204" pitchFamily="34" charset="0"/>
                <a:sym typeface="Calibri"/>
              </a:rPr>
              <a:t>אל תמהרו למסור את הבחינה!!</a:t>
            </a:r>
            <a:br>
              <a:rPr lang="en-US" sz="2000" dirty="0">
                <a:solidFill>
                  <a:srgbClr val="EC217D"/>
                </a:solidFill>
                <a:latin typeface="Calibri"/>
                <a:ea typeface="Calibri"/>
                <a:cs typeface="Calibri" panose="020F0502020204030204" pitchFamily="34" charset="0"/>
                <a:sym typeface="Calibri"/>
              </a:rPr>
            </a:br>
            <a:r>
              <a:rPr lang="x-none" sz="2000" b="1" dirty="0">
                <a:solidFill>
                  <a:srgbClr val="EC217D"/>
                </a:solidFill>
                <a:latin typeface="Calibri"/>
                <a:ea typeface="Calibri"/>
                <a:cs typeface="Calibri" panose="020F0502020204030204" pitchFamily="34" charset="0"/>
                <a:sym typeface="Calibri"/>
              </a:rPr>
              <a:t>כ-15 דקות השאירו לבדיקה</a:t>
            </a:r>
            <a:r>
              <a:rPr lang="he-IL" sz="2000" b="1" dirty="0">
                <a:solidFill>
                  <a:srgbClr val="EC217D"/>
                </a:solidFill>
                <a:latin typeface="Calibri"/>
                <a:ea typeface="Calibri"/>
                <a:cs typeface="Calibri" panose="020F0502020204030204" pitchFamily="34" charset="0"/>
                <a:sym typeface="Calibri"/>
              </a:rPr>
              <a:t>:</a:t>
            </a:r>
            <a:endParaRPr sz="2000" b="1" dirty="0">
              <a:solidFill>
                <a:srgbClr val="EC217D"/>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r>
              <a:rPr lang="x-none" sz="2000" b="1" dirty="0">
                <a:solidFill>
                  <a:schemeClr val="tx1">
                    <a:lumMod val="95000"/>
                    <a:lumOff val="5000"/>
                  </a:schemeClr>
                </a:solidFill>
                <a:latin typeface="Alef"/>
                <a:ea typeface="Alef"/>
                <a:cs typeface="Calibri" panose="020F0502020204030204" pitchFamily="34" charset="0"/>
                <a:sym typeface="Alef"/>
              </a:rPr>
              <a:t>בדקו שעניתם על כל השאלות,</a:t>
            </a:r>
            <a:r>
              <a:rPr lang="he-IL" sz="2000" b="1" dirty="0">
                <a:solidFill>
                  <a:schemeClr val="tx1">
                    <a:lumMod val="95000"/>
                    <a:lumOff val="5000"/>
                  </a:schemeClr>
                </a:solidFill>
                <a:latin typeface="Alef"/>
                <a:ea typeface="Alef"/>
                <a:cs typeface="Calibri" panose="020F0502020204030204" pitchFamily="34" charset="0"/>
                <a:sym typeface="Alef"/>
              </a:rPr>
              <a:t> </a:t>
            </a:r>
            <a:r>
              <a:rPr lang="x-none" sz="2000" b="1" dirty="0">
                <a:solidFill>
                  <a:schemeClr val="tx1">
                    <a:lumMod val="95000"/>
                    <a:lumOff val="5000"/>
                  </a:schemeClr>
                </a:solidFill>
                <a:latin typeface="Alef"/>
                <a:ea typeface="Alef"/>
                <a:cs typeface="Calibri" panose="020F0502020204030204" pitchFamily="34" charset="0"/>
                <a:sym typeface="Alef"/>
              </a:rPr>
              <a:t>קראו את התשובות שכתבתם</a:t>
            </a:r>
            <a:r>
              <a:rPr lang="he-IL" sz="2000" b="1" dirty="0">
                <a:solidFill>
                  <a:schemeClr val="tx1">
                    <a:lumMod val="95000"/>
                    <a:lumOff val="5000"/>
                  </a:schemeClr>
                </a:solidFill>
                <a:latin typeface="Alef"/>
                <a:ea typeface="Alef"/>
                <a:cs typeface="Calibri" panose="020F0502020204030204" pitchFamily="34" charset="0"/>
                <a:sym typeface="Alef"/>
              </a:rPr>
              <a:t>,</a:t>
            </a:r>
            <a:r>
              <a:rPr lang="x-none" sz="2000" b="1" dirty="0">
                <a:solidFill>
                  <a:schemeClr val="tx1">
                    <a:lumMod val="95000"/>
                    <a:lumOff val="5000"/>
                  </a:schemeClr>
                </a:solidFill>
                <a:latin typeface="Alef"/>
                <a:ea typeface="Alef"/>
                <a:cs typeface="Calibri" panose="020F0502020204030204" pitchFamily="34" charset="0"/>
                <a:sym typeface="Alef"/>
              </a:rPr>
              <a:t> ובדקו שלא טעיתם.</a:t>
            </a:r>
            <a:endParaRPr sz="2200" b="1" dirty="0">
              <a:solidFill>
                <a:schemeClr val="tx1">
                  <a:lumMod val="95000"/>
                  <a:lumOff val="5000"/>
                </a:schemeClr>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8" name="Google Shape;318;p39"/>
          <p:cNvSpPr txBox="1"/>
          <p:nvPr/>
        </p:nvSpPr>
        <p:spPr>
          <a:xfrm>
            <a:off x="1156064" y="0"/>
            <a:ext cx="10782652" cy="914400"/>
          </a:xfrm>
          <a:prstGeom prst="rect">
            <a:avLst/>
          </a:prstGeom>
          <a:noFill/>
          <a:ln>
            <a:noFill/>
          </a:ln>
        </p:spPr>
        <p:txBody>
          <a:bodyPr spcFirstLastPara="1" vert="horz" wrap="square" lIns="91425" tIns="45700" rIns="91425" bIns="45700" rtlCol="0" anchor="ctr" anchorCtr="0">
            <a:noAutofit/>
          </a:bodyPr>
          <a:lstStyle>
            <a:defPPr>
              <a:defRPr lang="en-US"/>
            </a:defPPr>
            <a:lvl1pPr algn="ctr" rtl="1">
              <a:lnSpc>
                <a:spcPct val="90000"/>
              </a:lnSpc>
              <a:defRPr sz="4800" b="1">
                <a:solidFill>
                  <a:schemeClr val="tx1">
                    <a:lumMod val="95000"/>
                    <a:lumOff val="5000"/>
                  </a:schemeClr>
                </a:solidFill>
                <a:latin typeface="+mj-lt"/>
                <a:ea typeface="+mj-ea"/>
                <a:cs typeface="Calibri"/>
              </a:defRPr>
            </a:lvl1pPr>
          </a:lstStyle>
          <a:p>
            <a:r>
              <a:rPr lang="x-none">
                <a:sym typeface="Calibri"/>
              </a:rPr>
              <a:t>חלוקת הזמן במהלך הבחינה</a:t>
            </a:r>
            <a:endParaRPr dirty="0"/>
          </a:p>
        </p:txBody>
      </p:sp>
      <p:pic>
        <p:nvPicPr>
          <p:cNvPr id="319" name="Google Shape;319;p39"/>
          <p:cNvPicPr preferRelativeResize="0"/>
          <p:nvPr/>
        </p:nvPicPr>
        <p:blipFill rotWithShape="1">
          <a:blip r:embed="rId3">
            <a:alphaModFix/>
          </a:blip>
          <a:srcRect/>
          <a:stretch/>
        </p:blipFill>
        <p:spPr>
          <a:xfrm>
            <a:off x="842555" y="1553514"/>
            <a:ext cx="3750972" cy="3750972"/>
          </a:xfrm>
          <a:prstGeom prst="rect">
            <a:avLst/>
          </a:prstGeom>
          <a:noFill/>
          <a:ln>
            <a:noFill/>
          </a:ln>
        </p:spPr>
      </p:pic>
      <p:sp>
        <p:nvSpPr>
          <p:cNvPr id="320" name="Google Shape;320;p39"/>
          <p:cNvSpPr/>
          <p:nvPr/>
        </p:nvSpPr>
        <p:spPr>
          <a:xfrm>
            <a:off x="9262381" y="1737359"/>
            <a:ext cx="142800" cy="485700"/>
          </a:xfrm>
          <a:prstGeom prst="leftBrace">
            <a:avLst>
              <a:gd name="adj1" fmla="val 50000"/>
              <a:gd name="adj2" fmla="val 50000"/>
            </a:avLst>
          </a:prstGeom>
          <a:noFill/>
          <a:ln w="28575" cap="flat" cmpd="sng">
            <a:solidFill>
              <a:srgbClr val="C21060"/>
            </a:solidFill>
            <a:prstDash val="solid"/>
            <a:round/>
            <a:headEnd type="none" w="sm" len="sm"/>
            <a:tailEnd type="none" w="sm" len="sm"/>
          </a:ln>
        </p:spPr>
        <p:txBody>
          <a:bodyPr spcFirstLastPara="1" wrap="square" lIns="91425" tIns="91425" rIns="91425" bIns="91425" anchor="ctr" anchorCtr="0">
            <a:noAutofit/>
          </a:bodyPr>
          <a:lstStyle/>
          <a:p>
            <a:pPr marL="0" lvl="0" indent="0" algn="r" defTabSz="914400" rtl="1" eaLnBrk="1" latinLnBrk="0" hangingPunct="1">
              <a:spcBef>
                <a:spcPts val="0"/>
              </a:spcBef>
              <a:spcAft>
                <a:spcPts val="0"/>
              </a:spcAft>
              <a:buNone/>
            </a:pPr>
            <a:endParaRPr/>
          </a:p>
        </p:txBody>
      </p:sp>
      <p:sp>
        <p:nvSpPr>
          <p:cNvPr id="321" name="Google Shape;321;p39"/>
          <p:cNvSpPr/>
          <p:nvPr/>
        </p:nvSpPr>
        <p:spPr>
          <a:xfrm>
            <a:off x="6796868" y="2331394"/>
            <a:ext cx="142800" cy="485700"/>
          </a:xfrm>
          <a:prstGeom prst="leftBrace">
            <a:avLst>
              <a:gd name="adj1" fmla="val 50000"/>
              <a:gd name="adj2" fmla="val 50000"/>
            </a:avLst>
          </a:prstGeom>
          <a:noFill/>
          <a:ln w="28575" cap="flat" cmpd="sng">
            <a:solidFill>
              <a:srgbClr val="C21060"/>
            </a:solidFill>
            <a:prstDash val="solid"/>
            <a:round/>
            <a:headEnd type="none" w="sm" len="sm"/>
            <a:tailEnd type="none" w="sm" len="sm"/>
          </a:ln>
        </p:spPr>
        <p:txBody>
          <a:bodyPr spcFirstLastPara="1" wrap="square" lIns="91425" tIns="91425" rIns="91425" bIns="91425" anchor="ctr" anchorCtr="0">
            <a:noAutofit/>
          </a:bodyPr>
          <a:lstStyle/>
          <a:p>
            <a:pPr marL="0" lvl="0" indent="0" algn="r" defTabSz="914400" rtl="1" eaLnBrk="1" latinLnBrk="0" hangingPunct="1">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1325880" y="2404872"/>
            <a:ext cx="9542417" cy="1920240"/>
          </a:xfrm>
          <a:prstGeom prst="rect">
            <a:avLst/>
          </a:prstGeom>
          <a:noFill/>
          <a:ln>
            <a:noFill/>
          </a:ln>
        </p:spPr>
        <p:txBody>
          <a:bodyPr spcFirstLastPara="1" vert="horz" wrap="square" lIns="91425" tIns="45700" rIns="91425" bIns="45700" rtlCol="0" anchor="ctr" anchorCtr="0">
            <a:noAutofit/>
          </a:bodyPr>
          <a:lstStyle/>
          <a:p>
            <a:r>
              <a:rPr lang="x-none" sz="6600" b="1">
                <a:solidFill>
                  <a:schemeClr val="tx1">
                    <a:lumMod val="95000"/>
                    <a:lumOff val="5000"/>
                  </a:schemeClr>
                </a:solidFill>
                <a:latin typeface="+mj-lt"/>
                <a:cs typeface="Calibri"/>
              </a:rPr>
              <a:t>זמן לשאלות שלכם</a:t>
            </a:r>
            <a:endParaRPr sz="6600" b="1" dirty="0">
              <a:solidFill>
                <a:schemeClr val="tx1">
                  <a:lumMod val="95000"/>
                  <a:lumOff val="5000"/>
                </a:schemeClr>
              </a:solidFill>
              <a:latin typeface="+mj-lt"/>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1325880" y="1715588"/>
            <a:ext cx="9535886" cy="2609523"/>
          </a:xfrm>
          <a:prstGeom prst="rect">
            <a:avLst/>
          </a:prstGeom>
          <a:noFill/>
          <a:ln>
            <a:noFill/>
          </a:ln>
        </p:spPr>
        <p:txBody>
          <a:bodyPr spcFirstLastPara="1" vert="horz" wrap="square" lIns="91425" tIns="45700" rIns="91425" bIns="45700" rtlCol="0" anchor="ctr" anchorCtr="0">
            <a:noAutofit/>
          </a:bodyPr>
          <a:lstStyle/>
          <a:p>
            <a:r>
              <a:rPr lang="x-none" sz="5400" b="1">
                <a:solidFill>
                  <a:schemeClr val="tx1">
                    <a:lumMod val="95000"/>
                    <a:lumOff val="5000"/>
                  </a:schemeClr>
                </a:solidFill>
                <a:latin typeface="+mj-lt"/>
                <a:cs typeface="Calibri"/>
                <a:sym typeface="Arial"/>
              </a:rPr>
              <a:t>הקדישו כמה דקות </a:t>
            </a:r>
            <a:br>
              <a:rPr lang="x-none" sz="5400" b="1">
                <a:solidFill>
                  <a:schemeClr val="tx1">
                    <a:lumMod val="95000"/>
                    <a:lumOff val="5000"/>
                  </a:schemeClr>
                </a:solidFill>
                <a:latin typeface="+mj-lt"/>
                <a:cs typeface="Calibri"/>
                <a:sym typeface="Arial"/>
              </a:rPr>
            </a:br>
            <a:r>
              <a:rPr lang="x-none" sz="5400" b="1">
                <a:solidFill>
                  <a:schemeClr val="tx1">
                    <a:lumMod val="95000"/>
                    <a:lumOff val="5000"/>
                  </a:schemeClr>
                </a:solidFill>
                <a:latin typeface="+mj-lt"/>
                <a:cs typeface="Calibri"/>
                <a:sym typeface="Arial"/>
              </a:rPr>
              <a:t>למלא משוב קצר</a:t>
            </a:r>
            <a:endParaRPr sz="5400" b="1" dirty="0">
              <a:solidFill>
                <a:schemeClr val="tx1">
                  <a:lumMod val="95000"/>
                  <a:lumOff val="5000"/>
                </a:schemeClr>
              </a:solidFill>
              <a:latin typeface="+mj-lt"/>
              <a:cs typeface="Calibri"/>
            </a:endParaRPr>
          </a:p>
        </p:txBody>
      </p:sp>
      <p:sp>
        <p:nvSpPr>
          <p:cNvPr id="334" name="Google Shape;334;p41"/>
          <p:cNvSpPr txBox="1">
            <a:spLocks noGrp="1"/>
          </p:cNvSpPr>
          <p:nvPr>
            <p:ph type="body" idx="1"/>
          </p:nvPr>
        </p:nvSpPr>
        <p:spPr>
          <a:xfrm>
            <a:off x="1449977" y="3954519"/>
            <a:ext cx="9313818" cy="539104"/>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SzPts val="2400"/>
              <a:buFont typeface="Arial"/>
              <a:buNone/>
            </a:pPr>
            <a:endParaRPr dirty="0">
              <a:solidFill>
                <a:srgbClr val="33ADD4"/>
              </a:solidFill>
              <a:ea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714103" y="914400"/>
            <a:ext cx="10955381" cy="713290"/>
          </a:xfrm>
          <a:prstGeom prst="rect">
            <a:avLst/>
          </a:prstGeom>
          <a:noFill/>
          <a:ln>
            <a:noFill/>
          </a:ln>
        </p:spPr>
        <p:txBody>
          <a:bodyPr spcFirstLastPara="1" wrap="square" lIns="91425" tIns="45700" rIns="91425" bIns="45700" anchor="b" anchorCtr="0">
            <a:noAutofit/>
          </a:bodyPr>
          <a:lstStyle/>
          <a:p>
            <a:pPr marL="0" lvl="0" indent="0" algn="ctr" rtl="1">
              <a:lnSpc>
                <a:spcPct val="85000"/>
              </a:lnSpc>
              <a:spcBef>
                <a:spcPts val="0"/>
              </a:spcBef>
              <a:spcAft>
                <a:spcPts val="0"/>
              </a:spcAft>
              <a:buClr>
                <a:schemeClr val="lt1"/>
              </a:buClr>
              <a:buSzPts val="3200"/>
              <a:buFont typeface="Calibri"/>
              <a:buNone/>
            </a:pPr>
            <a:r>
              <a:rPr lang="x-none" sz="3200" b="1"/>
              <a:t>קמפוס אורט - אביב אתכם ללמידה ולהצלחה בבחינת הבגרות</a:t>
            </a:r>
            <a:endParaRPr/>
          </a:p>
        </p:txBody>
      </p:sp>
      <p:sp>
        <p:nvSpPr>
          <p:cNvPr id="340" name="Google Shape;340;p42"/>
          <p:cNvSpPr txBox="1">
            <a:spLocks noGrp="1"/>
          </p:cNvSpPr>
          <p:nvPr>
            <p:ph type="body" idx="1"/>
          </p:nvPr>
        </p:nvSpPr>
        <p:spPr>
          <a:xfrm>
            <a:off x="1097280" y="1802167"/>
            <a:ext cx="10058400" cy="4473229"/>
          </a:xfrm>
          <a:prstGeom prst="rect">
            <a:avLst/>
          </a:prstGeom>
          <a:noFill/>
          <a:ln>
            <a:noFill/>
          </a:ln>
        </p:spPr>
        <p:txBody>
          <a:bodyPr spcFirstLastPara="1" wrap="square" lIns="0" tIns="45700" rIns="0" bIns="45700" anchor="t" anchorCtr="0">
            <a:noAutofit/>
          </a:bodyPr>
          <a:lstStyle/>
          <a:p>
            <a:pPr marL="0" lvl="0" indent="0" algn="ctr" rtl="1">
              <a:lnSpc>
                <a:spcPct val="90000"/>
              </a:lnSpc>
              <a:spcBef>
                <a:spcPts val="0"/>
              </a:spcBef>
              <a:spcAft>
                <a:spcPts val="0"/>
              </a:spcAft>
              <a:buSzPts val="1800"/>
              <a:buFont typeface="Calibri"/>
              <a:buNone/>
            </a:pPr>
            <a:r>
              <a:rPr lang="x-none" sz="1800" b="1"/>
              <a:t>מותאם למיקוד חורף תשפ"א</a:t>
            </a:r>
            <a:endParaRPr/>
          </a:p>
          <a:p>
            <a:pPr marL="0" lvl="0" indent="0" algn="ctr" rtl="1">
              <a:lnSpc>
                <a:spcPct val="90000"/>
              </a:lnSpc>
              <a:spcBef>
                <a:spcPts val="1400"/>
              </a:spcBef>
              <a:spcAft>
                <a:spcPts val="0"/>
              </a:spcAft>
              <a:buSzPts val="2400"/>
              <a:buFont typeface="Calibri"/>
              <a:buNone/>
            </a:pPr>
            <a:r>
              <a:rPr lang="x-none" sz="2400" u="sng">
                <a:solidFill>
                  <a:srgbClr val="00ADEF"/>
                </a:solidFill>
                <a:hlinkClick r:id="rId3">
                  <a:extLst>
                    <a:ext uri="{A12FA001-AC4F-418D-AE19-62706E023703}">
                      <ahyp:hlinkClr xmlns:ahyp="http://schemas.microsoft.com/office/drawing/2018/hyperlinkcolor" val="tx"/>
                    </a:ext>
                  </a:extLst>
                </a:hlinkClick>
              </a:rPr>
              <a:t>https://campus.ort.org.il/</a:t>
            </a:r>
            <a:endParaRPr sz="2400">
              <a:solidFill>
                <a:srgbClr val="00ADEF"/>
              </a:solidFill>
            </a:endParaRPr>
          </a:p>
          <a:p>
            <a:pPr marL="457200" lvl="0" indent="-457200" algn="r" rtl="1">
              <a:lnSpc>
                <a:spcPct val="90000"/>
              </a:lnSpc>
              <a:spcBef>
                <a:spcPts val="1400"/>
              </a:spcBef>
              <a:spcAft>
                <a:spcPts val="0"/>
              </a:spcAft>
              <a:buClr>
                <a:schemeClr val="dk1"/>
              </a:buClr>
              <a:buSzPts val="1800"/>
              <a:buFont typeface="Calibri"/>
              <a:buAutoNum type="arabicPeriod"/>
            </a:pPr>
            <a:r>
              <a:rPr lang="x-none" sz="1800" u="sng">
                <a:solidFill>
                  <a:srgbClr val="00ADEF"/>
                </a:solidFill>
              </a:rPr>
              <a:t>ספרות</a:t>
            </a:r>
            <a:endParaRPr sz="1800" u="sng">
              <a:solidFill>
                <a:srgbClr val="00ADEF"/>
              </a:solidFill>
            </a:endParaRPr>
          </a:p>
          <a:p>
            <a:pPr marL="457200" lvl="0" indent="-457200" algn="r" rtl="1">
              <a:lnSpc>
                <a:spcPct val="90000"/>
              </a:lnSpc>
              <a:spcBef>
                <a:spcPts val="1400"/>
              </a:spcBef>
              <a:spcAft>
                <a:spcPts val="0"/>
              </a:spcAft>
              <a:buClr>
                <a:schemeClr val="dk1"/>
              </a:buClr>
              <a:buSzPts val="1800"/>
              <a:buFont typeface="Calibri"/>
              <a:buAutoNum type="arabicPeriod"/>
            </a:pPr>
            <a:r>
              <a:rPr lang="x-none" sz="1800" u="sng">
                <a:solidFill>
                  <a:srgbClr val="00ADEF"/>
                </a:solidFill>
              </a:rPr>
              <a:t>אזרחות</a:t>
            </a:r>
            <a:endParaRPr/>
          </a:p>
          <a:p>
            <a:pPr marL="457200" lvl="0" indent="-457200" algn="r" rtl="1">
              <a:lnSpc>
                <a:spcPct val="90000"/>
              </a:lnSpc>
              <a:spcBef>
                <a:spcPts val="1400"/>
              </a:spcBef>
              <a:spcAft>
                <a:spcPts val="0"/>
              </a:spcAft>
              <a:buClr>
                <a:schemeClr val="dk1"/>
              </a:buClr>
              <a:buSzPts val="1800"/>
              <a:buFont typeface="Calibri"/>
              <a:buAutoNum type="arabicPeriod"/>
            </a:pPr>
            <a:r>
              <a:rPr lang="x-none" sz="1800" u="sng">
                <a:solidFill>
                  <a:srgbClr val="00ADEF"/>
                </a:solidFill>
              </a:rPr>
              <a:t>היסטוריה</a:t>
            </a:r>
            <a:endParaRPr sz="1800" u="sng">
              <a:solidFill>
                <a:srgbClr val="00ADEF"/>
              </a:solidFill>
            </a:endParaRPr>
          </a:p>
          <a:p>
            <a:pPr marL="457200" lvl="0" indent="-457200" algn="r" rtl="1">
              <a:lnSpc>
                <a:spcPct val="90000"/>
              </a:lnSpc>
              <a:spcBef>
                <a:spcPts val="1400"/>
              </a:spcBef>
              <a:spcAft>
                <a:spcPts val="0"/>
              </a:spcAft>
              <a:buClr>
                <a:schemeClr val="dk1"/>
              </a:buClr>
              <a:buSzPts val="1800"/>
              <a:buFont typeface="Calibri"/>
              <a:buAutoNum type="arabicPeriod"/>
            </a:pPr>
            <a:r>
              <a:rPr lang="x-none" sz="1800"/>
              <a:t> </a:t>
            </a:r>
            <a:r>
              <a:rPr lang="x-none" sz="1800" u="sng">
                <a:solidFill>
                  <a:srgbClr val="00ADEF"/>
                </a:solidFill>
              </a:rPr>
              <a:t>תנ"ך - תכנית לימודים החדשה</a:t>
            </a:r>
            <a:endParaRPr sz="1800">
              <a:solidFill>
                <a:srgbClr val="00ADEF"/>
              </a:solidFill>
            </a:endParaRPr>
          </a:p>
          <a:p>
            <a:pPr marL="514350" lvl="0" indent="-514350" algn="r" rtl="1">
              <a:lnSpc>
                <a:spcPct val="90000"/>
              </a:lnSpc>
              <a:spcBef>
                <a:spcPts val="1400"/>
              </a:spcBef>
              <a:spcAft>
                <a:spcPts val="0"/>
              </a:spcAft>
              <a:buClr>
                <a:schemeClr val="dk1"/>
              </a:buClr>
              <a:buSzPts val="1800"/>
              <a:buFont typeface="Calibri"/>
              <a:buAutoNum type="arabicPeriod"/>
            </a:pPr>
            <a:r>
              <a:rPr lang="x-none" sz="1800" u="sng">
                <a:solidFill>
                  <a:srgbClr val="00ADEF"/>
                </a:solidFill>
              </a:rPr>
              <a:t>תנ"ך - תכנית לימודים הישנה</a:t>
            </a:r>
            <a:endParaRPr sz="1800">
              <a:solidFill>
                <a:srgbClr val="00ADEF"/>
              </a:solidFill>
            </a:endParaRPr>
          </a:p>
          <a:p>
            <a:pPr marL="457200" lvl="0" indent="-457200" algn="r" rtl="1">
              <a:lnSpc>
                <a:spcPct val="90000"/>
              </a:lnSpc>
              <a:spcBef>
                <a:spcPts val="1400"/>
              </a:spcBef>
              <a:spcAft>
                <a:spcPts val="0"/>
              </a:spcAft>
              <a:buClr>
                <a:schemeClr val="dk1"/>
              </a:buClr>
              <a:buSzPts val="1800"/>
              <a:buFont typeface="Calibri"/>
              <a:buAutoNum type="arabicPeriod"/>
            </a:pPr>
            <a:r>
              <a:rPr lang="x-none" sz="1800"/>
              <a:t> </a:t>
            </a:r>
            <a:r>
              <a:rPr lang="x-none" sz="1800" u="sng">
                <a:solidFill>
                  <a:srgbClr val="00ADEF"/>
                </a:solidFill>
              </a:rPr>
              <a:t>לשון עברית והבעה</a:t>
            </a:r>
            <a:endParaRPr sz="1800">
              <a:solidFill>
                <a:srgbClr val="00ADEF"/>
              </a:solidFill>
            </a:endParaRPr>
          </a:p>
          <a:p>
            <a:pPr marL="457200" lvl="0" indent="-457200" algn="r" rtl="1">
              <a:lnSpc>
                <a:spcPct val="90000"/>
              </a:lnSpc>
              <a:spcBef>
                <a:spcPts val="1400"/>
              </a:spcBef>
              <a:spcAft>
                <a:spcPts val="0"/>
              </a:spcAft>
              <a:buClr>
                <a:schemeClr val="dk1"/>
              </a:buClr>
              <a:buSzPts val="1600"/>
              <a:buFont typeface="Calibri"/>
              <a:buAutoNum type="arabicPeriod"/>
            </a:pPr>
            <a:r>
              <a:rPr lang="x-none" sz="1600"/>
              <a:t>אנגלית - </a:t>
            </a:r>
            <a:r>
              <a:rPr lang="x-none" sz="1600" u="sng">
                <a:solidFill>
                  <a:srgbClr val="00ADEF"/>
                </a:solidFill>
                <a:hlinkClick r:id="rId4">
                  <a:extLst>
                    <a:ext uri="{A12FA001-AC4F-418D-AE19-62706E023703}">
                      <ahyp:hlinkClr xmlns:ahyp="http://schemas.microsoft.com/office/drawing/2018/hyperlinkcolor" val="tx"/>
                    </a:ext>
                  </a:extLst>
                </a:hlinkClick>
              </a:rPr>
              <a:t>MODULE C</a:t>
            </a:r>
            <a:r>
              <a:rPr lang="x-none" sz="1600"/>
              <a:t> ו-</a:t>
            </a:r>
            <a:r>
              <a:rPr lang="x-none" sz="1600" u="sng">
                <a:solidFill>
                  <a:srgbClr val="00ADEF"/>
                </a:solidFill>
                <a:hlinkClick r:id="rId5">
                  <a:extLst>
                    <a:ext uri="{A12FA001-AC4F-418D-AE19-62706E023703}">
                      <ahyp:hlinkClr xmlns:ahyp="http://schemas.microsoft.com/office/drawing/2018/hyperlinkcolor" val="tx"/>
                    </a:ext>
                  </a:extLst>
                </a:hlinkClick>
              </a:rPr>
              <a:t>MODULE E</a:t>
            </a:r>
            <a:endParaRPr sz="1600">
              <a:solidFill>
                <a:srgbClr val="00ADEF"/>
              </a:solidFill>
            </a:endParaRPr>
          </a:p>
          <a:p>
            <a:pPr marL="0" lvl="0" indent="0" algn="ctr" rtl="1">
              <a:lnSpc>
                <a:spcPct val="90000"/>
              </a:lnSpc>
              <a:spcBef>
                <a:spcPts val="1400"/>
              </a:spcBef>
              <a:spcAft>
                <a:spcPts val="0"/>
              </a:spcAft>
              <a:buSzPts val="1800"/>
              <a:buFont typeface="Calibri"/>
              <a:buNone/>
            </a:pPr>
            <a:r>
              <a:rPr lang="x-none" sz="1800"/>
              <a:t>אם אין לכם שם משתמש – </a:t>
            </a:r>
            <a:r>
              <a:rPr lang="x-none" sz="2400"/>
              <a:t>לחצו על </a:t>
            </a:r>
            <a:r>
              <a:rPr lang="x-none" sz="3200" b="1"/>
              <a:t>כניסת אורח</a:t>
            </a:r>
            <a:endParaRPr sz="2400" b="1"/>
          </a:p>
        </p:txBody>
      </p:sp>
      <p:pic>
        <p:nvPicPr>
          <p:cNvPr id="341" name="Google Shape;341;p42">
            <a:hlinkClick r:id="rId3"/>
          </p:cNvPr>
          <p:cNvPicPr preferRelativeResize="0"/>
          <p:nvPr/>
        </p:nvPicPr>
        <p:blipFill rotWithShape="1">
          <a:blip r:embed="rId6">
            <a:alphaModFix/>
          </a:blip>
          <a:srcRect/>
          <a:stretch/>
        </p:blipFill>
        <p:spPr>
          <a:xfrm>
            <a:off x="1097280" y="2830912"/>
            <a:ext cx="2133829" cy="237708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43"/>
          <p:cNvSpPr txBox="1">
            <a:spLocks noGrp="1"/>
          </p:cNvSpPr>
          <p:nvPr>
            <p:ph type="title"/>
          </p:nvPr>
        </p:nvSpPr>
        <p:spPr>
          <a:xfrm>
            <a:off x="1345474" y="2404872"/>
            <a:ext cx="9496697" cy="1920240"/>
          </a:xfrm>
          <a:prstGeom prst="rect">
            <a:avLst/>
          </a:prstGeom>
          <a:noFill/>
          <a:ln>
            <a:noFill/>
          </a:ln>
        </p:spPr>
        <p:txBody>
          <a:bodyPr spcFirstLastPara="1" vert="horz" wrap="square" lIns="91425" tIns="45700" rIns="91425" bIns="45700" rtlCol="0" anchor="ctr" anchorCtr="0">
            <a:noAutofit/>
          </a:bodyPr>
          <a:lstStyle/>
          <a:p>
            <a:r>
              <a:rPr lang="x-none" sz="6600" b="1">
                <a:solidFill>
                  <a:schemeClr val="tx1">
                    <a:lumMod val="95000"/>
                    <a:lumOff val="5000"/>
                  </a:schemeClr>
                </a:solidFill>
                <a:latin typeface="+mj-lt"/>
                <a:cs typeface="Calibri"/>
              </a:rPr>
              <a:t>תודה לכולם!</a:t>
            </a:r>
            <a:endParaRPr sz="6600" b="1" dirty="0">
              <a:solidFill>
                <a:schemeClr val="tx1">
                  <a:lumMod val="95000"/>
                  <a:lumOff val="5000"/>
                </a:schemeClr>
              </a:solidFill>
              <a:latin typeface="+mj-lt"/>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6" name="Google Shape;146;p16"/>
          <p:cNvSpPr txBox="1">
            <a:spLocks noGrp="1"/>
          </p:cNvSpPr>
          <p:nvPr>
            <p:ph type="title"/>
          </p:nvPr>
        </p:nvSpPr>
        <p:spPr>
          <a:xfrm>
            <a:off x="1332411" y="-1"/>
            <a:ext cx="9574839" cy="910865"/>
          </a:xfrm>
          <a:prstGeom prst="rect">
            <a:avLst/>
          </a:prstGeom>
          <a:noFill/>
          <a:ln>
            <a:noFill/>
          </a:ln>
        </p:spPr>
        <p:txBody>
          <a:bodyPr spcFirstLastPara="1" wrap="square" lIns="91425" tIns="45700" rIns="91425" bIns="45700" anchor="ctr" anchorCtr="0">
            <a:noAutofit/>
          </a:bodyPr>
          <a:lstStyle/>
          <a:p>
            <a:pPr rtl="1">
              <a:spcBef>
                <a:spcPts val="0"/>
              </a:spcBef>
            </a:pPr>
            <a:r>
              <a:rPr lang="x-none" b="1">
                <a:solidFill>
                  <a:schemeClr val="tx1">
                    <a:lumMod val="95000"/>
                    <a:lumOff val="5000"/>
                  </a:schemeClr>
                </a:solidFill>
                <a:cs typeface="Calibri"/>
                <a:sym typeface="Calibri"/>
              </a:rPr>
              <a:t>בגרות בלשון</a:t>
            </a:r>
            <a:endParaRPr b="1" dirty="0">
              <a:solidFill>
                <a:schemeClr val="tx1">
                  <a:lumMod val="95000"/>
                  <a:lumOff val="5000"/>
                </a:schemeClr>
              </a:solidFill>
              <a:latin typeface="Calibri"/>
              <a:cs typeface="Calibri"/>
            </a:endParaRPr>
          </a:p>
        </p:txBody>
      </p:sp>
      <p:pic>
        <p:nvPicPr>
          <p:cNvPr id="148" name="Google Shape;148;p16"/>
          <p:cNvPicPr preferRelativeResize="0"/>
          <p:nvPr/>
        </p:nvPicPr>
        <p:blipFill rotWithShape="1">
          <a:blip r:embed="rId3">
            <a:alphaModFix/>
          </a:blip>
          <a:srcRect/>
          <a:stretch/>
        </p:blipFill>
        <p:spPr>
          <a:xfrm>
            <a:off x="834141" y="1841500"/>
            <a:ext cx="3175000" cy="3175000"/>
          </a:xfrm>
          <a:prstGeom prst="rect">
            <a:avLst/>
          </a:prstGeom>
          <a:noFill/>
          <a:ln>
            <a:noFill/>
          </a:ln>
        </p:spPr>
      </p:pic>
      <p:grpSp>
        <p:nvGrpSpPr>
          <p:cNvPr id="2" name="Group 1">
            <a:extLst>
              <a:ext uri="{FF2B5EF4-FFF2-40B4-BE49-F238E27FC236}">
                <a16:creationId xmlns:a16="http://schemas.microsoft.com/office/drawing/2014/main" id="{1D59EFBB-8D81-4576-59FC-977A0B4189E3}"/>
              </a:ext>
            </a:extLst>
          </p:cNvPr>
          <p:cNvGrpSpPr/>
          <p:nvPr/>
        </p:nvGrpSpPr>
        <p:grpSpPr>
          <a:xfrm>
            <a:off x="4423511" y="1212054"/>
            <a:ext cx="7140090" cy="4329530"/>
            <a:chOff x="3914060" y="1980350"/>
            <a:chExt cx="7140090" cy="4329530"/>
          </a:xfrm>
        </p:grpSpPr>
        <p:sp>
          <p:nvSpPr>
            <p:cNvPr id="142" name="Google Shape;142;p16"/>
            <p:cNvSpPr/>
            <p:nvPr/>
          </p:nvSpPr>
          <p:spPr>
            <a:xfrm>
              <a:off x="5557850" y="1980350"/>
              <a:ext cx="5496300" cy="4617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400" b="1" dirty="0">
                  <a:solidFill>
                    <a:schemeClr val="dk1"/>
                  </a:solidFill>
                  <a:latin typeface="Calibri"/>
                  <a:ea typeface="Calibri"/>
                  <a:cs typeface="Calibri"/>
                  <a:sym typeface="Calibri"/>
                </a:rPr>
                <a:t>משך הבחינה השנה: </a:t>
              </a:r>
              <a:r>
                <a:rPr lang="x-none" sz="2400" dirty="0">
                  <a:solidFill>
                    <a:schemeClr val="dk1"/>
                  </a:solidFill>
                  <a:latin typeface="Calibri"/>
                  <a:ea typeface="Calibri"/>
                  <a:cs typeface="Calibri"/>
                  <a:sym typeface="Calibri"/>
                </a:rPr>
                <a:t>שלוש שעות</a:t>
              </a:r>
              <a:endParaRPr dirty="0"/>
            </a:p>
          </p:txBody>
        </p:sp>
        <p:sp>
          <p:nvSpPr>
            <p:cNvPr id="143" name="Google Shape;143;p16"/>
            <p:cNvSpPr/>
            <p:nvPr/>
          </p:nvSpPr>
          <p:spPr>
            <a:xfrm>
              <a:off x="6206258" y="2442057"/>
              <a:ext cx="4847802"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400" b="1">
                  <a:solidFill>
                    <a:schemeClr val="dk1"/>
                  </a:solidFill>
                  <a:latin typeface="Calibri"/>
                  <a:ea typeface="Calibri"/>
                  <a:cs typeface="Calibri"/>
                  <a:sym typeface="Calibri"/>
                </a:rPr>
                <a:t>חלק ראשון </a:t>
              </a:r>
              <a:r>
                <a:rPr lang="x-none" sz="2400">
                  <a:solidFill>
                    <a:schemeClr val="dk1"/>
                  </a:solidFill>
                  <a:latin typeface="Calibri"/>
                  <a:ea typeface="Calibri"/>
                  <a:cs typeface="Calibri"/>
                  <a:sym typeface="Calibri"/>
                </a:rPr>
                <a:t>– הבנה והבעה - 50 נקודות </a:t>
              </a:r>
              <a:endParaRPr dirty="0"/>
            </a:p>
          </p:txBody>
        </p:sp>
        <p:sp>
          <p:nvSpPr>
            <p:cNvPr id="144" name="Google Shape;144;p16"/>
            <p:cNvSpPr/>
            <p:nvPr/>
          </p:nvSpPr>
          <p:spPr>
            <a:xfrm>
              <a:off x="7506294" y="2822896"/>
              <a:ext cx="3547766"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400" b="1">
                  <a:solidFill>
                    <a:schemeClr val="dk1"/>
                  </a:solidFill>
                  <a:latin typeface="Calibri"/>
                  <a:ea typeface="Calibri"/>
                  <a:cs typeface="Calibri"/>
                  <a:sym typeface="Calibri"/>
                </a:rPr>
                <a:t>חלק שני </a:t>
              </a:r>
              <a:r>
                <a:rPr lang="x-none" sz="2400">
                  <a:solidFill>
                    <a:schemeClr val="dk1"/>
                  </a:solidFill>
                  <a:latin typeface="Calibri"/>
                  <a:ea typeface="Calibri"/>
                  <a:cs typeface="Calibri"/>
                  <a:sym typeface="Calibri"/>
                </a:rPr>
                <a:t>– לשון - 50 נקודות </a:t>
              </a:r>
              <a:endParaRPr dirty="0"/>
            </a:p>
          </p:txBody>
        </p:sp>
        <p:sp>
          <p:nvSpPr>
            <p:cNvPr id="145" name="Google Shape;145;p16"/>
            <p:cNvSpPr/>
            <p:nvPr/>
          </p:nvSpPr>
          <p:spPr>
            <a:xfrm>
              <a:off x="4174218" y="3272652"/>
              <a:ext cx="5667986" cy="1200329"/>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400" b="1">
                  <a:solidFill>
                    <a:schemeClr val="dk1"/>
                  </a:solidFill>
                  <a:latin typeface="Calibri"/>
                  <a:ea typeface="Calibri"/>
                  <a:cs typeface="Calibri"/>
                  <a:sym typeface="Calibri"/>
                </a:rPr>
                <a:t>פרק א: </a:t>
              </a:r>
              <a:r>
                <a:rPr lang="x-none" sz="2400">
                  <a:solidFill>
                    <a:schemeClr val="dk1"/>
                  </a:solidFill>
                  <a:latin typeface="Calibri"/>
                  <a:ea typeface="Calibri"/>
                  <a:cs typeface="Calibri"/>
                  <a:sym typeface="Calibri"/>
                </a:rPr>
                <a:t>שם המספר – חובה</a:t>
              </a:r>
              <a:endParaRPr dirty="0"/>
            </a:p>
            <a:p>
              <a:pPr marL="0" marR="0" lvl="0" indent="0" algn="r" rtl="1">
                <a:spcBef>
                  <a:spcPts val="0"/>
                </a:spcBef>
                <a:spcAft>
                  <a:spcPts val="0"/>
                </a:spcAft>
                <a:buNone/>
              </a:pPr>
              <a:r>
                <a:rPr lang="x-none" sz="2400" b="1">
                  <a:solidFill>
                    <a:schemeClr val="dk1"/>
                  </a:solidFill>
                  <a:latin typeface="Calibri"/>
                  <a:ea typeface="Calibri"/>
                  <a:cs typeface="Calibri"/>
                  <a:sym typeface="Calibri"/>
                </a:rPr>
                <a:t>פרק ב: </a:t>
              </a:r>
              <a:r>
                <a:rPr lang="x-none" sz="2400">
                  <a:solidFill>
                    <a:schemeClr val="dk1"/>
                  </a:solidFill>
                  <a:latin typeface="Calibri"/>
                  <a:ea typeface="Calibri"/>
                  <a:cs typeface="Calibri"/>
                  <a:sym typeface="Calibri"/>
                </a:rPr>
                <a:t>תחביר                  </a:t>
              </a:r>
              <a:r>
                <a:rPr lang="x-none" sz="2400" b="1">
                  <a:solidFill>
                    <a:schemeClr val="dk1"/>
                  </a:solidFill>
                  <a:latin typeface="Calibri"/>
                  <a:ea typeface="Calibri"/>
                  <a:cs typeface="Calibri"/>
                  <a:sym typeface="Calibri"/>
                </a:rPr>
                <a:t>בחירה</a:t>
              </a:r>
              <a:r>
                <a:rPr lang="x-none" sz="2400">
                  <a:solidFill>
                    <a:schemeClr val="dk1"/>
                  </a:solidFill>
                  <a:latin typeface="Calibri"/>
                  <a:ea typeface="Calibri"/>
                  <a:cs typeface="Calibri"/>
                  <a:sym typeface="Calibri"/>
                </a:rPr>
                <a:t>- </a:t>
              </a:r>
              <a:r>
                <a:rPr lang="x-none" sz="2100" b="1">
                  <a:solidFill>
                    <a:schemeClr val="dk1"/>
                  </a:solidFill>
                  <a:latin typeface="Calibri"/>
                  <a:ea typeface="Calibri"/>
                  <a:cs typeface="Calibri"/>
                  <a:sym typeface="Calibri"/>
                </a:rPr>
                <a:t>לפי התוכן שנלמד</a:t>
              </a:r>
              <a:endParaRPr sz="2100" b="1" dirty="0">
                <a:latin typeface="Calibri"/>
                <a:ea typeface="Calibri"/>
                <a:cs typeface="Calibri"/>
                <a:sym typeface="Calibri"/>
              </a:endParaRPr>
            </a:p>
            <a:p>
              <a:pPr marL="0" marR="0" lvl="0" indent="0" algn="r" rtl="1">
                <a:spcBef>
                  <a:spcPts val="0"/>
                </a:spcBef>
                <a:spcAft>
                  <a:spcPts val="0"/>
                </a:spcAft>
                <a:buNone/>
              </a:pPr>
              <a:r>
                <a:rPr lang="x-none" sz="2400" b="1">
                  <a:solidFill>
                    <a:schemeClr val="dk1"/>
                  </a:solidFill>
                  <a:latin typeface="Calibri"/>
                  <a:ea typeface="Calibri"/>
                  <a:cs typeface="Calibri"/>
                  <a:sym typeface="Calibri"/>
                </a:rPr>
                <a:t>פרק ג: </a:t>
              </a:r>
              <a:r>
                <a:rPr lang="x-none" sz="2400">
                  <a:solidFill>
                    <a:schemeClr val="dk1"/>
                  </a:solidFill>
                  <a:latin typeface="Calibri"/>
                  <a:ea typeface="Calibri"/>
                  <a:cs typeface="Calibri"/>
                  <a:sym typeface="Calibri"/>
                </a:rPr>
                <a:t>מערכת הצורות                 </a:t>
              </a:r>
              <a:r>
                <a:rPr lang="x-none" sz="2100" b="1">
                  <a:solidFill>
                    <a:schemeClr val="dk1"/>
                  </a:solidFill>
                  <a:latin typeface="Calibri"/>
                  <a:ea typeface="Calibri"/>
                  <a:cs typeface="Calibri"/>
                  <a:sym typeface="Calibri"/>
                </a:rPr>
                <a:t>בכיתתכם.</a:t>
              </a:r>
              <a:endParaRPr sz="1100" b="1" dirty="0"/>
            </a:p>
          </p:txBody>
        </p:sp>
        <p:sp>
          <p:nvSpPr>
            <p:cNvPr id="147" name="Google Shape;147;p16"/>
            <p:cNvSpPr/>
            <p:nvPr/>
          </p:nvSpPr>
          <p:spPr>
            <a:xfrm>
              <a:off x="3914060" y="4740280"/>
              <a:ext cx="7140000" cy="15696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400" b="1">
                  <a:solidFill>
                    <a:schemeClr val="dk1"/>
                  </a:solidFill>
                  <a:latin typeface="Calibri"/>
                  <a:ea typeface="Calibri"/>
                  <a:cs typeface="Calibri"/>
                  <a:sym typeface="Calibri"/>
                </a:rPr>
                <a:t>סה"כ – 100 נקודות </a:t>
              </a:r>
              <a:endParaRPr dirty="0"/>
            </a:p>
            <a:p>
              <a:pPr marL="0" marR="0" lvl="0" indent="0" algn="r" rtl="1">
                <a:spcBef>
                  <a:spcPts val="0"/>
                </a:spcBef>
                <a:spcAft>
                  <a:spcPts val="0"/>
                </a:spcAft>
                <a:buNone/>
              </a:pPr>
              <a:endParaRPr sz="2400" dirty="0">
                <a:solidFill>
                  <a:schemeClr val="dk1"/>
                </a:solidFill>
                <a:latin typeface="Calibri"/>
                <a:ea typeface="Calibri"/>
                <a:cs typeface="Calibri"/>
                <a:sym typeface="Calibri"/>
              </a:endParaRPr>
            </a:p>
            <a:p>
              <a:pPr marL="0" marR="0" lvl="0" indent="0" algn="r" rtl="1">
                <a:spcBef>
                  <a:spcPts val="0"/>
                </a:spcBef>
                <a:spcAft>
                  <a:spcPts val="0"/>
                </a:spcAft>
                <a:buNone/>
              </a:pPr>
              <a:r>
                <a:rPr lang="x-none" sz="2400" b="1">
                  <a:solidFill>
                    <a:schemeClr val="dk1"/>
                  </a:solidFill>
                  <a:latin typeface="Calibri"/>
                  <a:ea typeface="Calibri"/>
                  <a:cs typeface="Calibri"/>
                  <a:sym typeface="Calibri"/>
                </a:rPr>
                <a:t>חומר עזר מותר בשימוש: </a:t>
              </a:r>
              <a:r>
                <a:rPr lang="x-none" sz="2400">
                  <a:solidFill>
                    <a:schemeClr val="dk1"/>
                  </a:solidFill>
                  <a:latin typeface="Calibri"/>
                  <a:ea typeface="Calibri"/>
                  <a:cs typeface="Calibri"/>
                  <a:sym typeface="Calibri"/>
                </a:rPr>
                <a:t>דף עזר מצורף</a:t>
              </a:r>
              <a:endParaRPr dirty="0"/>
            </a:p>
            <a:p>
              <a:pPr marL="0" marR="0" lvl="0" indent="0" algn="r" rtl="1">
                <a:spcBef>
                  <a:spcPts val="0"/>
                </a:spcBef>
                <a:spcAft>
                  <a:spcPts val="0"/>
                </a:spcAft>
                <a:buNone/>
              </a:pPr>
              <a:r>
                <a:rPr lang="x-none" sz="3200" b="1">
                  <a:solidFill>
                    <a:srgbClr val="C21060"/>
                  </a:solidFill>
                  <a:latin typeface="Calibri"/>
                  <a:ea typeface="Calibri"/>
                  <a:cs typeface="Calibri"/>
                  <a:sym typeface="Calibri"/>
                </a:rPr>
                <a:t>בהצלחה!</a:t>
              </a:r>
              <a:endParaRPr sz="2400" dirty="0">
                <a:solidFill>
                  <a:srgbClr val="C21060"/>
                </a:solidFill>
              </a:endParaRPr>
            </a:p>
          </p:txBody>
        </p:sp>
        <p:sp>
          <p:nvSpPr>
            <p:cNvPr id="149" name="Google Shape;149;p16"/>
            <p:cNvSpPr/>
            <p:nvPr/>
          </p:nvSpPr>
          <p:spPr>
            <a:xfrm>
              <a:off x="6943725" y="3800475"/>
              <a:ext cx="342900" cy="4617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1391194" y="1549255"/>
            <a:ext cx="9326880" cy="3767328"/>
          </a:xfrm>
          <a:prstGeom prst="rect">
            <a:avLst/>
          </a:prstGeom>
          <a:noFill/>
          <a:ln>
            <a:noFill/>
          </a:ln>
        </p:spPr>
        <p:txBody>
          <a:bodyPr spcFirstLastPara="1" vert="horz" wrap="square" lIns="91425" tIns="45700" rIns="91425" bIns="45700" rtlCol="0" anchor="ctr" anchorCtr="0">
            <a:normAutofit/>
          </a:bodyPr>
          <a:lstStyle/>
          <a:p>
            <a:pPr>
              <a:lnSpc>
                <a:spcPct val="85000"/>
              </a:lnSpc>
              <a:spcBef>
                <a:spcPts val="0"/>
              </a:spcBef>
              <a:buClr>
                <a:srgbClr val="D2107E"/>
              </a:buClr>
              <a:buSzPts val="8000"/>
              <a:buFont typeface="Calibri"/>
            </a:pPr>
            <a:r>
              <a:rPr lang="x-none" b="1">
                <a:solidFill>
                  <a:schemeClr val="tx1">
                    <a:lumMod val="95000"/>
                    <a:lumOff val="5000"/>
                  </a:schemeClr>
                </a:solidFill>
              </a:rPr>
              <a:t>חלק ראשון</a:t>
            </a:r>
            <a:endParaRPr b="1" dirty="0">
              <a:solidFill>
                <a:schemeClr val="tx1">
                  <a:lumMod val="95000"/>
                  <a:lumOff val="5000"/>
                </a:schemeClr>
              </a:solidFill>
            </a:endParaRPr>
          </a:p>
        </p:txBody>
      </p:sp>
      <p:sp>
        <p:nvSpPr>
          <p:cNvPr id="155" name="Google Shape;155;p17"/>
          <p:cNvSpPr txBox="1">
            <a:spLocks noGrp="1"/>
          </p:cNvSpPr>
          <p:nvPr>
            <p:ph type="body" idx="1"/>
          </p:nvPr>
        </p:nvSpPr>
        <p:spPr>
          <a:xfrm>
            <a:off x="1293223" y="3813048"/>
            <a:ext cx="9588138" cy="465038"/>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SzPts val="2400"/>
              <a:buFont typeface="Calibri"/>
              <a:buNone/>
            </a:pPr>
            <a:r>
              <a:rPr lang="x-none" b="1">
                <a:solidFill>
                  <a:srgbClr val="C21060"/>
                </a:solidFill>
              </a:rPr>
              <a:t>הבנה והבעה</a:t>
            </a:r>
            <a:endParaRPr b="1" dirty="0">
              <a:solidFill>
                <a:srgbClr val="C21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p:nvPr/>
        </p:nvSpPr>
        <p:spPr>
          <a:xfrm>
            <a:off x="600891" y="1261665"/>
            <a:ext cx="11101330" cy="4154984"/>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2800" dirty="0">
                <a:solidFill>
                  <a:schemeClr val="dk1"/>
                </a:solidFill>
                <a:latin typeface="Calibri"/>
                <a:ea typeface="Calibri"/>
                <a:cs typeface="Calibri" panose="020F0502020204030204" pitchFamily="34" charset="0"/>
                <a:sym typeface="Calibri"/>
              </a:rPr>
              <a:t>בחלק זה עליכם לקרוא את הטקסטים1-3 </a:t>
            </a:r>
            <a:r>
              <a:rPr lang="he-IL" sz="2800" dirty="0">
                <a:solidFill>
                  <a:schemeClr val="dk1"/>
                </a:solidFill>
                <a:latin typeface="Calibri"/>
                <a:ea typeface="Calibri"/>
                <a:cs typeface="Calibri" panose="020F0502020204030204" pitchFamily="34" charset="0"/>
                <a:sym typeface="Calibri"/>
              </a:rPr>
              <a:t> </a:t>
            </a:r>
            <a:r>
              <a:rPr lang="x-none" sz="2800" dirty="0">
                <a:solidFill>
                  <a:schemeClr val="dk1"/>
                </a:solidFill>
                <a:latin typeface="Calibri"/>
                <a:ea typeface="Calibri"/>
                <a:cs typeface="Calibri" panose="020F0502020204030204" pitchFamily="34" charset="0"/>
                <a:sym typeface="Calibri"/>
              </a:rPr>
              <a:t>שבנספח 1</a:t>
            </a:r>
            <a:r>
              <a:rPr lang="he-IL" sz="2800" dirty="0">
                <a:solidFill>
                  <a:schemeClr val="dk1"/>
                </a:solidFill>
                <a:latin typeface="Calibri"/>
                <a:ea typeface="Calibri"/>
                <a:cs typeface="Calibri" panose="020F0502020204030204" pitchFamily="34" charset="0"/>
                <a:sym typeface="Calibri"/>
              </a:rPr>
              <a:t> </a:t>
            </a:r>
            <a:r>
              <a:rPr lang="x-none" sz="2800" dirty="0">
                <a:solidFill>
                  <a:schemeClr val="dk1"/>
                </a:solidFill>
                <a:latin typeface="Calibri"/>
                <a:ea typeface="Calibri"/>
                <a:cs typeface="Calibri" panose="020F0502020204030204" pitchFamily="34" charset="0"/>
                <a:sym typeface="Calibri"/>
              </a:rPr>
              <a:t>המצורף ולענות על כל השאלות.</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endParaRPr sz="2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r>
              <a:rPr lang="x-none" sz="2800" dirty="0">
                <a:solidFill>
                  <a:schemeClr val="dk1"/>
                </a:solidFill>
                <a:latin typeface="Calibri"/>
                <a:ea typeface="Calibri"/>
                <a:cs typeface="Calibri" panose="020F0502020204030204" pitchFamily="34" charset="0"/>
                <a:sym typeface="Calibri"/>
              </a:rPr>
              <a:t>בחלק של הבנת הנקרא תהיינה לכם </a:t>
            </a:r>
            <a:r>
              <a:rPr lang="x-none" sz="2800" dirty="0">
                <a:solidFill>
                  <a:srgbClr val="222222"/>
                </a:solidFill>
                <a:latin typeface="Alef"/>
                <a:ea typeface="Alef"/>
                <a:cs typeface="Calibri" panose="020F0502020204030204" pitchFamily="34" charset="0"/>
                <a:sym typeface="Alef"/>
              </a:rPr>
              <a:t>שאלות פתוחות וסגורות מסוג הבנת הנקרא,</a:t>
            </a:r>
            <a:endParaRPr sz="2800" dirty="0">
              <a:solidFill>
                <a:srgbClr val="222222"/>
              </a:solidFill>
              <a:latin typeface="Calibri" panose="020F0502020204030204" pitchFamily="34" charset="0"/>
              <a:ea typeface="Alef"/>
              <a:cs typeface="Calibri" panose="020F0502020204030204" pitchFamily="34" charset="0"/>
              <a:sym typeface="Alef"/>
            </a:endParaRPr>
          </a:p>
          <a:p>
            <a:pPr marL="0" marR="0" lvl="0" indent="0" algn="r" rtl="1">
              <a:spcBef>
                <a:spcPts val="0"/>
              </a:spcBef>
              <a:spcAft>
                <a:spcPts val="0"/>
              </a:spcAft>
              <a:buNone/>
            </a:pPr>
            <a:r>
              <a:rPr lang="x-none" sz="2800" dirty="0">
                <a:solidFill>
                  <a:srgbClr val="222222"/>
                </a:solidFill>
                <a:latin typeface="Alef"/>
                <a:ea typeface="Alef"/>
                <a:cs typeface="Calibri" panose="020F0502020204030204" pitchFamily="34" charset="0"/>
                <a:sym typeface="Alef"/>
              </a:rPr>
              <a:t>כתיבת השוואה</a:t>
            </a:r>
            <a:r>
              <a:rPr lang="he-IL" sz="2800" dirty="0">
                <a:solidFill>
                  <a:srgbClr val="222222"/>
                </a:solidFill>
                <a:latin typeface="Alef"/>
                <a:ea typeface="Alef"/>
                <a:cs typeface="Calibri" panose="020F0502020204030204" pitchFamily="34" charset="0"/>
                <a:sym typeface="Alef"/>
              </a:rPr>
              <a:t>, </a:t>
            </a:r>
            <a:r>
              <a:rPr lang="x-none" sz="2800" dirty="0">
                <a:solidFill>
                  <a:srgbClr val="222222"/>
                </a:solidFill>
                <a:latin typeface="Alef"/>
                <a:ea typeface="Alef"/>
                <a:cs typeface="Calibri" panose="020F0502020204030204" pitchFamily="34" charset="0"/>
                <a:sym typeface="Alef"/>
              </a:rPr>
              <a:t>זיהוי טענה רווחת</a:t>
            </a:r>
            <a:r>
              <a:rPr lang="he-IL" sz="2800" dirty="0">
                <a:solidFill>
                  <a:srgbClr val="222222"/>
                </a:solidFill>
                <a:latin typeface="Alef"/>
                <a:ea typeface="Alef"/>
                <a:cs typeface="Calibri" panose="020F0502020204030204" pitchFamily="34" charset="0"/>
                <a:sym typeface="Alef"/>
              </a:rPr>
              <a:t>, </a:t>
            </a:r>
            <a:r>
              <a:rPr lang="x-none" sz="2800" dirty="0">
                <a:solidFill>
                  <a:srgbClr val="222222"/>
                </a:solidFill>
                <a:latin typeface="Alef"/>
                <a:ea typeface="Alef"/>
                <a:cs typeface="Calibri" panose="020F0502020204030204" pitchFamily="34" charset="0"/>
                <a:sym typeface="Alef"/>
              </a:rPr>
              <a:t>זיהוי עמדת הכותבים</a:t>
            </a:r>
            <a:r>
              <a:rPr lang="he-IL" sz="2800" dirty="0">
                <a:solidFill>
                  <a:srgbClr val="222222"/>
                </a:solidFill>
                <a:latin typeface="Alef"/>
                <a:ea typeface="Alef"/>
                <a:cs typeface="Calibri" panose="020F0502020204030204" pitchFamily="34" charset="0"/>
                <a:sym typeface="Alef"/>
              </a:rPr>
              <a:t>, </a:t>
            </a:r>
            <a:r>
              <a:rPr lang="x-none" sz="2800" dirty="0">
                <a:solidFill>
                  <a:srgbClr val="222222"/>
                </a:solidFill>
                <a:latin typeface="Alef"/>
                <a:ea typeface="Alef"/>
                <a:cs typeface="Calibri" panose="020F0502020204030204" pitchFamily="34" charset="0"/>
                <a:sym typeface="Alef"/>
              </a:rPr>
              <a:t>זיהוי טענת נגד </a:t>
            </a:r>
            <a:r>
              <a:rPr lang="he-IL" sz="2800" dirty="0">
                <a:solidFill>
                  <a:srgbClr val="222222"/>
                </a:solidFill>
                <a:latin typeface="Alef"/>
                <a:ea typeface="Alef"/>
                <a:cs typeface="Calibri" panose="020F0502020204030204" pitchFamily="34" charset="0"/>
                <a:sym typeface="Alef"/>
              </a:rPr>
              <a:t>(</a:t>
            </a:r>
            <a:r>
              <a:rPr lang="x-none" sz="2800" dirty="0">
                <a:solidFill>
                  <a:srgbClr val="222222"/>
                </a:solidFill>
                <a:latin typeface="Alef"/>
                <a:ea typeface="Alef"/>
                <a:cs typeface="Calibri" panose="020F0502020204030204" pitchFamily="34" charset="0"/>
                <a:sym typeface="Alef"/>
              </a:rPr>
              <a:t>טענה של אחרים</a:t>
            </a:r>
            <a:r>
              <a:rPr lang="he-IL" sz="2800" dirty="0">
                <a:solidFill>
                  <a:srgbClr val="222222"/>
                </a:solidFill>
                <a:latin typeface="Alef"/>
                <a:ea typeface="Alef"/>
                <a:cs typeface="Calibri" panose="020F0502020204030204" pitchFamily="34" charset="0"/>
                <a:sym typeface="Alef"/>
              </a:rPr>
              <a:t>)</a:t>
            </a:r>
            <a:r>
              <a:rPr lang="x-none" sz="2800" dirty="0">
                <a:solidFill>
                  <a:srgbClr val="222222"/>
                </a:solidFill>
                <a:latin typeface="Alef"/>
                <a:ea typeface="Alef"/>
                <a:cs typeface="Calibri" panose="020F0502020204030204" pitchFamily="34" charset="0"/>
                <a:sym typeface="Alef"/>
              </a:rPr>
              <a:t> והפרכתה</a:t>
            </a:r>
            <a:r>
              <a:rPr lang="he-IL" sz="2800" dirty="0">
                <a:solidFill>
                  <a:srgbClr val="222222"/>
                </a:solidFill>
                <a:latin typeface="Alef"/>
                <a:ea typeface="Alef"/>
                <a:cs typeface="Calibri" panose="020F0502020204030204" pitchFamily="34" charset="0"/>
                <a:sym typeface="Alef"/>
              </a:rPr>
              <a:t>, </a:t>
            </a:r>
            <a:r>
              <a:rPr lang="x-none" sz="2800" dirty="0">
                <a:solidFill>
                  <a:srgbClr val="222222"/>
                </a:solidFill>
                <a:latin typeface="Alef"/>
                <a:ea typeface="Alef"/>
                <a:cs typeface="Calibri" panose="020F0502020204030204" pitchFamily="34" charset="0"/>
                <a:sym typeface="Alef"/>
              </a:rPr>
              <a:t>הסתייגות</a:t>
            </a:r>
            <a:r>
              <a:rPr lang="x-none" sz="3200" dirty="0">
                <a:solidFill>
                  <a:schemeClr val="dk1"/>
                </a:solidFill>
                <a:latin typeface="Calibri"/>
                <a:ea typeface="Calibri"/>
                <a:cs typeface="Calibri" panose="020F0502020204030204" pitchFamily="34" charset="0"/>
                <a:sym typeface="Calibri"/>
              </a:rPr>
              <a:t>.</a:t>
            </a:r>
            <a:endParaRPr sz="3200" dirty="0">
              <a:solidFill>
                <a:schemeClr val="dk1"/>
              </a:solidFill>
              <a:latin typeface="Calibri" panose="020F0502020204030204" pitchFamily="34" charset="0"/>
              <a:ea typeface="Calibri"/>
              <a:cs typeface="Calibri" panose="020F0502020204030204" pitchFamily="34" charset="0"/>
              <a:sym typeface="Calibri"/>
            </a:endParaRPr>
          </a:p>
          <a:p>
            <a:pPr marL="457200" lvl="1" indent="0" algn="r" rtl="1">
              <a:spcBef>
                <a:spcPts val="0"/>
              </a:spcBef>
              <a:spcAft>
                <a:spcPts val="0"/>
              </a:spcAft>
              <a:buClr>
                <a:schemeClr val="dk1"/>
              </a:buClr>
              <a:buFont typeface="Arial"/>
              <a:buNone/>
            </a:pPr>
            <a:r>
              <a:rPr lang="x-none" sz="2800" dirty="0">
                <a:solidFill>
                  <a:schemeClr val="dk1"/>
                </a:solidFill>
                <a:latin typeface="Calibri"/>
                <a:ea typeface="Calibri"/>
                <a:cs typeface="Calibri" panose="020F0502020204030204" pitchFamily="34" charset="0"/>
                <a:sym typeface="Calibri"/>
              </a:rPr>
              <a:t>הקפידו –</a:t>
            </a:r>
            <a:endParaRPr sz="2000" dirty="0">
              <a:solidFill>
                <a:schemeClr val="dk1"/>
              </a:solidFill>
              <a:latin typeface="Calibri" panose="020F0502020204030204" pitchFamily="34" charset="0"/>
              <a:cs typeface="Calibri" panose="020F0502020204030204" pitchFamily="34" charset="0"/>
            </a:endParaRPr>
          </a:p>
          <a:p>
            <a:pPr marL="800100" lvl="1" indent="-342900" algn="r" rtl="1">
              <a:spcBef>
                <a:spcPts val="0"/>
              </a:spcBef>
              <a:spcAft>
                <a:spcPts val="0"/>
              </a:spcAft>
              <a:buClr>
                <a:srgbClr val="C21060"/>
              </a:buClr>
              <a:buSzPts val="2400"/>
              <a:buChar char="•"/>
            </a:pPr>
            <a:r>
              <a:rPr lang="x-none" sz="2800" b="1" dirty="0">
                <a:solidFill>
                  <a:schemeClr val="dk1"/>
                </a:solidFill>
                <a:latin typeface="Calibri"/>
                <a:ea typeface="Calibri"/>
                <a:cs typeface="Calibri" panose="020F0502020204030204" pitchFamily="34" charset="0"/>
                <a:sym typeface="Calibri"/>
              </a:rPr>
              <a:t>כתב ברור</a:t>
            </a:r>
            <a:endParaRPr sz="2000" b="1" dirty="0">
              <a:solidFill>
                <a:schemeClr val="dk1"/>
              </a:solidFill>
              <a:latin typeface="Calibri" panose="020F0502020204030204" pitchFamily="34" charset="0"/>
              <a:cs typeface="Calibri" panose="020F0502020204030204" pitchFamily="34" charset="0"/>
            </a:endParaRPr>
          </a:p>
          <a:p>
            <a:pPr marL="800100" lvl="1" indent="-342900" algn="r" rtl="1">
              <a:spcBef>
                <a:spcPts val="0"/>
              </a:spcBef>
              <a:spcAft>
                <a:spcPts val="0"/>
              </a:spcAft>
              <a:buClr>
                <a:srgbClr val="C21060"/>
              </a:buClr>
              <a:buSzPts val="2400"/>
              <a:buChar char="•"/>
            </a:pPr>
            <a:r>
              <a:rPr lang="x-none" sz="2800" b="1" dirty="0">
                <a:solidFill>
                  <a:schemeClr val="dk1"/>
                </a:solidFill>
                <a:latin typeface="Calibri"/>
                <a:ea typeface="Calibri"/>
                <a:cs typeface="Calibri" panose="020F0502020204030204" pitchFamily="34" charset="0"/>
                <a:sym typeface="Calibri"/>
              </a:rPr>
              <a:t>כתיב נכון</a:t>
            </a:r>
            <a:endParaRPr sz="2000" b="1" dirty="0">
              <a:solidFill>
                <a:schemeClr val="dk1"/>
              </a:solidFill>
              <a:latin typeface="Calibri" panose="020F0502020204030204" pitchFamily="34" charset="0"/>
              <a:cs typeface="Calibri" panose="020F0502020204030204" pitchFamily="34" charset="0"/>
            </a:endParaRPr>
          </a:p>
          <a:p>
            <a:pPr marL="800100" lvl="1" indent="-342900" algn="r" rtl="1">
              <a:spcBef>
                <a:spcPts val="0"/>
              </a:spcBef>
              <a:spcAft>
                <a:spcPts val="0"/>
              </a:spcAft>
              <a:buClr>
                <a:srgbClr val="C21060"/>
              </a:buClr>
              <a:buSzPts val="2400"/>
              <a:buChar char="•"/>
            </a:pPr>
            <a:r>
              <a:rPr lang="x-none" sz="2800" b="1" dirty="0">
                <a:solidFill>
                  <a:schemeClr val="dk1"/>
                </a:solidFill>
                <a:latin typeface="Calibri"/>
                <a:ea typeface="Calibri"/>
                <a:cs typeface="Calibri" panose="020F0502020204030204" pitchFamily="34" charset="0"/>
                <a:sym typeface="Calibri"/>
              </a:rPr>
              <a:t>כללי דקדוק</a:t>
            </a:r>
            <a:endParaRPr sz="2000" b="1" dirty="0">
              <a:solidFill>
                <a:schemeClr val="dk1"/>
              </a:solidFill>
              <a:latin typeface="Calibri" panose="020F0502020204030204" pitchFamily="34" charset="0"/>
              <a:cs typeface="Calibri" panose="020F0502020204030204" pitchFamily="34" charset="0"/>
            </a:endParaRPr>
          </a:p>
          <a:p>
            <a:pPr marL="800100" lvl="1" indent="-342900" algn="r" rtl="1">
              <a:spcBef>
                <a:spcPts val="0"/>
              </a:spcBef>
              <a:spcAft>
                <a:spcPts val="0"/>
              </a:spcAft>
              <a:buClr>
                <a:srgbClr val="C21060"/>
              </a:buClr>
              <a:buSzPts val="2400"/>
              <a:buChar char="•"/>
            </a:pPr>
            <a:r>
              <a:rPr lang="x-none" sz="2800" b="1" dirty="0">
                <a:solidFill>
                  <a:schemeClr val="dk1"/>
                </a:solidFill>
                <a:latin typeface="Calibri"/>
                <a:ea typeface="Calibri"/>
                <a:cs typeface="Calibri" panose="020F0502020204030204" pitchFamily="34" charset="0"/>
                <a:sym typeface="Calibri"/>
              </a:rPr>
              <a:t>פיסוק הגיוני</a:t>
            </a:r>
            <a:endParaRPr sz="2000" b="1" dirty="0">
              <a:solidFill>
                <a:schemeClr val="dk1"/>
              </a:solidFill>
              <a:latin typeface="Calibri" panose="020F0502020204030204" pitchFamily="34" charset="0"/>
              <a:cs typeface="Calibri" panose="020F0502020204030204" pitchFamily="34" charset="0"/>
            </a:endParaRPr>
          </a:p>
          <a:p>
            <a:pPr marL="0" lvl="0" indent="0" algn="r" rtl="1">
              <a:spcBef>
                <a:spcPts val="0"/>
              </a:spcBef>
              <a:spcAft>
                <a:spcPts val="0"/>
              </a:spcAft>
              <a:buClr>
                <a:schemeClr val="dk1"/>
              </a:buClr>
              <a:buFont typeface="Arial"/>
              <a:buNone/>
            </a:pPr>
            <a:endParaRPr sz="2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1">
              <a:spcBef>
                <a:spcPts val="0"/>
              </a:spcBef>
              <a:spcAft>
                <a:spcPts val="0"/>
              </a:spcAft>
              <a:buNone/>
            </a:pPr>
            <a:endParaRPr sz="32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61" name="Google Shape;161;p18"/>
          <p:cNvSpPr txBox="1"/>
          <p:nvPr/>
        </p:nvSpPr>
        <p:spPr>
          <a:xfrm>
            <a:off x="1090670" y="107064"/>
            <a:ext cx="11101330" cy="701690"/>
          </a:xfrm>
          <a:prstGeom prst="rect">
            <a:avLst/>
          </a:prstGeom>
          <a:noFill/>
          <a:ln>
            <a:noFill/>
          </a:ln>
        </p:spPr>
        <p:txBody>
          <a:bodyPr spcFirstLastPara="1" vert="horz" wrap="square" lIns="91425" tIns="45700" rIns="91425" bIns="45700" rtlCol="0" anchor="ctr" anchorCtr="0">
            <a:noAutofit/>
          </a:bodyPr>
          <a:lstStyle>
            <a:lvl1pPr algn="ctr" rtl="1">
              <a:lnSpc>
                <a:spcPct val="90000"/>
              </a:lnSpc>
              <a:spcBef>
                <a:spcPts val="0"/>
              </a:spcBef>
              <a:buNone/>
              <a:defRPr sz="4400" b="1">
                <a:solidFill>
                  <a:schemeClr val="tx1">
                    <a:lumMod val="95000"/>
                    <a:lumOff val="5000"/>
                  </a:schemeClr>
                </a:solidFill>
                <a:latin typeface="+mj-lt"/>
                <a:ea typeface="+mj-ea"/>
                <a:cs typeface="Calibri"/>
              </a:defRPr>
            </a:lvl1pPr>
          </a:lstStyle>
          <a:p>
            <a:r>
              <a:rPr lang="x-none" b="0" dirty="0">
                <a:sym typeface="Calibri"/>
              </a:rPr>
              <a:t>איך </a:t>
            </a:r>
            <a:r>
              <a:rPr lang="x-none" b="0">
                <a:sym typeface="Calibri"/>
              </a:rPr>
              <a:t>נראית הבגרות</a:t>
            </a:r>
            <a:r>
              <a:rPr lang="x-none">
                <a:sym typeface="Calibri"/>
              </a:rPr>
              <a:t>?</a:t>
            </a:r>
            <a:r>
              <a:rPr lang="he-IL" dirty="0">
                <a:sym typeface="Calibri"/>
              </a:rPr>
              <a:t> ח</a:t>
            </a:r>
            <a:r>
              <a:rPr lang="x-none">
                <a:sym typeface="Calibri"/>
              </a:rPr>
              <a:t>לק </a:t>
            </a:r>
            <a:r>
              <a:rPr lang="x-none" dirty="0">
                <a:sym typeface="Calibri"/>
              </a:rPr>
              <a:t>ראשון - הבנה והבעה</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p:nvPr/>
        </p:nvSpPr>
        <p:spPr>
          <a:xfrm>
            <a:off x="303116" y="979479"/>
            <a:ext cx="11462838" cy="495516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400" dirty="0">
                <a:solidFill>
                  <a:schemeClr val="dk1"/>
                </a:solidFill>
                <a:ea typeface="Calibri"/>
                <a:cs typeface="Calibri"/>
                <a:sym typeface="Calibri"/>
              </a:rPr>
              <a:t>שאלה זו היא השאלה המורכבת בחלק זה</a:t>
            </a:r>
            <a:r>
              <a:rPr lang="he-IL" sz="2400" dirty="0">
                <a:solidFill>
                  <a:schemeClr val="dk1"/>
                </a:solidFill>
                <a:ea typeface="Calibri"/>
                <a:cs typeface="Calibri"/>
                <a:sym typeface="Calibri"/>
              </a:rPr>
              <a:t>, </a:t>
            </a:r>
            <a:r>
              <a:rPr lang="x-none" sz="2400" dirty="0">
                <a:solidFill>
                  <a:schemeClr val="dk1"/>
                </a:solidFill>
                <a:ea typeface="Calibri"/>
                <a:cs typeface="Calibri"/>
                <a:sym typeface="Calibri"/>
              </a:rPr>
              <a:t>לכן יש </a:t>
            </a:r>
            <a:r>
              <a:rPr lang="x-none" sz="2400" b="1" dirty="0">
                <a:solidFill>
                  <a:schemeClr val="dk1"/>
                </a:solidFill>
                <a:ea typeface="Calibri"/>
                <a:cs typeface="Calibri"/>
                <a:sym typeface="Calibri"/>
              </a:rPr>
              <a:t>להקדיש לה כשעה</a:t>
            </a:r>
            <a:r>
              <a:rPr lang="x-none" sz="2400" dirty="0">
                <a:solidFill>
                  <a:schemeClr val="dk1"/>
                </a:solidFill>
                <a:ea typeface="Calibri"/>
                <a:cs typeface="Calibri"/>
                <a:sym typeface="Calibri"/>
              </a:rPr>
              <a:t>.</a:t>
            </a:r>
            <a:endParaRPr sz="2400" dirty="0"/>
          </a:p>
          <a:p>
            <a:pPr marL="0" marR="0" lvl="0" indent="0" algn="r" rtl="1">
              <a:spcBef>
                <a:spcPts val="0"/>
              </a:spcBef>
              <a:spcAft>
                <a:spcPts val="0"/>
              </a:spcAft>
              <a:buNone/>
            </a:pPr>
            <a:endParaRPr lang="he-IL" sz="2400" dirty="0">
              <a:solidFill>
                <a:schemeClr val="dk1"/>
              </a:solidFill>
              <a:ea typeface="Calibri"/>
              <a:cs typeface="Calibri"/>
              <a:sym typeface="Calibri"/>
            </a:endParaRPr>
          </a:p>
          <a:p>
            <a:pPr marL="0" marR="0" lvl="0" indent="0" algn="r" rtl="1">
              <a:spcBef>
                <a:spcPts val="0"/>
              </a:spcBef>
              <a:spcAft>
                <a:spcPts val="0"/>
              </a:spcAft>
              <a:buNone/>
            </a:pPr>
            <a:r>
              <a:rPr lang="x-none" sz="2800" b="1" dirty="0">
                <a:solidFill>
                  <a:schemeClr val="dk1"/>
                </a:solidFill>
                <a:ea typeface="Calibri"/>
                <a:cs typeface="Calibri"/>
                <a:sym typeface="Calibri"/>
              </a:rPr>
              <a:t>שלבי עבודה </a:t>
            </a:r>
            <a:r>
              <a:rPr lang="x-none" sz="2400" dirty="0">
                <a:solidFill>
                  <a:schemeClr val="dk1"/>
                </a:solidFill>
                <a:ea typeface="Calibri"/>
                <a:cs typeface="Calibri"/>
                <a:sym typeface="Calibri"/>
              </a:rPr>
              <a:t>היכולים לסייע לכם ליצור כתיבה טובה ואיכותית</a:t>
            </a:r>
            <a:r>
              <a:rPr lang="he-IL" sz="2400" dirty="0">
                <a:solidFill>
                  <a:schemeClr val="dk1"/>
                </a:solidFill>
                <a:ea typeface="Calibri"/>
                <a:cs typeface="Calibri"/>
                <a:sym typeface="Calibri"/>
              </a:rPr>
              <a:t> </a:t>
            </a:r>
            <a:r>
              <a:rPr lang="x-none" sz="2400" dirty="0">
                <a:solidFill>
                  <a:schemeClr val="dk1"/>
                </a:solidFill>
                <a:ea typeface="Calibri"/>
                <a:cs typeface="Calibri"/>
                <a:sym typeface="Calibri"/>
              </a:rPr>
              <a:t>הם</a:t>
            </a:r>
            <a:r>
              <a:rPr lang="x-none" sz="2400" b="1" dirty="0">
                <a:solidFill>
                  <a:schemeClr val="dk1"/>
                </a:solidFill>
                <a:ea typeface="Calibri"/>
                <a:cs typeface="Calibri"/>
                <a:sym typeface="Calibri"/>
              </a:rPr>
              <a:t>:</a:t>
            </a:r>
            <a:br>
              <a:rPr lang="en-US" sz="2400" b="1" dirty="0">
                <a:solidFill>
                  <a:schemeClr val="dk1"/>
                </a:solidFill>
                <a:ea typeface="Calibri"/>
                <a:cs typeface="Calibri"/>
                <a:sym typeface="Calibri"/>
              </a:rPr>
            </a:br>
            <a:endParaRPr sz="2400" dirty="0"/>
          </a:p>
          <a:p>
            <a:pPr marL="800100" marR="0" lvl="1" indent="-342900" algn="r" rtl="1">
              <a:spcBef>
                <a:spcPts val="0"/>
              </a:spcBef>
              <a:spcAft>
                <a:spcPts val="0"/>
              </a:spcAft>
              <a:buClr>
                <a:srgbClr val="C21060"/>
              </a:buClr>
              <a:buSzPts val="1800"/>
              <a:buFont typeface="+mj-lt"/>
              <a:buAutoNum type="arabicPeriod"/>
            </a:pPr>
            <a:r>
              <a:rPr lang="x-none" sz="2400" b="1" i="0" u="none" strike="noStrike" cap="none" dirty="0">
                <a:solidFill>
                  <a:schemeClr val="dk1"/>
                </a:solidFill>
                <a:ea typeface="Calibri"/>
                <a:cs typeface="Calibri"/>
                <a:sym typeface="Calibri"/>
              </a:rPr>
              <a:t>הבנת המטלה</a:t>
            </a:r>
            <a:r>
              <a:rPr lang="he-IL" sz="2400" b="1" i="0" u="none" strike="noStrike" cap="none" dirty="0">
                <a:solidFill>
                  <a:schemeClr val="dk1"/>
                </a:solidFill>
                <a:ea typeface="Calibri"/>
                <a:cs typeface="Calibri"/>
                <a:sym typeface="Calibri"/>
              </a:rPr>
              <a:t>/פיצוח השאלה</a:t>
            </a:r>
            <a:r>
              <a:rPr lang="x-none" sz="2400" b="1" i="0" u="none" strike="noStrike" cap="none" dirty="0">
                <a:solidFill>
                  <a:schemeClr val="dk1"/>
                </a:solidFill>
                <a:ea typeface="Calibri"/>
                <a:cs typeface="Calibri"/>
                <a:sym typeface="Calibri"/>
              </a:rPr>
              <a:t> </a:t>
            </a:r>
            <a:r>
              <a:rPr lang="x-none" sz="2400" b="0" i="0" u="none" strike="noStrike" cap="none" dirty="0">
                <a:solidFill>
                  <a:schemeClr val="dk1"/>
                </a:solidFill>
                <a:ea typeface="Calibri"/>
                <a:cs typeface="Calibri"/>
                <a:sym typeface="Calibri"/>
              </a:rPr>
              <a:t>- יש לקרוא את המטלה ולזהות את הנדרש.</a:t>
            </a:r>
            <a:endParaRPr lang="he-IL" sz="2400" b="0" i="0" u="none" strike="noStrike" cap="none" dirty="0">
              <a:solidFill>
                <a:schemeClr val="dk1"/>
              </a:solidFill>
              <a:ea typeface="Calibri"/>
              <a:cs typeface="Calibri"/>
              <a:sym typeface="Calibri"/>
            </a:endParaRPr>
          </a:p>
          <a:p>
            <a:pPr marL="800100" marR="0" lvl="1" indent="-342900" algn="r" rtl="1">
              <a:spcBef>
                <a:spcPts val="0"/>
              </a:spcBef>
              <a:spcAft>
                <a:spcPts val="0"/>
              </a:spcAft>
              <a:buClr>
                <a:srgbClr val="C21060"/>
              </a:buClr>
              <a:buSzPts val="1800"/>
              <a:buFont typeface="+mj-lt"/>
              <a:buAutoNum type="arabicPeriod"/>
            </a:pPr>
            <a:r>
              <a:rPr lang="he-IL" sz="2400" b="1" dirty="0">
                <a:solidFill>
                  <a:schemeClr val="dk1"/>
                </a:solidFill>
                <a:ea typeface="Calibri"/>
                <a:cs typeface="Calibri"/>
                <a:sym typeface="Calibri"/>
              </a:rPr>
              <a:t>קריאת הטקסטים </a:t>
            </a:r>
            <a:r>
              <a:rPr lang="he-IL" sz="2400" dirty="0">
                <a:solidFill>
                  <a:schemeClr val="dk1"/>
                </a:solidFill>
                <a:ea typeface="Calibri"/>
                <a:cs typeface="Calibri"/>
                <a:sym typeface="Calibri"/>
              </a:rPr>
              <a:t>- הטקסטים בשלב זה של המבחן יהיו מוכרים לכם מכיוון שהתעמקתם בהם בנסיון למצוא את התשובות  לשאלות הבנת הנקרא, השאלות הקודמות.</a:t>
            </a:r>
            <a:endParaRPr lang="he-IL" sz="2400" dirty="0">
              <a:solidFill>
                <a:srgbClr val="222222"/>
              </a:solidFill>
              <a:highlight>
                <a:srgbClr val="FFFFFF"/>
              </a:highlight>
              <a:ea typeface="Alef"/>
              <a:cs typeface="Alef"/>
              <a:sym typeface="Alef"/>
            </a:endParaRPr>
          </a:p>
          <a:p>
            <a:pPr marL="800100" marR="0" lvl="1" indent="-342900" algn="r" rtl="1">
              <a:spcBef>
                <a:spcPts val="0"/>
              </a:spcBef>
              <a:spcAft>
                <a:spcPts val="0"/>
              </a:spcAft>
              <a:buClr>
                <a:srgbClr val="C21060"/>
              </a:buClr>
              <a:buSzPts val="1800"/>
              <a:buFont typeface="+mj-lt"/>
              <a:buAutoNum type="arabicPeriod"/>
            </a:pPr>
            <a:r>
              <a:rPr lang="he-IL" sz="2400" b="1" dirty="0">
                <a:solidFill>
                  <a:srgbClr val="222222"/>
                </a:solidFill>
                <a:ea typeface="Alef"/>
                <a:cs typeface="Alef"/>
                <a:sym typeface="Alef"/>
              </a:rPr>
              <a:t>ארגון רכיבי התוכן- </a:t>
            </a:r>
            <a:r>
              <a:rPr lang="he-IL" sz="2400" dirty="0">
                <a:solidFill>
                  <a:srgbClr val="222222"/>
                </a:solidFill>
                <a:ea typeface="Alef"/>
                <a:cs typeface="Alef"/>
                <a:sym typeface="Alef"/>
              </a:rPr>
              <a:t>בשיטה הנוחה לכם (טבלה, הדגשה בצבעים שונים לרכיבי המטלה), </a:t>
            </a:r>
          </a:p>
          <a:p>
            <a:pPr marL="914400" marR="0" lvl="0" algn="r" rtl="1">
              <a:spcBef>
                <a:spcPts val="0"/>
              </a:spcBef>
              <a:spcAft>
                <a:spcPts val="0"/>
              </a:spcAft>
              <a:buClr>
                <a:srgbClr val="C21060"/>
              </a:buClr>
            </a:pPr>
            <a:r>
              <a:rPr lang="he-IL" sz="2400" dirty="0">
                <a:solidFill>
                  <a:srgbClr val="222222"/>
                </a:solidFill>
                <a:ea typeface="Alef"/>
                <a:cs typeface="Alef"/>
                <a:sym typeface="Alef"/>
              </a:rPr>
              <a:t>הדגישו נושאים שהכותבים מסכימים לגביהם ונושאים שהם חלוקים בהם (המאחד מול המייחד)</a:t>
            </a:r>
            <a:endParaRPr lang="he-IL" sz="2400" b="1" dirty="0">
              <a:solidFill>
                <a:schemeClr val="dk1"/>
              </a:solidFill>
              <a:ea typeface="Calibri"/>
              <a:cs typeface="Calibri"/>
              <a:sym typeface="Calibri"/>
            </a:endParaRPr>
          </a:p>
          <a:p>
            <a:pPr marL="914400" lvl="1" indent="-457200" algn="r" rtl="1">
              <a:buClr>
                <a:srgbClr val="C21060"/>
              </a:buClr>
              <a:buSzPts val="1800"/>
              <a:buFont typeface="+mj-lt"/>
              <a:buAutoNum type="arabicPeriod" startAt="4"/>
            </a:pPr>
            <a:r>
              <a:rPr lang="he-IL" sz="2400" b="1" dirty="0">
                <a:solidFill>
                  <a:schemeClr val="dk1"/>
                </a:solidFill>
                <a:ea typeface="Calibri"/>
                <a:cs typeface="Calibri"/>
                <a:sym typeface="Calibri"/>
              </a:rPr>
              <a:t>כתיבת פסקת הפתיחה </a:t>
            </a:r>
            <a:r>
              <a:rPr lang="he-IL" sz="2400" dirty="0">
                <a:solidFill>
                  <a:schemeClr val="dk1"/>
                </a:solidFill>
                <a:ea typeface="Calibri"/>
                <a:cs typeface="Calibri"/>
                <a:sym typeface="Calibri"/>
              </a:rPr>
              <a:t>-כ</a:t>
            </a:r>
            <a:r>
              <a:rPr lang="he-IL" sz="2400" dirty="0">
                <a:solidFill>
                  <a:srgbClr val="222222"/>
                </a:solidFill>
                <a:ea typeface="Alef"/>
                <a:cs typeface="Alef"/>
                <a:sym typeface="Alef"/>
              </a:rPr>
              <a:t>תבו פסקת פתיחה כללית שתציג את הנושא. תוכלו להיעזר בהוראות המטלה ( התמקדו בתוכן ולא בכותבים</a:t>
            </a:r>
            <a:r>
              <a:rPr lang="he-IL" sz="2400" dirty="0">
                <a:solidFill>
                  <a:schemeClr val="dk1"/>
                </a:solidFill>
                <a:ea typeface="Calibri"/>
                <a:cs typeface="Calibri"/>
                <a:sym typeface="Calibri"/>
              </a:rPr>
              <a:t> ).</a:t>
            </a:r>
            <a:endParaRPr lang="he-IL" sz="2400" dirty="0"/>
          </a:p>
          <a:p>
            <a:pPr marL="800100" marR="0" lvl="1" indent="-342900" algn="r" rtl="1">
              <a:spcBef>
                <a:spcPts val="0"/>
              </a:spcBef>
              <a:spcAft>
                <a:spcPts val="0"/>
              </a:spcAft>
              <a:buClr>
                <a:srgbClr val="C21060"/>
              </a:buClr>
              <a:buSzPts val="1800"/>
              <a:buFont typeface="+mj-lt"/>
              <a:buAutoNum type="arabicPeriod" startAt="4"/>
            </a:pPr>
            <a:endParaRPr sz="2400" dirty="0"/>
          </a:p>
        </p:txBody>
      </p:sp>
      <p:sp>
        <p:nvSpPr>
          <p:cNvPr id="167" name="Google Shape;167;p19"/>
          <p:cNvSpPr/>
          <p:nvPr/>
        </p:nvSpPr>
        <p:spPr>
          <a:xfrm>
            <a:off x="1156064" y="0"/>
            <a:ext cx="11035936" cy="901337"/>
          </a:xfrm>
          <a:prstGeom prst="rect">
            <a:avLst/>
          </a:prstGeom>
          <a:noFill/>
          <a:ln>
            <a:noFill/>
          </a:ln>
        </p:spPr>
        <p:txBody>
          <a:bodyPr spcFirstLastPara="1" vert="horz" wrap="square" lIns="91425" tIns="45700" rIns="91425" bIns="45700" rtlCol="0" anchor="ctr" anchorCtr="0">
            <a:noAutofit/>
          </a:bodyPr>
          <a:lstStyle/>
          <a:p>
            <a:pPr algn="ctr" rtl="1">
              <a:lnSpc>
                <a:spcPct val="90000"/>
              </a:lnSpc>
            </a:pPr>
            <a:r>
              <a:rPr lang="x-none" sz="4400" b="1" dirty="0">
                <a:solidFill>
                  <a:schemeClr val="tx1">
                    <a:lumMod val="95000"/>
                    <a:lumOff val="5000"/>
                  </a:schemeClr>
                </a:solidFill>
                <a:latin typeface="+mj-lt"/>
                <a:ea typeface="+mj-ea"/>
                <a:cs typeface="Calibri" panose="020F0502020204030204" pitchFamily="34" charset="0"/>
                <a:sym typeface="Calibri"/>
              </a:rPr>
              <a:t>שאלה</a:t>
            </a:r>
            <a:r>
              <a:rPr lang="x-none" sz="4400" b="1" dirty="0">
                <a:solidFill>
                  <a:schemeClr val="tx1">
                    <a:lumMod val="95000"/>
                    <a:lumOff val="5000"/>
                  </a:schemeClr>
                </a:solidFill>
                <a:ea typeface="+mj-ea"/>
                <a:cs typeface="Calibri" panose="020F0502020204030204" pitchFamily="34" charset="0"/>
                <a:sym typeface="Calibri"/>
              </a:rPr>
              <a:t> 5 - </a:t>
            </a:r>
            <a:r>
              <a:rPr lang="he-IL" sz="4400" b="1" dirty="0">
                <a:solidFill>
                  <a:schemeClr val="tx1">
                    <a:lumMod val="95000"/>
                    <a:lumOff val="5000"/>
                  </a:schemeClr>
                </a:solidFill>
                <a:ea typeface="+mj-ea"/>
                <a:cs typeface="Calibri" panose="020F0502020204030204" pitchFamily="34" charset="0"/>
                <a:sym typeface="Calibri"/>
              </a:rPr>
              <a:t>  </a:t>
            </a:r>
            <a:r>
              <a:rPr lang="x-none" sz="4400" b="1" dirty="0">
                <a:solidFill>
                  <a:schemeClr val="tx1">
                    <a:lumMod val="95000"/>
                    <a:lumOff val="5000"/>
                  </a:schemeClr>
                </a:solidFill>
                <a:latin typeface="+mj-lt"/>
                <a:ea typeface="+mj-ea"/>
                <a:cs typeface="Calibri" panose="020F0502020204030204" pitchFamily="34" charset="0"/>
                <a:sym typeface="Calibri"/>
              </a:rPr>
              <a:t>מטלת הכתיבה</a:t>
            </a:r>
            <a:endParaRPr sz="4400" b="1" dirty="0">
              <a:solidFill>
                <a:schemeClr val="tx1">
                  <a:lumMod val="95000"/>
                  <a:lumOff val="5000"/>
                </a:schemeClr>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7404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p:nvPr/>
        </p:nvSpPr>
        <p:spPr>
          <a:xfrm>
            <a:off x="682868" y="1166400"/>
            <a:ext cx="10826264" cy="4524275"/>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400" b="1" dirty="0">
                <a:solidFill>
                  <a:schemeClr val="dk1"/>
                </a:solidFill>
                <a:latin typeface="Calibri"/>
                <a:ea typeface="Calibri"/>
                <a:cs typeface="Calibri"/>
                <a:sym typeface="Calibri"/>
              </a:rPr>
              <a:t>שלבי הכתיבה </a:t>
            </a:r>
            <a:r>
              <a:rPr lang="he-IL" sz="2400" b="1" dirty="0">
                <a:solidFill>
                  <a:schemeClr val="dk1"/>
                </a:solidFill>
                <a:latin typeface="Calibri"/>
                <a:ea typeface="Calibri"/>
                <a:cs typeface="Calibri"/>
                <a:sym typeface="Calibri"/>
              </a:rPr>
              <a:t> - המשך</a:t>
            </a:r>
            <a:r>
              <a:rPr lang="x-none" sz="2400" b="1" dirty="0">
                <a:solidFill>
                  <a:schemeClr val="dk1"/>
                </a:solidFill>
                <a:latin typeface="Calibri"/>
                <a:ea typeface="Calibri"/>
                <a:cs typeface="Calibri"/>
                <a:sym typeface="Calibri"/>
              </a:rPr>
              <a:t>:</a:t>
            </a:r>
            <a:endParaRPr lang="he-IL" sz="2400" b="1" dirty="0">
              <a:solidFill>
                <a:schemeClr val="dk1"/>
              </a:solidFill>
              <a:latin typeface="Calibri"/>
              <a:ea typeface="Calibri"/>
              <a:cs typeface="Calibri"/>
              <a:sym typeface="Calibri"/>
            </a:endParaRPr>
          </a:p>
          <a:p>
            <a:pPr marL="0" marR="0" lvl="0" indent="0" algn="r" rtl="1">
              <a:spcBef>
                <a:spcPts val="0"/>
              </a:spcBef>
              <a:spcAft>
                <a:spcPts val="0"/>
              </a:spcAft>
              <a:buNone/>
            </a:pPr>
            <a:endParaRPr sz="2400" dirty="0"/>
          </a:p>
          <a:p>
            <a:pPr marL="914400" marR="0" lvl="1" indent="-457200" algn="r" rtl="1">
              <a:spcBef>
                <a:spcPts val="0"/>
              </a:spcBef>
              <a:spcAft>
                <a:spcPts val="0"/>
              </a:spcAft>
              <a:buClr>
                <a:srgbClr val="C21060"/>
              </a:buClr>
              <a:buSzPts val="1800"/>
              <a:buFont typeface="+mj-lt"/>
              <a:buAutoNum type="arabicPeriod" startAt="5"/>
            </a:pPr>
            <a:r>
              <a:rPr lang="x-none" sz="2400" b="1" i="0" u="none" strike="noStrike" cap="none" dirty="0">
                <a:solidFill>
                  <a:schemeClr val="dk1"/>
                </a:solidFill>
                <a:latin typeface="Calibri"/>
                <a:ea typeface="Calibri"/>
                <a:cs typeface="Calibri"/>
                <a:sym typeface="Calibri"/>
              </a:rPr>
              <a:t>כתיבת פסקות הגוף-</a:t>
            </a:r>
            <a:r>
              <a:rPr lang="x-none" sz="2400" i="0" u="none" strike="noStrike" cap="none" dirty="0">
                <a:solidFill>
                  <a:schemeClr val="dk1"/>
                </a:solidFill>
                <a:latin typeface="Calibri"/>
                <a:ea typeface="Calibri"/>
                <a:cs typeface="Calibri"/>
                <a:sym typeface="Calibri"/>
              </a:rPr>
              <a:t>לפי רכיבי המטלה</a:t>
            </a:r>
            <a:r>
              <a:rPr lang="x-none" sz="2400" dirty="0">
                <a:solidFill>
                  <a:schemeClr val="dk1"/>
                </a:solidFill>
                <a:latin typeface="Calibri"/>
                <a:ea typeface="Calibri"/>
                <a:cs typeface="Calibri"/>
                <a:sym typeface="Calibri"/>
              </a:rPr>
              <a:t>,</a:t>
            </a:r>
            <a:r>
              <a:rPr lang="x-none" sz="2400" dirty="0">
                <a:solidFill>
                  <a:srgbClr val="222222"/>
                </a:solidFill>
                <a:latin typeface="Alef"/>
                <a:ea typeface="Alef"/>
                <a:cs typeface="Alef"/>
                <a:sym typeface="Alef"/>
              </a:rPr>
              <a:t> השתדלו לכתוב </a:t>
            </a:r>
            <a:r>
              <a:rPr lang="x-none" sz="2400" b="1" dirty="0">
                <a:solidFill>
                  <a:srgbClr val="222222"/>
                </a:solidFill>
                <a:latin typeface="Alef"/>
                <a:ea typeface="Alef"/>
                <a:cs typeface="Alef"/>
                <a:sym typeface="Alef"/>
              </a:rPr>
              <a:t>הכללה</a:t>
            </a:r>
            <a:r>
              <a:rPr lang="x-none" sz="2400" dirty="0">
                <a:solidFill>
                  <a:srgbClr val="222222"/>
                </a:solidFill>
                <a:latin typeface="Alef"/>
                <a:ea typeface="Alef"/>
                <a:cs typeface="Alef"/>
                <a:sym typeface="Alef"/>
              </a:rPr>
              <a:t> ולפרט אותה. אל תסכמו כל טקסט בנפרד, אלא מזגו את הרעיונות המשותפים לטקסטים וציינו גם את הרעיונות שמייחדים כל מקור מידע</a:t>
            </a:r>
            <a:r>
              <a:rPr lang="he-IL" sz="2400" dirty="0">
                <a:solidFill>
                  <a:srgbClr val="222222"/>
                </a:solidFill>
                <a:latin typeface="Alef"/>
                <a:ea typeface="Alef"/>
                <a:cs typeface="Alef"/>
                <a:sym typeface="Alef"/>
              </a:rPr>
              <a:t>.</a:t>
            </a:r>
            <a:r>
              <a:rPr lang="x-none" sz="2400" dirty="0">
                <a:solidFill>
                  <a:srgbClr val="222222"/>
                </a:solidFill>
                <a:latin typeface="Alef"/>
                <a:ea typeface="Alef"/>
                <a:cs typeface="Alef"/>
                <a:sym typeface="Alef"/>
              </a:rPr>
              <a:t> שימו לב</a:t>
            </a:r>
            <a:r>
              <a:rPr lang="he-IL" sz="2400" dirty="0">
                <a:solidFill>
                  <a:srgbClr val="222222"/>
                </a:solidFill>
                <a:latin typeface="Alef"/>
                <a:ea typeface="Alef"/>
                <a:cs typeface="Alef"/>
                <a:sym typeface="Alef"/>
              </a:rPr>
              <a:t>,</a:t>
            </a:r>
            <a:r>
              <a:rPr lang="x-none" sz="2400" dirty="0">
                <a:solidFill>
                  <a:srgbClr val="222222"/>
                </a:solidFill>
                <a:latin typeface="Alef"/>
                <a:ea typeface="Alef"/>
                <a:cs typeface="Alef"/>
                <a:sym typeface="Alef"/>
              </a:rPr>
              <a:t> עליכם </a:t>
            </a:r>
            <a:r>
              <a:rPr lang="x-none" sz="2400" b="1" dirty="0">
                <a:solidFill>
                  <a:srgbClr val="222222"/>
                </a:solidFill>
                <a:latin typeface="Alef"/>
                <a:ea typeface="Alef"/>
                <a:cs typeface="Alef"/>
                <a:sym typeface="Alef"/>
              </a:rPr>
              <a:t>לשזור</a:t>
            </a:r>
            <a:r>
              <a:rPr lang="x-none" sz="2400" dirty="0">
                <a:solidFill>
                  <a:srgbClr val="222222"/>
                </a:solidFill>
                <a:latin typeface="Alef"/>
                <a:ea typeface="Alef"/>
                <a:cs typeface="Alef"/>
                <a:sym typeface="Alef"/>
              </a:rPr>
              <a:t> </a:t>
            </a:r>
            <a:r>
              <a:rPr lang="x-none" sz="2400" b="1" dirty="0">
                <a:solidFill>
                  <a:srgbClr val="222222"/>
                </a:solidFill>
                <a:latin typeface="Alef"/>
                <a:ea typeface="Alef"/>
                <a:cs typeface="Alef"/>
                <a:sym typeface="Alef"/>
              </a:rPr>
              <a:t>יחד</a:t>
            </a:r>
            <a:r>
              <a:rPr lang="x-none" sz="2400" dirty="0">
                <a:solidFill>
                  <a:srgbClr val="222222"/>
                </a:solidFill>
                <a:latin typeface="Alef"/>
                <a:ea typeface="Alef"/>
                <a:cs typeface="Alef"/>
                <a:sym typeface="Alef"/>
              </a:rPr>
              <a:t> את כל הנושאים </a:t>
            </a:r>
            <a:r>
              <a:rPr lang="x-none" sz="2400" b="1" dirty="0">
                <a:solidFill>
                  <a:srgbClr val="222222"/>
                </a:solidFill>
                <a:latin typeface="Alef"/>
                <a:ea typeface="Alef"/>
                <a:cs typeface="Alef"/>
                <a:sym typeface="Alef"/>
              </a:rPr>
              <a:t>המשותפים</a:t>
            </a:r>
            <a:r>
              <a:rPr lang="x-none" sz="2400" dirty="0">
                <a:solidFill>
                  <a:srgbClr val="222222"/>
                </a:solidFill>
                <a:latin typeface="Alef"/>
                <a:ea typeface="Alef"/>
                <a:cs typeface="Alef"/>
                <a:sym typeface="Alef"/>
              </a:rPr>
              <a:t> לטקסטים השונים וכן לציין את המידע ה</a:t>
            </a:r>
            <a:r>
              <a:rPr lang="x-none" sz="2400" b="1" dirty="0">
                <a:solidFill>
                  <a:srgbClr val="222222"/>
                </a:solidFill>
                <a:latin typeface="Alef"/>
                <a:ea typeface="Alef"/>
                <a:cs typeface="Alef"/>
                <a:sym typeface="Alef"/>
              </a:rPr>
              <a:t>מייחד</a:t>
            </a:r>
            <a:r>
              <a:rPr lang="x-none" sz="2400" dirty="0">
                <a:solidFill>
                  <a:srgbClr val="222222"/>
                </a:solidFill>
                <a:latin typeface="Alef"/>
                <a:ea typeface="Alef"/>
                <a:cs typeface="Alef"/>
                <a:sym typeface="Alef"/>
              </a:rPr>
              <a:t> כל טקסט </a:t>
            </a:r>
            <a:r>
              <a:rPr lang="he-IL" sz="2400" dirty="0">
                <a:solidFill>
                  <a:srgbClr val="222222"/>
                </a:solidFill>
                <a:latin typeface="Alef"/>
                <a:ea typeface="Alef"/>
                <a:cs typeface="Alef"/>
                <a:sym typeface="Alef"/>
              </a:rPr>
              <a:t>(</a:t>
            </a:r>
            <a:r>
              <a:rPr lang="x-none" sz="2400" dirty="0">
                <a:solidFill>
                  <a:srgbClr val="222222"/>
                </a:solidFill>
                <a:latin typeface="Alef"/>
                <a:ea typeface="Alef"/>
                <a:cs typeface="Alef"/>
                <a:sym typeface="Alef"/>
              </a:rPr>
              <a:t>לכל אורך הסיכום הממזג חשוב להתמקד בתוכן ולא בכותבים</a:t>
            </a:r>
            <a:r>
              <a:rPr lang="he-IL" sz="2400" dirty="0">
                <a:solidFill>
                  <a:srgbClr val="222222"/>
                </a:solidFill>
                <a:latin typeface="Alef"/>
                <a:ea typeface="Alef"/>
                <a:cs typeface="Alef"/>
                <a:sym typeface="Alef"/>
              </a:rPr>
              <a:t>).</a:t>
            </a:r>
            <a:br>
              <a:rPr lang="en-US" sz="2400" dirty="0">
                <a:solidFill>
                  <a:srgbClr val="222222"/>
                </a:solidFill>
                <a:latin typeface="Alef"/>
                <a:ea typeface="Alef"/>
                <a:cs typeface="Alef"/>
                <a:sym typeface="Alef"/>
              </a:rPr>
            </a:br>
            <a:endParaRPr sz="2400" dirty="0">
              <a:solidFill>
                <a:srgbClr val="222222"/>
              </a:solidFill>
              <a:latin typeface="Alef"/>
              <a:ea typeface="Alef"/>
              <a:cs typeface="Alef"/>
              <a:sym typeface="Alef"/>
            </a:endParaRPr>
          </a:p>
          <a:p>
            <a:pPr marL="914400" marR="0" lvl="1" indent="-457200" algn="r" rtl="1">
              <a:spcBef>
                <a:spcPts val="0"/>
              </a:spcBef>
              <a:spcAft>
                <a:spcPts val="0"/>
              </a:spcAft>
              <a:buClr>
                <a:srgbClr val="C21060"/>
              </a:buClr>
              <a:buSzPts val="1800"/>
              <a:buFont typeface="+mj-lt"/>
              <a:buAutoNum type="arabicPeriod" startAt="5"/>
            </a:pPr>
            <a:r>
              <a:rPr lang="x-none" sz="2400" b="1" dirty="0">
                <a:solidFill>
                  <a:srgbClr val="222222"/>
                </a:solidFill>
                <a:latin typeface="Alef"/>
                <a:ea typeface="Alef"/>
                <a:cs typeface="Alef"/>
                <a:sym typeface="Alef"/>
              </a:rPr>
              <a:t>אזכור מקורות המידע</a:t>
            </a:r>
            <a:r>
              <a:rPr lang="x-none" sz="2400" dirty="0">
                <a:solidFill>
                  <a:srgbClr val="222222"/>
                </a:solidFill>
                <a:latin typeface="Alef"/>
                <a:ea typeface="Alef"/>
                <a:cs typeface="Alef"/>
                <a:sym typeface="Alef"/>
              </a:rPr>
              <a:t> -הקפידו לאזכר את שמות הכותבים בגוף הסקירה ובסופה </a:t>
            </a:r>
            <a:r>
              <a:rPr lang="he-IL" sz="2400" dirty="0">
                <a:solidFill>
                  <a:srgbClr val="222222"/>
                </a:solidFill>
                <a:latin typeface="Alef"/>
                <a:ea typeface="Alef"/>
                <a:cs typeface="Alef"/>
                <a:sym typeface="Alef"/>
              </a:rPr>
              <a:t>(</a:t>
            </a:r>
            <a:r>
              <a:rPr lang="x-none" sz="2400" dirty="0">
                <a:solidFill>
                  <a:srgbClr val="222222"/>
                </a:solidFill>
                <a:latin typeface="Alef"/>
                <a:ea typeface="Alef"/>
                <a:cs typeface="Alef"/>
                <a:sym typeface="Alef"/>
              </a:rPr>
              <a:t>רשימה ביבליוגרפית</a:t>
            </a:r>
            <a:r>
              <a:rPr lang="he-IL" sz="2400" dirty="0">
                <a:solidFill>
                  <a:srgbClr val="222222"/>
                </a:solidFill>
                <a:latin typeface="Alef"/>
                <a:ea typeface="Alef"/>
                <a:cs typeface="Alef"/>
                <a:sym typeface="Alef"/>
              </a:rPr>
              <a:t>)</a:t>
            </a:r>
            <a:br>
              <a:rPr lang="en-US" sz="2400" dirty="0">
                <a:solidFill>
                  <a:srgbClr val="222222"/>
                </a:solidFill>
                <a:latin typeface="Alef"/>
                <a:ea typeface="Alef"/>
                <a:cs typeface="Alef"/>
                <a:sym typeface="Alef"/>
              </a:rPr>
            </a:br>
            <a:endParaRPr sz="2400" dirty="0"/>
          </a:p>
          <a:p>
            <a:pPr marL="914400" marR="0" lvl="1" indent="-457200" algn="r" rtl="1">
              <a:spcBef>
                <a:spcPts val="0"/>
              </a:spcBef>
              <a:spcAft>
                <a:spcPts val="0"/>
              </a:spcAft>
              <a:buClr>
                <a:srgbClr val="C21060"/>
              </a:buClr>
              <a:buSzPts val="1800"/>
              <a:buFont typeface="+mj-lt"/>
              <a:buAutoNum type="arabicPeriod" startAt="5"/>
            </a:pPr>
            <a:r>
              <a:rPr lang="x-none" sz="2400" b="1" i="0" u="none" strike="noStrike" cap="none" dirty="0">
                <a:solidFill>
                  <a:schemeClr val="dk1"/>
                </a:solidFill>
                <a:latin typeface="Calibri"/>
                <a:ea typeface="Calibri"/>
                <a:cs typeface="Calibri"/>
                <a:sym typeface="Calibri"/>
              </a:rPr>
              <a:t>בדיקת הסקירה</a:t>
            </a:r>
            <a:r>
              <a:rPr lang="x-none" sz="2400" b="0" i="0" u="none" strike="noStrike" cap="none" dirty="0">
                <a:solidFill>
                  <a:schemeClr val="dk1"/>
                </a:solidFill>
                <a:latin typeface="Calibri"/>
                <a:ea typeface="Calibri"/>
                <a:cs typeface="Calibri"/>
                <a:sym typeface="Calibri"/>
              </a:rPr>
              <a:t>- </a:t>
            </a:r>
            <a:r>
              <a:rPr lang="x-none" sz="2400" dirty="0">
                <a:solidFill>
                  <a:srgbClr val="222222"/>
                </a:solidFill>
                <a:latin typeface="Alef"/>
                <a:ea typeface="Alef"/>
                <a:cs typeface="Alef"/>
                <a:sym typeface="Alef"/>
              </a:rPr>
              <a:t>שימו לב לניסוח</a:t>
            </a:r>
            <a:r>
              <a:rPr lang="he-IL" sz="2400" dirty="0">
                <a:solidFill>
                  <a:srgbClr val="222222"/>
                </a:solidFill>
                <a:latin typeface="Alef"/>
                <a:ea typeface="Alef"/>
                <a:cs typeface="Alef"/>
                <a:sym typeface="Alef"/>
              </a:rPr>
              <a:t>,</a:t>
            </a:r>
            <a:r>
              <a:rPr lang="x-none" sz="2400" dirty="0">
                <a:solidFill>
                  <a:srgbClr val="222222"/>
                </a:solidFill>
                <a:latin typeface="Alef"/>
                <a:ea typeface="Alef"/>
                <a:cs typeface="Alef"/>
                <a:sym typeface="Alef"/>
              </a:rPr>
              <a:t> למשלב הלשוני ולתקינות</a:t>
            </a:r>
            <a:endParaRPr sz="2400" dirty="0"/>
          </a:p>
        </p:txBody>
      </p:sp>
      <p:sp>
        <p:nvSpPr>
          <p:cNvPr id="167" name="Google Shape;167;p19"/>
          <p:cNvSpPr/>
          <p:nvPr/>
        </p:nvSpPr>
        <p:spPr>
          <a:xfrm>
            <a:off x="1156064" y="0"/>
            <a:ext cx="11035936" cy="901337"/>
          </a:xfrm>
          <a:prstGeom prst="rect">
            <a:avLst/>
          </a:prstGeom>
          <a:noFill/>
          <a:ln>
            <a:noFill/>
          </a:ln>
        </p:spPr>
        <p:txBody>
          <a:bodyPr spcFirstLastPara="1" vert="horz" wrap="square" lIns="91425" tIns="45700" rIns="91425" bIns="45700" rtlCol="0" anchor="ctr" anchorCtr="0">
            <a:noAutofit/>
          </a:bodyPr>
          <a:lstStyle/>
          <a:p>
            <a:pPr algn="ctr" rtl="1">
              <a:lnSpc>
                <a:spcPct val="90000"/>
              </a:lnSpc>
            </a:pPr>
            <a:r>
              <a:rPr lang="x-none" sz="4400" b="1" dirty="0">
                <a:solidFill>
                  <a:schemeClr val="tx1">
                    <a:lumMod val="95000"/>
                    <a:lumOff val="5000"/>
                  </a:schemeClr>
                </a:solidFill>
                <a:latin typeface="+mj-lt"/>
                <a:ea typeface="+mj-ea"/>
                <a:cs typeface="Calibri" panose="020F0502020204030204" pitchFamily="34" charset="0"/>
                <a:sym typeface="Calibri"/>
              </a:rPr>
              <a:t>שאלה</a:t>
            </a:r>
            <a:r>
              <a:rPr lang="x-none" sz="4400" b="1" dirty="0">
                <a:solidFill>
                  <a:schemeClr val="tx1">
                    <a:lumMod val="95000"/>
                    <a:lumOff val="5000"/>
                  </a:schemeClr>
                </a:solidFill>
                <a:ea typeface="+mj-ea"/>
                <a:cs typeface="Calibri" panose="020F0502020204030204" pitchFamily="34" charset="0"/>
                <a:sym typeface="Calibri"/>
              </a:rPr>
              <a:t> 5 - </a:t>
            </a:r>
            <a:r>
              <a:rPr lang="he-IL" sz="4400" b="1" dirty="0">
                <a:solidFill>
                  <a:schemeClr val="tx1">
                    <a:lumMod val="95000"/>
                    <a:lumOff val="5000"/>
                  </a:schemeClr>
                </a:solidFill>
                <a:ea typeface="+mj-ea"/>
                <a:cs typeface="Calibri" panose="020F0502020204030204" pitchFamily="34" charset="0"/>
                <a:sym typeface="Calibri"/>
              </a:rPr>
              <a:t>  </a:t>
            </a:r>
            <a:r>
              <a:rPr lang="x-none" sz="4400" b="1" dirty="0">
                <a:solidFill>
                  <a:schemeClr val="tx1">
                    <a:lumMod val="95000"/>
                    <a:lumOff val="5000"/>
                  </a:schemeClr>
                </a:solidFill>
                <a:latin typeface="+mj-lt"/>
                <a:ea typeface="+mj-ea"/>
                <a:cs typeface="Calibri" panose="020F0502020204030204" pitchFamily="34" charset="0"/>
                <a:sym typeface="Calibri"/>
              </a:rPr>
              <a:t>מטלת הכתיבה</a:t>
            </a:r>
            <a:endParaRPr sz="4400" b="1" dirty="0">
              <a:solidFill>
                <a:schemeClr val="tx1">
                  <a:lumMod val="95000"/>
                  <a:lumOff val="5000"/>
                </a:schemeClr>
              </a:solidFill>
              <a:latin typeface="Calibri" panose="020F0502020204030204" pitchFamily="34" charset="0"/>
              <a:ea typeface="+mj-ea"/>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p:nvPr/>
        </p:nvSpPr>
        <p:spPr>
          <a:xfrm>
            <a:off x="595646" y="1036048"/>
            <a:ext cx="11144400" cy="4708951"/>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r" rtl="1">
              <a:spcBef>
                <a:spcPts val="0"/>
              </a:spcBef>
              <a:spcAft>
                <a:spcPts val="0"/>
              </a:spcAft>
              <a:buNone/>
            </a:pPr>
            <a:r>
              <a:rPr lang="x-none" sz="2400" b="1" dirty="0">
                <a:latin typeface="Calibri"/>
                <a:ea typeface="Calibri"/>
                <a:cs typeface="Calibri"/>
                <a:sym typeface="Calibri"/>
              </a:rPr>
              <a:t>בגוף הכתיבה- </a:t>
            </a:r>
            <a:r>
              <a:rPr lang="x-none" sz="2400" dirty="0">
                <a:latin typeface="Calibri"/>
                <a:ea typeface="Calibri"/>
                <a:cs typeface="Calibri"/>
                <a:sym typeface="Calibri"/>
              </a:rPr>
              <a:t>שם משפחה</a:t>
            </a:r>
            <a:r>
              <a:rPr lang="en-US" sz="2400" dirty="0">
                <a:latin typeface="Calibri"/>
                <a:ea typeface="Calibri"/>
                <a:cs typeface="Calibri"/>
                <a:sym typeface="Calibri"/>
              </a:rPr>
              <a:t> </a:t>
            </a:r>
            <a:r>
              <a:rPr lang="he-IL" sz="2400" dirty="0">
                <a:latin typeface="Calibri"/>
                <a:ea typeface="Calibri"/>
                <a:cs typeface="Calibri"/>
                <a:sym typeface="Calibri"/>
              </a:rPr>
              <a:t>(</a:t>
            </a:r>
            <a:r>
              <a:rPr lang="x-none" sz="2400" dirty="0">
                <a:latin typeface="Calibri"/>
                <a:ea typeface="Calibri"/>
                <a:cs typeface="Calibri"/>
                <a:sym typeface="Calibri"/>
              </a:rPr>
              <a:t>שנת פרסום</a:t>
            </a:r>
            <a:r>
              <a:rPr lang="he-IL" sz="2400" dirty="0">
                <a:latin typeface="Calibri"/>
                <a:ea typeface="Calibri"/>
                <a:cs typeface="Calibri"/>
                <a:sym typeface="Calibri"/>
              </a:rPr>
              <a:t>)</a:t>
            </a:r>
            <a:endParaRPr sz="2400" dirty="0">
              <a:latin typeface="Calibri"/>
              <a:ea typeface="Calibri"/>
              <a:cs typeface="Calibri"/>
              <a:sym typeface="Calibri"/>
            </a:endParaRPr>
          </a:p>
          <a:p>
            <a:pPr marL="0" lvl="0" indent="0" algn="r" rtl="1">
              <a:spcBef>
                <a:spcPts val="0"/>
              </a:spcBef>
              <a:spcAft>
                <a:spcPts val="0"/>
              </a:spcAft>
              <a:buNone/>
            </a:pPr>
            <a:r>
              <a:rPr lang="x-none" sz="2400" b="1" dirty="0">
                <a:latin typeface="Calibri"/>
                <a:ea typeface="Calibri"/>
                <a:cs typeface="Calibri"/>
                <a:sym typeface="Calibri"/>
              </a:rPr>
              <a:t>בסיום ביבליוגרפיה</a:t>
            </a:r>
            <a:r>
              <a:rPr lang="x-none" sz="2400" dirty="0">
                <a:latin typeface="Calibri"/>
                <a:ea typeface="Calibri"/>
                <a:cs typeface="Calibri"/>
                <a:sym typeface="Calibri"/>
              </a:rPr>
              <a:t>:</a:t>
            </a:r>
            <a:endParaRPr sz="2400" dirty="0">
              <a:latin typeface="Calibri"/>
              <a:ea typeface="Calibri"/>
              <a:cs typeface="Calibri"/>
              <a:sym typeface="Calibri"/>
            </a:endParaRPr>
          </a:p>
          <a:p>
            <a:pPr marL="0" lvl="0" indent="0" algn="r" rtl="1">
              <a:spcBef>
                <a:spcPts val="0"/>
              </a:spcBef>
              <a:spcAft>
                <a:spcPts val="0"/>
              </a:spcAft>
              <a:buNone/>
            </a:pPr>
            <a:r>
              <a:rPr lang="x-none" sz="2400" dirty="0">
                <a:latin typeface="Calibri"/>
                <a:ea typeface="Calibri"/>
                <a:cs typeface="Calibri"/>
                <a:sym typeface="Calibri"/>
              </a:rPr>
              <a:t>            </a:t>
            </a:r>
            <a:r>
              <a:rPr lang="x-none" sz="2400" dirty="0">
                <a:solidFill>
                  <a:schemeClr val="dk1"/>
                </a:solidFill>
                <a:latin typeface="Calibri"/>
                <a:ea typeface="Calibri"/>
                <a:cs typeface="Calibri"/>
                <a:sym typeface="Calibri"/>
              </a:rPr>
              <a:t> </a:t>
            </a:r>
            <a:r>
              <a:rPr lang="x-none" sz="2400" b="1" dirty="0">
                <a:solidFill>
                  <a:schemeClr val="dk1"/>
                </a:solidFill>
                <a:latin typeface="Calibri"/>
                <a:ea typeface="Calibri"/>
                <a:cs typeface="Calibri"/>
                <a:sym typeface="Calibri"/>
              </a:rPr>
              <a:t> מ פ" ת              ש"מ</a:t>
            </a:r>
            <a:endParaRPr sz="2400" dirty="0">
              <a:latin typeface="Calibri"/>
              <a:ea typeface="Calibri"/>
              <a:cs typeface="Calibri"/>
              <a:sym typeface="Calibri"/>
            </a:endParaRPr>
          </a:p>
          <a:p>
            <a:pPr marL="0" lvl="0" indent="0" algn="r" rtl="1">
              <a:spcBef>
                <a:spcPts val="0"/>
              </a:spcBef>
              <a:spcAft>
                <a:spcPts val="0"/>
              </a:spcAft>
              <a:buNone/>
            </a:pPr>
            <a:r>
              <a:rPr lang="x-none" sz="2400" dirty="0">
                <a:latin typeface="Calibri"/>
                <a:ea typeface="Calibri"/>
                <a:cs typeface="Calibri"/>
                <a:sym typeface="Calibri"/>
              </a:rPr>
              <a:t>                       </a:t>
            </a:r>
            <a:r>
              <a:rPr lang="x-none" sz="2900" dirty="0">
                <a:latin typeface="Calibri"/>
                <a:ea typeface="Calibri"/>
                <a:cs typeface="Calibri"/>
                <a:sym typeface="Calibri"/>
              </a:rPr>
              <a:t> </a:t>
            </a:r>
            <a:r>
              <a:rPr lang="x-none" sz="2300" b="1" dirty="0">
                <a:solidFill>
                  <a:srgbClr val="EC217D"/>
                </a:solidFill>
                <a:latin typeface="Calibri"/>
                <a:ea typeface="Calibri"/>
                <a:cs typeface="Calibri"/>
                <a:sym typeface="Calibri"/>
              </a:rPr>
              <a:t>ת</a:t>
            </a:r>
            <a:r>
              <a:rPr lang="x-none" sz="1600" b="1" dirty="0">
                <a:latin typeface="Calibri"/>
                <a:ea typeface="Calibri"/>
                <a:cs typeface="Calibri"/>
                <a:sym typeface="Calibri"/>
              </a:rPr>
              <a:t>אריך                                              </a:t>
            </a:r>
            <a:r>
              <a:rPr lang="x-none" sz="2400" b="1" dirty="0">
                <a:solidFill>
                  <a:srgbClr val="EC217D"/>
                </a:solidFill>
                <a:latin typeface="Calibri"/>
                <a:ea typeface="Calibri"/>
                <a:cs typeface="Calibri"/>
                <a:sym typeface="Calibri"/>
              </a:rPr>
              <a:t>מ</a:t>
            </a:r>
            <a:r>
              <a:rPr lang="x-none" sz="1600" b="1" dirty="0">
                <a:latin typeface="Calibri"/>
                <a:ea typeface="Calibri"/>
                <a:cs typeface="Calibri"/>
                <a:sym typeface="Calibri"/>
              </a:rPr>
              <a:t>קום הפרסום</a:t>
            </a:r>
            <a:endParaRPr sz="1600" b="1" dirty="0">
              <a:latin typeface="Calibri"/>
              <a:ea typeface="Calibri"/>
              <a:cs typeface="Calibri"/>
              <a:sym typeface="Calibri"/>
            </a:endParaRPr>
          </a:p>
          <a:p>
            <a:pPr marL="0" lvl="0" indent="0" algn="r" rtl="1">
              <a:spcBef>
                <a:spcPts val="0"/>
              </a:spcBef>
              <a:spcAft>
                <a:spcPts val="0"/>
              </a:spcAft>
              <a:buNone/>
            </a:pPr>
            <a:r>
              <a:rPr lang="x-none" sz="1600" b="1" dirty="0">
                <a:latin typeface="Calibri"/>
                <a:ea typeface="Calibri"/>
                <a:cs typeface="Calibri"/>
                <a:sym typeface="Calibri"/>
              </a:rPr>
              <a:t>                                   שנה בלבד)        "</a:t>
            </a:r>
            <a:r>
              <a:rPr lang="x-none" sz="2400" b="1" dirty="0">
                <a:solidFill>
                  <a:srgbClr val="EC217D"/>
                </a:solidFill>
                <a:latin typeface="Calibri"/>
                <a:ea typeface="Calibri"/>
                <a:cs typeface="Calibri"/>
                <a:sym typeface="Calibri"/>
              </a:rPr>
              <a:t>ש</a:t>
            </a:r>
            <a:r>
              <a:rPr lang="x-none" sz="1600" b="1" dirty="0">
                <a:latin typeface="Calibri"/>
                <a:ea typeface="Calibri"/>
                <a:cs typeface="Calibri"/>
                <a:sym typeface="Calibri"/>
              </a:rPr>
              <a:t>ם המאמר"</a:t>
            </a:r>
            <a:endParaRPr sz="1600" b="1" dirty="0">
              <a:solidFill>
                <a:srgbClr val="0000FF"/>
              </a:solidFill>
              <a:latin typeface="Calibri"/>
              <a:ea typeface="Calibri"/>
              <a:cs typeface="Calibri"/>
              <a:sym typeface="Calibri"/>
            </a:endParaRPr>
          </a:p>
          <a:p>
            <a:pPr marL="0" lvl="0" indent="0" algn="r" rtl="1">
              <a:spcBef>
                <a:spcPts val="0"/>
              </a:spcBef>
              <a:spcAft>
                <a:spcPts val="0"/>
              </a:spcAft>
              <a:buNone/>
            </a:pPr>
            <a:r>
              <a:rPr lang="x-none" sz="2400" dirty="0">
                <a:latin typeface="Calibri"/>
                <a:ea typeface="Calibri"/>
                <a:cs typeface="Calibri"/>
                <a:sym typeface="Calibri"/>
              </a:rPr>
              <a:t>                 </a:t>
            </a:r>
            <a:r>
              <a:rPr lang="x-none" sz="2400" b="1" dirty="0">
                <a:solidFill>
                  <a:srgbClr val="EC217D"/>
                </a:solidFill>
                <a:latin typeface="Calibri"/>
                <a:ea typeface="Calibri"/>
                <a:cs typeface="Calibri"/>
                <a:sym typeface="Calibri"/>
              </a:rPr>
              <a:t>פ</a:t>
            </a:r>
            <a:r>
              <a:rPr lang="x-none" sz="1600" b="1" dirty="0">
                <a:latin typeface="Calibri"/>
                <a:ea typeface="Calibri"/>
                <a:cs typeface="Calibri"/>
                <a:sym typeface="Calibri"/>
              </a:rPr>
              <a:t>רטי-אות ראשונה</a:t>
            </a:r>
            <a:endParaRPr sz="1600" b="1" dirty="0">
              <a:latin typeface="Calibri"/>
              <a:ea typeface="Calibri"/>
              <a:cs typeface="Calibri"/>
              <a:sym typeface="Calibri"/>
            </a:endParaRPr>
          </a:p>
          <a:p>
            <a:pPr marL="0" lvl="0" indent="0" algn="r" rtl="1">
              <a:spcBef>
                <a:spcPts val="0"/>
              </a:spcBef>
              <a:spcAft>
                <a:spcPts val="0"/>
              </a:spcAft>
              <a:buNone/>
            </a:pPr>
            <a:r>
              <a:rPr lang="x-none" sz="1600" b="1" dirty="0">
                <a:latin typeface="Calibri"/>
                <a:ea typeface="Calibri"/>
                <a:cs typeface="Calibri"/>
                <a:sym typeface="Calibri"/>
              </a:rPr>
              <a:t>  </a:t>
            </a:r>
            <a:r>
              <a:rPr lang="x-none" sz="1800" b="1" dirty="0">
                <a:latin typeface="Calibri"/>
                <a:ea typeface="Calibri"/>
                <a:cs typeface="Calibri"/>
                <a:sym typeface="Calibri"/>
              </a:rPr>
              <a:t>  </a:t>
            </a:r>
            <a:r>
              <a:rPr lang="x-none" sz="2400" b="1" dirty="0">
                <a:solidFill>
                  <a:srgbClr val="EC217D"/>
                </a:solidFill>
                <a:latin typeface="Calibri"/>
                <a:ea typeface="Calibri"/>
                <a:cs typeface="Calibri"/>
                <a:sym typeface="Calibri"/>
              </a:rPr>
              <a:t>מ</a:t>
            </a:r>
            <a:r>
              <a:rPr lang="x-none" sz="1800" b="1" dirty="0">
                <a:latin typeface="Calibri"/>
                <a:ea typeface="Calibri"/>
                <a:cs typeface="Calibri"/>
                <a:sym typeface="Calibri"/>
              </a:rPr>
              <a:t>שפחה</a:t>
            </a:r>
            <a:endParaRPr sz="1800" b="1" dirty="0">
              <a:latin typeface="Calibri"/>
              <a:ea typeface="Calibri"/>
              <a:cs typeface="Calibri"/>
              <a:sym typeface="Calibri"/>
            </a:endParaRPr>
          </a:p>
          <a:p>
            <a:pPr marL="0" lvl="0" indent="0" algn="r" rtl="1">
              <a:spcBef>
                <a:spcPts val="0"/>
              </a:spcBef>
              <a:spcAft>
                <a:spcPts val="0"/>
              </a:spcAft>
              <a:buNone/>
            </a:pPr>
            <a:r>
              <a:rPr lang="x-none" sz="2400" dirty="0">
                <a:latin typeface="Calibri"/>
                <a:ea typeface="Calibri"/>
                <a:cs typeface="Calibri"/>
                <a:sym typeface="Calibri"/>
              </a:rPr>
              <a:t>  </a:t>
            </a:r>
            <a:r>
              <a:rPr lang="x-none" sz="1600" b="1" dirty="0">
                <a:latin typeface="Calibri"/>
                <a:ea typeface="Calibri"/>
                <a:cs typeface="Calibri"/>
                <a:sym typeface="Calibri"/>
              </a:rPr>
              <a:t> לפי סדר א"ב</a:t>
            </a:r>
            <a:endParaRPr sz="1600" b="1" dirty="0">
              <a:latin typeface="Calibri"/>
              <a:ea typeface="Calibri"/>
              <a:cs typeface="Calibri"/>
              <a:sym typeface="Calibri"/>
            </a:endParaRPr>
          </a:p>
          <a:p>
            <a:pPr marL="0" lvl="0" indent="0" algn="r" rtl="1">
              <a:spcBef>
                <a:spcPts val="0"/>
              </a:spcBef>
              <a:spcAft>
                <a:spcPts val="0"/>
              </a:spcAft>
              <a:buNone/>
            </a:pPr>
            <a:endParaRPr sz="1600" b="1" dirty="0">
              <a:latin typeface="Calibri"/>
              <a:ea typeface="Calibri"/>
              <a:cs typeface="Calibri"/>
              <a:sym typeface="Calibri"/>
            </a:endParaRPr>
          </a:p>
          <a:p>
            <a:pPr marL="0" lvl="0" indent="0" algn="r" rtl="1">
              <a:spcBef>
                <a:spcPts val="0"/>
              </a:spcBef>
              <a:spcAft>
                <a:spcPts val="0"/>
              </a:spcAft>
              <a:buNone/>
            </a:pPr>
            <a:r>
              <a:rPr lang="x-none" sz="1800" b="1" dirty="0">
                <a:latin typeface="Calibri"/>
                <a:ea typeface="Calibri"/>
                <a:cs typeface="Calibri"/>
                <a:sym typeface="Calibri"/>
              </a:rPr>
              <a:t>דוגמ</a:t>
            </a:r>
            <a:r>
              <a:rPr lang="he-IL" sz="1800" b="1" dirty="0">
                <a:latin typeface="Calibri"/>
                <a:ea typeface="Calibri"/>
                <a:cs typeface="Calibri"/>
                <a:sym typeface="Calibri"/>
              </a:rPr>
              <a:t>ה</a:t>
            </a:r>
            <a:r>
              <a:rPr lang="x-none" sz="1800" b="1" dirty="0">
                <a:latin typeface="Calibri"/>
                <a:ea typeface="Calibri"/>
                <a:cs typeface="Calibri"/>
                <a:sym typeface="Calibri"/>
              </a:rPr>
              <a:t>:</a:t>
            </a:r>
            <a:endParaRPr sz="1800" b="1" dirty="0">
              <a:latin typeface="Calibri"/>
              <a:ea typeface="Calibri"/>
              <a:cs typeface="Calibri"/>
              <a:sym typeface="Calibri"/>
            </a:endParaRPr>
          </a:p>
          <a:p>
            <a:pPr lvl="0" algn="r" rtl="1"/>
            <a:r>
              <a:rPr lang="x-none" sz="2100" dirty="0">
                <a:latin typeface="Calibri"/>
                <a:ea typeface="Calibri"/>
                <a:cs typeface="Calibri"/>
                <a:sym typeface="Calibri"/>
              </a:rPr>
              <a:t>וינרב</a:t>
            </a:r>
            <a:r>
              <a:rPr lang="he-IL" sz="2100" dirty="0">
                <a:latin typeface="Calibri"/>
                <a:ea typeface="Calibri"/>
                <a:cs typeface="Calibri"/>
                <a:sym typeface="Calibri"/>
              </a:rPr>
              <a:t> י' (2019) "</a:t>
            </a:r>
            <a:r>
              <a:rPr lang="x-none" sz="2100" dirty="0">
                <a:latin typeface="Calibri"/>
                <a:ea typeface="Calibri"/>
                <a:cs typeface="Calibri"/>
                <a:sym typeface="Calibri"/>
              </a:rPr>
              <a:t>באנו לבאס: למה רובנו מתקשים ללמוד מכישלונות</a:t>
            </a:r>
            <a:r>
              <a:rPr lang="he-IL" sz="2100" dirty="0">
                <a:latin typeface="Calibri"/>
                <a:ea typeface="Calibri"/>
                <a:cs typeface="Calibri"/>
                <a:sym typeface="Calibri"/>
              </a:rPr>
              <a:t>?" מתוך ג</a:t>
            </a:r>
            <a:r>
              <a:rPr lang="x-none" sz="2100" dirty="0">
                <a:latin typeface="Calibri"/>
                <a:ea typeface="Calibri"/>
                <a:cs typeface="Calibri"/>
                <a:sym typeface="Calibri"/>
              </a:rPr>
              <a:t>לובס. </a:t>
            </a:r>
            <a:r>
              <a:rPr lang="en-US" sz="2100" dirty="0">
                <a:solidFill>
                  <a:srgbClr val="33ADD4"/>
                </a:solidFill>
                <a:ea typeface="Calibri"/>
                <a:cs typeface="Calibri"/>
                <a:sym typeface="Calibri"/>
                <a:hlinkClick r:id="rId3">
                  <a:extLst>
                    <a:ext uri="{A12FA001-AC4F-418D-AE19-62706E023703}">
                      <ahyp:hlinkClr xmlns:ahyp="http://schemas.microsoft.com/office/drawing/2018/hyperlinkcolor" val="tx"/>
                    </a:ext>
                  </a:extLst>
                </a:hlinkClick>
              </a:rPr>
              <a:t>globes.co.il</a:t>
            </a:r>
            <a:r>
              <a:rPr lang="en-US" sz="2100" dirty="0">
                <a:solidFill>
                  <a:srgbClr val="33ADD4"/>
                </a:solidFill>
                <a:ea typeface="Calibri"/>
                <a:cs typeface="Calibri"/>
                <a:sym typeface="Calibri"/>
              </a:rPr>
              <a:t> </a:t>
            </a:r>
            <a:endParaRPr sz="2100" dirty="0">
              <a:solidFill>
                <a:srgbClr val="33ADD4"/>
              </a:solidFill>
              <a:latin typeface="Calibri"/>
              <a:ea typeface="Calibri"/>
              <a:cs typeface="Calibri"/>
              <a:sym typeface="Calibri"/>
            </a:endParaRPr>
          </a:p>
          <a:p>
            <a:pPr lvl="0" algn="r" rtl="1"/>
            <a:r>
              <a:rPr lang="x-none" sz="2100" dirty="0">
                <a:latin typeface="Calibri"/>
                <a:ea typeface="Calibri"/>
                <a:cs typeface="Calibri"/>
                <a:sym typeface="Calibri"/>
              </a:rPr>
              <a:t>שמ</a:t>
            </a:r>
            <a:r>
              <a:rPr lang="he-IL" sz="2100" dirty="0">
                <a:latin typeface="Calibri"/>
                <a:ea typeface="Calibri"/>
                <a:cs typeface="Calibri"/>
                <a:sym typeface="Calibri"/>
              </a:rPr>
              <a:t>ש א"ב (2017) "</a:t>
            </a:r>
            <a:r>
              <a:rPr lang="x-none" sz="2100" dirty="0">
                <a:latin typeface="Calibri"/>
                <a:ea typeface="Calibri"/>
                <a:cs typeface="Calibri"/>
                <a:sym typeface="Calibri"/>
              </a:rPr>
              <a:t>למה חשוב ללמד על כישלונותיהם של אנשים מעוררי השראה? "הגיע זמן חינוך. </a:t>
            </a:r>
            <a:r>
              <a:rPr lang="he-IL" sz="2100" dirty="0">
                <a:latin typeface="Calibri"/>
                <a:ea typeface="Calibri"/>
                <a:cs typeface="Calibri"/>
                <a:sym typeface="Calibri"/>
              </a:rPr>
              <a:t>מתוך</a:t>
            </a:r>
            <a:r>
              <a:rPr lang="x-none" sz="2100" dirty="0">
                <a:latin typeface="Calibri"/>
                <a:ea typeface="Calibri"/>
                <a:cs typeface="Calibri"/>
                <a:sym typeface="Calibri"/>
              </a:rPr>
              <a:t> </a:t>
            </a:r>
            <a:r>
              <a:rPr lang="en-US" sz="2100" dirty="0">
                <a:solidFill>
                  <a:srgbClr val="33ADD4"/>
                </a:solidFill>
                <a:ea typeface="Calibri"/>
                <a:cs typeface="Calibri"/>
                <a:sym typeface="Calibri"/>
                <a:hlinkClick r:id="rId3">
                  <a:extLst>
                    <a:ext uri="{A12FA001-AC4F-418D-AE19-62706E023703}">
                      <ahyp:hlinkClr xmlns:ahyp="http://schemas.microsoft.com/office/drawing/2018/hyperlinkcolor" val="tx"/>
                    </a:ext>
                  </a:extLst>
                </a:hlinkClick>
              </a:rPr>
              <a:t>globes.co.il</a:t>
            </a:r>
            <a:r>
              <a:rPr lang="en-US" sz="2100" dirty="0">
                <a:solidFill>
                  <a:srgbClr val="33ADD4"/>
                </a:solidFill>
                <a:ea typeface="Calibri"/>
                <a:cs typeface="Calibri"/>
                <a:sym typeface="Calibri"/>
              </a:rPr>
              <a:t> </a:t>
            </a:r>
            <a:endParaRPr sz="2100" dirty="0">
              <a:latin typeface="Calibri"/>
              <a:ea typeface="Calibri"/>
              <a:cs typeface="Calibri"/>
              <a:sym typeface="Calibri"/>
            </a:endParaRPr>
          </a:p>
        </p:txBody>
      </p:sp>
      <p:cxnSp>
        <p:nvCxnSpPr>
          <p:cNvPr id="174" name="Google Shape;174;p20"/>
          <p:cNvCxnSpPr/>
          <p:nvPr/>
        </p:nvCxnSpPr>
        <p:spPr>
          <a:xfrm>
            <a:off x="10650902" y="2219660"/>
            <a:ext cx="642900" cy="1257300"/>
          </a:xfrm>
          <a:prstGeom prst="straightConnector1">
            <a:avLst/>
          </a:prstGeom>
          <a:ln w="12700" cap="flat" cmpd="sng" algn="ctr">
            <a:solidFill>
              <a:srgbClr val="C21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5" name="Google Shape;175;p20"/>
          <p:cNvCxnSpPr/>
          <p:nvPr/>
        </p:nvCxnSpPr>
        <p:spPr>
          <a:xfrm>
            <a:off x="10345783" y="2219660"/>
            <a:ext cx="57300" cy="857400"/>
          </a:xfrm>
          <a:prstGeom prst="straightConnector1">
            <a:avLst/>
          </a:prstGeom>
          <a:ln w="12700" cap="flat" cmpd="sng" algn="ctr">
            <a:solidFill>
              <a:srgbClr val="C21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6" name="Google Shape;176;p20"/>
          <p:cNvCxnSpPr>
            <a:cxnSpLocks/>
          </p:cNvCxnSpPr>
          <p:nvPr/>
        </p:nvCxnSpPr>
        <p:spPr>
          <a:xfrm flipH="1">
            <a:off x="9899539" y="2161903"/>
            <a:ext cx="54358" cy="271957"/>
          </a:xfrm>
          <a:prstGeom prst="straightConnector1">
            <a:avLst/>
          </a:prstGeom>
          <a:ln w="12700" cap="flat" cmpd="sng" algn="ctr">
            <a:solidFill>
              <a:srgbClr val="C21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7" name="Google Shape;177;p20"/>
          <p:cNvCxnSpPr/>
          <p:nvPr/>
        </p:nvCxnSpPr>
        <p:spPr>
          <a:xfrm flipH="1">
            <a:off x="8558348" y="2293348"/>
            <a:ext cx="114300" cy="457200"/>
          </a:xfrm>
          <a:prstGeom prst="straightConnector1">
            <a:avLst/>
          </a:prstGeom>
          <a:ln w="12700" cap="flat" cmpd="sng" algn="ctr">
            <a:solidFill>
              <a:srgbClr val="C21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8" name="Google Shape;178;p20"/>
          <p:cNvCxnSpPr/>
          <p:nvPr/>
        </p:nvCxnSpPr>
        <p:spPr>
          <a:xfrm flipH="1">
            <a:off x="7444196" y="2219660"/>
            <a:ext cx="1143000" cy="214200"/>
          </a:xfrm>
          <a:prstGeom prst="straightConnector1">
            <a:avLst/>
          </a:prstGeom>
          <a:ln w="12700" cap="flat" cmpd="sng" algn="ctr">
            <a:solidFill>
              <a:srgbClr val="C21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D0913065-C121-7772-0670-C9107A53FF20}"/>
              </a:ext>
            </a:extLst>
          </p:cNvPr>
          <p:cNvSpPr txBox="1"/>
          <p:nvPr/>
        </p:nvSpPr>
        <p:spPr>
          <a:xfrm>
            <a:off x="1149531" y="104502"/>
            <a:ext cx="10590515" cy="701731"/>
          </a:xfrm>
          <a:prstGeom prst="rect">
            <a:avLst/>
          </a:prstGeom>
          <a:noFill/>
          <a:ln>
            <a:noFill/>
          </a:ln>
        </p:spPr>
        <p:txBody>
          <a:bodyPr spcFirstLastPara="1" vert="horz" wrap="square" lIns="91425" tIns="45700" rIns="91425" bIns="45700" rtlCol="0" anchor="ctr" anchorCtr="0">
            <a:noAutofit/>
          </a:bodyPr>
          <a:lstStyle>
            <a:lvl1pPr algn="ctr" rtl="1">
              <a:lnSpc>
                <a:spcPct val="90000"/>
              </a:lnSpc>
              <a:spcBef>
                <a:spcPts val="0"/>
              </a:spcBef>
              <a:buNone/>
              <a:defRPr sz="4400" b="1">
                <a:solidFill>
                  <a:schemeClr val="tx1">
                    <a:lumMod val="95000"/>
                    <a:lumOff val="5000"/>
                  </a:schemeClr>
                </a:solidFill>
                <a:latin typeface="+mj-lt"/>
                <a:ea typeface="+mj-ea"/>
                <a:cs typeface="Calibri"/>
              </a:defRPr>
            </a:lvl1pPr>
          </a:lstStyle>
          <a:p>
            <a:r>
              <a:rPr lang="he-IL" dirty="0">
                <a:sym typeface="Calibri"/>
              </a:rPr>
              <a:t>אזכור מקורות המידע:</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2154</Words>
  <Application>Microsoft Office PowerPoint</Application>
  <PresentationFormat>מסך רחב</PresentationFormat>
  <Paragraphs>221</Paragraphs>
  <Slides>34</Slides>
  <Notes>33</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34</vt:i4>
      </vt:variant>
    </vt:vector>
  </HeadingPairs>
  <TitlesOfParts>
    <vt:vector size="40" baseType="lpstr">
      <vt:lpstr>Alef</vt:lpstr>
      <vt:lpstr>Arial</vt:lpstr>
      <vt:lpstr>Calibri</vt:lpstr>
      <vt:lpstr>Calibri Light</vt:lpstr>
      <vt:lpstr>David</vt:lpstr>
      <vt:lpstr>Office Theme</vt:lpstr>
      <vt:lpstr>מצגת של PowerPoint‏</vt:lpstr>
      <vt:lpstr>מצגת של PowerPoint‏</vt:lpstr>
      <vt:lpstr>מבנה הבחינה</vt:lpstr>
      <vt:lpstr>בגרות בלשון</vt:lpstr>
      <vt:lpstr>חלק ראשון</vt:lpstr>
      <vt:lpstr>מצגת של PowerPoint‏</vt:lpstr>
      <vt:lpstr>מצגת של PowerPoint‏</vt:lpstr>
      <vt:lpstr>מצגת של PowerPoint‏</vt:lpstr>
      <vt:lpstr>מצגת של PowerPoint‏</vt:lpstr>
      <vt:lpstr>מצגת של PowerPoint‏</vt:lpstr>
      <vt:lpstr>מצגת של PowerPoint‏</vt:lpstr>
      <vt:lpstr>חלק שני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חלוקת הזמן במהלך הבחינה</vt:lpstr>
      <vt:lpstr>מצגת של PowerPoint‏</vt:lpstr>
      <vt:lpstr>זמן לשאלות שלכם</vt:lpstr>
      <vt:lpstr>הקדישו כמה דקות  למלא משוב קצר</vt:lpstr>
      <vt:lpstr>קמפוס אורט - אביב אתכם ללמידה ולהצלחה בבחינת הבגרות</vt:lpstr>
      <vt:lpstr>תודה לכולם!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IMOE001</cp:lastModifiedBy>
  <cp:revision>30</cp:revision>
  <dcterms:created xsi:type="dcterms:W3CDTF">2022-03-31T04:47:25Z</dcterms:created>
  <dcterms:modified xsi:type="dcterms:W3CDTF">2023-05-07T12:37:46Z</dcterms:modified>
</cp:coreProperties>
</file>