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95" r:id="rId5"/>
    <p:sldId id="277" r:id="rId6"/>
    <p:sldId id="296" r:id="rId7"/>
    <p:sldId id="297" r:id="rId8"/>
    <p:sldId id="298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9" r:id="rId19"/>
    <p:sldId id="287" r:id="rId20"/>
    <p:sldId id="302" r:id="rId21"/>
    <p:sldId id="288" r:id="rId22"/>
    <p:sldId id="289" r:id="rId23"/>
    <p:sldId id="300" r:id="rId24"/>
    <p:sldId id="290" r:id="rId25"/>
    <p:sldId id="301" r:id="rId26"/>
    <p:sldId id="291" r:id="rId27"/>
    <p:sldId id="303" r:id="rId28"/>
    <p:sldId id="304" r:id="rId29"/>
    <p:sldId id="305" r:id="rId30"/>
    <p:sldId id="292" r:id="rId31"/>
    <p:sldId id="306" r:id="rId32"/>
    <p:sldId id="293" r:id="rId33"/>
    <p:sldId id="309" r:id="rId34"/>
    <p:sldId id="308" r:id="rId35"/>
    <p:sldId id="275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laYwP51B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9600" dirty="0" smtClean="0"/>
              <a:t>מים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4766" y="782179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מהם הפתרונות למחסור במים ? 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82" y="1860675"/>
            <a:ext cx="7760860" cy="43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9897" y="834430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קמפיין הסברה בכיכובה של גל גדות</a:t>
            </a:r>
            <a:br>
              <a:rPr lang="he-IL" dirty="0"/>
            </a:br>
            <a:endParaRPr lang="he-IL" dirty="0"/>
          </a:p>
        </p:txBody>
      </p:sp>
      <p:pic>
        <p:nvPicPr>
          <p:cNvPr id="5" name="hYlaYwP51B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9371" y="2574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טיהור מי שפכים והפיכתם למי קולחין (קולחים)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למשל</a:t>
            </a:r>
            <a:r>
              <a:rPr lang="he-IL" dirty="0"/>
              <a:t>, זה נעשה במפעל בשם שפד"ן (שפכי גוש דן).</a:t>
            </a:r>
          </a:p>
          <a:p>
            <a:r>
              <a:rPr lang="he-IL" dirty="0"/>
              <a:t> </a:t>
            </a:r>
          </a:p>
          <a:p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46419"/>
              </p:ext>
            </p:extLst>
          </p:nvPr>
        </p:nvGraphicFramePr>
        <p:xfrm>
          <a:off x="3356396" y="2787095"/>
          <a:ext cx="8447673" cy="19024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40194">
                  <a:extLst>
                    <a:ext uri="{9D8B030D-6E8A-4147-A177-3AD203B41FA5}">
                      <a16:colId xmlns:a16="http://schemas.microsoft.com/office/drawing/2014/main" val="1825202906"/>
                    </a:ext>
                  </a:extLst>
                </a:gridCol>
                <a:gridCol w="4807479">
                  <a:extLst>
                    <a:ext uri="{9D8B030D-6E8A-4147-A177-3AD203B41FA5}">
                      <a16:colId xmlns:a16="http://schemas.microsoft.com/office/drawing/2014/main" val="1192705208"/>
                    </a:ext>
                  </a:extLst>
                </a:gridCol>
              </a:tblGrid>
              <a:tr h="37842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יתרון בטיהור מי</a:t>
                      </a:r>
                      <a:r>
                        <a:rPr lang="he-IL" baseline="0" dirty="0" smtClean="0"/>
                        <a:t> שפכים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חסרון בטיהור</a:t>
                      </a:r>
                      <a:r>
                        <a:rPr lang="he-IL" baseline="0" dirty="0" smtClean="0"/>
                        <a:t> מי שפכים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89831"/>
                  </a:ext>
                </a:extLst>
              </a:tr>
              <a:tr h="1524050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מים להשקיה. שימוש חוזר במים חוסך מים שפירים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לא מזרימים שפכים מזוהמים למקורות המים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מי קולחין יותר מלוחים ממים שפירים.                                      השקיה רבה במי קולחים תמליח את האדמה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יש חומר לווי בשם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בוצה</a:t>
                      </a:r>
                      <a:r>
                        <a:rPr lang="he-IL" sz="2000" b="1" dirty="0" smtClean="0"/>
                        <a:t> </a:t>
                      </a:r>
                      <a:r>
                        <a:rPr lang="he-IL" dirty="0" smtClean="0"/>
                        <a:t>שמוזרם לים.                                          הבוצה פוגעת באיכות מי הים. 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71608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1" y="2332280"/>
            <a:ext cx="2259117" cy="35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התפלת מי ים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9" y="2037637"/>
            <a:ext cx="6128929" cy="404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25" y="3572703"/>
            <a:ext cx="5290457" cy="74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8160" y="4882328"/>
            <a:ext cx="30044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מים מליחים </a:t>
            </a:r>
            <a:r>
              <a:rPr lang="he-IL" dirty="0"/>
              <a:t>לא ניתנים לשתייה אבל ניתן להשתמש בהם לתעשייה. יותר זול להתפיל אותם לעומת מי ים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מיקום מתקני התפלה: </a:t>
            </a:r>
          </a:p>
          <a:p>
            <a:r>
              <a:rPr lang="he-IL" dirty="0"/>
              <a:t>במדינה צחיחה שסובלת מחוסר מים ויש לה חוף ים </a:t>
            </a:r>
          </a:p>
          <a:p>
            <a:endParaRPr lang="he-IL" dirty="0"/>
          </a:p>
          <a:p>
            <a:r>
              <a:rPr lang="he-IL" dirty="0"/>
              <a:t>חסרונות:      </a:t>
            </a:r>
          </a:p>
          <a:p>
            <a:r>
              <a:rPr lang="he-IL" dirty="0" smtClean="0"/>
              <a:t>- המתקן </a:t>
            </a:r>
            <a:r>
              <a:rPr lang="he-IL" dirty="0"/>
              <a:t>צורך הרבה חשמל, שזה עלות כלכלית וזיהום אוויר               </a:t>
            </a:r>
          </a:p>
          <a:p>
            <a:r>
              <a:rPr lang="he-IL" dirty="0" smtClean="0"/>
              <a:t>- המתקן </a:t>
            </a:r>
            <a:r>
              <a:rPr lang="he-IL" dirty="0"/>
              <a:t>פוגע בשטחים פתוחים בחוף הים.    </a:t>
            </a:r>
          </a:p>
          <a:p>
            <a:r>
              <a:rPr lang="he-IL" dirty="0" smtClean="0"/>
              <a:t>- בוצה</a:t>
            </a:r>
            <a:endParaRPr lang="he-IL" dirty="0"/>
          </a:p>
          <a:p>
            <a:r>
              <a:rPr lang="he-IL" dirty="0" smtClean="0"/>
              <a:t>- במים </a:t>
            </a:r>
            <a:r>
              <a:rPr lang="he-IL" dirty="0"/>
              <a:t>מותפלים אין מגנזיום (חומר חיוני לבריאות).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03" y="1815569"/>
            <a:ext cx="1663825" cy="44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04950" y="-184472"/>
            <a:ext cx="12057017" cy="1791036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מערכת תלת אגנית בישראל: כנרת, אקוויפר ההר ואקוויפר החוף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63" y="1825605"/>
            <a:ext cx="3956069" cy="44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22960" y="821368"/>
            <a:ext cx="10058400" cy="1450757"/>
          </a:xfrm>
        </p:spPr>
        <p:txBody>
          <a:bodyPr/>
          <a:lstStyle/>
          <a:p>
            <a:r>
              <a:rPr lang="he-IL" dirty="0"/>
              <a:t>אקוויפר = אקווה = מי תהום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63040" y="2468712"/>
            <a:ext cx="10058400" cy="3857582"/>
          </a:xfrm>
        </p:spPr>
        <p:txBody>
          <a:bodyPr/>
          <a:lstStyle/>
          <a:p>
            <a:r>
              <a:rPr lang="he-IL" dirty="0" smtClean="0"/>
              <a:t>מאגר תת-קרקעי שלא </a:t>
            </a:r>
            <a:r>
              <a:rPr lang="he-IL" dirty="0"/>
              <a:t>מתמלא יותר יכונה "מים </a:t>
            </a:r>
            <a:r>
              <a:rPr lang="he-IL" dirty="0" err="1"/>
              <a:t>פוסילים</a:t>
            </a:r>
            <a:r>
              <a:rPr lang="he-IL" dirty="0"/>
              <a:t>"</a:t>
            </a:r>
          </a:p>
          <a:p>
            <a:endParaRPr lang="he-IL" dirty="0"/>
          </a:p>
          <a:p>
            <a:r>
              <a:rPr lang="he-IL" dirty="0"/>
              <a:t>מאגר רב-שנתי: ניתן לשאוב ממנו גם בשנות בצורת </a:t>
            </a:r>
            <a:r>
              <a:rPr lang="he-IL" dirty="0" smtClean="0"/>
              <a:t>שחונות</a:t>
            </a:r>
            <a:endParaRPr lang="he-IL" dirty="0"/>
          </a:p>
          <a:p>
            <a:endParaRPr lang="he-IL" dirty="0"/>
          </a:p>
          <a:p>
            <a:r>
              <a:rPr lang="he-IL" dirty="0"/>
              <a:t>מאגר תפעולי: לא שואבים ממנו בשנת בצורת</a:t>
            </a:r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בעיות באקוויפר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97" y="1970383"/>
            <a:ext cx="8288166" cy="42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83" y="636725"/>
            <a:ext cx="3913519" cy="3239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9154" y="3876676"/>
            <a:ext cx="374884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rgbClr val="FF0000"/>
                </a:solidFill>
              </a:rPr>
              <a:t>בעיית הפן-הביני</a:t>
            </a:r>
            <a:r>
              <a:rPr lang="he-IL" sz="2400" dirty="0" smtClean="0"/>
              <a:t>:           בשל </a:t>
            </a:r>
            <a:r>
              <a:rPr lang="he-IL" sz="2400" dirty="0"/>
              <a:t>שאיבת יתר מאקוויפר החוף, מי ים חודרים לאקוויפר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86" y="536655"/>
            <a:ext cx="3128751" cy="3440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867" y="3876676"/>
            <a:ext cx="5855990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 smtClean="0"/>
              <a:t>בישראל אקוויפר החוף גם </a:t>
            </a:r>
            <a:r>
              <a:rPr lang="he-IL" sz="2400" dirty="0" smtClean="0"/>
              <a:t>סובל מחדירה של זיהום מעזה הענייה.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גם </a:t>
            </a:r>
            <a:r>
              <a:rPr lang="he-IL" sz="2400" dirty="0"/>
              <a:t>באקוויפר ההר יש בעיה כי הסלעים </a:t>
            </a:r>
            <a:r>
              <a:rPr lang="he-IL" sz="2400" b="1" dirty="0" err="1"/>
              <a:t>קרסטים</a:t>
            </a:r>
            <a:r>
              <a:rPr lang="he-IL" sz="2400" dirty="0"/>
              <a:t> </a:t>
            </a:r>
            <a:r>
              <a:rPr lang="he-IL" sz="2400" dirty="0" smtClean="0"/>
              <a:t>(יש בהם חללים תת-קרקעיים).                                       לכן </a:t>
            </a:r>
            <a:r>
              <a:rPr lang="he-IL" sz="2400" dirty="0"/>
              <a:t>הזיהום יכול לנוע </a:t>
            </a:r>
            <a:r>
              <a:rPr lang="he-IL" sz="2400" dirty="0" smtClean="0"/>
              <a:t>מהרי </a:t>
            </a:r>
            <a:r>
              <a:rPr lang="he-IL" sz="2400" dirty="0"/>
              <a:t>יו"ש </a:t>
            </a:r>
            <a:r>
              <a:rPr lang="he-IL" sz="2400" dirty="0" smtClean="0"/>
              <a:t>למישור החוף</a:t>
            </a:r>
          </a:p>
          <a:p>
            <a:pPr algn="r"/>
            <a:endParaRPr lang="he-IL" sz="2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089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כנרת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52206" y="2011512"/>
            <a:ext cx="8203474" cy="4277130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אם המפלס עובר את </a:t>
            </a:r>
            <a:r>
              <a:rPr lang="he-IL" b="1" dirty="0">
                <a:solidFill>
                  <a:srgbClr val="FF0000"/>
                </a:solidFill>
              </a:rPr>
              <a:t>הקו האדום העליון</a:t>
            </a:r>
            <a:r>
              <a:rPr lang="he-IL" dirty="0"/>
              <a:t>, אז פותחים את הסכר שנמצא בדרום הכנרת כדי למנוע הצפה ומאפשרים למים לזרום דרומה עם נחל </a:t>
            </a:r>
            <a:r>
              <a:rPr lang="he-IL" dirty="0" smtClean="0"/>
              <a:t>הירדן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r>
              <a:rPr lang="he-IL" b="1" dirty="0"/>
              <a:t>איכות מי הכנרת הידרדרה </a:t>
            </a:r>
            <a:r>
              <a:rPr lang="he-IL" dirty="0"/>
              <a:t>בשל ירידה בכמות הגשם ואידוי מים שהביאו לצמצום תחלופת המים ולהמלחת המים. </a:t>
            </a:r>
          </a:p>
          <a:p>
            <a:r>
              <a:rPr lang="he-IL" dirty="0"/>
              <a:t>לכן כמעט ולא שואבים מהכנרת (מאגר מים תפעולי: אין גשם אז לא שואבים) ויש רעיון לבנות תעלת מים שתזרים מים מותפלים אל </a:t>
            </a:r>
            <a:r>
              <a:rPr lang="he-IL" dirty="0" smtClean="0"/>
              <a:t>הכנרת, מה שמכונה "</a:t>
            </a:r>
            <a:r>
              <a:rPr lang="he-IL" b="1" dirty="0" smtClean="0"/>
              <a:t>מוביל ארצי הפוך</a:t>
            </a:r>
            <a:r>
              <a:rPr lang="he-IL" dirty="0" smtClean="0"/>
              <a:t>". 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5" y="1787116"/>
            <a:ext cx="2627145" cy="450152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6" y="2589781"/>
            <a:ext cx="5925959" cy="2178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8938" y="3420353"/>
            <a:ext cx="3754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גובה מקסימלי לשאיבה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/>
              <a:t> </a:t>
            </a:r>
            <a:r>
              <a:rPr lang="he-IL" sz="2600" dirty="0"/>
              <a:t>שימושי מים </a:t>
            </a:r>
            <a:r>
              <a:rPr lang="he-IL" dirty="0"/>
              <a:t>עמוד </a:t>
            </a:r>
            <a:r>
              <a:rPr lang="he-IL" dirty="0" smtClean="0"/>
              <a:t>4-3</a:t>
            </a:r>
            <a:endParaRPr lang="he-IL" dirty="0"/>
          </a:p>
          <a:p>
            <a:r>
              <a:rPr lang="he-IL" dirty="0"/>
              <a:t> </a:t>
            </a:r>
            <a:r>
              <a:rPr lang="he-IL" sz="2600" dirty="0"/>
              <a:t>השפעת המים על תפרוסת אוכלוסין. דוגמא - המוביל הארצי </a:t>
            </a:r>
            <a:r>
              <a:rPr lang="he-IL" dirty="0" smtClean="0"/>
              <a:t>עמוד 8-5</a:t>
            </a:r>
            <a:endParaRPr lang="he-IL" dirty="0"/>
          </a:p>
          <a:p>
            <a:r>
              <a:rPr lang="he-IL" dirty="0"/>
              <a:t> </a:t>
            </a:r>
            <a:r>
              <a:rPr lang="he-IL" sz="2400" dirty="0"/>
              <a:t>מחסור במים והתמודדות עם המחסור </a:t>
            </a:r>
            <a:r>
              <a:rPr lang="he-IL" dirty="0"/>
              <a:t>עמוד 11</a:t>
            </a:r>
          </a:p>
          <a:p>
            <a:r>
              <a:rPr lang="he-IL" dirty="0"/>
              <a:t> </a:t>
            </a:r>
            <a:r>
              <a:rPr lang="he-IL" sz="2100" dirty="0"/>
              <a:t>מי קולחין מטוהרים </a:t>
            </a:r>
            <a:r>
              <a:rPr lang="he-IL" dirty="0" smtClean="0"/>
              <a:t>עמוד 12</a:t>
            </a:r>
            <a:endParaRPr lang="he-IL" dirty="0"/>
          </a:p>
          <a:p>
            <a:r>
              <a:rPr lang="he-IL" dirty="0"/>
              <a:t> </a:t>
            </a:r>
            <a:r>
              <a:rPr lang="he-IL" sz="2100" dirty="0"/>
              <a:t>התפלת מי ים </a:t>
            </a:r>
            <a:r>
              <a:rPr lang="he-IL" dirty="0"/>
              <a:t>עמוד </a:t>
            </a:r>
            <a:r>
              <a:rPr lang="he-IL" dirty="0" smtClean="0"/>
              <a:t>14-13</a:t>
            </a:r>
            <a:endParaRPr lang="he-IL" dirty="0"/>
          </a:p>
          <a:p>
            <a:r>
              <a:rPr lang="he-IL" dirty="0"/>
              <a:t> </a:t>
            </a:r>
            <a:r>
              <a:rPr lang="he-IL" sz="2100" dirty="0"/>
              <a:t>מערכת תלת-אגנית בישראל: כנרת, אקוויפר ההר ואקוויפר החוף. </a:t>
            </a:r>
            <a:r>
              <a:rPr lang="he-IL" sz="2100" dirty="0" smtClean="0"/>
              <a:t>כולל </a:t>
            </a:r>
            <a:r>
              <a:rPr lang="he-IL" sz="2100" dirty="0"/>
              <a:t>בעיית הפן-הביני </a:t>
            </a:r>
            <a:r>
              <a:rPr lang="he-IL" dirty="0"/>
              <a:t>עמוד </a:t>
            </a:r>
            <a:r>
              <a:rPr lang="he-IL" dirty="0" smtClean="0"/>
              <a:t>19-15</a:t>
            </a:r>
            <a:endParaRPr lang="he-IL" dirty="0"/>
          </a:p>
          <a:p>
            <a:r>
              <a:rPr lang="he-IL" sz="2100" dirty="0" smtClean="0"/>
              <a:t>קו </a:t>
            </a:r>
            <a:r>
              <a:rPr lang="he-IL" sz="2100" dirty="0"/>
              <a:t>פרשת המים, </a:t>
            </a:r>
            <a:r>
              <a:rPr lang="he-IL" sz="2100" dirty="0" err="1"/>
              <a:t>אסטואר</a:t>
            </a:r>
            <a:r>
              <a:rPr lang="he-IL" sz="2100" dirty="0"/>
              <a:t>, דלתא, נפתולי נהר </a:t>
            </a:r>
            <a:r>
              <a:rPr lang="he-IL" dirty="0" smtClean="0"/>
              <a:t>עמוד 28-20 </a:t>
            </a:r>
            <a:endParaRPr lang="he-IL" dirty="0"/>
          </a:p>
          <a:p>
            <a:r>
              <a:rPr lang="he-IL" sz="2100" dirty="0" smtClean="0"/>
              <a:t>חקלאות </a:t>
            </a:r>
            <a:r>
              <a:rPr lang="he-IL" sz="2100" dirty="0"/>
              <a:t>ימית </a:t>
            </a:r>
            <a:r>
              <a:rPr lang="he-IL" dirty="0"/>
              <a:t>עמוד </a:t>
            </a:r>
            <a:r>
              <a:rPr lang="he-IL" dirty="0" smtClean="0"/>
              <a:t>30</a:t>
            </a:r>
            <a:endParaRPr lang="he-IL" dirty="0"/>
          </a:p>
          <a:p>
            <a:r>
              <a:rPr lang="he-IL" sz="2100" dirty="0" smtClean="0"/>
              <a:t>דייג</a:t>
            </a:r>
            <a:r>
              <a:rPr lang="he-IL" dirty="0" smtClean="0"/>
              <a:t> </a:t>
            </a:r>
            <a:r>
              <a:rPr lang="he-IL" dirty="0"/>
              <a:t>עמוד </a:t>
            </a:r>
            <a:r>
              <a:rPr lang="he-IL" dirty="0" smtClean="0"/>
              <a:t>32</a:t>
            </a:r>
            <a:endParaRPr lang="he-IL" dirty="0"/>
          </a:p>
          <a:p>
            <a:r>
              <a:rPr lang="he-IL" sz="2100" dirty="0" smtClean="0"/>
              <a:t>שאלות </a:t>
            </a:r>
            <a:r>
              <a:rPr lang="he-IL" sz="2100" dirty="0"/>
              <a:t>בגרות </a:t>
            </a:r>
            <a:r>
              <a:rPr lang="he-IL" dirty="0" smtClean="0"/>
              <a:t>עמוד 35-34 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1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זרימת נהר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43" y="1934526"/>
            <a:ext cx="8285714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 פרשת המים: 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88" y="220476"/>
            <a:ext cx="2534309" cy="64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2722497"/>
            <a:ext cx="4731455" cy="2890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ציין מיקום תוכן 5"/>
          <p:cNvSpPr txBox="1">
            <a:spLocks noGrp="1"/>
          </p:cNvSpPr>
          <p:nvPr>
            <p:ph idx="1"/>
          </p:nvPr>
        </p:nvSpPr>
        <p:spPr>
          <a:xfrm>
            <a:off x="7834899" y="4999499"/>
            <a:ext cx="1413489" cy="11305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 smtClean="0"/>
              <a:t>הספרייה הווירטואלית </a:t>
            </a:r>
            <a:r>
              <a:rPr lang="he-IL" sz="900" dirty="0"/>
              <a:t>של </a:t>
            </a:r>
            <a:r>
              <a:rPr lang="he-IL" sz="900" dirty="0" smtClean="0"/>
              <a:t>מט"ח.                                          הספר </a:t>
            </a:r>
            <a:r>
              <a:rPr lang="he-IL" sz="900" dirty="0"/>
              <a:t>"ישראל האדם והמרחב : נושאים נבחרים </a:t>
            </a:r>
            <a:r>
              <a:rPr lang="he-IL" sz="900" dirty="0" smtClean="0"/>
              <a:t>בגאוגרפיה". </a:t>
            </a:r>
            <a:r>
              <a:rPr lang="he-IL" sz="900" dirty="0"/>
              <a:t>מחברות: פיין, צביה ; שגב, מאירה ; לביא, רחלי. </a:t>
            </a:r>
            <a:r>
              <a:rPr lang="he-IL" sz="900" dirty="0" smtClean="0"/>
              <a:t>עורכת: </a:t>
            </a:r>
            <a:r>
              <a:rPr lang="he-IL" sz="900" dirty="0"/>
              <a:t>נחום-לוי, נירית</a:t>
            </a:r>
          </a:p>
          <a:p>
            <a:endParaRPr lang="he-IL" sz="800" dirty="0"/>
          </a:p>
        </p:txBody>
      </p:sp>
      <p:cxnSp>
        <p:nvCxnSpPr>
          <p:cNvPr id="8" name="מחבר חץ ישר 7"/>
          <p:cNvCxnSpPr/>
          <p:nvPr/>
        </p:nvCxnSpPr>
        <p:spPr>
          <a:xfrm>
            <a:off x="7834899" y="1423851"/>
            <a:ext cx="3033398" cy="53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7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09" y="399994"/>
            <a:ext cx="9212480" cy="56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נפתולי נהר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98" y="2011512"/>
            <a:ext cx="7540931" cy="41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6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771154"/>
            <a:ext cx="10040751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61456" y="390295"/>
            <a:ext cx="10946674" cy="1450757"/>
          </a:xfrm>
        </p:spPr>
        <p:txBody>
          <a:bodyPr>
            <a:normAutofit/>
          </a:bodyPr>
          <a:lstStyle/>
          <a:p>
            <a:r>
              <a:rPr lang="he-IL" sz="3600" b="1" dirty="0" smtClean="0"/>
              <a:t>דלתא</a:t>
            </a:r>
            <a:r>
              <a:rPr lang="he-IL" sz="3600" dirty="0" smtClean="0"/>
              <a:t>:</a:t>
            </a:r>
            <a:r>
              <a:rPr lang="he-IL" sz="2800" dirty="0" smtClean="0"/>
              <a:t> כאשר נהר מתפצל ואז נשפך לים בהרבה זרועות.                                    ממבט מלמעלה זה נראה כמו </a:t>
            </a:r>
            <a:r>
              <a:rPr lang="he-IL" sz="3200" b="1" dirty="0" smtClean="0"/>
              <a:t>מניפה</a:t>
            </a:r>
            <a:r>
              <a:rPr lang="he-IL" sz="2800" dirty="0" smtClean="0"/>
              <a:t> ושם הסחף הפורה שוקע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79" y="2587998"/>
            <a:ext cx="4161905" cy="30666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27" y="2183049"/>
            <a:ext cx="4046751" cy="37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79" y="184994"/>
            <a:ext cx="3857626" cy="602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48" y="1973493"/>
            <a:ext cx="3704360" cy="2883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מחבר חץ ישר 4"/>
          <p:cNvCxnSpPr/>
          <p:nvPr/>
        </p:nvCxnSpPr>
        <p:spPr>
          <a:xfrm flipV="1">
            <a:off x="5525589" y="901337"/>
            <a:ext cx="2821577" cy="1384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89" y="1060276"/>
            <a:ext cx="5692785" cy="517525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2437632"/>
            <a:ext cx="1879919" cy="21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9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0" y="416527"/>
            <a:ext cx="9927664" cy="54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חקלאות ימית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557554" y="2520962"/>
            <a:ext cx="4598126" cy="3879837"/>
          </a:xfrm>
        </p:spPr>
        <p:txBody>
          <a:bodyPr/>
          <a:lstStyle/>
          <a:p>
            <a:r>
              <a:rPr lang="he-IL" dirty="0" smtClean="0"/>
              <a:t>גידול </a:t>
            </a:r>
            <a:r>
              <a:rPr lang="he-IL" dirty="0"/>
              <a:t>דגים ואצות בכלוב בתוך הים. </a:t>
            </a:r>
          </a:p>
          <a:p>
            <a:r>
              <a:rPr lang="he-IL" dirty="0" smtClean="0"/>
              <a:t>בעיה</a:t>
            </a:r>
            <a:r>
              <a:rPr lang="he-IL" dirty="0"/>
              <a:t>: זיהום מי הים כי המגדלים שופכים חומרים כימים מאיצי גידול. </a:t>
            </a:r>
          </a:p>
          <a:p>
            <a:r>
              <a:rPr lang="he-IL" dirty="0" smtClean="0"/>
              <a:t>לכן </a:t>
            </a:r>
            <a:r>
              <a:rPr lang="he-IL" dirty="0"/>
              <a:t>סגרו את כלובי הים במפרץ אילת (שלא יפגעו בשוניות האלמוגים). </a:t>
            </a:r>
          </a:p>
          <a:p>
            <a:r>
              <a:rPr lang="he-IL" dirty="0"/>
              <a:t>את הכלובים העבירו לנמל אשדוד...חח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" y="2340395"/>
            <a:ext cx="5785615" cy="305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95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5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דייג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51" y="2048711"/>
            <a:ext cx="7742857" cy="30476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04" y="996136"/>
            <a:ext cx="1238095" cy="71428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82" y="2600322"/>
            <a:ext cx="9252658" cy="34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25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579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83" y="698002"/>
            <a:ext cx="7924247" cy="5402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257" y="236337"/>
            <a:ext cx="3108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שאלה מבגרות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829789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שאלה מבגרות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15" y="294154"/>
            <a:ext cx="10883676" cy="58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437057"/>
            <a:ext cx="9818845" cy="55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7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817" y="677676"/>
            <a:ext cx="10058400" cy="1450757"/>
          </a:xfrm>
        </p:spPr>
        <p:txBody>
          <a:bodyPr>
            <a:normAutofit/>
          </a:bodyPr>
          <a:lstStyle/>
          <a:p>
            <a:r>
              <a:rPr lang="he-IL" sz="3600" dirty="0"/>
              <a:t>מה הקשר בין שימושי המים לתפרוסת אוכלוסין ? </a:t>
            </a:r>
            <a:br>
              <a:rPr lang="he-IL" sz="3600" dirty="0"/>
            </a:b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261565" y="2011511"/>
            <a:ext cx="2455817" cy="4090011"/>
          </a:xfrm>
        </p:spPr>
        <p:txBody>
          <a:bodyPr/>
          <a:lstStyle/>
          <a:p>
            <a:r>
              <a:rPr lang="he-IL" dirty="0"/>
              <a:t>היכן שיש מים – יש יותר אנשים ולהפך. גרים ליד נהר, אגם, ים.</a:t>
            </a:r>
          </a:p>
          <a:p>
            <a:endParaRPr lang="he-IL" dirty="0"/>
          </a:p>
          <a:p>
            <a:r>
              <a:rPr lang="he-IL" dirty="0"/>
              <a:t>במדבר האוכלוסייה דלילה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85" y="1896005"/>
            <a:ext cx="8557175" cy="42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04" y="509451"/>
            <a:ext cx="7604166" cy="553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20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0" y="1045029"/>
            <a:ext cx="8222475" cy="5082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634549" y="1972492"/>
            <a:ext cx="262563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לשים לב – יש אפשרות להטעיה בגלל אי חיבור לחשמל. </a:t>
            </a:r>
            <a:r>
              <a:rPr lang="he-IL" dirty="0" smtClean="0"/>
              <a:t> 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למעשה </a:t>
            </a:r>
            <a:r>
              <a:rPr lang="he-IL" dirty="0"/>
              <a:t>לא רואים תפרוסת אוכלוסין מלאה אלא תפרוסת אוכלוסין של אלה שיש להם חשמל</a:t>
            </a:r>
          </a:p>
        </p:txBody>
      </p:sp>
    </p:spTree>
    <p:extLst>
      <p:ext uri="{BB962C8B-B14F-4D97-AF65-F5344CB8AC3E}">
        <p14:creationId xmlns:p14="http://schemas.microsoft.com/office/powerpoint/2010/main" val="301664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2" y="339634"/>
            <a:ext cx="3725707" cy="5703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2605" y="1423851"/>
            <a:ext cx="415398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העברת מים בצינור לאזור ללא מים. מאפשר לשנות תפרוסת אוכלוסין לכיוון המדבר.</a:t>
            </a:r>
          </a:p>
          <a:p>
            <a:pPr algn="r"/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הערה: </a:t>
            </a:r>
          </a:p>
          <a:p>
            <a:pPr algn="r"/>
            <a:r>
              <a:rPr lang="he-IL" dirty="0"/>
              <a:t>כבר לא מעבירים מים מהכנרת במוביל הארצי כי היו שנות בצורת רבות והכנרת התרוקנה. </a:t>
            </a:r>
          </a:p>
          <a:p>
            <a:pPr algn="r"/>
            <a:r>
              <a:rPr lang="he-IL" dirty="0"/>
              <a:t>כעת יש תוכנית למוביל ארצי "הפוך" – להעביר מים מותפלים מהים אל הכנרת</a:t>
            </a:r>
          </a:p>
        </p:txBody>
      </p:sp>
    </p:spTree>
    <p:extLst>
      <p:ext uri="{BB962C8B-B14F-4D97-AF65-F5344CB8AC3E}">
        <p14:creationId xmlns:p14="http://schemas.microsoft.com/office/powerpoint/2010/main" val="131841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3954" y="808304"/>
            <a:ext cx="10058400" cy="1450757"/>
          </a:xfrm>
        </p:spPr>
        <p:txBody>
          <a:bodyPr/>
          <a:lstStyle/>
          <a:p>
            <a:r>
              <a:rPr lang="he-IL" dirty="0"/>
              <a:t>למה יש מקומות שבהם יש מחסור במים ? 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18" y="2011512"/>
            <a:ext cx="10799916" cy="22429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06" y="4264900"/>
            <a:ext cx="1994238" cy="161110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6419730"/>
            <a:ext cx="11736254" cy="4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52</TotalTime>
  <Words>627</Words>
  <Application>Microsoft Office PowerPoint</Application>
  <PresentationFormat>מסך רחב</PresentationFormat>
  <Paragraphs>83</Paragraphs>
  <Slides>36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מצגות קמפוס</vt:lpstr>
      <vt:lpstr>מים</vt:lpstr>
      <vt:lpstr>תוכן עניינים</vt:lpstr>
      <vt:lpstr>מצגת של PowerPoint‏</vt:lpstr>
      <vt:lpstr>מצגת של PowerPoint‏</vt:lpstr>
      <vt:lpstr>מה הקשר בין שימושי המים לתפרוסת אוכלוסין ?  </vt:lpstr>
      <vt:lpstr>מצגת של PowerPoint‏</vt:lpstr>
      <vt:lpstr>מצגת של PowerPoint‏</vt:lpstr>
      <vt:lpstr>מצגת של PowerPoint‏</vt:lpstr>
      <vt:lpstr>למה יש מקומות שבהם יש מחסור במים ?  </vt:lpstr>
      <vt:lpstr>מהם הפתרונות למחסור במים ?  </vt:lpstr>
      <vt:lpstr>קמפיין הסברה בכיכובה של גל גדות </vt:lpstr>
      <vt:lpstr>טיהור מי שפכים והפיכתם למי קולחין (קולחים)</vt:lpstr>
      <vt:lpstr>התפלת מי ים</vt:lpstr>
      <vt:lpstr>מצגת של PowerPoint‏</vt:lpstr>
      <vt:lpstr>מערכת תלת אגנית בישראל: כנרת, אקוויפר ההר ואקוויפר החוף</vt:lpstr>
      <vt:lpstr>אקוויפר = אקווה = מי תהום </vt:lpstr>
      <vt:lpstr>בעיות באקוויפר</vt:lpstr>
      <vt:lpstr>מצגת של PowerPoint‏</vt:lpstr>
      <vt:lpstr>כנרת</vt:lpstr>
      <vt:lpstr>מצגת של PowerPoint‏</vt:lpstr>
      <vt:lpstr>זרימת נהר</vt:lpstr>
      <vt:lpstr>קו פרשת המים: </vt:lpstr>
      <vt:lpstr>מצגת של PowerPoint‏</vt:lpstr>
      <vt:lpstr>נפתולי נהר</vt:lpstr>
      <vt:lpstr>מצגת של PowerPoint‏</vt:lpstr>
      <vt:lpstr>דלתא: כאשר נהר מתפצל ואז נשפך לים בהרבה זרועות.                                    ממבט מלמעלה זה נראה כמו מניפה ושם הסחף הפורה שוקע</vt:lpstr>
      <vt:lpstr>מצגת של PowerPoint‏</vt:lpstr>
      <vt:lpstr>מצגת של PowerPoint‏</vt:lpstr>
      <vt:lpstr>מצגת של PowerPoint‏</vt:lpstr>
      <vt:lpstr>חקלאות ימית</vt:lpstr>
      <vt:lpstr>מצגת של PowerPoint‏</vt:lpstr>
      <vt:lpstr>דייג</vt:lpstr>
      <vt:lpstr>מצגת של PowerPoint‏</vt:lpstr>
      <vt:lpstr>מצגת של PowerPoint‏</vt:lpstr>
      <vt:lpstr>שאלה מבגרות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2020-07-16T21:05:52Z</dcterms:modified>
</cp:coreProperties>
</file>