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07" r:id="rId2"/>
    <p:sldId id="264" r:id="rId3"/>
    <p:sldId id="309" r:id="rId4"/>
    <p:sldId id="310" r:id="rId5"/>
    <p:sldId id="311" r:id="rId6"/>
    <p:sldId id="312" r:id="rId7"/>
    <p:sldId id="315" r:id="rId8"/>
    <p:sldId id="314" r:id="rId9"/>
    <p:sldId id="317" r:id="rId10"/>
    <p:sldId id="320" r:id="rId11"/>
    <p:sldId id="321" r:id="rId12"/>
    <p:sldId id="324" r:id="rId13"/>
    <p:sldId id="325" r:id="rId14"/>
    <p:sldId id="319" r:id="rId15"/>
    <p:sldId id="326" r:id="rId16"/>
    <p:sldId id="327" r:id="rId17"/>
    <p:sldId id="328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עמודה1</c:v>
                </c:pt>
              </c:strCache>
            </c:strRef>
          </c:tx>
          <c:explosion val="25"/>
          <c:cat>
            <c:strRef>
              <c:f>גיליון1!$A$2:$A$4</c:f>
              <c:strCache>
                <c:ptCount val="3"/>
                <c:pt idx="0">
                  <c:v>יהודים</c:v>
                </c:pt>
                <c:pt idx="1">
                  <c:v>ערבים</c:v>
                </c:pt>
                <c:pt idx="2">
                  <c:v>בינלאומי</c:v>
                </c:pt>
              </c:strCache>
            </c:strRef>
          </c:cat>
          <c:val>
            <c:numRef>
              <c:f>גיליון1!$B$2:$B$4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0.43000000000000033</c:v>
                </c:pt>
                <c:pt idx="2">
                  <c:v>1.0000000000000009E-2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8-4FFF-B5EE-0DA781676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8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04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42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5C408-8B5E-4C5F-9C9E-19CEFACCA21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67475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F5DF7FC-1379-4CF2-95F8-39AE335E15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4AE229-3DC4-4789-AB36-A590CC953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244B3C-85CA-40A9-8028-49605C90A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55F32-F6F9-4880-ABCD-D4ADC00BBB3A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91115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57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8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81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5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6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C246E3-9097-43CA-AF58-24F248870E89}" type="slidenum">
              <a:rPr lang="he-IL" smtClean="0">
                <a:solidFill>
                  <a:srgbClr val="637052"/>
                </a:solidFill>
              </a:rPr>
              <a:pPr/>
              <a:t>‹#›</a:t>
            </a:fld>
            <a:endParaRPr lang="he-IL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61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BF0E48-FCD6-4334-A591-64432C990A57}" type="datetimeFigureOut">
              <a:rPr lang="he-IL" smtClean="0"/>
              <a:pPr/>
              <a:t>כ"ד/אדר/תשע"ח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5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64584755-5469-480D-B311-28F498328C19}"/>
              </a:ext>
            </a:extLst>
          </p:cNvPr>
          <p:cNvSpPr/>
          <p:nvPr/>
        </p:nvSpPr>
        <p:spPr>
          <a:xfrm>
            <a:off x="3447815" y="2143667"/>
            <a:ext cx="5955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cs typeface="+mj-cs"/>
              </a:rPr>
              <a:t>העברת שאלת ארץ-ישראל לאו"ם</a:t>
            </a:r>
          </a:p>
        </p:txBody>
      </p:sp>
    </p:spTree>
    <p:extLst>
      <p:ext uri="{BB962C8B-B14F-4D97-AF65-F5344CB8AC3E}">
        <p14:creationId xmlns:p14="http://schemas.microsoft.com/office/powerpoint/2010/main" val="6964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4A377E-89BB-4096-A901-073B8339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928" y="931333"/>
            <a:ext cx="6844146" cy="52755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he-IL" sz="2400" dirty="0">
                <a:cs typeface="+mj-cs"/>
              </a:rPr>
              <a:t>התנהל מאבק על אזור הנגב הדרומי. האמריקנים </a:t>
            </a:r>
          </a:p>
          <a:p>
            <a:r>
              <a:rPr lang="he-IL" sz="2400" dirty="0">
                <a:cs typeface="+mj-cs"/>
              </a:rPr>
              <a:t>הציעו שהנגב הדרומי יימסר למדינה הערבית. המניע </a:t>
            </a:r>
          </a:p>
          <a:p>
            <a:r>
              <a:rPr lang="he-IL" sz="2400" dirty="0">
                <a:cs typeface="+mj-cs"/>
              </a:rPr>
              <a:t>לדרישת האמריקנים היה רצונם למנוע מצב, שבו תפריד </a:t>
            </a:r>
          </a:p>
          <a:p>
            <a:r>
              <a:rPr lang="he-IL" sz="2400" dirty="0">
                <a:cs typeface="+mj-cs"/>
              </a:rPr>
              <a:t>המדינה היהודית בין מצרים לעבר הירדן. כך ביקשו </a:t>
            </a:r>
          </a:p>
          <a:p>
            <a:r>
              <a:rPr lang="he-IL" sz="2400" dirty="0">
                <a:cs typeface="+mj-cs"/>
              </a:rPr>
              <a:t>האמריקנים לאפשר קיום קשר בין הבסיסים הבריטיים </a:t>
            </a:r>
          </a:p>
          <a:p>
            <a:r>
              <a:rPr lang="he-IL" sz="2400" dirty="0">
                <a:cs typeface="+mj-cs"/>
              </a:rPr>
              <a:t>הנמצאים במצרים לבין אלה שבעבר הירדן. אולם, בהשפעת </a:t>
            </a:r>
          </a:p>
          <a:p>
            <a:r>
              <a:rPr lang="he-IL" sz="2400" dirty="0">
                <a:cs typeface="+mj-cs"/>
              </a:rPr>
              <a:t>מפגש של ויצמן עם טרומן ובהשפעת הלחץ של יהודי ארצות </a:t>
            </a:r>
          </a:p>
          <a:p>
            <a:r>
              <a:rPr lang="he-IL" sz="2400" dirty="0">
                <a:cs typeface="+mj-cs"/>
              </a:rPr>
              <a:t>הברית ובעיקר לאחר שנודע כי ברית המועצות שוללת את </a:t>
            </a:r>
          </a:p>
          <a:p>
            <a:r>
              <a:rPr lang="he-IL" sz="2400" dirty="0">
                <a:cs typeface="+mj-cs"/>
              </a:rPr>
              <a:t>מסירת הנגב לידי הערבים - מכיוון שחששה כי ישמש את </a:t>
            </a:r>
          </a:p>
          <a:p>
            <a:r>
              <a:rPr lang="he-IL" sz="2400" dirty="0">
                <a:cs typeface="+mj-cs"/>
              </a:rPr>
              <a:t>הצבא הבריטי - הבין הממשל האמריקני כי לא ישיג רוב </a:t>
            </a:r>
          </a:p>
          <a:p>
            <a:r>
              <a:rPr lang="he-IL" sz="2400" dirty="0">
                <a:cs typeface="+mj-cs"/>
              </a:rPr>
              <a:t>להצעה והסיר אותה. 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5D52B4D-4E27-4F33-86D0-D2788A9D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5" y="221672"/>
            <a:ext cx="9216043" cy="4904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e-IL" sz="3100" dirty="0">
                <a:cs typeface="+mj-cs"/>
              </a:rPr>
              <a:t>- ההצבעה באו"ם - הפעילות הדיפלומטית היהודית לגיוס תומכים</a:t>
            </a:r>
            <a:endParaRPr lang="he-IL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23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4A377E-89BB-4096-A901-073B8339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655" y="952729"/>
            <a:ext cx="7162800" cy="30310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ההכנות של המשלחת הציונית היהודית להצבעה על המלצות ועדת אונסקו"פ נעשו בקדחתנות.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החלטות העֲצֶֶרת הכללית יכולות להתקבל רק בתמיכת שני שלישים ממשתתפיה.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בשבועות שלפני ההצבעה התאמצה המשלחת באו"ם, בראשותו של משה ‏שרת לשכנע את נציגי המדינות להצביע בעד הצעת החלוקה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5D52B4D-4E27-4F33-86D0-D2788A9D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5" y="221672"/>
            <a:ext cx="9216043" cy="4904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e-IL" sz="3100" dirty="0">
                <a:cs typeface="+mj-cs"/>
              </a:rPr>
              <a:t> ההצבעה באו"ם - הפעילות הדיפלומטית היהודית לגיוס תומכים</a:t>
            </a:r>
            <a:endParaRPr lang="he-IL" sz="3200" dirty="0">
              <a:cs typeface="+mj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E744A9-7169-4B04-A62D-2BD1620A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54" y="911165"/>
            <a:ext cx="4369081" cy="19571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2D5C316-3945-420C-86E6-D55A5278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54" y="2929542"/>
            <a:ext cx="4369081" cy="16896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80DA6-4CF3-4DE7-AFBE-BF926B87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414" y="4680374"/>
            <a:ext cx="4369221" cy="16050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EBD640AF-21F4-466B-B7EC-F60F7C804412}"/>
              </a:ext>
            </a:extLst>
          </p:cNvPr>
          <p:cNvSpPr txBox="1">
            <a:spLocks/>
          </p:cNvSpPr>
          <p:nvPr/>
        </p:nvSpPr>
        <p:spPr>
          <a:xfrm>
            <a:off x="5389418" y="4619187"/>
            <a:ext cx="6414655" cy="11914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>
            <a:lvl1pPr marL="0"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70000"/>
              </a:lnSpc>
            </a:pPr>
            <a:r>
              <a:rPr lang="he-IL" sz="31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משימה-</a:t>
            </a:r>
            <a:r>
              <a:rPr lang="he-IL" sz="3100" dirty="0">
                <a:solidFill>
                  <a:srgbClr val="FF0000"/>
                </a:solidFill>
                <a:cs typeface="+mj-cs"/>
              </a:rPr>
              <a:t> נסה לשכנע את אחת מהמדינות החברות באו"ם,            מדוע להצביע בעד או נגד ההחלטה?</a:t>
            </a:r>
            <a:endParaRPr lang="he-IL" sz="32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67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0" y="116912"/>
            <a:ext cx="6732712" cy="5801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e-IL" sz="3200" b="1" dirty="0">
                <a:cs typeface="+mj-cs"/>
              </a:rPr>
              <a:t>עיקרי החלטת האו"ם מכ"ט בנובמבר 1947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81200" y="1832001"/>
            <a:ext cx="8229600" cy="4525963"/>
          </a:xfrm>
        </p:spPr>
        <p:txBody>
          <a:bodyPr>
            <a:normAutofit/>
          </a:bodyPr>
          <a:lstStyle/>
          <a:p>
            <a:r>
              <a:rPr lang="he-IL" sz="2400" b="1" dirty="0"/>
              <a:t>חלוקת הארץ לשלושה חלקים</a:t>
            </a:r>
          </a:p>
          <a:p>
            <a:endParaRPr lang="he-IL" sz="2400" b="1" dirty="0"/>
          </a:p>
          <a:p>
            <a:r>
              <a:rPr lang="he-IL" sz="2400" b="1" dirty="0"/>
              <a:t>ירושלים – בינלאומית</a:t>
            </a:r>
          </a:p>
          <a:p>
            <a:pPr>
              <a:buNone/>
            </a:pPr>
            <a:r>
              <a:rPr lang="he-IL" sz="2400" b="1" dirty="0"/>
              <a:t>     </a:t>
            </a:r>
            <a:r>
              <a:rPr lang="he-IL" sz="2400" dirty="0"/>
              <a:t>100 קמ"ר כולל בית לחם</a:t>
            </a:r>
          </a:p>
          <a:p>
            <a:pPr>
              <a:buNone/>
            </a:pPr>
            <a:r>
              <a:rPr lang="he-IL" sz="2400" dirty="0"/>
              <a:t>     מפורזת, עם מוסד מחוקק נפרד ומערכת משפט עצמאית</a:t>
            </a:r>
          </a:p>
          <a:p>
            <a:pPr>
              <a:buNone/>
            </a:pPr>
            <a:endParaRPr lang="he-IL" sz="2400" b="1" dirty="0"/>
          </a:p>
          <a:p>
            <a:r>
              <a:rPr lang="he-IL" sz="2400" b="1" dirty="0"/>
              <a:t>המנדט יסתיים במהירות עד 1/8/47</a:t>
            </a:r>
          </a:p>
          <a:p>
            <a:pPr>
              <a:buNone/>
            </a:pPr>
            <a:r>
              <a:rPr lang="he-IL" sz="2400" dirty="0"/>
              <a:t>               יציאה הדרגתית</a:t>
            </a:r>
          </a:p>
          <a:p>
            <a:pPr>
              <a:buNone/>
            </a:pPr>
            <a:r>
              <a:rPr lang="he-IL" sz="2400" dirty="0"/>
              <a:t>               פינוי נמלים ועורף עד 1/2/47 כדי לאפשר עליית יהודים</a:t>
            </a:r>
          </a:p>
          <a:p>
            <a:pPr>
              <a:buNone/>
            </a:pPr>
            <a:endParaRPr lang="he-IL" sz="2400" dirty="0"/>
          </a:p>
        </p:txBody>
      </p:sp>
      <p:graphicFrame>
        <p:nvGraphicFramePr>
          <p:cNvPr id="5" name="תרשים 4"/>
          <p:cNvGraphicFramePr/>
          <p:nvPr/>
        </p:nvGraphicFramePr>
        <p:xfrm>
          <a:off x="1775520" y="1268760"/>
          <a:ext cx="449999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80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14C94C-4C7A-4EBB-BD6E-F55A15498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כט בנובמבר ערוך">
            <a:hlinkClick r:id="" action="ppaction://media"/>
            <a:extLst>
              <a:ext uri="{FF2B5EF4-FFF2-40B4-BE49-F238E27FC236}">
                <a16:creationId xmlns:a16="http://schemas.microsoft.com/office/drawing/2014/main" id="{EA504F00-66C9-4104-BF7E-40A810B57F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108071"/>
            <a:ext cx="10597398" cy="6213413"/>
          </a:xfr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D5BC62B-CF2C-4907-9DFC-A8E982821DD4}"/>
              </a:ext>
            </a:extLst>
          </p:cNvPr>
          <p:cNvSpPr txBox="1">
            <a:spLocks/>
          </p:cNvSpPr>
          <p:nvPr/>
        </p:nvSpPr>
        <p:spPr>
          <a:xfrm>
            <a:off x="1276004" y="6460687"/>
            <a:ext cx="9216043" cy="35798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סרטון ההצבעה באו"ם 1 </a:t>
            </a:r>
            <a:r>
              <a:rPr lang="he-I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ד"ק</a:t>
            </a:r>
            <a:endParaRPr lang="he-I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94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4B03535D-9CB1-4FF2-BCC6-60F6EFF84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65418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7B47933E-34F1-470F-9A71-8387C604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81" y="138545"/>
            <a:ext cx="2496589" cy="6151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e-IL" sz="3200" b="1" dirty="0">
                <a:cs typeface="+mj-cs"/>
              </a:rPr>
              <a:t>מפת החלוקה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09643FAB-415C-4087-A6B7-77BB1639ABFB}"/>
              </a:ext>
            </a:extLst>
          </p:cNvPr>
          <p:cNvSpPr/>
          <p:nvPr/>
        </p:nvSpPr>
        <p:spPr>
          <a:xfrm>
            <a:off x="4239491" y="1693131"/>
            <a:ext cx="75091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e-IL" sz="2400" dirty="0">
                <a:cs typeface="+mj-cs"/>
              </a:rPr>
              <a:t>בחנו את גבולות המדינה היהודית לפי תכנית החלוקה.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>
                <a:cs typeface="+mj-cs"/>
              </a:rPr>
              <a:t>שערו אילו קשיים צפויים למדינה היהודית כתוצאה מגבולות אלה.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>
                <a:cs typeface="+mj-cs"/>
              </a:rPr>
              <a:t>מה היו השיקולים לקביעת מעמדה של ירושלים על פי תכנית החלוקה? 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>
                <a:cs typeface="+mj-cs"/>
              </a:rPr>
              <a:t>כתובת שאלת בסיס ושאלת הרחבה למפה זו והסבר את השאלות.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>
                <a:cs typeface="+mj-cs"/>
              </a:rPr>
              <a:t>כתובת כותרת למפה והסבר מדוע בחרת בכותרת זו?</a:t>
            </a:r>
          </a:p>
          <a:p>
            <a:endParaRPr lang="he-IL" sz="2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89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82690" y="1056323"/>
            <a:ext cx="2180456" cy="615598"/>
          </a:xfrm>
        </p:spPr>
        <p:txBody>
          <a:bodyPr>
            <a:normAutofit/>
          </a:bodyPr>
          <a:lstStyle/>
          <a:p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הצביעו בעד</a:t>
            </a:r>
            <a:r>
              <a:rPr lang="he-IL" sz="2800" dirty="0"/>
              <a:t>: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978514" y="1706903"/>
            <a:ext cx="3737146" cy="45856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ארצות הברית,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אוסטרליה,אורוגוואי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אקוודור,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איסלנד,אוקראינה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ברית המועצות, בלגיה, בוליביה, ברזיל, בלארוס, גואטמלה, דרום אפריקה, דנמרק, הרפובליקה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הדומיניקנית,האיטי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הולנד, ונצואלה, ליבריה, לוקסמבורג, ניו זילנד,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ניקרגואה,נורבגיה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פנמה,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פרגוואי,פרו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הפיליפינים,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פולין,צרפת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צ'כוסלובקיה, קוסטה ריקה, קנדה, שבדיה</a:t>
            </a:r>
          </a:p>
          <a:p>
            <a:endParaRPr lang="he-IL" sz="1600" dirty="0"/>
          </a:p>
        </p:txBody>
      </p:sp>
      <p:sp>
        <p:nvSpPr>
          <p:cNvPr id="4" name="מלבן 3"/>
          <p:cNvSpPr/>
          <p:nvPr/>
        </p:nvSpPr>
        <p:spPr>
          <a:xfrm>
            <a:off x="5031421" y="1706904"/>
            <a:ext cx="2555776" cy="2362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איראן,אפגניסטן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הודו, יוון, לבנון, מצרים, סוריה, עירק, ערב הסעודית, פקיסטן, קובה, </a:t>
            </a: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תורכיה,תימן</a:t>
            </a:r>
            <a:endParaRPr lang="he-IL" dirty="0">
              <a:solidFill>
                <a:srgbClr val="00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5580831" y="1183683"/>
            <a:ext cx="1803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הצביעו נגד: </a:t>
            </a:r>
          </a:p>
        </p:txBody>
      </p:sp>
      <p:sp>
        <p:nvSpPr>
          <p:cNvPr id="6" name="מלבן 5"/>
          <p:cNvSpPr/>
          <p:nvPr/>
        </p:nvSpPr>
        <p:spPr>
          <a:xfrm>
            <a:off x="2285115" y="1736521"/>
            <a:ext cx="2195736" cy="19005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ארגנטינה,אתיופיה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  <a:r>
              <a:rPr lang="he-IL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הונדורס, יוגוסלביה, מקסיקו, סין, צ'ילה, </a:t>
            </a: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סלבדור,קולומביה</a:t>
            </a:r>
            <a:endParaRPr lang="he-IL" sz="2000" dirty="0">
              <a:solidFill>
                <a:srgbClr val="00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2950016" y="1213300"/>
            <a:ext cx="1032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נמנעו:</a:t>
            </a:r>
          </a:p>
        </p:txBody>
      </p:sp>
      <p:sp>
        <p:nvSpPr>
          <p:cNvPr id="8" name="מלבן 7"/>
          <p:cNvSpPr/>
          <p:nvPr/>
        </p:nvSpPr>
        <p:spPr>
          <a:xfrm>
            <a:off x="664792" y="1736521"/>
            <a:ext cx="925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תאילנד</a:t>
            </a:r>
            <a:r>
              <a:rPr lang="he-IL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9" name="מלבן 8"/>
          <p:cNvSpPr/>
          <p:nvPr/>
        </p:nvSpPr>
        <p:spPr>
          <a:xfrm>
            <a:off x="767772" y="1364122"/>
            <a:ext cx="872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4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נעדרה</a:t>
            </a:r>
            <a:endParaRPr lang="he-IL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מלבן 10">
            <a:hlinkClick r:id="rId2" action="ppaction://hlinksldjump"/>
          </p:cNvPr>
          <p:cNvSpPr/>
          <p:nvPr/>
        </p:nvSpPr>
        <p:spPr>
          <a:xfrm>
            <a:off x="2899079" y="3783685"/>
            <a:ext cx="107197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rgbClr val="FFFFFF"/>
                </a:solidFill>
              </a:rPr>
              <a:t>בריטניה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2468402F-73A1-45BB-A1B3-30F9540FB56D}"/>
              </a:ext>
            </a:extLst>
          </p:cNvPr>
          <p:cNvSpPr/>
          <p:nvPr/>
        </p:nvSpPr>
        <p:spPr>
          <a:xfrm>
            <a:off x="2905453" y="101055"/>
            <a:ext cx="739497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2800" dirty="0">
                <a:cs typeface="+mj-cs"/>
              </a:rPr>
              <a:t> מי היו המדינות שהתנגדו, תמכו, או היו ניטרליות לדעתכם? 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1F8B6130-DEA3-4A37-8BA7-CFBD29473BC8}"/>
              </a:ext>
            </a:extLst>
          </p:cNvPr>
          <p:cNvSpPr txBox="1">
            <a:spLocks/>
          </p:cNvSpPr>
          <p:nvPr/>
        </p:nvSpPr>
        <p:spPr>
          <a:xfrm>
            <a:off x="1723109" y="5001226"/>
            <a:ext cx="5864088" cy="11614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200" dirty="0">
                <a:latin typeface="David" panose="020E0502060401010101" pitchFamily="34" charset="-79"/>
                <a:cs typeface="+mj-cs"/>
              </a:rPr>
              <a:t>בריטניה החליטה להימנע מההצבעה שכן רצתה לסיים את המנדט בישראל ללא קביעת עמדה ולהישאר ניטרלית כהשקפה שליוותה אותה בחלק מהמקריים במהלך המנדט בא"י.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D34B6FB9-EBAB-4E77-A7BF-1106CCFA1F8D}"/>
              </a:ext>
            </a:extLst>
          </p:cNvPr>
          <p:cNvSpPr txBox="1">
            <a:spLocks/>
          </p:cNvSpPr>
          <p:nvPr/>
        </p:nvSpPr>
        <p:spPr>
          <a:xfrm>
            <a:off x="2285114" y="4387509"/>
            <a:ext cx="5302083" cy="471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solidFill>
                  <a:srgbClr val="FF0000"/>
                </a:solidFill>
                <a:latin typeface="David" panose="020E0502060401010101" pitchFamily="34" charset="-79"/>
              </a:rPr>
              <a:t>מדוע לדעתכם עמדת בריטניה הייתה </a:t>
            </a:r>
            <a:r>
              <a:rPr lang="he-IL" sz="2400" dirty="0" err="1">
                <a:solidFill>
                  <a:srgbClr val="FF0000"/>
                </a:solidFill>
                <a:latin typeface="David" panose="020E0502060401010101" pitchFamily="34" charset="-79"/>
              </a:rPr>
              <a:t>נייטרלית</a:t>
            </a:r>
            <a:r>
              <a:rPr lang="he-IL" sz="2400" dirty="0">
                <a:solidFill>
                  <a:srgbClr val="FF0000"/>
                </a:solidFill>
                <a:latin typeface="David" panose="020E0502060401010101" pitchFamily="34" charset="-79"/>
              </a:rPr>
              <a:t>?</a:t>
            </a: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32759B45-2A06-4D88-A513-012A36CB3475}"/>
              </a:ext>
            </a:extLst>
          </p:cNvPr>
          <p:cNvSpPr txBox="1">
            <a:spLocks/>
          </p:cNvSpPr>
          <p:nvPr/>
        </p:nvSpPr>
        <p:spPr>
          <a:xfrm>
            <a:off x="102070" y="2887099"/>
            <a:ext cx="1906840" cy="1181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solidFill>
                  <a:srgbClr val="FF0000"/>
                </a:solidFill>
                <a:latin typeface="David" panose="020E0502060401010101" pitchFamily="34" charset="-79"/>
              </a:rPr>
              <a:t>מהם מאפייני המדינות ע"פ סוג ההצבעה?</a:t>
            </a:r>
          </a:p>
        </p:txBody>
      </p:sp>
    </p:spTree>
    <p:extLst>
      <p:ext uri="{BB962C8B-B14F-4D97-AF65-F5344CB8AC3E}">
        <p14:creationId xmlns:p14="http://schemas.microsoft.com/office/powerpoint/2010/main" val="14225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  <p:bldP spid="5" grpId="0"/>
      <p:bldP spid="6" grpId="0" animBg="1"/>
      <p:bldP spid="7" grpId="0"/>
      <p:bldP spid="8" grpId="0"/>
      <p:bldP spid="9" grpId="0"/>
      <p:bldP spid="11" grpId="0" animBg="1"/>
      <p:bldP spid="13" grpId="0" build="p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4A377E-89BB-4096-A901-073B8339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692" y="903624"/>
            <a:ext cx="6844146" cy="52755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he-IL" sz="2800" u="sng" dirty="0">
                <a:solidFill>
                  <a:srgbClr val="FF0000"/>
                </a:solidFill>
                <a:cs typeface="+mj-cs"/>
              </a:rPr>
              <a:t>הגורמים לתמיכת המדינות:</a:t>
            </a:r>
          </a:p>
          <a:p>
            <a:pPr>
              <a:buFontTx/>
              <a:buChar char="-"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השפעת השואה, פיצוי ליהודים.</a:t>
            </a:r>
          </a:p>
          <a:p>
            <a:pPr>
              <a:buFontTx/>
              <a:buChar char="-"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פתרון לבעיית העקורים.</a:t>
            </a:r>
          </a:p>
          <a:p>
            <a:pPr>
              <a:buFontTx/>
              <a:buChar char="-"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סילוק בריטניה משליטה במזרח התיכון.</a:t>
            </a:r>
          </a:p>
          <a:p>
            <a:pPr>
              <a:buFontTx/>
              <a:buChar char="-"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תקווה לשיתוף פעולה עם ישראל</a:t>
            </a:r>
            <a:r>
              <a:rPr lang="he-IL" sz="2800" dirty="0">
                <a:cs typeface="+mj-cs"/>
              </a:rPr>
              <a:t>.</a:t>
            </a:r>
          </a:p>
          <a:p>
            <a:pPr marL="0" indent="0">
              <a:buNone/>
            </a:pPr>
            <a:r>
              <a:rPr lang="he-IL" sz="2800" u="sng" dirty="0">
                <a:solidFill>
                  <a:srgbClr val="FF0000"/>
                </a:solidFill>
                <a:cs typeface="+mj-cs"/>
              </a:rPr>
              <a:t>התגובות להחלטת האו"ם:</a:t>
            </a:r>
          </a:p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בריטית – אכזבה. </a:t>
            </a:r>
          </a:p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יהודים – שמחה.  </a:t>
            </a:r>
          </a:p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cs typeface="+mj-cs"/>
              </a:rPr>
              <a:t>ערבים – התנגדות ותחילת מלחמת העצמאות.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5D52B4D-4E27-4F33-86D0-D2788A9D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2" y="193963"/>
            <a:ext cx="6403570" cy="4904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e-IL" sz="3100" dirty="0">
                <a:cs typeface="+mj-cs"/>
              </a:rPr>
              <a:t>הגורמים והתגובות להצבעה </a:t>
            </a:r>
            <a:endParaRPr lang="he-IL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3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044A5A-9E25-4A5F-8DEE-0FB58574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כט' בנובמבר ותוכנית החלוקה">
            <a:hlinkClick r:id="" action="ppaction://media"/>
            <a:extLst>
              <a:ext uri="{FF2B5EF4-FFF2-40B4-BE49-F238E27FC236}">
                <a16:creationId xmlns:a16="http://schemas.microsoft.com/office/drawing/2014/main" id="{8E194B26-3959-4046-8CC6-A2297ABBD9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509" y="0"/>
            <a:ext cx="9372060" cy="6248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B7181-32AA-47C5-A942-95FC438058FC}"/>
              </a:ext>
            </a:extLst>
          </p:cNvPr>
          <p:cNvSpPr txBox="1"/>
          <p:nvPr/>
        </p:nvSpPr>
        <p:spPr>
          <a:xfrm>
            <a:off x="2673928" y="6488668"/>
            <a:ext cx="58466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he-IL" dirty="0">
                <a:cs typeface="+mj-cs"/>
              </a:rPr>
              <a:t>סרטון 3 דק על המעבר לאום והחלטת כ"ט בנובמבר</a:t>
            </a:r>
          </a:p>
        </p:txBody>
      </p:sp>
    </p:spTree>
    <p:extLst>
      <p:ext uri="{BB962C8B-B14F-4D97-AF65-F5344CB8AC3E}">
        <p14:creationId xmlns:p14="http://schemas.microsoft.com/office/powerpoint/2010/main" val="29023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B1A13EA6-88E9-462F-A995-AE26EFC3DF16}" type="slidenum">
              <a:rPr lang="he-IL" altLang="he-IL" smtClean="0"/>
              <a:pPr eaLnBrk="1" hangingPunct="1">
                <a:defRPr/>
              </a:pPr>
              <a:t>2</a:t>
            </a:fld>
            <a:endParaRPr lang="en-US" altLang="he-IL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69466" y="268508"/>
            <a:ext cx="4940638" cy="4148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he-IL" sz="2800" dirty="0">
                <a:cs typeface="+mj-cs"/>
              </a:rPr>
              <a:t>הגורמים להעברה שאלת א"י לאו"ם: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56667" y="2607032"/>
            <a:ext cx="7177523" cy="3387367"/>
          </a:xfr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-החשש מפגיעה ביחסים עם ארצות הברית.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e-IL" sz="2400" dirty="0" err="1">
                <a:cs typeface="+mj-cs"/>
              </a:rPr>
              <a:t>תוכנית</a:t>
            </a:r>
            <a:r>
              <a:rPr lang="he-IL" sz="2400" dirty="0">
                <a:cs typeface="+mj-cs"/>
              </a:rPr>
              <a:t> "מוריסון </a:t>
            </a:r>
            <a:r>
              <a:rPr lang="he-IL" sz="2400" dirty="0" err="1">
                <a:cs typeface="+mj-cs"/>
              </a:rPr>
              <a:t>גריידי</a:t>
            </a:r>
            <a:r>
              <a:rPr lang="he-IL" sz="2400" dirty="0">
                <a:cs typeface="+mj-cs"/>
              </a:rPr>
              <a:t>" מ-1946 דחו גם הערבים וגם היהודים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כישלון המהלכים המדיניים.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לחץ דעת קהל בבריטניה "החזירו את הבנים הביתה..."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צורך </a:t>
            </a:r>
            <a:r>
              <a:rPr lang="he-IL" sz="2400" dirty="0" err="1">
                <a:cs typeface="+mj-cs"/>
              </a:rPr>
              <a:t>ביפוי</a:t>
            </a:r>
            <a:r>
              <a:rPr lang="he-IL" sz="2400" dirty="0">
                <a:cs typeface="+mj-cs"/>
              </a:rPr>
              <a:t> </a:t>
            </a:r>
            <a:r>
              <a:rPr lang="he-IL" sz="2400" dirty="0" err="1">
                <a:cs typeface="+mj-cs"/>
              </a:rPr>
              <a:t>כח</a:t>
            </a:r>
            <a:r>
              <a:rPr lang="he-IL" sz="2400" dirty="0">
                <a:cs typeface="+mj-cs"/>
              </a:rPr>
              <a:t> מחודש מהאו"ם לשלוט על א"י.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1933D69-B149-4275-8119-E2F001EB3E49}"/>
              </a:ext>
            </a:extLst>
          </p:cNvPr>
          <p:cNvSpPr/>
          <p:nvPr/>
        </p:nvSpPr>
        <p:spPr>
          <a:xfrm>
            <a:off x="2167466" y="941317"/>
            <a:ext cx="966672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בפברואר 1947 מטיל שר החוץ הבריטי </a:t>
            </a:r>
            <a:r>
              <a:rPr lang="he-IL" sz="2400" dirty="0" err="1">
                <a:cs typeface="+mj-cs"/>
              </a:rPr>
              <a:t>בווין</a:t>
            </a:r>
            <a:r>
              <a:rPr lang="he-IL" sz="2400" dirty="0">
                <a:cs typeface="+mj-cs"/>
              </a:rPr>
              <a:t> "פצצה פוליטית" כאשר הוא מחליט להעביר את שאלת ארץ ישראל לאו"ם.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בריטניה מטילה את האחריות לפתרון שאלת ארץ ישראל בידיו של האו"ם. </a:t>
            </a:r>
          </a:p>
        </p:txBody>
      </p:sp>
    </p:spTree>
    <p:extLst>
      <p:ext uri="{BB962C8B-B14F-4D97-AF65-F5344CB8AC3E}">
        <p14:creationId xmlns:p14="http://schemas.microsoft.com/office/powerpoint/2010/main" val="38442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B1A13EA6-88E9-462F-A995-AE26EFC3DF16}" type="slidenum">
              <a:rPr lang="he-IL" altLang="he-IL" smtClean="0"/>
              <a:pPr eaLnBrk="1" hangingPunct="1">
                <a:defRPr/>
              </a:pPr>
              <a:t>3</a:t>
            </a:fld>
            <a:endParaRPr lang="en-US" alt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9AC0F170-43F0-4680-8180-588B0713F27C}"/>
              </a:ext>
            </a:extLst>
          </p:cNvPr>
          <p:cNvSpPr/>
          <p:nvPr/>
        </p:nvSpPr>
        <p:spPr>
          <a:xfrm>
            <a:off x="3131127" y="816317"/>
            <a:ext cx="88983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400" dirty="0">
                <a:cs typeface="+mj-cs"/>
              </a:rPr>
              <a:t>באפריל ‏1947 הקים האו"ם ועדת חקירה מיוחדת לשאלת ארץ ישראל, ועדת אונסקו"פ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34DF026-15D8-47C1-9B9D-85CF4FA1B88A}"/>
              </a:ext>
            </a:extLst>
          </p:cNvPr>
          <p:cNvSpPr/>
          <p:nvPr/>
        </p:nvSpPr>
        <p:spPr>
          <a:xfrm>
            <a:off x="5528962" y="162372"/>
            <a:ext cx="650049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2800" dirty="0">
                <a:cs typeface="+mj-cs"/>
              </a:rPr>
              <a:t>ועדת חקירה מיוחדת של האו"ם לשאלת ארץ ישראל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2214A1E-6130-4B2B-A2F9-C0A186546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41" b="4730"/>
          <a:stretch/>
        </p:blipFill>
        <p:spPr>
          <a:xfrm>
            <a:off x="4728114" y="3680664"/>
            <a:ext cx="3170016" cy="263703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058C7DC-518C-4569-B2C0-A94F3BFE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655" y="3687554"/>
            <a:ext cx="3491346" cy="2630147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A0A398CE-FB75-464F-B980-6007FA53B65F}"/>
              </a:ext>
            </a:extLst>
          </p:cNvPr>
          <p:cNvSpPr/>
          <p:nvPr/>
        </p:nvSpPr>
        <p:spPr>
          <a:xfrm>
            <a:off x="104811" y="3254984"/>
            <a:ext cx="3946851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בוועדה השתתפו נציגים של ‏11 מדינות: מדינות ממזרח אירופה - צ'כוסלובקיה ויוגוסלביה,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מדינות מוסלמיות מאסיה - הודו ואיראן,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ממערב אירופה - הולנד ושוודיה, ומדרום אמריקה - </a:t>
            </a:r>
            <a:r>
              <a:rPr lang="he-IL" sz="2400" dirty="0" err="1">
                <a:cs typeface="+mj-cs"/>
              </a:rPr>
              <a:t>אּּוּוגוואי</a:t>
            </a:r>
            <a:r>
              <a:rPr lang="he-IL" sz="2400" dirty="0">
                <a:cs typeface="+mj-cs"/>
              </a:rPr>
              <a:t>ַ , גואטמלה ָ וּפֵרּו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7EE6B62-5AF2-4E25-BB8C-29372A5CB525}"/>
              </a:ext>
            </a:extLst>
          </p:cNvPr>
          <p:cNvSpPr/>
          <p:nvPr/>
        </p:nvSpPr>
        <p:spPr>
          <a:xfrm>
            <a:off x="5055797" y="1861885"/>
            <a:ext cx="69916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e-IL" sz="2400" dirty="0">
                <a:solidFill>
                  <a:srgbClr val="FF0000"/>
                </a:solidFill>
                <a:latin typeface="Century Gothic"/>
                <a:cs typeface="Times New Roman" panose="02020603050405020304" pitchFamily="18" charset="0"/>
              </a:rPr>
              <a:t>תפקידה</a:t>
            </a:r>
            <a:r>
              <a:rPr lang="he-IL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Times New Roman" panose="02020603050405020304" pitchFamily="18" charset="0"/>
              </a:rPr>
              <a:t>: </a:t>
            </a:r>
            <a:r>
              <a:rPr lang="he-IL" sz="2400" dirty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לבדוק את המצב בארץ ולהגיש המלצות לפתרון הבעיה.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BA288-1D95-4CEF-B52E-E5A5EAF7DDE7}"/>
              </a:ext>
            </a:extLst>
          </p:cNvPr>
          <p:cNvSpPr txBox="1"/>
          <p:nvPr/>
        </p:nvSpPr>
        <p:spPr>
          <a:xfrm>
            <a:off x="4728114" y="1342387"/>
            <a:ext cx="730134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dirty="0"/>
              <a:t>UNITED NATIONS SPECIAL COMMITTEE ON PALESTINE</a:t>
            </a:r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B02F75E-AB9E-4EDC-B07D-C340523CFB79}"/>
              </a:ext>
            </a:extLst>
          </p:cNvPr>
          <p:cNvSpPr/>
          <p:nvPr/>
        </p:nvSpPr>
        <p:spPr>
          <a:xfrm>
            <a:off x="110836" y="313527"/>
            <a:ext cx="2875720" cy="2831544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200" u="sng" dirty="0">
                <a:solidFill>
                  <a:srgbClr val="6363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j-cs"/>
              </a:rPr>
              <a:t>ביקור הוועדה</a:t>
            </a:r>
            <a:r>
              <a:rPr lang="he-IL" sz="2200" dirty="0">
                <a:solidFill>
                  <a:srgbClr val="636363"/>
                </a:solidFill>
                <a:latin typeface="Arial" panose="020B0604020202020204" pitchFamily="34" charset="0"/>
                <a:cs typeface="+mj-cs"/>
              </a:rPr>
              <a:t> </a:t>
            </a:r>
            <a:br>
              <a:rPr lang="he-IL" sz="2200" dirty="0">
                <a:cs typeface="+mj-cs"/>
              </a:rPr>
            </a:br>
            <a:r>
              <a:rPr lang="he-IL" sz="2200" dirty="0">
                <a:solidFill>
                  <a:srgbClr val="636363"/>
                </a:solidFill>
                <a:latin typeface="Arial" panose="020B0604020202020204" pitchFamily="34" charset="0"/>
                <a:cs typeface="+mj-cs"/>
              </a:rPr>
              <a:t>במחנות העקורים היה הישג למדיניות הציונית שקשרה בין פתרון בעיית העקורים היהודים באירופה לבין הקמת מדינה יהודית בארץ ישראל. </a:t>
            </a:r>
            <a:br>
              <a:rPr lang="he-IL" sz="2400" dirty="0">
                <a:cs typeface="+mj-cs"/>
              </a:rPr>
            </a:br>
            <a:endParaRPr lang="he-IL" sz="2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817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B1A13EA6-88E9-462F-A995-AE26EFC3DF16}" type="slidenum">
              <a:rPr lang="he-IL" altLang="he-IL" smtClean="0"/>
              <a:pPr eaLnBrk="1" hangingPunct="1">
                <a:defRPr/>
              </a:pPr>
              <a:t>4</a:t>
            </a:fld>
            <a:endParaRPr lang="en-US" altLang="he-IL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6047" y="297792"/>
            <a:ext cx="6517123" cy="4148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he-IL" sz="2800" dirty="0">
                <a:cs typeface="+mj-cs"/>
              </a:rPr>
              <a:t>דברי אנדֵריי </a:t>
            </a:r>
            <a:r>
              <a:rPr lang="he-IL" sz="2800" dirty="0" err="1">
                <a:cs typeface="+mj-cs"/>
              </a:rPr>
              <a:t>גרֹומיקֹו</a:t>
            </a:r>
            <a:r>
              <a:rPr lang="he-IL" sz="2800" dirty="0">
                <a:cs typeface="+mj-cs"/>
              </a:rPr>
              <a:t> בעצרת האו"ם, מאי ‏1947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1933D69-B149-4275-8119-E2F001EB3E49}"/>
              </a:ext>
            </a:extLst>
          </p:cNvPr>
          <p:cNvSpPr/>
          <p:nvPr/>
        </p:nvSpPr>
        <p:spPr>
          <a:xfrm>
            <a:off x="5146047" y="1074597"/>
            <a:ext cx="6517123" cy="20928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600" dirty="0">
                <a:cs typeface="+mj-cs"/>
              </a:rPr>
              <a:t>זה יהיה בלתי צודק אם לא נשים לב לשאיפת היהודים </a:t>
            </a:r>
          </a:p>
          <a:p>
            <a:r>
              <a:rPr lang="he-IL" sz="2600" dirty="0">
                <a:cs typeface="+mj-cs"/>
              </a:rPr>
              <a:t>למדינה עצמאית משלהם, ואם נשלול מהיהודים הזכות </a:t>
            </a:r>
          </a:p>
          <a:p>
            <a:r>
              <a:rPr lang="he-IL" sz="2600" dirty="0">
                <a:cs typeface="+mj-cs"/>
              </a:rPr>
              <a:t>להגשים שאיפה זו. שלילת זכות מהיהודים אין להצדיקה, </a:t>
            </a:r>
          </a:p>
          <a:p>
            <a:r>
              <a:rPr lang="he-IL" sz="2600" dirty="0">
                <a:cs typeface="+mj-cs"/>
              </a:rPr>
              <a:t>במיוחד אם ניקח בחשבון כל מה שעבר על העם היהודי </a:t>
            </a:r>
          </a:p>
          <a:p>
            <a:r>
              <a:rPr lang="he-IL" sz="2600" dirty="0">
                <a:cs typeface="+mj-cs"/>
              </a:rPr>
              <a:t>במלחמת העולם השנייה. 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827A1D5-AD7A-4CBC-906A-FD5A26DEEBB8}"/>
              </a:ext>
            </a:extLst>
          </p:cNvPr>
          <p:cNvSpPr/>
          <p:nvPr/>
        </p:nvSpPr>
        <p:spPr>
          <a:xfrm>
            <a:off x="4961466" y="52480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2C7C561-07BF-4572-B5C6-0F349C49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0" y="1919726"/>
            <a:ext cx="2981478" cy="3804366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24009A75-38C6-40CE-B684-B507071B597E}"/>
              </a:ext>
            </a:extLst>
          </p:cNvPr>
          <p:cNvSpPr/>
          <p:nvPr/>
        </p:nvSpPr>
        <p:spPr>
          <a:xfrm>
            <a:off x="3671455" y="3666995"/>
            <a:ext cx="7991715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400" u="sng" dirty="0">
                <a:cs typeface="+mj-cs"/>
              </a:rPr>
              <a:t>מקורה ברצון של ברית המועצות: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 להחליש את מעמדה של בריטניה במזרח התיכון.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תקווה של הסובייטים לחדור  לאזור המזרח התיכון.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 היריבּות שהתפתחה בין המעצמות לאחר מלחמת העולם השנייה על אזורי השפעה.</a:t>
            </a:r>
          </a:p>
        </p:txBody>
      </p:sp>
    </p:spTree>
    <p:extLst>
      <p:ext uri="{BB962C8B-B14F-4D97-AF65-F5344CB8AC3E}">
        <p14:creationId xmlns:p14="http://schemas.microsoft.com/office/powerpoint/2010/main" val="23071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B1A13EA6-88E9-462F-A995-AE26EFC3DF16}" type="slidenum">
              <a:rPr lang="he-IL" altLang="he-IL" smtClean="0"/>
              <a:pPr eaLnBrk="1" hangingPunct="1">
                <a:defRPr/>
              </a:pPr>
              <a:t>5</a:t>
            </a:fld>
            <a:endParaRPr lang="en-US" altLang="he-IL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818" y="505215"/>
            <a:ext cx="10216755" cy="4148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he-IL" sz="2800" dirty="0">
                <a:cs typeface="+mj-cs"/>
              </a:rPr>
              <a:t>עמדת ארה"ב והגורמים לעיצובה - השפעת המלחמה הקרה על המעצמות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1933D69-B149-4275-8119-E2F001EB3E49}"/>
              </a:ext>
            </a:extLst>
          </p:cNvPr>
          <p:cNvSpPr/>
          <p:nvPr/>
        </p:nvSpPr>
        <p:spPr>
          <a:xfrm>
            <a:off x="1205346" y="2489593"/>
            <a:ext cx="10563119" cy="1687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חיזקה את מעמדה במזרח התיכון ולא רצתה להפקיר את  מזרח התיכון להשפעה סובייטית.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סבלם של ניצולי השואה ומאבקם לעלות לארץ ישראל יצרו לחץ ציבורי במיוחד לקראת הבחירות שבהן נזקק טרומן לקולות היהודים. 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827A1D5-AD7A-4CBC-906A-FD5A26DEEBB8}"/>
              </a:ext>
            </a:extLst>
          </p:cNvPr>
          <p:cNvSpPr/>
          <p:nvPr/>
        </p:nvSpPr>
        <p:spPr>
          <a:xfrm>
            <a:off x="4961466" y="52480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07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YE0237393_wa">
            <a:extLst>
              <a:ext uri="{FF2B5EF4-FFF2-40B4-BE49-F238E27FC236}">
                <a16:creationId xmlns:a16="http://schemas.microsoft.com/office/drawing/2014/main" id="{765BF486-A5D2-4CD6-B15E-4E1B21DA784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1782" y="240609"/>
            <a:ext cx="4010290" cy="266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5" name="Picture 13" descr="תוכני מרשל">
            <a:extLst>
              <a:ext uri="{FF2B5EF4-FFF2-40B4-BE49-F238E27FC236}">
                <a16:creationId xmlns:a16="http://schemas.microsoft.com/office/drawing/2014/main" id="{09CE8F3E-D78C-49BA-8198-381EB688571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362" y="0"/>
            <a:ext cx="2709863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WordArt 17">
            <a:extLst>
              <a:ext uri="{FF2B5EF4-FFF2-40B4-BE49-F238E27FC236}">
                <a16:creationId xmlns:a16="http://schemas.microsoft.com/office/drawing/2014/main" id="{16B615E2-466F-4A81-A9D8-198FE85243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677870">
            <a:off x="2438739" y="3307173"/>
            <a:ext cx="619283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he-IL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המלחמה הקרה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8F6D00B-A3CF-4A19-87D1-51032177D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93" y="2630636"/>
            <a:ext cx="2487384" cy="352379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0BFE019-000C-482C-BF12-007ED9880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527" y="3259129"/>
            <a:ext cx="4176545" cy="29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772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AE5AFF4-5548-4487-B53F-708C500BD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7889" y="221673"/>
            <a:ext cx="5170516" cy="6428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he-IL" altLang="he-IL" sz="3200" dirty="0">
                <a:cs typeface="+mj-cs"/>
              </a:rPr>
              <a:t>המלחמה הקרה-שאלות מפתח</a:t>
            </a:r>
            <a:endParaRPr lang="en-US" altLang="he-IL" sz="3200" dirty="0">
              <a:cs typeface="+mj-cs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22512FC-E7FF-4C1B-92DF-E87E8795D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005" y="1829708"/>
            <a:ext cx="10058400" cy="32964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altLang="he-I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הגדרה: </a:t>
            </a:r>
            <a:r>
              <a:rPr lang="he-IL" altLang="he-IL" sz="2400" dirty="0"/>
              <a:t>יחסי יריבות בין המזרח הקומוניסטי ומערב הדמוקרטי.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altLang="he-IL" sz="2400" dirty="0"/>
              <a:t> </a:t>
            </a:r>
            <a:r>
              <a:rPr lang="he-IL" altLang="he-I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מתי? </a:t>
            </a:r>
            <a:r>
              <a:rPr lang="he-IL" altLang="he-IL" sz="2400" dirty="0"/>
              <a:t>- אחרי </a:t>
            </a:r>
            <a:r>
              <a:rPr lang="he-IL" altLang="he-IL" sz="2400" dirty="0" err="1"/>
              <a:t>מלחה"ע</a:t>
            </a:r>
            <a:r>
              <a:rPr lang="he-IL" altLang="he-IL" sz="2400" dirty="0"/>
              <a:t> ה-2 ועד לשנות ה-90.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altLang="he-I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סוג המאבק? </a:t>
            </a:r>
            <a:r>
              <a:rPr lang="he-IL" altLang="he-IL" sz="2400" dirty="0"/>
              <a:t>- מאבק היה אידיאולוגי, כלכלי ופוליטי אך היה מאמץ שלא להילחם זה בזה עם נשק, לכן היא מכונה מלחמה קרה</a:t>
            </a:r>
            <a:endParaRPr lang="en-US" altLang="he-IL" sz="2400" dirty="0"/>
          </a:p>
        </p:txBody>
      </p:sp>
    </p:spTree>
    <p:extLst>
      <p:ext uri="{BB962C8B-B14F-4D97-AF65-F5344CB8AC3E}">
        <p14:creationId xmlns:p14="http://schemas.microsoft.com/office/powerpoint/2010/main" val="31579395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72B30EC-5A49-49A6-A257-A614A11B6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0" y="5601"/>
            <a:ext cx="2690552" cy="526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he-IL" altLang="he-IL" sz="3600" dirty="0">
                <a:cs typeface="+mj-cs"/>
              </a:rPr>
              <a:t>מסך הברזל</a:t>
            </a:r>
            <a:endParaRPr lang="en-US" altLang="he-IL" sz="3600" dirty="0">
              <a:cs typeface="+mj-cs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B2ECA38-C523-4CC0-944D-4CBD6A28B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5532" y="3300296"/>
            <a:ext cx="5361709" cy="11884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he-IL" altLang="he-IL" sz="2400" dirty="0">
                <a:cs typeface="+mj-cs"/>
              </a:rPr>
              <a:t>כינויו של קו הגבול האידיאולוגי שחוצה את יבשת אירופה ומפריד </a:t>
            </a:r>
            <a:r>
              <a:rPr lang="he-IL" altLang="he-I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בין המדינות הדמוקרטיות- מערביות </a:t>
            </a:r>
            <a:r>
              <a:rPr lang="he-IL" altLang="he-IL" sz="2400" dirty="0">
                <a:cs typeface="+mj-cs"/>
              </a:rPr>
              <a:t>לבין </a:t>
            </a:r>
            <a:r>
              <a:rPr lang="he-IL" altLang="he-I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המדינות הקומוניסטיות- במזרח אירופה</a:t>
            </a:r>
            <a:r>
              <a:rPr lang="he-IL" altLang="he-IL" sz="2400" dirty="0">
                <a:cs typeface="+mj-cs"/>
              </a:rPr>
              <a:t>.</a:t>
            </a:r>
          </a:p>
          <a:p>
            <a:pPr eaLnBrk="1" hangingPunct="1"/>
            <a:endParaRPr lang="en-US" altLang="he-IL" sz="2400" dirty="0">
              <a:cs typeface="+mj-cs"/>
            </a:endParaRPr>
          </a:p>
        </p:txBody>
      </p:sp>
      <p:sp>
        <p:nvSpPr>
          <p:cNvPr id="16388" name="AutoShape 4">
            <a:extLst>
              <a:ext uri="{FF2B5EF4-FFF2-40B4-BE49-F238E27FC236}">
                <a16:creationId xmlns:a16="http://schemas.microsoft.com/office/drawing/2014/main" id="{1DA9F4D4-FDC8-47CD-8EC6-0F10FBCB1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36" y="111098"/>
            <a:ext cx="1512887" cy="1368425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he-IL" sz="3200" i="1" dirty="0"/>
              <a:t>מושג</a:t>
            </a:r>
            <a:endParaRPr lang="en-US" altLang="he-IL" sz="3200" i="1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3D0E97F-1A74-4F46-893C-67BE18A1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798"/>
            <a:ext cx="5417127" cy="3872175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23F318D-C59B-4635-8E61-D19C3B376D13}"/>
              </a:ext>
            </a:extLst>
          </p:cNvPr>
          <p:cNvSpPr/>
          <p:nvPr/>
        </p:nvSpPr>
        <p:spPr>
          <a:xfrm>
            <a:off x="3392031" y="904611"/>
            <a:ext cx="36160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he-IL" altLang="he-IL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מונח שטבע וינסטון צ'רצ'יל בנאום שנשא בארה"ב ב- 1946.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7E57740-C519-4026-93C1-762007D6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604" y="107423"/>
            <a:ext cx="4886314" cy="3176104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6EA9AA4-F1EF-4FCC-BB43-8B01292E6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978" y="4505476"/>
            <a:ext cx="2322022" cy="2369293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he-IL" sz="2200" u="sng" dirty="0">
                <a:cs typeface="+mj-cs"/>
              </a:rPr>
              <a:t>מוקדי </a:t>
            </a:r>
            <a:r>
              <a:rPr lang="he-IL" altLang="he-IL" sz="2200" u="sng" dirty="0" err="1">
                <a:cs typeface="+mj-cs"/>
              </a:rPr>
              <a:t>הסיכסוך</a:t>
            </a:r>
            <a:endParaRPr lang="he-IL" altLang="he-IL" sz="2200" u="sng" dirty="0">
              <a:cs typeface="+mj-cs"/>
            </a:endParaRPr>
          </a:p>
          <a:p>
            <a:pPr eaLnBrk="1" hangingPunct="1"/>
            <a:r>
              <a:rPr lang="he-IL" altLang="he-IL" sz="2200" dirty="0">
                <a:cs typeface="+mj-cs"/>
              </a:rPr>
              <a:t>סגר על ברלין</a:t>
            </a:r>
          </a:p>
          <a:p>
            <a:pPr eaLnBrk="1" hangingPunct="1"/>
            <a:r>
              <a:rPr lang="he-IL" altLang="he-IL" sz="2200" dirty="0">
                <a:cs typeface="+mj-cs"/>
              </a:rPr>
              <a:t>מלחמת קוריאה</a:t>
            </a:r>
          </a:p>
          <a:p>
            <a:pPr eaLnBrk="1" hangingPunct="1"/>
            <a:r>
              <a:rPr lang="he-IL" altLang="he-IL" sz="2200" dirty="0">
                <a:cs typeface="+mj-cs"/>
              </a:rPr>
              <a:t>משבר הטילים בקובה</a:t>
            </a:r>
          </a:p>
          <a:p>
            <a:pPr eaLnBrk="1" hangingPunct="1"/>
            <a:r>
              <a:rPr lang="he-IL" altLang="he-IL" sz="2200" dirty="0">
                <a:cs typeface="+mj-cs"/>
              </a:rPr>
              <a:t>מלחמת </a:t>
            </a:r>
            <a:r>
              <a:rPr lang="he-IL" altLang="he-IL" sz="2200" dirty="0" err="1">
                <a:cs typeface="+mj-cs"/>
              </a:rPr>
              <a:t>וויאטנם</a:t>
            </a:r>
            <a:endParaRPr lang="he-IL" altLang="he-IL" sz="2200" dirty="0">
              <a:cs typeface="+mj-cs"/>
            </a:endParaRPr>
          </a:p>
          <a:p>
            <a:pPr eaLnBrk="1" hangingPunct="1"/>
            <a:r>
              <a:rPr lang="he-IL" altLang="he-IL" sz="2200" dirty="0">
                <a:cs typeface="+mj-cs"/>
              </a:rPr>
              <a:t>מרוץ חימוש גרעיני</a:t>
            </a:r>
          </a:p>
          <a:p>
            <a:pPr eaLnBrk="1" hangingPunct="1"/>
            <a:r>
              <a:rPr lang="he-IL" altLang="he-IL" sz="2200" dirty="0">
                <a:cs typeface="+mj-cs"/>
              </a:rPr>
              <a:t>מרוץ לחלל</a:t>
            </a:r>
            <a:endParaRPr lang="en-US" altLang="he-IL" sz="2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11962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FAD73-796C-4CDA-8633-C6AC46E8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418" y="221672"/>
            <a:ext cx="7498079" cy="4904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e-IL" sz="3200" dirty="0">
                <a:cs typeface="+mj-cs"/>
              </a:rPr>
              <a:t>אוגוסט 1947 - וועדת אונסקו"פ מפרסמת את החלטותיה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CBBE7DC-B50B-4B4C-9AA2-EEBB0E21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848" y="2422455"/>
            <a:ext cx="7050028" cy="196635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e-IL" sz="2400" dirty="0">
                <a:cs typeface="+mj-cs"/>
              </a:rPr>
              <a:t>הוועדה קבעה כי יש לסיים את המנדט הבריטי בארץ ישראל.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400" dirty="0">
                <a:cs typeface="+mj-cs"/>
              </a:rPr>
              <a:t>המליצו להקים בארץ ישראל שתי מדינות: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400" dirty="0">
                <a:cs typeface="+mj-cs"/>
              </a:rPr>
              <a:t>מדינה יהודית ומדינה ערבית שיקיימו ביניהן שיתוף פעולה כלכלי.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400" dirty="0">
                <a:cs typeface="+mj-cs"/>
              </a:rPr>
              <a:t>ירושלים תהיה נתונה לפיקוח בינלאומי.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D5B64DF-F340-4222-9F43-17847035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66835"/>
            <a:ext cx="4419600" cy="372774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CF12FF4F-681A-46CF-B726-6C91721B41DC}"/>
              </a:ext>
            </a:extLst>
          </p:cNvPr>
          <p:cNvSpPr/>
          <p:nvPr/>
        </p:nvSpPr>
        <p:spPr>
          <a:xfrm>
            <a:off x="0" y="4749289"/>
            <a:ext cx="4821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600" dirty="0">
                <a:cs typeface="+mj-cs"/>
              </a:rPr>
              <a:t>גוזרים. נציגי המדינות עומדים עם מספריים, מוכנים לגזור את ארץ ישראל לקרעים. במרכז – ארנסט </a:t>
            </a:r>
            <a:r>
              <a:rPr lang="he-IL" sz="1600" dirty="0" err="1">
                <a:cs typeface="+mj-cs"/>
              </a:rPr>
              <a:t>בווין</a:t>
            </a:r>
            <a:r>
              <a:rPr lang="he-IL" sz="1600" dirty="0">
                <a:cs typeface="+mj-cs"/>
              </a:rPr>
              <a:t>, שר החוץ הבריטי, 1947</a:t>
            </a:r>
          </a:p>
        </p:txBody>
      </p:sp>
    </p:spTree>
    <p:extLst>
      <p:ext uri="{BB962C8B-B14F-4D97-AF65-F5344CB8AC3E}">
        <p14:creationId xmlns:p14="http://schemas.microsoft.com/office/powerpoint/2010/main" val="8696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מבט לאחור">
  <a:themeElements>
    <a:clrScheme name="מבט לאחור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4749</TotalTime>
  <Words>972</Words>
  <Application>Microsoft Office PowerPoint</Application>
  <PresentationFormat>מסך רחב</PresentationFormat>
  <Paragraphs>116</Paragraphs>
  <Slides>17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David</vt:lpstr>
      <vt:lpstr>Tahoma</vt:lpstr>
      <vt:lpstr>Times New Roman</vt:lpstr>
      <vt:lpstr>Wingdings</vt:lpstr>
      <vt:lpstr>מבט לאחור</vt:lpstr>
      <vt:lpstr>מצגת של PowerPoint‏</vt:lpstr>
      <vt:lpstr>הגורמים להעברה שאלת א"י לאו"ם:</vt:lpstr>
      <vt:lpstr>מצגת של PowerPoint‏</vt:lpstr>
      <vt:lpstr>דברי אנדֵריי גרֹומיקֹו בעצרת האו"ם, מאי ‏1947</vt:lpstr>
      <vt:lpstr>עמדת ארה"ב והגורמים לעיצובה - השפעת המלחמה הקרה על המעצמות</vt:lpstr>
      <vt:lpstr>מצגת של PowerPoint‏</vt:lpstr>
      <vt:lpstr>המלחמה הקרה-שאלות מפתח</vt:lpstr>
      <vt:lpstr>מסך הברזל</vt:lpstr>
      <vt:lpstr>אוגוסט 1947 - וועדת אונסקו"פ מפרסמת את החלטותיה</vt:lpstr>
      <vt:lpstr>- ההצבעה באו"ם - הפעילות הדיפלומטית היהודית לגיוס תומכים</vt:lpstr>
      <vt:lpstr> ההצבעה באו"ם - הפעילות הדיפלומטית היהודית לגיוס תומכים</vt:lpstr>
      <vt:lpstr>עיקרי החלטת האו"ם מכ"ט בנובמבר 1947</vt:lpstr>
      <vt:lpstr>מצגת של PowerPoint‏</vt:lpstr>
      <vt:lpstr>מפת החלוקה</vt:lpstr>
      <vt:lpstr>הצביעו בעד: </vt:lpstr>
      <vt:lpstr>הגורמים והתגובות להצבעה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אלי לוי</dc:creator>
  <cp:lastModifiedBy>אלי לוי</cp:lastModifiedBy>
  <cp:revision>163</cp:revision>
  <dcterms:created xsi:type="dcterms:W3CDTF">2017-07-24T16:26:21Z</dcterms:created>
  <dcterms:modified xsi:type="dcterms:W3CDTF">2018-03-11T18:43:20Z</dcterms:modified>
</cp:coreProperties>
</file>