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8" r:id="rId2"/>
    <p:sldMasterId id="2147483690" r:id="rId3"/>
    <p:sldMasterId id="2147483702" r:id="rId4"/>
    <p:sldMasterId id="2147483714" r:id="rId5"/>
  </p:sldMasterIdLst>
  <p:sldIdLst>
    <p:sldId id="262" r:id="rId6"/>
    <p:sldId id="256" r:id="rId7"/>
    <p:sldId id="259" r:id="rId8"/>
    <p:sldId id="265" r:id="rId9"/>
    <p:sldId id="271" r:id="rId10"/>
    <p:sldId id="270" r:id="rId11"/>
    <p:sldId id="269" r:id="rId12"/>
    <p:sldId id="268" r:id="rId13"/>
    <p:sldId id="272" r:id="rId14"/>
    <p:sldId id="273" r:id="rId15"/>
    <p:sldId id="274" r:id="rId16"/>
    <p:sldId id="275" r:id="rId17"/>
    <p:sldId id="276" r:id="rId18"/>
    <p:sldId id="264" r:id="rId19"/>
    <p:sldId id="263" r:id="rId20"/>
    <p:sldId id="266" r:id="rId21"/>
    <p:sldId id="267" r:id="rId22"/>
    <p:sldId id="281" r:id="rId23"/>
    <p:sldId id="282" r:id="rId24"/>
    <p:sldId id="278" r:id="rId25"/>
    <p:sldId id="280" r:id="rId26"/>
    <p:sldId id="289" r:id="rId27"/>
    <p:sldId id="257"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261" r:id="rId5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CCE0"/>
    <a:srgbClr val="7BA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78" autoAdjust="0"/>
    <p:restoredTop sz="94660"/>
  </p:normalViewPr>
  <p:slideViewPr>
    <p:cSldViewPr snapToGrid="0">
      <p:cViewPr varScale="1">
        <p:scale>
          <a:sx n="75" d="100"/>
          <a:sy n="75" d="100"/>
        </p:scale>
        <p:origin x="3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1AC28-3575-4A10-8D36-37FE1E00BF83}" type="doc">
      <dgm:prSet loTypeId="urn:microsoft.com/office/officeart/2005/8/layout/radial4" loCatId="relationship" qsTypeId="urn:microsoft.com/office/officeart/2005/8/quickstyle/simple5" qsCatId="simple" csTypeId="urn:microsoft.com/office/officeart/2005/8/colors/colorful4" csCatId="colorful" phldr="1"/>
      <dgm:spPr/>
      <dgm:t>
        <a:bodyPr/>
        <a:lstStyle/>
        <a:p>
          <a:pPr rtl="1"/>
          <a:endParaRPr lang="he-IL"/>
        </a:p>
      </dgm:t>
    </dgm:pt>
    <dgm:pt modelId="{FEAF29C6-6EEC-4DAB-8D42-AD9BAC8D68E3}">
      <dgm:prSet phldrT="[טקסט]"/>
      <dgm:spPr>
        <a:solidFill>
          <a:schemeClr val="accent1">
            <a:lumMod val="40000"/>
            <a:lumOff val="60000"/>
          </a:schemeClr>
        </a:solidFill>
      </dgm:spPr>
      <dgm:t>
        <a:bodyPr/>
        <a:lstStyle/>
        <a:p>
          <a:pPr rtl="1"/>
          <a:r>
            <a:rPr lang="he-IL" b="1" dirty="0" smtClean="0">
              <a:solidFill>
                <a:schemeClr val="accent5">
                  <a:lumMod val="75000"/>
                </a:schemeClr>
              </a:solidFill>
            </a:rPr>
            <a:t>ברכת "אהבת עולם"</a:t>
          </a:r>
          <a:endParaRPr lang="he-IL" b="1" dirty="0">
            <a:solidFill>
              <a:schemeClr val="accent5">
                <a:lumMod val="75000"/>
              </a:schemeClr>
            </a:solidFill>
          </a:endParaRPr>
        </a:p>
      </dgm:t>
    </dgm:pt>
    <dgm:pt modelId="{44CB84CE-FE79-4D30-B21D-2420624E8930}" type="parTrans" cxnId="{F91811BE-887C-4F1F-97C9-2913C02BE56C}">
      <dgm:prSet/>
      <dgm:spPr/>
      <dgm:t>
        <a:bodyPr/>
        <a:lstStyle/>
        <a:p>
          <a:pPr rtl="1"/>
          <a:endParaRPr lang="he-IL">
            <a:solidFill>
              <a:schemeClr val="accent5">
                <a:lumMod val="75000"/>
              </a:schemeClr>
            </a:solidFill>
          </a:endParaRPr>
        </a:p>
      </dgm:t>
    </dgm:pt>
    <dgm:pt modelId="{F707434B-1ACD-4A11-B622-57D072A51DD4}" type="sibTrans" cxnId="{F91811BE-887C-4F1F-97C9-2913C02BE56C}">
      <dgm:prSet/>
      <dgm:spPr/>
      <dgm:t>
        <a:bodyPr/>
        <a:lstStyle/>
        <a:p>
          <a:pPr rtl="1"/>
          <a:endParaRPr lang="he-IL">
            <a:solidFill>
              <a:schemeClr val="accent5">
                <a:lumMod val="75000"/>
              </a:schemeClr>
            </a:solidFill>
          </a:endParaRPr>
        </a:p>
      </dgm:t>
    </dgm:pt>
    <dgm:pt modelId="{2092A53B-D7B2-49CE-851E-66F5EAE5F717}">
      <dgm:prSet phldrT="[טקסט]" custT="1"/>
      <dgm:spPr/>
      <dgm:t>
        <a:bodyPr/>
        <a:lstStyle/>
        <a:p>
          <a:pPr rtl="1"/>
          <a:r>
            <a:rPr lang="he-IL" sz="2800" b="1" dirty="0" smtClean="0">
              <a:solidFill>
                <a:schemeClr val="bg1"/>
              </a:solidFill>
            </a:rPr>
            <a:t>פתיחה: </a:t>
          </a:r>
          <a:r>
            <a:rPr lang="he-IL" sz="2600" dirty="0" smtClean="0">
              <a:solidFill>
                <a:schemeClr val="bg1"/>
              </a:solidFill>
            </a:rPr>
            <a:t>"אהבת עולם אהבתנו ה'  א-להינו חמלה גדולה ויתרה חמלת עלינו". </a:t>
          </a:r>
        </a:p>
        <a:p>
          <a:pPr rtl="1"/>
          <a:r>
            <a:rPr lang="he-IL" sz="2600" dirty="0" smtClean="0">
              <a:solidFill>
                <a:schemeClr val="bg1"/>
              </a:solidFill>
            </a:rPr>
            <a:t> </a:t>
          </a:r>
          <a:endParaRPr lang="he-IL" sz="2600" dirty="0">
            <a:solidFill>
              <a:schemeClr val="bg1"/>
            </a:solidFill>
          </a:endParaRPr>
        </a:p>
      </dgm:t>
    </dgm:pt>
    <dgm:pt modelId="{5B997832-1EFD-4322-A5A3-AFCAF464072E}" type="parTrans" cxnId="{CD00CF1E-72E8-423D-AF16-3348DD9A67E1}">
      <dgm:prSet/>
      <dgm:spPr/>
      <dgm:t>
        <a:bodyPr/>
        <a:lstStyle/>
        <a:p>
          <a:pPr rtl="1"/>
          <a:endParaRPr lang="he-IL">
            <a:solidFill>
              <a:schemeClr val="accent5">
                <a:lumMod val="75000"/>
              </a:schemeClr>
            </a:solidFill>
          </a:endParaRPr>
        </a:p>
      </dgm:t>
    </dgm:pt>
    <dgm:pt modelId="{7F4A5E9F-6B4C-44DF-A8D7-FFF4F06E38D3}" type="sibTrans" cxnId="{CD00CF1E-72E8-423D-AF16-3348DD9A67E1}">
      <dgm:prSet/>
      <dgm:spPr/>
      <dgm:t>
        <a:bodyPr/>
        <a:lstStyle/>
        <a:p>
          <a:pPr rtl="1"/>
          <a:endParaRPr lang="he-IL">
            <a:solidFill>
              <a:schemeClr val="accent5">
                <a:lumMod val="75000"/>
              </a:schemeClr>
            </a:solidFill>
          </a:endParaRPr>
        </a:p>
      </dgm:t>
    </dgm:pt>
    <dgm:pt modelId="{D38B26C6-7257-41C6-BB82-9A616B00FB5F}">
      <dgm:prSet custT="1"/>
      <dgm:spPr/>
      <dgm:t>
        <a:bodyPr/>
        <a:lstStyle/>
        <a:p>
          <a:pPr rtl="1"/>
          <a:r>
            <a:rPr lang="he-IL" sz="2800" b="1" smtClean="0">
              <a:solidFill>
                <a:schemeClr val="accent5">
                  <a:lumMod val="75000"/>
                </a:schemeClr>
              </a:solidFill>
            </a:rPr>
            <a:t>בקשה על תורה ומצוות: </a:t>
          </a:r>
          <a:r>
            <a:rPr lang="he-IL" sz="2600" smtClean="0">
              <a:solidFill>
                <a:schemeClr val="accent5">
                  <a:lumMod val="75000"/>
                </a:schemeClr>
              </a:solidFill>
            </a:rPr>
            <a:t>"...כן תחוננו ותלמדנו... ותן בלבנו בינה להבין ולהשכיל לשמוע ללמוד </a:t>
          </a:r>
        </a:p>
        <a:p>
          <a:pPr rtl="1"/>
          <a:endParaRPr lang="he-IL" sz="2600" dirty="0">
            <a:solidFill>
              <a:schemeClr val="accent5">
                <a:lumMod val="75000"/>
              </a:schemeClr>
            </a:solidFill>
          </a:endParaRPr>
        </a:p>
      </dgm:t>
    </dgm:pt>
    <dgm:pt modelId="{619C368E-55A9-4851-AB37-8A0315CA9653}" type="parTrans" cxnId="{9FEB38AF-0EDF-43B7-A2B0-E1A44532329C}">
      <dgm:prSet/>
      <dgm:spPr/>
      <dgm:t>
        <a:bodyPr/>
        <a:lstStyle/>
        <a:p>
          <a:pPr rtl="1"/>
          <a:endParaRPr lang="he-IL">
            <a:solidFill>
              <a:schemeClr val="accent5">
                <a:lumMod val="75000"/>
              </a:schemeClr>
            </a:solidFill>
          </a:endParaRPr>
        </a:p>
      </dgm:t>
    </dgm:pt>
    <dgm:pt modelId="{A0A49D88-E18E-46F8-8DE2-2DE25547A2C9}" type="sibTrans" cxnId="{9FEB38AF-0EDF-43B7-A2B0-E1A44532329C}">
      <dgm:prSet/>
      <dgm:spPr/>
      <dgm:t>
        <a:bodyPr/>
        <a:lstStyle/>
        <a:p>
          <a:pPr rtl="1"/>
          <a:endParaRPr lang="he-IL">
            <a:solidFill>
              <a:schemeClr val="accent5">
                <a:lumMod val="75000"/>
              </a:schemeClr>
            </a:solidFill>
          </a:endParaRPr>
        </a:p>
      </dgm:t>
    </dgm:pt>
    <dgm:pt modelId="{033457BA-E797-4C4B-AFE9-3F2B67AB2D07}">
      <dgm:prSet custT="1"/>
      <dgm:spPr/>
      <dgm:t>
        <a:bodyPr/>
        <a:lstStyle/>
        <a:p>
          <a:pPr rtl="1"/>
          <a:r>
            <a:rPr lang="he-IL" sz="2800" b="1" smtClean="0">
              <a:solidFill>
                <a:schemeClr val="accent5">
                  <a:lumMod val="75000"/>
                </a:schemeClr>
              </a:solidFill>
            </a:rPr>
            <a:t>בקשה על גאולה: </a:t>
          </a:r>
          <a:r>
            <a:rPr lang="he-IL" sz="2600" smtClean="0">
              <a:solidFill>
                <a:schemeClr val="accent5">
                  <a:lumMod val="75000"/>
                </a:schemeClr>
              </a:solidFill>
            </a:rPr>
            <a:t>"והביאנו לשלום מארבע כנפות הארץ ותוליכנו קוממיות לארצנו". </a:t>
          </a:r>
        </a:p>
        <a:p>
          <a:pPr rtl="1"/>
          <a:endParaRPr lang="he-IL" sz="2600" dirty="0">
            <a:solidFill>
              <a:schemeClr val="accent5">
                <a:lumMod val="75000"/>
              </a:schemeClr>
            </a:solidFill>
          </a:endParaRPr>
        </a:p>
      </dgm:t>
    </dgm:pt>
    <dgm:pt modelId="{B7AD5B85-D8D9-465D-9DA2-758FADCA8E37}" type="parTrans" cxnId="{F241B4DB-3F2C-4747-B0D3-B4076B480CEC}">
      <dgm:prSet/>
      <dgm:spPr/>
      <dgm:t>
        <a:bodyPr/>
        <a:lstStyle/>
        <a:p>
          <a:pPr rtl="1"/>
          <a:endParaRPr lang="he-IL">
            <a:solidFill>
              <a:schemeClr val="accent5">
                <a:lumMod val="75000"/>
              </a:schemeClr>
            </a:solidFill>
          </a:endParaRPr>
        </a:p>
      </dgm:t>
    </dgm:pt>
    <dgm:pt modelId="{9B3F216F-522B-43A9-BE12-0318B4C49300}" type="sibTrans" cxnId="{F241B4DB-3F2C-4747-B0D3-B4076B480CEC}">
      <dgm:prSet/>
      <dgm:spPr/>
      <dgm:t>
        <a:bodyPr/>
        <a:lstStyle/>
        <a:p>
          <a:pPr rtl="1"/>
          <a:endParaRPr lang="he-IL">
            <a:solidFill>
              <a:schemeClr val="accent5">
                <a:lumMod val="75000"/>
              </a:schemeClr>
            </a:solidFill>
          </a:endParaRPr>
        </a:p>
      </dgm:t>
    </dgm:pt>
    <dgm:pt modelId="{AD094D4E-1203-4010-839F-08E9CB7AE023}">
      <dgm:prSet/>
      <dgm:spPr/>
      <dgm:t>
        <a:bodyPr/>
        <a:lstStyle/>
        <a:p>
          <a:pPr rtl="1"/>
          <a:r>
            <a:rPr lang="he-IL" b="1" dirty="0" smtClean="0">
              <a:solidFill>
                <a:schemeClr val="accent5">
                  <a:lumMod val="75000"/>
                </a:schemeClr>
              </a:solidFill>
            </a:rPr>
            <a:t>חתימה:</a:t>
          </a:r>
          <a:r>
            <a:rPr lang="he-IL" dirty="0" smtClean="0">
              <a:solidFill>
                <a:schemeClr val="accent5">
                  <a:lumMod val="75000"/>
                </a:schemeClr>
              </a:solidFill>
            </a:rPr>
            <a:t> "כי א-ל פועל ישועות אתה ובנו בחרת מכל עם ולשון...</a:t>
          </a:r>
          <a:endParaRPr lang="he-IL" dirty="0">
            <a:solidFill>
              <a:schemeClr val="accent5">
                <a:lumMod val="75000"/>
              </a:schemeClr>
            </a:solidFill>
          </a:endParaRPr>
        </a:p>
      </dgm:t>
    </dgm:pt>
    <dgm:pt modelId="{99B9658B-C765-4727-B86F-F920B9B8F6FB}" type="parTrans" cxnId="{AEFD63D2-467E-4A05-99C5-EB438110CE70}">
      <dgm:prSet/>
      <dgm:spPr/>
      <dgm:t>
        <a:bodyPr/>
        <a:lstStyle/>
        <a:p>
          <a:pPr rtl="1"/>
          <a:endParaRPr lang="he-IL">
            <a:solidFill>
              <a:schemeClr val="accent5">
                <a:lumMod val="75000"/>
              </a:schemeClr>
            </a:solidFill>
          </a:endParaRPr>
        </a:p>
      </dgm:t>
    </dgm:pt>
    <dgm:pt modelId="{3AF4F7A9-BB97-4107-9496-BC32F4A9DC36}" type="sibTrans" cxnId="{AEFD63D2-467E-4A05-99C5-EB438110CE70}">
      <dgm:prSet/>
      <dgm:spPr/>
      <dgm:t>
        <a:bodyPr/>
        <a:lstStyle/>
        <a:p>
          <a:pPr rtl="1"/>
          <a:endParaRPr lang="he-IL">
            <a:solidFill>
              <a:schemeClr val="accent5">
                <a:lumMod val="75000"/>
              </a:schemeClr>
            </a:solidFill>
          </a:endParaRPr>
        </a:p>
      </dgm:t>
    </dgm:pt>
    <dgm:pt modelId="{EA360E0E-FF77-4839-9649-71DA07D6CCA1}" type="pres">
      <dgm:prSet presAssocID="{7781AC28-3575-4A10-8D36-37FE1E00BF83}" presName="cycle" presStyleCnt="0">
        <dgm:presLayoutVars>
          <dgm:chMax val="1"/>
          <dgm:dir/>
          <dgm:animLvl val="ctr"/>
          <dgm:resizeHandles val="exact"/>
        </dgm:presLayoutVars>
      </dgm:prSet>
      <dgm:spPr/>
      <dgm:t>
        <a:bodyPr/>
        <a:lstStyle/>
        <a:p>
          <a:pPr rtl="1"/>
          <a:endParaRPr lang="he-IL"/>
        </a:p>
      </dgm:t>
    </dgm:pt>
    <dgm:pt modelId="{92EB1730-004B-4BB0-BDBF-A8730C126256}" type="pres">
      <dgm:prSet presAssocID="{FEAF29C6-6EEC-4DAB-8D42-AD9BAC8D68E3}" presName="centerShape" presStyleLbl="node0" presStyleIdx="0" presStyleCnt="1" custScaleX="111883"/>
      <dgm:spPr/>
      <dgm:t>
        <a:bodyPr/>
        <a:lstStyle/>
        <a:p>
          <a:pPr rtl="1"/>
          <a:endParaRPr lang="he-IL"/>
        </a:p>
      </dgm:t>
    </dgm:pt>
    <dgm:pt modelId="{D4A44562-CF3C-4EAC-A45B-55512386BD02}" type="pres">
      <dgm:prSet presAssocID="{99B9658B-C765-4727-B86F-F920B9B8F6FB}" presName="parTrans" presStyleLbl="bgSibTrans2D1" presStyleIdx="0" presStyleCnt="4"/>
      <dgm:spPr/>
      <dgm:t>
        <a:bodyPr/>
        <a:lstStyle/>
        <a:p>
          <a:pPr rtl="1"/>
          <a:endParaRPr lang="he-IL"/>
        </a:p>
      </dgm:t>
    </dgm:pt>
    <dgm:pt modelId="{ED6176EA-D6FC-41CF-8341-99EE8E5566CC}" type="pres">
      <dgm:prSet presAssocID="{AD094D4E-1203-4010-839F-08E9CB7AE023}" presName="node" presStyleLbl="node1" presStyleIdx="0" presStyleCnt="4">
        <dgm:presLayoutVars>
          <dgm:bulletEnabled val="1"/>
        </dgm:presLayoutVars>
      </dgm:prSet>
      <dgm:spPr/>
      <dgm:t>
        <a:bodyPr/>
        <a:lstStyle/>
        <a:p>
          <a:pPr rtl="1"/>
          <a:endParaRPr lang="he-IL"/>
        </a:p>
      </dgm:t>
    </dgm:pt>
    <dgm:pt modelId="{4A334FCD-CF4C-4605-B4AB-1888294BD91F}" type="pres">
      <dgm:prSet presAssocID="{B7AD5B85-D8D9-465D-9DA2-758FADCA8E37}" presName="parTrans" presStyleLbl="bgSibTrans2D1" presStyleIdx="1" presStyleCnt="4"/>
      <dgm:spPr/>
      <dgm:t>
        <a:bodyPr/>
        <a:lstStyle/>
        <a:p>
          <a:pPr rtl="1"/>
          <a:endParaRPr lang="he-IL"/>
        </a:p>
      </dgm:t>
    </dgm:pt>
    <dgm:pt modelId="{3E92B3C9-CCD0-4F98-8D44-459D48F61670}" type="pres">
      <dgm:prSet presAssocID="{033457BA-E797-4C4B-AFE9-3F2B67AB2D07}" presName="node" presStyleLbl="node1" presStyleIdx="1" presStyleCnt="4">
        <dgm:presLayoutVars>
          <dgm:bulletEnabled val="1"/>
        </dgm:presLayoutVars>
      </dgm:prSet>
      <dgm:spPr/>
      <dgm:t>
        <a:bodyPr/>
        <a:lstStyle/>
        <a:p>
          <a:pPr rtl="1"/>
          <a:endParaRPr lang="he-IL"/>
        </a:p>
      </dgm:t>
    </dgm:pt>
    <dgm:pt modelId="{3A549801-AFC8-4169-86E3-FAA3C802EB0B}" type="pres">
      <dgm:prSet presAssocID="{619C368E-55A9-4851-AB37-8A0315CA9653}" presName="parTrans" presStyleLbl="bgSibTrans2D1" presStyleIdx="2" presStyleCnt="4"/>
      <dgm:spPr/>
      <dgm:t>
        <a:bodyPr/>
        <a:lstStyle/>
        <a:p>
          <a:pPr rtl="1"/>
          <a:endParaRPr lang="he-IL"/>
        </a:p>
      </dgm:t>
    </dgm:pt>
    <dgm:pt modelId="{C4F50F21-7FD8-4908-A90C-7118C9CF00CB}" type="pres">
      <dgm:prSet presAssocID="{D38B26C6-7257-41C6-BB82-9A616B00FB5F}" presName="node" presStyleLbl="node1" presStyleIdx="2" presStyleCnt="4">
        <dgm:presLayoutVars>
          <dgm:bulletEnabled val="1"/>
        </dgm:presLayoutVars>
      </dgm:prSet>
      <dgm:spPr/>
      <dgm:t>
        <a:bodyPr/>
        <a:lstStyle/>
        <a:p>
          <a:pPr rtl="1"/>
          <a:endParaRPr lang="he-IL"/>
        </a:p>
      </dgm:t>
    </dgm:pt>
    <dgm:pt modelId="{58639045-5A40-4F89-8FCD-E216A89B09DC}" type="pres">
      <dgm:prSet presAssocID="{5B997832-1EFD-4322-A5A3-AFCAF464072E}" presName="parTrans" presStyleLbl="bgSibTrans2D1" presStyleIdx="3" presStyleCnt="4"/>
      <dgm:spPr/>
      <dgm:t>
        <a:bodyPr/>
        <a:lstStyle/>
        <a:p>
          <a:pPr rtl="1"/>
          <a:endParaRPr lang="he-IL"/>
        </a:p>
      </dgm:t>
    </dgm:pt>
    <dgm:pt modelId="{9F75DA12-5ADF-4660-B668-B12AAE69653C}" type="pres">
      <dgm:prSet presAssocID="{2092A53B-D7B2-49CE-851E-66F5EAE5F717}" presName="node" presStyleLbl="node1" presStyleIdx="3" presStyleCnt="4">
        <dgm:presLayoutVars>
          <dgm:bulletEnabled val="1"/>
        </dgm:presLayoutVars>
      </dgm:prSet>
      <dgm:spPr/>
      <dgm:t>
        <a:bodyPr/>
        <a:lstStyle/>
        <a:p>
          <a:pPr rtl="1"/>
          <a:endParaRPr lang="he-IL"/>
        </a:p>
      </dgm:t>
    </dgm:pt>
  </dgm:ptLst>
  <dgm:cxnLst>
    <dgm:cxn modelId="{910E80AB-E4FB-4DFA-ACC4-02DF275A678D}" type="presOf" srcId="{2092A53B-D7B2-49CE-851E-66F5EAE5F717}" destId="{9F75DA12-5ADF-4660-B668-B12AAE69653C}" srcOrd="0" destOrd="0" presId="urn:microsoft.com/office/officeart/2005/8/layout/radial4"/>
    <dgm:cxn modelId="{3E75E9A7-E310-4F42-B498-27E3B7FD7091}" type="presOf" srcId="{AD094D4E-1203-4010-839F-08E9CB7AE023}" destId="{ED6176EA-D6FC-41CF-8341-99EE8E5566CC}" srcOrd="0" destOrd="0" presId="urn:microsoft.com/office/officeart/2005/8/layout/radial4"/>
    <dgm:cxn modelId="{AEFD63D2-467E-4A05-99C5-EB438110CE70}" srcId="{FEAF29C6-6EEC-4DAB-8D42-AD9BAC8D68E3}" destId="{AD094D4E-1203-4010-839F-08E9CB7AE023}" srcOrd="0" destOrd="0" parTransId="{99B9658B-C765-4727-B86F-F920B9B8F6FB}" sibTransId="{3AF4F7A9-BB97-4107-9496-BC32F4A9DC36}"/>
    <dgm:cxn modelId="{F91811BE-887C-4F1F-97C9-2913C02BE56C}" srcId="{7781AC28-3575-4A10-8D36-37FE1E00BF83}" destId="{FEAF29C6-6EEC-4DAB-8D42-AD9BAC8D68E3}" srcOrd="0" destOrd="0" parTransId="{44CB84CE-FE79-4D30-B21D-2420624E8930}" sibTransId="{F707434B-1ACD-4A11-B622-57D072A51DD4}"/>
    <dgm:cxn modelId="{1437C187-94B4-40F4-90F0-CD7A49974A16}" type="presOf" srcId="{5B997832-1EFD-4322-A5A3-AFCAF464072E}" destId="{58639045-5A40-4F89-8FCD-E216A89B09DC}" srcOrd="0" destOrd="0" presId="urn:microsoft.com/office/officeart/2005/8/layout/radial4"/>
    <dgm:cxn modelId="{99B2CB2B-937B-41C9-BBB2-6A8715B96114}" type="presOf" srcId="{B7AD5B85-D8D9-465D-9DA2-758FADCA8E37}" destId="{4A334FCD-CF4C-4605-B4AB-1888294BD91F}" srcOrd="0" destOrd="0" presId="urn:microsoft.com/office/officeart/2005/8/layout/radial4"/>
    <dgm:cxn modelId="{60C4797F-27C8-4A87-B1B9-CD3F0B446E9E}" type="presOf" srcId="{99B9658B-C765-4727-B86F-F920B9B8F6FB}" destId="{D4A44562-CF3C-4EAC-A45B-55512386BD02}" srcOrd="0" destOrd="0" presId="urn:microsoft.com/office/officeart/2005/8/layout/radial4"/>
    <dgm:cxn modelId="{0E69110E-0740-4EAF-8CF4-975450339DE6}" type="presOf" srcId="{FEAF29C6-6EEC-4DAB-8D42-AD9BAC8D68E3}" destId="{92EB1730-004B-4BB0-BDBF-A8730C126256}" srcOrd="0" destOrd="0" presId="urn:microsoft.com/office/officeart/2005/8/layout/radial4"/>
    <dgm:cxn modelId="{F241B4DB-3F2C-4747-B0D3-B4076B480CEC}" srcId="{FEAF29C6-6EEC-4DAB-8D42-AD9BAC8D68E3}" destId="{033457BA-E797-4C4B-AFE9-3F2B67AB2D07}" srcOrd="1" destOrd="0" parTransId="{B7AD5B85-D8D9-465D-9DA2-758FADCA8E37}" sibTransId="{9B3F216F-522B-43A9-BE12-0318B4C49300}"/>
    <dgm:cxn modelId="{9FEB38AF-0EDF-43B7-A2B0-E1A44532329C}" srcId="{FEAF29C6-6EEC-4DAB-8D42-AD9BAC8D68E3}" destId="{D38B26C6-7257-41C6-BB82-9A616B00FB5F}" srcOrd="2" destOrd="0" parTransId="{619C368E-55A9-4851-AB37-8A0315CA9653}" sibTransId="{A0A49D88-E18E-46F8-8DE2-2DE25547A2C9}"/>
    <dgm:cxn modelId="{88E9C416-1320-4175-8F2D-7DBE720000D3}" type="presOf" srcId="{619C368E-55A9-4851-AB37-8A0315CA9653}" destId="{3A549801-AFC8-4169-86E3-FAA3C802EB0B}" srcOrd="0" destOrd="0" presId="urn:microsoft.com/office/officeart/2005/8/layout/radial4"/>
    <dgm:cxn modelId="{411DB443-8929-4C60-90F5-BE67869BFBF9}" type="presOf" srcId="{033457BA-E797-4C4B-AFE9-3F2B67AB2D07}" destId="{3E92B3C9-CCD0-4F98-8D44-459D48F61670}" srcOrd="0" destOrd="0" presId="urn:microsoft.com/office/officeart/2005/8/layout/radial4"/>
    <dgm:cxn modelId="{5CF97DC4-F476-4446-A379-278E9C6ADC71}" type="presOf" srcId="{D38B26C6-7257-41C6-BB82-9A616B00FB5F}" destId="{C4F50F21-7FD8-4908-A90C-7118C9CF00CB}" srcOrd="0" destOrd="0" presId="urn:microsoft.com/office/officeart/2005/8/layout/radial4"/>
    <dgm:cxn modelId="{CD00CF1E-72E8-423D-AF16-3348DD9A67E1}" srcId="{FEAF29C6-6EEC-4DAB-8D42-AD9BAC8D68E3}" destId="{2092A53B-D7B2-49CE-851E-66F5EAE5F717}" srcOrd="3" destOrd="0" parTransId="{5B997832-1EFD-4322-A5A3-AFCAF464072E}" sibTransId="{7F4A5E9F-6B4C-44DF-A8D7-FFF4F06E38D3}"/>
    <dgm:cxn modelId="{FF54C06D-E7FA-454A-A2CE-8B07F0115BF6}" type="presOf" srcId="{7781AC28-3575-4A10-8D36-37FE1E00BF83}" destId="{EA360E0E-FF77-4839-9649-71DA07D6CCA1}" srcOrd="0" destOrd="0" presId="urn:microsoft.com/office/officeart/2005/8/layout/radial4"/>
    <dgm:cxn modelId="{1773933D-7122-48C2-AC06-547608CC50D2}" type="presParOf" srcId="{EA360E0E-FF77-4839-9649-71DA07D6CCA1}" destId="{92EB1730-004B-4BB0-BDBF-A8730C126256}" srcOrd="0" destOrd="0" presId="urn:microsoft.com/office/officeart/2005/8/layout/radial4"/>
    <dgm:cxn modelId="{A29C7946-859E-4212-A84B-32039A421B05}" type="presParOf" srcId="{EA360E0E-FF77-4839-9649-71DA07D6CCA1}" destId="{D4A44562-CF3C-4EAC-A45B-55512386BD02}" srcOrd="1" destOrd="0" presId="urn:microsoft.com/office/officeart/2005/8/layout/radial4"/>
    <dgm:cxn modelId="{28C71FE8-76BE-48F4-9364-35267283FC4E}" type="presParOf" srcId="{EA360E0E-FF77-4839-9649-71DA07D6CCA1}" destId="{ED6176EA-D6FC-41CF-8341-99EE8E5566CC}" srcOrd="2" destOrd="0" presId="urn:microsoft.com/office/officeart/2005/8/layout/radial4"/>
    <dgm:cxn modelId="{E34BA846-6686-4990-9324-1EC7CB1CC299}" type="presParOf" srcId="{EA360E0E-FF77-4839-9649-71DA07D6CCA1}" destId="{4A334FCD-CF4C-4605-B4AB-1888294BD91F}" srcOrd="3" destOrd="0" presId="urn:microsoft.com/office/officeart/2005/8/layout/radial4"/>
    <dgm:cxn modelId="{392E75E3-13AC-47C4-9984-6BF5536B0C65}" type="presParOf" srcId="{EA360E0E-FF77-4839-9649-71DA07D6CCA1}" destId="{3E92B3C9-CCD0-4F98-8D44-459D48F61670}" srcOrd="4" destOrd="0" presId="urn:microsoft.com/office/officeart/2005/8/layout/radial4"/>
    <dgm:cxn modelId="{DFECF8AE-EC6D-4039-974E-98A9C70406FC}" type="presParOf" srcId="{EA360E0E-FF77-4839-9649-71DA07D6CCA1}" destId="{3A549801-AFC8-4169-86E3-FAA3C802EB0B}" srcOrd="5" destOrd="0" presId="urn:microsoft.com/office/officeart/2005/8/layout/radial4"/>
    <dgm:cxn modelId="{E1DBDB4A-0FB1-45D8-9AE0-6F13A18AC6E6}" type="presParOf" srcId="{EA360E0E-FF77-4839-9649-71DA07D6CCA1}" destId="{C4F50F21-7FD8-4908-A90C-7118C9CF00CB}" srcOrd="6" destOrd="0" presId="urn:microsoft.com/office/officeart/2005/8/layout/radial4"/>
    <dgm:cxn modelId="{AF660AA1-F1E5-4145-9BE9-9301AA3A2800}" type="presParOf" srcId="{EA360E0E-FF77-4839-9649-71DA07D6CCA1}" destId="{58639045-5A40-4F89-8FCD-E216A89B09DC}" srcOrd="7" destOrd="0" presId="urn:microsoft.com/office/officeart/2005/8/layout/radial4"/>
    <dgm:cxn modelId="{AE77C69E-385D-48AD-A30A-7E8A562B9DEB}" type="presParOf" srcId="{EA360E0E-FF77-4839-9649-71DA07D6CCA1}" destId="{9F75DA12-5ADF-4660-B668-B12AAE69653C}" srcOrd="8" destOrd="0" presId="urn:microsoft.com/office/officeart/2005/8/layout/radial4"/>
  </dgm:cxnLst>
  <dgm:bg>
    <a:solidFill>
      <a:schemeClr val="accent2">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83D8BB-930C-4FE4-B1D8-8EB0A657BFB4}" type="doc">
      <dgm:prSet loTypeId="urn:microsoft.com/office/officeart/2005/8/layout/hProcess9" loCatId="process" qsTypeId="urn:microsoft.com/office/officeart/2005/8/quickstyle/simple1" qsCatId="simple" csTypeId="urn:microsoft.com/office/officeart/2005/8/colors/colorful1" csCatId="colorful" phldr="1"/>
      <dgm:spPr/>
    </dgm:pt>
    <dgm:pt modelId="{122406DC-C6DD-43EE-A581-D42C28EE732F}">
      <dgm:prSet phldrT="[טקסט]" custT="1"/>
      <dgm:spPr/>
      <dgm:t>
        <a:bodyPr/>
        <a:lstStyle/>
        <a:p>
          <a:pPr lvl="0" defTabSz="711200" rtl="1">
            <a:lnSpc>
              <a:spcPct val="150000"/>
            </a:lnSpc>
            <a:spcBef>
              <a:spcPct val="0"/>
            </a:spcBef>
            <a:spcAft>
              <a:spcPts val="0"/>
            </a:spcAft>
          </a:pPr>
          <a:r>
            <a:rPr lang="he-IL" sz="2800" b="1" dirty="0" smtClean="0">
              <a:solidFill>
                <a:srgbClr val="FFFF00"/>
              </a:solidFill>
              <a:cs typeface="+mj-cs"/>
            </a:rPr>
            <a:t>בברכה הראשונה </a:t>
          </a:r>
          <a:r>
            <a:rPr lang="he-IL" sz="2000" b="1" dirty="0" smtClean="0">
              <a:solidFill>
                <a:schemeClr val="tx1"/>
              </a:solidFill>
            </a:rPr>
            <a:t>המתפלל מתוודע לכך שה' הוא המקור לכל כוחות האור והחושך, הטוב והרע, התחתונים והעליונים (מלאכים). תודעה זו  מעמיקה את משמעות אמירת "ה' אלוקינו (בכל כוחות המציאות) ה' אחד".</a:t>
          </a:r>
        </a:p>
        <a:p>
          <a:pPr lvl="0" defTabSz="711200" rtl="1">
            <a:lnSpc>
              <a:spcPct val="90000"/>
            </a:lnSpc>
            <a:spcBef>
              <a:spcPct val="0"/>
            </a:spcBef>
            <a:spcAft>
              <a:spcPct val="35000"/>
            </a:spcAft>
          </a:pPr>
          <a:endParaRPr lang="he-IL" sz="1600" dirty="0"/>
        </a:p>
      </dgm:t>
    </dgm:pt>
    <dgm:pt modelId="{461AF0B9-0280-4B28-BA13-C2886026E4B8}" type="parTrans" cxnId="{E3A06B92-4954-4E42-A875-F905960B7291}">
      <dgm:prSet/>
      <dgm:spPr/>
      <dgm:t>
        <a:bodyPr/>
        <a:lstStyle/>
        <a:p>
          <a:pPr rtl="1"/>
          <a:endParaRPr lang="he-IL"/>
        </a:p>
      </dgm:t>
    </dgm:pt>
    <dgm:pt modelId="{7F09F3F9-47F9-407B-9201-C3893A659A5A}" type="sibTrans" cxnId="{E3A06B92-4954-4E42-A875-F905960B7291}">
      <dgm:prSet/>
      <dgm:spPr/>
      <dgm:t>
        <a:bodyPr/>
        <a:lstStyle/>
        <a:p>
          <a:pPr rtl="1"/>
          <a:endParaRPr lang="he-IL"/>
        </a:p>
      </dgm:t>
    </dgm:pt>
    <dgm:pt modelId="{4B02D10F-3738-49D2-8BFF-FC8C2FEDF55B}">
      <dgm:prSet custT="1"/>
      <dgm:spPr/>
      <dgm:t>
        <a:bodyPr/>
        <a:lstStyle/>
        <a:p>
          <a:pPr marL="0" marR="0" lvl="0" indent="0" defTabSz="914400" rtl="1" eaLnBrk="1" fontAlgn="auto" latinLnBrk="0" hangingPunct="1">
            <a:lnSpc>
              <a:spcPct val="150000"/>
            </a:lnSpc>
            <a:spcBef>
              <a:spcPts val="0"/>
            </a:spcBef>
            <a:spcAft>
              <a:spcPts val="0"/>
            </a:spcAft>
            <a:buClrTx/>
            <a:buSzTx/>
            <a:buFontTx/>
            <a:buNone/>
            <a:tabLst/>
            <a:defRPr/>
          </a:pPr>
          <a:endParaRPr lang="he-IL" sz="1800" b="1" dirty="0" smtClean="0">
            <a:solidFill>
              <a:schemeClr val="tx1"/>
            </a:solidFill>
          </a:endParaRPr>
        </a:p>
        <a:p>
          <a:pPr marL="0" marR="0" lvl="0" indent="0" defTabSz="914400" rtl="1" eaLnBrk="1" fontAlgn="auto" latinLnBrk="0" hangingPunct="1">
            <a:lnSpc>
              <a:spcPct val="150000"/>
            </a:lnSpc>
            <a:spcBef>
              <a:spcPts val="0"/>
            </a:spcBef>
            <a:spcAft>
              <a:spcPts val="0"/>
            </a:spcAft>
            <a:buClrTx/>
            <a:buSzTx/>
            <a:buFontTx/>
            <a:buNone/>
            <a:tabLst/>
            <a:defRPr/>
          </a:pPr>
          <a:r>
            <a:rPr lang="he-IL" sz="2800" b="1" dirty="0" smtClean="0">
              <a:solidFill>
                <a:srgbClr val="FFFF00"/>
              </a:solidFill>
              <a:cs typeface="+mj-cs"/>
            </a:rPr>
            <a:t>בברכה השנייה </a:t>
          </a:r>
          <a:r>
            <a:rPr lang="he-IL" sz="1800" b="1" dirty="0" smtClean="0">
              <a:solidFill>
                <a:schemeClr val="tx1"/>
              </a:solidFill>
            </a:rPr>
            <a:t>מכיר המתפלל בכך שלעם ישראל יש תפקיד מיוחד להודיע ולפרסם את שמו של ה' בעולם. הבנה זו נותנת משמעות עמוקה יותר לאמירת 'שמע ישראל' (שמע וקבל על עצמך, עם ישראל). כעת מובן יותר מדוע עם ישראל צריך לשמוע ולקבל את על עצמו תפקיד משמעותי זה!</a:t>
          </a:r>
        </a:p>
        <a:p>
          <a:pPr marL="0" marR="0" lvl="0" indent="0" defTabSz="914400" rtl="1" eaLnBrk="1" fontAlgn="auto" latinLnBrk="0" hangingPunct="1">
            <a:lnSpc>
              <a:spcPct val="100000"/>
            </a:lnSpc>
            <a:spcBef>
              <a:spcPts val="0"/>
            </a:spcBef>
            <a:spcAft>
              <a:spcPts val="0"/>
            </a:spcAft>
            <a:buClrTx/>
            <a:buSzTx/>
            <a:buFontTx/>
            <a:buNone/>
            <a:tabLst/>
            <a:defRPr/>
          </a:pPr>
          <a:endParaRPr lang="he-IL" sz="1600" dirty="0" smtClean="0">
            <a:solidFill>
              <a:schemeClr val="tx1"/>
            </a:solidFill>
          </a:endParaRPr>
        </a:p>
        <a:p>
          <a:pPr marL="0" marR="0" lvl="0" indent="0" defTabSz="914400" rtl="1" eaLnBrk="1" fontAlgn="auto" latinLnBrk="0" hangingPunct="1">
            <a:lnSpc>
              <a:spcPct val="100000"/>
            </a:lnSpc>
            <a:spcBef>
              <a:spcPts val="0"/>
            </a:spcBef>
            <a:spcAft>
              <a:spcPts val="0"/>
            </a:spcAft>
            <a:buClrTx/>
            <a:buSzTx/>
            <a:buFontTx/>
            <a:buNone/>
            <a:tabLst/>
            <a:defRPr/>
          </a:pPr>
          <a:endParaRPr lang="he-IL" sz="1600" dirty="0" smtClean="0">
            <a:solidFill>
              <a:schemeClr val="tx1"/>
            </a:solidFill>
          </a:endParaRPr>
        </a:p>
        <a:p>
          <a:pPr lvl="0" defTabSz="577850" rtl="1">
            <a:lnSpc>
              <a:spcPct val="90000"/>
            </a:lnSpc>
            <a:spcBef>
              <a:spcPct val="0"/>
            </a:spcBef>
            <a:spcAft>
              <a:spcPct val="35000"/>
            </a:spcAft>
          </a:pPr>
          <a:endParaRPr lang="he-IL" sz="1600" dirty="0">
            <a:solidFill>
              <a:schemeClr val="tx1"/>
            </a:solidFill>
          </a:endParaRPr>
        </a:p>
      </dgm:t>
    </dgm:pt>
    <dgm:pt modelId="{1125A24E-FE7C-4A00-A34A-2CD4982D380C}" type="parTrans" cxnId="{BB4CD9B1-E93C-41A3-80FD-666FDF22E5E1}">
      <dgm:prSet/>
      <dgm:spPr/>
      <dgm:t>
        <a:bodyPr/>
        <a:lstStyle/>
        <a:p>
          <a:pPr rtl="1"/>
          <a:endParaRPr lang="he-IL"/>
        </a:p>
      </dgm:t>
    </dgm:pt>
    <dgm:pt modelId="{BBC81048-FABD-43E7-A001-6861C96FB724}" type="sibTrans" cxnId="{BB4CD9B1-E93C-41A3-80FD-666FDF22E5E1}">
      <dgm:prSet/>
      <dgm:spPr/>
      <dgm:t>
        <a:bodyPr/>
        <a:lstStyle/>
        <a:p>
          <a:pPr rtl="1"/>
          <a:endParaRPr lang="he-IL"/>
        </a:p>
      </dgm:t>
    </dgm:pt>
    <dgm:pt modelId="{039419BB-6A1E-4A39-9160-A398C73376DD}" type="pres">
      <dgm:prSet presAssocID="{8783D8BB-930C-4FE4-B1D8-8EB0A657BFB4}" presName="CompostProcess" presStyleCnt="0">
        <dgm:presLayoutVars>
          <dgm:dir/>
          <dgm:resizeHandles val="exact"/>
        </dgm:presLayoutVars>
      </dgm:prSet>
      <dgm:spPr/>
    </dgm:pt>
    <dgm:pt modelId="{A5000397-EA84-45C6-A1A0-EF24DD1E3534}" type="pres">
      <dgm:prSet presAssocID="{8783D8BB-930C-4FE4-B1D8-8EB0A657BFB4}" presName="arrow" presStyleLbl="bgShp" presStyleIdx="0" presStyleCnt="1"/>
      <dgm:spPr/>
    </dgm:pt>
    <dgm:pt modelId="{94393F82-2029-4F19-A50F-A4CBBDE045E6}" type="pres">
      <dgm:prSet presAssocID="{8783D8BB-930C-4FE4-B1D8-8EB0A657BFB4}" presName="linearProcess" presStyleCnt="0"/>
      <dgm:spPr/>
    </dgm:pt>
    <dgm:pt modelId="{6639A30E-6BCE-4E7A-B402-6E3EB48B4663}" type="pres">
      <dgm:prSet presAssocID="{122406DC-C6DD-43EE-A581-D42C28EE732F}" presName="textNode" presStyleLbl="node1" presStyleIdx="0" presStyleCnt="2" custScaleX="104699" custLinFactNeighborX="-1370" custLinFactNeighborY="-9031">
        <dgm:presLayoutVars>
          <dgm:bulletEnabled val="1"/>
        </dgm:presLayoutVars>
      </dgm:prSet>
      <dgm:spPr/>
      <dgm:t>
        <a:bodyPr/>
        <a:lstStyle/>
        <a:p>
          <a:pPr rtl="1"/>
          <a:endParaRPr lang="he-IL"/>
        </a:p>
      </dgm:t>
    </dgm:pt>
    <dgm:pt modelId="{A7A0D208-2CD9-4633-B992-C3A081804803}" type="pres">
      <dgm:prSet presAssocID="{7F09F3F9-47F9-407B-9201-C3893A659A5A}" presName="sibTrans" presStyleCnt="0"/>
      <dgm:spPr/>
    </dgm:pt>
    <dgm:pt modelId="{7F8E9091-483A-4EBC-9A10-BF64CD96D498}" type="pres">
      <dgm:prSet presAssocID="{4B02D10F-3738-49D2-8BFF-FC8C2FEDF55B}" presName="textNode" presStyleLbl="node1" presStyleIdx="1" presStyleCnt="2" custLinFactNeighborX="2030" custLinFactNeighborY="-8468">
        <dgm:presLayoutVars>
          <dgm:bulletEnabled val="1"/>
        </dgm:presLayoutVars>
      </dgm:prSet>
      <dgm:spPr/>
      <dgm:t>
        <a:bodyPr/>
        <a:lstStyle/>
        <a:p>
          <a:pPr rtl="1"/>
          <a:endParaRPr lang="he-IL"/>
        </a:p>
      </dgm:t>
    </dgm:pt>
  </dgm:ptLst>
  <dgm:cxnLst>
    <dgm:cxn modelId="{E3A06B92-4954-4E42-A875-F905960B7291}" srcId="{8783D8BB-930C-4FE4-B1D8-8EB0A657BFB4}" destId="{122406DC-C6DD-43EE-A581-D42C28EE732F}" srcOrd="0" destOrd="0" parTransId="{461AF0B9-0280-4B28-BA13-C2886026E4B8}" sibTransId="{7F09F3F9-47F9-407B-9201-C3893A659A5A}"/>
    <dgm:cxn modelId="{36AF95D4-BD07-4B55-81B2-6802DA02D6DB}" type="presOf" srcId="{4B02D10F-3738-49D2-8BFF-FC8C2FEDF55B}" destId="{7F8E9091-483A-4EBC-9A10-BF64CD96D498}" srcOrd="0" destOrd="0" presId="urn:microsoft.com/office/officeart/2005/8/layout/hProcess9"/>
    <dgm:cxn modelId="{BB4CD9B1-E93C-41A3-80FD-666FDF22E5E1}" srcId="{8783D8BB-930C-4FE4-B1D8-8EB0A657BFB4}" destId="{4B02D10F-3738-49D2-8BFF-FC8C2FEDF55B}" srcOrd="1" destOrd="0" parTransId="{1125A24E-FE7C-4A00-A34A-2CD4982D380C}" sibTransId="{BBC81048-FABD-43E7-A001-6861C96FB724}"/>
    <dgm:cxn modelId="{3400290D-D0F5-4AB3-A94C-F6C3E7B22B3E}" type="presOf" srcId="{122406DC-C6DD-43EE-A581-D42C28EE732F}" destId="{6639A30E-6BCE-4E7A-B402-6E3EB48B4663}" srcOrd="0" destOrd="0" presId="urn:microsoft.com/office/officeart/2005/8/layout/hProcess9"/>
    <dgm:cxn modelId="{ABECBA6E-CC1C-4661-99EA-E250DDA4E58B}" type="presOf" srcId="{8783D8BB-930C-4FE4-B1D8-8EB0A657BFB4}" destId="{039419BB-6A1E-4A39-9160-A398C73376DD}" srcOrd="0" destOrd="0" presId="urn:microsoft.com/office/officeart/2005/8/layout/hProcess9"/>
    <dgm:cxn modelId="{530318D7-CA16-43C1-AD59-4AEFB54D2174}" type="presParOf" srcId="{039419BB-6A1E-4A39-9160-A398C73376DD}" destId="{A5000397-EA84-45C6-A1A0-EF24DD1E3534}" srcOrd="0" destOrd="0" presId="urn:microsoft.com/office/officeart/2005/8/layout/hProcess9"/>
    <dgm:cxn modelId="{6EB772BD-0F36-4600-A931-D066D21BC669}" type="presParOf" srcId="{039419BB-6A1E-4A39-9160-A398C73376DD}" destId="{94393F82-2029-4F19-A50F-A4CBBDE045E6}" srcOrd="1" destOrd="0" presId="urn:microsoft.com/office/officeart/2005/8/layout/hProcess9"/>
    <dgm:cxn modelId="{12C27372-0F10-42F4-8554-B1A102F17C7F}" type="presParOf" srcId="{94393F82-2029-4F19-A50F-A4CBBDE045E6}" destId="{6639A30E-6BCE-4E7A-B402-6E3EB48B4663}" srcOrd="0" destOrd="0" presId="urn:microsoft.com/office/officeart/2005/8/layout/hProcess9"/>
    <dgm:cxn modelId="{E12620E7-AD2E-4F1A-929D-61669F97A132}" type="presParOf" srcId="{94393F82-2029-4F19-A50F-A4CBBDE045E6}" destId="{A7A0D208-2CD9-4633-B992-C3A081804803}" srcOrd="1" destOrd="0" presId="urn:microsoft.com/office/officeart/2005/8/layout/hProcess9"/>
    <dgm:cxn modelId="{C18C4F08-5A0A-44E1-88AE-CEE860367852}" type="presParOf" srcId="{94393F82-2029-4F19-A50F-A4CBBDE045E6}" destId="{7F8E9091-483A-4EBC-9A10-BF64CD96D498}" srcOrd="2" destOrd="0" presId="urn:microsoft.com/office/officeart/2005/8/layout/hProcess9"/>
  </dgm:cxnLst>
  <dgm:bg>
    <a:solidFill>
      <a:schemeClr val="accent5">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B1730-004B-4BB0-BDBF-A8730C126256}">
      <dsp:nvSpPr>
        <dsp:cNvPr id="0" name=""/>
        <dsp:cNvSpPr/>
      </dsp:nvSpPr>
      <dsp:spPr>
        <a:xfrm>
          <a:off x="4254494" y="3700904"/>
          <a:ext cx="3683009" cy="3291839"/>
        </a:xfrm>
        <a:prstGeom prst="ellipse">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rtl="1">
            <a:lnSpc>
              <a:spcPct val="90000"/>
            </a:lnSpc>
            <a:spcBef>
              <a:spcPct val="0"/>
            </a:spcBef>
            <a:spcAft>
              <a:spcPct val="35000"/>
            </a:spcAft>
          </a:pPr>
          <a:r>
            <a:rPr lang="he-IL" sz="5700" b="1" kern="1200" dirty="0" smtClean="0">
              <a:solidFill>
                <a:schemeClr val="accent5">
                  <a:lumMod val="75000"/>
                </a:schemeClr>
              </a:solidFill>
            </a:rPr>
            <a:t>ברכת "אהבת עולם"</a:t>
          </a:r>
          <a:endParaRPr lang="he-IL" sz="5700" b="1" kern="1200" dirty="0">
            <a:solidFill>
              <a:schemeClr val="accent5">
                <a:lumMod val="75000"/>
              </a:schemeClr>
            </a:solidFill>
          </a:endParaRPr>
        </a:p>
      </dsp:txBody>
      <dsp:txXfrm>
        <a:off x="4793858" y="4182983"/>
        <a:ext cx="2604281" cy="2327681"/>
      </dsp:txXfrm>
    </dsp:sp>
    <dsp:sp modelId="{D4A44562-CF3C-4EAC-A45B-55512386BD02}">
      <dsp:nvSpPr>
        <dsp:cNvPr id="0" name=""/>
        <dsp:cNvSpPr/>
      </dsp:nvSpPr>
      <dsp:spPr>
        <a:xfrm rot="11700000">
          <a:off x="1689027" y="4037640"/>
          <a:ext cx="2543376" cy="938174"/>
        </a:xfrm>
        <a:prstGeom prst="lef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D6176EA-D6FC-41CF-8341-99EE8E5566CC}">
      <dsp:nvSpPr>
        <dsp:cNvPr id="0" name=""/>
        <dsp:cNvSpPr/>
      </dsp:nvSpPr>
      <dsp:spPr>
        <a:xfrm>
          <a:off x="168735" y="2926691"/>
          <a:ext cx="3127247" cy="250179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rtl="1">
            <a:lnSpc>
              <a:spcPct val="90000"/>
            </a:lnSpc>
            <a:spcBef>
              <a:spcPct val="0"/>
            </a:spcBef>
            <a:spcAft>
              <a:spcPct val="35000"/>
            </a:spcAft>
          </a:pPr>
          <a:r>
            <a:rPr lang="he-IL" sz="3600" b="1" kern="1200" dirty="0" smtClean="0">
              <a:solidFill>
                <a:schemeClr val="accent5">
                  <a:lumMod val="75000"/>
                </a:schemeClr>
              </a:solidFill>
            </a:rPr>
            <a:t>חתימה:</a:t>
          </a:r>
          <a:r>
            <a:rPr lang="he-IL" sz="3600" kern="1200" dirty="0" smtClean="0">
              <a:solidFill>
                <a:schemeClr val="accent5">
                  <a:lumMod val="75000"/>
                </a:schemeClr>
              </a:solidFill>
            </a:rPr>
            <a:t> "כי א-ל פועל ישועות אתה ובנו בחרת מכל עם ולשון...</a:t>
          </a:r>
          <a:endParaRPr lang="he-IL" sz="3600" kern="1200" dirty="0">
            <a:solidFill>
              <a:schemeClr val="accent5">
                <a:lumMod val="75000"/>
              </a:schemeClr>
            </a:solidFill>
          </a:endParaRPr>
        </a:p>
      </dsp:txBody>
      <dsp:txXfrm>
        <a:off x="242010" y="2999966"/>
        <a:ext cx="2980697" cy="2355248"/>
      </dsp:txXfrm>
    </dsp:sp>
    <dsp:sp modelId="{4A334FCD-CF4C-4605-B4AB-1888294BD91F}">
      <dsp:nvSpPr>
        <dsp:cNvPr id="0" name=""/>
        <dsp:cNvSpPr/>
      </dsp:nvSpPr>
      <dsp:spPr>
        <a:xfrm rot="14700000">
          <a:off x="3411656" y="2000142"/>
          <a:ext cx="2684997" cy="938174"/>
        </a:xfrm>
        <a:prstGeom prst="leftArrow">
          <a:avLst>
            <a:gd name="adj1" fmla="val 60000"/>
            <a:gd name="adj2" fmla="val 50000"/>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E92B3C9-CCD0-4F98-8D44-459D48F61670}">
      <dsp:nvSpPr>
        <dsp:cNvPr id="0" name=""/>
        <dsp:cNvSpPr/>
      </dsp:nvSpPr>
      <dsp:spPr>
        <a:xfrm>
          <a:off x="2623166" y="1613"/>
          <a:ext cx="3127247" cy="2501798"/>
        </a:xfrm>
        <a:prstGeom prst="roundRect">
          <a:avLst>
            <a:gd name="adj" fmla="val 10000"/>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he-IL" sz="2800" b="1" kern="1200" smtClean="0">
              <a:solidFill>
                <a:schemeClr val="accent5">
                  <a:lumMod val="75000"/>
                </a:schemeClr>
              </a:solidFill>
            </a:rPr>
            <a:t>בקשה על גאולה: </a:t>
          </a:r>
          <a:r>
            <a:rPr lang="he-IL" sz="2600" kern="1200" smtClean="0">
              <a:solidFill>
                <a:schemeClr val="accent5">
                  <a:lumMod val="75000"/>
                </a:schemeClr>
              </a:solidFill>
            </a:rPr>
            <a:t>"והביאנו לשלום מארבע כנפות הארץ ותוליכנו קוממיות לארצנו". </a:t>
          </a:r>
        </a:p>
        <a:p>
          <a:pPr lvl="0" algn="ctr" defTabSz="1244600" rtl="1">
            <a:lnSpc>
              <a:spcPct val="90000"/>
            </a:lnSpc>
            <a:spcBef>
              <a:spcPct val="0"/>
            </a:spcBef>
            <a:spcAft>
              <a:spcPct val="35000"/>
            </a:spcAft>
          </a:pPr>
          <a:endParaRPr lang="he-IL" sz="2600" kern="1200" dirty="0">
            <a:solidFill>
              <a:schemeClr val="accent5">
                <a:lumMod val="75000"/>
              </a:schemeClr>
            </a:solidFill>
          </a:endParaRPr>
        </a:p>
      </dsp:txBody>
      <dsp:txXfrm>
        <a:off x="2696441" y="74888"/>
        <a:ext cx="2980697" cy="2355248"/>
      </dsp:txXfrm>
    </dsp:sp>
    <dsp:sp modelId="{3A549801-AFC8-4169-86E3-FAA3C802EB0B}">
      <dsp:nvSpPr>
        <dsp:cNvPr id="0" name=""/>
        <dsp:cNvSpPr/>
      </dsp:nvSpPr>
      <dsp:spPr>
        <a:xfrm rot="17700000">
          <a:off x="6095344" y="2000142"/>
          <a:ext cx="2684997" cy="938174"/>
        </a:xfrm>
        <a:prstGeom prst="leftArrow">
          <a:avLst>
            <a:gd name="adj1" fmla="val 60000"/>
            <a:gd name="adj2" fmla="val 50000"/>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4F50F21-7FD8-4908-A90C-7118C9CF00CB}">
      <dsp:nvSpPr>
        <dsp:cNvPr id="0" name=""/>
        <dsp:cNvSpPr/>
      </dsp:nvSpPr>
      <dsp:spPr>
        <a:xfrm>
          <a:off x="6441584" y="1613"/>
          <a:ext cx="3127247" cy="2501798"/>
        </a:xfrm>
        <a:prstGeom prst="roundRect">
          <a:avLst>
            <a:gd name="adj" fmla="val 10000"/>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he-IL" sz="2800" b="1" kern="1200" smtClean="0">
              <a:solidFill>
                <a:schemeClr val="accent5">
                  <a:lumMod val="75000"/>
                </a:schemeClr>
              </a:solidFill>
            </a:rPr>
            <a:t>בקשה על תורה ומצוות: </a:t>
          </a:r>
          <a:r>
            <a:rPr lang="he-IL" sz="2600" kern="1200" smtClean="0">
              <a:solidFill>
                <a:schemeClr val="accent5">
                  <a:lumMod val="75000"/>
                </a:schemeClr>
              </a:solidFill>
            </a:rPr>
            <a:t>"...כן תחוננו ותלמדנו... ותן בלבנו בינה להבין ולהשכיל לשמוע ללמוד </a:t>
          </a:r>
        </a:p>
        <a:p>
          <a:pPr lvl="0" algn="ctr" defTabSz="1244600" rtl="1">
            <a:lnSpc>
              <a:spcPct val="90000"/>
            </a:lnSpc>
            <a:spcBef>
              <a:spcPct val="0"/>
            </a:spcBef>
            <a:spcAft>
              <a:spcPct val="35000"/>
            </a:spcAft>
          </a:pPr>
          <a:endParaRPr lang="he-IL" sz="2600" kern="1200" dirty="0">
            <a:solidFill>
              <a:schemeClr val="accent5">
                <a:lumMod val="75000"/>
              </a:schemeClr>
            </a:solidFill>
          </a:endParaRPr>
        </a:p>
      </dsp:txBody>
      <dsp:txXfrm>
        <a:off x="6514859" y="74888"/>
        <a:ext cx="2980697" cy="2355248"/>
      </dsp:txXfrm>
    </dsp:sp>
    <dsp:sp modelId="{58639045-5A40-4F89-8FCD-E216A89B09DC}">
      <dsp:nvSpPr>
        <dsp:cNvPr id="0" name=""/>
        <dsp:cNvSpPr/>
      </dsp:nvSpPr>
      <dsp:spPr>
        <a:xfrm rot="20700000">
          <a:off x="7959594" y="4037640"/>
          <a:ext cx="2543376" cy="938174"/>
        </a:xfrm>
        <a:prstGeom prst="leftArrow">
          <a:avLst>
            <a:gd name="adj1" fmla="val 60000"/>
            <a:gd name="adj2" fmla="val 5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F75DA12-5ADF-4660-B668-B12AAE69653C}">
      <dsp:nvSpPr>
        <dsp:cNvPr id="0" name=""/>
        <dsp:cNvSpPr/>
      </dsp:nvSpPr>
      <dsp:spPr>
        <a:xfrm>
          <a:off x="8896015" y="2926691"/>
          <a:ext cx="3127247" cy="2501798"/>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he-IL" sz="2800" b="1" kern="1200" dirty="0" smtClean="0">
              <a:solidFill>
                <a:schemeClr val="bg1"/>
              </a:solidFill>
            </a:rPr>
            <a:t>פתיחה: </a:t>
          </a:r>
          <a:r>
            <a:rPr lang="he-IL" sz="2600" kern="1200" dirty="0" smtClean="0">
              <a:solidFill>
                <a:schemeClr val="bg1"/>
              </a:solidFill>
            </a:rPr>
            <a:t>"אהבת עולם אהבתנו ה'  א-להינו חמלה גדולה ויתרה חמלת עלינו". </a:t>
          </a:r>
        </a:p>
        <a:p>
          <a:pPr lvl="0" algn="ctr" defTabSz="1244600" rtl="1">
            <a:lnSpc>
              <a:spcPct val="90000"/>
            </a:lnSpc>
            <a:spcBef>
              <a:spcPct val="0"/>
            </a:spcBef>
            <a:spcAft>
              <a:spcPct val="35000"/>
            </a:spcAft>
          </a:pPr>
          <a:r>
            <a:rPr lang="he-IL" sz="2600" kern="1200" dirty="0" smtClean="0">
              <a:solidFill>
                <a:schemeClr val="bg1"/>
              </a:solidFill>
            </a:rPr>
            <a:t> </a:t>
          </a:r>
          <a:endParaRPr lang="he-IL" sz="2600" kern="1200" dirty="0">
            <a:solidFill>
              <a:schemeClr val="bg1"/>
            </a:solidFill>
          </a:endParaRPr>
        </a:p>
      </dsp:txBody>
      <dsp:txXfrm>
        <a:off x="8969290" y="2999966"/>
        <a:ext cx="2980697" cy="2355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00397-EA84-45C6-A1A0-EF24DD1E3534}">
      <dsp:nvSpPr>
        <dsp:cNvPr id="0" name=""/>
        <dsp:cNvSpPr/>
      </dsp:nvSpPr>
      <dsp:spPr>
        <a:xfrm>
          <a:off x="914399" y="0"/>
          <a:ext cx="10363200" cy="6858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39A30E-6BCE-4E7A-B402-6E3EB48B4663}">
      <dsp:nvSpPr>
        <dsp:cNvPr id="0" name=""/>
        <dsp:cNvSpPr/>
      </dsp:nvSpPr>
      <dsp:spPr>
        <a:xfrm>
          <a:off x="1" y="1809661"/>
          <a:ext cx="6083273" cy="2743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711200" rtl="1">
            <a:lnSpc>
              <a:spcPct val="150000"/>
            </a:lnSpc>
            <a:spcBef>
              <a:spcPct val="0"/>
            </a:spcBef>
            <a:spcAft>
              <a:spcPts val="0"/>
            </a:spcAft>
          </a:pPr>
          <a:r>
            <a:rPr lang="he-IL" sz="2800" b="1" kern="1200" dirty="0" smtClean="0">
              <a:solidFill>
                <a:srgbClr val="FFFF00"/>
              </a:solidFill>
              <a:cs typeface="+mj-cs"/>
            </a:rPr>
            <a:t>בברכה הראשונה </a:t>
          </a:r>
          <a:r>
            <a:rPr lang="he-IL" sz="2000" b="1" kern="1200" dirty="0" smtClean="0">
              <a:solidFill>
                <a:schemeClr val="tx1"/>
              </a:solidFill>
            </a:rPr>
            <a:t>המתפלל מתוודע לכך שה' הוא המקור לכל כוחות האור והחושך, הטוב והרע, התחתונים והעליונים (מלאכים). תודעה זו  מעמיקה את משמעות אמירת "ה' אלוקינו (בכל כוחות המציאות) ה' אחד".</a:t>
          </a:r>
        </a:p>
        <a:p>
          <a:pPr lvl="0" algn="ctr" defTabSz="711200" rtl="1">
            <a:lnSpc>
              <a:spcPct val="90000"/>
            </a:lnSpc>
            <a:spcBef>
              <a:spcPct val="0"/>
            </a:spcBef>
            <a:spcAft>
              <a:spcPct val="35000"/>
            </a:spcAft>
          </a:pPr>
          <a:endParaRPr lang="he-IL" sz="1600" kern="1200" dirty="0"/>
        </a:p>
      </dsp:txBody>
      <dsp:txXfrm>
        <a:off x="133913" y="1943573"/>
        <a:ext cx="5815449" cy="2475376"/>
      </dsp:txXfrm>
    </dsp:sp>
    <dsp:sp modelId="{7F8E9091-483A-4EBC-9A10-BF64CD96D498}">
      <dsp:nvSpPr>
        <dsp:cNvPr id="0" name=""/>
        <dsp:cNvSpPr/>
      </dsp:nvSpPr>
      <dsp:spPr>
        <a:xfrm>
          <a:off x="6381750" y="1825105"/>
          <a:ext cx="5810250" cy="2743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1" eaLnBrk="1" fontAlgn="auto" latinLnBrk="0" hangingPunct="1">
            <a:lnSpc>
              <a:spcPct val="150000"/>
            </a:lnSpc>
            <a:spcBef>
              <a:spcPct val="0"/>
            </a:spcBef>
            <a:spcAft>
              <a:spcPts val="0"/>
            </a:spcAft>
            <a:buClrTx/>
            <a:buSzTx/>
            <a:buFontTx/>
            <a:buNone/>
            <a:tabLst/>
            <a:defRPr/>
          </a:pPr>
          <a:endParaRPr lang="he-IL" sz="1800" b="1" kern="1200" dirty="0" smtClean="0">
            <a:solidFill>
              <a:schemeClr val="tx1"/>
            </a:solidFill>
          </a:endParaRPr>
        </a:p>
        <a:p>
          <a:pPr marL="0" marR="0" lvl="0" indent="0" algn="ctr" defTabSz="914400" rtl="1" eaLnBrk="1" fontAlgn="auto" latinLnBrk="0" hangingPunct="1">
            <a:lnSpc>
              <a:spcPct val="150000"/>
            </a:lnSpc>
            <a:spcBef>
              <a:spcPct val="0"/>
            </a:spcBef>
            <a:spcAft>
              <a:spcPts val="0"/>
            </a:spcAft>
            <a:buClrTx/>
            <a:buSzTx/>
            <a:buFontTx/>
            <a:buNone/>
            <a:tabLst/>
            <a:defRPr/>
          </a:pPr>
          <a:r>
            <a:rPr lang="he-IL" sz="2800" b="1" kern="1200" dirty="0" smtClean="0">
              <a:solidFill>
                <a:srgbClr val="FFFF00"/>
              </a:solidFill>
              <a:cs typeface="+mj-cs"/>
            </a:rPr>
            <a:t>בברכה השנייה </a:t>
          </a:r>
          <a:r>
            <a:rPr lang="he-IL" sz="1800" b="1" kern="1200" dirty="0" smtClean="0">
              <a:solidFill>
                <a:schemeClr val="tx1"/>
              </a:solidFill>
            </a:rPr>
            <a:t>מכיר המתפלל בכך שלעם ישראל יש תפקיד מיוחד להודיע ולפרסם את שמו של ה' בעולם. הבנה זו נותנת משמעות עמוקה יותר לאמירת 'שמע ישראל' (שמע וקבל על עצמך, עם ישראל). כעת מובן יותר מדוע עם ישראל צריך לשמוע ולקבל את על עצמו תפקיד משמעותי זה!</a:t>
          </a: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600" kern="1200" dirty="0" smtClean="0">
            <a:solidFill>
              <a:schemeClr val="tx1"/>
            </a:solidFill>
          </a:endParaRPr>
        </a:p>
        <a:p>
          <a:pPr marL="0" marR="0" lvl="0" indent="0" algn="ctr" defTabSz="914400" rtl="1" eaLnBrk="1" fontAlgn="auto" latinLnBrk="0" hangingPunct="1">
            <a:lnSpc>
              <a:spcPct val="100000"/>
            </a:lnSpc>
            <a:spcBef>
              <a:spcPct val="0"/>
            </a:spcBef>
            <a:spcAft>
              <a:spcPts val="0"/>
            </a:spcAft>
            <a:buClrTx/>
            <a:buSzTx/>
            <a:buFontTx/>
            <a:buNone/>
            <a:tabLst/>
            <a:defRPr/>
          </a:pPr>
          <a:endParaRPr lang="he-IL" sz="1600" kern="1200" dirty="0" smtClean="0">
            <a:solidFill>
              <a:schemeClr val="tx1"/>
            </a:solidFill>
          </a:endParaRPr>
        </a:p>
        <a:p>
          <a:pPr lvl="0" algn="ctr" defTabSz="577850" rtl="1">
            <a:lnSpc>
              <a:spcPct val="90000"/>
            </a:lnSpc>
            <a:spcBef>
              <a:spcPct val="0"/>
            </a:spcBef>
            <a:spcAft>
              <a:spcPct val="35000"/>
            </a:spcAft>
          </a:pPr>
          <a:endParaRPr lang="he-IL" sz="1600" kern="1200" dirty="0">
            <a:solidFill>
              <a:schemeClr val="tx1"/>
            </a:solidFill>
          </a:endParaRPr>
        </a:p>
      </dsp:txBody>
      <dsp:txXfrm>
        <a:off x="6515662" y="1959017"/>
        <a:ext cx="5542426" cy="247537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7736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92774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853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he-IL" smtClean="0"/>
              <a:t>לחץ כדי לערוך סגנון כותרת של תבנית בסיס</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457200" rtl="0"/>
            <a:r>
              <a:rPr lang="en-US" sz="8000" dirty="0">
                <a:solidFill>
                  <a:prstClr val="black"/>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rtl="0"/>
            <a:r>
              <a:rPr lang="en-US" sz="8000" dirty="0">
                <a:solidFill>
                  <a:prstClr val="black"/>
                </a:solidFill>
                <a:effectLst/>
              </a:rPr>
              <a:t>”</a:t>
            </a:r>
          </a:p>
        </p:txBody>
      </p:sp>
    </p:spTree>
    <p:extLst>
      <p:ext uri="{BB962C8B-B14F-4D97-AF65-F5344CB8AC3E}">
        <p14:creationId xmlns:p14="http://schemas.microsoft.com/office/powerpoint/2010/main" val="4268787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87523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he-IL" smtClean="0"/>
              <a:t>לחץ כדי לערוך סגנון כותרת של תבנית בסיס</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67856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he-IL" smtClean="0"/>
              <a:t>לחץ כדי לערוך סגנון כותרת של תבנית בסיס</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39258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8927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he-IL" smtClean="0"/>
              <a:t>לחץ כדי לערוך סגנון כותרת של תבנית בסיס</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7437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25272804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extLst>
      <p:ext uri="{BB962C8B-B14F-4D97-AF65-F5344CB8AC3E}">
        <p14:creationId xmlns:p14="http://schemas.microsoft.com/office/powerpoint/2010/main" val="25504044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95201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28277263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he-IL">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extLst>
      <p:ext uri="{BB962C8B-B14F-4D97-AF65-F5344CB8AC3E}">
        <p14:creationId xmlns:p14="http://schemas.microsoft.com/office/powerpoint/2010/main" val="90782401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he-IL" smtClean="0"/>
              <a:t>לחץ כדי לערוך סגנונות טקסט של תבנית בסיס</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he-IL">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104494786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he-IL">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104878149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he-IL">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277775812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he-IL">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722356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he-IL">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117554501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10645660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25275812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3432378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8437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extLst>
      <p:ext uri="{BB962C8B-B14F-4D97-AF65-F5344CB8AC3E}">
        <p14:creationId xmlns:p14="http://schemas.microsoft.com/office/powerpoint/2010/main" val="236813255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273314465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he-IL">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extLst>
      <p:ext uri="{BB962C8B-B14F-4D97-AF65-F5344CB8AC3E}">
        <p14:creationId xmlns:p14="http://schemas.microsoft.com/office/powerpoint/2010/main" val="15454068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he-IL" smtClean="0"/>
              <a:t>לחץ כדי לערוך סגנונות טקסט של תבנית בסיס</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he-IL">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29352997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he-IL">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7815625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he-IL">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13834475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he-IL">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13790524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he-IL">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51413848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255797197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8935570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smtClean="0"/>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843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36815704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Tree>
    <p:extLst>
      <p:ext uri="{BB962C8B-B14F-4D97-AF65-F5344CB8AC3E}">
        <p14:creationId xmlns:p14="http://schemas.microsoft.com/office/powerpoint/2010/main" val="244769976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415684540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he-IL">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8" name="Title 7"/>
          <p:cNvSpPr>
            <a:spLocks noGrp="1"/>
          </p:cNvSpPr>
          <p:nvPr>
            <p:ph type="title"/>
          </p:nvPr>
        </p:nvSpPr>
        <p:spPr/>
        <p:txBody>
          <a:bodyPr/>
          <a:lstStyle/>
          <a:p>
            <a:r>
              <a:rPr lang="he-IL" smtClean="0"/>
              <a:t>לחץ כדי לערוך סגנון כותרת של תבנית בסיס</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Tree>
    <p:extLst>
      <p:ext uri="{BB962C8B-B14F-4D97-AF65-F5344CB8AC3E}">
        <p14:creationId xmlns:p14="http://schemas.microsoft.com/office/powerpoint/2010/main" val="17879037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he-IL" smtClean="0"/>
              <a:t>לחץ כדי לערוך סגנונות טקסט של תבנית בסיס</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he-IL">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252270588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he-IL">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9392259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he-IL">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365356584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he-IL">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13302884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he-IL">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he-IL" smtClean="0"/>
              <a:t>לחץ כדי לערוך סגנון כותרת של תבנית בסיס</a:t>
            </a:r>
            <a:endParaRPr lang="en-US" dirty="0"/>
          </a:p>
        </p:txBody>
      </p:sp>
    </p:spTree>
    <p:extLst>
      <p:ext uri="{BB962C8B-B14F-4D97-AF65-F5344CB8AC3E}">
        <p14:creationId xmlns:p14="http://schemas.microsoft.com/office/powerpoint/2010/main" val="419636480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14654637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12" name="Content Placeholder 3"/>
          <p:cNvSpPr>
            <a:spLocks noGrp="1"/>
          </p:cNvSpPr>
          <p:nvPr>
            <p:ph sz="quarter" idx="13"/>
          </p:nvPr>
        </p:nvSpPr>
        <p:spPr>
          <a:xfrm>
            <a:off x="913774" y="3051012"/>
            <a:ext cx="5106027" cy="2740187"/>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13" name="Content Placeholder 5"/>
          <p:cNvSpPr>
            <a:spLocks noGrp="1"/>
          </p:cNvSpPr>
          <p:nvPr>
            <p:ph sz="quarter" idx="14"/>
          </p:nvPr>
        </p:nvSpPr>
        <p:spPr>
          <a:xfrm>
            <a:off x="6172200" y="3051012"/>
            <a:ext cx="5105401" cy="2740187"/>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266517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he-I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285158760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7900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4368713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1584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75261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93211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119796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9440188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57117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12755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490239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184099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82996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612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he-IL" smtClean="0"/>
              <a:t>לחץ כדי לערוך סגנון כותרת של תבנית בסיס</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4053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black"/>
                </a:solidFill>
              </a:rPr>
              <a:pPr/>
              <a:t>8/25/2021</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8331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pPr defTabSz="457200" rtl="0"/>
            <a:fld id="{48A87A34-81AB-432B-8DAE-1953F412C126}" type="datetimeFigureOut">
              <a:rPr lang="en-US" dirty="0">
                <a:solidFill>
                  <a:prstClr val="black"/>
                </a:solidFill>
              </a:rPr>
              <a:pPr defTabSz="457200" rtl="0"/>
              <a:t>8/25/2021</a:t>
            </a:fld>
            <a:endParaRPr lang="en-US" dirty="0">
              <a:solidFill>
                <a:prstClr val="black"/>
              </a:solidFill>
            </a:endParaRP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pPr defTabSz="457200" rtl="0"/>
            <a:endParaRPr lang="en-US" dirty="0">
              <a:solidFill>
                <a:prstClr val="black"/>
              </a:solidFill>
            </a:endParaRP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defTabSz="457200" rtl="0"/>
            <a:fld id="{6D22F896-40B5-4ADD-8801-0D06FADFA095}" type="slidenum">
              <a:rPr lang="en-US" dirty="0">
                <a:solidFill>
                  <a:prstClr val="black"/>
                </a:solidFill>
              </a:rPr>
              <a:pPr defTabSz="457200" rtl="0"/>
              <a:t>‹#›</a:t>
            </a:fld>
            <a:endParaRPr lang="en-US" dirty="0">
              <a:solidFill>
                <a:prstClr val="black"/>
              </a:solidFill>
            </a:endParaRPr>
          </a:p>
        </p:txBody>
      </p:sp>
    </p:spTree>
    <p:extLst>
      <p:ext uri="{BB962C8B-B14F-4D97-AF65-F5344CB8AC3E}">
        <p14:creationId xmlns:p14="http://schemas.microsoft.com/office/powerpoint/2010/main" val="227447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e-IL">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8484341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e-IL">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26040091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F6D78E6-C51C-48FF-AB41-A9D346E8CE3F}" type="datetimeFigureOut">
              <a:rPr lang="he-IL" smtClean="0">
                <a:solidFill>
                  <a:prstClr val="black">
                    <a:lumMod val="50000"/>
                    <a:lumOff val="50000"/>
                  </a:prstClr>
                </a:solidFill>
              </a:rPr>
              <a:pPr/>
              <a:t>י"ז/אלול/תשפ"א</a:t>
            </a:fld>
            <a:endParaRPr lang="he-IL">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e-IL">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BDC7F6A-83AA-4E82-B510-6962903AB187}" type="slidenum">
              <a:rPr lang="he-IL" smtClean="0">
                <a:solidFill>
                  <a:prstClr val="black">
                    <a:lumMod val="50000"/>
                    <a:lumOff val="50000"/>
                  </a:prstClr>
                </a:solidFill>
              </a:rPr>
              <a:pPr/>
              <a:t>‹#›</a:t>
            </a:fld>
            <a:endParaRPr lang="he-IL">
              <a:solidFill>
                <a:prstClr val="black">
                  <a:lumMod val="50000"/>
                  <a:lumOff val="50000"/>
                </a:prstClr>
              </a:solidFill>
            </a:endParaRPr>
          </a:p>
        </p:txBody>
      </p:sp>
    </p:spTree>
    <p:extLst>
      <p:ext uri="{BB962C8B-B14F-4D97-AF65-F5344CB8AC3E}">
        <p14:creationId xmlns:p14="http://schemas.microsoft.com/office/powerpoint/2010/main" val="1729143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0B997AD-0292-4B3F-A912-776C17799C1C}" type="datetimeFigureOut">
              <a:rPr lang="he-IL" smtClean="0">
                <a:solidFill>
                  <a:prstClr val="black">
                    <a:tint val="75000"/>
                  </a:prstClr>
                </a:solidFill>
              </a:rPr>
              <a:pPr/>
              <a:t>י"ז/אלול/תשפ"א</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10230DC-B7EF-4F36-B5A4-835B50B78ED0}"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6007691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il/url?sa=i&amp;rct=j&amp;q=&amp;esrc=s&amp;frm=1&amp;source=images&amp;cd=&amp;cad=rja&amp;docid=WhP715AbPRwNwM&amp;tbnid=O0y07A8hCAOJgM:&amp;ved=0CAUQjRw&amp;url=http://www.tapuz.co.il/blog/net/viewentry.aspx?entryId%3D1531691&amp;ei=1fdbUsEJhMm1Bsm1gaAO&amp;bvm=bv.53899372,d.bGE&amp;psig=AFQjCNFyc6poFQ8qUhexAkxUC7OxR4iDzg&amp;ust=1381845314277847" TargetMode="Externa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6.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0" y="0"/>
            <a:ext cx="12192000" cy="6858000"/>
          </a:xfrm>
          <a:prstGeom prst="rect">
            <a:avLst/>
          </a:prstGeom>
        </p:spPr>
      </p:pic>
      <p:sp>
        <p:nvSpPr>
          <p:cNvPr id="2" name="כותרת 1"/>
          <p:cNvSpPr>
            <a:spLocks noGrp="1"/>
          </p:cNvSpPr>
          <p:nvPr>
            <p:ph type="title"/>
          </p:nvPr>
        </p:nvSpPr>
        <p:spPr>
          <a:xfrm>
            <a:off x="2451100" y="1658143"/>
            <a:ext cx="8318500" cy="1325563"/>
          </a:xfrm>
        </p:spPr>
        <p:txBody>
          <a:bodyPr>
            <a:noAutofit/>
          </a:bodyPr>
          <a:lstStyle/>
          <a:p>
            <a:pPr algn="ctr"/>
            <a:r>
              <a:rPr lang="he-IL" sz="8800" b="1" dirty="0" smtClean="0">
                <a:solidFill>
                  <a:srgbClr val="002060"/>
                </a:solidFill>
                <a:latin typeface="David" panose="020E0502060401010101" pitchFamily="34" charset="-79"/>
                <a:cs typeface="David" panose="020E0502060401010101" pitchFamily="34" charset="-79"/>
              </a:rPr>
              <a:t>תפילה כמפגש </a:t>
            </a:r>
            <a:br>
              <a:rPr lang="he-IL" sz="8800" b="1" dirty="0" smtClean="0">
                <a:solidFill>
                  <a:srgbClr val="002060"/>
                </a:solidFill>
                <a:latin typeface="David" panose="020E0502060401010101" pitchFamily="34" charset="-79"/>
                <a:cs typeface="David" panose="020E0502060401010101" pitchFamily="34" charset="-79"/>
              </a:rPr>
            </a:br>
            <a:r>
              <a:rPr lang="he-IL" sz="8800" b="1" dirty="0" smtClean="0">
                <a:solidFill>
                  <a:srgbClr val="002060"/>
                </a:solidFill>
                <a:latin typeface="David" panose="020E0502060401010101" pitchFamily="34" charset="-79"/>
                <a:cs typeface="David" panose="020E0502060401010101" pitchFamily="34" charset="-79"/>
              </a:rPr>
              <a:t>תשפ"ב – תשפ"ג </a:t>
            </a:r>
            <a:endParaRPr lang="he-IL" sz="8800" b="1" dirty="0">
              <a:solidFill>
                <a:srgbClr val="002060"/>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sz="quarter" idx="13"/>
          </p:nvPr>
        </p:nvSpPr>
        <p:spPr>
          <a:xfrm>
            <a:off x="330200" y="5967412"/>
            <a:ext cx="2857500" cy="650875"/>
          </a:xfrm>
          <a:solidFill>
            <a:schemeClr val="accent2"/>
          </a:solidFill>
        </p:spPr>
        <p:txBody>
          <a:bodyPr>
            <a:normAutofit fontScale="85000" lnSpcReduction="20000"/>
          </a:bodyPr>
          <a:lstStyle/>
          <a:p>
            <a:pPr marL="0" indent="0">
              <a:buNone/>
            </a:pPr>
            <a:r>
              <a:rPr lang="he-IL" sz="4000" b="1" dirty="0" smtClean="0">
                <a:solidFill>
                  <a:srgbClr val="FFC000"/>
                </a:solidFill>
                <a:latin typeface="David" panose="020E0502060401010101" pitchFamily="34" charset="-79"/>
                <a:cs typeface="David" panose="020E0502060401010101" pitchFamily="34" charset="-79"/>
              </a:rPr>
              <a:t>ד"ר רינה בן סבו </a:t>
            </a:r>
            <a:endParaRPr lang="he-IL" sz="4000" b="1" dirty="0">
              <a:solidFill>
                <a:srgbClr val="FFC00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86856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173546" y="1885198"/>
            <a:ext cx="10337700" cy="4920342"/>
          </a:xfrm>
        </p:spPr>
        <p:txBody>
          <a:bodyPr>
            <a:normAutofit/>
          </a:bodyPr>
          <a:lstStyle/>
          <a:p>
            <a:pPr marL="0" indent="0" algn="just">
              <a:buNone/>
            </a:pPr>
            <a:r>
              <a:rPr lang="he-IL" dirty="0">
                <a:latin typeface="Calibri" panose="020F0502020204030204" pitchFamily="34" charset="0"/>
                <a:cs typeface="Calibri" panose="020F0502020204030204" pitchFamily="34" charset="0"/>
              </a:rPr>
              <a:t>במלחמת העולם השנייה, מאות ילדים יהודים נמסרו על ידי הוריהם לשכניהם הגויים שהבטיחו להם תמורת תשלום לטפל ולהחביא את הילדים מפני הצורר הנאצי. רבים מהילדים הללו נמסרו במהרה למנזרים שונים ברחבי אירופה, שם התבוללו ולמדו את אורח החיים הנוצרי. למעשה, לא ידעו מאומה על יהדותם. לאחר סיום המלחמה, הרב הראשי האשכנזי הראשון של ישראל, הרב יצחק אייזיק הלוי הרצוג, החל במסע חיפושים אחר הנשמות המפוזרות. הוא קיבל מידע על מנזר שאמורים להיות בו כמאה ילדים יהודים. הוא נפגש עם ראש המנזר וביקש ממנו למסור בידו את הילדים על מנת להחזירם הביתה, אך ראש המנזר סירב בכל תוקף וטען שמדובר בילדים שהגיעו בגיל צעיר מאוד ואין זכר ליהדותם. עם זאת, הסכים ראש המנזר, שאת הילדים היהודים שיזהה הרב בזמן הימצאותו שם - יוכל להוציא. נעמד הרב הרצוג וזעק מעמקי נשמתו: "שמע ישראל...". מיד כמאה ילדים רצו לעברו וזעקו כל אחד בשפתו "</a:t>
            </a:r>
            <a:r>
              <a:rPr lang="he-IL" dirty="0" err="1">
                <a:latin typeface="Calibri" panose="020F0502020204030204" pitchFamily="34" charset="0"/>
                <a:cs typeface="Calibri" panose="020F0502020204030204" pitchFamily="34" charset="0"/>
              </a:rPr>
              <a:t>אמא</a:t>
            </a:r>
            <a:r>
              <a:rPr lang="he-IL" dirty="0">
                <a:latin typeface="Calibri" panose="020F0502020204030204" pitchFamily="34" charset="0"/>
                <a:cs typeface="Calibri" panose="020F0502020204030204" pitchFamily="34" charset="0"/>
              </a:rPr>
              <a:t>...". וכך תיארה זאת אחת הבנות שהיו שם: "הצטרפתי גם אני לשירת הנצח של המלאך הזה, לשירת הנצח שלי, ושל העם שלי. הצטרפתי לבכי, גם המלאכים בכו, המלאך גבריאל ואוריאל, בכי של תקומה. תקווה. וגאולה. קמנו מהמיטות - אני, אנט, </a:t>
            </a:r>
            <a:r>
              <a:rPr lang="he-IL" dirty="0" err="1">
                <a:latin typeface="Calibri" panose="020F0502020204030204" pitchFamily="34" charset="0"/>
                <a:cs typeface="Calibri" panose="020F0502020204030204" pitchFamily="34" charset="0"/>
              </a:rPr>
              <a:t>פטריסיה</a:t>
            </a:r>
            <a:r>
              <a:rPr lang="he-IL" dirty="0">
                <a:latin typeface="Calibri" panose="020F0502020204030204" pitchFamily="34" charset="0"/>
                <a:cs typeface="Calibri" panose="020F0502020204030204" pitchFamily="34" charset="0"/>
              </a:rPr>
              <a:t>, ומרים. וכל מי שהייתה לה נשמה יהודית, רצנו אליו. סובבנו אותו, כמו המלאכים שסובבו אותנו תמיד. וכך יד ביד בבכי ובשיר עזבנו את המנזר עם המלאך שבא להחזיר אותנו הביתה. לעם ישראל!" </a:t>
            </a:r>
          </a:p>
        </p:txBody>
      </p:sp>
      <p:pic>
        <p:nvPicPr>
          <p:cNvPr id="5" name="תמונה 4"/>
          <p:cNvPicPr>
            <a:picLocks noChangeAspect="1"/>
          </p:cNvPicPr>
          <p:nvPr/>
        </p:nvPicPr>
        <p:blipFill>
          <a:blip r:embed="rId2"/>
          <a:stretch>
            <a:fillRect/>
          </a:stretch>
        </p:blipFill>
        <p:spPr>
          <a:xfrm rot="667947">
            <a:off x="8873490" y="355964"/>
            <a:ext cx="2857500" cy="1600200"/>
          </a:xfrm>
          <a:prstGeom prst="rect">
            <a:avLst/>
          </a:prstGeom>
        </p:spPr>
      </p:pic>
    </p:spTree>
    <p:extLst>
      <p:ext uri="{BB962C8B-B14F-4D97-AF65-F5344CB8AC3E}">
        <p14:creationId xmlns:p14="http://schemas.microsoft.com/office/powerpoint/2010/main" val="3992019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044598" y="1266528"/>
            <a:ext cx="8424936" cy="5478423"/>
          </a:xfrm>
          <a:prstGeom prst="rect">
            <a:avLst/>
          </a:prstGeom>
          <a:solidFill>
            <a:schemeClr val="accent1">
              <a:lumMod val="40000"/>
              <a:lumOff val="60000"/>
            </a:schemeClr>
          </a:solidFill>
        </p:spPr>
        <p:txBody>
          <a:bodyPr wrap="square">
            <a:spAutoFit/>
          </a:bodyPr>
          <a:lstStyle/>
          <a:p>
            <a:r>
              <a:rPr lang="he-IL" sz="2800" b="1" u="sng" dirty="0">
                <a:solidFill>
                  <a:prstClr val="black"/>
                </a:solidFill>
                <a:latin typeface="David" panose="020E0502060401010101" pitchFamily="34" charset="-79"/>
                <a:cs typeface="David" panose="020E0502060401010101" pitchFamily="34" charset="-79"/>
              </a:rPr>
              <a:t>פרשת "שמע" </a:t>
            </a:r>
          </a:p>
          <a:p>
            <a:r>
              <a:rPr lang="he-IL" sz="2800" b="1" u="sng" dirty="0">
                <a:solidFill>
                  <a:prstClr val="black"/>
                </a:solidFill>
                <a:latin typeface="David" panose="020E0502060401010101" pitchFamily="34" charset="-79"/>
                <a:cs typeface="David" panose="020E0502060401010101" pitchFamily="34" charset="-79"/>
              </a:rPr>
              <a:t>דברים ו.</a:t>
            </a:r>
          </a:p>
          <a:p>
            <a:pPr algn="just">
              <a:lnSpc>
                <a:spcPct val="150000"/>
              </a:lnSpc>
            </a:pPr>
            <a:r>
              <a:rPr lang="he-IL" sz="2800" b="1" dirty="0">
                <a:solidFill>
                  <a:prstClr val="black"/>
                </a:solidFill>
                <a:latin typeface="David" panose="020E0502060401010101" pitchFamily="34" charset="-79"/>
                <a:cs typeface="David" panose="020E0502060401010101" pitchFamily="34" charset="-79"/>
              </a:rPr>
              <a:t>ד</a:t>
            </a:r>
            <a:r>
              <a:rPr lang="he-IL" sz="2800" dirty="0">
                <a:solidFill>
                  <a:prstClr val="black"/>
                </a:solidFill>
                <a:latin typeface="David" panose="020E0502060401010101" pitchFamily="34" charset="-79"/>
                <a:cs typeface="David" panose="020E0502060401010101" pitchFamily="34" charset="-79"/>
              </a:rPr>
              <a:t> שְׁמַע יִשְׂרָאֵל  ה' אלוהינוּ </a:t>
            </a:r>
            <a:r>
              <a:rPr lang="he-IL" sz="2800" b="1" dirty="0">
                <a:solidFill>
                  <a:srgbClr val="FF0000"/>
                </a:solidFill>
                <a:latin typeface="David" panose="020E0502060401010101" pitchFamily="34" charset="-79"/>
                <a:cs typeface="David" panose="020E0502060401010101" pitchFamily="34" charset="-79"/>
              </a:rPr>
              <a:t>ה'  אֶחָד</a:t>
            </a:r>
            <a:r>
              <a:rPr lang="he-IL" sz="2800" dirty="0">
                <a:solidFill>
                  <a:prstClr val="black"/>
                </a:solidFill>
                <a:latin typeface="David" panose="020E0502060401010101" pitchFamily="34" charset="-79"/>
                <a:cs typeface="David" panose="020E0502060401010101" pitchFamily="34" charset="-79"/>
              </a:rPr>
              <a:t>.  </a:t>
            </a:r>
          </a:p>
          <a:p>
            <a:pPr>
              <a:lnSpc>
                <a:spcPct val="150000"/>
              </a:lnSpc>
            </a:pPr>
            <a:r>
              <a:rPr lang="he-IL" sz="2800" b="1" dirty="0">
                <a:solidFill>
                  <a:prstClr val="black"/>
                </a:solidFill>
                <a:latin typeface="David" panose="020E0502060401010101" pitchFamily="34" charset="-79"/>
                <a:cs typeface="David" panose="020E0502060401010101" pitchFamily="34" charset="-79"/>
              </a:rPr>
              <a:t>ה</a:t>
            </a:r>
            <a:r>
              <a:rPr lang="he-IL" sz="2800" dirty="0">
                <a:solidFill>
                  <a:prstClr val="black"/>
                </a:solidFill>
                <a:latin typeface="David" panose="020E0502060401010101" pitchFamily="34" charset="-79"/>
                <a:cs typeface="David" panose="020E0502060401010101" pitchFamily="34" charset="-79"/>
              </a:rPr>
              <a:t> </a:t>
            </a:r>
            <a:r>
              <a:rPr lang="he-IL" sz="2800" b="1" dirty="0">
                <a:solidFill>
                  <a:srgbClr val="FF0000"/>
                </a:solidFill>
                <a:latin typeface="David" panose="020E0502060401010101" pitchFamily="34" charset="-79"/>
                <a:cs typeface="David" panose="020E0502060401010101" pitchFamily="34" charset="-79"/>
              </a:rPr>
              <a:t>וְאָהַבְתּ</a:t>
            </a:r>
            <a:r>
              <a:rPr lang="he-IL" sz="2800" b="1" dirty="0">
                <a:solidFill>
                  <a:prstClr val="black"/>
                </a:solidFill>
                <a:latin typeface="David" panose="020E0502060401010101" pitchFamily="34" charset="-79"/>
                <a:cs typeface="David" panose="020E0502060401010101" pitchFamily="34" charset="-79"/>
              </a:rPr>
              <a:t>ָ</a:t>
            </a:r>
            <a:r>
              <a:rPr lang="he-IL" sz="2800" dirty="0">
                <a:solidFill>
                  <a:prstClr val="black"/>
                </a:solidFill>
                <a:latin typeface="David" panose="020E0502060401010101" pitchFamily="34" charset="-79"/>
                <a:cs typeface="David" panose="020E0502060401010101" pitchFamily="34" charset="-79"/>
              </a:rPr>
              <a:t> אֵת ה' אֱלֹהֶיךָ בְּכָל-לְבָבְךָ וּבְכָל-נַפְשְׁךָ וּבְכָל-מְאֹדֶךָ.  </a:t>
            </a:r>
          </a:p>
          <a:p>
            <a:pPr>
              <a:lnSpc>
                <a:spcPct val="150000"/>
              </a:lnSpc>
            </a:pPr>
            <a:r>
              <a:rPr lang="he-IL" sz="2800" b="1" dirty="0">
                <a:solidFill>
                  <a:prstClr val="black"/>
                </a:solidFill>
                <a:latin typeface="David" panose="020E0502060401010101" pitchFamily="34" charset="-79"/>
                <a:cs typeface="David" panose="020E0502060401010101" pitchFamily="34" charset="-79"/>
              </a:rPr>
              <a:t>ו</a:t>
            </a:r>
            <a:r>
              <a:rPr lang="he-IL" sz="2800" dirty="0">
                <a:solidFill>
                  <a:prstClr val="black"/>
                </a:solidFill>
                <a:latin typeface="David" panose="020E0502060401010101" pitchFamily="34" charset="-79"/>
                <a:cs typeface="David" panose="020E0502060401010101" pitchFamily="34" charset="-79"/>
              </a:rPr>
              <a:t> וְהָיוּ הַדְּבָרִים הָאֵלֶּה אֲשֶׁר אָנֹכִי מְצַוְּךָ הַיּוֹם עַל-לְבָבֶךָ.  </a:t>
            </a:r>
          </a:p>
          <a:p>
            <a:pPr>
              <a:lnSpc>
                <a:spcPct val="150000"/>
              </a:lnSpc>
            </a:pPr>
            <a:r>
              <a:rPr lang="he-IL" sz="2800" b="1" dirty="0">
                <a:solidFill>
                  <a:prstClr val="black"/>
                </a:solidFill>
                <a:latin typeface="David" panose="020E0502060401010101" pitchFamily="34" charset="-79"/>
                <a:cs typeface="David" panose="020E0502060401010101" pitchFamily="34" charset="-79"/>
              </a:rPr>
              <a:t>ז</a:t>
            </a:r>
            <a:r>
              <a:rPr lang="he-IL" sz="2800" dirty="0">
                <a:solidFill>
                  <a:prstClr val="black"/>
                </a:solidFill>
                <a:latin typeface="David" panose="020E0502060401010101" pitchFamily="34" charset="-79"/>
                <a:cs typeface="David" panose="020E0502060401010101" pitchFamily="34" charset="-79"/>
              </a:rPr>
              <a:t> </a:t>
            </a:r>
            <a:r>
              <a:rPr lang="he-IL" sz="2800" b="1" dirty="0">
                <a:solidFill>
                  <a:srgbClr val="FF0000"/>
                </a:solidFill>
                <a:latin typeface="David" panose="020E0502060401010101" pitchFamily="34" charset="-79"/>
                <a:cs typeface="David" panose="020E0502060401010101" pitchFamily="34" charset="-79"/>
              </a:rPr>
              <a:t>וְשִׁנַּנְתָּם לְבָנֶיךָ וְדִבַּרְתָּ בָּם </a:t>
            </a:r>
            <a:r>
              <a:rPr lang="he-IL" sz="2800" dirty="0">
                <a:solidFill>
                  <a:prstClr val="black"/>
                </a:solidFill>
                <a:latin typeface="David" panose="020E0502060401010101" pitchFamily="34" charset="-79"/>
                <a:cs typeface="David" panose="020E0502060401010101" pitchFamily="34" charset="-79"/>
              </a:rPr>
              <a:t>בְּשִׁבְתְּךָ בְּבֵיתֶךָ וּבְלֶכְתְּךָ בַדֶּרֶךְ </a:t>
            </a:r>
          </a:p>
          <a:p>
            <a:pPr>
              <a:lnSpc>
                <a:spcPct val="150000"/>
              </a:lnSpc>
            </a:pPr>
            <a:r>
              <a:rPr lang="he-IL" sz="2800" dirty="0">
                <a:solidFill>
                  <a:prstClr val="black"/>
                </a:solidFill>
                <a:latin typeface="David" panose="020E0502060401010101" pitchFamily="34" charset="-79"/>
                <a:cs typeface="David" panose="020E0502060401010101" pitchFamily="34" charset="-79"/>
              </a:rPr>
              <a:t>וּבְשָׁכְבְּךָ וּבְקוּמֶךָ.  </a:t>
            </a:r>
          </a:p>
          <a:p>
            <a:pPr>
              <a:lnSpc>
                <a:spcPct val="150000"/>
              </a:lnSpc>
            </a:pPr>
            <a:r>
              <a:rPr lang="he-IL" sz="2800" b="1" dirty="0">
                <a:solidFill>
                  <a:prstClr val="black"/>
                </a:solidFill>
                <a:latin typeface="David" panose="020E0502060401010101" pitchFamily="34" charset="-79"/>
                <a:cs typeface="David" panose="020E0502060401010101" pitchFamily="34" charset="-79"/>
              </a:rPr>
              <a:t>ח</a:t>
            </a:r>
            <a:r>
              <a:rPr lang="he-IL" sz="2800" dirty="0">
                <a:solidFill>
                  <a:prstClr val="black"/>
                </a:solidFill>
                <a:latin typeface="David" panose="020E0502060401010101" pitchFamily="34" charset="-79"/>
                <a:cs typeface="David" panose="020E0502060401010101" pitchFamily="34" charset="-79"/>
              </a:rPr>
              <a:t> </a:t>
            </a:r>
            <a:r>
              <a:rPr lang="he-IL" sz="2800" dirty="0">
                <a:solidFill>
                  <a:srgbClr val="FF0000"/>
                </a:solidFill>
                <a:latin typeface="David" panose="020E0502060401010101" pitchFamily="34" charset="-79"/>
                <a:cs typeface="David" panose="020E0502060401010101" pitchFamily="34" charset="-79"/>
              </a:rPr>
              <a:t>ו</a:t>
            </a:r>
            <a:r>
              <a:rPr lang="he-IL" sz="2800" b="1" dirty="0">
                <a:solidFill>
                  <a:srgbClr val="FF0000"/>
                </a:solidFill>
                <a:latin typeface="David" panose="020E0502060401010101" pitchFamily="34" charset="-79"/>
                <a:cs typeface="David" panose="020E0502060401010101" pitchFamily="34" charset="-79"/>
              </a:rPr>
              <a:t>ּקְשַׁרְתָּם</a:t>
            </a:r>
            <a:r>
              <a:rPr lang="he-IL" sz="2800" dirty="0">
                <a:solidFill>
                  <a:prstClr val="black"/>
                </a:solidFill>
                <a:latin typeface="David" panose="020E0502060401010101" pitchFamily="34" charset="-79"/>
                <a:cs typeface="David" panose="020E0502060401010101" pitchFamily="34" charset="-79"/>
              </a:rPr>
              <a:t> לְאוֹת עַל-יָדֶךָ וְהָיוּ לְטֹטָפֹת בֵּין עֵינֶיךָ.  </a:t>
            </a:r>
          </a:p>
          <a:p>
            <a:pPr>
              <a:lnSpc>
                <a:spcPct val="150000"/>
              </a:lnSpc>
            </a:pPr>
            <a:r>
              <a:rPr lang="he-IL" sz="2800" b="1" dirty="0">
                <a:solidFill>
                  <a:prstClr val="black"/>
                </a:solidFill>
                <a:latin typeface="David" panose="020E0502060401010101" pitchFamily="34" charset="-79"/>
                <a:cs typeface="David" panose="020E0502060401010101" pitchFamily="34" charset="-79"/>
              </a:rPr>
              <a:t>ט</a:t>
            </a:r>
            <a:r>
              <a:rPr lang="he-IL" sz="2800" dirty="0">
                <a:solidFill>
                  <a:prstClr val="black"/>
                </a:solidFill>
                <a:latin typeface="David" panose="020E0502060401010101" pitchFamily="34" charset="-79"/>
                <a:cs typeface="David" panose="020E0502060401010101" pitchFamily="34" charset="-79"/>
              </a:rPr>
              <a:t> ו</a:t>
            </a:r>
            <a:r>
              <a:rPr lang="he-IL" sz="2800" b="1" dirty="0">
                <a:solidFill>
                  <a:srgbClr val="FF0000"/>
                </a:solidFill>
                <a:latin typeface="David" panose="020E0502060401010101" pitchFamily="34" charset="-79"/>
                <a:cs typeface="David" panose="020E0502060401010101" pitchFamily="34" charset="-79"/>
              </a:rPr>
              <a:t>ּכְתַבְתָּם</a:t>
            </a:r>
            <a:r>
              <a:rPr lang="he-IL" sz="2800" dirty="0">
                <a:solidFill>
                  <a:prstClr val="black"/>
                </a:solidFill>
                <a:latin typeface="David" panose="020E0502060401010101" pitchFamily="34" charset="-79"/>
                <a:cs typeface="David" panose="020E0502060401010101" pitchFamily="34" charset="-79"/>
              </a:rPr>
              <a:t> עַל-מְזֻזוֹת בֵּיתֶךָ וּבִשְׁעָרֶיךָ.</a:t>
            </a:r>
          </a:p>
        </p:txBody>
      </p:sp>
      <p:sp>
        <p:nvSpPr>
          <p:cNvPr id="7" name="מלבן מעוגל 6"/>
          <p:cNvSpPr/>
          <p:nvPr/>
        </p:nvSpPr>
        <p:spPr>
          <a:xfrm>
            <a:off x="5353050" y="186408"/>
            <a:ext cx="6438900" cy="1080120"/>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r>
              <a:rPr lang="he-IL" sz="3600" b="1" dirty="0" smtClean="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rPr>
              <a:t>3. תוכן פרשיות </a:t>
            </a:r>
            <a:r>
              <a:rPr lang="he-IL" sz="36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rPr>
              <a:t>קריאת שמע.</a:t>
            </a:r>
          </a:p>
        </p:txBody>
      </p:sp>
      <p:pic>
        <p:nvPicPr>
          <p:cNvPr id="8" name="irc_mi" descr="http://www.cow.org.il/files/34/%D7%AA%D7%A4%D7%99%D7%9C%D7%99%D7%9F%20%D7%95%D7%9E%D7%96%D7%95%D7%96%D7%95%D7%AA%20(Small).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35798" y="4704641"/>
            <a:ext cx="2241000" cy="1834515"/>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98" y="3137491"/>
            <a:ext cx="2178000" cy="140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798" y="1139395"/>
            <a:ext cx="2304000" cy="185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rot="19963883">
            <a:off x="2875585" y="1405192"/>
            <a:ext cx="2504895" cy="954107"/>
          </a:xfrm>
          <a:prstGeom prst="rect">
            <a:avLst/>
          </a:prstGeom>
          <a:solidFill>
            <a:srgbClr val="FFFF00"/>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2800" b="1" dirty="0">
                <a:ln w="11430"/>
                <a:gradFill>
                  <a:gsLst>
                    <a:gs pos="0">
                      <a:srgbClr val="F14124">
                        <a:tint val="90000"/>
                        <a:satMod val="120000"/>
                      </a:srgbClr>
                    </a:gs>
                    <a:gs pos="25000">
                      <a:srgbClr val="F14124">
                        <a:tint val="93000"/>
                        <a:satMod val="120000"/>
                      </a:srgbClr>
                    </a:gs>
                    <a:gs pos="50000">
                      <a:srgbClr val="F14124">
                        <a:shade val="89000"/>
                        <a:satMod val="110000"/>
                      </a:srgbClr>
                    </a:gs>
                    <a:gs pos="75000">
                      <a:srgbClr val="F14124">
                        <a:tint val="93000"/>
                        <a:satMod val="120000"/>
                      </a:srgbClr>
                    </a:gs>
                    <a:gs pos="100000">
                      <a:srgbClr val="F14124">
                        <a:tint val="90000"/>
                        <a:satMod val="120000"/>
                      </a:srgbClr>
                    </a:gs>
                  </a:gsLst>
                  <a:lin ang="5400000"/>
                </a:gradFill>
                <a:effectLst>
                  <a:outerShdw blurRad="80000" dist="40000" dir="5040000" algn="tl">
                    <a:srgbClr val="000000">
                      <a:alpha val="30000"/>
                    </a:srgbClr>
                  </a:outerShdw>
                </a:effectLst>
              </a:rPr>
              <a:t>קבלת עול מלכות שמים</a:t>
            </a:r>
          </a:p>
        </p:txBody>
      </p:sp>
      <p:sp>
        <p:nvSpPr>
          <p:cNvPr id="3" name="מלבן 2"/>
          <p:cNvSpPr/>
          <p:nvPr/>
        </p:nvSpPr>
        <p:spPr>
          <a:xfrm>
            <a:off x="571500" y="389248"/>
            <a:ext cx="2168298" cy="461665"/>
          </a:xfrm>
          <a:prstGeom prst="rect">
            <a:avLst/>
          </a:prstGeom>
          <a:solidFill>
            <a:schemeClr val="bg1"/>
          </a:solidFill>
          <a:effectLst>
            <a:glow rad="228600">
              <a:schemeClr val="accent2">
                <a:satMod val="175000"/>
                <a:alpha val="40000"/>
              </a:schemeClr>
            </a:glow>
          </a:effectLst>
        </p:spPr>
        <p:txBody>
          <a:bodyPr wrap="square">
            <a:spAutoFit/>
          </a:bodyPr>
          <a:lstStyle/>
          <a:p>
            <a:pPr algn="ctr"/>
            <a:r>
              <a:rPr lang="he-IL" sz="2400" b="1" dirty="0">
                <a:ln w="10541" cmpd="sng">
                  <a:solidFill>
                    <a:srgbClr val="4E67C8">
                      <a:shade val="88000"/>
                      <a:satMod val="110000"/>
                    </a:srgbClr>
                  </a:solidFill>
                  <a:prstDash val="solid"/>
                </a:ln>
                <a:gradFill>
                  <a:gsLst>
                    <a:gs pos="0">
                      <a:srgbClr val="4E67C8">
                        <a:tint val="40000"/>
                        <a:satMod val="250000"/>
                      </a:srgbClr>
                    </a:gs>
                    <a:gs pos="9000">
                      <a:srgbClr val="4E67C8">
                        <a:tint val="52000"/>
                        <a:satMod val="300000"/>
                      </a:srgbClr>
                    </a:gs>
                    <a:gs pos="50000">
                      <a:srgbClr val="4E67C8">
                        <a:shade val="20000"/>
                        <a:satMod val="300000"/>
                      </a:srgbClr>
                    </a:gs>
                    <a:gs pos="79000">
                      <a:srgbClr val="4E67C8">
                        <a:tint val="52000"/>
                        <a:satMod val="300000"/>
                      </a:srgbClr>
                    </a:gs>
                    <a:gs pos="100000">
                      <a:srgbClr val="4E67C8">
                        <a:tint val="40000"/>
                        <a:satMod val="250000"/>
                      </a:srgbClr>
                    </a:gs>
                  </a:gsLst>
                  <a:lin ang="5400000"/>
                </a:gradFill>
                <a:latin typeface="David"/>
                <a:ea typeface="Times New Roman"/>
                <a:cs typeface="David"/>
              </a:rPr>
              <a:t>מצוות יחוד ה.</a:t>
            </a:r>
          </a:p>
        </p:txBody>
      </p:sp>
    </p:spTree>
    <p:extLst>
      <p:ext uri="{BB962C8B-B14F-4D97-AF65-F5344CB8AC3E}">
        <p14:creationId xmlns:p14="http://schemas.microsoft.com/office/powerpoint/2010/main" val="43597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ppt_x"/>
                                          </p:val>
                                        </p:tav>
                                        <p:tav tm="100000">
                                          <p:val>
                                            <p:strVal val="#ppt_x"/>
                                          </p:val>
                                        </p:tav>
                                      </p:tavLst>
                                    </p:anim>
                                    <p:anim calcmode="lin" valueType="num">
                                      <p:cBhvr additive="base">
                                        <p:cTn id="4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188640"/>
            <a:ext cx="12192000" cy="661719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ctr"/>
            <a:r>
              <a:rPr lang="he-IL" sz="2800" b="1" u="sng" dirty="0">
                <a:solidFill>
                  <a:prstClr val="black"/>
                </a:solidFill>
              </a:rPr>
              <a:t>פרשת "והיה אם שמע". </a:t>
            </a:r>
          </a:p>
          <a:p>
            <a:pPr algn="just"/>
            <a:r>
              <a:rPr lang="he-IL" sz="2400" b="1" u="sng" dirty="0">
                <a:solidFill>
                  <a:prstClr val="black"/>
                </a:solidFill>
                <a:latin typeface="David" panose="020E0502060401010101" pitchFamily="34" charset="-79"/>
                <a:cs typeface="David" panose="020E0502060401010101" pitchFamily="34" charset="-79"/>
              </a:rPr>
              <a:t>דברים יא:</a:t>
            </a:r>
          </a:p>
          <a:p>
            <a:pPr algn="just"/>
            <a:r>
              <a:rPr lang="he-IL" sz="2400" b="1" dirty="0" err="1">
                <a:solidFill>
                  <a:prstClr val="black"/>
                </a:solidFill>
                <a:latin typeface="David" panose="020E0502060401010101" pitchFamily="34" charset="-79"/>
                <a:cs typeface="David" panose="020E0502060401010101" pitchFamily="34" charset="-79"/>
              </a:rPr>
              <a:t>יג</a:t>
            </a:r>
            <a:r>
              <a:rPr lang="he-IL" sz="2400" b="1" dirty="0">
                <a:solidFill>
                  <a:prstClr val="black"/>
                </a:solidFill>
                <a:latin typeface="David" panose="020E0502060401010101" pitchFamily="34" charset="-79"/>
                <a:cs typeface="David" panose="020E0502060401010101" pitchFamily="34" charset="-79"/>
              </a:rPr>
              <a:t> וְהָיָה אִם-שָׁמֹעַ תִּשְׁמְעוּ אֶל-מִצְו‍ֹתַי אֲשֶׁר אָנֹכִי מְצַוֶּה אֶתְכֶם </a:t>
            </a:r>
            <a:endParaRPr lang="he-IL" sz="2400" b="1" dirty="0" smtClean="0">
              <a:solidFill>
                <a:prstClr val="black"/>
              </a:solidFill>
              <a:latin typeface="David" panose="020E0502060401010101" pitchFamily="34" charset="-79"/>
              <a:cs typeface="David" panose="020E0502060401010101" pitchFamily="34" charset="-79"/>
            </a:endParaRPr>
          </a:p>
          <a:p>
            <a:pPr algn="just"/>
            <a:r>
              <a:rPr lang="he-IL" sz="2400" b="1" dirty="0" smtClean="0">
                <a:solidFill>
                  <a:prstClr val="black"/>
                </a:solidFill>
                <a:latin typeface="David" panose="020E0502060401010101" pitchFamily="34" charset="-79"/>
                <a:cs typeface="David" panose="020E0502060401010101" pitchFamily="34" charset="-79"/>
              </a:rPr>
              <a:t>הַיּוֹם לְאַהֲבָה אֶת ה' </a:t>
            </a:r>
            <a:r>
              <a:rPr lang="he-IL" sz="2400" b="1" dirty="0" err="1" smtClean="0">
                <a:solidFill>
                  <a:prstClr val="black"/>
                </a:solidFill>
                <a:latin typeface="David" panose="020E0502060401010101" pitchFamily="34" charset="-79"/>
                <a:cs typeface="David" panose="020E0502060401010101" pitchFamily="34" charset="-79"/>
              </a:rPr>
              <a:t>אֱלֹהֵיכֶם</a:t>
            </a:r>
            <a:r>
              <a:rPr lang="he-IL" sz="2400" b="1" dirty="0" smtClean="0">
                <a:solidFill>
                  <a:prstClr val="black"/>
                </a:solidFill>
                <a:latin typeface="David" panose="020E0502060401010101" pitchFamily="34" charset="-79"/>
                <a:cs typeface="David" panose="020E0502060401010101" pitchFamily="34" charset="-79"/>
              </a:rPr>
              <a:t> וּלְעָבְדוֹ בְּכָל-לְבַבְכֶם וּבְכָל-נַפְשְׁכֶם.  </a:t>
            </a:r>
          </a:p>
          <a:p>
            <a:pPr algn="just"/>
            <a:r>
              <a:rPr lang="he-IL" sz="2400" b="1" dirty="0" smtClean="0">
                <a:solidFill>
                  <a:prstClr val="black"/>
                </a:solidFill>
                <a:latin typeface="David" panose="020E0502060401010101" pitchFamily="34" charset="-79"/>
                <a:cs typeface="David" panose="020E0502060401010101" pitchFamily="34" charset="-79"/>
              </a:rPr>
              <a:t>יד </a:t>
            </a:r>
            <a:r>
              <a:rPr lang="he-IL" sz="2400" b="1" dirty="0">
                <a:solidFill>
                  <a:prstClr val="black"/>
                </a:solidFill>
                <a:latin typeface="David" panose="020E0502060401010101" pitchFamily="34" charset="-79"/>
                <a:cs typeface="David" panose="020E0502060401010101" pitchFamily="34" charset="-79"/>
              </a:rPr>
              <a:t>וְנָתַתִּי מְטַר-אַרְצְכֶם בְּעִתּוֹ יוֹרֶה וּמַלְקוֹשׁ וְאָסַפְתָּ דְגָנֶךָ וְתִירֹשְׁךָ</a:t>
            </a:r>
          </a:p>
          <a:p>
            <a:pPr algn="just"/>
            <a:r>
              <a:rPr lang="he-IL" sz="2400" b="1" dirty="0">
                <a:solidFill>
                  <a:prstClr val="black"/>
                </a:solidFill>
                <a:latin typeface="David" panose="020E0502060401010101" pitchFamily="34" charset="-79"/>
                <a:cs typeface="David" panose="020E0502060401010101" pitchFamily="34" charset="-79"/>
              </a:rPr>
              <a:t> וְיִצְהָרֶךָ.  </a:t>
            </a:r>
          </a:p>
          <a:p>
            <a:pPr algn="just"/>
            <a:r>
              <a:rPr lang="he-IL" sz="2400" b="1" dirty="0">
                <a:solidFill>
                  <a:prstClr val="black"/>
                </a:solidFill>
                <a:latin typeface="David" panose="020E0502060401010101" pitchFamily="34" charset="-79"/>
                <a:cs typeface="David" panose="020E0502060401010101" pitchFamily="34" charset="-79"/>
              </a:rPr>
              <a:t>טו וְנָתַתִּי עֵשֶׂב בְּשָׂדְךָ לִבְהֶמְתֶּךָ וְאָכַלְתָּ וְשָׂבָעְתָּ.  </a:t>
            </a:r>
          </a:p>
          <a:p>
            <a:pPr algn="just"/>
            <a:r>
              <a:rPr lang="he-IL" sz="2400" b="1" dirty="0" err="1">
                <a:solidFill>
                  <a:prstClr val="black"/>
                </a:solidFill>
                <a:latin typeface="David" panose="020E0502060401010101" pitchFamily="34" charset="-79"/>
                <a:cs typeface="David" panose="020E0502060401010101" pitchFamily="34" charset="-79"/>
              </a:rPr>
              <a:t>טז</a:t>
            </a:r>
            <a:r>
              <a:rPr lang="he-IL" sz="2400" b="1" dirty="0">
                <a:solidFill>
                  <a:prstClr val="black"/>
                </a:solidFill>
                <a:latin typeface="David" panose="020E0502060401010101" pitchFamily="34" charset="-79"/>
                <a:cs typeface="David" panose="020E0502060401010101" pitchFamily="34" charset="-79"/>
              </a:rPr>
              <a:t> הִשָּׁמְרוּ לָכֶם פֶּן יִפְתֶּה לְבַבְכֶם וְסַרְתֶּם וַעֲבַדְתֶּם אֱלֹהִים אֲחֵרִים וְהִשְׁתַּחֲוִיתֶם לָהֶם.  </a:t>
            </a:r>
          </a:p>
          <a:p>
            <a:pPr algn="just"/>
            <a:r>
              <a:rPr lang="he-IL" sz="2400" b="1" dirty="0" err="1">
                <a:solidFill>
                  <a:prstClr val="black"/>
                </a:solidFill>
                <a:latin typeface="David" panose="020E0502060401010101" pitchFamily="34" charset="-79"/>
                <a:cs typeface="David" panose="020E0502060401010101" pitchFamily="34" charset="-79"/>
              </a:rPr>
              <a:t>יז</a:t>
            </a:r>
            <a:r>
              <a:rPr lang="he-IL" sz="2400" b="1" dirty="0">
                <a:solidFill>
                  <a:prstClr val="black"/>
                </a:solidFill>
                <a:latin typeface="David" panose="020E0502060401010101" pitchFamily="34" charset="-79"/>
                <a:cs typeface="David" panose="020E0502060401010101" pitchFamily="34" charset="-79"/>
              </a:rPr>
              <a:t> וְחָרָה אַף ה' בָּכֶם וְעָצַר אֶת-הַשָּׁמַיִם וְלֹא-יִהְיֶה מָטָר וְהָאֲדָמָה לֹא </a:t>
            </a:r>
            <a:r>
              <a:rPr lang="he-IL" sz="2400" b="1" dirty="0" err="1">
                <a:solidFill>
                  <a:prstClr val="black"/>
                </a:solidFill>
                <a:latin typeface="David" panose="020E0502060401010101" pitchFamily="34" charset="-79"/>
                <a:cs typeface="David" panose="020E0502060401010101" pitchFamily="34" charset="-79"/>
              </a:rPr>
              <a:t>תִתֵּן</a:t>
            </a:r>
            <a:r>
              <a:rPr lang="he-IL" sz="2400" b="1" dirty="0">
                <a:solidFill>
                  <a:prstClr val="black"/>
                </a:solidFill>
                <a:latin typeface="David" panose="020E0502060401010101" pitchFamily="34" charset="-79"/>
                <a:cs typeface="David" panose="020E0502060401010101" pitchFamily="34" charset="-79"/>
              </a:rPr>
              <a:t> אֶת-יְבוּלָהּ וַאֲבַדְתֶּם מְהֵרָה מֵעַל הָאָרֶץ הַטֹּבָה אֲשֶׁר ה' נֹתֵן לָכֶם.  </a:t>
            </a:r>
          </a:p>
          <a:p>
            <a:pPr algn="just"/>
            <a:r>
              <a:rPr lang="he-IL" sz="2400" b="1" dirty="0" err="1">
                <a:solidFill>
                  <a:prstClr val="black"/>
                </a:solidFill>
                <a:latin typeface="David" panose="020E0502060401010101" pitchFamily="34" charset="-79"/>
                <a:cs typeface="David" panose="020E0502060401010101" pitchFamily="34" charset="-79"/>
              </a:rPr>
              <a:t>יח</a:t>
            </a:r>
            <a:r>
              <a:rPr lang="he-IL" sz="2400" b="1" dirty="0">
                <a:solidFill>
                  <a:prstClr val="black"/>
                </a:solidFill>
                <a:latin typeface="David" panose="020E0502060401010101" pitchFamily="34" charset="-79"/>
                <a:cs typeface="David" panose="020E0502060401010101" pitchFamily="34" charset="-79"/>
              </a:rPr>
              <a:t> וְשַׂמְתֶּם אֶת-דְּבָרַי אֵלֶּה עַל-לְבַבְכֶם וְעַל-נַפְשְׁכֶם </a:t>
            </a:r>
            <a:r>
              <a:rPr lang="he-IL" sz="2400" b="1" dirty="0">
                <a:solidFill>
                  <a:srgbClr val="FF0000"/>
                </a:solidFill>
                <a:latin typeface="David" panose="020E0502060401010101" pitchFamily="34" charset="-79"/>
                <a:cs typeface="David" panose="020E0502060401010101" pitchFamily="34" charset="-79"/>
              </a:rPr>
              <a:t>וּקְשַׁרְתֶּם </a:t>
            </a:r>
            <a:r>
              <a:rPr lang="he-IL" sz="2400" b="1" dirty="0">
                <a:solidFill>
                  <a:prstClr val="black"/>
                </a:solidFill>
                <a:latin typeface="David" panose="020E0502060401010101" pitchFamily="34" charset="-79"/>
                <a:cs typeface="David" panose="020E0502060401010101" pitchFamily="34" charset="-79"/>
              </a:rPr>
              <a:t>אֹתָם לְאוֹת עַל-יֶדְכֶם וְהָיוּ לְטוֹטָפֹת בֵּין עֵינֵיכֶם.  </a:t>
            </a:r>
          </a:p>
          <a:p>
            <a:pPr algn="just"/>
            <a:r>
              <a:rPr lang="he-IL" sz="2400" b="1" dirty="0" err="1">
                <a:solidFill>
                  <a:prstClr val="black"/>
                </a:solidFill>
                <a:latin typeface="David" panose="020E0502060401010101" pitchFamily="34" charset="-79"/>
                <a:cs typeface="David" panose="020E0502060401010101" pitchFamily="34" charset="-79"/>
              </a:rPr>
              <a:t>יט</a:t>
            </a:r>
            <a:r>
              <a:rPr lang="he-IL" sz="2400" b="1" dirty="0">
                <a:solidFill>
                  <a:prstClr val="black"/>
                </a:solidFill>
                <a:latin typeface="David" panose="020E0502060401010101" pitchFamily="34" charset="-79"/>
                <a:cs typeface="David" panose="020E0502060401010101" pitchFamily="34" charset="-79"/>
              </a:rPr>
              <a:t> </a:t>
            </a:r>
            <a:r>
              <a:rPr lang="he-IL" sz="2400" b="1" dirty="0">
                <a:solidFill>
                  <a:srgbClr val="FF0000"/>
                </a:solidFill>
                <a:latin typeface="David" panose="020E0502060401010101" pitchFamily="34" charset="-79"/>
                <a:cs typeface="David" panose="020E0502060401010101" pitchFamily="34" charset="-79"/>
              </a:rPr>
              <a:t>וְלִמַּדְתֶּם</a:t>
            </a:r>
            <a:r>
              <a:rPr lang="he-IL" sz="2400" b="1" dirty="0">
                <a:solidFill>
                  <a:prstClr val="black"/>
                </a:solidFill>
                <a:latin typeface="David" panose="020E0502060401010101" pitchFamily="34" charset="-79"/>
                <a:cs typeface="David" panose="020E0502060401010101" pitchFamily="34" charset="-79"/>
              </a:rPr>
              <a:t> אֹתָם אֶת-בְּנֵיכֶם </a:t>
            </a:r>
            <a:r>
              <a:rPr lang="he-IL" sz="2400" b="1" dirty="0">
                <a:solidFill>
                  <a:srgbClr val="FF0000"/>
                </a:solidFill>
                <a:latin typeface="David" panose="020E0502060401010101" pitchFamily="34" charset="-79"/>
                <a:cs typeface="David" panose="020E0502060401010101" pitchFamily="34" charset="-79"/>
              </a:rPr>
              <a:t>לְדַבֵּר בָּם </a:t>
            </a:r>
            <a:r>
              <a:rPr lang="he-IL" sz="2400" b="1" dirty="0">
                <a:solidFill>
                  <a:prstClr val="black"/>
                </a:solidFill>
                <a:latin typeface="David" panose="020E0502060401010101" pitchFamily="34" charset="-79"/>
                <a:cs typeface="David" panose="020E0502060401010101" pitchFamily="34" charset="-79"/>
              </a:rPr>
              <a:t>בְּשִׁבְתְּךָ בְּבֵיתֶךָ וּבְלֶכְתְּךָ </a:t>
            </a:r>
          </a:p>
          <a:p>
            <a:pPr algn="just"/>
            <a:r>
              <a:rPr lang="he-IL" sz="2400" b="1" dirty="0">
                <a:solidFill>
                  <a:prstClr val="black"/>
                </a:solidFill>
                <a:latin typeface="David" panose="020E0502060401010101" pitchFamily="34" charset="-79"/>
                <a:cs typeface="David" panose="020E0502060401010101" pitchFamily="34" charset="-79"/>
              </a:rPr>
              <a:t>בַדֶּרֶךְ וּבְשָׁכְבְּךָ וּבְקוּמֶךָ.  </a:t>
            </a:r>
          </a:p>
          <a:p>
            <a:pPr algn="just"/>
            <a:r>
              <a:rPr lang="he-IL" sz="2400" b="1" dirty="0">
                <a:solidFill>
                  <a:prstClr val="black"/>
                </a:solidFill>
                <a:latin typeface="David" panose="020E0502060401010101" pitchFamily="34" charset="-79"/>
                <a:cs typeface="David" panose="020E0502060401010101" pitchFamily="34" charset="-79"/>
              </a:rPr>
              <a:t>כ </a:t>
            </a:r>
            <a:r>
              <a:rPr lang="he-IL" sz="2400" b="1" dirty="0">
                <a:solidFill>
                  <a:srgbClr val="FF0000"/>
                </a:solidFill>
                <a:latin typeface="David" panose="020E0502060401010101" pitchFamily="34" charset="-79"/>
                <a:cs typeface="David" panose="020E0502060401010101" pitchFamily="34" charset="-79"/>
              </a:rPr>
              <a:t>וּכְתַבְתָּם </a:t>
            </a:r>
            <a:r>
              <a:rPr lang="he-IL" sz="2400" b="1" dirty="0">
                <a:solidFill>
                  <a:prstClr val="black"/>
                </a:solidFill>
                <a:latin typeface="David" panose="020E0502060401010101" pitchFamily="34" charset="-79"/>
                <a:cs typeface="David" panose="020E0502060401010101" pitchFamily="34" charset="-79"/>
              </a:rPr>
              <a:t>עַל-מְזוּזוֹת בֵּיתֶךָ וּבִשְׁעָרֶיךָ.  </a:t>
            </a:r>
          </a:p>
          <a:p>
            <a:pPr algn="just"/>
            <a:r>
              <a:rPr lang="he-IL" sz="2400" b="1" dirty="0" err="1">
                <a:solidFill>
                  <a:prstClr val="black"/>
                </a:solidFill>
                <a:latin typeface="David" panose="020E0502060401010101" pitchFamily="34" charset="-79"/>
                <a:cs typeface="David" panose="020E0502060401010101" pitchFamily="34" charset="-79"/>
              </a:rPr>
              <a:t>כא</a:t>
            </a:r>
            <a:r>
              <a:rPr lang="he-IL" sz="2400" b="1" dirty="0">
                <a:solidFill>
                  <a:prstClr val="black"/>
                </a:solidFill>
                <a:latin typeface="David" panose="020E0502060401010101" pitchFamily="34" charset="-79"/>
                <a:cs typeface="David" panose="020E0502060401010101" pitchFamily="34" charset="-79"/>
              </a:rPr>
              <a:t> לְמַעַן יִרְבּוּ יְמֵיכֶם וִימֵי בְנֵיכֶם עַל הָאֲדָמָה אֲשֶׁר נִשְׁבַּע  ה'</a:t>
            </a:r>
          </a:p>
          <a:p>
            <a:pPr algn="just"/>
            <a:r>
              <a:rPr lang="he-IL" sz="2400" b="1" dirty="0">
                <a:solidFill>
                  <a:prstClr val="black"/>
                </a:solidFill>
                <a:latin typeface="David" panose="020E0502060401010101" pitchFamily="34" charset="-79"/>
                <a:cs typeface="David" panose="020E0502060401010101" pitchFamily="34" charset="-79"/>
              </a:rPr>
              <a:t>  לַאֲבֹתֵיכֶם לָתֵת לָהֶם כִּימֵי הַשָּׁמַיִם עַל-הָאָרֶץ</a:t>
            </a:r>
            <a:r>
              <a:rPr lang="he-IL" sz="2400" b="1" dirty="0" smtClean="0">
                <a:solidFill>
                  <a:prstClr val="black"/>
                </a:solidFill>
                <a:latin typeface="David" panose="020E0502060401010101" pitchFamily="34" charset="-79"/>
                <a:cs typeface="David" panose="020E0502060401010101" pitchFamily="34" charset="-79"/>
              </a:rPr>
              <a:t>.</a:t>
            </a:r>
          </a:p>
          <a:p>
            <a:pPr algn="just"/>
            <a:endParaRPr lang="he-IL" sz="2000" dirty="0">
              <a:solidFill>
                <a:prstClr val="black"/>
              </a:solidFill>
              <a:latin typeface="David" panose="020E0502060401010101" pitchFamily="34" charset="-79"/>
              <a:cs typeface="David" panose="020E0502060401010101" pitchFamily="34" charset="-79"/>
            </a:endParaRPr>
          </a:p>
          <a:p>
            <a:pPr algn="just"/>
            <a:endParaRPr lang="he-IL" sz="2000" dirty="0">
              <a:solidFill>
                <a:prstClr val="black"/>
              </a:solidFill>
              <a:latin typeface="David" panose="020E0502060401010101" pitchFamily="34" charset="-79"/>
              <a:cs typeface="David" panose="020E0502060401010101" pitchFamily="34" charset="-79"/>
            </a:endParaRPr>
          </a:p>
        </p:txBody>
      </p:sp>
      <p:sp>
        <p:nvSpPr>
          <p:cNvPr id="4" name="מלבן 3"/>
          <p:cNvSpPr/>
          <p:nvPr/>
        </p:nvSpPr>
        <p:spPr>
          <a:xfrm rot="9642050" flipV="1">
            <a:off x="743590" y="4996110"/>
            <a:ext cx="3048673" cy="954107"/>
          </a:xfrm>
          <a:prstGeom prst="rect">
            <a:avLst/>
          </a:prstGeom>
          <a:solidFill>
            <a:srgbClr val="FFFF00"/>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he-IL" sz="2800" b="1" dirty="0">
                <a:ln w="11430"/>
                <a:gradFill>
                  <a:gsLst>
                    <a:gs pos="0">
                      <a:srgbClr val="F14124">
                        <a:tint val="90000"/>
                        <a:satMod val="120000"/>
                      </a:srgbClr>
                    </a:gs>
                    <a:gs pos="25000">
                      <a:srgbClr val="F14124">
                        <a:tint val="93000"/>
                        <a:satMod val="120000"/>
                      </a:srgbClr>
                    </a:gs>
                    <a:gs pos="50000">
                      <a:srgbClr val="F14124">
                        <a:shade val="89000"/>
                        <a:satMod val="110000"/>
                      </a:srgbClr>
                    </a:gs>
                    <a:gs pos="75000">
                      <a:srgbClr val="F14124">
                        <a:tint val="93000"/>
                        <a:satMod val="120000"/>
                      </a:srgbClr>
                    </a:gs>
                    <a:gs pos="100000">
                      <a:srgbClr val="F14124">
                        <a:tint val="90000"/>
                        <a:satMod val="120000"/>
                      </a:srgbClr>
                    </a:gs>
                  </a:gsLst>
                  <a:lin ang="5400000"/>
                </a:gradFill>
                <a:effectLst>
                  <a:outerShdw blurRad="80000" dist="40000" dir="5040000" algn="tl">
                    <a:srgbClr val="000000">
                      <a:alpha val="30000"/>
                    </a:srgbClr>
                  </a:outerShdw>
                </a:effectLst>
              </a:rPr>
              <a:t>קבלת עול מצוות-שמירת המצוות.</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86" y="0"/>
            <a:ext cx="2476500" cy="2017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08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611568" y="260649"/>
            <a:ext cx="7875582" cy="63709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he-IL" sz="2400" b="1" u="sng" dirty="0">
                <a:solidFill>
                  <a:prstClr val="black"/>
                </a:solidFill>
                <a:latin typeface="David" panose="020E0502060401010101" pitchFamily="34" charset="-79"/>
                <a:cs typeface="David" panose="020E0502060401010101" pitchFamily="34" charset="-79"/>
              </a:rPr>
              <a:t>פרשת "ויאמר" (ציצית</a:t>
            </a:r>
          </a:p>
          <a:p>
            <a:r>
              <a:rPr lang="he-IL" sz="2400" b="1" u="sng" dirty="0">
                <a:solidFill>
                  <a:prstClr val="black"/>
                </a:solidFill>
                <a:latin typeface="David" panose="020E0502060401010101" pitchFamily="34" charset="-79"/>
                <a:cs typeface="David" panose="020E0502060401010101" pitchFamily="34" charset="-79"/>
              </a:rPr>
              <a:t>במדבר טו:</a:t>
            </a:r>
          </a:p>
          <a:p>
            <a:pPr>
              <a:lnSpc>
                <a:spcPct val="150000"/>
              </a:lnSpc>
            </a:pPr>
            <a:r>
              <a:rPr lang="he-IL" sz="2400" b="1" dirty="0" err="1">
                <a:solidFill>
                  <a:prstClr val="black"/>
                </a:solidFill>
                <a:latin typeface="David" panose="020E0502060401010101" pitchFamily="34" charset="-79"/>
                <a:cs typeface="David" panose="020E0502060401010101" pitchFamily="34" charset="-79"/>
              </a:rPr>
              <a:t>לז</a:t>
            </a:r>
            <a:r>
              <a:rPr lang="he-IL" sz="2400" dirty="0">
                <a:solidFill>
                  <a:prstClr val="black"/>
                </a:solidFill>
                <a:latin typeface="David" panose="020E0502060401010101" pitchFamily="34" charset="-79"/>
                <a:cs typeface="David" panose="020E0502060401010101" pitchFamily="34" charset="-79"/>
              </a:rPr>
              <a:t> וַיֹּאמֶר ה' אֶל-מֹשֶׁה לֵּאמֹר.  </a:t>
            </a:r>
            <a:r>
              <a:rPr lang="he-IL" sz="2400" b="1" dirty="0">
                <a:solidFill>
                  <a:prstClr val="black"/>
                </a:solidFill>
                <a:latin typeface="David" panose="020E0502060401010101" pitchFamily="34" charset="-79"/>
                <a:cs typeface="David" panose="020E0502060401010101" pitchFamily="34" charset="-79"/>
              </a:rPr>
              <a:t>לח</a:t>
            </a:r>
            <a:r>
              <a:rPr lang="he-IL" sz="2400" dirty="0">
                <a:solidFill>
                  <a:prstClr val="black"/>
                </a:solidFill>
                <a:latin typeface="David" panose="020E0502060401010101" pitchFamily="34" charset="-79"/>
                <a:cs typeface="David" panose="020E0502060401010101" pitchFamily="34" charset="-79"/>
              </a:rPr>
              <a:t> דַּבֵּר אֶל-בְּנֵי יִשְׂרָאֵל וְאָמַרְתָּ אֲלֵהֶם </a:t>
            </a:r>
            <a:r>
              <a:rPr lang="he-IL" sz="2400" dirty="0">
                <a:solidFill>
                  <a:srgbClr val="FF0000"/>
                </a:solidFill>
                <a:latin typeface="David" panose="020E0502060401010101" pitchFamily="34" charset="-79"/>
                <a:cs typeface="David" panose="020E0502060401010101" pitchFamily="34" charset="-79"/>
              </a:rPr>
              <a:t>וְעָשׂוּ לָהֶם צִיצִת </a:t>
            </a:r>
            <a:r>
              <a:rPr lang="he-IL" sz="2400" dirty="0">
                <a:solidFill>
                  <a:prstClr val="black"/>
                </a:solidFill>
                <a:latin typeface="David" panose="020E0502060401010101" pitchFamily="34" charset="-79"/>
                <a:cs typeface="David" panose="020E0502060401010101" pitchFamily="34" charset="-79"/>
              </a:rPr>
              <a:t>עַל-כַּנְפֵי בִגְדֵיהֶם </a:t>
            </a:r>
            <a:r>
              <a:rPr lang="he-IL" sz="2400" dirty="0" err="1">
                <a:solidFill>
                  <a:prstClr val="black"/>
                </a:solidFill>
                <a:latin typeface="David" panose="020E0502060401010101" pitchFamily="34" charset="-79"/>
                <a:cs typeface="David" panose="020E0502060401010101" pitchFamily="34" charset="-79"/>
              </a:rPr>
              <a:t>לְדֹרֹתָם</a:t>
            </a:r>
            <a:r>
              <a:rPr lang="he-IL" sz="2400" dirty="0">
                <a:solidFill>
                  <a:prstClr val="black"/>
                </a:solidFill>
                <a:latin typeface="David" panose="020E0502060401010101" pitchFamily="34" charset="-79"/>
                <a:cs typeface="David" panose="020E0502060401010101" pitchFamily="34" charset="-79"/>
              </a:rPr>
              <a:t> וְנָתְנוּ עַל-צִיצִת הַכָּנָף פְּתִיל תְּכֵלֶת.  </a:t>
            </a:r>
          </a:p>
          <a:p>
            <a:pPr>
              <a:lnSpc>
                <a:spcPct val="150000"/>
              </a:lnSpc>
            </a:pPr>
            <a:r>
              <a:rPr lang="he-IL" sz="2400" b="1" dirty="0">
                <a:solidFill>
                  <a:prstClr val="black"/>
                </a:solidFill>
                <a:latin typeface="David" panose="020E0502060401010101" pitchFamily="34" charset="-79"/>
                <a:cs typeface="David" panose="020E0502060401010101" pitchFamily="34" charset="-79"/>
              </a:rPr>
              <a:t>לט</a:t>
            </a:r>
            <a:r>
              <a:rPr lang="he-IL" sz="2400" dirty="0">
                <a:solidFill>
                  <a:prstClr val="black"/>
                </a:solidFill>
                <a:latin typeface="David" panose="020E0502060401010101" pitchFamily="34" charset="-79"/>
                <a:cs typeface="David" panose="020E0502060401010101" pitchFamily="34" charset="-79"/>
              </a:rPr>
              <a:t> וְהָיָה לָכֶם לְצִיצִת וּרְאִיתֶם אֹתוֹ וּזְכַרְתֶּם אֶת-כָּל-מִצְו‍ֹת ה' וַעֲשִׂיתֶם אֹתָם וְלֹא-תָתוּרוּ אַחֲרֵי לְבַבְכֶם וְאַחֲרֵי עֵינֵיכֶם אֲשֶׁר-אַתֶּם זֹנִים אַחֲרֵיהֶם.  </a:t>
            </a:r>
          </a:p>
          <a:p>
            <a:pPr>
              <a:lnSpc>
                <a:spcPct val="150000"/>
              </a:lnSpc>
            </a:pPr>
            <a:r>
              <a:rPr lang="he-IL" sz="2400" b="1" dirty="0">
                <a:solidFill>
                  <a:prstClr val="black"/>
                </a:solidFill>
                <a:latin typeface="David" panose="020E0502060401010101" pitchFamily="34" charset="-79"/>
                <a:cs typeface="David" panose="020E0502060401010101" pitchFamily="34" charset="-79"/>
              </a:rPr>
              <a:t>מ</a:t>
            </a:r>
            <a:r>
              <a:rPr lang="he-IL" sz="2400" dirty="0">
                <a:solidFill>
                  <a:prstClr val="black"/>
                </a:solidFill>
                <a:latin typeface="David" panose="020E0502060401010101" pitchFamily="34" charset="-79"/>
                <a:cs typeface="David" panose="020E0502060401010101" pitchFamily="34" charset="-79"/>
              </a:rPr>
              <a:t> לְמַעַן תִּזְכְּרוּ וַעֲשִׂיתֶם אֶת-כָּל-מִצְו‍ֹתָי וִהְיִיתֶם קְדֹשִׁים </a:t>
            </a:r>
          </a:p>
          <a:p>
            <a:pPr>
              <a:lnSpc>
                <a:spcPct val="150000"/>
              </a:lnSpc>
            </a:pPr>
            <a:r>
              <a:rPr lang="he-IL" sz="2400" dirty="0">
                <a:solidFill>
                  <a:prstClr val="black"/>
                </a:solidFill>
                <a:latin typeface="David" panose="020E0502060401010101" pitchFamily="34" charset="-79"/>
                <a:cs typeface="David" panose="020E0502060401010101" pitchFamily="34" charset="-79"/>
              </a:rPr>
              <a:t>לֵאלֹהֵיכֶם.  </a:t>
            </a:r>
          </a:p>
          <a:p>
            <a:pPr>
              <a:lnSpc>
                <a:spcPct val="150000"/>
              </a:lnSpc>
            </a:pPr>
            <a:r>
              <a:rPr lang="he-IL" sz="2400" b="1" dirty="0" err="1">
                <a:solidFill>
                  <a:prstClr val="black"/>
                </a:solidFill>
                <a:latin typeface="David" panose="020E0502060401010101" pitchFamily="34" charset="-79"/>
                <a:cs typeface="David" panose="020E0502060401010101" pitchFamily="34" charset="-79"/>
              </a:rPr>
              <a:t>מא</a:t>
            </a:r>
            <a:r>
              <a:rPr lang="he-IL" sz="2400" dirty="0">
                <a:solidFill>
                  <a:prstClr val="black"/>
                </a:solidFill>
                <a:latin typeface="David" panose="020E0502060401010101" pitchFamily="34" charset="-79"/>
                <a:cs typeface="David" panose="020E0502060401010101" pitchFamily="34" charset="-79"/>
              </a:rPr>
              <a:t> אֲנִי ה' אֱלֹהֵיכֶם אֲשֶׁר </a:t>
            </a:r>
            <a:r>
              <a:rPr lang="he-IL" sz="2400" dirty="0">
                <a:solidFill>
                  <a:srgbClr val="FF0000"/>
                </a:solidFill>
                <a:latin typeface="David" panose="020E0502060401010101" pitchFamily="34" charset="-79"/>
                <a:cs typeface="David" panose="020E0502060401010101" pitchFamily="34" charset="-79"/>
              </a:rPr>
              <a:t>הוֹצֵאתִי אֶתְכֶם מֵאֶרֶץ מִצְרַיִם </a:t>
            </a:r>
          </a:p>
          <a:p>
            <a:pPr>
              <a:lnSpc>
                <a:spcPct val="150000"/>
              </a:lnSpc>
            </a:pPr>
            <a:r>
              <a:rPr lang="he-IL" sz="2400" dirty="0">
                <a:solidFill>
                  <a:prstClr val="black"/>
                </a:solidFill>
                <a:latin typeface="David" panose="020E0502060401010101" pitchFamily="34" charset="-79"/>
                <a:cs typeface="David" panose="020E0502060401010101" pitchFamily="34" charset="-79"/>
              </a:rPr>
              <a:t>לִהְיוֹת לָכֶם לֵאלֹהִים  אֲנִי ה' אֱלֹהֵיכֶם.</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379" y="165896"/>
            <a:ext cx="1476000" cy="19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68" y="2309718"/>
            <a:ext cx="1404000" cy="1818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16" y="4362789"/>
            <a:ext cx="2676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20835">
            <a:off x="1705302" y="1915055"/>
            <a:ext cx="2502988" cy="1116000"/>
          </a:xfrm>
          <a:prstGeom prst="rect">
            <a:avLst/>
          </a:prstGeom>
          <a:solidFill>
            <a:srgbClr val="FFFF00"/>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346251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1000"/>
                                        <p:tgtEl>
                                          <p:spTgt spid="3075"/>
                                        </p:tgtEl>
                                      </p:cBhvr>
                                    </p:animEffect>
                                    <p:anim calcmode="lin" valueType="num">
                                      <p:cBhvr>
                                        <p:cTn id="22" dur="1000" fill="hold"/>
                                        <p:tgtEl>
                                          <p:spTgt spid="3075"/>
                                        </p:tgtEl>
                                        <p:attrNameLst>
                                          <p:attrName>ppt_x</p:attrName>
                                        </p:attrNameLst>
                                      </p:cBhvr>
                                      <p:tavLst>
                                        <p:tav tm="0">
                                          <p:val>
                                            <p:strVal val="#ppt_x"/>
                                          </p:val>
                                        </p:tav>
                                        <p:tav tm="100000">
                                          <p:val>
                                            <p:strVal val="#ppt_x"/>
                                          </p:val>
                                        </p:tav>
                                      </p:tavLst>
                                    </p:anim>
                                    <p:anim calcmode="lin" valueType="num">
                                      <p:cBhvr>
                                        <p:cTn id="23"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1000"/>
                                        <p:tgtEl>
                                          <p:spTgt spid="3076"/>
                                        </p:tgtEl>
                                      </p:cBhvr>
                                    </p:animEffect>
                                    <p:anim calcmode="lin" valueType="num">
                                      <p:cBhvr>
                                        <p:cTn id="29" dur="1000" fill="hold"/>
                                        <p:tgtEl>
                                          <p:spTgt spid="3076"/>
                                        </p:tgtEl>
                                        <p:attrNameLst>
                                          <p:attrName>ppt_x</p:attrName>
                                        </p:attrNameLst>
                                      </p:cBhvr>
                                      <p:tavLst>
                                        <p:tav tm="0">
                                          <p:val>
                                            <p:strVal val="#ppt_x"/>
                                          </p:val>
                                        </p:tav>
                                        <p:tav tm="100000">
                                          <p:val>
                                            <p:strVal val="#ppt_x"/>
                                          </p:val>
                                        </p:tav>
                                      </p:tavLst>
                                    </p:anim>
                                    <p:anim calcmode="lin" valueType="num">
                                      <p:cBhvr>
                                        <p:cTn id="30"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מלבן 6"/>
          <p:cNvSpPr/>
          <p:nvPr/>
        </p:nvSpPr>
        <p:spPr>
          <a:xfrm>
            <a:off x="850233" y="629335"/>
            <a:ext cx="10844462" cy="1478418"/>
          </a:xfrm>
          <a:prstGeom prst="rect">
            <a:avLst/>
          </a:prstGeom>
          <a:solidFill>
            <a:schemeClr val="accent2"/>
          </a:solidFill>
        </p:spPr>
        <p:txBody>
          <a:bodyPr wrap="square">
            <a:spAutoFit/>
          </a:bodyPr>
          <a:lstStyle/>
          <a:p>
            <a:pPr algn="ctr">
              <a:lnSpc>
                <a:spcPct val="150000"/>
              </a:lnSpc>
            </a:pPr>
            <a:r>
              <a:rPr lang="he-IL" sz="3200" b="1" dirty="0"/>
              <a:t>ר' יהושע בן </a:t>
            </a:r>
            <a:r>
              <a:rPr lang="he-IL" sz="3200" b="1" dirty="0" err="1"/>
              <a:t>קרחה</a:t>
            </a:r>
            <a:r>
              <a:rPr lang="he-IL" sz="3200" b="1" dirty="0"/>
              <a:t> מנמק את סדר אמירת קריאת שמע כך: </a:t>
            </a:r>
            <a:endParaRPr lang="he-IL" sz="3200" b="1" dirty="0" smtClean="0"/>
          </a:p>
          <a:p>
            <a:pPr algn="ctr">
              <a:lnSpc>
                <a:spcPct val="150000"/>
              </a:lnSpc>
            </a:pPr>
            <a:r>
              <a:rPr lang="he-IL" sz="3200" b="1" dirty="0" smtClean="0"/>
              <a:t>פרשת </a:t>
            </a:r>
            <a:r>
              <a:rPr lang="he-IL" sz="3200" b="1" dirty="0"/>
              <a:t>'שמע', פרשת 'והיה אם שמוע', ופרשת ציצית: </a:t>
            </a:r>
          </a:p>
        </p:txBody>
      </p:sp>
      <p:sp>
        <p:nvSpPr>
          <p:cNvPr id="8" name="מלבן 7"/>
          <p:cNvSpPr/>
          <p:nvPr/>
        </p:nvSpPr>
        <p:spPr>
          <a:xfrm>
            <a:off x="272716" y="2733586"/>
            <a:ext cx="11662610" cy="3323987"/>
          </a:xfrm>
          <a:prstGeom prst="rect">
            <a:avLst/>
          </a:prstGeom>
          <a:solidFill>
            <a:srgbClr val="00B0F0"/>
          </a:solidFill>
        </p:spPr>
        <p:txBody>
          <a:bodyPr wrap="square">
            <a:spAutoFit/>
          </a:bodyPr>
          <a:lstStyle/>
          <a:p>
            <a:pPr algn="just">
              <a:lnSpc>
                <a:spcPct val="150000"/>
              </a:lnSpc>
            </a:pPr>
            <a:r>
              <a:rPr lang="he-IL" sz="2800" b="1" u="sng" dirty="0"/>
              <a:t>משנה ברכות ב' ב' </a:t>
            </a:r>
            <a:endParaRPr lang="he-IL" sz="2800" b="1" u="sng" dirty="0" smtClean="0"/>
          </a:p>
          <a:p>
            <a:pPr algn="just">
              <a:lnSpc>
                <a:spcPct val="150000"/>
              </a:lnSpc>
            </a:pPr>
            <a:r>
              <a:rPr lang="he-IL" sz="2800" b="1" dirty="0" smtClean="0"/>
              <a:t>אמר </a:t>
            </a:r>
            <a:r>
              <a:rPr lang="he-IL" sz="2800" b="1" dirty="0"/>
              <a:t>רבי יהושע בן </a:t>
            </a:r>
            <a:r>
              <a:rPr lang="he-IL" sz="2800" b="1" dirty="0" err="1"/>
              <a:t>קרחה</a:t>
            </a:r>
            <a:r>
              <a:rPr lang="he-IL" sz="2800" b="1" dirty="0"/>
              <a:t>: למה קדמה פרשת 'שמע' ל'והיה אם שמוע'? כדי </a:t>
            </a:r>
            <a:r>
              <a:rPr lang="he-IL" sz="2800" b="1" dirty="0">
                <a:solidFill>
                  <a:srgbClr val="FF0000"/>
                </a:solidFill>
              </a:rPr>
              <a:t>שיקבל עליו עול מלכות שמים </a:t>
            </a:r>
            <a:r>
              <a:rPr lang="he-IL" sz="2800" b="1" dirty="0"/>
              <a:t>תחילה, ואחר כך מקבל עליו </a:t>
            </a:r>
            <a:r>
              <a:rPr lang="he-IL" sz="2800" b="1" dirty="0">
                <a:solidFill>
                  <a:srgbClr val="FF0000"/>
                </a:solidFill>
              </a:rPr>
              <a:t>עול מצוות </a:t>
            </a:r>
            <a:r>
              <a:rPr lang="he-IL" sz="2800" b="1" dirty="0"/>
              <a:t>ו'היה אם שמוע' ל'ויאמר'? ש'והיה אם שמוע' נוהג בין ביום ובין בלילה, 'ויאמר' אינו נוהג אלא ביום בלבד".</a:t>
            </a:r>
          </a:p>
        </p:txBody>
      </p:sp>
    </p:spTree>
    <p:extLst>
      <p:ext uri="{BB962C8B-B14F-4D97-AF65-F5344CB8AC3E}">
        <p14:creationId xmlns:p14="http://schemas.microsoft.com/office/powerpoint/2010/main" val="390537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מלבן 5"/>
          <p:cNvSpPr/>
          <p:nvPr/>
        </p:nvSpPr>
        <p:spPr>
          <a:xfrm>
            <a:off x="4626829" y="3027718"/>
            <a:ext cx="7353300" cy="1077218"/>
          </a:xfrm>
          <a:prstGeom prst="rect">
            <a:avLst/>
          </a:prstGeom>
          <a:solidFill>
            <a:schemeClr val="accent4">
              <a:lumMod val="60000"/>
              <a:lumOff val="40000"/>
            </a:schemeClr>
          </a:solidFill>
        </p:spPr>
        <p:txBody>
          <a:bodyPr wrap="square">
            <a:spAutoFit/>
          </a:bodyPr>
          <a:lstStyle/>
          <a:p>
            <a:r>
              <a:rPr lang="he-IL" sz="3200" dirty="0"/>
              <a:t>פרשת 'ויאמר' - מצוות ציצית, זכירת המצוות </a:t>
            </a:r>
            <a:r>
              <a:rPr lang="he-IL" sz="3200" dirty="0" smtClean="0"/>
              <a:t>("</a:t>
            </a:r>
            <a:r>
              <a:rPr lang="he-IL" sz="3200" dirty="0"/>
              <a:t>וזכרתם את כל מצוות ה</a:t>
            </a:r>
            <a:r>
              <a:rPr lang="he-IL" sz="3200" dirty="0" smtClean="0"/>
              <a:t>'"). </a:t>
            </a:r>
            <a:endParaRPr lang="he-IL" sz="3200" dirty="0"/>
          </a:p>
        </p:txBody>
      </p:sp>
      <p:sp>
        <p:nvSpPr>
          <p:cNvPr id="7" name="מלבן 6"/>
          <p:cNvSpPr/>
          <p:nvPr/>
        </p:nvSpPr>
        <p:spPr>
          <a:xfrm>
            <a:off x="461608" y="4635443"/>
            <a:ext cx="7962900" cy="1877437"/>
          </a:xfrm>
          <a:prstGeom prst="rect">
            <a:avLst/>
          </a:prstGeom>
          <a:solidFill>
            <a:schemeClr val="accent1">
              <a:lumMod val="40000"/>
              <a:lumOff val="60000"/>
            </a:schemeClr>
          </a:solidFill>
        </p:spPr>
        <p:txBody>
          <a:bodyPr wrap="square">
            <a:spAutoFit/>
          </a:bodyPr>
          <a:lstStyle/>
          <a:p>
            <a:pPr lvl="0" algn="ctr"/>
            <a:endParaRPr lang="he-IL" sz="800" dirty="0">
              <a:solidFill>
                <a:prstClr val="black"/>
              </a:solidFill>
            </a:endParaRPr>
          </a:p>
          <a:p>
            <a:pPr lvl="0" algn="ctr"/>
            <a:r>
              <a:rPr lang="he-IL" sz="3600" dirty="0">
                <a:solidFill>
                  <a:prstClr val="black"/>
                </a:solidFill>
              </a:rPr>
              <a:t>וכפי שכותב </a:t>
            </a:r>
            <a:r>
              <a:rPr lang="he-IL" sz="3600" dirty="0">
                <a:solidFill>
                  <a:srgbClr val="FF0000"/>
                </a:solidFill>
              </a:rPr>
              <a:t>הרמב"ם</a:t>
            </a:r>
            <a:r>
              <a:rPr lang="he-IL" sz="3600" dirty="0">
                <a:solidFill>
                  <a:prstClr val="black"/>
                </a:solidFill>
              </a:rPr>
              <a:t> (קריאת שמע א', ב') - "ואחר כך פרשת ציצית שגם היא יש בה ציווי זכירת כל המצוות".</a:t>
            </a:r>
          </a:p>
        </p:txBody>
      </p:sp>
      <p:sp>
        <p:nvSpPr>
          <p:cNvPr id="2" name="מלבן 1"/>
          <p:cNvSpPr/>
          <p:nvPr/>
        </p:nvSpPr>
        <p:spPr>
          <a:xfrm>
            <a:off x="4317454" y="440478"/>
            <a:ext cx="7662675" cy="523220"/>
          </a:xfrm>
          <a:prstGeom prst="rect">
            <a:avLst/>
          </a:prstGeom>
          <a:solidFill>
            <a:schemeClr val="accent5">
              <a:lumMod val="20000"/>
              <a:lumOff val="80000"/>
            </a:schemeClr>
          </a:solidFill>
        </p:spPr>
        <p:txBody>
          <a:bodyPr wrap="none">
            <a:spAutoFit/>
          </a:bodyPr>
          <a:lstStyle/>
          <a:p>
            <a:r>
              <a:rPr lang="he-IL" sz="2800" b="1" dirty="0">
                <a:solidFill>
                  <a:srgbClr val="FF0000"/>
                </a:solidFill>
              </a:rPr>
              <a:t>רבי יהושע בן </a:t>
            </a:r>
            <a:r>
              <a:rPr lang="he-IL" sz="2800" b="1" dirty="0" err="1">
                <a:solidFill>
                  <a:srgbClr val="FF0000"/>
                </a:solidFill>
              </a:rPr>
              <a:t>קרחה</a:t>
            </a:r>
            <a:r>
              <a:rPr lang="he-IL" sz="2800" b="1" dirty="0">
                <a:solidFill>
                  <a:srgbClr val="FF0000"/>
                </a:solidFill>
              </a:rPr>
              <a:t> </a:t>
            </a:r>
            <a:r>
              <a:rPr lang="he-IL" sz="2400" dirty="0"/>
              <a:t>מסביר את תוכנה העמוק של כל פרשה:</a:t>
            </a:r>
          </a:p>
        </p:txBody>
      </p:sp>
      <p:sp>
        <p:nvSpPr>
          <p:cNvPr id="3" name="מלבן 2"/>
          <p:cNvSpPr/>
          <p:nvPr/>
        </p:nvSpPr>
        <p:spPr>
          <a:xfrm>
            <a:off x="5587032" y="1350410"/>
            <a:ext cx="6393097" cy="584775"/>
          </a:xfrm>
          <a:prstGeom prst="rect">
            <a:avLst/>
          </a:prstGeom>
          <a:solidFill>
            <a:schemeClr val="accent4">
              <a:lumMod val="40000"/>
              <a:lumOff val="60000"/>
            </a:schemeClr>
          </a:solidFill>
        </p:spPr>
        <p:txBody>
          <a:bodyPr wrap="none">
            <a:spAutoFit/>
          </a:bodyPr>
          <a:lstStyle/>
          <a:p>
            <a:r>
              <a:rPr lang="he-IL" sz="3200" dirty="0"/>
              <a:t>פרשת 'שמע' - קבלת עול מלכות שמיים.</a:t>
            </a:r>
          </a:p>
        </p:txBody>
      </p:sp>
      <p:sp>
        <p:nvSpPr>
          <p:cNvPr id="4" name="מלבן 3"/>
          <p:cNvSpPr/>
          <p:nvPr/>
        </p:nvSpPr>
        <p:spPr>
          <a:xfrm>
            <a:off x="5375436" y="2242762"/>
            <a:ext cx="6604693" cy="584775"/>
          </a:xfrm>
          <a:prstGeom prst="rect">
            <a:avLst/>
          </a:prstGeom>
          <a:solidFill>
            <a:schemeClr val="accent2">
              <a:lumMod val="60000"/>
              <a:lumOff val="40000"/>
            </a:schemeClr>
          </a:solidFill>
        </p:spPr>
        <p:txBody>
          <a:bodyPr wrap="none">
            <a:spAutoFit/>
          </a:bodyPr>
          <a:lstStyle/>
          <a:p>
            <a:r>
              <a:rPr lang="he-IL" sz="3200" dirty="0"/>
              <a:t>פרשת 'והיה אם שמוע' - קבלת עול מצוות</a:t>
            </a:r>
          </a:p>
        </p:txBody>
      </p:sp>
      <p:pic>
        <p:nvPicPr>
          <p:cNvPr id="8" name="תמונה 7"/>
          <p:cNvPicPr>
            <a:picLocks noChangeAspect="1"/>
          </p:cNvPicPr>
          <p:nvPr/>
        </p:nvPicPr>
        <p:blipFill>
          <a:blip r:embed="rId2"/>
          <a:stretch>
            <a:fillRect/>
          </a:stretch>
        </p:blipFill>
        <p:spPr>
          <a:xfrm>
            <a:off x="139701" y="286962"/>
            <a:ext cx="4025899" cy="391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תמונה 8"/>
          <p:cNvPicPr>
            <a:picLocks noChangeAspect="1"/>
          </p:cNvPicPr>
          <p:nvPr/>
        </p:nvPicPr>
        <p:blipFill>
          <a:blip r:embed="rId2"/>
          <a:stretch>
            <a:fillRect/>
          </a:stretch>
        </p:blipFill>
        <p:spPr>
          <a:xfrm>
            <a:off x="9144000" y="4305117"/>
            <a:ext cx="2616200" cy="23662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031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43000">
              <a:schemeClr val="accent6">
                <a:lumMod val="0"/>
                <a:lumOff val="100000"/>
              </a:schemeClr>
            </a:gs>
            <a:gs pos="100000">
              <a:schemeClr val="accent6">
                <a:lumMod val="100000"/>
              </a:schemeClr>
            </a:gs>
          </a:gsLst>
          <a:lin ang="2700000" scaled="1"/>
          <a:tileRect/>
        </a:gradFill>
        <a:effectLst/>
      </p:bgPr>
    </p:bg>
    <p:spTree>
      <p:nvGrpSpPr>
        <p:cNvPr id="1" name=""/>
        <p:cNvGrpSpPr/>
        <p:nvPr/>
      </p:nvGrpSpPr>
      <p:grpSpPr>
        <a:xfrm>
          <a:off x="0" y="0"/>
          <a:ext cx="0" cy="0"/>
          <a:chOff x="0" y="0"/>
          <a:chExt cx="0" cy="0"/>
        </a:xfrm>
      </p:grpSpPr>
      <p:sp>
        <p:nvSpPr>
          <p:cNvPr id="4" name="מלבן 3"/>
          <p:cNvSpPr/>
          <p:nvPr/>
        </p:nvSpPr>
        <p:spPr>
          <a:xfrm>
            <a:off x="1" y="0"/>
            <a:ext cx="12191999" cy="6798015"/>
          </a:xfrm>
          <a:prstGeom prst="rect">
            <a:avLst/>
          </a:prstGeom>
          <a:solidFill>
            <a:schemeClr val="accent6">
              <a:lumMod val="40000"/>
              <a:lumOff val="60000"/>
            </a:schemeClr>
          </a:solidFill>
        </p:spPr>
        <p:txBody>
          <a:bodyPr wrap="square">
            <a:spAutoFit/>
          </a:bodyPr>
          <a:lstStyle/>
          <a:p>
            <a:pPr algn="just">
              <a:lnSpc>
                <a:spcPct val="150000"/>
              </a:lnSpc>
            </a:pPr>
            <a:endParaRPr lang="he-IL" sz="1100" b="1" dirty="0" smtClean="0"/>
          </a:p>
          <a:p>
            <a:pPr algn="just">
              <a:lnSpc>
                <a:spcPct val="150000"/>
              </a:lnSpc>
            </a:pPr>
            <a:r>
              <a:rPr lang="he-IL" sz="2800" b="1" dirty="0" smtClean="0"/>
              <a:t>רבי </a:t>
            </a:r>
            <a:r>
              <a:rPr lang="he-IL" sz="2800" b="1" dirty="0"/>
              <a:t>יהושע בן </a:t>
            </a:r>
            <a:r>
              <a:rPr lang="he-IL" sz="2800" b="1" dirty="0" err="1"/>
              <a:t>קרחה</a:t>
            </a:r>
            <a:r>
              <a:rPr lang="he-IL" sz="2800" b="1" dirty="0"/>
              <a:t> הוסיף וביאר כי סדר הפרשיות מבטא סדר עבודה נכון: </a:t>
            </a:r>
            <a:endParaRPr lang="he-IL" sz="2800" b="1" dirty="0" smtClean="0"/>
          </a:p>
          <a:p>
            <a:pPr algn="just">
              <a:lnSpc>
                <a:spcPct val="150000"/>
              </a:lnSpc>
            </a:pPr>
            <a:r>
              <a:rPr lang="he-IL" sz="2800" b="1" dirty="0" smtClean="0"/>
              <a:t>בפסוק </a:t>
            </a:r>
            <a:r>
              <a:rPr lang="he-IL" sz="2800" b="1" dirty="0"/>
              <a:t>הראשון יש לכוון לכך </a:t>
            </a:r>
            <a:r>
              <a:rPr lang="he-IL" sz="2800" b="1" dirty="0" smtClean="0"/>
              <a:t>:</a:t>
            </a:r>
          </a:p>
          <a:p>
            <a:pPr algn="just">
              <a:lnSpc>
                <a:spcPct val="150000"/>
              </a:lnSpc>
            </a:pPr>
            <a:endParaRPr lang="he-IL" sz="1100" b="1" dirty="0" smtClean="0"/>
          </a:p>
          <a:p>
            <a:pPr marL="457200" indent="-457200" algn="just">
              <a:lnSpc>
                <a:spcPct val="150000"/>
              </a:lnSpc>
              <a:buFont typeface="Wingdings" panose="05000000000000000000" pitchFamily="2" charset="2"/>
              <a:buChar char="ü"/>
            </a:pPr>
            <a:r>
              <a:rPr lang="he-IL" sz="2800" b="1" dirty="0" smtClean="0"/>
              <a:t>שעם </a:t>
            </a:r>
            <a:r>
              <a:rPr lang="he-IL" sz="2800" b="1" dirty="0"/>
              <a:t>ישראל </a:t>
            </a:r>
            <a:r>
              <a:rPr lang="he-IL" sz="2800" b="1" dirty="0">
                <a:solidFill>
                  <a:srgbClr val="FF0000"/>
                </a:solidFill>
              </a:rPr>
              <a:t>מצווה </a:t>
            </a:r>
            <a:r>
              <a:rPr lang="he-IL" sz="2800" b="1" dirty="0" smtClean="0">
                <a:solidFill>
                  <a:srgbClr val="FF0000"/>
                </a:solidFill>
              </a:rPr>
              <a:t>לשמוע </a:t>
            </a:r>
            <a:r>
              <a:rPr lang="he-IL" sz="2800" b="1" dirty="0" smtClean="0"/>
              <a:t>(שמע ישראל).</a:t>
            </a:r>
          </a:p>
          <a:p>
            <a:pPr algn="just">
              <a:lnSpc>
                <a:spcPct val="150000"/>
              </a:lnSpc>
            </a:pPr>
            <a:endParaRPr lang="he-IL" sz="1050" b="1" dirty="0" smtClean="0"/>
          </a:p>
          <a:p>
            <a:pPr marL="457200" indent="-457200" algn="just">
              <a:lnSpc>
                <a:spcPct val="150000"/>
              </a:lnSpc>
              <a:buFont typeface="Wingdings" panose="05000000000000000000" pitchFamily="2" charset="2"/>
              <a:buChar char="ü"/>
            </a:pPr>
            <a:r>
              <a:rPr lang="he-IL" sz="2800" b="1" dirty="0" smtClean="0"/>
              <a:t>ומקבל </a:t>
            </a:r>
            <a:r>
              <a:rPr lang="he-IL" sz="2800" b="1" dirty="0"/>
              <a:t>על עצמו שה' הוא </a:t>
            </a:r>
            <a:r>
              <a:rPr lang="he-IL" sz="2800" b="1" dirty="0">
                <a:solidFill>
                  <a:srgbClr val="FF0000"/>
                </a:solidFill>
              </a:rPr>
              <a:t>בעל כל כוחות המציאות כולם </a:t>
            </a:r>
            <a:r>
              <a:rPr lang="he-IL" sz="2800" b="1" dirty="0" smtClean="0"/>
              <a:t>(פירוש א-</a:t>
            </a:r>
            <a:r>
              <a:rPr lang="he-IL" sz="2800" b="1" dirty="0" err="1" smtClean="0"/>
              <a:t>לוהינו</a:t>
            </a:r>
            <a:r>
              <a:rPr lang="he-IL" sz="2800" b="1" dirty="0" smtClean="0"/>
              <a:t>), </a:t>
            </a:r>
            <a:endParaRPr lang="he-IL" sz="2800" b="1" dirty="0" smtClean="0"/>
          </a:p>
          <a:p>
            <a:pPr algn="just">
              <a:lnSpc>
                <a:spcPct val="150000"/>
              </a:lnSpc>
            </a:pPr>
            <a:r>
              <a:rPr lang="he-IL" sz="2800" b="1" dirty="0" smtClean="0"/>
              <a:t>    ואף </a:t>
            </a:r>
            <a:r>
              <a:rPr lang="he-IL" sz="2800" b="1" dirty="0"/>
              <a:t>על פי שיש כוחות רבים ושונים - </a:t>
            </a:r>
            <a:r>
              <a:rPr lang="he-IL" sz="2800" b="1" dirty="0">
                <a:solidFill>
                  <a:srgbClr val="FF0000"/>
                </a:solidFill>
              </a:rPr>
              <a:t>ה' הוא אחד והוא המקור והשורש לכל </a:t>
            </a:r>
            <a:endParaRPr lang="he-IL" sz="2800" b="1" dirty="0" smtClean="0">
              <a:solidFill>
                <a:srgbClr val="FF0000"/>
              </a:solidFill>
            </a:endParaRPr>
          </a:p>
          <a:p>
            <a:pPr algn="just">
              <a:lnSpc>
                <a:spcPct val="150000"/>
              </a:lnSpc>
            </a:pPr>
            <a:r>
              <a:rPr lang="he-IL" sz="2800" b="1" dirty="0">
                <a:solidFill>
                  <a:srgbClr val="FF0000"/>
                </a:solidFill>
              </a:rPr>
              <a:t> </a:t>
            </a:r>
            <a:r>
              <a:rPr lang="he-IL" sz="2800" b="1" dirty="0" smtClean="0">
                <a:solidFill>
                  <a:srgbClr val="FF0000"/>
                </a:solidFill>
              </a:rPr>
              <a:t>   </a:t>
            </a:r>
            <a:r>
              <a:rPr lang="he-IL" sz="2800" b="1" dirty="0" smtClean="0">
                <a:solidFill>
                  <a:srgbClr val="FF0000"/>
                </a:solidFill>
              </a:rPr>
              <a:t>הכוחות</a:t>
            </a:r>
            <a:r>
              <a:rPr lang="he-IL" sz="2800" b="1" dirty="0" smtClean="0"/>
              <a:t> </a:t>
            </a:r>
            <a:r>
              <a:rPr lang="he-IL" sz="2800" b="1" dirty="0" smtClean="0"/>
              <a:t>(ה</a:t>
            </a:r>
            <a:r>
              <a:rPr lang="he-IL" sz="2800" b="1" dirty="0"/>
              <a:t>' </a:t>
            </a:r>
            <a:r>
              <a:rPr lang="he-IL" sz="2800" b="1" dirty="0" smtClean="0"/>
              <a:t>אחד).</a:t>
            </a:r>
          </a:p>
          <a:p>
            <a:pPr algn="just">
              <a:lnSpc>
                <a:spcPct val="150000"/>
              </a:lnSpc>
            </a:pPr>
            <a:endParaRPr lang="he-IL" sz="600" b="1" dirty="0" smtClean="0"/>
          </a:p>
          <a:p>
            <a:pPr marL="457200" indent="-457200" algn="just">
              <a:lnSpc>
                <a:spcPct val="150000"/>
              </a:lnSpc>
              <a:buFont typeface="Wingdings" panose="05000000000000000000" pitchFamily="2" charset="2"/>
              <a:buChar char="ü"/>
            </a:pPr>
            <a:r>
              <a:rPr lang="he-IL" sz="2800" b="1" dirty="0" smtClean="0"/>
              <a:t>המשך </a:t>
            </a:r>
            <a:r>
              <a:rPr lang="he-IL" sz="2800" b="1" dirty="0"/>
              <a:t>הפרשה גם הוא עוסק בקבלה כללית של </a:t>
            </a:r>
            <a:r>
              <a:rPr lang="he-IL" sz="2800" b="1" dirty="0">
                <a:solidFill>
                  <a:srgbClr val="FF0000"/>
                </a:solidFill>
              </a:rPr>
              <a:t>עול מלכות שמיים</a:t>
            </a:r>
            <a:r>
              <a:rPr lang="he-IL" sz="2800" b="1" dirty="0"/>
              <a:t>. </a:t>
            </a:r>
            <a:endParaRPr lang="he-IL" sz="2800" b="1" dirty="0" smtClean="0"/>
          </a:p>
          <a:p>
            <a:pPr algn="just">
              <a:lnSpc>
                <a:spcPct val="150000"/>
              </a:lnSpc>
            </a:pPr>
            <a:r>
              <a:rPr lang="he-IL" sz="2800" b="1" dirty="0"/>
              <a:t> </a:t>
            </a:r>
            <a:r>
              <a:rPr lang="he-IL" sz="2800" b="1" dirty="0" smtClean="0"/>
              <a:t>   </a:t>
            </a:r>
            <a:r>
              <a:rPr lang="he-IL" sz="2800" b="1" dirty="0" smtClean="0"/>
              <a:t>האדם </a:t>
            </a:r>
            <a:r>
              <a:rPr lang="he-IL" sz="2800" b="1" dirty="0"/>
              <a:t>מקבל </a:t>
            </a:r>
            <a:r>
              <a:rPr lang="he-IL" sz="2800" b="1" dirty="0" smtClean="0"/>
              <a:t>על </a:t>
            </a:r>
            <a:r>
              <a:rPr lang="he-IL" sz="2800" b="1" dirty="0"/>
              <a:t>עצמו לאהוב את ה' </a:t>
            </a:r>
            <a:r>
              <a:rPr lang="he-IL" sz="2800" b="1" dirty="0" smtClean="0"/>
              <a:t>("</a:t>
            </a:r>
            <a:r>
              <a:rPr lang="he-IL" sz="2800" b="1" dirty="0"/>
              <a:t>ואהבת את</a:t>
            </a:r>
            <a:r>
              <a:rPr lang="he-IL" sz="2800" b="1" dirty="0" smtClean="0"/>
              <a:t>...") </a:t>
            </a:r>
            <a:r>
              <a:rPr lang="he-IL" sz="2800" b="1" dirty="0">
                <a:solidFill>
                  <a:srgbClr val="FF0000"/>
                </a:solidFill>
              </a:rPr>
              <a:t>ולהעביר את מסורת ישראל </a:t>
            </a:r>
            <a:r>
              <a:rPr lang="he-IL" sz="2800" b="1" dirty="0" smtClean="0">
                <a:solidFill>
                  <a:srgbClr val="FF0000"/>
                </a:solidFill>
              </a:rPr>
              <a:t>  </a:t>
            </a:r>
          </a:p>
          <a:p>
            <a:pPr algn="just">
              <a:lnSpc>
                <a:spcPct val="150000"/>
              </a:lnSpc>
            </a:pPr>
            <a:r>
              <a:rPr lang="he-IL" sz="2800" b="1" dirty="0">
                <a:solidFill>
                  <a:srgbClr val="FF0000"/>
                </a:solidFill>
              </a:rPr>
              <a:t> </a:t>
            </a:r>
            <a:r>
              <a:rPr lang="he-IL" sz="2800" b="1" dirty="0" smtClean="0">
                <a:solidFill>
                  <a:srgbClr val="FF0000"/>
                </a:solidFill>
              </a:rPr>
              <a:t>   </a:t>
            </a:r>
            <a:r>
              <a:rPr lang="he-IL" sz="2800" b="1" dirty="0" smtClean="0"/>
              <a:t>גם לדורות </a:t>
            </a:r>
            <a:r>
              <a:rPr lang="he-IL" sz="2800" b="1" dirty="0"/>
              <a:t>הבאים - "</a:t>
            </a:r>
            <a:r>
              <a:rPr lang="he-IL" sz="2800" b="1" dirty="0" err="1"/>
              <a:t>ושננתם</a:t>
            </a:r>
            <a:r>
              <a:rPr lang="he-IL" sz="2800" b="1" dirty="0"/>
              <a:t> לבניך ודברת בם...". </a:t>
            </a:r>
          </a:p>
        </p:txBody>
      </p:sp>
    </p:spTree>
    <p:extLst>
      <p:ext uri="{BB962C8B-B14F-4D97-AF65-F5344CB8AC3E}">
        <p14:creationId xmlns:p14="http://schemas.microsoft.com/office/powerpoint/2010/main" val="3748328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0"/>
            <a:ext cx="12293600" cy="7445821"/>
          </a:xfrm>
          <a:prstGeom prst="rect">
            <a:avLst/>
          </a:prstGeom>
          <a:solidFill>
            <a:schemeClr val="accent2">
              <a:lumMod val="60000"/>
              <a:lumOff val="40000"/>
            </a:schemeClr>
          </a:solidFill>
        </p:spPr>
        <p:txBody>
          <a:bodyPr wrap="square">
            <a:spAutoFit/>
          </a:bodyPr>
          <a:lstStyle/>
          <a:p>
            <a:pPr algn="ctr">
              <a:lnSpc>
                <a:spcPct val="150000"/>
              </a:lnSpc>
            </a:pPr>
            <a:endParaRPr lang="he-IL" sz="1600" b="1" dirty="0" smtClean="0"/>
          </a:p>
          <a:p>
            <a:pPr algn="ctr">
              <a:lnSpc>
                <a:spcPct val="150000"/>
              </a:lnSpc>
            </a:pPr>
            <a:r>
              <a:rPr lang="he-IL" sz="4400" b="1" dirty="0" smtClean="0"/>
              <a:t>בפרשה </a:t>
            </a:r>
            <a:r>
              <a:rPr lang="he-IL" sz="4400" b="1" dirty="0"/>
              <a:t>השנייה – 'והיה אם שמוע', האדם מקבל על עצמו לקיים את מצוות ה'. </a:t>
            </a:r>
            <a:endParaRPr lang="he-IL" sz="4400" b="1" dirty="0" smtClean="0"/>
          </a:p>
          <a:p>
            <a:pPr algn="ctr">
              <a:lnSpc>
                <a:spcPct val="150000"/>
              </a:lnSpc>
            </a:pPr>
            <a:r>
              <a:rPr lang="he-IL" sz="4400" b="1" dirty="0" smtClean="0"/>
              <a:t>קבלה </a:t>
            </a:r>
            <a:r>
              <a:rPr lang="he-IL" sz="4400" b="1" dirty="0"/>
              <a:t>זו של קיום מצוות מזכה את עם ישראל בהשגחה מיוחדת של הקב"ה. </a:t>
            </a:r>
            <a:endParaRPr lang="he-IL" sz="4400" b="1" dirty="0" smtClean="0"/>
          </a:p>
          <a:p>
            <a:pPr algn="ctr">
              <a:lnSpc>
                <a:spcPct val="150000"/>
              </a:lnSpc>
            </a:pPr>
            <a:r>
              <a:rPr lang="he-IL" sz="4400" b="1" dirty="0" smtClean="0"/>
              <a:t>הקב"ה </a:t>
            </a:r>
            <a:r>
              <a:rPr lang="he-IL" sz="4400" b="1" dirty="0"/>
              <a:t>עוקב אחר המעשים של כל אחד ואחד, והביטוי לכך הוא ב'שכר ועונש</a:t>
            </a:r>
            <a:r>
              <a:rPr lang="he-IL" sz="4400" b="1" dirty="0" smtClean="0"/>
              <a:t>'</a:t>
            </a:r>
          </a:p>
          <a:p>
            <a:pPr>
              <a:lnSpc>
                <a:spcPct val="150000"/>
              </a:lnSpc>
            </a:pPr>
            <a:endParaRPr lang="he-IL" sz="4400" b="1" dirty="0"/>
          </a:p>
        </p:txBody>
      </p:sp>
      <p:pic>
        <p:nvPicPr>
          <p:cNvPr id="6" name="מציין מיקום תוכן 3"/>
          <p:cNvPicPr>
            <a:picLocks noGrp="1" noChangeAspect="1"/>
          </p:cNvPicPr>
          <p:nvPr>
            <p:ph sz="quarter" idx="13"/>
          </p:nvPr>
        </p:nvPicPr>
        <p:blipFill>
          <a:blip r:embed="rId2"/>
          <a:stretch>
            <a:fillRect/>
          </a:stretch>
        </p:blipFill>
        <p:spPr>
          <a:xfrm>
            <a:off x="9918499" y="5462589"/>
            <a:ext cx="1862946" cy="1395411"/>
          </a:xfrm>
          <a:prstGeom prst="rect">
            <a:avLst/>
          </a:prstGeom>
        </p:spPr>
      </p:pic>
      <p:pic>
        <p:nvPicPr>
          <p:cNvPr id="7" name="מציין מיקום תוכן 3"/>
          <p:cNvPicPr>
            <a:picLocks noChangeAspect="1"/>
          </p:cNvPicPr>
          <p:nvPr/>
        </p:nvPicPr>
        <p:blipFill>
          <a:blip r:embed="rId2"/>
          <a:stretch>
            <a:fillRect/>
          </a:stretch>
        </p:blipFill>
        <p:spPr>
          <a:xfrm>
            <a:off x="272676" y="5363076"/>
            <a:ext cx="1995801" cy="1494924"/>
          </a:xfrm>
          <a:prstGeom prst="rect">
            <a:avLst/>
          </a:prstGeom>
        </p:spPr>
      </p:pic>
    </p:spTree>
    <p:extLst>
      <p:ext uri="{BB962C8B-B14F-4D97-AF65-F5344CB8AC3E}">
        <p14:creationId xmlns:p14="http://schemas.microsoft.com/office/powerpoint/2010/main" val="29102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074821" y="337363"/>
            <a:ext cx="10364451" cy="1286237"/>
          </a:xfrm>
          <a:solidFill>
            <a:schemeClr val="accent4">
              <a:lumMod val="20000"/>
              <a:lumOff val="80000"/>
            </a:schemeClr>
          </a:solidFill>
        </p:spPr>
        <p:txBody>
          <a:bodyPr>
            <a:normAutofit/>
          </a:bodyPr>
          <a:lstStyle/>
          <a:p>
            <a:r>
              <a:rPr lang="he-IL" sz="4400" b="1" dirty="0"/>
              <a:t>הסיומת של קריאת שמע היא פרשת ציצית. </a:t>
            </a:r>
          </a:p>
        </p:txBody>
      </p:sp>
      <p:sp>
        <p:nvSpPr>
          <p:cNvPr id="4" name="מלבן 3"/>
          <p:cNvSpPr/>
          <p:nvPr/>
        </p:nvSpPr>
        <p:spPr>
          <a:xfrm>
            <a:off x="913775" y="2212669"/>
            <a:ext cx="10857121" cy="1446550"/>
          </a:xfrm>
          <a:prstGeom prst="rect">
            <a:avLst/>
          </a:prstGeom>
          <a:solidFill>
            <a:schemeClr val="accent4">
              <a:lumMod val="60000"/>
              <a:lumOff val="40000"/>
            </a:schemeClr>
          </a:solidFill>
        </p:spPr>
        <p:txBody>
          <a:bodyPr wrap="square">
            <a:spAutoFit/>
          </a:bodyPr>
          <a:lstStyle/>
          <a:p>
            <a:pPr algn="ctr"/>
            <a:r>
              <a:rPr lang="he-IL" sz="4400" b="1" cap="all" dirty="0">
                <a:solidFill>
                  <a:prstClr val="black"/>
                </a:solidFill>
                <a:ea typeface="+mj-ea"/>
                <a:cs typeface="Times New Roman" panose="02020603050405020304" pitchFamily="18" charset="0"/>
              </a:rPr>
              <a:t>עניינה של הציצית הוא לשמש תזכורת לקיום כל המצוות - "וראיתם אותו וזכרתם את כל מצוות ה'". </a:t>
            </a:r>
            <a:endParaRPr lang="he-IL" sz="2400" b="1" dirty="0"/>
          </a:p>
        </p:txBody>
      </p:sp>
      <p:sp>
        <p:nvSpPr>
          <p:cNvPr id="5" name="מלבן 4"/>
          <p:cNvSpPr/>
          <p:nvPr/>
        </p:nvSpPr>
        <p:spPr>
          <a:xfrm>
            <a:off x="913775" y="4248288"/>
            <a:ext cx="10323720" cy="1446550"/>
          </a:xfrm>
          <a:prstGeom prst="rect">
            <a:avLst/>
          </a:prstGeom>
          <a:solidFill>
            <a:schemeClr val="accent4">
              <a:lumMod val="75000"/>
            </a:schemeClr>
          </a:solidFill>
        </p:spPr>
        <p:txBody>
          <a:bodyPr wrap="square">
            <a:spAutoFit/>
          </a:bodyPr>
          <a:lstStyle/>
          <a:p>
            <a:pPr algn="ctr"/>
            <a:r>
              <a:rPr lang="he-IL" sz="4400" b="1" cap="all" dirty="0">
                <a:solidFill>
                  <a:prstClr val="black"/>
                </a:solidFill>
                <a:ea typeface="+mj-ea"/>
                <a:cs typeface="Times New Roman" panose="02020603050405020304" pitchFamily="18" charset="0"/>
              </a:rPr>
              <a:t>פרשה זו מהווה חיזוק והמשך לפרשה השנייה - קבלה של מצוות (פרשה שנייה). </a:t>
            </a:r>
            <a:endParaRPr lang="he-IL" sz="2400" b="1" dirty="0"/>
          </a:p>
        </p:txBody>
      </p:sp>
    </p:spTree>
    <p:extLst>
      <p:ext uri="{BB962C8B-B14F-4D97-AF65-F5344CB8AC3E}">
        <p14:creationId xmlns:p14="http://schemas.microsoft.com/office/powerpoint/2010/main" val="1906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sz="quarter" idx="13"/>
          </p:nvPr>
        </p:nvSpPr>
        <p:spPr>
          <a:xfrm>
            <a:off x="1847516" y="598450"/>
            <a:ext cx="10122567" cy="1976307"/>
          </a:xfrm>
        </p:spPr>
        <p:style>
          <a:lnRef idx="0">
            <a:schemeClr val="accent5"/>
          </a:lnRef>
          <a:fillRef idx="3">
            <a:schemeClr val="accent5"/>
          </a:fillRef>
          <a:effectRef idx="3">
            <a:schemeClr val="accent5"/>
          </a:effectRef>
          <a:fontRef idx="minor">
            <a:schemeClr val="lt1"/>
          </a:fontRef>
        </p:style>
        <p:txBody>
          <a:bodyPr>
            <a:noAutofit/>
          </a:bodyPr>
          <a:lstStyle/>
          <a:p>
            <a:pPr marL="0" indent="0">
              <a:buNone/>
            </a:pPr>
            <a:r>
              <a:rPr lang="he-IL" sz="2800" b="1" dirty="0"/>
              <a:t>במהלך זה של קבלת עול מלכות שמיים, יש מסר גדול: אין להסתפק</a:t>
            </a:r>
          </a:p>
          <a:p>
            <a:pPr marL="0" indent="0">
              <a:buNone/>
            </a:pPr>
            <a:r>
              <a:rPr lang="he-IL" sz="2800" b="1" dirty="0"/>
              <a:t>באמונה בפה ובלב אלא יש לפעול לכך שאמונה זו תתממש ותבוא לידי</a:t>
            </a:r>
          </a:p>
          <a:p>
            <a:pPr marL="0" indent="0">
              <a:buNone/>
            </a:pPr>
            <a:r>
              <a:rPr lang="he-IL" sz="2800" b="1" dirty="0"/>
              <a:t>ביטוי באופן מעשי בחייו של כל אחד ואחד. </a:t>
            </a:r>
          </a:p>
        </p:txBody>
      </p:sp>
      <p:sp>
        <p:nvSpPr>
          <p:cNvPr id="4" name="מלבן 3"/>
          <p:cNvSpPr/>
          <p:nvPr/>
        </p:nvSpPr>
        <p:spPr>
          <a:xfrm>
            <a:off x="266700" y="3881199"/>
            <a:ext cx="11436683" cy="199336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lnSpc>
                <a:spcPct val="120000"/>
              </a:lnSpc>
              <a:spcBef>
                <a:spcPts val="1000"/>
              </a:spcBef>
              <a:buClr>
                <a:prstClr val="black"/>
              </a:buClr>
            </a:pPr>
            <a:r>
              <a:rPr lang="he-IL" sz="3200" b="1" cap="all" dirty="0">
                <a:solidFill>
                  <a:prstClr val="black"/>
                </a:solidFill>
              </a:rPr>
              <a:t>אדם שבאמת מאמין שה' </a:t>
            </a:r>
            <a:r>
              <a:rPr lang="he-IL" sz="3200" b="1" cap="all" dirty="0" smtClean="0">
                <a:solidFill>
                  <a:prstClr val="black"/>
                </a:solidFill>
              </a:rPr>
              <a:t>הוא שולט </a:t>
            </a:r>
            <a:r>
              <a:rPr lang="he-IL" sz="3200" b="1" cap="all" dirty="0">
                <a:solidFill>
                  <a:prstClr val="black"/>
                </a:solidFill>
              </a:rPr>
              <a:t>ומשגיח על כל חלקי המציאות </a:t>
            </a:r>
            <a:endParaRPr lang="he-IL" sz="3200" b="1" cap="all" dirty="0" smtClean="0">
              <a:solidFill>
                <a:prstClr val="black"/>
              </a:solidFill>
            </a:endParaRPr>
          </a:p>
          <a:p>
            <a:pPr lvl="0">
              <a:lnSpc>
                <a:spcPct val="120000"/>
              </a:lnSpc>
              <a:spcBef>
                <a:spcPts val="1000"/>
              </a:spcBef>
              <a:buClr>
                <a:prstClr val="black"/>
              </a:buClr>
            </a:pPr>
            <a:r>
              <a:rPr lang="he-IL" sz="3200" b="1" cap="all" dirty="0" smtClean="0">
                <a:solidFill>
                  <a:prstClr val="black"/>
                </a:solidFill>
              </a:rPr>
              <a:t>(</a:t>
            </a:r>
            <a:r>
              <a:rPr lang="he-IL" sz="3200" b="1" cap="all" dirty="0">
                <a:solidFill>
                  <a:prstClr val="black"/>
                </a:solidFill>
              </a:rPr>
              <a:t>ה' אלוקינו ה' אחד) ומקבל על </a:t>
            </a:r>
            <a:r>
              <a:rPr lang="he-IL" sz="3200" b="1" cap="all" dirty="0" smtClean="0">
                <a:solidFill>
                  <a:prstClr val="black"/>
                </a:solidFill>
              </a:rPr>
              <a:t>עצמו עול </a:t>
            </a:r>
            <a:r>
              <a:rPr lang="he-IL" sz="3200" b="1" cap="all" dirty="0">
                <a:solidFill>
                  <a:prstClr val="black"/>
                </a:solidFill>
              </a:rPr>
              <a:t>מלכות שמיים, חייב </a:t>
            </a:r>
            <a:r>
              <a:rPr lang="he-IL" sz="3200" b="1" cap="all" dirty="0" smtClean="0">
                <a:solidFill>
                  <a:prstClr val="black"/>
                </a:solidFill>
              </a:rPr>
              <a:t>להשתדל  </a:t>
            </a:r>
            <a:r>
              <a:rPr lang="he-IL" sz="3200" b="1" cap="all" dirty="0">
                <a:solidFill>
                  <a:prstClr val="black"/>
                </a:solidFill>
              </a:rPr>
              <a:t>באופן פעיל מאוד על מנת לקיים </a:t>
            </a:r>
            <a:r>
              <a:rPr lang="he-IL" sz="3200" b="1" cap="all" dirty="0" smtClean="0">
                <a:solidFill>
                  <a:prstClr val="black"/>
                </a:solidFill>
              </a:rPr>
              <a:t>את רצון </a:t>
            </a:r>
            <a:r>
              <a:rPr lang="he-IL" sz="3200" b="1" cap="all" dirty="0">
                <a:solidFill>
                  <a:prstClr val="black"/>
                </a:solidFill>
              </a:rPr>
              <a:t>ה' ואת מצוותיו</a:t>
            </a:r>
          </a:p>
        </p:txBody>
      </p:sp>
    </p:spTree>
    <p:extLst>
      <p:ext uri="{BB962C8B-B14F-4D97-AF65-F5344CB8AC3E}">
        <p14:creationId xmlns:p14="http://schemas.microsoft.com/office/powerpoint/2010/main" val="204298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a:srcRect l="105" r="6146"/>
          <a:stretch/>
        </p:blipFill>
        <p:spPr>
          <a:xfrm>
            <a:off x="0" y="0"/>
            <a:ext cx="12192000" cy="6880509"/>
          </a:xfrm>
          <a:prstGeom prst="rect">
            <a:avLst/>
          </a:prstGeom>
        </p:spPr>
      </p:pic>
      <p:sp>
        <p:nvSpPr>
          <p:cNvPr id="2" name="כותרת 1"/>
          <p:cNvSpPr>
            <a:spLocks noGrp="1"/>
          </p:cNvSpPr>
          <p:nvPr>
            <p:ph type="ctrTitle"/>
          </p:nvPr>
        </p:nvSpPr>
        <p:spPr>
          <a:xfrm>
            <a:off x="317500" y="819701"/>
            <a:ext cx="5778500" cy="969963"/>
          </a:xfrm>
        </p:spPr>
        <p:txBody>
          <a:bodyPr>
            <a:noAutofit/>
          </a:bodyPr>
          <a:lstStyle/>
          <a:p>
            <a:r>
              <a:rPr lang="he-IL" sz="7200" b="1" dirty="0" smtClean="0">
                <a:solidFill>
                  <a:srgbClr val="0070C0"/>
                </a:solidFill>
                <a:latin typeface="David" panose="020E0502060401010101" pitchFamily="34" charset="-79"/>
                <a:cs typeface="David" panose="020E0502060401010101" pitchFamily="34" charset="-79"/>
              </a:rPr>
              <a:t>ד. קריאת שמע </a:t>
            </a:r>
            <a:endParaRPr lang="he-IL" sz="7200" b="1" dirty="0">
              <a:solidFill>
                <a:srgbClr val="0070C0"/>
              </a:solidFill>
              <a:latin typeface="David" panose="020E0502060401010101" pitchFamily="34" charset="-79"/>
              <a:cs typeface="David" panose="020E0502060401010101" pitchFamily="34" charset="-79"/>
            </a:endParaRPr>
          </a:p>
        </p:txBody>
      </p:sp>
      <p:sp>
        <p:nvSpPr>
          <p:cNvPr id="5" name="כותרת משנה 4"/>
          <p:cNvSpPr>
            <a:spLocks noGrp="1"/>
          </p:cNvSpPr>
          <p:nvPr>
            <p:ph type="subTitle" idx="1"/>
          </p:nvPr>
        </p:nvSpPr>
        <p:spPr>
          <a:xfrm>
            <a:off x="-602422" y="2087105"/>
            <a:ext cx="6698422" cy="3109809"/>
          </a:xfrm>
        </p:spPr>
        <p:txBody>
          <a:bodyPr>
            <a:noAutofit/>
          </a:bodyPr>
          <a:lstStyle/>
          <a:p>
            <a:pPr marL="457200" indent="-457200" algn="r">
              <a:buAutoNum type="arabicPeriod"/>
            </a:pPr>
            <a:r>
              <a:rPr lang="he-IL" sz="3600" b="1" dirty="0" smtClean="0">
                <a:solidFill>
                  <a:srgbClr val="002060"/>
                </a:solidFill>
                <a:latin typeface="David" panose="020E0502060401010101" pitchFamily="34" charset="-79"/>
                <a:cs typeface="David" panose="020E0502060401010101" pitchFamily="34" charset="-79"/>
              </a:rPr>
              <a:t>המצווה</a:t>
            </a:r>
          </a:p>
          <a:p>
            <a:pPr marL="457200" indent="-457200" algn="r">
              <a:buAutoNum type="arabicPeriod"/>
            </a:pPr>
            <a:r>
              <a:rPr lang="he-IL" sz="3600" b="1" dirty="0" smtClean="0">
                <a:solidFill>
                  <a:srgbClr val="002060"/>
                </a:solidFill>
                <a:latin typeface="David" panose="020E0502060401010101" pitchFamily="34" charset="-79"/>
                <a:cs typeface="David" panose="020E0502060401010101" pitchFamily="34" charset="-79"/>
              </a:rPr>
              <a:t>חשיבות אמירתה- </a:t>
            </a:r>
          </a:p>
          <a:p>
            <a:pPr algn="r"/>
            <a:r>
              <a:rPr lang="he-IL" sz="3600" b="1" dirty="0">
                <a:solidFill>
                  <a:srgbClr val="002060"/>
                </a:solidFill>
                <a:latin typeface="David" panose="020E0502060401010101" pitchFamily="34" charset="-79"/>
                <a:cs typeface="David" panose="020E0502060401010101" pitchFamily="34" charset="-79"/>
              </a:rPr>
              <a:t>(</a:t>
            </a:r>
            <a:r>
              <a:rPr lang="he-IL" sz="3600" b="1" dirty="0" smtClean="0">
                <a:solidFill>
                  <a:srgbClr val="002060"/>
                </a:solidFill>
                <a:latin typeface="David" panose="020E0502060401010101" pitchFamily="34" charset="-79"/>
                <a:cs typeface="David" panose="020E0502060401010101" pitchFamily="34" charset="-79"/>
              </a:rPr>
              <a:t>איסור דיבור, כוונה בקריאת שמע)</a:t>
            </a:r>
          </a:p>
          <a:p>
            <a:pPr algn="r"/>
            <a:r>
              <a:rPr lang="he-IL" sz="3600" b="1" dirty="0" smtClean="0">
                <a:solidFill>
                  <a:schemeClr val="tx1"/>
                </a:solidFill>
                <a:latin typeface="David" panose="020E0502060401010101" pitchFamily="34" charset="-79"/>
                <a:cs typeface="David" panose="020E0502060401010101" pitchFamily="34" charset="-79"/>
              </a:rPr>
              <a:t>3</a:t>
            </a:r>
            <a:r>
              <a:rPr lang="he-IL" sz="3600" b="1" dirty="0" smtClean="0">
                <a:solidFill>
                  <a:srgbClr val="002060"/>
                </a:solidFill>
                <a:latin typeface="David" panose="020E0502060401010101" pitchFamily="34" charset="-79"/>
                <a:cs typeface="David" panose="020E0502060401010101" pitchFamily="34" charset="-79"/>
              </a:rPr>
              <a:t>. תוכן הפרשיות </a:t>
            </a:r>
          </a:p>
          <a:p>
            <a:pPr algn="r"/>
            <a:r>
              <a:rPr lang="he-IL" sz="3600" b="1" dirty="0" smtClean="0">
                <a:solidFill>
                  <a:schemeClr val="tx1"/>
                </a:solidFill>
                <a:latin typeface="David" panose="020E0502060401010101" pitchFamily="34" charset="-79"/>
                <a:cs typeface="David" panose="020E0502060401010101" pitchFamily="34" charset="-79"/>
              </a:rPr>
              <a:t>4</a:t>
            </a:r>
            <a:r>
              <a:rPr lang="he-IL" sz="3600" b="1" dirty="0" smtClean="0">
                <a:solidFill>
                  <a:srgbClr val="002060"/>
                </a:solidFill>
                <a:latin typeface="David" panose="020E0502060401010101" pitchFamily="34" charset="-79"/>
                <a:cs typeface="David" panose="020E0502060401010101" pitchFamily="34" charset="-79"/>
              </a:rPr>
              <a:t>. זמן קריאת שמע </a:t>
            </a:r>
          </a:p>
        </p:txBody>
      </p:sp>
    </p:spTree>
    <p:extLst>
      <p:ext uri="{BB962C8B-B14F-4D97-AF65-F5344CB8AC3E}">
        <p14:creationId xmlns:p14="http://schemas.microsoft.com/office/powerpoint/2010/main" val="3596862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9000">
              <a:schemeClr val="accent1">
                <a:lumMod val="20000"/>
                <a:lumOff val="80000"/>
              </a:schemeClr>
            </a:gs>
            <a:gs pos="43000">
              <a:schemeClr val="accent6">
                <a:lumMod val="0"/>
                <a:lumOff val="100000"/>
              </a:schemeClr>
            </a:gs>
            <a:gs pos="100000">
              <a:schemeClr val="accent6">
                <a:lumMod val="100000"/>
              </a:schemeClr>
            </a:gs>
          </a:gsLst>
          <a:lin ang="2700000" scaled="1"/>
        </a:gradFill>
        <a:effectLst/>
      </p:bgPr>
    </p:bg>
    <p:spTree>
      <p:nvGrpSpPr>
        <p:cNvPr id="1" name=""/>
        <p:cNvGrpSpPr/>
        <p:nvPr/>
      </p:nvGrpSpPr>
      <p:grpSpPr>
        <a:xfrm>
          <a:off x="0" y="0"/>
          <a:ext cx="0" cy="0"/>
          <a:chOff x="0" y="0"/>
          <a:chExt cx="0" cy="0"/>
        </a:xfrm>
      </p:grpSpPr>
      <p:sp>
        <p:nvSpPr>
          <p:cNvPr id="4" name="מלבן 3"/>
          <p:cNvSpPr/>
          <p:nvPr/>
        </p:nvSpPr>
        <p:spPr>
          <a:xfrm>
            <a:off x="127000" y="1814543"/>
            <a:ext cx="11671300" cy="4862870"/>
          </a:xfrm>
          <a:prstGeom prst="rect">
            <a:avLst/>
          </a:prstGeom>
          <a:solidFill>
            <a:srgbClr val="FFC000"/>
          </a:solidFill>
        </p:spPr>
        <p:txBody>
          <a:bodyPr wrap="square">
            <a:spAutoFit/>
          </a:bodyPr>
          <a:lstStyle/>
          <a:p>
            <a:pPr marL="457200" indent="-457200">
              <a:buFont typeface="Wingdings" panose="05000000000000000000" pitchFamily="2" charset="2"/>
              <a:buChar char="v"/>
            </a:pPr>
            <a:r>
              <a:rPr lang="he-IL" sz="2800" b="1" u="sng" dirty="0" smtClean="0"/>
              <a:t>מי </a:t>
            </a:r>
            <a:r>
              <a:rPr lang="he-IL" sz="2800" b="1" u="sng" dirty="0"/>
              <a:t>שלא כיוון </a:t>
            </a:r>
            <a:r>
              <a:rPr lang="he-IL" sz="2800" dirty="0"/>
              <a:t>באמירת הפסוק הראשון בקריאת שמע, </a:t>
            </a:r>
            <a:r>
              <a:rPr lang="he-IL" sz="2800" b="1" u="sng" dirty="0"/>
              <a:t>לא יצא ידי חובה</a:t>
            </a:r>
            <a:r>
              <a:rPr lang="he-IL" sz="2800" dirty="0"/>
              <a:t>. </a:t>
            </a:r>
            <a:endParaRPr lang="he-IL" sz="2800" dirty="0" smtClean="0"/>
          </a:p>
          <a:p>
            <a:endParaRPr lang="he-IL" sz="1600" dirty="0" smtClean="0"/>
          </a:p>
          <a:p>
            <a:pPr marL="457200" indent="-457200">
              <a:lnSpc>
                <a:spcPct val="150000"/>
              </a:lnSpc>
              <a:buFont typeface="Wingdings" panose="05000000000000000000" pitchFamily="2" charset="2"/>
              <a:buChar char="v"/>
            </a:pPr>
            <a:r>
              <a:rPr lang="he-IL" sz="2800" dirty="0" smtClean="0"/>
              <a:t>בעת </a:t>
            </a:r>
            <a:r>
              <a:rPr lang="he-IL" sz="2800" dirty="0"/>
              <a:t>אמירת הפסוק הראשון יש לכוון כך: </a:t>
            </a:r>
            <a:endParaRPr lang="he-IL" sz="2800" dirty="0" smtClean="0"/>
          </a:p>
          <a:p>
            <a:pPr>
              <a:lnSpc>
                <a:spcPct val="150000"/>
              </a:lnSpc>
            </a:pPr>
            <a:r>
              <a:rPr lang="he-IL" sz="2800" dirty="0" smtClean="0"/>
              <a:t>         </a:t>
            </a:r>
            <a:r>
              <a:rPr lang="he-IL" sz="2800" b="1" dirty="0" smtClean="0">
                <a:solidFill>
                  <a:srgbClr val="FF0000"/>
                </a:solidFill>
              </a:rPr>
              <a:t>"</a:t>
            </a:r>
            <a:r>
              <a:rPr lang="he-IL" sz="2800" b="1" dirty="0">
                <a:solidFill>
                  <a:srgbClr val="FF0000"/>
                </a:solidFill>
              </a:rPr>
              <a:t>שמע ישראל" </a:t>
            </a:r>
            <a:r>
              <a:rPr lang="he-IL" sz="2800" dirty="0"/>
              <a:t>- הריני מקבל על עצמי </a:t>
            </a:r>
            <a:r>
              <a:rPr lang="he-IL" sz="2800" dirty="0" smtClean="0"/>
              <a:t>(כחלק </a:t>
            </a:r>
            <a:r>
              <a:rPr lang="he-IL" sz="2800" dirty="0" err="1"/>
              <a:t>מהיותי</a:t>
            </a:r>
            <a:r>
              <a:rPr lang="he-IL" sz="2800" dirty="0"/>
              <a:t> מעם </a:t>
            </a:r>
            <a:r>
              <a:rPr lang="he-IL" sz="2800" dirty="0" smtClean="0"/>
              <a:t>ישראל) </a:t>
            </a:r>
          </a:p>
          <a:p>
            <a:pPr>
              <a:lnSpc>
                <a:spcPct val="150000"/>
              </a:lnSpc>
            </a:pPr>
            <a:r>
              <a:rPr lang="he-IL" sz="2800" dirty="0" smtClean="0"/>
              <a:t>           ש</a:t>
            </a:r>
            <a:r>
              <a:rPr lang="he-IL" sz="2800" dirty="0"/>
              <a:t>... </a:t>
            </a:r>
            <a:r>
              <a:rPr lang="he-IL" sz="2800" b="1" dirty="0">
                <a:solidFill>
                  <a:srgbClr val="FF0000"/>
                </a:solidFill>
              </a:rPr>
              <a:t>"ה' א-</a:t>
            </a:r>
            <a:r>
              <a:rPr lang="he-IL" sz="2800" b="1" dirty="0" err="1">
                <a:solidFill>
                  <a:srgbClr val="FF0000"/>
                </a:solidFill>
              </a:rPr>
              <a:t>לוהינו</a:t>
            </a:r>
            <a:r>
              <a:rPr lang="he-IL" sz="2800" b="1" dirty="0">
                <a:solidFill>
                  <a:srgbClr val="FF0000"/>
                </a:solidFill>
              </a:rPr>
              <a:t>" </a:t>
            </a:r>
            <a:r>
              <a:rPr lang="he-IL" sz="2800" dirty="0"/>
              <a:t>- ה' הוא בעל כל כוחות המציאות כולם. </a:t>
            </a:r>
            <a:endParaRPr lang="he-IL" sz="2800" dirty="0" smtClean="0"/>
          </a:p>
          <a:p>
            <a:pPr>
              <a:lnSpc>
                <a:spcPct val="150000"/>
              </a:lnSpc>
            </a:pPr>
            <a:r>
              <a:rPr lang="he-IL" sz="2800" dirty="0" smtClean="0"/>
              <a:t>          </a:t>
            </a:r>
            <a:r>
              <a:rPr lang="he-IL" sz="2800" b="1" dirty="0" smtClean="0">
                <a:solidFill>
                  <a:srgbClr val="FF0000"/>
                </a:solidFill>
              </a:rPr>
              <a:t>"</a:t>
            </a:r>
            <a:r>
              <a:rPr lang="he-IL" sz="2800" b="1" dirty="0">
                <a:solidFill>
                  <a:srgbClr val="FF0000"/>
                </a:solidFill>
              </a:rPr>
              <a:t>ה' אחד" </a:t>
            </a:r>
            <a:r>
              <a:rPr lang="he-IL" sz="2800" dirty="0"/>
              <a:t>- אף על פי שיש כוחות רבים ושונים, ה' הוא המקור והשורש לכולם. </a:t>
            </a:r>
            <a:endParaRPr lang="he-IL" sz="2800" dirty="0" smtClean="0"/>
          </a:p>
          <a:p>
            <a:endParaRPr lang="he-IL" sz="1400" dirty="0" smtClean="0"/>
          </a:p>
          <a:p>
            <a:pPr marL="457200" indent="-457200">
              <a:lnSpc>
                <a:spcPct val="150000"/>
              </a:lnSpc>
              <a:buFont typeface="Wingdings" panose="05000000000000000000" pitchFamily="2" charset="2"/>
              <a:buChar char="v"/>
            </a:pPr>
            <a:r>
              <a:rPr lang="he-IL" sz="2800" dirty="0" smtClean="0"/>
              <a:t>בדיעבד</a:t>
            </a:r>
            <a:r>
              <a:rPr lang="he-IL" sz="2800" dirty="0"/>
              <a:t>, גם אם לא כיוון בפירוש המדויק של כל מילה, אלא כיוון באופן כללי שמקבל על עצמו עול מלכות שמיים, יצא ידי חובה. </a:t>
            </a:r>
          </a:p>
        </p:txBody>
      </p:sp>
      <p:sp>
        <p:nvSpPr>
          <p:cNvPr id="5" name="מלבן 4"/>
          <p:cNvSpPr/>
          <p:nvPr/>
        </p:nvSpPr>
        <p:spPr>
          <a:xfrm>
            <a:off x="1473200" y="182771"/>
            <a:ext cx="9398000" cy="1446550"/>
          </a:xfrm>
          <a:prstGeom prst="rect">
            <a:avLst/>
          </a:prstGeom>
          <a:solidFill>
            <a:schemeClr val="accent1">
              <a:lumMod val="60000"/>
              <a:lumOff val="40000"/>
            </a:schemeClr>
          </a:solidFill>
        </p:spPr>
        <p:txBody>
          <a:bodyPr wrap="square">
            <a:spAutoFit/>
          </a:bodyPr>
          <a:lstStyle/>
          <a:p>
            <a:pPr lvl="0" algn="ctr"/>
            <a:r>
              <a:rPr lang="he-IL" sz="4400" b="1" dirty="0">
                <a:solidFill>
                  <a:srgbClr val="FF0000"/>
                </a:solidFill>
              </a:rPr>
              <a:t>הלכה למעשה - כוונה בפסוק הראשון של קריאת שמע </a:t>
            </a:r>
          </a:p>
        </p:txBody>
      </p:sp>
    </p:spTree>
    <p:extLst>
      <p:ext uri="{BB962C8B-B14F-4D97-AF65-F5344CB8AC3E}">
        <p14:creationId xmlns:p14="http://schemas.microsoft.com/office/powerpoint/2010/main" val="5286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379621" y="398581"/>
            <a:ext cx="9625263" cy="1077218"/>
          </a:xfrm>
          <a:prstGeom prst="rect">
            <a:avLst/>
          </a:prstGeom>
        </p:spPr>
        <p:txBody>
          <a:bodyPr wrap="square">
            <a:spAutoFit/>
          </a:bodyPr>
          <a:lstStyle/>
          <a:p>
            <a:r>
              <a:rPr lang="he-IL" sz="3200" b="1" dirty="0">
                <a:solidFill>
                  <a:srgbClr val="FF0000"/>
                </a:solidFill>
              </a:rPr>
              <a:t>אם לא כיוון כלל אפילו כוונה בסיסית זו, לא יצא ידי חובתו ויש לחזור לומר את הפסוק בכוונה, באופן </a:t>
            </a:r>
            <a:r>
              <a:rPr lang="he-IL" sz="3200" b="1" dirty="0" smtClean="0">
                <a:solidFill>
                  <a:srgbClr val="FF0000"/>
                </a:solidFill>
              </a:rPr>
              <a:t>הבא:</a:t>
            </a:r>
            <a:endParaRPr lang="he-IL" sz="3200" b="1" dirty="0">
              <a:solidFill>
                <a:srgbClr val="FF0000"/>
              </a:solidFill>
            </a:endParaRPr>
          </a:p>
        </p:txBody>
      </p:sp>
      <p:sp>
        <p:nvSpPr>
          <p:cNvPr id="5" name="מלבן 4"/>
          <p:cNvSpPr/>
          <p:nvPr/>
        </p:nvSpPr>
        <p:spPr>
          <a:xfrm>
            <a:off x="4559300" y="1890413"/>
            <a:ext cx="7007057" cy="954107"/>
          </a:xfrm>
          <a:prstGeom prst="rect">
            <a:avLst/>
          </a:prstGeom>
          <a:solidFill>
            <a:schemeClr val="accent6">
              <a:lumMod val="40000"/>
              <a:lumOff val="60000"/>
            </a:schemeClr>
          </a:solidFill>
        </p:spPr>
        <p:txBody>
          <a:bodyPr wrap="square">
            <a:spAutoFit/>
          </a:bodyPr>
          <a:lstStyle/>
          <a:p>
            <a:r>
              <a:rPr lang="he-IL" sz="2800" b="1" dirty="0">
                <a:solidFill>
                  <a:prstClr val="black"/>
                </a:solidFill>
              </a:rPr>
              <a:t>א. אם נזכר לאחר סיום אמירת הפסוק ימתין כמה שניות ולאחר מכן יאמר את הפסוק. </a:t>
            </a:r>
            <a:endParaRPr lang="he-IL" sz="2800" b="1" dirty="0"/>
          </a:p>
        </p:txBody>
      </p:sp>
      <p:sp>
        <p:nvSpPr>
          <p:cNvPr id="6" name="מלבן 5"/>
          <p:cNvSpPr/>
          <p:nvPr/>
        </p:nvSpPr>
        <p:spPr>
          <a:xfrm>
            <a:off x="2286000" y="3253726"/>
            <a:ext cx="8718884" cy="954107"/>
          </a:xfrm>
          <a:prstGeom prst="rect">
            <a:avLst/>
          </a:prstGeom>
          <a:solidFill>
            <a:schemeClr val="accent1">
              <a:lumMod val="20000"/>
              <a:lumOff val="80000"/>
            </a:schemeClr>
          </a:solidFill>
        </p:spPr>
        <p:txBody>
          <a:bodyPr wrap="square">
            <a:spAutoFit/>
          </a:bodyPr>
          <a:lstStyle/>
          <a:p>
            <a:r>
              <a:rPr lang="he-IL" sz="2800" b="1" dirty="0">
                <a:solidFill>
                  <a:prstClr val="black"/>
                </a:solidFill>
              </a:rPr>
              <a:t>ב. אם נזכר באמצע הפרשיה הראשונה </a:t>
            </a:r>
            <a:r>
              <a:rPr lang="he-IL" sz="2800" b="1" dirty="0" smtClean="0">
                <a:solidFill>
                  <a:prstClr val="black"/>
                </a:solidFill>
              </a:rPr>
              <a:t>(של </a:t>
            </a:r>
            <a:r>
              <a:rPr lang="he-IL" sz="2800" b="1" dirty="0">
                <a:solidFill>
                  <a:prstClr val="black"/>
                </a:solidFill>
              </a:rPr>
              <a:t>'ואהבת</a:t>
            </a:r>
            <a:r>
              <a:rPr lang="he-IL" sz="2800" b="1" dirty="0" smtClean="0">
                <a:solidFill>
                  <a:prstClr val="black"/>
                </a:solidFill>
              </a:rPr>
              <a:t>') </a:t>
            </a:r>
            <a:r>
              <a:rPr lang="he-IL" sz="2800" b="1" dirty="0">
                <a:solidFill>
                  <a:prstClr val="black"/>
                </a:solidFill>
              </a:rPr>
              <a:t>יאמר מיד כאשר נזכר בכך ויחזור ויקרא את כל הפרשיה כסדר. </a:t>
            </a:r>
            <a:endParaRPr lang="he-IL" sz="2800" b="1" dirty="0"/>
          </a:p>
        </p:txBody>
      </p:sp>
      <p:sp>
        <p:nvSpPr>
          <p:cNvPr id="7" name="מלבן 6"/>
          <p:cNvSpPr/>
          <p:nvPr/>
        </p:nvSpPr>
        <p:spPr>
          <a:xfrm>
            <a:off x="144380" y="4622447"/>
            <a:ext cx="10676020" cy="1384995"/>
          </a:xfrm>
          <a:prstGeom prst="rect">
            <a:avLst/>
          </a:prstGeom>
          <a:solidFill>
            <a:schemeClr val="accent3">
              <a:lumMod val="40000"/>
              <a:lumOff val="60000"/>
            </a:schemeClr>
          </a:solidFill>
        </p:spPr>
        <p:txBody>
          <a:bodyPr wrap="square">
            <a:spAutoFit/>
          </a:bodyPr>
          <a:lstStyle/>
          <a:p>
            <a:r>
              <a:rPr lang="he-IL" sz="2800" b="1" dirty="0" smtClean="0">
                <a:solidFill>
                  <a:prstClr val="black"/>
                </a:solidFill>
              </a:rPr>
              <a:t> </a:t>
            </a:r>
            <a:r>
              <a:rPr lang="he-IL" sz="2800" b="1" dirty="0">
                <a:solidFill>
                  <a:prstClr val="black"/>
                </a:solidFill>
              </a:rPr>
              <a:t>ג. אם נזכר באמצע הפרשיה השנייה, ימשיך ויסיים את קריאת הפרשייה השנייה, ולאחר מכן יאמר את הפסוק ביחד עם כל הפרשייה הראשונה, ואז ידלג לפרשייה השלישית </a:t>
            </a:r>
            <a:r>
              <a:rPr lang="he-IL" sz="2800" b="1" dirty="0" smtClean="0">
                <a:solidFill>
                  <a:prstClr val="black"/>
                </a:solidFill>
              </a:rPr>
              <a:t>('ויאמר</a:t>
            </a:r>
            <a:r>
              <a:rPr lang="he-IL" sz="2800" b="1" dirty="0">
                <a:solidFill>
                  <a:prstClr val="black"/>
                </a:solidFill>
              </a:rPr>
              <a:t>', שכן אין סדר הפרשיות מעכב, </a:t>
            </a:r>
            <a:r>
              <a:rPr lang="he-IL" sz="2800" b="1" dirty="0" smtClean="0">
                <a:solidFill>
                  <a:prstClr val="black"/>
                </a:solidFill>
              </a:rPr>
              <a:t>בדיעבד)</a:t>
            </a:r>
            <a:endParaRPr lang="he-IL" sz="2800" b="1" dirty="0"/>
          </a:p>
        </p:txBody>
      </p:sp>
      <p:pic>
        <p:nvPicPr>
          <p:cNvPr id="8" name="תמונה 7"/>
          <p:cNvPicPr>
            <a:picLocks noChangeAspect="1"/>
          </p:cNvPicPr>
          <p:nvPr/>
        </p:nvPicPr>
        <p:blipFill>
          <a:blip r:embed="rId2"/>
          <a:stretch>
            <a:fillRect/>
          </a:stretch>
        </p:blipFill>
        <p:spPr>
          <a:xfrm>
            <a:off x="144380" y="1589856"/>
            <a:ext cx="2435052" cy="1811070"/>
          </a:xfrm>
          <a:prstGeom prst="rect">
            <a:avLst/>
          </a:prstGeom>
        </p:spPr>
      </p:pic>
    </p:spTree>
    <p:extLst>
      <p:ext uri="{BB962C8B-B14F-4D97-AF65-F5344CB8AC3E}">
        <p14:creationId xmlns:p14="http://schemas.microsoft.com/office/powerpoint/2010/main" val="218597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הזריחות והשקיעות היפות בארץ - מזרח-תיכון - מסע אח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256673" y="-171987"/>
            <a:ext cx="12336378" cy="7201972"/>
          </a:xfrm>
          <a:prstGeom prst="rect">
            <a:avLst/>
          </a:prstGeom>
        </p:spPr>
        <p:txBody>
          <a:bodyPr wrap="square">
            <a:spAutoFit/>
          </a:bodyPr>
          <a:lstStyle/>
          <a:p>
            <a:pPr algn="ctr">
              <a:lnSpc>
                <a:spcPct val="150000"/>
              </a:lnSpc>
            </a:pPr>
            <a:r>
              <a:rPr lang="he-IL" sz="4000" b="1" dirty="0" smtClean="0">
                <a:solidFill>
                  <a:srgbClr val="FFFF00"/>
                </a:solidFill>
              </a:rPr>
              <a:t>4.זמן </a:t>
            </a:r>
            <a:r>
              <a:rPr lang="he-IL" sz="4000" b="1" dirty="0">
                <a:solidFill>
                  <a:srgbClr val="FFFF00"/>
                </a:solidFill>
              </a:rPr>
              <a:t>קריאת </a:t>
            </a:r>
            <a:r>
              <a:rPr lang="he-IL" sz="4000" b="1" dirty="0" smtClean="0">
                <a:solidFill>
                  <a:srgbClr val="FFFF00"/>
                </a:solidFill>
              </a:rPr>
              <a:t>שמע.</a:t>
            </a:r>
          </a:p>
          <a:p>
            <a:pPr algn="ctr">
              <a:lnSpc>
                <a:spcPct val="150000"/>
              </a:lnSpc>
            </a:pPr>
            <a:r>
              <a:rPr lang="he-IL" sz="3600" b="1" dirty="0" smtClean="0">
                <a:solidFill>
                  <a:srgbClr val="00B0F0"/>
                </a:solidFill>
              </a:rPr>
              <a:t> </a:t>
            </a:r>
            <a:r>
              <a:rPr lang="he-IL" sz="3600" b="1" dirty="0">
                <a:solidFill>
                  <a:prstClr val="white"/>
                </a:solidFill>
              </a:rPr>
              <a:t>את קריאת שמע יש לומר פעמיים ביממה: "בשכבך ובקומך". </a:t>
            </a:r>
            <a:endParaRPr lang="he-IL" sz="3600" b="1" dirty="0" smtClean="0">
              <a:solidFill>
                <a:prstClr val="white"/>
              </a:solidFill>
            </a:endParaRPr>
          </a:p>
          <a:p>
            <a:pPr algn="ctr">
              <a:lnSpc>
                <a:spcPct val="150000"/>
              </a:lnSpc>
            </a:pPr>
            <a:r>
              <a:rPr lang="he-IL" sz="3600" b="1" dirty="0" smtClean="0">
                <a:solidFill>
                  <a:prstClr val="white"/>
                </a:solidFill>
              </a:rPr>
              <a:t>מדוע </a:t>
            </a:r>
            <a:r>
              <a:rPr lang="he-IL" sz="3600" b="1" dirty="0">
                <a:solidFill>
                  <a:prstClr val="white"/>
                </a:solidFill>
              </a:rPr>
              <a:t>יש צורך לאומרה פעמיים ביממה? מדוע דווקא בשני זמנים אלו? </a:t>
            </a:r>
            <a:endParaRPr lang="he-IL" sz="3600" b="1" dirty="0" smtClean="0">
              <a:solidFill>
                <a:prstClr val="white"/>
              </a:solidFill>
            </a:endParaRPr>
          </a:p>
          <a:p>
            <a:pPr>
              <a:lnSpc>
                <a:spcPct val="150000"/>
              </a:lnSpc>
            </a:pPr>
            <a:r>
              <a:rPr lang="he-IL" sz="4000" b="1" dirty="0" smtClean="0">
                <a:solidFill>
                  <a:prstClr val="white"/>
                </a:solidFill>
              </a:rPr>
              <a:t>                                  </a:t>
            </a:r>
            <a:r>
              <a:rPr lang="he-IL" sz="3600" b="1" dirty="0" smtClean="0">
                <a:solidFill>
                  <a:srgbClr val="FFFF00"/>
                </a:solidFill>
              </a:rPr>
              <a:t>המסר </a:t>
            </a:r>
            <a:r>
              <a:rPr lang="he-IL" sz="3600" b="1" dirty="0">
                <a:solidFill>
                  <a:srgbClr val="FFFF00"/>
                </a:solidFill>
              </a:rPr>
              <a:t>והרעיון של קריאת שמע הוא </a:t>
            </a:r>
            <a:r>
              <a:rPr lang="he-IL" sz="3600" b="1" dirty="0" smtClean="0">
                <a:solidFill>
                  <a:srgbClr val="FFFF00"/>
                </a:solidFill>
              </a:rPr>
              <a:t>             </a:t>
            </a:r>
          </a:p>
          <a:p>
            <a:pPr>
              <a:lnSpc>
                <a:spcPct val="150000"/>
              </a:lnSpc>
            </a:pPr>
            <a:r>
              <a:rPr lang="he-IL" sz="3600" b="1" dirty="0">
                <a:solidFill>
                  <a:srgbClr val="FFFF00"/>
                </a:solidFill>
              </a:rPr>
              <a:t> </a:t>
            </a:r>
            <a:r>
              <a:rPr lang="he-IL" sz="3600" b="1" dirty="0" smtClean="0">
                <a:solidFill>
                  <a:srgbClr val="FFFF00"/>
                </a:solidFill>
              </a:rPr>
              <a:t>                                      שאדם </a:t>
            </a:r>
            <a:r>
              <a:rPr lang="he-IL" sz="3600" b="1" dirty="0">
                <a:solidFill>
                  <a:srgbClr val="FFFF00"/>
                </a:solidFill>
              </a:rPr>
              <a:t>צריך לבטא את האמונה </a:t>
            </a:r>
            <a:r>
              <a:rPr lang="he-IL" sz="3600" b="1" dirty="0" smtClean="0">
                <a:solidFill>
                  <a:srgbClr val="FFFF00"/>
                </a:solidFill>
              </a:rPr>
              <a:t> </a:t>
            </a:r>
          </a:p>
          <a:p>
            <a:pPr>
              <a:lnSpc>
                <a:spcPct val="150000"/>
              </a:lnSpc>
            </a:pPr>
            <a:r>
              <a:rPr lang="he-IL" sz="3600" b="1" dirty="0">
                <a:solidFill>
                  <a:srgbClr val="FFFF00"/>
                </a:solidFill>
              </a:rPr>
              <a:t> </a:t>
            </a:r>
            <a:r>
              <a:rPr lang="he-IL" sz="3600" b="1" dirty="0" smtClean="0">
                <a:solidFill>
                  <a:srgbClr val="FFFF00"/>
                </a:solidFill>
              </a:rPr>
              <a:t>                                     והנאמנות </a:t>
            </a:r>
            <a:r>
              <a:rPr lang="he-IL" sz="3600" b="1" dirty="0">
                <a:solidFill>
                  <a:srgbClr val="FFFF00"/>
                </a:solidFill>
              </a:rPr>
              <a:t>להקב"ה בכל מעשיו </a:t>
            </a:r>
            <a:endParaRPr lang="he-IL" sz="3600" b="1" dirty="0" smtClean="0">
              <a:solidFill>
                <a:srgbClr val="FFFF00"/>
              </a:solidFill>
            </a:endParaRPr>
          </a:p>
          <a:p>
            <a:pPr>
              <a:lnSpc>
                <a:spcPct val="150000"/>
              </a:lnSpc>
            </a:pPr>
            <a:r>
              <a:rPr lang="he-IL" sz="3600" b="1" dirty="0">
                <a:solidFill>
                  <a:srgbClr val="FFFF00"/>
                </a:solidFill>
              </a:rPr>
              <a:t> </a:t>
            </a:r>
            <a:r>
              <a:rPr lang="he-IL" sz="3600" b="1" dirty="0" smtClean="0">
                <a:solidFill>
                  <a:srgbClr val="FFFF00"/>
                </a:solidFill>
              </a:rPr>
              <a:t>                                    והליכותיו</a:t>
            </a:r>
            <a:r>
              <a:rPr lang="he-IL" sz="3600" b="1" dirty="0">
                <a:solidFill>
                  <a:srgbClr val="FFFF00"/>
                </a:solidFill>
              </a:rPr>
              <a:t>, מרגע הקימה ועד לכתו לישון.</a:t>
            </a:r>
            <a:r>
              <a:rPr lang="he-IL" sz="4000" b="1" dirty="0">
                <a:solidFill>
                  <a:prstClr val="white"/>
                </a:solidFill>
              </a:rPr>
              <a:t> </a:t>
            </a:r>
          </a:p>
        </p:txBody>
      </p:sp>
    </p:spTree>
    <p:extLst>
      <p:ext uri="{BB962C8B-B14F-4D97-AF65-F5344CB8AC3E}">
        <p14:creationId xmlns:p14="http://schemas.microsoft.com/office/powerpoint/2010/main" val="4172252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782" y="581025"/>
            <a:ext cx="5747026" cy="1325563"/>
          </a:xfrm>
        </p:spPr>
        <p:txBody>
          <a:bodyPr>
            <a:noAutofit/>
          </a:bodyPr>
          <a:lstStyle/>
          <a:p>
            <a:r>
              <a:rPr lang="he-IL" sz="5400" b="1" dirty="0">
                <a:solidFill>
                  <a:srgbClr val="0070C0"/>
                </a:solidFill>
                <a:latin typeface="David" panose="020E0502060401010101" pitchFamily="34" charset="-79"/>
                <a:cs typeface="David" panose="020E0502060401010101" pitchFamily="34" charset="-79"/>
              </a:rPr>
              <a:t>ה</a:t>
            </a:r>
            <a:r>
              <a:rPr lang="he-IL" sz="5400" b="1" dirty="0" smtClean="0">
                <a:solidFill>
                  <a:srgbClr val="0070C0"/>
                </a:solidFill>
                <a:latin typeface="David" panose="020E0502060401010101" pitchFamily="34" charset="-79"/>
                <a:cs typeface="David" panose="020E0502060401010101" pitchFamily="34" charset="-79"/>
              </a:rPr>
              <a:t>. ברכות קריאת שמע </a:t>
            </a:r>
            <a:endParaRPr lang="he-IL" sz="5400" b="1" dirty="0">
              <a:solidFill>
                <a:srgbClr val="0070C0"/>
              </a:solidFill>
              <a:latin typeface="David" panose="020E0502060401010101" pitchFamily="34" charset="-79"/>
              <a:cs typeface="David" panose="020E0502060401010101" pitchFamily="34" charset="-79"/>
            </a:endParaRPr>
          </a:p>
        </p:txBody>
      </p:sp>
      <p:pic>
        <p:nvPicPr>
          <p:cNvPr id="4" name="מציין מיקום תוכן 3"/>
          <p:cNvPicPr>
            <a:picLocks noGrp="1" noChangeAspect="1"/>
          </p:cNvPicPr>
          <p:nvPr>
            <p:ph sz="quarter" idx="13"/>
          </p:nvPr>
        </p:nvPicPr>
        <p:blipFill>
          <a:blip r:embed="rId2"/>
          <a:stretch>
            <a:fillRect/>
          </a:stretch>
        </p:blipFill>
        <p:spPr>
          <a:xfrm>
            <a:off x="0" y="0"/>
            <a:ext cx="12192000" cy="6985000"/>
          </a:xfrm>
          <a:prstGeom prst="rect">
            <a:avLst/>
          </a:prstGeom>
        </p:spPr>
      </p:pic>
      <p:sp>
        <p:nvSpPr>
          <p:cNvPr id="5" name="כותרת משנה 4"/>
          <p:cNvSpPr txBox="1">
            <a:spLocks/>
          </p:cNvSpPr>
          <p:nvPr/>
        </p:nvSpPr>
        <p:spPr>
          <a:xfrm>
            <a:off x="-1562100" y="2487613"/>
            <a:ext cx="7175500" cy="1655762"/>
          </a:xfrm>
          <a:prstGeom prst="rect">
            <a:avLst/>
          </a:prstGeom>
        </p:spPr>
        <p:txBody>
          <a:bodyPr vert="horz" lIns="91440" tIns="45720" rIns="91440" bIns="45720" rtlCol="1">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eriod"/>
            </a:pPr>
            <a:r>
              <a:rPr lang="he-IL" sz="3600" b="1" dirty="0" smtClean="0">
                <a:latin typeface="David" panose="020E0502060401010101" pitchFamily="34" charset="-79"/>
                <a:cs typeface="David" panose="020E0502060401010101" pitchFamily="34" charset="-79"/>
              </a:rPr>
              <a:t>מבנה הברכה</a:t>
            </a:r>
          </a:p>
          <a:p>
            <a:pPr marL="0" indent="0">
              <a:buNone/>
            </a:pPr>
            <a:r>
              <a:rPr lang="he-IL" sz="3600" b="1" dirty="0" smtClean="0">
                <a:solidFill>
                  <a:srgbClr val="00B0F0"/>
                </a:solidFill>
                <a:latin typeface="David" panose="020E0502060401010101" pitchFamily="34" charset="-79"/>
                <a:cs typeface="David" panose="020E0502060401010101" pitchFamily="34" charset="-79"/>
              </a:rPr>
              <a:t>     א. יוצר אור / מעריב ערבים</a:t>
            </a:r>
          </a:p>
          <a:p>
            <a:pPr marL="0" indent="0">
              <a:buNone/>
            </a:pPr>
            <a:r>
              <a:rPr lang="he-IL" sz="3600" b="1" dirty="0">
                <a:solidFill>
                  <a:srgbClr val="00B0F0"/>
                </a:solidFill>
                <a:latin typeface="David" panose="020E0502060401010101" pitchFamily="34" charset="-79"/>
                <a:cs typeface="David" panose="020E0502060401010101" pitchFamily="34" charset="-79"/>
              </a:rPr>
              <a:t> </a:t>
            </a:r>
            <a:r>
              <a:rPr lang="he-IL" sz="3600" b="1" dirty="0" smtClean="0">
                <a:solidFill>
                  <a:srgbClr val="00B0F0"/>
                </a:solidFill>
                <a:latin typeface="David" panose="020E0502060401010101" pitchFamily="34" charset="-79"/>
                <a:cs typeface="David" panose="020E0502060401010101" pitchFamily="34" charset="-79"/>
              </a:rPr>
              <a:t>    ב. ברכת אהבת עולם</a:t>
            </a:r>
          </a:p>
          <a:p>
            <a:pPr marL="0" indent="0">
              <a:buNone/>
            </a:pPr>
            <a:r>
              <a:rPr lang="he-IL" sz="3600" b="1" dirty="0" smtClean="0">
                <a:latin typeface="David" panose="020E0502060401010101" pitchFamily="34" charset="-79"/>
                <a:cs typeface="David" panose="020E0502060401010101" pitchFamily="34" charset="-79"/>
              </a:rPr>
              <a:t>2. הברכה שאחרי קריאת שמע </a:t>
            </a:r>
          </a:p>
          <a:p>
            <a:pPr marL="0" indent="0">
              <a:buNone/>
            </a:pPr>
            <a:r>
              <a:rPr lang="he-IL" sz="3600" b="1" dirty="0">
                <a:solidFill>
                  <a:srgbClr val="00B0F0"/>
                </a:solidFill>
                <a:latin typeface="David" panose="020E0502060401010101" pitchFamily="34" charset="-79"/>
                <a:cs typeface="David" panose="020E0502060401010101" pitchFamily="34" charset="-79"/>
              </a:rPr>
              <a:t> </a:t>
            </a:r>
            <a:r>
              <a:rPr lang="he-IL" sz="3600" b="1" dirty="0" smtClean="0">
                <a:solidFill>
                  <a:srgbClr val="00B0F0"/>
                </a:solidFill>
                <a:latin typeface="David" panose="020E0502060401010101" pitchFamily="34" charset="-79"/>
                <a:cs typeface="David" panose="020E0502060401010101" pitchFamily="34" charset="-79"/>
              </a:rPr>
              <a:t>   א. תוכן הברכה</a:t>
            </a:r>
          </a:p>
          <a:p>
            <a:pPr marL="0" indent="0">
              <a:buNone/>
            </a:pPr>
            <a:r>
              <a:rPr lang="he-IL" sz="3600" b="1" dirty="0">
                <a:solidFill>
                  <a:srgbClr val="00B0F0"/>
                </a:solidFill>
                <a:latin typeface="David" panose="020E0502060401010101" pitchFamily="34" charset="-79"/>
                <a:cs typeface="David" panose="020E0502060401010101" pitchFamily="34" charset="-79"/>
              </a:rPr>
              <a:t> </a:t>
            </a:r>
            <a:r>
              <a:rPr lang="he-IL" sz="3600" b="1" dirty="0" smtClean="0">
                <a:solidFill>
                  <a:srgbClr val="00B0F0"/>
                </a:solidFill>
                <a:latin typeface="David" panose="020E0502060401010101" pitchFamily="34" charset="-79"/>
                <a:cs typeface="David" panose="020E0502060401010101" pitchFamily="34" charset="-79"/>
              </a:rPr>
              <a:t>   ב. סמיכות גאולה לתפילה </a:t>
            </a:r>
            <a:endParaRPr lang="he-IL" sz="3600" b="1" dirty="0">
              <a:solidFill>
                <a:srgbClr val="00B0F0"/>
              </a:solidFill>
              <a:latin typeface="David" panose="020E0502060401010101" pitchFamily="34" charset="-79"/>
              <a:cs typeface="David" panose="020E0502060401010101" pitchFamily="34" charset="-79"/>
            </a:endParaRPr>
          </a:p>
        </p:txBody>
      </p:sp>
      <p:sp>
        <p:nvSpPr>
          <p:cNvPr id="3" name="מלבן 2"/>
          <p:cNvSpPr/>
          <p:nvPr/>
        </p:nvSpPr>
        <p:spPr>
          <a:xfrm>
            <a:off x="470645" y="950605"/>
            <a:ext cx="5142755" cy="830997"/>
          </a:xfrm>
          <a:prstGeom prst="rect">
            <a:avLst/>
          </a:prstGeom>
        </p:spPr>
        <p:txBody>
          <a:bodyPr wrap="none">
            <a:spAutoFit/>
          </a:bodyPr>
          <a:lstStyle/>
          <a:p>
            <a:r>
              <a:rPr lang="he-IL" sz="4800" b="1" dirty="0">
                <a:solidFill>
                  <a:srgbClr val="FF0000"/>
                </a:solidFill>
                <a:latin typeface="David" panose="020E0502060401010101" pitchFamily="34" charset="-79"/>
                <a:cs typeface="David" panose="020E0502060401010101" pitchFamily="34" charset="-79"/>
              </a:rPr>
              <a:t>ה. ברכות קריאת שמע</a:t>
            </a:r>
          </a:p>
        </p:txBody>
      </p:sp>
    </p:spTree>
    <p:extLst>
      <p:ext uri="{BB962C8B-B14F-4D97-AF65-F5344CB8AC3E}">
        <p14:creationId xmlns:p14="http://schemas.microsoft.com/office/powerpoint/2010/main" val="994661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sp>
        <p:nvSpPr>
          <p:cNvPr id="6" name="מלבן מעוגל 5"/>
          <p:cNvSpPr/>
          <p:nvPr/>
        </p:nvSpPr>
        <p:spPr>
          <a:xfrm>
            <a:off x="1219200" y="2480192"/>
            <a:ext cx="9577138" cy="4014935"/>
          </a:xfrm>
          <a:prstGeom prst="roundRect">
            <a:avLst/>
          </a:prstGeom>
          <a:solidFill>
            <a:schemeClr val="accent4">
              <a:lumMod val="40000"/>
              <a:lumOff val="6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4400">
              <a:solidFill>
                <a:prstClr val="white"/>
              </a:solidFill>
            </a:endParaRPr>
          </a:p>
        </p:txBody>
      </p:sp>
      <p:sp>
        <p:nvSpPr>
          <p:cNvPr id="2" name="כותרת 1"/>
          <p:cNvSpPr>
            <a:spLocks noGrp="1"/>
          </p:cNvSpPr>
          <p:nvPr>
            <p:ph type="title"/>
          </p:nvPr>
        </p:nvSpPr>
        <p:spPr>
          <a:xfrm>
            <a:off x="3513221" y="192505"/>
            <a:ext cx="5085348" cy="1668379"/>
          </a:xfrm>
        </p:spPr>
        <p:txBody>
          <a:bodyPr>
            <a:normAutofit/>
          </a:bodyPr>
          <a:lstStyle/>
          <a:p>
            <a:pPr algn="ctr"/>
            <a:r>
              <a:rPr lang="he-IL" b="1" dirty="0" smtClean="0"/>
              <a:t>ה. ברכות קריאת שמע </a:t>
            </a:r>
            <a:r>
              <a:rPr lang="he-IL" dirty="0"/>
              <a:t/>
            </a:r>
            <a:br>
              <a:rPr lang="he-IL" dirty="0"/>
            </a:br>
            <a:r>
              <a:rPr lang="he-IL" sz="2800" dirty="0">
                <a:solidFill>
                  <a:srgbClr val="FFFF00"/>
                </a:solidFill>
              </a:rPr>
              <a:t>1</a:t>
            </a:r>
            <a:r>
              <a:rPr lang="he-IL" sz="3200" dirty="0">
                <a:solidFill>
                  <a:srgbClr val="FFFF00"/>
                </a:solidFill>
              </a:rPr>
              <a:t>. </a:t>
            </a:r>
            <a:r>
              <a:rPr lang="he-IL" sz="3200" b="1" dirty="0">
                <a:solidFill>
                  <a:srgbClr val="FFFF00"/>
                </a:solidFill>
              </a:rPr>
              <a:t>מבנה הברכות והתוכן</a:t>
            </a:r>
          </a:p>
        </p:txBody>
      </p:sp>
      <p:sp>
        <p:nvSpPr>
          <p:cNvPr id="4" name="מלבן 3"/>
          <p:cNvSpPr/>
          <p:nvPr/>
        </p:nvSpPr>
        <p:spPr>
          <a:xfrm>
            <a:off x="1104900" y="2704782"/>
            <a:ext cx="9564438" cy="2862322"/>
          </a:xfrm>
          <a:prstGeom prst="rect">
            <a:avLst/>
          </a:prstGeom>
        </p:spPr>
        <p:txBody>
          <a:bodyPr wrap="square">
            <a:spAutoFit/>
          </a:bodyPr>
          <a:lstStyle/>
          <a:p>
            <a:pPr algn="ctr">
              <a:lnSpc>
                <a:spcPct val="150000"/>
              </a:lnSpc>
            </a:pPr>
            <a:r>
              <a:rPr lang="he-IL" sz="4000" b="1" u="sng" dirty="0">
                <a:solidFill>
                  <a:prstClr val="black"/>
                </a:solidFill>
              </a:rPr>
              <a:t>משנה ברכות א' ד' </a:t>
            </a:r>
          </a:p>
          <a:p>
            <a:pPr>
              <a:lnSpc>
                <a:spcPct val="150000"/>
              </a:lnSpc>
            </a:pPr>
            <a:r>
              <a:rPr lang="he-IL" sz="4000" b="1" dirty="0" smtClean="0">
                <a:solidFill>
                  <a:prstClr val="black"/>
                </a:solidFill>
              </a:rPr>
              <a:t>"בשחר </a:t>
            </a:r>
            <a:r>
              <a:rPr lang="he-IL" sz="4000" b="1" dirty="0">
                <a:solidFill>
                  <a:prstClr val="black"/>
                </a:solidFill>
              </a:rPr>
              <a:t>מברך: שתיים לפניה ואחת לאחריה, </a:t>
            </a:r>
          </a:p>
          <a:p>
            <a:pPr>
              <a:lnSpc>
                <a:spcPct val="150000"/>
              </a:lnSpc>
            </a:pPr>
            <a:r>
              <a:rPr lang="he-IL" sz="4000" b="1" dirty="0">
                <a:solidFill>
                  <a:prstClr val="black"/>
                </a:solidFill>
              </a:rPr>
              <a:t>ובערב מברך שתיים לפניה ושתיים </a:t>
            </a:r>
            <a:r>
              <a:rPr lang="he-IL" sz="4000" b="1" dirty="0" smtClean="0">
                <a:solidFill>
                  <a:prstClr val="black"/>
                </a:solidFill>
              </a:rPr>
              <a:t>לאחריה"</a:t>
            </a:r>
            <a:r>
              <a:rPr lang="he-IL" sz="4000" dirty="0" smtClean="0">
                <a:solidFill>
                  <a:prstClr val="black"/>
                </a:solidFill>
              </a:rPr>
              <a:t>.</a:t>
            </a:r>
            <a:endParaRPr lang="he-IL" sz="4000" dirty="0">
              <a:solidFill>
                <a:prstClr val="black"/>
              </a:solidFill>
            </a:endParaRPr>
          </a:p>
        </p:txBody>
      </p:sp>
      <p:pic>
        <p:nvPicPr>
          <p:cNvPr id="5122" name="Picture 2" descr="תפילה סגולית לשלום החיילים - סגולות - תהילים"/>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913" y="483470"/>
            <a:ext cx="2258055" cy="13774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תפילה סגולית לשלום החיילים - סגולות - תהילים"/>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28092" y="419301"/>
            <a:ext cx="2258055" cy="137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399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מלבן 3"/>
          <p:cNvSpPr/>
          <p:nvPr/>
        </p:nvSpPr>
        <p:spPr>
          <a:xfrm>
            <a:off x="2266200" y="434289"/>
            <a:ext cx="7080785" cy="646331"/>
          </a:xfrm>
          <a:prstGeom prst="rect">
            <a:avLst/>
          </a:prstGeom>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a:spAutoFit/>
          </a:bodyPr>
          <a:lstStyle/>
          <a:p>
            <a:r>
              <a:rPr lang="he-IL" sz="3600" b="1" kern="0" dirty="0">
                <a:solidFill>
                  <a:srgbClr val="000000"/>
                </a:solidFill>
              </a:rPr>
              <a:t>מבנה קריאת שמע וברכותיה - שחרית</a:t>
            </a:r>
          </a:p>
        </p:txBody>
      </p:sp>
      <p:sp>
        <p:nvSpPr>
          <p:cNvPr id="5" name="מלבן 4"/>
          <p:cNvSpPr/>
          <p:nvPr/>
        </p:nvSpPr>
        <p:spPr>
          <a:xfrm>
            <a:off x="8408941" y="1732511"/>
            <a:ext cx="2720550" cy="914400"/>
          </a:xfrm>
          <a:prstGeom prst="rect">
            <a:avLst/>
          </a:prstGeom>
          <a:solidFill>
            <a:schemeClr val="accent6">
              <a:lumMod val="75000"/>
            </a:schemeClr>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800" b="1" kern="0" dirty="0">
                <a:solidFill>
                  <a:prstClr val="white"/>
                </a:solidFill>
              </a:rPr>
              <a:t>א. ברכת יוצר אור</a:t>
            </a:r>
          </a:p>
        </p:txBody>
      </p:sp>
      <p:sp>
        <p:nvSpPr>
          <p:cNvPr id="6" name="מלבן 5"/>
          <p:cNvSpPr/>
          <p:nvPr/>
        </p:nvSpPr>
        <p:spPr>
          <a:xfrm>
            <a:off x="8408941" y="3194902"/>
            <a:ext cx="2720550" cy="914400"/>
          </a:xfrm>
          <a:prstGeom prst="rect">
            <a:avLst/>
          </a:prstGeom>
          <a:solidFill>
            <a:schemeClr val="accent4">
              <a:lumMod val="75000"/>
            </a:schemeClr>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800" b="1" kern="0" dirty="0">
                <a:solidFill>
                  <a:prstClr val="white"/>
                </a:solidFill>
              </a:rPr>
              <a:t>ב. ברכת אהבה</a:t>
            </a:r>
          </a:p>
        </p:txBody>
      </p:sp>
      <p:sp>
        <p:nvSpPr>
          <p:cNvPr id="8" name="מלבן 7"/>
          <p:cNvSpPr/>
          <p:nvPr/>
        </p:nvSpPr>
        <p:spPr>
          <a:xfrm>
            <a:off x="4122474" y="1732511"/>
            <a:ext cx="3368235" cy="914400"/>
          </a:xfrm>
          <a:prstGeom prst="rect">
            <a:avLst/>
          </a:prstGeom>
          <a:solidFill>
            <a:srgbClr val="0070C0"/>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400" b="1" kern="0" dirty="0">
                <a:solidFill>
                  <a:prstClr val="white"/>
                </a:solidFill>
              </a:rPr>
              <a:t>ג. פרשת "שמע ישראל"</a:t>
            </a:r>
          </a:p>
        </p:txBody>
      </p:sp>
      <p:sp>
        <p:nvSpPr>
          <p:cNvPr id="9" name="מלבן 8"/>
          <p:cNvSpPr/>
          <p:nvPr/>
        </p:nvSpPr>
        <p:spPr>
          <a:xfrm>
            <a:off x="4122474" y="3216701"/>
            <a:ext cx="3368235" cy="914400"/>
          </a:xfrm>
          <a:prstGeom prst="rect">
            <a:avLst/>
          </a:prstGeom>
          <a:solidFill>
            <a:srgbClr val="0070C0"/>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400" b="1" kern="0" dirty="0">
                <a:solidFill>
                  <a:prstClr val="white"/>
                </a:solidFill>
              </a:rPr>
              <a:t>ד. פרשת "והיה אם שמֹע"</a:t>
            </a:r>
          </a:p>
        </p:txBody>
      </p:sp>
      <p:sp>
        <p:nvSpPr>
          <p:cNvPr id="10" name="מלבן 9"/>
          <p:cNvSpPr/>
          <p:nvPr/>
        </p:nvSpPr>
        <p:spPr>
          <a:xfrm>
            <a:off x="4122474" y="4700892"/>
            <a:ext cx="3368235" cy="914400"/>
          </a:xfrm>
          <a:prstGeom prst="rect">
            <a:avLst/>
          </a:prstGeom>
          <a:solidFill>
            <a:srgbClr val="0070C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prstClr val="white"/>
                </a:solidFill>
              </a:rPr>
              <a:t>ה. פרשת ציצית</a:t>
            </a:r>
          </a:p>
        </p:txBody>
      </p:sp>
      <p:sp>
        <p:nvSpPr>
          <p:cNvPr id="11" name="מלבן 10"/>
          <p:cNvSpPr/>
          <p:nvPr/>
        </p:nvSpPr>
        <p:spPr>
          <a:xfrm>
            <a:off x="766172" y="1732511"/>
            <a:ext cx="2369678" cy="914400"/>
          </a:xfrm>
          <a:prstGeom prst="rect">
            <a:avLst/>
          </a:prstGeom>
          <a:solidFill>
            <a:srgbClr val="D60093"/>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800" b="1" kern="0" dirty="0">
                <a:solidFill>
                  <a:prstClr val="white"/>
                </a:solidFill>
              </a:rPr>
              <a:t>ו. ברכת גאולה</a:t>
            </a:r>
          </a:p>
        </p:txBody>
      </p:sp>
    </p:spTree>
    <p:extLst>
      <p:ext uri="{BB962C8B-B14F-4D97-AF65-F5344CB8AC3E}">
        <p14:creationId xmlns:p14="http://schemas.microsoft.com/office/powerpoint/2010/main" val="33981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55000"/>
          </a:schemeClr>
        </a:solidFill>
        <a:effectLst/>
      </p:bgPr>
    </p:bg>
    <p:spTree>
      <p:nvGrpSpPr>
        <p:cNvPr id="1" name=""/>
        <p:cNvGrpSpPr/>
        <p:nvPr/>
      </p:nvGrpSpPr>
      <p:grpSpPr>
        <a:xfrm>
          <a:off x="0" y="0"/>
          <a:ext cx="0" cy="0"/>
          <a:chOff x="0" y="0"/>
          <a:chExt cx="0" cy="0"/>
        </a:xfrm>
      </p:grpSpPr>
      <p:sp>
        <p:nvSpPr>
          <p:cNvPr id="4" name="TextBox 3"/>
          <p:cNvSpPr txBox="1"/>
          <p:nvPr/>
        </p:nvSpPr>
        <p:spPr>
          <a:xfrm>
            <a:off x="2408980" y="242625"/>
            <a:ext cx="6984604" cy="646331"/>
          </a:xfrm>
          <a:prstGeom prst="rect">
            <a:avLst/>
          </a:prstGeom>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1">
            <a:spAutoFit/>
          </a:bodyPr>
          <a:lstStyle/>
          <a:p>
            <a:r>
              <a:rPr lang="he-IL" sz="3600" b="1" kern="0" dirty="0">
                <a:solidFill>
                  <a:srgbClr val="000000"/>
                </a:solidFill>
              </a:rPr>
              <a:t>מבנה קריאת שמע וברכותיה - ערבית</a:t>
            </a:r>
          </a:p>
        </p:txBody>
      </p:sp>
      <p:sp>
        <p:nvSpPr>
          <p:cNvPr id="5" name="מלבן 4"/>
          <p:cNvSpPr/>
          <p:nvPr/>
        </p:nvSpPr>
        <p:spPr>
          <a:xfrm>
            <a:off x="9164512" y="1408620"/>
            <a:ext cx="2394050" cy="914400"/>
          </a:xfrm>
          <a:prstGeom prst="rect">
            <a:avLst/>
          </a:prstGeom>
          <a:solidFill>
            <a:schemeClr val="accent2">
              <a:lumMod val="75000"/>
            </a:schemeClr>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400" b="1" kern="0" dirty="0">
                <a:solidFill>
                  <a:prstClr val="white"/>
                </a:solidFill>
              </a:rPr>
              <a:t>א. ברכת מעריב</a:t>
            </a:r>
          </a:p>
        </p:txBody>
      </p:sp>
      <p:sp>
        <p:nvSpPr>
          <p:cNvPr id="6" name="מלבן 5"/>
          <p:cNvSpPr/>
          <p:nvPr/>
        </p:nvSpPr>
        <p:spPr>
          <a:xfrm>
            <a:off x="9164512" y="3033110"/>
            <a:ext cx="2394051" cy="914400"/>
          </a:xfrm>
          <a:prstGeom prst="rect">
            <a:avLst/>
          </a:prstGeom>
          <a:solidFill>
            <a:schemeClr val="accent6">
              <a:lumMod val="75000"/>
            </a:schemeClr>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400" b="1" kern="0" dirty="0">
                <a:solidFill>
                  <a:prstClr val="white"/>
                </a:solidFill>
              </a:rPr>
              <a:t>ב. ברכת אהבה</a:t>
            </a:r>
          </a:p>
        </p:txBody>
      </p:sp>
      <p:sp>
        <p:nvSpPr>
          <p:cNvPr id="7" name="מלבן 6"/>
          <p:cNvSpPr/>
          <p:nvPr/>
        </p:nvSpPr>
        <p:spPr>
          <a:xfrm>
            <a:off x="4937759" y="1408620"/>
            <a:ext cx="3393441" cy="914400"/>
          </a:xfrm>
          <a:prstGeom prst="rect">
            <a:avLst/>
          </a:prstGeom>
          <a:solidFill>
            <a:srgbClr val="0070C0"/>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400" b="1" kern="0" dirty="0">
                <a:solidFill>
                  <a:prstClr val="white"/>
                </a:solidFill>
              </a:rPr>
              <a:t>ג. פרשת "שמע ישראל"</a:t>
            </a:r>
          </a:p>
        </p:txBody>
      </p:sp>
      <p:sp>
        <p:nvSpPr>
          <p:cNvPr id="8" name="מלבן 7"/>
          <p:cNvSpPr/>
          <p:nvPr/>
        </p:nvSpPr>
        <p:spPr>
          <a:xfrm>
            <a:off x="4937760" y="3089046"/>
            <a:ext cx="3393440" cy="914400"/>
          </a:xfrm>
          <a:prstGeom prst="rect">
            <a:avLst/>
          </a:prstGeom>
          <a:solidFill>
            <a:srgbClr val="0070C0"/>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400" b="1" kern="0" dirty="0">
                <a:solidFill>
                  <a:prstClr val="white"/>
                </a:solidFill>
              </a:rPr>
              <a:t>ד. פרשת "והיה אם שמֹע"</a:t>
            </a:r>
          </a:p>
        </p:txBody>
      </p:sp>
      <p:sp>
        <p:nvSpPr>
          <p:cNvPr id="9" name="מלבן 8"/>
          <p:cNvSpPr/>
          <p:nvPr/>
        </p:nvSpPr>
        <p:spPr>
          <a:xfrm>
            <a:off x="4937760" y="4718672"/>
            <a:ext cx="3393440" cy="914400"/>
          </a:xfrm>
          <a:prstGeom prst="rect">
            <a:avLst/>
          </a:prstGeom>
          <a:solidFill>
            <a:srgbClr val="0070C0"/>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800" b="1" kern="0" dirty="0">
                <a:solidFill>
                  <a:prstClr val="white"/>
                </a:solidFill>
              </a:rPr>
              <a:t>ה. פרשת ציצית</a:t>
            </a:r>
          </a:p>
        </p:txBody>
      </p:sp>
      <p:sp>
        <p:nvSpPr>
          <p:cNvPr id="10" name="מלבן 9"/>
          <p:cNvSpPr/>
          <p:nvPr/>
        </p:nvSpPr>
        <p:spPr>
          <a:xfrm>
            <a:off x="1215180" y="1408620"/>
            <a:ext cx="2540894" cy="914400"/>
          </a:xfrm>
          <a:prstGeom prst="rect">
            <a:avLst/>
          </a:prstGeom>
          <a:solidFill>
            <a:schemeClr val="accent4">
              <a:lumMod val="75000"/>
            </a:schemeClr>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800" b="1" kern="0" dirty="0">
                <a:solidFill>
                  <a:prstClr val="white"/>
                </a:solidFill>
              </a:rPr>
              <a:t>ו. ברכת גאולה</a:t>
            </a:r>
          </a:p>
        </p:txBody>
      </p:sp>
      <p:sp>
        <p:nvSpPr>
          <p:cNvPr id="11" name="מלבן 10"/>
          <p:cNvSpPr/>
          <p:nvPr/>
        </p:nvSpPr>
        <p:spPr>
          <a:xfrm>
            <a:off x="1215180" y="3033110"/>
            <a:ext cx="2540894" cy="914400"/>
          </a:xfrm>
          <a:prstGeom prst="rect">
            <a:avLst/>
          </a:prstGeom>
          <a:solidFill>
            <a:srgbClr val="1ED289"/>
          </a:solidFill>
          <a:ln w="15875" cap="flat" cmpd="sng" algn="ctr">
            <a:solidFill>
              <a:srgbClr val="E48312">
                <a:shade val="50000"/>
              </a:srgbClr>
            </a:solidFill>
            <a:prstDash val="solid"/>
          </a:ln>
          <a:effectLst/>
          <a:scene3d>
            <a:camera prst="orthographicFront"/>
            <a:lightRig rig="threePt" dir="t"/>
          </a:scene3d>
          <a:sp3d>
            <a:bevelT w="114300" prst="artDeco"/>
          </a:sp3d>
        </p:spPr>
        <p:txBody>
          <a:bodyPr rtlCol="1" anchor="ctr"/>
          <a:lstStyle/>
          <a:p>
            <a:pPr algn="ctr"/>
            <a:r>
              <a:rPr lang="he-IL" sz="2400" b="1" kern="0" dirty="0">
                <a:solidFill>
                  <a:prstClr val="white"/>
                </a:solidFill>
              </a:rPr>
              <a:t>ז. ברכת השכיבנו</a:t>
            </a:r>
          </a:p>
        </p:txBody>
      </p:sp>
    </p:spTree>
    <p:extLst>
      <p:ext uri="{BB962C8B-B14F-4D97-AF65-F5344CB8AC3E}">
        <p14:creationId xmlns:p14="http://schemas.microsoft.com/office/powerpoint/2010/main" val="7096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מלבן 3"/>
          <p:cNvSpPr/>
          <p:nvPr/>
        </p:nvSpPr>
        <p:spPr>
          <a:xfrm>
            <a:off x="266700" y="568101"/>
            <a:ext cx="11594432" cy="5539978"/>
          </a:xfrm>
          <a:prstGeom prst="rect">
            <a:avLst/>
          </a:prstGeom>
          <a:solidFill>
            <a:schemeClr val="accent1">
              <a:lumMod val="40000"/>
              <a:lumOff val="60000"/>
            </a:schemeClr>
          </a:solidFill>
        </p:spPr>
        <p:txBody>
          <a:bodyPr wrap="square">
            <a:spAutoFit/>
          </a:bodyPr>
          <a:lstStyle/>
          <a:p>
            <a:r>
              <a:rPr lang="he-IL" sz="4000" b="1" dirty="0">
                <a:solidFill>
                  <a:srgbClr val="FFC000">
                    <a:lumMod val="75000"/>
                  </a:srgbClr>
                </a:solidFill>
              </a:rPr>
              <a:t>א. </a:t>
            </a:r>
            <a:r>
              <a:rPr lang="he-IL" sz="4000" b="1" u="sng" dirty="0">
                <a:solidFill>
                  <a:srgbClr val="FFC000">
                    <a:lumMod val="75000"/>
                  </a:srgbClr>
                </a:solidFill>
              </a:rPr>
              <a:t>יוצר אור / מעריב ערבים:</a:t>
            </a:r>
          </a:p>
          <a:p>
            <a:endParaRPr lang="he-IL" b="1" dirty="0">
              <a:solidFill>
                <a:prstClr val="black"/>
              </a:solidFill>
            </a:endParaRPr>
          </a:p>
          <a:p>
            <a:pPr algn="ctr"/>
            <a:r>
              <a:rPr lang="he-IL" sz="4400" dirty="0">
                <a:solidFill>
                  <a:prstClr val="black"/>
                </a:solidFill>
              </a:rPr>
              <a:t>ברכת יוצר נפתחת כך:</a:t>
            </a:r>
          </a:p>
          <a:p>
            <a:pPr algn="ctr"/>
            <a:endParaRPr lang="he-IL" sz="4400" dirty="0">
              <a:solidFill>
                <a:prstClr val="black"/>
              </a:solidFill>
            </a:endParaRPr>
          </a:p>
          <a:p>
            <a:pPr algn="ctr"/>
            <a:r>
              <a:rPr lang="he-IL" sz="4000" b="1" dirty="0">
                <a:solidFill>
                  <a:srgbClr val="FF0000"/>
                </a:solidFill>
              </a:rPr>
              <a:t>"יוצר אור ובורא חושך עושה שלום ובורא את הכול".</a:t>
            </a:r>
          </a:p>
          <a:p>
            <a:endParaRPr lang="he-IL" sz="4400" dirty="0">
              <a:solidFill>
                <a:prstClr val="black"/>
              </a:solidFill>
            </a:endParaRPr>
          </a:p>
          <a:p>
            <a:r>
              <a:rPr lang="he-IL" sz="4000" dirty="0">
                <a:solidFill>
                  <a:prstClr val="black"/>
                </a:solidFill>
              </a:rPr>
              <a:t>  בדומה לברכת מעריב ערבים, הנאמרת בתפילת ערבית:</a:t>
            </a:r>
          </a:p>
          <a:p>
            <a:endParaRPr lang="he-IL" sz="4400" dirty="0">
              <a:solidFill>
                <a:prstClr val="black"/>
              </a:solidFill>
            </a:endParaRPr>
          </a:p>
          <a:p>
            <a:pPr algn="ctr"/>
            <a:r>
              <a:rPr lang="he-IL" sz="4000" b="1" dirty="0">
                <a:solidFill>
                  <a:srgbClr val="FF0000"/>
                </a:solidFill>
              </a:rPr>
              <a:t>"בורא יום ולילה גולל אור מפני חושך וחושך מפני אור".</a:t>
            </a:r>
          </a:p>
        </p:txBody>
      </p:sp>
    </p:spTree>
    <p:extLst>
      <p:ext uri="{BB962C8B-B14F-4D97-AF65-F5344CB8AC3E}">
        <p14:creationId xmlns:p14="http://schemas.microsoft.com/office/powerpoint/2010/main" val="1495886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מלבן 3"/>
          <p:cNvSpPr/>
          <p:nvPr/>
        </p:nvSpPr>
        <p:spPr>
          <a:xfrm>
            <a:off x="401053" y="558333"/>
            <a:ext cx="11470104" cy="5518242"/>
          </a:xfrm>
          <a:prstGeom prst="rect">
            <a:avLst/>
          </a:prstGeom>
          <a:solidFill>
            <a:schemeClr val="accent2">
              <a:lumMod val="60000"/>
              <a:lumOff val="40000"/>
            </a:schemeClr>
          </a:solidFill>
        </p:spPr>
        <p:txBody>
          <a:bodyPr wrap="square">
            <a:spAutoFit/>
          </a:bodyPr>
          <a:lstStyle/>
          <a:p>
            <a:pPr algn="ctr">
              <a:lnSpc>
                <a:spcPct val="150000"/>
              </a:lnSpc>
            </a:pPr>
            <a:r>
              <a:rPr lang="he-IL" sz="4000" b="1" dirty="0">
                <a:solidFill>
                  <a:prstClr val="black"/>
                </a:solidFill>
              </a:rPr>
              <a:t>לכאורה מתאים יותר בשחרית להזכיר את העובדה שה' בורא את האור,</a:t>
            </a:r>
          </a:p>
          <a:p>
            <a:pPr algn="ctr">
              <a:lnSpc>
                <a:spcPct val="150000"/>
              </a:lnSpc>
            </a:pPr>
            <a:r>
              <a:rPr lang="he-IL" sz="4000" b="1" dirty="0">
                <a:solidFill>
                  <a:prstClr val="black"/>
                </a:solidFill>
              </a:rPr>
              <a:t>ואילו בערבית להזכיר את היותו בורא הלילה. מדוע בשתי התפילות תקנו חז"ל לומר את שני העניינים?</a:t>
            </a:r>
          </a:p>
          <a:p>
            <a:pPr algn="ctr">
              <a:lnSpc>
                <a:spcPct val="150000"/>
              </a:lnSpc>
            </a:pPr>
            <a:r>
              <a:rPr lang="he-IL" sz="4000" b="1" dirty="0">
                <a:solidFill>
                  <a:prstClr val="black"/>
                </a:solidFill>
              </a:rPr>
              <a:t>הגמרא בברכות (יא, ע"א) מסבירה שזה נובע מרצון להזכיר "מידת יום בלילה ומידת לילה ביום".</a:t>
            </a:r>
          </a:p>
        </p:txBody>
      </p:sp>
    </p:spTree>
    <p:extLst>
      <p:ext uri="{BB962C8B-B14F-4D97-AF65-F5344CB8AC3E}">
        <p14:creationId xmlns:p14="http://schemas.microsoft.com/office/powerpoint/2010/main" val="1848592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מעלת התפילה - ישיבת אור דוד"/>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88901" y="112348"/>
            <a:ext cx="11605794" cy="6555641"/>
          </a:xfrm>
          <a:prstGeom prst="rect">
            <a:avLst/>
          </a:prstGeom>
        </p:spPr>
        <p:txBody>
          <a:bodyPr wrap="square">
            <a:spAutoFit/>
          </a:bodyPr>
          <a:lstStyle/>
          <a:p>
            <a:pPr>
              <a:lnSpc>
                <a:spcPct val="150000"/>
              </a:lnSpc>
            </a:pPr>
            <a:r>
              <a:rPr lang="he-IL" sz="2800" b="1" u="sng" dirty="0">
                <a:solidFill>
                  <a:prstClr val="black"/>
                </a:solidFill>
              </a:rPr>
              <a:t>רבינו יונה, ברכות שם</a:t>
            </a:r>
          </a:p>
          <a:p>
            <a:pPr>
              <a:lnSpc>
                <a:spcPct val="150000"/>
              </a:lnSpc>
            </a:pPr>
            <a:r>
              <a:rPr lang="he-IL" sz="2800" b="1" dirty="0">
                <a:solidFill>
                  <a:prstClr val="black"/>
                </a:solidFill>
              </a:rPr>
              <a:t>יש </a:t>
            </a:r>
            <a:r>
              <a:rPr lang="he-IL" sz="2800" b="1" dirty="0" err="1">
                <a:solidFill>
                  <a:prstClr val="black"/>
                </a:solidFill>
              </a:rPr>
              <a:t>ששואלין</a:t>
            </a:r>
            <a:r>
              <a:rPr lang="he-IL" sz="2800" b="1" dirty="0">
                <a:solidFill>
                  <a:prstClr val="black"/>
                </a:solidFill>
              </a:rPr>
              <a:t> למה צריך לומר מדת יום בלילה ומדת לילה ביום הלא די כשיאמר מדת יום ביום ומדת לילה בלילה? והיה אומר הרב רבי אליהו הצרפתי ז"ל, שטעם הדבר משום </a:t>
            </a:r>
            <a:r>
              <a:rPr lang="he-IL" sz="2800" b="1" dirty="0" err="1">
                <a:solidFill>
                  <a:prstClr val="black"/>
                </a:solidFill>
              </a:rPr>
              <a:t>דאמרינן</a:t>
            </a:r>
            <a:r>
              <a:rPr lang="he-IL" sz="2800" b="1" dirty="0">
                <a:solidFill>
                  <a:prstClr val="black"/>
                </a:solidFill>
              </a:rPr>
              <a:t> [שנאמר]בגמרא ההוא </a:t>
            </a:r>
            <a:r>
              <a:rPr lang="he-IL" sz="2800" b="1" dirty="0" err="1">
                <a:solidFill>
                  <a:prstClr val="black"/>
                </a:solidFill>
              </a:rPr>
              <a:t>מינאה</a:t>
            </a:r>
            <a:r>
              <a:rPr lang="he-IL" sz="2800" b="1" dirty="0">
                <a:solidFill>
                  <a:prstClr val="black"/>
                </a:solidFill>
              </a:rPr>
              <a:t> [אותו מין]</a:t>
            </a:r>
            <a:r>
              <a:rPr lang="he-IL" sz="2800" b="1" dirty="0" err="1">
                <a:solidFill>
                  <a:prstClr val="black"/>
                </a:solidFill>
              </a:rPr>
              <a:t>דאמר</a:t>
            </a:r>
            <a:r>
              <a:rPr lang="he-IL" sz="2800" b="1" dirty="0">
                <a:solidFill>
                  <a:prstClr val="black"/>
                </a:solidFill>
              </a:rPr>
              <a:t> [שאמר] </a:t>
            </a:r>
            <a:r>
              <a:rPr lang="he-IL" sz="2800" b="1" dirty="0" err="1">
                <a:solidFill>
                  <a:prstClr val="black"/>
                </a:solidFill>
              </a:rPr>
              <a:t>לר</a:t>
            </a:r>
            <a:r>
              <a:rPr lang="he-IL" sz="2800" b="1" dirty="0">
                <a:solidFill>
                  <a:prstClr val="black"/>
                </a:solidFill>
              </a:rPr>
              <a:t>' מי שברא אור לא ברא חושך ומי שברא חושך לא ברא אור, שנאמר: "יוצר אור ובורא חושך" [ישעיהו מה, ז]. </a:t>
            </a:r>
            <a:endParaRPr lang="he-IL" sz="2800" b="1" dirty="0" smtClean="0">
              <a:solidFill>
                <a:prstClr val="black"/>
              </a:solidFill>
            </a:endParaRPr>
          </a:p>
          <a:p>
            <a:pPr>
              <a:lnSpc>
                <a:spcPct val="150000"/>
              </a:lnSpc>
            </a:pPr>
            <a:r>
              <a:rPr lang="he-IL" sz="2800" b="1" dirty="0">
                <a:solidFill>
                  <a:prstClr val="black"/>
                </a:solidFill>
              </a:rPr>
              <a:t> </a:t>
            </a:r>
            <a:r>
              <a:rPr lang="he-IL" sz="2800" b="1" dirty="0" smtClean="0">
                <a:solidFill>
                  <a:prstClr val="black"/>
                </a:solidFill>
              </a:rPr>
              <a:t>                                              </a:t>
            </a:r>
            <a:r>
              <a:rPr lang="he-IL" sz="2800" b="1" dirty="0" smtClean="0">
                <a:solidFill>
                  <a:srgbClr val="FF0000"/>
                </a:solidFill>
              </a:rPr>
              <a:t>כלומר </a:t>
            </a:r>
            <a:r>
              <a:rPr lang="he-IL" sz="2800" b="1" dirty="0">
                <a:solidFill>
                  <a:srgbClr val="FF0000"/>
                </a:solidFill>
              </a:rPr>
              <a:t>ממה שלא אמר יוצר אור וחושך משמע </a:t>
            </a:r>
            <a:r>
              <a:rPr lang="he-IL" sz="2800" b="1" dirty="0" smtClean="0">
                <a:solidFill>
                  <a:srgbClr val="FF0000"/>
                </a:solidFill>
              </a:rPr>
              <a:t>               </a:t>
            </a:r>
          </a:p>
          <a:p>
            <a:pPr>
              <a:lnSpc>
                <a:spcPct val="150000"/>
              </a:lnSpc>
            </a:pPr>
            <a:r>
              <a:rPr lang="he-IL" sz="2800" b="1" dirty="0">
                <a:solidFill>
                  <a:srgbClr val="FF0000"/>
                </a:solidFill>
              </a:rPr>
              <a:t> </a:t>
            </a:r>
            <a:r>
              <a:rPr lang="he-IL" sz="2800" b="1" dirty="0" smtClean="0">
                <a:solidFill>
                  <a:srgbClr val="FF0000"/>
                </a:solidFill>
              </a:rPr>
              <a:t>                                              שכל </a:t>
            </a:r>
            <a:r>
              <a:rPr lang="he-IL" sz="2800" b="1" dirty="0">
                <a:solidFill>
                  <a:srgbClr val="FF0000"/>
                </a:solidFill>
              </a:rPr>
              <a:t>אחד ואחד היה לו בורא לבדו... על כן אנו </a:t>
            </a:r>
            <a:r>
              <a:rPr lang="he-IL" sz="2800" b="1" dirty="0" smtClean="0">
                <a:solidFill>
                  <a:srgbClr val="FF0000"/>
                </a:solidFill>
              </a:rPr>
              <a:t> </a:t>
            </a:r>
          </a:p>
          <a:p>
            <a:pPr>
              <a:lnSpc>
                <a:spcPct val="150000"/>
              </a:lnSpc>
            </a:pPr>
            <a:r>
              <a:rPr lang="he-IL" sz="2800" b="1" dirty="0">
                <a:solidFill>
                  <a:srgbClr val="FF0000"/>
                </a:solidFill>
              </a:rPr>
              <a:t> </a:t>
            </a:r>
            <a:r>
              <a:rPr lang="he-IL" sz="2800" b="1" dirty="0" smtClean="0">
                <a:solidFill>
                  <a:srgbClr val="FF0000"/>
                </a:solidFill>
              </a:rPr>
              <a:t>                                              אומרים </a:t>
            </a:r>
            <a:r>
              <a:rPr lang="he-IL" sz="2800" b="1" dirty="0">
                <a:solidFill>
                  <a:srgbClr val="FF0000"/>
                </a:solidFill>
              </a:rPr>
              <a:t>מדת יום בלילה ומדת לילה ביום להודיע </a:t>
            </a:r>
            <a:endParaRPr lang="he-IL" sz="2800" b="1" dirty="0" smtClean="0">
              <a:solidFill>
                <a:srgbClr val="FF0000"/>
              </a:solidFill>
            </a:endParaRPr>
          </a:p>
          <a:p>
            <a:pPr>
              <a:lnSpc>
                <a:spcPct val="150000"/>
              </a:lnSpc>
            </a:pPr>
            <a:r>
              <a:rPr lang="he-IL" sz="2800" b="1" dirty="0">
                <a:solidFill>
                  <a:srgbClr val="FF0000"/>
                </a:solidFill>
              </a:rPr>
              <a:t> </a:t>
            </a:r>
            <a:r>
              <a:rPr lang="he-IL" sz="2800" b="1" dirty="0" smtClean="0">
                <a:solidFill>
                  <a:srgbClr val="FF0000"/>
                </a:solidFill>
              </a:rPr>
              <a:t>                                              שבורא </a:t>
            </a:r>
            <a:r>
              <a:rPr lang="he-IL" sz="2800" b="1" dirty="0">
                <a:solidFill>
                  <a:srgbClr val="FF0000"/>
                </a:solidFill>
              </a:rPr>
              <a:t>אחד ברא הכול.</a:t>
            </a:r>
          </a:p>
        </p:txBody>
      </p:sp>
    </p:spTree>
    <p:extLst>
      <p:ext uri="{BB962C8B-B14F-4D97-AF65-F5344CB8AC3E}">
        <p14:creationId xmlns:p14="http://schemas.microsoft.com/office/powerpoint/2010/main" val="1544227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rotWithShape="1">
          <a:blip r:embed="rId2"/>
          <a:srcRect l="3854" t="-926" r="-521" b="926"/>
          <a:stretch/>
        </p:blipFill>
        <p:spPr>
          <a:xfrm>
            <a:off x="0" y="-88900"/>
            <a:ext cx="12319000" cy="6946900"/>
          </a:xfrm>
          <a:prstGeom prst="rect">
            <a:avLst/>
          </a:prstGeom>
        </p:spPr>
      </p:pic>
      <p:sp>
        <p:nvSpPr>
          <p:cNvPr id="2" name="כותרת 1"/>
          <p:cNvSpPr>
            <a:spLocks noGrp="1"/>
          </p:cNvSpPr>
          <p:nvPr>
            <p:ph type="title"/>
          </p:nvPr>
        </p:nvSpPr>
        <p:spPr>
          <a:xfrm>
            <a:off x="8521700" y="283829"/>
            <a:ext cx="3067050" cy="1325563"/>
          </a:xfrm>
        </p:spPr>
        <p:txBody>
          <a:bodyPr>
            <a:normAutofit/>
          </a:bodyPr>
          <a:lstStyle/>
          <a:p>
            <a:r>
              <a:rPr lang="he-IL" sz="5400" b="1" dirty="0" smtClean="0">
                <a:solidFill>
                  <a:srgbClr val="FF0000"/>
                </a:solidFill>
                <a:latin typeface="David" panose="020E0502060401010101" pitchFamily="34" charset="-79"/>
                <a:cs typeface="David" panose="020E0502060401010101" pitchFamily="34" charset="-79"/>
              </a:rPr>
              <a:t>1. המצווה </a:t>
            </a:r>
            <a:endParaRPr lang="he-IL" sz="5400" b="1" dirty="0">
              <a:solidFill>
                <a:srgbClr val="FF0000"/>
              </a:solidFill>
              <a:latin typeface="David" panose="020E0502060401010101" pitchFamily="34" charset="-79"/>
              <a:cs typeface="David" panose="020E0502060401010101" pitchFamily="34" charset="-79"/>
            </a:endParaRPr>
          </a:p>
        </p:txBody>
      </p:sp>
      <p:sp>
        <p:nvSpPr>
          <p:cNvPr id="4" name="מלבן 3"/>
          <p:cNvSpPr/>
          <p:nvPr/>
        </p:nvSpPr>
        <p:spPr>
          <a:xfrm>
            <a:off x="1447800" y="1743076"/>
            <a:ext cx="10744200" cy="3046988"/>
          </a:xfrm>
          <a:prstGeom prst="rect">
            <a:avLst/>
          </a:prstGeom>
        </p:spPr>
        <p:txBody>
          <a:bodyPr wrap="square">
            <a:spAutoFit/>
          </a:bodyPr>
          <a:lstStyle/>
          <a:p>
            <a:pPr algn="ctr">
              <a:lnSpc>
                <a:spcPct val="150000"/>
              </a:lnSpc>
            </a:pPr>
            <a:r>
              <a:rPr lang="he-IL" sz="3200" b="1" dirty="0">
                <a:latin typeface="David" panose="020E0502060401010101" pitchFamily="34" charset="-79"/>
                <a:cs typeface="David" panose="020E0502060401010101" pitchFamily="34" charset="-79"/>
              </a:rPr>
              <a:t>בסיום אמירת פסוקי </a:t>
            </a:r>
            <a:r>
              <a:rPr lang="he-IL" sz="3200" b="1" dirty="0" err="1">
                <a:latin typeface="David" panose="020E0502060401010101" pitchFamily="34" charset="-79"/>
                <a:cs typeface="David" panose="020E0502060401010101" pitchFamily="34" charset="-79"/>
              </a:rPr>
              <a:t>דזמרה</a:t>
            </a:r>
            <a:r>
              <a:rPr lang="he-IL" sz="3200" b="1" dirty="0">
                <a:latin typeface="David" panose="020E0502060401010101" pitchFamily="34" charset="-79"/>
                <a:cs typeface="David" panose="020E0502060401010101" pitchFamily="34" charset="-79"/>
              </a:rPr>
              <a:t>, אומרים קריאת שמע וברכותיה. </a:t>
            </a:r>
            <a:endParaRPr lang="he-IL" sz="3200" b="1" dirty="0" smtClean="0">
              <a:latin typeface="David" panose="020E0502060401010101" pitchFamily="34" charset="-79"/>
              <a:cs typeface="David" panose="020E0502060401010101" pitchFamily="34" charset="-79"/>
            </a:endParaRPr>
          </a:p>
          <a:p>
            <a:pPr algn="ctr">
              <a:lnSpc>
                <a:spcPct val="150000"/>
              </a:lnSpc>
            </a:pPr>
            <a:r>
              <a:rPr lang="he-IL" sz="3200" b="1" dirty="0" smtClean="0">
                <a:latin typeface="David" panose="020E0502060401010101" pitchFamily="34" charset="-79"/>
                <a:cs typeface="David" panose="020E0502060401010101" pitchFamily="34" charset="-79"/>
              </a:rPr>
              <a:t>בעוד שלגבי מצוות </a:t>
            </a:r>
            <a:r>
              <a:rPr lang="he-IL" sz="3200" b="1" dirty="0">
                <a:latin typeface="David" panose="020E0502060401010101" pitchFamily="34" charset="-79"/>
                <a:cs typeface="David" panose="020E0502060401010101" pitchFamily="34" charset="-79"/>
              </a:rPr>
              <a:t>התפילה - תפילת העמידה יש מחלוקת האם חובתה מהתורה </a:t>
            </a:r>
            <a:r>
              <a:rPr lang="he-IL" sz="3200" b="1" dirty="0" smtClean="0">
                <a:latin typeface="David" panose="020E0502060401010101" pitchFamily="34" charset="-79"/>
                <a:cs typeface="David" panose="020E0502060401010101" pitchFamily="34" charset="-79"/>
              </a:rPr>
              <a:t>או מדרבנן</a:t>
            </a:r>
            <a:r>
              <a:rPr lang="he-IL" sz="3200" b="1" dirty="0">
                <a:latin typeface="David" panose="020E0502060401010101" pitchFamily="34" charset="-79"/>
                <a:cs typeface="David" panose="020E0502060401010101" pitchFamily="34" charset="-79"/>
              </a:rPr>
              <a:t>, לגבי קריאת שמע </a:t>
            </a:r>
            <a:r>
              <a:rPr lang="he-IL" sz="3200" b="1" dirty="0">
                <a:solidFill>
                  <a:schemeClr val="bg1"/>
                </a:solidFill>
                <a:latin typeface="David" panose="020E0502060401010101" pitchFamily="34" charset="-79"/>
                <a:cs typeface="David" panose="020E0502060401010101" pitchFamily="34" charset="-79"/>
              </a:rPr>
              <a:t>מוסכם על כולם </a:t>
            </a:r>
            <a:r>
              <a:rPr lang="he-IL" sz="3200" b="1" dirty="0">
                <a:latin typeface="David" panose="020E0502060401010101" pitchFamily="34" charset="-79"/>
                <a:cs typeface="David" panose="020E0502060401010101" pitchFamily="34" charset="-79"/>
              </a:rPr>
              <a:t>שחובת אמירתה </a:t>
            </a:r>
            <a:r>
              <a:rPr lang="he-IL" sz="3200" b="1" dirty="0">
                <a:solidFill>
                  <a:schemeClr val="bg1"/>
                </a:solidFill>
                <a:latin typeface="David" panose="020E0502060401010101" pitchFamily="34" charset="-79"/>
                <a:cs typeface="David" panose="020E0502060401010101" pitchFamily="34" charset="-79"/>
              </a:rPr>
              <a:t>פעמיים</a:t>
            </a:r>
            <a:r>
              <a:rPr lang="he-IL" sz="3200" b="1" dirty="0">
                <a:latin typeface="David" panose="020E0502060401010101" pitchFamily="34" charset="-79"/>
                <a:cs typeface="David" panose="020E0502060401010101" pitchFamily="34" charset="-79"/>
              </a:rPr>
              <a:t> </a:t>
            </a:r>
            <a:r>
              <a:rPr lang="he-IL" sz="3200" b="1" dirty="0" smtClean="0">
                <a:latin typeface="David" panose="020E0502060401010101" pitchFamily="34" charset="-79"/>
                <a:cs typeface="David" panose="020E0502060401010101" pitchFamily="34" charset="-79"/>
              </a:rPr>
              <a:t>ביום בבוקר </a:t>
            </a:r>
            <a:r>
              <a:rPr lang="he-IL" sz="3200" b="1" dirty="0">
                <a:latin typeface="David" panose="020E0502060401010101" pitchFamily="34" charset="-79"/>
                <a:cs typeface="David" panose="020E0502060401010101" pitchFamily="34" charset="-79"/>
              </a:rPr>
              <a:t>ובערב היא חובה </a:t>
            </a:r>
            <a:r>
              <a:rPr lang="he-IL" sz="3200" b="1" dirty="0" smtClean="0">
                <a:latin typeface="David" panose="020E0502060401010101" pitchFamily="34" charset="-79"/>
                <a:cs typeface="David" panose="020E0502060401010101" pitchFamily="34" charset="-79"/>
              </a:rPr>
              <a:t>מהתורה.</a:t>
            </a:r>
            <a:endParaRPr lang="he-IL" sz="32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26711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8" name="מלבן מעוגל 7"/>
          <p:cNvSpPr/>
          <p:nvPr/>
        </p:nvSpPr>
        <p:spPr>
          <a:xfrm>
            <a:off x="465223" y="377586"/>
            <a:ext cx="11454061" cy="2246769"/>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solidFill>
                <a:prstClr val="black"/>
              </a:solidFill>
            </a:endParaRPr>
          </a:p>
        </p:txBody>
      </p:sp>
      <p:sp>
        <p:nvSpPr>
          <p:cNvPr id="4" name="מלבן 3"/>
          <p:cNvSpPr/>
          <p:nvPr/>
        </p:nvSpPr>
        <p:spPr>
          <a:xfrm>
            <a:off x="761999" y="377587"/>
            <a:ext cx="10668000" cy="2246769"/>
          </a:xfrm>
          <a:prstGeom prst="rect">
            <a:avLst/>
          </a:prstGeom>
        </p:spPr>
        <p:txBody>
          <a:bodyPr wrap="square">
            <a:spAutoFit/>
          </a:bodyPr>
          <a:lstStyle/>
          <a:p>
            <a:pPr algn="ctr">
              <a:lnSpc>
                <a:spcPct val="150000"/>
              </a:lnSpc>
            </a:pPr>
            <a:r>
              <a:rPr lang="he-IL" sz="3200" dirty="0">
                <a:solidFill>
                  <a:srgbClr val="00B0F0"/>
                </a:solidFill>
                <a:latin typeface="Guttman Haim" panose="02010401010101010101" pitchFamily="2" charset="-79"/>
                <a:cs typeface="Guttman Haim" panose="02010401010101010101" pitchFamily="2" charset="-79"/>
              </a:rPr>
              <a:t>"אני מאמין באמונה שלמה שהבורא יתברך שמו הוא בורא ומנהיג לכל הברואים והוא לבדו עשה ועושה ויעשה לכל המעשים".</a:t>
            </a:r>
          </a:p>
        </p:txBody>
      </p:sp>
      <p:sp>
        <p:nvSpPr>
          <p:cNvPr id="7" name="מלבן מעוגל 6"/>
          <p:cNvSpPr/>
          <p:nvPr/>
        </p:nvSpPr>
        <p:spPr>
          <a:xfrm>
            <a:off x="465223" y="2982912"/>
            <a:ext cx="11454061" cy="3416968"/>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solidFill>
                <a:prstClr val="black"/>
              </a:solidFill>
            </a:endParaRPr>
          </a:p>
        </p:txBody>
      </p:sp>
      <p:sp>
        <p:nvSpPr>
          <p:cNvPr id="5" name="מלבן 4"/>
          <p:cNvSpPr/>
          <p:nvPr/>
        </p:nvSpPr>
        <p:spPr>
          <a:xfrm>
            <a:off x="304799" y="3167902"/>
            <a:ext cx="11582399" cy="2677656"/>
          </a:xfrm>
          <a:prstGeom prst="rect">
            <a:avLst/>
          </a:prstGeom>
        </p:spPr>
        <p:txBody>
          <a:bodyPr wrap="square">
            <a:spAutoFit/>
          </a:bodyPr>
          <a:lstStyle/>
          <a:p>
            <a:pPr algn="ctr">
              <a:lnSpc>
                <a:spcPct val="150000"/>
              </a:lnSpc>
            </a:pPr>
            <a:r>
              <a:rPr lang="he-IL" sz="2800" b="1" dirty="0">
                <a:solidFill>
                  <a:srgbClr val="002060"/>
                </a:solidFill>
              </a:rPr>
              <a:t>זוהי אמונה שהקב"ה ברא את כל המציאות כולה. גם אם ישנם כוחות</a:t>
            </a:r>
          </a:p>
          <a:p>
            <a:pPr algn="ctr">
              <a:lnSpc>
                <a:spcPct val="150000"/>
              </a:lnSpc>
            </a:pPr>
            <a:r>
              <a:rPr lang="he-IL" sz="2800" b="1" dirty="0">
                <a:solidFill>
                  <a:srgbClr val="002060"/>
                </a:solidFill>
              </a:rPr>
              <a:t>שנראים סותרים ומנוגדים זה לזה, כגון אור וחושך או טוב ורע, יש לדעת</a:t>
            </a:r>
          </a:p>
          <a:p>
            <a:pPr algn="ctr">
              <a:lnSpc>
                <a:spcPct val="150000"/>
              </a:lnSpc>
            </a:pPr>
            <a:r>
              <a:rPr lang="he-IL" sz="2800" b="1" dirty="0">
                <a:solidFill>
                  <a:srgbClr val="002060"/>
                </a:solidFill>
              </a:rPr>
              <a:t>שה' הוא מקור הכוחות כולם. הקב"ה הוא העומד גם בבסיס החושך ומה</a:t>
            </a:r>
          </a:p>
          <a:p>
            <a:pPr algn="ctr">
              <a:lnSpc>
                <a:spcPct val="150000"/>
              </a:lnSpc>
            </a:pPr>
            <a:r>
              <a:rPr lang="he-IL" sz="2800" b="1" dirty="0">
                <a:solidFill>
                  <a:srgbClr val="002060"/>
                </a:solidFill>
              </a:rPr>
              <a:t>שנראה לעינינו האנושיות כרע</a:t>
            </a:r>
          </a:p>
        </p:txBody>
      </p:sp>
    </p:spTree>
    <p:extLst>
      <p:ext uri="{BB962C8B-B14F-4D97-AF65-F5344CB8AC3E}">
        <p14:creationId xmlns:p14="http://schemas.microsoft.com/office/powerpoint/2010/main" val="1375829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stretch>
            <a:fillRect/>
          </a:stretch>
        </p:blipFill>
        <p:spPr>
          <a:xfrm>
            <a:off x="0" y="0"/>
            <a:ext cx="12192000" cy="6858000"/>
          </a:xfrm>
          <a:prstGeom prst="rect">
            <a:avLst/>
          </a:prstGeom>
        </p:spPr>
      </p:pic>
      <p:sp>
        <p:nvSpPr>
          <p:cNvPr id="4" name="מלבן 3"/>
          <p:cNvSpPr/>
          <p:nvPr/>
        </p:nvSpPr>
        <p:spPr>
          <a:xfrm>
            <a:off x="0" y="478628"/>
            <a:ext cx="12047621" cy="5447645"/>
          </a:xfrm>
          <a:prstGeom prst="rect">
            <a:avLst/>
          </a:prstGeom>
        </p:spPr>
        <p:txBody>
          <a:bodyPr wrap="square">
            <a:spAutoFit/>
          </a:bodyPr>
          <a:lstStyle/>
          <a:p>
            <a:pPr algn="ctr">
              <a:lnSpc>
                <a:spcPct val="150000"/>
              </a:lnSpc>
            </a:pPr>
            <a:r>
              <a:rPr lang="he-IL" sz="2800" b="1" dirty="0">
                <a:solidFill>
                  <a:prstClr val="white"/>
                </a:solidFill>
              </a:rPr>
              <a:t>בברכת 'יוצר אור' של שחרית, ישנו חלק נוסף המתאר את שבחם של</a:t>
            </a:r>
          </a:p>
          <a:p>
            <a:pPr algn="ctr">
              <a:lnSpc>
                <a:spcPct val="150000"/>
              </a:lnSpc>
            </a:pPr>
            <a:r>
              <a:rPr lang="he-IL" sz="2800" b="1" dirty="0">
                <a:solidFill>
                  <a:prstClr val="white"/>
                </a:solidFill>
              </a:rPr>
              <a:t>המלאכים כלפי הקב"ה </a:t>
            </a:r>
          </a:p>
          <a:p>
            <a:pPr algn="ctr">
              <a:lnSpc>
                <a:spcPct val="150000"/>
              </a:lnSpc>
            </a:pPr>
            <a:r>
              <a:rPr lang="he-IL" sz="3600" b="1" dirty="0">
                <a:solidFill>
                  <a:prstClr val="black"/>
                </a:solidFill>
              </a:rPr>
              <a:t>"וכולם פותחים את בקדושה ובטהרה, בשירה ובזמרה".</a:t>
            </a:r>
          </a:p>
          <a:p>
            <a:pPr algn="ctr">
              <a:lnSpc>
                <a:spcPct val="150000"/>
              </a:lnSpc>
            </a:pPr>
            <a:r>
              <a:rPr lang="he-IL" sz="2800" b="1" dirty="0">
                <a:solidFill>
                  <a:prstClr val="white"/>
                </a:solidFill>
              </a:rPr>
              <a:t>לא רק בני האדם מכירים במלכות ה' הבלעדית, אלא גם העולמות העליונים</a:t>
            </a:r>
          </a:p>
          <a:p>
            <a:pPr algn="ctr">
              <a:lnSpc>
                <a:spcPct val="150000"/>
              </a:lnSpc>
            </a:pPr>
            <a:r>
              <a:rPr lang="he-IL" sz="2800" b="1" dirty="0">
                <a:solidFill>
                  <a:prstClr val="white"/>
                </a:solidFill>
              </a:rPr>
              <a:t>מכירים בשליטתו המוחלטת של הקב"ה שמלוא כל הארץ כבודו. פסגתה</a:t>
            </a:r>
          </a:p>
          <a:p>
            <a:pPr algn="ctr">
              <a:lnSpc>
                <a:spcPct val="150000"/>
              </a:lnSpc>
            </a:pPr>
            <a:r>
              <a:rPr lang="he-IL" sz="2800" b="1" dirty="0">
                <a:solidFill>
                  <a:prstClr val="white"/>
                </a:solidFill>
              </a:rPr>
              <a:t>של תוספת זו, בקטעי ה'קדושה' שאומרים המלאכים</a:t>
            </a:r>
            <a:r>
              <a:rPr lang="he-IL" sz="2800" dirty="0">
                <a:solidFill>
                  <a:prstClr val="black"/>
                </a:solidFill>
              </a:rPr>
              <a:t>:</a:t>
            </a:r>
          </a:p>
          <a:p>
            <a:pPr algn="ctr">
              <a:lnSpc>
                <a:spcPct val="150000"/>
              </a:lnSpc>
            </a:pPr>
            <a:endParaRPr lang="he-IL" sz="2800" b="1" dirty="0">
              <a:solidFill>
                <a:srgbClr val="FFFF00"/>
              </a:solidFill>
            </a:endParaRPr>
          </a:p>
          <a:p>
            <a:pPr>
              <a:lnSpc>
                <a:spcPct val="150000"/>
              </a:lnSpc>
            </a:pPr>
            <a:r>
              <a:rPr lang="he-IL" sz="2800" b="1" dirty="0">
                <a:solidFill>
                  <a:prstClr val="black"/>
                </a:solidFill>
              </a:rPr>
              <a:t>    </a:t>
            </a:r>
            <a:r>
              <a:rPr lang="he-IL" sz="2800" b="1" dirty="0">
                <a:solidFill>
                  <a:srgbClr val="FFFF00"/>
                </a:solidFill>
              </a:rPr>
              <a:t>"קדוש </a:t>
            </a:r>
            <a:r>
              <a:rPr lang="he-IL" sz="2800" b="1" dirty="0" err="1">
                <a:solidFill>
                  <a:srgbClr val="FFFF00"/>
                </a:solidFill>
              </a:rPr>
              <a:t>קדוש</a:t>
            </a:r>
            <a:r>
              <a:rPr lang="he-IL" sz="2800" b="1" dirty="0">
                <a:solidFill>
                  <a:srgbClr val="FFFF00"/>
                </a:solidFill>
              </a:rPr>
              <a:t> </a:t>
            </a:r>
            <a:r>
              <a:rPr lang="he-IL" sz="2800" b="1" dirty="0" err="1">
                <a:solidFill>
                  <a:srgbClr val="FFFF00"/>
                </a:solidFill>
              </a:rPr>
              <a:t>קדוש</a:t>
            </a:r>
            <a:r>
              <a:rPr lang="he-IL" sz="2800" b="1" dirty="0">
                <a:solidFill>
                  <a:srgbClr val="FFFF00"/>
                </a:solidFill>
              </a:rPr>
              <a:t>, ה' צבאות מלא כל הארץ כבודו... ברוך כבוד ה' ממקומו"</a:t>
            </a:r>
          </a:p>
        </p:txBody>
      </p:sp>
    </p:spTree>
    <p:extLst>
      <p:ext uri="{BB962C8B-B14F-4D97-AF65-F5344CB8AC3E}">
        <p14:creationId xmlns:p14="http://schemas.microsoft.com/office/powerpoint/2010/main" val="1696118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5" name="מלבן מעוגל 4"/>
          <p:cNvSpPr/>
          <p:nvPr/>
        </p:nvSpPr>
        <p:spPr>
          <a:xfrm>
            <a:off x="240630" y="580255"/>
            <a:ext cx="11694695" cy="5835342"/>
          </a:xfrm>
          <a:prstGeom prst="roundRect">
            <a:avLst/>
          </a:prstGeom>
          <a:ln w="76200">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1" anchor="ctr"/>
          <a:lstStyle/>
          <a:p>
            <a:pPr algn="ctr"/>
            <a:endParaRPr lang="he-IL">
              <a:solidFill>
                <a:prstClr val="black"/>
              </a:solidFill>
            </a:endParaRPr>
          </a:p>
        </p:txBody>
      </p:sp>
      <p:sp>
        <p:nvSpPr>
          <p:cNvPr id="4" name="מלבן 3"/>
          <p:cNvSpPr/>
          <p:nvPr/>
        </p:nvSpPr>
        <p:spPr>
          <a:xfrm>
            <a:off x="256672" y="580255"/>
            <a:ext cx="11678653" cy="5886227"/>
          </a:xfrm>
          <a:prstGeom prst="rect">
            <a:avLst/>
          </a:prstGeom>
        </p:spPr>
        <p:txBody>
          <a:bodyPr wrap="square">
            <a:spAutoFit/>
          </a:bodyPr>
          <a:lstStyle/>
          <a:p>
            <a:pPr algn="ctr">
              <a:lnSpc>
                <a:spcPct val="150000"/>
              </a:lnSpc>
            </a:pPr>
            <a:r>
              <a:rPr lang="he-IL" sz="4000" b="1" dirty="0">
                <a:solidFill>
                  <a:srgbClr val="4472C4">
                    <a:lumMod val="75000"/>
                  </a:srgbClr>
                </a:solidFill>
              </a:rPr>
              <a:t>הלכה למעשה - 'קדושה </a:t>
            </a:r>
            <a:r>
              <a:rPr lang="he-IL" sz="4000" b="1" dirty="0" err="1">
                <a:solidFill>
                  <a:srgbClr val="4472C4">
                    <a:lumMod val="75000"/>
                  </a:srgbClr>
                </a:solidFill>
              </a:rPr>
              <a:t>דיוצר</a:t>
            </a:r>
            <a:r>
              <a:rPr lang="he-IL" sz="4000" b="1" dirty="0">
                <a:solidFill>
                  <a:srgbClr val="4472C4">
                    <a:lumMod val="75000"/>
                  </a:srgbClr>
                </a:solidFill>
              </a:rPr>
              <a:t>'</a:t>
            </a:r>
          </a:p>
          <a:p>
            <a:pPr algn="ctr">
              <a:lnSpc>
                <a:spcPct val="150000"/>
              </a:lnSpc>
            </a:pPr>
            <a:endParaRPr lang="he-IL" sz="1400" dirty="0">
              <a:solidFill>
                <a:prstClr val="black"/>
              </a:solidFill>
            </a:endParaRPr>
          </a:p>
          <a:p>
            <a:pPr algn="ctr">
              <a:lnSpc>
                <a:spcPct val="150000"/>
              </a:lnSpc>
            </a:pPr>
            <a:r>
              <a:rPr lang="he-IL" sz="3200" dirty="0">
                <a:solidFill>
                  <a:prstClr val="black"/>
                </a:solidFill>
              </a:rPr>
              <a:t>לכתחילה עדיף לומר את </a:t>
            </a:r>
            <a:r>
              <a:rPr lang="he-IL" sz="3200" b="1" dirty="0">
                <a:solidFill>
                  <a:prstClr val="black"/>
                </a:solidFill>
              </a:rPr>
              <a:t>'קדושה </a:t>
            </a:r>
            <a:r>
              <a:rPr lang="he-IL" sz="3200" b="1" dirty="0" err="1">
                <a:solidFill>
                  <a:prstClr val="black"/>
                </a:solidFill>
              </a:rPr>
              <a:t>דיוצר</a:t>
            </a:r>
            <a:r>
              <a:rPr lang="he-IL" sz="3200" b="1" dirty="0">
                <a:solidFill>
                  <a:prstClr val="black"/>
                </a:solidFill>
              </a:rPr>
              <a:t>' ("קדוש </a:t>
            </a:r>
            <a:r>
              <a:rPr lang="he-IL" sz="3200" b="1" dirty="0" err="1">
                <a:solidFill>
                  <a:prstClr val="black"/>
                </a:solidFill>
              </a:rPr>
              <a:t>קדוש</a:t>
            </a:r>
            <a:r>
              <a:rPr lang="he-IL" sz="3200" b="1" dirty="0">
                <a:solidFill>
                  <a:prstClr val="black"/>
                </a:solidFill>
              </a:rPr>
              <a:t>... כבודו", ו"ברוך כבוד ה</a:t>
            </a:r>
            <a:r>
              <a:rPr lang="he-IL" sz="3200" dirty="0">
                <a:solidFill>
                  <a:prstClr val="black"/>
                </a:solidFill>
              </a:rPr>
              <a:t>' </a:t>
            </a:r>
            <a:r>
              <a:rPr lang="he-IL" sz="3200" b="1" dirty="0">
                <a:solidFill>
                  <a:prstClr val="black"/>
                </a:solidFill>
              </a:rPr>
              <a:t>ממקומו") </a:t>
            </a:r>
            <a:r>
              <a:rPr lang="he-IL" sz="3200" dirty="0">
                <a:solidFill>
                  <a:prstClr val="black"/>
                </a:solidFill>
              </a:rPr>
              <a:t>תוך כדי תפילה במניין (מחשש ש'קדושה </a:t>
            </a:r>
            <a:r>
              <a:rPr lang="he-IL" sz="3200" dirty="0" err="1">
                <a:solidFill>
                  <a:prstClr val="black"/>
                </a:solidFill>
              </a:rPr>
              <a:t>דיוצר</a:t>
            </a:r>
            <a:r>
              <a:rPr lang="he-IL" sz="3200" dirty="0">
                <a:solidFill>
                  <a:prstClr val="black"/>
                </a:solidFill>
              </a:rPr>
              <a:t>' נחשבת כקדושה רגילה).</a:t>
            </a:r>
          </a:p>
          <a:p>
            <a:pPr algn="ctr">
              <a:lnSpc>
                <a:spcPct val="150000"/>
              </a:lnSpc>
            </a:pPr>
            <a:endParaRPr lang="he-IL" sz="300" dirty="0">
              <a:solidFill>
                <a:prstClr val="black"/>
              </a:solidFill>
            </a:endParaRPr>
          </a:p>
          <a:p>
            <a:pPr algn="ctr">
              <a:lnSpc>
                <a:spcPct val="150000"/>
              </a:lnSpc>
            </a:pPr>
            <a:r>
              <a:rPr lang="he-IL" sz="3200" dirty="0">
                <a:solidFill>
                  <a:prstClr val="black"/>
                </a:solidFill>
              </a:rPr>
              <a:t>המתפלל ביחידות, רשאי לומר בכל זאת את הפסוקים האלו, אך עדיף</a:t>
            </a:r>
          </a:p>
          <a:p>
            <a:pPr algn="ctr">
              <a:lnSpc>
                <a:spcPct val="150000"/>
              </a:lnSpc>
            </a:pPr>
            <a:r>
              <a:rPr lang="he-IL" sz="3200" dirty="0">
                <a:solidFill>
                  <a:prstClr val="black"/>
                </a:solidFill>
              </a:rPr>
              <a:t>לאומרם בניגון של טעמי המקרא (זה בסדר לכולי עלמא, כיוון שדומה</a:t>
            </a:r>
          </a:p>
          <a:p>
            <a:pPr algn="ctr">
              <a:lnSpc>
                <a:spcPct val="150000"/>
              </a:lnSpc>
            </a:pPr>
            <a:r>
              <a:rPr lang="he-IL" sz="3200" dirty="0">
                <a:solidFill>
                  <a:prstClr val="black"/>
                </a:solidFill>
              </a:rPr>
              <a:t>הוא לקורא בתורה). </a:t>
            </a:r>
          </a:p>
        </p:txBody>
      </p:sp>
    </p:spTree>
    <p:extLst>
      <p:ext uri="{BB962C8B-B14F-4D97-AF65-F5344CB8AC3E}">
        <p14:creationId xmlns:p14="http://schemas.microsoft.com/office/powerpoint/2010/main" val="4090936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דיאגרמה 4"/>
          <p:cNvGraphicFramePr/>
          <p:nvPr>
            <p:extLst/>
          </p:nvPr>
        </p:nvGraphicFramePr>
        <p:xfrm>
          <a:off x="0" y="0"/>
          <a:ext cx="12191999" cy="6994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6904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 name="מלבן מעוגל 4"/>
          <p:cNvSpPr/>
          <p:nvPr/>
        </p:nvSpPr>
        <p:spPr>
          <a:xfrm>
            <a:off x="128337" y="561474"/>
            <a:ext cx="11887200" cy="5694947"/>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he-IL">
              <a:solidFill>
                <a:prstClr val="black"/>
              </a:solidFill>
            </a:endParaRPr>
          </a:p>
        </p:txBody>
      </p:sp>
      <p:sp>
        <p:nvSpPr>
          <p:cNvPr id="4" name="מלבן 3"/>
          <p:cNvSpPr/>
          <p:nvPr/>
        </p:nvSpPr>
        <p:spPr>
          <a:xfrm>
            <a:off x="336884" y="758314"/>
            <a:ext cx="11582400" cy="5262979"/>
          </a:xfrm>
          <a:prstGeom prst="rect">
            <a:avLst/>
          </a:prstGeom>
        </p:spPr>
        <p:txBody>
          <a:bodyPr wrap="square">
            <a:spAutoFit/>
          </a:bodyPr>
          <a:lstStyle/>
          <a:p>
            <a:pPr algn="ctr">
              <a:lnSpc>
                <a:spcPct val="150000"/>
              </a:lnSpc>
            </a:pPr>
            <a:r>
              <a:rPr lang="he-IL" sz="3200" b="1" dirty="0">
                <a:solidFill>
                  <a:srgbClr val="002060"/>
                </a:solidFill>
              </a:rPr>
              <a:t>הברכה פותחת וחותמת באהבת ה' את עם ישראל המתבטאת בבחירתו</a:t>
            </a:r>
          </a:p>
          <a:p>
            <a:pPr algn="ctr">
              <a:lnSpc>
                <a:spcPct val="150000"/>
              </a:lnSpc>
            </a:pPr>
            <a:r>
              <a:rPr lang="he-IL" sz="3200" b="1" dirty="0">
                <a:solidFill>
                  <a:srgbClr val="002060"/>
                </a:solidFill>
              </a:rPr>
              <a:t>לו לעם. המתפלל מבקש שאהבה זו תמשיך גם כיום, בכך שה' יסייע לעם ישראל להתקרב אליו מבחינה רוחנית - בלימוד תורה, שמירת מצוות, ובסופו של דבר בקירוב הגאולה. בחיתום הברכה, מזכיר המתפלל שכל הטוב שהקב"ה משפיע על עם ישראל מטיל עליו חובה ואחריות גדולה. על עם ישראל מוטל התפקיד "להודות" על כל השפע שהוא מקבל, ולפרסם את שמו של ה' בעולם - "</a:t>
            </a:r>
            <a:r>
              <a:rPr lang="he-IL" sz="3200" b="1" dirty="0" err="1">
                <a:solidFill>
                  <a:srgbClr val="002060"/>
                </a:solidFill>
              </a:rPr>
              <a:t>וליחדך</a:t>
            </a:r>
            <a:r>
              <a:rPr lang="he-IL" sz="3200" b="1" dirty="0">
                <a:solidFill>
                  <a:srgbClr val="002060"/>
                </a:solidFill>
              </a:rPr>
              <a:t> באהבה".</a:t>
            </a:r>
          </a:p>
        </p:txBody>
      </p:sp>
    </p:spTree>
    <p:extLst>
      <p:ext uri="{BB962C8B-B14F-4D97-AF65-F5344CB8AC3E}">
        <p14:creationId xmlns:p14="http://schemas.microsoft.com/office/powerpoint/2010/main" val="1513954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דיאגרמה 6"/>
          <p:cNvGraphicFramePr/>
          <p:nvPr>
            <p:extLst>
              <p:ext uri="{D42A27DB-BD31-4B8C-83A1-F6EECF244321}">
                <p14:modId xmlns:p14="http://schemas.microsoft.com/office/powerpoint/2010/main" val="302075275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מלבן 4"/>
          <p:cNvSpPr/>
          <p:nvPr/>
        </p:nvSpPr>
        <p:spPr>
          <a:xfrm>
            <a:off x="2737348" y="379231"/>
            <a:ext cx="7250704" cy="707886"/>
          </a:xfrm>
          <a:prstGeom prst="rect">
            <a:avLst/>
          </a:prstGeom>
          <a:solidFill>
            <a:srgbClr val="92D050"/>
          </a:solidFill>
        </p:spPr>
        <p:txBody>
          <a:bodyPr wrap="none">
            <a:spAutoFit/>
          </a:bodyPr>
          <a:lstStyle/>
          <a:p>
            <a:r>
              <a:rPr lang="he-IL" sz="4000" b="1" dirty="0">
                <a:solidFill>
                  <a:prstClr val="black"/>
                </a:solidFill>
              </a:rPr>
              <a:t>תפקיד הברכות לפני קריאת שמע: </a:t>
            </a:r>
          </a:p>
        </p:txBody>
      </p:sp>
    </p:spTree>
    <p:extLst>
      <p:ext uri="{BB962C8B-B14F-4D97-AF65-F5344CB8AC3E}">
        <p14:creationId xmlns:p14="http://schemas.microsoft.com/office/powerpoint/2010/main" val="21689758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תפילות אמתיות מלב של אמא בימים הנוראים - הידברו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545910" y="713515"/>
            <a:ext cx="11404790" cy="2123658"/>
          </a:xfrm>
          <a:prstGeom prst="rect">
            <a:avLst/>
          </a:prstGeom>
        </p:spPr>
        <p:txBody>
          <a:bodyPr wrap="square">
            <a:spAutoFit/>
          </a:bodyPr>
          <a:lstStyle/>
          <a:p>
            <a:pPr>
              <a:lnSpc>
                <a:spcPct val="150000"/>
              </a:lnSpc>
            </a:pPr>
            <a:r>
              <a:rPr lang="he-IL" sz="4400" b="1" dirty="0" smtClean="0">
                <a:solidFill>
                  <a:prstClr val="black"/>
                </a:solidFill>
              </a:rPr>
              <a:t> ברכת 'יוצר אור'                  "</a:t>
            </a:r>
            <a:r>
              <a:rPr lang="he-IL" sz="4400" b="1" dirty="0">
                <a:solidFill>
                  <a:prstClr val="black"/>
                </a:solidFill>
              </a:rPr>
              <a:t>ה' א-להינו ה' אחד"</a:t>
            </a:r>
          </a:p>
          <a:p>
            <a:pPr>
              <a:lnSpc>
                <a:spcPct val="150000"/>
              </a:lnSpc>
            </a:pPr>
            <a:r>
              <a:rPr lang="he-IL" sz="4400" b="1" dirty="0">
                <a:solidFill>
                  <a:prstClr val="black"/>
                </a:solidFill>
              </a:rPr>
              <a:t>ברכת </a:t>
            </a:r>
            <a:r>
              <a:rPr lang="he-IL" sz="4400" b="1" dirty="0" smtClean="0">
                <a:solidFill>
                  <a:prstClr val="black"/>
                </a:solidFill>
              </a:rPr>
              <a:t>'אהבת עולם'             "</a:t>
            </a:r>
            <a:r>
              <a:rPr lang="he-IL" sz="4400" b="1" dirty="0">
                <a:solidFill>
                  <a:prstClr val="black"/>
                </a:solidFill>
              </a:rPr>
              <a:t>שמע ישראל"</a:t>
            </a:r>
          </a:p>
        </p:txBody>
      </p:sp>
      <p:sp>
        <p:nvSpPr>
          <p:cNvPr id="5" name="חץ שמאלה 4"/>
          <p:cNvSpPr/>
          <p:nvPr/>
        </p:nvSpPr>
        <p:spPr>
          <a:xfrm>
            <a:off x="6096000" y="98112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6" name="חץ שמאלה 5"/>
          <p:cNvSpPr/>
          <p:nvPr/>
        </p:nvSpPr>
        <p:spPr>
          <a:xfrm>
            <a:off x="6096000" y="211151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p14="http://schemas.microsoft.com/office/powerpoint/2010/main" val="2843696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404310" y="50856"/>
            <a:ext cx="6256421" cy="912612"/>
          </a:xfrm>
          <a:solidFill>
            <a:schemeClr val="accent6">
              <a:lumMod val="60000"/>
              <a:lumOff val="40000"/>
            </a:schemeClr>
          </a:solidFill>
        </p:spPr>
        <p:txBody>
          <a:bodyPr>
            <a:noAutofit/>
          </a:bodyPr>
          <a:lstStyle/>
          <a:p>
            <a:r>
              <a:rPr lang="he-IL" sz="4000" b="1" dirty="0" smtClean="0"/>
              <a:t>2. הברכה שאחרי קריאת שמע </a:t>
            </a:r>
            <a:endParaRPr lang="he-IL" sz="4000" b="1" dirty="0"/>
          </a:p>
        </p:txBody>
      </p:sp>
      <p:sp>
        <p:nvSpPr>
          <p:cNvPr id="3" name="מציין מיקום תוכן 2"/>
          <p:cNvSpPr>
            <a:spLocks noGrp="1"/>
          </p:cNvSpPr>
          <p:nvPr>
            <p:ph idx="1"/>
          </p:nvPr>
        </p:nvSpPr>
        <p:spPr>
          <a:xfrm>
            <a:off x="9400673" y="894334"/>
            <a:ext cx="2642937" cy="660901"/>
          </a:xfrm>
          <a:solidFill>
            <a:srgbClr val="FF0000"/>
          </a:solidFill>
        </p:spPr>
        <p:txBody>
          <a:bodyPr>
            <a:normAutofit/>
          </a:bodyPr>
          <a:lstStyle/>
          <a:p>
            <a:pPr marL="0" indent="0">
              <a:buNone/>
            </a:pPr>
            <a:r>
              <a:rPr lang="he-IL" sz="3200" b="1" dirty="0" smtClean="0"/>
              <a:t>א. תוכן הברכה </a:t>
            </a:r>
            <a:endParaRPr lang="he-IL" sz="3200" b="1" dirty="0"/>
          </a:p>
        </p:txBody>
      </p:sp>
      <p:sp>
        <p:nvSpPr>
          <p:cNvPr id="4" name="מלבן 3"/>
          <p:cNvSpPr/>
          <p:nvPr/>
        </p:nvSpPr>
        <p:spPr>
          <a:xfrm>
            <a:off x="577516" y="1555235"/>
            <a:ext cx="10968788" cy="523220"/>
          </a:xfrm>
          <a:prstGeom prst="rect">
            <a:avLst/>
          </a:prstGeom>
        </p:spPr>
        <p:txBody>
          <a:bodyPr wrap="square">
            <a:spAutoFit/>
          </a:bodyPr>
          <a:lstStyle/>
          <a:p>
            <a:r>
              <a:rPr lang="he-IL" sz="2800" dirty="0">
                <a:solidFill>
                  <a:prstClr val="black"/>
                </a:solidFill>
              </a:rPr>
              <a:t>בסיום קריאת שמע של שחרית, ישנה ברכה אחת, שניתן לחלקה לשני חלקים:</a:t>
            </a:r>
          </a:p>
        </p:txBody>
      </p:sp>
      <p:sp>
        <p:nvSpPr>
          <p:cNvPr id="7" name="מלבן 6"/>
          <p:cNvSpPr/>
          <p:nvPr/>
        </p:nvSpPr>
        <p:spPr>
          <a:xfrm>
            <a:off x="6898104" y="2594620"/>
            <a:ext cx="5005137" cy="3970318"/>
          </a:xfrm>
          <a:prstGeom prst="rect">
            <a:avLst/>
          </a:prstGeom>
          <a:solidFill>
            <a:schemeClr val="accent2">
              <a:lumMod val="60000"/>
              <a:lumOff val="40000"/>
            </a:schemeClr>
          </a:solidFill>
        </p:spPr>
        <p:txBody>
          <a:bodyPr wrap="square">
            <a:spAutoFit/>
          </a:bodyPr>
          <a:lstStyle/>
          <a:p>
            <a:pPr>
              <a:lnSpc>
                <a:spcPct val="150000"/>
              </a:lnSpc>
            </a:pPr>
            <a:r>
              <a:rPr lang="he-IL" sz="2400" b="1" dirty="0">
                <a:solidFill>
                  <a:prstClr val="black"/>
                </a:solidFill>
              </a:rPr>
              <a:t>"אמת ויציב ונכון..." </a:t>
            </a:r>
            <a:r>
              <a:rPr lang="he-IL" sz="2400" dirty="0">
                <a:solidFill>
                  <a:prstClr val="black"/>
                </a:solidFill>
              </a:rPr>
              <a:t>- בחלק זה יש חמישה עשר לשונות של אשרור לאחר המילה אמת: ויציב ונכון וקיים וישר ונאמן </a:t>
            </a:r>
            <a:r>
              <a:rPr lang="he-IL" sz="2400" dirty="0" err="1">
                <a:solidFill>
                  <a:prstClr val="black"/>
                </a:solidFill>
              </a:rPr>
              <a:t>וכו</a:t>
            </a:r>
            <a:r>
              <a:rPr lang="he-IL" sz="2400" dirty="0">
                <a:solidFill>
                  <a:prstClr val="black"/>
                </a:solidFill>
              </a:rPr>
              <a:t>'. </a:t>
            </a:r>
          </a:p>
          <a:p>
            <a:pPr>
              <a:lnSpc>
                <a:spcPct val="150000"/>
              </a:lnSpc>
            </a:pPr>
            <a:r>
              <a:rPr lang="he-IL" sz="2400" dirty="0">
                <a:solidFill>
                  <a:prstClr val="black"/>
                </a:solidFill>
              </a:rPr>
              <a:t>ויש המבארים שהאישור מוסב על קריאת שמע כולה. כלומר, לאחר שהאדם קיבל עול מלכות שמיים הוא מאשר את הקבלה</a:t>
            </a:r>
          </a:p>
        </p:txBody>
      </p:sp>
      <p:sp>
        <p:nvSpPr>
          <p:cNvPr id="8" name="מלבן 7"/>
          <p:cNvSpPr/>
          <p:nvPr/>
        </p:nvSpPr>
        <p:spPr>
          <a:xfrm>
            <a:off x="304801" y="2594620"/>
            <a:ext cx="6160169" cy="3877985"/>
          </a:xfrm>
          <a:prstGeom prst="rect">
            <a:avLst/>
          </a:prstGeom>
          <a:solidFill>
            <a:schemeClr val="accent1">
              <a:lumMod val="40000"/>
              <a:lumOff val="60000"/>
            </a:schemeClr>
          </a:solidFill>
        </p:spPr>
        <p:txBody>
          <a:bodyPr wrap="square">
            <a:spAutoFit/>
          </a:bodyPr>
          <a:lstStyle/>
          <a:p>
            <a:pPr>
              <a:lnSpc>
                <a:spcPct val="150000"/>
              </a:lnSpc>
            </a:pPr>
            <a:r>
              <a:rPr lang="he-IL" sz="2400" b="1" dirty="0">
                <a:solidFill>
                  <a:prstClr val="black"/>
                </a:solidFill>
              </a:rPr>
              <a:t>" עזרת אבותינו אתה הוא מעולם... גאל ישראל".</a:t>
            </a:r>
          </a:p>
          <a:p>
            <a:pPr>
              <a:lnSpc>
                <a:spcPct val="150000"/>
              </a:lnSpc>
            </a:pPr>
            <a:r>
              <a:rPr lang="he-IL" sz="2000" dirty="0">
                <a:solidFill>
                  <a:prstClr val="black"/>
                </a:solidFill>
              </a:rPr>
              <a:t> זוהי ברכת הגאולה. בברכת גאל ישראל מזכירים כיצד הקב"ה גואל ומושיע את עם ישראל בכל דור ודור - "עזרת אבותינו אתה הוא מעולם, מגן ומושיע להם ולבניהם אחריהם בכל דור ודור". קשר זה התחיל ביציאת מצרים "אמת, ממצרים גאלתנו ה' א-</a:t>
            </a:r>
            <a:r>
              <a:rPr lang="he-IL" sz="2000" dirty="0" err="1">
                <a:solidFill>
                  <a:prstClr val="black"/>
                </a:solidFill>
              </a:rPr>
              <a:t>לוהינו</a:t>
            </a:r>
            <a:r>
              <a:rPr lang="he-IL" sz="2000" dirty="0">
                <a:solidFill>
                  <a:prstClr val="black"/>
                </a:solidFill>
              </a:rPr>
              <a:t> ומבית עבדים פדיתנו", ונמשך עדי עד. חלק זה מסתיים בברכת "ברוך אתה ה' גאל ישראל", שמיד אחריה מתחילים את תפילת העמידה. </a:t>
            </a:r>
          </a:p>
        </p:txBody>
      </p:sp>
    </p:spTree>
    <p:extLst>
      <p:ext uri="{BB962C8B-B14F-4D97-AF65-F5344CB8AC3E}">
        <p14:creationId xmlns:p14="http://schemas.microsoft.com/office/powerpoint/2010/main" val="269554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a:p>
        </p:txBody>
      </p:sp>
      <p:pic>
        <p:nvPicPr>
          <p:cNvPr id="4" name="תמונה 3"/>
          <p:cNvPicPr>
            <a:picLocks noChangeAspect="1"/>
          </p:cNvPicPr>
          <p:nvPr/>
        </p:nvPicPr>
        <p:blipFill>
          <a:blip r:embed="rId2"/>
          <a:stretch>
            <a:fillRect/>
          </a:stretch>
        </p:blipFill>
        <p:spPr>
          <a:xfrm>
            <a:off x="0" y="0"/>
            <a:ext cx="12301182" cy="6858000"/>
          </a:xfrm>
          <a:prstGeom prst="rect">
            <a:avLst/>
          </a:prstGeom>
        </p:spPr>
      </p:pic>
      <p:sp>
        <p:nvSpPr>
          <p:cNvPr id="5" name="מלבן 4"/>
          <p:cNvSpPr/>
          <p:nvPr/>
        </p:nvSpPr>
        <p:spPr>
          <a:xfrm>
            <a:off x="336884" y="172620"/>
            <a:ext cx="11518231" cy="6509474"/>
          </a:xfrm>
          <a:prstGeom prst="rect">
            <a:avLst/>
          </a:prstGeom>
        </p:spPr>
        <p:txBody>
          <a:bodyPr wrap="square">
            <a:spAutoFit/>
          </a:bodyPr>
          <a:lstStyle/>
          <a:p>
            <a:pPr algn="ctr">
              <a:lnSpc>
                <a:spcPct val="150000"/>
              </a:lnSpc>
            </a:pPr>
            <a:r>
              <a:rPr lang="he-IL" sz="4000" b="1" dirty="0">
                <a:solidFill>
                  <a:srgbClr val="FFFF00"/>
                </a:solidFill>
              </a:rPr>
              <a:t>בערבית ישנן שתי ברכות לאחר קריאת שמע: </a:t>
            </a:r>
          </a:p>
          <a:p>
            <a:pPr>
              <a:lnSpc>
                <a:spcPct val="150000"/>
              </a:lnSpc>
            </a:pPr>
            <a:endParaRPr lang="he-IL" b="1" dirty="0">
              <a:solidFill>
                <a:srgbClr val="FFFF00"/>
              </a:solidFill>
            </a:endParaRPr>
          </a:p>
          <a:p>
            <a:pPr marL="514350" indent="-514350">
              <a:lnSpc>
                <a:spcPct val="150000"/>
              </a:lnSpc>
              <a:buFontTx/>
              <a:buAutoNum type="arabicPeriod"/>
            </a:pPr>
            <a:r>
              <a:rPr lang="he-IL" sz="3200" b="1" dirty="0">
                <a:solidFill>
                  <a:srgbClr val="FFFF00"/>
                </a:solidFill>
              </a:rPr>
              <a:t>" אמת ואמונה... גאל ישראל" </a:t>
            </a:r>
            <a:r>
              <a:rPr lang="he-IL" sz="2800" b="1" dirty="0">
                <a:solidFill>
                  <a:prstClr val="white"/>
                </a:solidFill>
              </a:rPr>
              <a:t>- זוהי ברכות הגאולה המקבילה בהרבה מובנים לחלק השני של הברכה בשחרית - "עזרת אבותינו". </a:t>
            </a:r>
          </a:p>
          <a:p>
            <a:pPr>
              <a:lnSpc>
                <a:spcPct val="150000"/>
              </a:lnSpc>
            </a:pPr>
            <a:endParaRPr lang="he-IL" sz="1200" b="1" dirty="0">
              <a:solidFill>
                <a:srgbClr val="FFFF00"/>
              </a:solidFill>
            </a:endParaRPr>
          </a:p>
          <a:p>
            <a:pPr>
              <a:lnSpc>
                <a:spcPct val="150000"/>
              </a:lnSpc>
            </a:pPr>
            <a:r>
              <a:rPr lang="he-IL" sz="3200" b="1" dirty="0">
                <a:solidFill>
                  <a:srgbClr val="FFFF00"/>
                </a:solidFill>
              </a:rPr>
              <a:t>2. "השכיבנו... שומר עמו ישראל לעד</a:t>
            </a:r>
            <a:r>
              <a:rPr lang="he-IL" sz="2800" b="1" dirty="0">
                <a:solidFill>
                  <a:srgbClr val="FFFF00"/>
                </a:solidFill>
              </a:rPr>
              <a:t>" </a:t>
            </a:r>
            <a:r>
              <a:rPr lang="he-IL" sz="2800" b="1" dirty="0">
                <a:solidFill>
                  <a:prstClr val="white"/>
                </a:solidFill>
              </a:rPr>
              <a:t>- הגמרא בברכות(ד ע"ב) רואה את   </a:t>
            </a:r>
          </a:p>
          <a:p>
            <a:pPr>
              <a:lnSpc>
                <a:spcPct val="150000"/>
              </a:lnSpc>
            </a:pPr>
            <a:r>
              <a:rPr lang="he-IL" sz="2800" b="1" dirty="0">
                <a:solidFill>
                  <a:prstClr val="white"/>
                </a:solidFill>
              </a:rPr>
              <a:t>      הברכה הזו כהמשך לברכת הגאולה (ובכך מסבירה מדוע אין היא מהווה </a:t>
            </a:r>
          </a:p>
          <a:p>
            <a:pPr>
              <a:lnSpc>
                <a:spcPct val="150000"/>
              </a:lnSpc>
            </a:pPr>
            <a:r>
              <a:rPr lang="he-IL" sz="2800" b="1" dirty="0">
                <a:solidFill>
                  <a:prstClr val="white"/>
                </a:solidFill>
              </a:rPr>
              <a:t>      הפסק בין גאולה לתפילה), אך בשונה מהברכה בשחרית וכן מהברכה </a:t>
            </a:r>
          </a:p>
          <a:p>
            <a:pPr>
              <a:lnSpc>
                <a:spcPct val="150000"/>
              </a:lnSpc>
            </a:pPr>
            <a:r>
              <a:rPr lang="he-IL" sz="2800" b="1" dirty="0">
                <a:solidFill>
                  <a:prstClr val="white"/>
                </a:solidFill>
              </a:rPr>
              <a:t>      הראשונה בערבית, העוסקות בהודאה ושבח על גאולות העבר, ברכה זו </a:t>
            </a:r>
          </a:p>
          <a:p>
            <a:pPr>
              <a:lnSpc>
                <a:spcPct val="150000"/>
              </a:lnSpc>
            </a:pPr>
            <a:r>
              <a:rPr lang="he-IL" sz="2800" b="1" dirty="0">
                <a:solidFill>
                  <a:prstClr val="white"/>
                </a:solidFill>
              </a:rPr>
              <a:t>      מהווה בקשה לגאולה וסיוע עכשווי ועתידי.</a:t>
            </a:r>
          </a:p>
        </p:txBody>
      </p:sp>
    </p:spTree>
    <p:extLst>
      <p:ext uri="{BB962C8B-B14F-4D97-AF65-F5344CB8AC3E}">
        <p14:creationId xmlns:p14="http://schemas.microsoft.com/office/powerpoint/2010/main" val="3208198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כחול שמיים סאני שמיים תקרת ציורי קיר נוף טפט ציורי קיר תקרות 3d  סטריאוסקופית טפט תקרה|sky ceiling|wallpaper ceilingceiling 3d - Ali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76717" cy="715010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title"/>
          </p:nvPr>
        </p:nvSpPr>
        <p:spPr>
          <a:xfrm>
            <a:off x="3535947" y="228599"/>
            <a:ext cx="4826000" cy="814388"/>
          </a:xfrm>
          <a:solidFill>
            <a:schemeClr val="accent4">
              <a:lumMod val="40000"/>
              <a:lumOff val="60000"/>
            </a:schemeClr>
          </a:solidFill>
        </p:spPr>
        <p:txBody>
          <a:bodyPr>
            <a:normAutofit/>
          </a:bodyPr>
          <a:lstStyle/>
          <a:p>
            <a:pPr algn="ctr"/>
            <a:r>
              <a:rPr lang="he-IL" sz="3600" b="1" dirty="0" smtClean="0"/>
              <a:t>ב. סמיכת גאולה לתפילה </a:t>
            </a:r>
            <a:endParaRPr lang="he-IL" sz="3600" b="1" dirty="0"/>
          </a:p>
        </p:txBody>
      </p:sp>
      <p:sp>
        <p:nvSpPr>
          <p:cNvPr id="4" name="מלבן 3"/>
          <p:cNvSpPr/>
          <p:nvPr/>
        </p:nvSpPr>
        <p:spPr>
          <a:xfrm>
            <a:off x="1207796" y="1323571"/>
            <a:ext cx="8759129" cy="584775"/>
          </a:xfrm>
          <a:prstGeom prst="rect">
            <a:avLst/>
          </a:prstGeom>
        </p:spPr>
        <p:txBody>
          <a:bodyPr wrap="none">
            <a:spAutoFit/>
          </a:bodyPr>
          <a:lstStyle/>
          <a:p>
            <a:r>
              <a:rPr lang="he-IL" sz="3200" b="1" dirty="0">
                <a:solidFill>
                  <a:prstClr val="black"/>
                </a:solidFill>
              </a:rPr>
              <a:t>חשיבות סמיכות גאולה לתפילה מבוטאת בגמרא כך</a:t>
            </a:r>
            <a:r>
              <a:rPr lang="he-IL" sz="2400" b="1" dirty="0">
                <a:solidFill>
                  <a:prstClr val="black"/>
                </a:solidFill>
              </a:rPr>
              <a:t>: </a:t>
            </a:r>
          </a:p>
        </p:txBody>
      </p:sp>
      <p:sp>
        <p:nvSpPr>
          <p:cNvPr id="5" name="מלבן 4"/>
          <p:cNvSpPr/>
          <p:nvPr/>
        </p:nvSpPr>
        <p:spPr>
          <a:xfrm>
            <a:off x="1358900" y="2544064"/>
            <a:ext cx="10082463" cy="3970318"/>
          </a:xfrm>
          <a:prstGeom prst="rect">
            <a:avLst/>
          </a:prstGeom>
        </p:spPr>
        <p:txBody>
          <a:bodyPr wrap="square">
            <a:spAutoFit/>
          </a:bodyPr>
          <a:lstStyle/>
          <a:p>
            <a:pPr algn="ctr"/>
            <a:r>
              <a:rPr lang="he-IL" sz="3600" b="1" dirty="0">
                <a:solidFill>
                  <a:srgbClr val="FF0000"/>
                </a:solidFill>
              </a:rPr>
              <a:t>ברכות ד ע"ב </a:t>
            </a:r>
          </a:p>
          <a:p>
            <a:pPr algn="ctr"/>
            <a:r>
              <a:rPr lang="he-IL" sz="4000" b="1" dirty="0" smtClean="0">
                <a:solidFill>
                  <a:prstClr val="black"/>
                </a:solidFill>
              </a:rPr>
              <a:t>"איזהו </a:t>
            </a:r>
            <a:r>
              <a:rPr lang="he-IL" sz="4000" b="1" dirty="0">
                <a:solidFill>
                  <a:prstClr val="black"/>
                </a:solidFill>
              </a:rPr>
              <a:t>בן העולם הבא?</a:t>
            </a:r>
          </a:p>
          <a:p>
            <a:pPr algn="ctr"/>
            <a:r>
              <a:rPr lang="he-IL" sz="4000" b="1" dirty="0">
                <a:solidFill>
                  <a:prstClr val="black"/>
                </a:solidFill>
              </a:rPr>
              <a:t>זה הסומך גאולה לתפילה של </a:t>
            </a:r>
            <a:r>
              <a:rPr lang="he-IL" sz="4000" b="1" dirty="0" smtClean="0">
                <a:solidFill>
                  <a:prstClr val="black"/>
                </a:solidFill>
              </a:rPr>
              <a:t>ערבית"</a:t>
            </a:r>
            <a:endParaRPr lang="he-IL" sz="4000" b="1" dirty="0">
              <a:solidFill>
                <a:prstClr val="black"/>
              </a:solidFill>
            </a:endParaRPr>
          </a:p>
          <a:p>
            <a:pPr algn="ctr"/>
            <a:endParaRPr lang="he-IL" sz="3200" dirty="0">
              <a:solidFill>
                <a:prstClr val="black"/>
              </a:solidFill>
            </a:endParaRPr>
          </a:p>
          <a:p>
            <a:pPr algn="ctr"/>
            <a:r>
              <a:rPr lang="he-IL" sz="3200" dirty="0">
                <a:solidFill>
                  <a:prstClr val="black"/>
                </a:solidFill>
              </a:rPr>
              <a:t> </a:t>
            </a:r>
            <a:endParaRPr lang="he-IL" sz="3600" dirty="0">
              <a:solidFill>
                <a:prstClr val="black"/>
              </a:solidFill>
            </a:endParaRPr>
          </a:p>
          <a:p>
            <a:pPr algn="ctr"/>
            <a:r>
              <a:rPr lang="he-IL" sz="3600" b="1" dirty="0">
                <a:solidFill>
                  <a:srgbClr val="FF0000"/>
                </a:solidFill>
              </a:rPr>
              <a:t>ברכות ט ע"ב       </a:t>
            </a:r>
          </a:p>
          <a:p>
            <a:pPr algn="ctr"/>
            <a:r>
              <a:rPr lang="he-IL" sz="3200" dirty="0">
                <a:solidFill>
                  <a:prstClr val="black"/>
                </a:solidFill>
              </a:rPr>
              <a:t>  </a:t>
            </a:r>
            <a:r>
              <a:rPr lang="he-IL" sz="3200" dirty="0" smtClean="0">
                <a:solidFill>
                  <a:prstClr val="black"/>
                </a:solidFill>
              </a:rPr>
              <a:t>"</a:t>
            </a:r>
            <a:r>
              <a:rPr lang="he-IL" sz="3600" b="1" dirty="0" smtClean="0">
                <a:solidFill>
                  <a:prstClr val="black"/>
                </a:solidFill>
              </a:rPr>
              <a:t>כל </a:t>
            </a:r>
            <a:r>
              <a:rPr lang="he-IL" sz="3600" b="1" dirty="0">
                <a:solidFill>
                  <a:prstClr val="black"/>
                </a:solidFill>
              </a:rPr>
              <a:t>הסומך גאולה לתפילה - אינו </a:t>
            </a:r>
            <a:r>
              <a:rPr lang="he-IL" sz="3600" b="1" dirty="0" err="1">
                <a:solidFill>
                  <a:prstClr val="black"/>
                </a:solidFill>
              </a:rPr>
              <a:t>נזוק</a:t>
            </a:r>
            <a:r>
              <a:rPr lang="he-IL" sz="3600" b="1" dirty="0">
                <a:solidFill>
                  <a:prstClr val="black"/>
                </a:solidFill>
              </a:rPr>
              <a:t> כל היום </a:t>
            </a:r>
            <a:r>
              <a:rPr lang="he-IL" sz="3600" b="1" dirty="0" smtClean="0">
                <a:solidFill>
                  <a:prstClr val="black"/>
                </a:solidFill>
              </a:rPr>
              <a:t>כולו"</a:t>
            </a:r>
            <a:endParaRPr lang="he-IL" sz="3600" b="1" dirty="0">
              <a:solidFill>
                <a:prstClr val="black"/>
              </a:solidFill>
            </a:endParaRPr>
          </a:p>
        </p:txBody>
      </p:sp>
    </p:spTree>
    <p:extLst>
      <p:ext uri="{BB962C8B-B14F-4D97-AF65-F5344CB8AC3E}">
        <p14:creationId xmlns:p14="http://schemas.microsoft.com/office/powerpoint/2010/main" val="180813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מלבן 4"/>
          <p:cNvSpPr/>
          <p:nvPr/>
        </p:nvSpPr>
        <p:spPr>
          <a:xfrm>
            <a:off x="5839325" y="889842"/>
            <a:ext cx="6236609" cy="5078313"/>
          </a:xfrm>
          <a:prstGeom prst="rect">
            <a:avLst/>
          </a:prstGeom>
        </p:spPr>
        <p:txBody>
          <a:bodyPr wrap="square">
            <a:spAutoFit/>
          </a:bodyPr>
          <a:lstStyle/>
          <a:p>
            <a:pPr algn="ctr"/>
            <a:r>
              <a:rPr lang="he-IL" sz="3600" b="1" u="sng" dirty="0">
                <a:latin typeface="David" panose="020E0502060401010101" pitchFamily="34" charset="-79"/>
                <a:cs typeface="David" panose="020E0502060401010101" pitchFamily="34" charset="-79"/>
              </a:rPr>
              <a:t>ספר המצוות לרמב"ם, מצות עשה </a:t>
            </a:r>
            <a:r>
              <a:rPr lang="he-IL" sz="3600" b="1" u="sng" dirty="0" smtClean="0">
                <a:latin typeface="David" panose="020E0502060401010101" pitchFamily="34" charset="-79"/>
                <a:cs typeface="David" panose="020E0502060401010101" pitchFamily="34" charset="-79"/>
              </a:rPr>
              <a:t>י'</a:t>
            </a:r>
          </a:p>
          <a:p>
            <a:pPr algn="ctr"/>
            <a:r>
              <a:rPr lang="he-IL" sz="3600" b="1" dirty="0" smtClean="0">
                <a:latin typeface="David" panose="020E0502060401010101" pitchFamily="34" charset="-79"/>
                <a:cs typeface="David" panose="020E0502060401010101" pitchFamily="34" charset="-79"/>
              </a:rPr>
              <a:t>"והמצווה </a:t>
            </a:r>
            <a:r>
              <a:rPr lang="he-IL" sz="3600" b="1" dirty="0">
                <a:latin typeface="David" panose="020E0502060401010101" pitchFamily="34" charset="-79"/>
                <a:cs typeface="David" panose="020E0502060401010101" pitchFamily="34" charset="-79"/>
              </a:rPr>
              <a:t>העשירית היא שצוונו לקרוא קריאת שמע בכל יום ערבית ושחרית והוא אמרו יתעלה </a:t>
            </a:r>
            <a:endParaRPr lang="he-IL" sz="3600" b="1" dirty="0" smtClean="0">
              <a:latin typeface="David" panose="020E0502060401010101" pitchFamily="34" charset="-79"/>
              <a:cs typeface="David" panose="020E0502060401010101" pitchFamily="34" charset="-79"/>
            </a:endParaRPr>
          </a:p>
          <a:p>
            <a:pPr algn="ctr"/>
            <a:r>
              <a:rPr lang="he-IL" sz="3600" b="1" dirty="0" smtClean="0">
                <a:solidFill>
                  <a:srgbClr val="FF0000"/>
                </a:solidFill>
                <a:latin typeface="David" panose="020E0502060401010101" pitchFamily="34" charset="-79"/>
                <a:cs typeface="David" panose="020E0502060401010101" pitchFamily="34" charset="-79"/>
              </a:rPr>
              <a:t>"</a:t>
            </a:r>
            <a:r>
              <a:rPr lang="he-IL" sz="3600" b="1" dirty="0">
                <a:solidFill>
                  <a:srgbClr val="FF0000"/>
                </a:solidFill>
                <a:latin typeface="David" panose="020E0502060401010101" pitchFamily="34" charset="-79"/>
                <a:cs typeface="David" panose="020E0502060401010101" pitchFamily="34" charset="-79"/>
              </a:rPr>
              <a:t>ודברת בם בשבתך בביתך ובשכבך ובקומך" </a:t>
            </a:r>
            <a:r>
              <a:rPr lang="he-IL" sz="3600" b="1" dirty="0" smtClean="0">
                <a:latin typeface="David" panose="020E0502060401010101" pitchFamily="34" charset="-79"/>
                <a:cs typeface="David" panose="020E0502060401010101" pitchFamily="34" charset="-79"/>
              </a:rPr>
              <a:t>(דברים </a:t>
            </a:r>
            <a:r>
              <a:rPr lang="he-IL" sz="3600" b="1" dirty="0">
                <a:latin typeface="David" panose="020E0502060401010101" pitchFamily="34" charset="-79"/>
                <a:cs typeface="David" panose="020E0502060401010101" pitchFamily="34" charset="-79"/>
              </a:rPr>
              <a:t>ו, </a:t>
            </a:r>
            <a:r>
              <a:rPr lang="he-IL" sz="3600" b="1" dirty="0" smtClean="0">
                <a:latin typeface="David" panose="020E0502060401010101" pitchFamily="34" charset="-79"/>
                <a:cs typeface="David" panose="020E0502060401010101" pitchFamily="34" charset="-79"/>
              </a:rPr>
              <a:t>ז).</a:t>
            </a:r>
          </a:p>
          <a:p>
            <a:pPr algn="ctr"/>
            <a:r>
              <a:rPr lang="he-IL" sz="3600" b="1" dirty="0" smtClean="0">
                <a:latin typeface="David" panose="020E0502060401010101" pitchFamily="34" charset="-79"/>
                <a:cs typeface="David" panose="020E0502060401010101" pitchFamily="34" charset="-79"/>
              </a:rPr>
              <a:t>וכבר </a:t>
            </a:r>
            <a:r>
              <a:rPr lang="he-IL" sz="3600" b="1" dirty="0">
                <a:latin typeface="David" panose="020E0502060401010101" pitchFamily="34" charset="-79"/>
                <a:cs typeface="David" panose="020E0502060401010101" pitchFamily="34" charset="-79"/>
              </a:rPr>
              <a:t>התבארו משפטי מצווה זו במסכת ברכות. </a:t>
            </a:r>
            <a:r>
              <a:rPr lang="he-IL" sz="3600" b="1" dirty="0" smtClean="0">
                <a:latin typeface="David" panose="020E0502060401010101" pitchFamily="34" charset="-79"/>
                <a:cs typeface="David" panose="020E0502060401010101" pitchFamily="34" charset="-79"/>
              </a:rPr>
              <a:t>(ושם </a:t>
            </a:r>
            <a:r>
              <a:rPr lang="he-IL" sz="3600" b="1" dirty="0" err="1" smtClean="0">
                <a:latin typeface="David" panose="020E0502060401010101" pitchFamily="34" charset="-79"/>
                <a:cs typeface="David" panose="020E0502060401010101" pitchFamily="34" charset="-79"/>
              </a:rPr>
              <a:t>כא</a:t>
            </a:r>
            <a:r>
              <a:rPr lang="he-IL" sz="3600" b="1" dirty="0" smtClean="0">
                <a:latin typeface="David" panose="020E0502060401010101" pitchFamily="34" charset="-79"/>
                <a:cs typeface="David" panose="020E0502060401010101" pitchFamily="34" charset="-79"/>
              </a:rPr>
              <a:t> ע"א) התבאר </a:t>
            </a:r>
            <a:r>
              <a:rPr lang="he-IL" sz="3600" b="1" dirty="0">
                <a:solidFill>
                  <a:srgbClr val="FF0000"/>
                </a:solidFill>
                <a:latin typeface="David" panose="020E0502060401010101" pitchFamily="34" charset="-79"/>
                <a:cs typeface="David" panose="020E0502060401010101" pitchFamily="34" charset="-79"/>
              </a:rPr>
              <a:t>שקריאת שמע דאורייתא</a:t>
            </a:r>
            <a:r>
              <a:rPr lang="he-IL" sz="3600" b="1" dirty="0">
                <a:latin typeface="David" panose="020E0502060401010101" pitchFamily="34" charset="-79"/>
                <a:cs typeface="David" panose="020E0502060401010101" pitchFamily="34" charset="-79"/>
              </a:rPr>
              <a:t>.</a:t>
            </a:r>
          </a:p>
        </p:txBody>
      </p:sp>
      <p:pic>
        <p:nvPicPr>
          <p:cNvPr id="7" name="תמונה 6"/>
          <p:cNvPicPr>
            <a:picLocks noChangeAspect="1"/>
          </p:cNvPicPr>
          <p:nvPr/>
        </p:nvPicPr>
        <p:blipFill>
          <a:blip r:embed="rId2"/>
          <a:stretch>
            <a:fillRect/>
          </a:stretch>
        </p:blipFill>
        <p:spPr>
          <a:xfrm>
            <a:off x="0" y="0"/>
            <a:ext cx="5614735" cy="6857999"/>
          </a:xfrm>
          <a:prstGeom prst="rect">
            <a:avLst/>
          </a:prstGeom>
        </p:spPr>
      </p:pic>
    </p:spTree>
    <p:extLst>
      <p:ext uri="{BB962C8B-B14F-4D97-AF65-F5344CB8AC3E}">
        <p14:creationId xmlns:p14="http://schemas.microsoft.com/office/powerpoint/2010/main" val="3664625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מונות תפילה | צילומים תפילה | Picshare"/>
          <p:cNvPicPr>
            <a:picLocks noChangeAspect="1" noChangeArrowheads="1"/>
          </p:cNvPicPr>
          <p:nvPr/>
        </p:nvPicPr>
        <p:blipFill rotWithShape="1">
          <a:blip r:embed="rId2">
            <a:extLst>
              <a:ext uri="{28A0092B-C50C-407E-A947-70E740481C1C}">
                <a14:useLocalDpi xmlns:a14="http://schemas.microsoft.com/office/drawing/2010/main" val="0"/>
              </a:ext>
            </a:extLst>
          </a:blip>
          <a:srcRect r="15789" b="4684"/>
          <a:stretch/>
        </p:blipFill>
        <p:spPr bwMode="auto">
          <a:xfrm>
            <a:off x="0" y="-177800"/>
            <a:ext cx="12192000" cy="703580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0" y="-177800"/>
            <a:ext cx="9970838" cy="6986528"/>
          </a:xfrm>
          <a:prstGeom prst="rect">
            <a:avLst/>
          </a:prstGeom>
        </p:spPr>
        <p:txBody>
          <a:bodyPr wrap="square">
            <a:spAutoFit/>
          </a:bodyPr>
          <a:lstStyle/>
          <a:p>
            <a:pPr algn="ctr"/>
            <a:r>
              <a:rPr lang="he-IL" sz="3200" b="1" u="sng" dirty="0">
                <a:solidFill>
                  <a:prstClr val="black"/>
                </a:solidFill>
              </a:rPr>
              <a:t>שולחן ערוך אורח חיים סימן ס"ו ח'- ט' </a:t>
            </a:r>
          </a:p>
          <a:p>
            <a:pPr algn="ctr">
              <a:lnSpc>
                <a:spcPct val="150000"/>
              </a:lnSpc>
            </a:pPr>
            <a:r>
              <a:rPr lang="he-IL" sz="4000" b="1" dirty="0">
                <a:solidFill>
                  <a:prstClr val="white"/>
                </a:solidFill>
              </a:rPr>
              <a:t>צריך לסמוך גאולה לתפילה ולא יפסיק לאחר שאמר גאל ישראל, רק אם אירעו אונס שלא הניח תפילין </a:t>
            </a:r>
            <a:r>
              <a:rPr lang="he-IL" sz="4000" b="1" dirty="0" err="1">
                <a:solidFill>
                  <a:prstClr val="white"/>
                </a:solidFill>
              </a:rPr>
              <a:t>ונזדמנו</a:t>
            </a:r>
            <a:r>
              <a:rPr lang="he-IL" sz="4000" b="1" dirty="0">
                <a:solidFill>
                  <a:prstClr val="white"/>
                </a:solidFill>
              </a:rPr>
              <a:t> לו בין גאולה לתפילה מניח אז, ולא יברך עליהם עד אחר שיתפלל, אבל טלית לא יניח אז. אין לענות קדיש וקדושה בין גאולה לתפילה. וכיצד עושה, ממתין בשירה חדשה כדי לענות. </a:t>
            </a:r>
          </a:p>
        </p:txBody>
      </p:sp>
    </p:spTree>
    <p:extLst>
      <p:ext uri="{BB962C8B-B14F-4D97-AF65-F5344CB8AC3E}">
        <p14:creationId xmlns:p14="http://schemas.microsoft.com/office/powerpoint/2010/main" val="4101331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סוד התפילה במדרשי תפילת חנה - הרב יונתן מילוא - מדרשת עפר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p:cNvSpPr/>
          <p:nvPr/>
        </p:nvSpPr>
        <p:spPr>
          <a:xfrm>
            <a:off x="478115" y="381154"/>
            <a:ext cx="11235769" cy="584775"/>
          </a:xfrm>
          <a:prstGeom prst="rect">
            <a:avLst/>
          </a:prstGeom>
        </p:spPr>
        <p:txBody>
          <a:bodyPr wrap="none">
            <a:spAutoFit/>
          </a:bodyPr>
          <a:lstStyle/>
          <a:p>
            <a:r>
              <a:rPr lang="he-IL" sz="3200" b="1" dirty="0">
                <a:solidFill>
                  <a:srgbClr val="FFFF00"/>
                </a:solidFill>
                <a:latin typeface="Guttman Yad-Brush" panose="02010401010101010101" pitchFamily="2" charset="-79"/>
                <a:cs typeface="Guttman Yad-Brush" panose="02010401010101010101" pitchFamily="2" charset="-79"/>
              </a:rPr>
              <a:t>מדוע יש חשיבות כה גדולה בסמיכות הגאולה לתפילה?</a:t>
            </a:r>
          </a:p>
        </p:txBody>
      </p:sp>
      <p:sp>
        <p:nvSpPr>
          <p:cNvPr id="5" name="מלבן 4"/>
          <p:cNvSpPr/>
          <p:nvPr/>
        </p:nvSpPr>
        <p:spPr>
          <a:xfrm>
            <a:off x="1612269" y="1233511"/>
            <a:ext cx="9651964" cy="3671583"/>
          </a:xfrm>
          <a:prstGeom prst="rect">
            <a:avLst/>
          </a:prstGeom>
        </p:spPr>
        <p:txBody>
          <a:bodyPr wrap="square">
            <a:spAutoFit/>
          </a:bodyPr>
          <a:lstStyle/>
          <a:p>
            <a:pPr algn="ctr">
              <a:lnSpc>
                <a:spcPct val="150000"/>
              </a:lnSpc>
            </a:pPr>
            <a:r>
              <a:rPr lang="he-IL" sz="4000" b="1" dirty="0">
                <a:solidFill>
                  <a:srgbClr val="002060"/>
                </a:solidFill>
              </a:rPr>
              <a:t>"אמר ר' אמי: כל מי שאינו תוכף לגאולה תפילה, למה הוא דומה? לאוהבו של מלך שבא </a:t>
            </a:r>
            <a:r>
              <a:rPr lang="he-IL" sz="4000" b="1" dirty="0" err="1">
                <a:solidFill>
                  <a:srgbClr val="002060"/>
                </a:solidFill>
              </a:rPr>
              <a:t>והרתיק</a:t>
            </a:r>
            <a:r>
              <a:rPr lang="he-IL" sz="4000" b="1" dirty="0">
                <a:solidFill>
                  <a:srgbClr val="002060"/>
                </a:solidFill>
              </a:rPr>
              <a:t> [דפק] על פתחו של מלך. יצא לידע מה הוא מבקש, ומצאו שהפליג אף הוא הפליג". </a:t>
            </a:r>
          </a:p>
        </p:txBody>
      </p:sp>
    </p:spTree>
    <p:extLst>
      <p:ext uri="{BB962C8B-B14F-4D97-AF65-F5344CB8AC3E}">
        <p14:creationId xmlns:p14="http://schemas.microsoft.com/office/powerpoint/2010/main" val="16528295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0" y="0"/>
            <a:ext cx="12192000" cy="6858000"/>
          </a:xfrm>
          <a:prstGeom prst="rect">
            <a:avLst/>
          </a:prstGeom>
        </p:spPr>
      </p:pic>
      <p:sp>
        <p:nvSpPr>
          <p:cNvPr id="4" name="מלבן 3"/>
          <p:cNvSpPr/>
          <p:nvPr/>
        </p:nvSpPr>
        <p:spPr>
          <a:xfrm>
            <a:off x="401054" y="390436"/>
            <a:ext cx="11197388" cy="4770537"/>
          </a:xfrm>
          <a:prstGeom prst="rect">
            <a:avLst/>
          </a:prstGeom>
        </p:spPr>
        <p:txBody>
          <a:bodyPr wrap="square">
            <a:spAutoFit/>
          </a:bodyPr>
          <a:lstStyle/>
          <a:p>
            <a:pPr algn="ctr"/>
            <a:r>
              <a:rPr lang="he-IL" sz="3600" b="1" u="sng" dirty="0">
                <a:solidFill>
                  <a:srgbClr val="4472C4">
                    <a:lumMod val="50000"/>
                  </a:srgbClr>
                </a:solidFill>
              </a:rPr>
              <a:t>הרב אליעזר מלמד:</a:t>
            </a:r>
          </a:p>
          <a:p>
            <a:endParaRPr lang="he-IL" sz="2800" b="1" dirty="0">
              <a:solidFill>
                <a:srgbClr val="FFFF00"/>
              </a:solidFill>
            </a:endParaRPr>
          </a:p>
          <a:p>
            <a:pPr>
              <a:lnSpc>
                <a:spcPct val="150000"/>
              </a:lnSpc>
            </a:pPr>
            <a:r>
              <a:rPr lang="he-IL" sz="4000" b="1" dirty="0">
                <a:solidFill>
                  <a:srgbClr val="FFFF00"/>
                </a:solidFill>
              </a:rPr>
              <a:t>"הזכרת הגאולה שגאל ה' את ישראל ממצרים כמוה כדפיקה על פתחו של המלך, מפני שגאולת ישראל מבטאת את האהבה הגדולה של הקב"ה לישראל, ולכן יציאת מצרים נחשבת כאירוסין שבין הקב"ה לישראל".</a:t>
            </a:r>
          </a:p>
        </p:txBody>
      </p:sp>
    </p:spTree>
    <p:extLst>
      <p:ext uri="{BB962C8B-B14F-4D97-AF65-F5344CB8AC3E}">
        <p14:creationId xmlns:p14="http://schemas.microsoft.com/office/powerpoint/2010/main" val="2783981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מלבן 5"/>
          <p:cNvSpPr/>
          <p:nvPr/>
        </p:nvSpPr>
        <p:spPr>
          <a:xfrm>
            <a:off x="216568" y="142800"/>
            <a:ext cx="11758864" cy="6001643"/>
          </a:xfrm>
          <a:prstGeom prst="rect">
            <a:avLst/>
          </a:prstGeom>
          <a:solidFill>
            <a:schemeClr val="accent3">
              <a:lumMod val="60000"/>
              <a:lumOff val="40000"/>
            </a:schemeClr>
          </a:solidFill>
        </p:spPr>
        <p:txBody>
          <a:bodyPr wrap="square">
            <a:spAutoFit/>
          </a:bodyPr>
          <a:lstStyle/>
          <a:p>
            <a:pPr algn="ctr">
              <a:lnSpc>
                <a:spcPct val="150000"/>
              </a:lnSpc>
            </a:pPr>
            <a:r>
              <a:rPr lang="he-IL" sz="3200" b="1" dirty="0">
                <a:solidFill>
                  <a:prstClr val="black"/>
                </a:solidFill>
              </a:rPr>
              <a:t>בקריאת שמע וברכותיה מתברר הקשר המיוחד שיש בין הקב"ה לעם</a:t>
            </a:r>
          </a:p>
          <a:p>
            <a:pPr algn="ctr">
              <a:lnSpc>
                <a:spcPct val="150000"/>
              </a:lnSpc>
            </a:pPr>
            <a:r>
              <a:rPr lang="he-IL" sz="3200" b="1" dirty="0">
                <a:solidFill>
                  <a:prstClr val="black"/>
                </a:solidFill>
              </a:rPr>
              <a:t>ישראל. מצד אחד עם ישראל מקבל על עצמו עול מלכות שמיים, ומצד שני מתגלה האהבה הגדולה שהקב"ה אוהב אותנו. אהבה זו החלה להתגלות ביציאת מצרים ומתגלה בכל דור ודור בגאולה וסיוע ברמה הלאומית וברמה הפרטית של כל אחד. גילוי קרבה זה פותח דלת החוצצת בין האדם לקב"ה ומאפשר שיחה ומפגש. אסור לפספס קירבה זו, אלא יש לנצלה ולהתחיל מיד את המפגש:</a:t>
            </a:r>
          </a:p>
          <a:p>
            <a:pPr algn="ctr">
              <a:lnSpc>
                <a:spcPct val="150000"/>
              </a:lnSpc>
            </a:pPr>
            <a:r>
              <a:rPr lang="he-IL" sz="3200" b="1" dirty="0">
                <a:solidFill>
                  <a:prstClr val="black"/>
                </a:solidFill>
              </a:rPr>
              <a:t>"ה' שְפתַיּ תִפְּתָחּ ופִי יַּגִידּ תְהִּלָך".</a:t>
            </a:r>
          </a:p>
        </p:txBody>
      </p:sp>
      <p:pic>
        <p:nvPicPr>
          <p:cNvPr id="1028" name="Picture 4" descr="כוחה של תפילה! - אחינו"/>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0887"/>
            <a:ext cx="2374900" cy="14271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כוחה של תפילה! - אחינו"/>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801" y="5430887"/>
            <a:ext cx="2616200" cy="142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254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rotWithShape="1">
          <a:blip r:embed="rId2"/>
          <a:srcRect l="29869"/>
          <a:stretch/>
        </p:blipFill>
        <p:spPr>
          <a:xfrm>
            <a:off x="0" y="0"/>
            <a:ext cx="12192000" cy="7002463"/>
          </a:xfrm>
          <a:prstGeom prst="rect">
            <a:avLst/>
          </a:prstGeom>
        </p:spPr>
      </p:pic>
      <p:sp>
        <p:nvSpPr>
          <p:cNvPr id="2" name="כותרת 1"/>
          <p:cNvSpPr>
            <a:spLocks noGrp="1"/>
          </p:cNvSpPr>
          <p:nvPr>
            <p:ph type="title"/>
          </p:nvPr>
        </p:nvSpPr>
        <p:spPr>
          <a:xfrm>
            <a:off x="3288297" y="191190"/>
            <a:ext cx="6400800" cy="762000"/>
          </a:xfrm>
          <a:solidFill>
            <a:schemeClr val="bg1"/>
          </a:solidFill>
        </p:spPr>
        <p:txBody>
          <a:bodyPr>
            <a:normAutofit/>
          </a:bodyPr>
          <a:lstStyle/>
          <a:p>
            <a:pPr algn="ctr"/>
            <a:r>
              <a:rPr lang="he-IL" sz="3600" dirty="0" smtClean="0"/>
              <a:t>הלכה למעשה – סמיכות גאולה לתפילה </a:t>
            </a:r>
            <a:endParaRPr lang="he-IL" sz="3600" dirty="0"/>
          </a:p>
        </p:txBody>
      </p:sp>
      <p:sp>
        <p:nvSpPr>
          <p:cNvPr id="4" name="מלבן 3"/>
          <p:cNvSpPr/>
          <p:nvPr/>
        </p:nvSpPr>
        <p:spPr>
          <a:xfrm>
            <a:off x="4051301" y="1141118"/>
            <a:ext cx="7724274" cy="2308324"/>
          </a:xfrm>
          <a:prstGeom prst="rect">
            <a:avLst/>
          </a:prstGeom>
        </p:spPr>
        <p:txBody>
          <a:bodyPr wrap="square">
            <a:spAutoFit/>
          </a:bodyPr>
          <a:lstStyle/>
          <a:p>
            <a:pPr>
              <a:lnSpc>
                <a:spcPct val="150000"/>
              </a:lnSpc>
            </a:pPr>
            <a:r>
              <a:rPr lang="he-IL" sz="3200" b="1" dirty="0">
                <a:solidFill>
                  <a:srgbClr val="FFFF00"/>
                </a:solidFill>
              </a:rPr>
              <a:t>בשחרית וערבית יש חובה לסמוך גאולה </a:t>
            </a:r>
            <a:r>
              <a:rPr lang="he-IL" sz="3200" b="1" dirty="0" smtClean="0">
                <a:solidFill>
                  <a:srgbClr val="FFFF00"/>
                </a:solidFill>
              </a:rPr>
              <a:t>לתפילה  </a:t>
            </a:r>
            <a:r>
              <a:rPr lang="he-IL" sz="3200" b="1" dirty="0">
                <a:solidFill>
                  <a:srgbClr val="FFFF00"/>
                </a:solidFill>
              </a:rPr>
              <a:t>ועל כן אסור להפסיק אפילו בשתיקה </a:t>
            </a:r>
            <a:r>
              <a:rPr lang="he-IL" sz="3200" b="1" dirty="0" smtClean="0">
                <a:solidFill>
                  <a:srgbClr val="FFFF00"/>
                </a:solidFill>
              </a:rPr>
              <a:t>בין סיום </a:t>
            </a:r>
            <a:r>
              <a:rPr lang="he-IL" sz="3200" b="1" dirty="0">
                <a:solidFill>
                  <a:srgbClr val="FFFF00"/>
                </a:solidFill>
              </a:rPr>
              <a:t>ברכת הגאולה לתפילת העמידה. </a:t>
            </a:r>
          </a:p>
        </p:txBody>
      </p:sp>
      <p:sp>
        <p:nvSpPr>
          <p:cNvPr id="5" name="מלבן 4"/>
          <p:cNvSpPr/>
          <p:nvPr/>
        </p:nvSpPr>
        <p:spPr>
          <a:xfrm>
            <a:off x="2006601" y="4018370"/>
            <a:ext cx="9768974" cy="2215991"/>
          </a:xfrm>
          <a:prstGeom prst="rect">
            <a:avLst/>
          </a:prstGeom>
        </p:spPr>
        <p:txBody>
          <a:bodyPr wrap="square">
            <a:spAutoFit/>
          </a:bodyPr>
          <a:lstStyle/>
          <a:p>
            <a:pPr>
              <a:lnSpc>
                <a:spcPct val="150000"/>
              </a:lnSpc>
            </a:pPr>
            <a:r>
              <a:rPr lang="he-IL" sz="3600" b="1" dirty="0">
                <a:solidFill>
                  <a:srgbClr val="FFC000"/>
                </a:solidFill>
              </a:rPr>
              <a:t>א. </a:t>
            </a:r>
            <a:r>
              <a:rPr lang="he-IL" sz="3600" b="1" dirty="0" err="1">
                <a:solidFill>
                  <a:srgbClr val="FFC000"/>
                </a:solidFill>
              </a:rPr>
              <a:t>עניית</a:t>
            </a:r>
            <a:r>
              <a:rPr lang="he-IL" sz="3600" b="1" dirty="0">
                <a:solidFill>
                  <a:srgbClr val="FFC000"/>
                </a:solidFill>
              </a:rPr>
              <a:t> אמן: </a:t>
            </a:r>
            <a:endParaRPr lang="he-IL" sz="3600" b="1" dirty="0" smtClean="0">
              <a:solidFill>
                <a:srgbClr val="FFC000"/>
              </a:solidFill>
            </a:endParaRPr>
          </a:p>
          <a:p>
            <a:pPr>
              <a:lnSpc>
                <a:spcPct val="150000"/>
              </a:lnSpc>
            </a:pPr>
            <a:r>
              <a:rPr lang="he-IL" sz="2800" b="1" dirty="0" smtClean="0">
                <a:solidFill>
                  <a:prstClr val="white"/>
                </a:solidFill>
              </a:rPr>
              <a:t>בשחרית </a:t>
            </a:r>
            <a:r>
              <a:rPr lang="he-IL" sz="2800" b="1" dirty="0">
                <a:solidFill>
                  <a:prstClr val="white"/>
                </a:solidFill>
              </a:rPr>
              <a:t>אין להפסיק </a:t>
            </a:r>
            <a:r>
              <a:rPr lang="he-IL" sz="2800" b="1" dirty="0" err="1">
                <a:solidFill>
                  <a:prstClr val="white"/>
                </a:solidFill>
              </a:rPr>
              <a:t>לעניית</a:t>
            </a:r>
            <a:r>
              <a:rPr lang="he-IL" sz="2800" b="1" dirty="0">
                <a:solidFill>
                  <a:prstClr val="white"/>
                </a:solidFill>
              </a:rPr>
              <a:t> אמן</a:t>
            </a:r>
            <a:r>
              <a:rPr lang="he-IL" sz="2800" b="1" dirty="0" smtClean="0">
                <a:solidFill>
                  <a:prstClr val="white"/>
                </a:solidFill>
              </a:rPr>
              <a:t>,  </a:t>
            </a:r>
            <a:r>
              <a:rPr lang="he-IL" sz="2800" b="1" dirty="0">
                <a:solidFill>
                  <a:prstClr val="white"/>
                </a:solidFill>
              </a:rPr>
              <a:t>קדיש וקדושה וברכו ואילו בערבית מותר להפסיק לצרכים </a:t>
            </a:r>
            <a:r>
              <a:rPr lang="he-IL" sz="2800" b="1" dirty="0" smtClean="0">
                <a:solidFill>
                  <a:prstClr val="white"/>
                </a:solidFill>
              </a:rPr>
              <a:t>אלו</a:t>
            </a:r>
            <a:r>
              <a:rPr lang="he-IL" sz="2800" b="1" dirty="0">
                <a:solidFill>
                  <a:prstClr val="white"/>
                </a:solidFill>
              </a:rPr>
              <a:t>. לשוני זה שני ביטויים מעשיים: </a:t>
            </a:r>
          </a:p>
        </p:txBody>
      </p:sp>
    </p:spTree>
    <p:extLst>
      <p:ext uri="{BB962C8B-B14F-4D97-AF65-F5344CB8AC3E}">
        <p14:creationId xmlns:p14="http://schemas.microsoft.com/office/powerpoint/2010/main" val="33064898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stretch>
            <a:fillRect/>
          </a:stretch>
        </p:blipFill>
        <p:spPr>
          <a:xfrm>
            <a:off x="-112295" y="0"/>
            <a:ext cx="12304295" cy="6857999"/>
          </a:xfrm>
          <a:prstGeom prst="rect">
            <a:avLst/>
          </a:prstGeom>
          <a:solidFill>
            <a:schemeClr val="accent2">
              <a:lumMod val="20000"/>
              <a:lumOff val="80000"/>
            </a:schemeClr>
          </a:solidFill>
        </p:spPr>
      </p:pic>
      <p:sp>
        <p:nvSpPr>
          <p:cNvPr id="4" name="מלבן 3"/>
          <p:cNvSpPr/>
          <p:nvPr/>
        </p:nvSpPr>
        <p:spPr>
          <a:xfrm>
            <a:off x="5438274" y="346594"/>
            <a:ext cx="6416843" cy="1131848"/>
          </a:xfrm>
          <a:prstGeom prst="rect">
            <a:avLst/>
          </a:prstGeom>
          <a:solidFill>
            <a:schemeClr val="accent6">
              <a:lumMod val="20000"/>
              <a:lumOff val="80000"/>
            </a:schemeClr>
          </a:solidFill>
        </p:spPr>
        <p:txBody>
          <a:bodyPr wrap="square">
            <a:spAutoFit/>
          </a:bodyPr>
          <a:lstStyle/>
          <a:p>
            <a:pPr>
              <a:lnSpc>
                <a:spcPct val="150000"/>
              </a:lnSpc>
            </a:pPr>
            <a:r>
              <a:rPr lang="he-IL" sz="2400" dirty="0">
                <a:solidFill>
                  <a:srgbClr val="FF0000"/>
                </a:solidFill>
              </a:rPr>
              <a:t>1 .</a:t>
            </a:r>
            <a:r>
              <a:rPr lang="he-IL" sz="2400" b="1" dirty="0">
                <a:solidFill>
                  <a:srgbClr val="FF0000"/>
                </a:solidFill>
              </a:rPr>
              <a:t>קדיש </a:t>
            </a:r>
            <a:r>
              <a:rPr lang="he-IL" sz="2400" dirty="0">
                <a:solidFill>
                  <a:prstClr val="black"/>
                </a:solidFill>
              </a:rPr>
              <a:t>- בשחרית החזן אינו אומר קדיש בין ברכות הגאולה לתפילת העמידה, מה שאין בערבית.</a:t>
            </a:r>
          </a:p>
        </p:txBody>
      </p:sp>
      <p:sp>
        <p:nvSpPr>
          <p:cNvPr id="5" name="מלבן 4"/>
          <p:cNvSpPr/>
          <p:nvPr/>
        </p:nvSpPr>
        <p:spPr>
          <a:xfrm>
            <a:off x="160422" y="2357697"/>
            <a:ext cx="9753600" cy="4062651"/>
          </a:xfrm>
          <a:prstGeom prst="rect">
            <a:avLst/>
          </a:prstGeom>
          <a:solidFill>
            <a:schemeClr val="accent2">
              <a:lumMod val="20000"/>
              <a:lumOff val="80000"/>
            </a:schemeClr>
          </a:solidFill>
        </p:spPr>
        <p:txBody>
          <a:bodyPr wrap="square">
            <a:spAutoFit/>
          </a:bodyPr>
          <a:lstStyle/>
          <a:p>
            <a:pPr>
              <a:lnSpc>
                <a:spcPct val="150000"/>
              </a:lnSpc>
            </a:pPr>
            <a:r>
              <a:rPr lang="he-IL" sz="2800" b="1" dirty="0">
                <a:solidFill>
                  <a:srgbClr val="FF0000"/>
                </a:solidFill>
              </a:rPr>
              <a:t>2 .</a:t>
            </a:r>
            <a:r>
              <a:rPr lang="he-IL" sz="2800" b="1" dirty="0" err="1">
                <a:solidFill>
                  <a:srgbClr val="FF0000"/>
                </a:solidFill>
              </a:rPr>
              <a:t>עניית</a:t>
            </a:r>
            <a:r>
              <a:rPr lang="he-IL" sz="2800" b="1" dirty="0">
                <a:solidFill>
                  <a:srgbClr val="FF0000"/>
                </a:solidFill>
              </a:rPr>
              <a:t> אמן על שמיעת סיום הברכה מהחזן </a:t>
            </a:r>
            <a:r>
              <a:rPr lang="he-IL" sz="2400" dirty="0">
                <a:solidFill>
                  <a:prstClr val="black"/>
                </a:solidFill>
              </a:rPr>
              <a:t>- בערבית הציבור עונה לשמיעת "שומר עמו ישראל לעד" מפי החזן - אמן, ואילו בשחרית יש מחלוקת האם מותר לציבור לענות אמן אחרי 'גאל ישראל'. </a:t>
            </a:r>
            <a:r>
              <a:rPr lang="he-IL" sz="2400" b="1" dirty="0">
                <a:solidFill>
                  <a:srgbClr val="FF0000"/>
                </a:solidFill>
              </a:rPr>
              <a:t>ספרדים נוהגים </a:t>
            </a:r>
            <a:r>
              <a:rPr lang="he-IL" sz="2400" dirty="0">
                <a:solidFill>
                  <a:prstClr val="black"/>
                </a:solidFill>
              </a:rPr>
              <a:t>כדעת מרן השולחן הערוך(ס"ו, ז') שאסור לענות אמן, ואילו </a:t>
            </a:r>
            <a:r>
              <a:rPr lang="he-IL" sz="2400" b="1" dirty="0">
                <a:solidFill>
                  <a:srgbClr val="FF0000"/>
                </a:solidFill>
              </a:rPr>
              <a:t>אשכנזים</a:t>
            </a:r>
            <a:r>
              <a:rPr lang="he-IL" sz="2400" dirty="0">
                <a:solidFill>
                  <a:prstClr val="black"/>
                </a:solidFill>
              </a:rPr>
              <a:t> מנסים לצאת ידי הספק ומכוונים את החזן לסיים את ברכת 'גאל ישאל' בלחש (כדי שהקהל לא יוכל לענות אמן) או שהמתפללים מסיימים את ברכת גאל ישראל באותו זמן שהחזן מסיים (ואז אסור למתפלל לענות אמן, מפני שאין לאדם לענות אמן על ברכות עצמו). </a:t>
            </a:r>
          </a:p>
        </p:txBody>
      </p:sp>
    </p:spTree>
    <p:extLst>
      <p:ext uri="{BB962C8B-B14F-4D97-AF65-F5344CB8AC3E}">
        <p14:creationId xmlns:p14="http://schemas.microsoft.com/office/powerpoint/2010/main" val="2830950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מלבן 3"/>
          <p:cNvSpPr/>
          <p:nvPr/>
        </p:nvSpPr>
        <p:spPr>
          <a:xfrm>
            <a:off x="1957138" y="257816"/>
            <a:ext cx="9978189" cy="2978508"/>
          </a:xfrm>
          <a:prstGeom prst="rect">
            <a:avLst/>
          </a:prstGeom>
          <a:solidFill>
            <a:schemeClr val="accent4">
              <a:lumMod val="40000"/>
              <a:lumOff val="60000"/>
            </a:schemeClr>
          </a:solidFill>
        </p:spPr>
        <p:txBody>
          <a:bodyPr wrap="square">
            <a:spAutoFit/>
          </a:bodyPr>
          <a:lstStyle/>
          <a:p>
            <a:pPr>
              <a:lnSpc>
                <a:spcPct val="150000"/>
              </a:lnSpc>
            </a:pPr>
            <a:r>
              <a:rPr lang="he-IL" sz="2400" dirty="0">
                <a:solidFill>
                  <a:srgbClr val="FF0000"/>
                </a:solidFill>
              </a:rPr>
              <a:t>ב. </a:t>
            </a:r>
            <a:r>
              <a:rPr lang="he-IL" sz="2800" b="1" dirty="0">
                <a:solidFill>
                  <a:srgbClr val="FF0000"/>
                </a:solidFill>
              </a:rPr>
              <a:t>המאחר לתפילה והגיע בזמן שהציבור עומד לפני שמונה עשרה ועומדת לפניו הבחירה בין תפילה בציבור לסמיכת גאולה לתפילה: </a:t>
            </a:r>
            <a:r>
              <a:rPr lang="he-IL" sz="2400" dirty="0">
                <a:solidFill>
                  <a:prstClr val="black"/>
                </a:solidFill>
              </a:rPr>
              <a:t>בשחרית יתפלל מההתחלה כסדר, כי סמיכות גאולה לתפילה (בשחרית) גוברת על החשיבות של תפילה בציבור. ואילו בערבית יתפלל תפילת העמידה עם הציבור וישלים אחר כך את קריאת שמע וברכותיה. </a:t>
            </a:r>
          </a:p>
        </p:txBody>
      </p:sp>
      <p:sp>
        <p:nvSpPr>
          <p:cNvPr id="5" name="מלבן 4"/>
          <p:cNvSpPr/>
          <p:nvPr/>
        </p:nvSpPr>
        <p:spPr>
          <a:xfrm>
            <a:off x="240632" y="4270158"/>
            <a:ext cx="9304421" cy="1951496"/>
          </a:xfrm>
          <a:prstGeom prst="rect">
            <a:avLst/>
          </a:prstGeom>
          <a:solidFill>
            <a:schemeClr val="accent2">
              <a:lumMod val="60000"/>
              <a:lumOff val="40000"/>
            </a:schemeClr>
          </a:solidFill>
        </p:spPr>
        <p:txBody>
          <a:bodyPr wrap="square">
            <a:spAutoFit/>
          </a:bodyPr>
          <a:lstStyle/>
          <a:p>
            <a:pPr>
              <a:lnSpc>
                <a:spcPct val="150000"/>
              </a:lnSpc>
            </a:pPr>
            <a:r>
              <a:rPr lang="he-IL" sz="2800" b="1" dirty="0">
                <a:solidFill>
                  <a:srgbClr val="FF0000"/>
                </a:solidFill>
              </a:rPr>
              <a:t>ג. הכרזת 'יעלה ויבוא' (בראשי חודשים וכדו'): </a:t>
            </a:r>
            <a:r>
              <a:rPr lang="he-IL" sz="2800" dirty="0">
                <a:solidFill>
                  <a:prstClr val="black"/>
                </a:solidFill>
              </a:rPr>
              <a:t>בתפילת ערבית הגבאי יכריז 'יעלה ויבוא' בין קדיש לתפילה, כדי להזכיר לציבור המתפללים לאומרה בתפילה, ואילו בשחרית אסור להכריז על כך. </a:t>
            </a:r>
          </a:p>
        </p:txBody>
      </p:sp>
    </p:spTree>
    <p:extLst>
      <p:ext uri="{BB962C8B-B14F-4D97-AF65-F5344CB8AC3E}">
        <p14:creationId xmlns:p14="http://schemas.microsoft.com/office/powerpoint/2010/main" val="4264515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שמיים | צלם מוצרים מקצועי | איציק הצל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92D050"/>
          </a:solidFill>
        </p:spPr>
      </p:pic>
      <p:sp>
        <p:nvSpPr>
          <p:cNvPr id="4" name="כותרת 1"/>
          <p:cNvSpPr>
            <a:spLocks noGrp="1"/>
          </p:cNvSpPr>
          <p:nvPr>
            <p:ph type="title"/>
          </p:nvPr>
        </p:nvSpPr>
        <p:spPr>
          <a:xfrm>
            <a:off x="4392698" y="140028"/>
            <a:ext cx="3406604" cy="919163"/>
          </a:xfrm>
          <a:solidFill>
            <a:schemeClr val="accent2">
              <a:lumMod val="40000"/>
              <a:lumOff val="60000"/>
            </a:schemeClr>
          </a:solidFill>
        </p:spPr>
        <p:txBody>
          <a:bodyPr>
            <a:normAutofit/>
          </a:bodyPr>
          <a:lstStyle/>
          <a:p>
            <a:r>
              <a:rPr lang="he-IL" b="1" dirty="0" smtClean="0"/>
              <a:t>ו. חתימת השער </a:t>
            </a:r>
            <a:endParaRPr lang="he-IL" b="1" dirty="0"/>
          </a:p>
        </p:txBody>
      </p:sp>
      <p:sp>
        <p:nvSpPr>
          <p:cNvPr id="5" name="מלבן 4"/>
          <p:cNvSpPr/>
          <p:nvPr/>
        </p:nvSpPr>
        <p:spPr>
          <a:xfrm>
            <a:off x="774700" y="1036190"/>
            <a:ext cx="11125200" cy="1305165"/>
          </a:xfrm>
          <a:prstGeom prst="rect">
            <a:avLst/>
          </a:prstGeom>
        </p:spPr>
        <p:txBody>
          <a:bodyPr wrap="square">
            <a:spAutoFit/>
          </a:bodyPr>
          <a:lstStyle/>
          <a:p>
            <a:pPr algn="ctr">
              <a:lnSpc>
                <a:spcPct val="150000"/>
              </a:lnSpc>
            </a:pPr>
            <a:r>
              <a:rPr lang="he-IL" sz="2800" b="1" dirty="0">
                <a:solidFill>
                  <a:prstClr val="black"/>
                </a:solidFill>
              </a:rPr>
              <a:t>חלקי התפילה הקודמים לתפילת שמונה עשרה מצביעים על נקודות מפגש של האדם עם ה', ומבשרים בשורה נפלאה - ניתן להיפגש עם ה'!</a:t>
            </a:r>
          </a:p>
        </p:txBody>
      </p:sp>
      <p:sp>
        <p:nvSpPr>
          <p:cNvPr id="6" name="מלבן 5"/>
          <p:cNvSpPr/>
          <p:nvPr/>
        </p:nvSpPr>
        <p:spPr>
          <a:xfrm>
            <a:off x="8936762" y="2785493"/>
            <a:ext cx="2679700" cy="3266985"/>
          </a:xfrm>
          <a:prstGeom prst="rect">
            <a:avLst/>
          </a:prstGeom>
          <a:solidFill>
            <a:srgbClr val="92D050"/>
          </a:solidFill>
        </p:spPr>
        <p:txBody>
          <a:bodyPr wrap="square">
            <a:spAutoFit/>
          </a:bodyPr>
          <a:lstStyle/>
          <a:p>
            <a:pPr algn="ctr">
              <a:lnSpc>
                <a:spcPct val="150000"/>
              </a:lnSpc>
            </a:pPr>
            <a:r>
              <a:rPr lang="he-IL" sz="2000" b="1" dirty="0">
                <a:solidFill>
                  <a:srgbClr val="FF0000"/>
                </a:solidFill>
              </a:rPr>
              <a:t>בברכות השחר </a:t>
            </a:r>
            <a:r>
              <a:rPr lang="he-IL" sz="2000" dirty="0">
                <a:solidFill>
                  <a:prstClr val="black"/>
                </a:solidFill>
              </a:rPr>
              <a:t>האדם מודה על הכוחות הפיזיים שהקב"ה מעניק לו אישית בכל בוקר ובוקר. בברכות השחר מתברר שהקב"ה מתגלה אליו אישית בכל יום. </a:t>
            </a:r>
          </a:p>
        </p:txBody>
      </p:sp>
      <p:sp>
        <p:nvSpPr>
          <p:cNvPr id="7" name="מלבן 6"/>
          <p:cNvSpPr/>
          <p:nvPr/>
        </p:nvSpPr>
        <p:spPr>
          <a:xfrm>
            <a:off x="4621280" y="2539543"/>
            <a:ext cx="3820038" cy="3785652"/>
          </a:xfrm>
          <a:prstGeom prst="rect">
            <a:avLst/>
          </a:prstGeom>
          <a:solidFill>
            <a:schemeClr val="accent6">
              <a:lumMod val="40000"/>
              <a:lumOff val="60000"/>
            </a:schemeClr>
          </a:solidFill>
        </p:spPr>
        <p:txBody>
          <a:bodyPr wrap="square">
            <a:spAutoFit/>
          </a:bodyPr>
          <a:lstStyle/>
          <a:p>
            <a:pPr algn="ctr">
              <a:lnSpc>
                <a:spcPct val="150000"/>
              </a:lnSpc>
            </a:pPr>
            <a:r>
              <a:rPr lang="he-IL" sz="2000" b="1" dirty="0">
                <a:solidFill>
                  <a:srgbClr val="FF0000"/>
                </a:solidFill>
              </a:rPr>
              <a:t>בפסוקי </a:t>
            </a:r>
            <a:r>
              <a:rPr lang="he-IL" sz="2000" b="1" dirty="0" err="1">
                <a:solidFill>
                  <a:srgbClr val="FF0000"/>
                </a:solidFill>
              </a:rPr>
              <a:t>דזמרה</a:t>
            </a:r>
            <a:r>
              <a:rPr lang="he-IL" sz="2000" b="1" dirty="0">
                <a:solidFill>
                  <a:srgbClr val="FF0000"/>
                </a:solidFill>
              </a:rPr>
              <a:t> </a:t>
            </a:r>
            <a:r>
              <a:rPr lang="he-IL" sz="2000" dirty="0">
                <a:solidFill>
                  <a:prstClr val="black"/>
                </a:solidFill>
              </a:rPr>
              <a:t>האדם משבח ומהלל את התגלות ה' בבריאה כולה. הטבע מספק אוצרות נפלאים - החל ביופיו המדהים, והמשך במים ובאוכל שבני האדם זקוקים להם. פסוקי </a:t>
            </a:r>
            <a:r>
              <a:rPr lang="he-IL" sz="2000" dirty="0" err="1">
                <a:solidFill>
                  <a:prstClr val="black"/>
                </a:solidFill>
              </a:rPr>
              <a:t>דזמרה</a:t>
            </a:r>
            <a:r>
              <a:rPr lang="he-IL" sz="2000" dirty="0">
                <a:solidFill>
                  <a:prstClr val="black"/>
                </a:solidFill>
              </a:rPr>
              <a:t> מרחיבים את המבט לראות את ה' לא רק בחיים האישיים, אלא בכל הטוב שה' משפיע על העולם כולו</a:t>
            </a:r>
          </a:p>
        </p:txBody>
      </p:sp>
      <p:sp>
        <p:nvSpPr>
          <p:cNvPr id="8" name="מלבן 7"/>
          <p:cNvSpPr/>
          <p:nvPr/>
        </p:nvSpPr>
        <p:spPr>
          <a:xfrm>
            <a:off x="397617" y="2341355"/>
            <a:ext cx="3826046" cy="4190314"/>
          </a:xfrm>
          <a:prstGeom prst="rect">
            <a:avLst/>
          </a:prstGeom>
          <a:solidFill>
            <a:schemeClr val="accent6">
              <a:lumMod val="60000"/>
              <a:lumOff val="40000"/>
            </a:schemeClr>
          </a:solidFill>
        </p:spPr>
        <p:txBody>
          <a:bodyPr wrap="square">
            <a:spAutoFit/>
          </a:bodyPr>
          <a:lstStyle/>
          <a:p>
            <a:pPr algn="ctr">
              <a:lnSpc>
                <a:spcPct val="150000"/>
              </a:lnSpc>
            </a:pPr>
            <a:r>
              <a:rPr lang="he-IL" sz="2000" b="1" dirty="0">
                <a:solidFill>
                  <a:srgbClr val="FF0000"/>
                </a:solidFill>
              </a:rPr>
              <a:t>בקריאת שמע </a:t>
            </a:r>
            <a:r>
              <a:rPr lang="he-IL" sz="2000" dirty="0">
                <a:solidFill>
                  <a:prstClr val="black"/>
                </a:solidFill>
              </a:rPr>
              <a:t>מתייחסים לקשר הרוחני המיוחד בין עם ישראל (וכל אחד המשתייך אליו) לקב"ה. ברית זו היא שהובילה את הקב"ה להוציא את ישראל ממצרים ולשמור עליו במשך כל שנות הגלות הארוכות. ברית זו דורשת מאיתנו מחויבות ונאמנות, לקבל עול מלכות שמיים לא רק בפינו אלא גם במעשינו והליכותינו. </a:t>
            </a:r>
          </a:p>
        </p:txBody>
      </p:sp>
    </p:spTree>
    <p:extLst>
      <p:ext uri="{BB962C8B-B14F-4D97-AF65-F5344CB8AC3E}">
        <p14:creationId xmlns:p14="http://schemas.microsoft.com/office/powerpoint/2010/main" val="338915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כחול שמיים סאני שמיים תקרת ציורי קיר נוף טפט ציורי קיר תקרות 3d  סטריאוסקופית טפט תקרה|sky ceiling|wallpaper ceilingceiling 3d - Ali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699" y="0"/>
            <a:ext cx="12331700" cy="71501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מחבר ישר 7"/>
          <p:cNvCxnSpPr/>
          <p:nvPr/>
        </p:nvCxnSpPr>
        <p:spPr>
          <a:xfrm>
            <a:off x="7530931" y="439668"/>
            <a:ext cx="1596079" cy="6362700"/>
          </a:xfrm>
          <a:prstGeom prst="line">
            <a:avLst/>
          </a:prstGeom>
        </p:spPr>
        <p:style>
          <a:lnRef idx="3">
            <a:schemeClr val="dk1"/>
          </a:lnRef>
          <a:fillRef idx="0">
            <a:schemeClr val="dk1"/>
          </a:fillRef>
          <a:effectRef idx="2">
            <a:schemeClr val="dk1"/>
          </a:effectRef>
          <a:fontRef idx="minor">
            <a:schemeClr val="tx1"/>
          </a:fontRef>
        </p:style>
      </p:cxnSp>
      <p:cxnSp>
        <p:nvCxnSpPr>
          <p:cNvPr id="9" name="מחבר ישר 8"/>
          <p:cNvCxnSpPr/>
          <p:nvPr/>
        </p:nvCxnSpPr>
        <p:spPr>
          <a:xfrm flipH="1">
            <a:off x="3504402" y="439668"/>
            <a:ext cx="1473200" cy="6400800"/>
          </a:xfrm>
          <a:prstGeom prst="line">
            <a:avLst/>
          </a:prstGeom>
        </p:spPr>
        <p:style>
          <a:lnRef idx="3">
            <a:schemeClr val="dk1"/>
          </a:lnRef>
          <a:fillRef idx="0">
            <a:schemeClr val="dk1"/>
          </a:fillRef>
          <a:effectRef idx="2">
            <a:schemeClr val="dk1"/>
          </a:effectRef>
          <a:fontRef idx="minor">
            <a:schemeClr val="tx1"/>
          </a:fontRef>
        </p:style>
      </p:cxnSp>
      <p:cxnSp>
        <p:nvCxnSpPr>
          <p:cNvPr id="16" name="מחבר ישר 15"/>
          <p:cNvCxnSpPr/>
          <p:nvPr/>
        </p:nvCxnSpPr>
        <p:spPr>
          <a:xfrm>
            <a:off x="3644990" y="5978839"/>
            <a:ext cx="525771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מחבר ישר 17"/>
          <p:cNvCxnSpPr/>
          <p:nvPr/>
        </p:nvCxnSpPr>
        <p:spPr>
          <a:xfrm flipV="1">
            <a:off x="4089967" y="4433850"/>
            <a:ext cx="4450037" cy="33445"/>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מחבר ישר 19"/>
          <p:cNvCxnSpPr/>
          <p:nvPr/>
        </p:nvCxnSpPr>
        <p:spPr>
          <a:xfrm flipV="1">
            <a:off x="4354181" y="3112842"/>
            <a:ext cx="3862719" cy="23264"/>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מחבר ישר 23"/>
          <p:cNvCxnSpPr/>
          <p:nvPr/>
        </p:nvCxnSpPr>
        <p:spPr>
          <a:xfrm>
            <a:off x="4699000" y="1600200"/>
            <a:ext cx="3190226" cy="12009"/>
          </a:xfrm>
          <a:prstGeom prst="line">
            <a:avLst/>
          </a:prstGeom>
        </p:spPr>
        <p:style>
          <a:lnRef idx="3">
            <a:schemeClr val="accent2"/>
          </a:lnRef>
          <a:fillRef idx="0">
            <a:schemeClr val="accent2"/>
          </a:fillRef>
          <a:effectRef idx="2">
            <a:schemeClr val="accent2"/>
          </a:effectRef>
          <a:fontRef idx="minor">
            <a:schemeClr val="tx1"/>
          </a:fontRef>
        </p:style>
      </p:cxnSp>
      <p:sp>
        <p:nvSpPr>
          <p:cNvPr id="27" name="מלבן 26"/>
          <p:cNvSpPr/>
          <p:nvPr/>
        </p:nvSpPr>
        <p:spPr>
          <a:xfrm>
            <a:off x="4821033" y="724763"/>
            <a:ext cx="2810386" cy="830997"/>
          </a:xfrm>
          <a:prstGeom prst="rect">
            <a:avLst/>
          </a:prstGeom>
          <a:noFill/>
        </p:spPr>
        <p:txBody>
          <a:bodyPr wrap="none" lIns="91440" tIns="45720" rIns="91440" bIns="45720">
            <a:spAutoFit/>
          </a:bodyPr>
          <a:lstStyle/>
          <a:p>
            <a:pPr algn="ctr"/>
            <a:r>
              <a:rPr lang="he-IL" sz="2400" b="1" dirty="0">
                <a:ln w="0"/>
                <a:solidFill>
                  <a:prstClr val="black"/>
                </a:solidFill>
                <a:effectLst>
                  <a:outerShdw blurRad="38100" dist="19050" dir="2700000" algn="tl" rotWithShape="0">
                    <a:prstClr val="black">
                      <a:alpha val="40000"/>
                    </a:prstClr>
                  </a:outerShdw>
                </a:effectLst>
              </a:rPr>
              <a:t>תפילת שמונה עשרה </a:t>
            </a:r>
          </a:p>
          <a:p>
            <a:pPr algn="ctr"/>
            <a:r>
              <a:rPr lang="he-IL" sz="2400" b="1" dirty="0">
                <a:ln w="0"/>
                <a:solidFill>
                  <a:prstClr val="black"/>
                </a:solidFill>
                <a:effectLst>
                  <a:outerShdw blurRad="38100" dist="19050" dir="2700000" algn="tl" rotWithShape="0">
                    <a:prstClr val="black">
                      <a:alpha val="40000"/>
                    </a:prstClr>
                  </a:outerShdw>
                </a:effectLst>
              </a:rPr>
              <a:t>המפגש </a:t>
            </a:r>
          </a:p>
        </p:txBody>
      </p:sp>
      <p:sp>
        <p:nvSpPr>
          <p:cNvPr id="28" name="מלבן 27"/>
          <p:cNvSpPr/>
          <p:nvPr/>
        </p:nvSpPr>
        <p:spPr>
          <a:xfrm>
            <a:off x="4679615" y="2017259"/>
            <a:ext cx="2999540" cy="830997"/>
          </a:xfrm>
          <a:prstGeom prst="rect">
            <a:avLst/>
          </a:prstGeom>
          <a:noFill/>
        </p:spPr>
        <p:txBody>
          <a:bodyPr wrap="none" lIns="91440" tIns="45720" rIns="91440" bIns="45720">
            <a:spAutoFit/>
          </a:bodyPr>
          <a:lstStyle/>
          <a:p>
            <a:pPr algn="ctr"/>
            <a:r>
              <a:rPr lang="he-IL" sz="2400" b="1" dirty="0">
                <a:ln w="0"/>
                <a:solidFill>
                  <a:prstClr val="black"/>
                </a:solidFill>
                <a:effectLst>
                  <a:outerShdw blurRad="38100" dist="19050" dir="2700000" algn="tl" rotWithShape="0">
                    <a:prstClr val="black">
                      <a:alpha val="40000"/>
                    </a:prstClr>
                  </a:outerShdw>
                </a:effectLst>
              </a:rPr>
              <a:t>שמע ישראל </a:t>
            </a:r>
          </a:p>
          <a:p>
            <a:pPr algn="ctr"/>
            <a:r>
              <a:rPr lang="he-IL" sz="2400" b="1" dirty="0">
                <a:ln w="0"/>
                <a:solidFill>
                  <a:prstClr val="black"/>
                </a:solidFill>
                <a:effectLst>
                  <a:outerShdw blurRad="38100" dist="19050" dir="2700000" algn="tl" rotWithShape="0">
                    <a:prstClr val="black">
                      <a:alpha val="40000"/>
                    </a:prstClr>
                  </a:outerShdw>
                </a:effectLst>
              </a:rPr>
              <a:t>מפגש עם אלוקי ישראל</a:t>
            </a:r>
          </a:p>
        </p:txBody>
      </p:sp>
      <p:sp>
        <p:nvSpPr>
          <p:cNvPr id="29" name="מלבן 28"/>
          <p:cNvSpPr/>
          <p:nvPr/>
        </p:nvSpPr>
        <p:spPr>
          <a:xfrm>
            <a:off x="4190778" y="3324432"/>
            <a:ext cx="3889206" cy="830997"/>
          </a:xfrm>
          <a:prstGeom prst="rect">
            <a:avLst/>
          </a:prstGeom>
          <a:noFill/>
        </p:spPr>
        <p:txBody>
          <a:bodyPr wrap="none" lIns="91440" tIns="45720" rIns="91440" bIns="45720">
            <a:spAutoFit/>
          </a:bodyPr>
          <a:lstStyle/>
          <a:p>
            <a:pPr algn="ctr"/>
            <a:r>
              <a:rPr lang="he-IL" sz="2400" b="1" dirty="0">
                <a:ln w="0"/>
                <a:solidFill>
                  <a:prstClr val="black"/>
                </a:solidFill>
                <a:effectLst>
                  <a:outerShdw blurRad="38100" dist="19050" dir="2700000" algn="tl" rotWithShape="0">
                    <a:prstClr val="black">
                      <a:alpha val="40000"/>
                    </a:prstClr>
                  </a:outerShdw>
                </a:effectLst>
              </a:rPr>
              <a:t>פסוקי </a:t>
            </a:r>
            <a:r>
              <a:rPr lang="he-IL" sz="2400" b="1" dirty="0" err="1">
                <a:ln w="0"/>
                <a:solidFill>
                  <a:prstClr val="black"/>
                </a:solidFill>
                <a:effectLst>
                  <a:outerShdw blurRad="38100" dist="19050" dir="2700000" algn="tl" rotWithShape="0">
                    <a:prstClr val="black">
                      <a:alpha val="40000"/>
                    </a:prstClr>
                  </a:outerShdw>
                </a:effectLst>
              </a:rPr>
              <a:t>דזמרא</a:t>
            </a:r>
            <a:r>
              <a:rPr lang="he-IL" sz="2400" b="1" dirty="0">
                <a:ln w="0"/>
                <a:solidFill>
                  <a:prstClr val="black"/>
                </a:solidFill>
                <a:effectLst>
                  <a:outerShdw blurRad="38100" dist="19050" dir="2700000" algn="tl" rotWithShape="0">
                    <a:prstClr val="black">
                      <a:alpha val="40000"/>
                    </a:prstClr>
                  </a:outerShdw>
                </a:effectLst>
              </a:rPr>
              <a:t> </a:t>
            </a:r>
          </a:p>
          <a:p>
            <a:pPr algn="ctr"/>
            <a:r>
              <a:rPr lang="he-IL" sz="2400" b="1" dirty="0">
                <a:ln w="0"/>
                <a:solidFill>
                  <a:prstClr val="black"/>
                </a:solidFill>
                <a:effectLst>
                  <a:outerShdw blurRad="38100" dist="19050" dir="2700000" algn="tl" rotWithShape="0">
                    <a:prstClr val="black">
                      <a:alpha val="40000"/>
                    </a:prstClr>
                  </a:outerShdw>
                </a:effectLst>
              </a:rPr>
              <a:t>מפגש עם בורא ומנהיג העולם </a:t>
            </a:r>
          </a:p>
        </p:txBody>
      </p:sp>
      <p:sp>
        <p:nvSpPr>
          <p:cNvPr id="30" name="מלבן 29"/>
          <p:cNvSpPr/>
          <p:nvPr/>
        </p:nvSpPr>
        <p:spPr>
          <a:xfrm>
            <a:off x="4176350" y="4841944"/>
            <a:ext cx="4035080" cy="830997"/>
          </a:xfrm>
          <a:prstGeom prst="rect">
            <a:avLst/>
          </a:prstGeom>
          <a:noFill/>
        </p:spPr>
        <p:txBody>
          <a:bodyPr wrap="none" lIns="91440" tIns="45720" rIns="91440" bIns="45720">
            <a:spAutoFit/>
          </a:bodyPr>
          <a:lstStyle/>
          <a:p>
            <a:pPr algn="ctr"/>
            <a:r>
              <a:rPr lang="he-IL" sz="2400" b="1" dirty="0">
                <a:ln w="0"/>
                <a:solidFill>
                  <a:prstClr val="black"/>
                </a:solidFill>
                <a:effectLst>
                  <a:outerShdw blurRad="38100" dist="19050" dir="2700000" algn="tl" rotWithShape="0">
                    <a:prstClr val="black">
                      <a:alpha val="40000"/>
                    </a:prstClr>
                  </a:outerShdw>
                </a:effectLst>
              </a:rPr>
              <a:t>ברכות השחר(וקורבנות)</a:t>
            </a:r>
          </a:p>
          <a:p>
            <a:pPr algn="ctr"/>
            <a:r>
              <a:rPr lang="he-IL" sz="2400" b="1" dirty="0">
                <a:ln w="0"/>
                <a:solidFill>
                  <a:prstClr val="black"/>
                </a:solidFill>
                <a:effectLst>
                  <a:outerShdw blurRad="38100" dist="19050" dir="2700000" algn="tl" rotWithShape="0">
                    <a:prstClr val="black">
                      <a:alpha val="40000"/>
                    </a:prstClr>
                  </a:outerShdw>
                </a:effectLst>
              </a:rPr>
              <a:t>מפגש עם השגחת ה' על הפרט </a:t>
            </a:r>
          </a:p>
        </p:txBody>
      </p:sp>
    </p:spTree>
    <p:extLst>
      <p:ext uri="{BB962C8B-B14F-4D97-AF65-F5344CB8AC3E}">
        <p14:creationId xmlns:p14="http://schemas.microsoft.com/office/powerpoint/2010/main" val="11939996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sz="quarter" idx="13"/>
          </p:nvPr>
        </p:nvPicPr>
        <p:blipFill>
          <a:blip r:embed="rId2"/>
          <a:stretch>
            <a:fillRect/>
          </a:stretch>
        </p:blipFill>
        <p:spPr>
          <a:xfrm>
            <a:off x="-92764" y="0"/>
            <a:ext cx="12284764" cy="6858000"/>
          </a:xfrm>
          <a:prstGeom prst="rect">
            <a:avLst/>
          </a:prstGeom>
        </p:spPr>
      </p:pic>
      <p:sp>
        <p:nvSpPr>
          <p:cNvPr id="2" name="כותרת 1"/>
          <p:cNvSpPr>
            <a:spLocks noGrp="1"/>
          </p:cNvSpPr>
          <p:nvPr>
            <p:ph type="title"/>
          </p:nvPr>
        </p:nvSpPr>
        <p:spPr>
          <a:xfrm>
            <a:off x="1741497" y="2626537"/>
            <a:ext cx="8128000" cy="1325563"/>
          </a:xfrm>
        </p:spPr>
        <p:txBody>
          <a:bodyPr>
            <a:noAutofit/>
          </a:bodyPr>
          <a:lstStyle/>
          <a:p>
            <a:pPr algn="ctr"/>
            <a:r>
              <a:rPr lang="he-IL" sz="8000" b="1" dirty="0" smtClean="0">
                <a:latin typeface="David" panose="020E0502060401010101" pitchFamily="34" charset="-79"/>
                <a:cs typeface="David" panose="020E0502060401010101" pitchFamily="34" charset="-79"/>
              </a:rPr>
              <a:t>תודה על ההקשבה </a:t>
            </a:r>
            <a:endParaRPr lang="he-IL" sz="80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22251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6268453" y="300957"/>
            <a:ext cx="5241758" cy="1325563"/>
          </a:xfrm>
        </p:spPr>
        <p:txBody>
          <a:bodyPr>
            <a:normAutofit/>
          </a:bodyPr>
          <a:lstStyle/>
          <a:p>
            <a:r>
              <a:rPr lang="he-IL" sz="5400" b="1" dirty="0" smtClean="0">
                <a:solidFill>
                  <a:srgbClr val="FF0000"/>
                </a:solidFill>
                <a:latin typeface="David" panose="020E0502060401010101" pitchFamily="34" charset="-79"/>
                <a:cs typeface="David" panose="020E0502060401010101" pitchFamily="34" charset="-79"/>
              </a:rPr>
              <a:t>2. חשיבות אמירתה </a:t>
            </a:r>
            <a:endParaRPr lang="he-IL" sz="5400" b="1" dirty="0">
              <a:solidFill>
                <a:srgbClr val="FF0000"/>
              </a:solidFill>
              <a:latin typeface="David" panose="020E0502060401010101" pitchFamily="34" charset="-79"/>
              <a:cs typeface="David" panose="020E0502060401010101" pitchFamily="34" charset="-79"/>
            </a:endParaRPr>
          </a:p>
        </p:txBody>
      </p:sp>
      <p:sp>
        <p:nvSpPr>
          <p:cNvPr id="4" name="מלבן 3"/>
          <p:cNvSpPr/>
          <p:nvPr/>
        </p:nvSpPr>
        <p:spPr>
          <a:xfrm>
            <a:off x="4684295" y="1626520"/>
            <a:ext cx="7251031" cy="4401205"/>
          </a:xfrm>
          <a:prstGeom prst="rect">
            <a:avLst/>
          </a:prstGeom>
        </p:spPr>
        <p:txBody>
          <a:bodyPr wrap="square">
            <a:spAutoFit/>
          </a:bodyPr>
          <a:lstStyle/>
          <a:p>
            <a:pPr algn="ctr"/>
            <a:r>
              <a:rPr lang="he-IL" sz="4000" dirty="0"/>
              <a:t>האמירה "</a:t>
            </a:r>
            <a:r>
              <a:rPr lang="he-IL" sz="4000" dirty="0" smtClean="0"/>
              <a:t>שְׁמַע יִשְׂרָאֵל </a:t>
            </a:r>
            <a:r>
              <a:rPr lang="he-IL" sz="4000" dirty="0"/>
              <a:t>ה' </a:t>
            </a:r>
            <a:r>
              <a:rPr lang="he-IL" sz="4000" dirty="0" err="1" smtClean="0"/>
              <a:t>אֱלֹהֵינו</a:t>
            </a:r>
            <a:r>
              <a:rPr lang="he-IL" sz="4000" dirty="0" smtClean="0"/>
              <a:t>ּ </a:t>
            </a:r>
            <a:r>
              <a:rPr lang="he-IL" sz="4000" dirty="0"/>
              <a:t>ה' </a:t>
            </a:r>
            <a:r>
              <a:rPr lang="he-IL" sz="4000" dirty="0" smtClean="0"/>
              <a:t>אֶחָד</a:t>
            </a:r>
            <a:r>
              <a:rPr lang="he-IL" sz="4000" dirty="0"/>
              <a:t>", היא אחת האמירות המוכרות ביותר בהווי החיים היהודי. </a:t>
            </a:r>
            <a:endParaRPr lang="he-IL" sz="4000" dirty="0" smtClean="0"/>
          </a:p>
          <a:p>
            <a:pPr algn="ctr"/>
            <a:r>
              <a:rPr lang="he-IL" sz="4000" dirty="0" smtClean="0"/>
              <a:t>יהודים </a:t>
            </a:r>
            <a:r>
              <a:rPr lang="he-IL" sz="4000" dirty="0"/>
              <a:t>רבים במשך הדורות מסרו את נפשם תוך כדי שזעקת 'שמע ישראל' יוצאת מפיהם. לחשיבותה של קריאת שמע ביטויים גם </a:t>
            </a:r>
            <a:r>
              <a:rPr lang="he-IL" sz="4000" dirty="0" smtClean="0"/>
              <a:t>בהלכה.</a:t>
            </a:r>
            <a:endParaRPr lang="he-IL" sz="4000" dirty="0"/>
          </a:p>
        </p:txBody>
      </p:sp>
      <p:pic>
        <p:nvPicPr>
          <p:cNvPr id="5" name="תמונה 4"/>
          <p:cNvPicPr>
            <a:picLocks noChangeAspect="1"/>
          </p:cNvPicPr>
          <p:nvPr/>
        </p:nvPicPr>
        <p:blipFill rotWithShape="1">
          <a:blip r:embed="rId2"/>
          <a:srcRect l="17758" r="21107"/>
          <a:stretch/>
        </p:blipFill>
        <p:spPr>
          <a:xfrm>
            <a:off x="0" y="0"/>
            <a:ext cx="4491789" cy="6858000"/>
          </a:xfrm>
          <a:prstGeom prst="rect">
            <a:avLst/>
          </a:prstGeom>
        </p:spPr>
      </p:pic>
    </p:spTree>
    <p:extLst>
      <p:ext uri="{BB962C8B-B14F-4D97-AF65-F5344CB8AC3E}">
        <p14:creationId xmlns:p14="http://schemas.microsoft.com/office/powerpoint/2010/main" val="152413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a:duotone>
              <a:prstClr val="black"/>
              <a:schemeClr val="accent4">
                <a:tint val="45000"/>
                <a:satMod val="400000"/>
              </a:schemeClr>
            </a:duotone>
          </a:blip>
          <a:srcRect l="132" t="702" r="19709" b="-702"/>
          <a:stretch/>
        </p:blipFill>
        <p:spPr>
          <a:xfrm flipH="1">
            <a:off x="0" y="0"/>
            <a:ext cx="12192000" cy="6993147"/>
          </a:xfrm>
          <a:prstGeom prst="rect">
            <a:avLst/>
          </a:prstGeom>
        </p:spPr>
      </p:pic>
      <p:sp>
        <p:nvSpPr>
          <p:cNvPr id="2" name="כותרת 1"/>
          <p:cNvSpPr>
            <a:spLocks noGrp="1"/>
          </p:cNvSpPr>
          <p:nvPr>
            <p:ph type="title"/>
          </p:nvPr>
        </p:nvSpPr>
        <p:spPr>
          <a:xfrm>
            <a:off x="7124788" y="204704"/>
            <a:ext cx="4682377" cy="1325563"/>
          </a:xfrm>
        </p:spPr>
        <p:txBody>
          <a:bodyPr>
            <a:normAutofit/>
          </a:bodyPr>
          <a:lstStyle/>
          <a:p>
            <a:r>
              <a:rPr lang="he-IL" sz="6000" b="1" dirty="0" smtClean="0">
                <a:solidFill>
                  <a:srgbClr val="FFFF00"/>
                </a:solidFill>
              </a:rPr>
              <a:t>א. איסור דיבור </a:t>
            </a:r>
            <a:endParaRPr lang="he-IL" sz="6000" b="1" dirty="0">
              <a:solidFill>
                <a:srgbClr val="FFFF00"/>
              </a:solidFill>
            </a:endParaRPr>
          </a:p>
        </p:txBody>
      </p:sp>
      <p:sp>
        <p:nvSpPr>
          <p:cNvPr id="4" name="מלבן 3"/>
          <p:cNvSpPr/>
          <p:nvPr/>
        </p:nvSpPr>
        <p:spPr>
          <a:xfrm>
            <a:off x="2349501" y="1530267"/>
            <a:ext cx="9423400" cy="3785652"/>
          </a:xfrm>
          <a:prstGeom prst="rect">
            <a:avLst/>
          </a:prstGeom>
          <a:noFill/>
        </p:spPr>
        <p:txBody>
          <a:bodyPr wrap="square">
            <a:spAutoFit/>
          </a:bodyPr>
          <a:lstStyle/>
          <a:p>
            <a:r>
              <a:rPr lang="he-IL" sz="4000" b="1" dirty="0">
                <a:solidFill>
                  <a:schemeClr val="bg1"/>
                </a:solidFill>
                <a:latin typeface="David" panose="020E0502060401010101" pitchFamily="34" charset="-79"/>
                <a:cs typeface="David" panose="020E0502060401010101" pitchFamily="34" charset="-79"/>
              </a:rPr>
              <a:t>חומרת הדיבור תוך כדי קריאת שמע וברכותיה חמורה יותר מאשר דיבור תוך כדי פסוקי </a:t>
            </a:r>
            <a:r>
              <a:rPr lang="he-IL" sz="4000" b="1" dirty="0" err="1">
                <a:solidFill>
                  <a:schemeClr val="bg1"/>
                </a:solidFill>
                <a:latin typeface="David" panose="020E0502060401010101" pitchFamily="34" charset="-79"/>
                <a:cs typeface="David" panose="020E0502060401010101" pitchFamily="34" charset="-79"/>
              </a:rPr>
              <a:t>דזמרה</a:t>
            </a:r>
            <a:r>
              <a:rPr lang="he-IL" sz="4000" b="1" dirty="0">
                <a:solidFill>
                  <a:schemeClr val="bg1"/>
                </a:solidFill>
                <a:latin typeface="David" panose="020E0502060401010101" pitchFamily="34" charset="-79"/>
                <a:cs typeface="David" panose="020E0502060401010101" pitchFamily="34" charset="-79"/>
              </a:rPr>
              <a:t> </a:t>
            </a:r>
            <a:r>
              <a:rPr lang="he-IL" sz="4000" b="1" dirty="0" smtClean="0">
                <a:solidFill>
                  <a:schemeClr val="bg1"/>
                </a:solidFill>
                <a:latin typeface="David" panose="020E0502060401010101" pitchFamily="34" charset="-79"/>
                <a:cs typeface="David" panose="020E0502060401010101" pitchFamily="34" charset="-79"/>
              </a:rPr>
              <a:t>(שגם </a:t>
            </a:r>
            <a:r>
              <a:rPr lang="he-IL" sz="4000" b="1" dirty="0">
                <a:solidFill>
                  <a:schemeClr val="bg1"/>
                </a:solidFill>
                <a:latin typeface="David" panose="020E0502060401010101" pitchFamily="34" charset="-79"/>
                <a:cs typeface="David" panose="020E0502060401010101" pitchFamily="34" charset="-79"/>
              </a:rPr>
              <a:t>הוא אסור, למעט מקרים </a:t>
            </a:r>
            <a:r>
              <a:rPr lang="he-IL" sz="4000" b="1" dirty="0" smtClean="0">
                <a:solidFill>
                  <a:schemeClr val="bg1"/>
                </a:solidFill>
                <a:latin typeface="David" panose="020E0502060401010101" pitchFamily="34" charset="-79"/>
                <a:cs typeface="David" panose="020E0502060401010101" pitchFamily="34" charset="-79"/>
              </a:rPr>
              <a:t>חריגים), </a:t>
            </a:r>
            <a:r>
              <a:rPr lang="he-IL" sz="4000" b="1" dirty="0">
                <a:solidFill>
                  <a:schemeClr val="bg1"/>
                </a:solidFill>
                <a:latin typeface="David" panose="020E0502060401010101" pitchFamily="34" charset="-79"/>
                <a:cs typeface="David" panose="020E0502060401010101" pitchFamily="34" charset="-79"/>
              </a:rPr>
              <a:t>ועל כן יש להקפיד מאוד כבר מתחילת ברכות קריאת שמע לא להסיח את הדעת בדיבורים, אלא להיות ממוקדים ומרוכזים בתפילה.</a:t>
            </a:r>
          </a:p>
        </p:txBody>
      </p:sp>
    </p:spTree>
    <p:extLst>
      <p:ext uri="{BB962C8B-B14F-4D97-AF65-F5344CB8AC3E}">
        <p14:creationId xmlns:p14="http://schemas.microsoft.com/office/powerpoint/2010/main" val="2779515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488405" y="384611"/>
            <a:ext cx="6045869" cy="1027096"/>
          </a:xfrm>
          <a:solidFill>
            <a:schemeClr val="accent1">
              <a:lumMod val="60000"/>
              <a:lumOff val="40000"/>
            </a:schemeClr>
          </a:solidFill>
        </p:spPr>
        <p:txBody>
          <a:bodyPr>
            <a:noAutofit/>
          </a:bodyPr>
          <a:lstStyle/>
          <a:p>
            <a:r>
              <a:rPr lang="he-IL" sz="5400" b="1" dirty="0" smtClean="0">
                <a:solidFill>
                  <a:srgbClr val="FF0000"/>
                </a:solidFill>
                <a:latin typeface="David" panose="020E0502060401010101" pitchFamily="34" charset="-79"/>
                <a:cs typeface="David" panose="020E0502060401010101" pitchFamily="34" charset="-79"/>
              </a:rPr>
              <a:t>ב. כוונה בקריאת שמע </a:t>
            </a:r>
            <a:endParaRPr lang="he-IL" sz="5400" b="1" dirty="0">
              <a:solidFill>
                <a:srgbClr val="FF0000"/>
              </a:solidFill>
              <a:latin typeface="David" panose="020E0502060401010101" pitchFamily="34" charset="-79"/>
              <a:cs typeface="David" panose="020E0502060401010101" pitchFamily="34" charset="-79"/>
            </a:endParaRPr>
          </a:p>
        </p:txBody>
      </p:sp>
      <p:pic>
        <p:nvPicPr>
          <p:cNvPr id="4" name="מציין מיקום תוכן 3"/>
          <p:cNvPicPr>
            <a:picLocks noGrp="1" noChangeAspect="1"/>
          </p:cNvPicPr>
          <p:nvPr>
            <p:ph sz="quarter" idx="13"/>
          </p:nvPr>
        </p:nvPicPr>
        <p:blipFill>
          <a:blip r:embed="rId2"/>
          <a:stretch>
            <a:fillRect/>
          </a:stretch>
        </p:blipFill>
        <p:spPr>
          <a:xfrm>
            <a:off x="0" y="1"/>
            <a:ext cx="4732421" cy="6857999"/>
          </a:xfrm>
          <a:prstGeom prst="rect">
            <a:avLst/>
          </a:prstGeom>
        </p:spPr>
      </p:pic>
      <p:sp>
        <p:nvSpPr>
          <p:cNvPr id="5" name="מלבן 4"/>
          <p:cNvSpPr/>
          <p:nvPr/>
        </p:nvSpPr>
        <p:spPr>
          <a:xfrm>
            <a:off x="5151270" y="1733698"/>
            <a:ext cx="6573754" cy="1815882"/>
          </a:xfrm>
          <a:prstGeom prst="rect">
            <a:avLst/>
          </a:prstGeom>
          <a:solidFill>
            <a:schemeClr val="accent1">
              <a:lumMod val="40000"/>
              <a:lumOff val="60000"/>
            </a:schemeClr>
          </a:solidFill>
        </p:spPr>
        <p:txBody>
          <a:bodyPr wrap="square">
            <a:spAutoFit/>
          </a:bodyPr>
          <a:lstStyle/>
          <a:p>
            <a:r>
              <a:rPr lang="he-IL" sz="2800" b="1" u="sng" dirty="0">
                <a:latin typeface="David" panose="020E0502060401010101" pitchFamily="34" charset="-79"/>
                <a:cs typeface="David" panose="020E0502060401010101" pitchFamily="34" charset="-79"/>
              </a:rPr>
              <a:t>ברכות </a:t>
            </a:r>
            <a:r>
              <a:rPr lang="he-IL" sz="2800" b="1" u="sng" dirty="0" err="1">
                <a:latin typeface="David" panose="020E0502060401010101" pitchFamily="34" charset="-79"/>
                <a:cs typeface="David" panose="020E0502060401010101" pitchFamily="34" charset="-79"/>
              </a:rPr>
              <a:t>יג</a:t>
            </a:r>
            <a:r>
              <a:rPr lang="he-IL" sz="2800" b="1" u="sng" dirty="0">
                <a:latin typeface="David" panose="020E0502060401010101" pitchFamily="34" charset="-79"/>
                <a:cs typeface="David" panose="020E0502060401010101" pitchFamily="34" charset="-79"/>
              </a:rPr>
              <a:t> </a:t>
            </a:r>
            <a:r>
              <a:rPr lang="he-IL" sz="2800" b="1" u="sng" dirty="0" smtClean="0">
                <a:latin typeface="David" panose="020E0502060401010101" pitchFamily="34" charset="-79"/>
                <a:cs typeface="David" panose="020E0502060401010101" pitchFamily="34" charset="-79"/>
              </a:rPr>
              <a:t>ע"א</a:t>
            </a:r>
          </a:p>
          <a:p>
            <a:r>
              <a:rPr lang="he-IL" sz="2800" b="1" dirty="0" smtClean="0">
                <a:latin typeface="David" panose="020E0502060401010101" pitchFamily="34" charset="-79"/>
                <a:cs typeface="David" panose="020E0502060401010101" pitchFamily="34" charset="-79"/>
              </a:rPr>
              <a:t>תנו </a:t>
            </a:r>
            <a:r>
              <a:rPr lang="he-IL" sz="2800" b="1" dirty="0">
                <a:latin typeface="David" panose="020E0502060401010101" pitchFamily="34" charset="-79"/>
                <a:cs typeface="David" panose="020E0502060401010101" pitchFamily="34" charset="-79"/>
              </a:rPr>
              <a:t>רבנן: "והיו הדברים האלה אשר אנכי מצווך היום על לבבך" </a:t>
            </a:r>
            <a:r>
              <a:rPr lang="he-IL" sz="2800" b="1" dirty="0" smtClean="0">
                <a:latin typeface="David" panose="020E0502060401010101" pitchFamily="34" charset="-79"/>
                <a:cs typeface="David" panose="020E0502060401010101" pitchFamily="34" charset="-79"/>
              </a:rPr>
              <a:t>(דברים </a:t>
            </a:r>
            <a:r>
              <a:rPr lang="he-IL" sz="2800" b="1" dirty="0">
                <a:latin typeface="David" panose="020E0502060401010101" pitchFamily="34" charset="-79"/>
                <a:cs typeface="David" panose="020E0502060401010101" pitchFamily="34" charset="-79"/>
              </a:rPr>
              <a:t>ו, </a:t>
            </a:r>
            <a:r>
              <a:rPr lang="he-IL" sz="2800" b="1" dirty="0" smtClean="0">
                <a:latin typeface="David" panose="020E0502060401010101" pitchFamily="34" charset="-79"/>
                <a:cs typeface="David" panose="020E0502060401010101" pitchFamily="34" charset="-79"/>
              </a:rPr>
              <a:t>ו)... </a:t>
            </a:r>
            <a:r>
              <a:rPr lang="he-IL" sz="2800" b="1" dirty="0">
                <a:latin typeface="David" panose="020E0502060401010101" pitchFamily="34" charset="-79"/>
                <a:cs typeface="David" panose="020E0502060401010101" pitchFamily="34" charset="-79"/>
              </a:rPr>
              <a:t>הקורא את שמע צריך שיכוון את לבו.</a:t>
            </a:r>
          </a:p>
        </p:txBody>
      </p:sp>
      <p:sp>
        <p:nvSpPr>
          <p:cNvPr id="6" name="מלבן 5"/>
          <p:cNvSpPr/>
          <p:nvPr/>
        </p:nvSpPr>
        <p:spPr>
          <a:xfrm>
            <a:off x="4912393" y="4080119"/>
            <a:ext cx="7051508" cy="2246769"/>
          </a:xfrm>
          <a:prstGeom prst="rect">
            <a:avLst/>
          </a:prstGeom>
          <a:solidFill>
            <a:schemeClr val="accent1">
              <a:lumMod val="20000"/>
              <a:lumOff val="80000"/>
            </a:schemeClr>
          </a:solidFill>
        </p:spPr>
        <p:txBody>
          <a:bodyPr wrap="square">
            <a:spAutoFit/>
          </a:bodyPr>
          <a:lstStyle/>
          <a:p>
            <a:r>
              <a:rPr lang="he-IL" sz="2800" b="1" u="sng" dirty="0">
                <a:latin typeface="David" panose="020E0502060401010101" pitchFamily="34" charset="-79"/>
                <a:cs typeface="David" panose="020E0502060401010101" pitchFamily="34" charset="-79"/>
              </a:rPr>
              <a:t>הרב שלמה בן אדרת, חידושי </a:t>
            </a:r>
            <a:r>
              <a:rPr lang="he-IL" sz="2800" b="1" u="sng" dirty="0" err="1">
                <a:latin typeface="David" panose="020E0502060401010101" pitchFamily="34" charset="-79"/>
                <a:cs typeface="David" panose="020E0502060401010101" pitchFamily="34" charset="-79"/>
              </a:rPr>
              <a:t>הרשב"א</a:t>
            </a:r>
            <a:r>
              <a:rPr lang="he-IL" sz="2800" b="1" u="sng" dirty="0">
                <a:latin typeface="David" panose="020E0502060401010101" pitchFamily="34" charset="-79"/>
                <a:cs typeface="David" panose="020E0502060401010101" pitchFamily="34" charset="-79"/>
              </a:rPr>
              <a:t> שם ד"ה שמע </a:t>
            </a:r>
            <a:endParaRPr lang="he-IL" sz="2800" b="1" u="sng" dirty="0" smtClean="0">
              <a:latin typeface="David" panose="020E0502060401010101" pitchFamily="34" charset="-79"/>
              <a:cs typeface="David" panose="020E0502060401010101" pitchFamily="34" charset="-79"/>
            </a:endParaRPr>
          </a:p>
          <a:p>
            <a:r>
              <a:rPr lang="he-IL" sz="2800" b="1" dirty="0" smtClean="0">
                <a:latin typeface="David" panose="020E0502060401010101" pitchFamily="34" charset="-79"/>
                <a:cs typeface="David" panose="020E0502060401010101" pitchFamily="34" charset="-79"/>
              </a:rPr>
              <a:t>והטעם </a:t>
            </a:r>
            <a:r>
              <a:rPr lang="he-IL" sz="2800" b="1" dirty="0">
                <a:latin typeface="David" panose="020E0502060401010101" pitchFamily="34" charset="-79"/>
                <a:cs typeface="David" panose="020E0502060401010101" pitchFamily="34" charset="-79"/>
              </a:rPr>
              <a:t>שבשאר מצוות... כל שעשה מצוותו אף על פי שלא נתכוון הרי מצוות עשייתו, </a:t>
            </a:r>
            <a:r>
              <a:rPr lang="he-IL" sz="2800" b="1" dirty="0">
                <a:solidFill>
                  <a:srgbClr val="FF0000"/>
                </a:solidFill>
                <a:latin typeface="David" panose="020E0502060401010101" pitchFamily="34" charset="-79"/>
                <a:cs typeface="David" panose="020E0502060401010101" pitchFamily="34" charset="-79"/>
              </a:rPr>
              <a:t>אלא שאין זה מן המובחר... </a:t>
            </a:r>
            <a:r>
              <a:rPr lang="he-IL" sz="2800" b="1" dirty="0">
                <a:latin typeface="David" panose="020E0502060401010101" pitchFamily="34" charset="-79"/>
                <a:cs typeface="David" panose="020E0502060401010101" pitchFamily="34" charset="-79"/>
              </a:rPr>
              <a:t>אבל אלו שהן קבלת מלכות או סידור שבחים, אינו בדין שיהא לבבו פונה לדברים אחרים. </a:t>
            </a:r>
          </a:p>
        </p:txBody>
      </p:sp>
    </p:spTree>
    <p:extLst>
      <p:ext uri="{BB962C8B-B14F-4D97-AF65-F5344CB8AC3E}">
        <p14:creationId xmlns:p14="http://schemas.microsoft.com/office/powerpoint/2010/main" val="266082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flipH="1">
            <a:off x="7251032" y="0"/>
            <a:ext cx="4940968" cy="6858000"/>
          </a:xfrm>
          <a:prstGeom prst="rect">
            <a:avLst/>
          </a:prstGeom>
        </p:spPr>
      </p:pic>
      <p:sp>
        <p:nvSpPr>
          <p:cNvPr id="6" name="מלבן 5"/>
          <p:cNvSpPr/>
          <p:nvPr/>
        </p:nvSpPr>
        <p:spPr>
          <a:xfrm>
            <a:off x="104274" y="699519"/>
            <a:ext cx="7002379" cy="1384995"/>
          </a:xfrm>
          <a:prstGeom prst="rect">
            <a:avLst/>
          </a:prstGeom>
          <a:solidFill>
            <a:srgbClr val="92D050"/>
          </a:solidFill>
        </p:spPr>
        <p:txBody>
          <a:bodyPr wrap="square">
            <a:spAutoFit/>
          </a:bodyPr>
          <a:lstStyle/>
          <a:p>
            <a:r>
              <a:rPr lang="he-IL" sz="2800" b="1" dirty="0">
                <a:latin typeface="David" panose="020E0502060401010101" pitchFamily="34" charset="-79"/>
                <a:cs typeface="David" panose="020E0502060401010101" pitchFamily="34" charset="-79"/>
              </a:rPr>
              <a:t>שולחן ערוך אורח חיים סימן ס', ה' </a:t>
            </a:r>
            <a:endParaRPr lang="he-IL" sz="2800" b="1" dirty="0" smtClean="0">
              <a:latin typeface="David" panose="020E0502060401010101" pitchFamily="34" charset="-79"/>
              <a:cs typeface="David" panose="020E0502060401010101" pitchFamily="34" charset="-79"/>
            </a:endParaRPr>
          </a:p>
          <a:p>
            <a:r>
              <a:rPr lang="he-IL" sz="2800" b="1" dirty="0" smtClean="0">
                <a:latin typeface="David" panose="020E0502060401010101" pitchFamily="34" charset="-79"/>
                <a:cs typeface="David" panose="020E0502060401010101" pitchFamily="34" charset="-79"/>
              </a:rPr>
              <a:t>הקורא </a:t>
            </a:r>
            <a:r>
              <a:rPr lang="he-IL" sz="2800" b="1" dirty="0">
                <a:latin typeface="David" panose="020E0502060401010101" pitchFamily="34" charset="-79"/>
                <a:cs typeface="David" panose="020E0502060401010101" pitchFamily="34" charset="-79"/>
              </a:rPr>
              <a:t>את שמע </a:t>
            </a:r>
            <a:r>
              <a:rPr lang="he-IL" sz="2800" b="1" dirty="0">
                <a:solidFill>
                  <a:srgbClr val="FF0000"/>
                </a:solidFill>
                <a:latin typeface="David" panose="020E0502060401010101" pitchFamily="34" charset="-79"/>
                <a:cs typeface="David" panose="020E0502060401010101" pitchFamily="34" charset="-79"/>
              </a:rPr>
              <a:t>ולא כוון לבו </a:t>
            </a:r>
            <a:r>
              <a:rPr lang="he-IL" sz="2800" b="1" dirty="0">
                <a:latin typeface="David" panose="020E0502060401010101" pitchFamily="34" charset="-79"/>
                <a:cs typeface="David" panose="020E0502060401010101" pitchFamily="34" charset="-79"/>
              </a:rPr>
              <a:t>בפסוק ראשון שהוא "שמע ישראל", </a:t>
            </a:r>
            <a:r>
              <a:rPr lang="he-IL" sz="2800" b="1" dirty="0">
                <a:solidFill>
                  <a:srgbClr val="FF0000"/>
                </a:solidFill>
                <a:latin typeface="David" panose="020E0502060401010101" pitchFamily="34" charset="-79"/>
                <a:cs typeface="David" panose="020E0502060401010101" pitchFamily="34" charset="-79"/>
              </a:rPr>
              <a:t>לא יצא ידי חובתו</a:t>
            </a:r>
            <a:r>
              <a:rPr lang="he-IL" sz="2800" b="1" dirty="0">
                <a:latin typeface="David" panose="020E0502060401010101" pitchFamily="34" charset="-79"/>
                <a:cs typeface="David" panose="020E0502060401010101" pitchFamily="34" charset="-79"/>
              </a:rPr>
              <a:t>.</a:t>
            </a:r>
          </a:p>
        </p:txBody>
      </p:sp>
      <p:sp>
        <p:nvSpPr>
          <p:cNvPr id="7" name="מלבן 6"/>
          <p:cNvSpPr/>
          <p:nvPr/>
        </p:nvSpPr>
        <p:spPr>
          <a:xfrm>
            <a:off x="104274" y="2706377"/>
            <a:ext cx="7002379" cy="3416320"/>
          </a:xfrm>
          <a:prstGeom prst="rect">
            <a:avLst/>
          </a:prstGeom>
          <a:solidFill>
            <a:schemeClr val="accent6">
              <a:lumMod val="60000"/>
              <a:lumOff val="40000"/>
            </a:schemeClr>
          </a:solidFill>
        </p:spPr>
        <p:txBody>
          <a:bodyPr wrap="square">
            <a:spAutoFit/>
          </a:bodyPr>
          <a:lstStyle/>
          <a:p>
            <a:pPr>
              <a:lnSpc>
                <a:spcPct val="150000"/>
              </a:lnSpc>
            </a:pPr>
            <a:r>
              <a:rPr lang="he-IL" sz="2400" b="1" u="sng" dirty="0">
                <a:latin typeface="David" panose="020E0502060401010101" pitchFamily="34" charset="-79"/>
                <a:cs typeface="David" panose="020E0502060401010101" pitchFamily="34" charset="-79"/>
              </a:rPr>
              <a:t>הרב ישראל מאיר הכהן </a:t>
            </a:r>
            <a:r>
              <a:rPr lang="he-IL" sz="2400" b="1" u="sng" dirty="0" err="1">
                <a:latin typeface="David" panose="020E0502060401010101" pitchFamily="34" charset="-79"/>
                <a:cs typeface="David" panose="020E0502060401010101" pitchFamily="34" charset="-79"/>
              </a:rPr>
              <a:t>מראדין</a:t>
            </a:r>
            <a:r>
              <a:rPr lang="he-IL" sz="2400" b="1" u="sng" dirty="0">
                <a:latin typeface="David" panose="020E0502060401010101" pitchFamily="34" charset="-79"/>
                <a:cs typeface="David" panose="020E0502060401010101" pitchFamily="34" charset="-79"/>
              </a:rPr>
              <a:t>, משנה ברורה שם </a:t>
            </a:r>
            <a:r>
              <a:rPr lang="he-IL" sz="2400" b="1" u="sng" dirty="0" err="1">
                <a:latin typeface="David" panose="020E0502060401010101" pitchFamily="34" charset="-79"/>
                <a:cs typeface="David" panose="020E0502060401010101" pitchFamily="34" charset="-79"/>
              </a:rPr>
              <a:t>ס"ק</a:t>
            </a:r>
            <a:r>
              <a:rPr lang="he-IL" sz="2400" b="1" u="sng" dirty="0">
                <a:latin typeface="David" panose="020E0502060401010101" pitchFamily="34" charset="-79"/>
                <a:cs typeface="David" panose="020E0502060401010101" pitchFamily="34" charset="-79"/>
              </a:rPr>
              <a:t> ז' </a:t>
            </a:r>
            <a:endParaRPr lang="he-IL" sz="2400" b="1" u="sng" dirty="0" smtClean="0">
              <a:latin typeface="David" panose="020E0502060401010101" pitchFamily="34" charset="-79"/>
              <a:cs typeface="David" panose="020E0502060401010101" pitchFamily="34" charset="-79"/>
            </a:endParaRPr>
          </a:p>
          <a:p>
            <a:pPr>
              <a:lnSpc>
                <a:spcPct val="150000"/>
              </a:lnSpc>
            </a:pPr>
            <a:r>
              <a:rPr lang="he-IL" sz="2400" b="1" dirty="0" smtClean="0">
                <a:latin typeface="David" panose="020E0502060401010101" pitchFamily="34" charset="-79"/>
                <a:cs typeface="David" panose="020E0502060401010101" pitchFamily="34" charset="-79"/>
              </a:rPr>
              <a:t>כוונת </a:t>
            </a:r>
            <a:r>
              <a:rPr lang="he-IL" sz="2400" b="1" dirty="0">
                <a:latin typeface="David" panose="020E0502060401010101" pitchFamily="34" charset="-79"/>
                <a:cs typeface="David" panose="020E0502060401010101" pitchFamily="34" charset="-79"/>
              </a:rPr>
              <a:t>הלב </a:t>
            </a:r>
            <a:r>
              <a:rPr lang="he-IL" sz="2400" b="1" dirty="0" err="1">
                <a:latin typeface="David" panose="020E0502060401010101" pitchFamily="34" charset="-79"/>
                <a:cs typeface="David" panose="020E0502060401010101" pitchFamily="34" charset="-79"/>
              </a:rPr>
              <a:t>למצוה</a:t>
            </a:r>
            <a:r>
              <a:rPr lang="he-IL" sz="2400" b="1" dirty="0">
                <a:latin typeface="David" panose="020E0502060401010101" pitchFamily="34" charset="-79"/>
                <a:cs typeface="David" panose="020E0502060401010101" pitchFamily="34" charset="-79"/>
              </a:rPr>
              <a:t> עצמה </a:t>
            </a:r>
            <a:r>
              <a:rPr lang="he-IL" sz="2400" b="1" dirty="0" err="1">
                <a:solidFill>
                  <a:srgbClr val="FF0000"/>
                </a:solidFill>
                <a:latin typeface="David" panose="020E0502060401010101" pitchFamily="34" charset="-79"/>
                <a:cs typeface="David" panose="020E0502060401010101" pitchFamily="34" charset="-79"/>
              </a:rPr>
              <a:t>שיכוין</a:t>
            </a:r>
            <a:r>
              <a:rPr lang="he-IL" sz="2400" b="1" dirty="0">
                <a:solidFill>
                  <a:srgbClr val="FF0000"/>
                </a:solidFill>
                <a:latin typeface="David" panose="020E0502060401010101" pitchFamily="34" charset="-79"/>
                <a:cs typeface="David" panose="020E0502060401010101" pitchFamily="34" charset="-79"/>
              </a:rPr>
              <a:t> בלבו למה שהוא מוציא מפיו ואל יהרהר בלבו לדבר אחר</a:t>
            </a:r>
            <a:r>
              <a:rPr lang="he-IL" sz="2400" b="1" dirty="0">
                <a:latin typeface="David" panose="020E0502060401010101" pitchFamily="34" charset="-79"/>
                <a:cs typeface="David" panose="020E0502060401010101" pitchFamily="34" charset="-79"/>
              </a:rPr>
              <a:t>, כגון בקריאת שמע ותפילה וברכת המזון וקידוש וכדומה, </a:t>
            </a:r>
            <a:r>
              <a:rPr lang="he-IL" sz="2400" b="1" dirty="0" err="1">
                <a:latin typeface="David" panose="020E0502060401010101" pitchFamily="34" charset="-79"/>
                <a:cs typeface="David" panose="020E0502060401010101" pitchFamily="34" charset="-79"/>
              </a:rPr>
              <a:t>דזה</a:t>
            </a:r>
            <a:r>
              <a:rPr lang="he-IL" sz="2400" b="1" dirty="0">
                <a:latin typeface="David" panose="020E0502060401010101" pitchFamily="34" charset="-79"/>
                <a:cs typeface="David" panose="020E0502060401010101" pitchFamily="34" charset="-79"/>
              </a:rPr>
              <a:t> לכולי עלמא לכתחילה מצוה שיכוון בלבו. </a:t>
            </a:r>
            <a:r>
              <a:rPr lang="he-IL" sz="2400" b="1" dirty="0">
                <a:solidFill>
                  <a:srgbClr val="FF0000"/>
                </a:solidFill>
                <a:latin typeface="David" panose="020E0502060401010101" pitchFamily="34" charset="-79"/>
                <a:cs typeface="David" panose="020E0502060401010101" pitchFamily="34" charset="-79"/>
              </a:rPr>
              <a:t>ובדיעבד אם לא כיון יצא </a:t>
            </a:r>
            <a:r>
              <a:rPr lang="he-IL" sz="2400" b="1" dirty="0">
                <a:latin typeface="David" panose="020E0502060401010101" pitchFamily="34" charset="-79"/>
                <a:cs typeface="David" panose="020E0502060401010101" pitchFamily="34" charset="-79"/>
              </a:rPr>
              <a:t>לבד מפסוק ראשון של קריאת שמע וברכת אבות של תפילה.</a:t>
            </a:r>
          </a:p>
        </p:txBody>
      </p:sp>
    </p:spTree>
    <p:extLst>
      <p:ext uri="{BB962C8B-B14F-4D97-AF65-F5344CB8AC3E}">
        <p14:creationId xmlns:p14="http://schemas.microsoft.com/office/powerpoint/2010/main" val="39365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BAFCF"/>
            </a:gs>
            <a:gs pos="36000">
              <a:schemeClr val="accent1">
                <a:lumMod val="45000"/>
                <a:lumOff val="55000"/>
              </a:schemeClr>
            </a:gs>
            <a:gs pos="83000">
              <a:schemeClr val="accent1">
                <a:lumMod val="45000"/>
                <a:lumOff val="55000"/>
              </a:schemeClr>
            </a:gs>
            <a:gs pos="52000">
              <a:srgbClr val="F4CCE0"/>
            </a:gs>
          </a:gsLst>
          <a:lin ang="5400000" scaled="1"/>
        </a:gradFill>
        <a:effectLst/>
      </p:bgPr>
    </p:bg>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0" y="0"/>
            <a:ext cx="2951747" cy="6858000"/>
          </a:xfrm>
          <a:prstGeom prst="rect">
            <a:avLst/>
          </a:prstGeom>
        </p:spPr>
      </p:pic>
      <p:sp>
        <p:nvSpPr>
          <p:cNvPr id="2" name="כותרת 1"/>
          <p:cNvSpPr>
            <a:spLocks noGrp="1"/>
          </p:cNvSpPr>
          <p:nvPr>
            <p:ph type="title"/>
          </p:nvPr>
        </p:nvSpPr>
        <p:spPr>
          <a:xfrm>
            <a:off x="4993105" y="150258"/>
            <a:ext cx="4231105" cy="978957"/>
          </a:xfrm>
          <a:solidFill>
            <a:srgbClr val="FFFF00"/>
          </a:solidFill>
        </p:spPr>
        <p:txBody>
          <a:bodyPr>
            <a:normAutofit/>
          </a:bodyPr>
          <a:lstStyle/>
          <a:p>
            <a:pPr algn="ctr"/>
            <a:r>
              <a:rPr lang="he-IL" sz="4800" b="1" dirty="0" smtClean="0">
                <a:solidFill>
                  <a:srgbClr val="FF0000"/>
                </a:solidFill>
                <a:latin typeface="David" panose="020E0502060401010101" pitchFamily="34" charset="-79"/>
                <a:cs typeface="David" panose="020E0502060401010101" pitchFamily="34" charset="-79"/>
              </a:rPr>
              <a:t>הלכה למעשה </a:t>
            </a:r>
            <a:endParaRPr lang="he-IL" sz="4800" b="1" dirty="0">
              <a:solidFill>
                <a:srgbClr val="FF0000"/>
              </a:solidFill>
              <a:latin typeface="David" panose="020E0502060401010101" pitchFamily="34" charset="-79"/>
              <a:cs typeface="David" panose="020E0502060401010101" pitchFamily="34" charset="-79"/>
            </a:endParaRPr>
          </a:p>
        </p:txBody>
      </p:sp>
      <p:sp>
        <p:nvSpPr>
          <p:cNvPr id="4" name="מלבן 3"/>
          <p:cNvSpPr/>
          <p:nvPr/>
        </p:nvSpPr>
        <p:spPr>
          <a:xfrm>
            <a:off x="2257925" y="1301616"/>
            <a:ext cx="9701464" cy="5262979"/>
          </a:xfrm>
          <a:prstGeom prst="rect">
            <a:avLst/>
          </a:prstGeom>
        </p:spPr>
        <p:txBody>
          <a:bodyPr wrap="square">
            <a:spAutoFit/>
          </a:bodyPr>
          <a:lstStyle/>
          <a:p>
            <a:pPr marL="457200" indent="-457200" algn="just">
              <a:lnSpc>
                <a:spcPct val="150000"/>
              </a:lnSpc>
              <a:buFont typeface="Wingdings" panose="05000000000000000000" pitchFamily="2" charset="2"/>
              <a:buChar char="ü"/>
            </a:pPr>
            <a:r>
              <a:rPr lang="he-IL" sz="2800" b="1" dirty="0" smtClean="0">
                <a:latin typeface="David" panose="020E0502060401010101" pitchFamily="34" charset="-79"/>
                <a:cs typeface="David" panose="020E0502060401010101" pitchFamily="34" charset="-79"/>
              </a:rPr>
              <a:t>אחרי </a:t>
            </a:r>
            <a:r>
              <a:rPr lang="he-IL" sz="2800" b="1" dirty="0">
                <a:latin typeface="David" panose="020E0502060401010101" pitchFamily="34" charset="-79"/>
                <a:cs typeface="David" panose="020E0502060401010101" pitchFamily="34" charset="-79"/>
              </a:rPr>
              <a:t>סיום ברכת 'הבוחר בעמו ישראל באהבה', </a:t>
            </a:r>
            <a:r>
              <a:rPr lang="he-IL" sz="2800" b="1" dirty="0" err="1">
                <a:latin typeface="David" panose="020E0502060401010101" pitchFamily="34" charset="-79"/>
                <a:cs typeface="David" panose="020E0502060401010101" pitchFamily="34" charset="-79"/>
              </a:rPr>
              <a:t>יכוין</a:t>
            </a:r>
            <a:r>
              <a:rPr lang="he-IL" sz="2800" b="1" dirty="0">
                <a:latin typeface="David" panose="020E0502060401010101" pitchFamily="34" charset="-79"/>
                <a:cs typeface="David" panose="020E0502060401010101" pitchFamily="34" charset="-79"/>
              </a:rPr>
              <a:t> בדעתו לקיים מצוות עשה שנצטווינו לקרוא קריאת שמע פעמיים ביום... שמצוות צריכות כוונה. </a:t>
            </a:r>
            <a:endParaRPr lang="he-IL" sz="2800" b="1" dirty="0" smtClean="0">
              <a:latin typeface="David" panose="020E0502060401010101" pitchFamily="34" charset="-79"/>
              <a:cs typeface="David" panose="020E0502060401010101" pitchFamily="34" charset="-79"/>
            </a:endParaRPr>
          </a:p>
          <a:p>
            <a:pPr marL="457200" indent="-457200" algn="just">
              <a:lnSpc>
                <a:spcPct val="150000"/>
              </a:lnSpc>
              <a:buFont typeface="Wingdings" panose="05000000000000000000" pitchFamily="2" charset="2"/>
              <a:buChar char="ü"/>
            </a:pPr>
            <a:r>
              <a:rPr lang="he-IL" sz="2800" b="1" dirty="0" smtClean="0">
                <a:latin typeface="David" panose="020E0502060401010101" pitchFamily="34" charset="-79"/>
                <a:cs typeface="David" panose="020E0502060401010101" pitchFamily="34" charset="-79"/>
              </a:rPr>
              <a:t>וטוב </a:t>
            </a:r>
            <a:r>
              <a:rPr lang="he-IL" sz="2800" b="1" dirty="0" err="1">
                <a:latin typeface="David" panose="020E0502060401010101" pitchFamily="34" charset="-79"/>
                <a:cs typeface="David" panose="020E0502060401010101" pitchFamily="34" charset="-79"/>
              </a:rPr>
              <a:t>שיכוין</a:t>
            </a:r>
            <a:r>
              <a:rPr lang="he-IL" sz="2800" b="1" dirty="0">
                <a:latin typeface="David" panose="020E0502060401010101" pitchFamily="34" charset="-79"/>
                <a:cs typeface="David" panose="020E0502060401010101" pitchFamily="34" charset="-79"/>
              </a:rPr>
              <a:t> גם כן לקיים מצוות עשה של יחוד ה', ותמציתה היא </a:t>
            </a:r>
            <a:r>
              <a:rPr lang="he-IL" sz="2800" b="1" dirty="0">
                <a:solidFill>
                  <a:srgbClr val="FF0000"/>
                </a:solidFill>
                <a:latin typeface="David" panose="020E0502060401010101" pitchFamily="34" charset="-79"/>
                <a:cs typeface="David" panose="020E0502060401010101" pitchFamily="34" charset="-79"/>
              </a:rPr>
              <a:t>"להאמין כי השם יתברך הוא הפועל כל המציאות אדון הכול, אחד בלי שום שיתוף"... </a:t>
            </a:r>
            <a:r>
              <a:rPr lang="he-IL" sz="2800" b="1" dirty="0">
                <a:latin typeface="David" panose="020E0502060401010101" pitchFamily="34" charset="-79"/>
                <a:cs typeface="David" panose="020E0502060401010101" pitchFamily="34" charset="-79"/>
              </a:rPr>
              <a:t>יקרא קריאת שמע בכוונה באימה ביראה ברתת וזיע. </a:t>
            </a:r>
            <a:endParaRPr lang="he-IL" sz="2800" b="1" dirty="0" smtClean="0">
              <a:latin typeface="David" panose="020E0502060401010101" pitchFamily="34" charset="-79"/>
              <a:cs typeface="David" panose="020E0502060401010101" pitchFamily="34" charset="-79"/>
            </a:endParaRPr>
          </a:p>
          <a:p>
            <a:pPr marL="457200" indent="-457200" algn="just">
              <a:lnSpc>
                <a:spcPct val="150000"/>
              </a:lnSpc>
              <a:buFont typeface="Wingdings" panose="05000000000000000000" pitchFamily="2" charset="2"/>
              <a:buChar char="ü"/>
            </a:pPr>
            <a:r>
              <a:rPr lang="he-IL" sz="2800" b="1" dirty="0" smtClean="0">
                <a:latin typeface="David" panose="020E0502060401010101" pitchFamily="34" charset="-79"/>
                <a:cs typeface="David" panose="020E0502060401010101" pitchFamily="34" charset="-79"/>
              </a:rPr>
              <a:t>ויראה </a:t>
            </a:r>
            <a:r>
              <a:rPr lang="he-IL" sz="2800" b="1" dirty="0">
                <a:latin typeface="David" panose="020E0502060401010101" pitchFamily="34" charset="-79"/>
                <a:cs typeface="David" panose="020E0502060401010101" pitchFamily="34" charset="-79"/>
              </a:rPr>
              <a:t>זאת היא באופן </a:t>
            </a:r>
            <a:r>
              <a:rPr lang="he-IL" sz="2800" b="1" dirty="0" smtClean="0">
                <a:latin typeface="David" panose="020E0502060401010101" pitchFamily="34" charset="-79"/>
                <a:cs typeface="David" panose="020E0502060401010101" pitchFamily="34" charset="-79"/>
              </a:rPr>
              <a:t>שיכווין </a:t>
            </a:r>
            <a:r>
              <a:rPr lang="he-IL" sz="2800" b="1" dirty="0">
                <a:latin typeface="David" panose="020E0502060401010101" pitchFamily="34" charset="-79"/>
                <a:cs typeface="David" panose="020E0502060401010101" pitchFamily="34" charset="-79"/>
              </a:rPr>
              <a:t>בשעת קריאתה לקבל עליו עול מלכות שמים להיות נהרג על קידוש ה' המכובד..."</a:t>
            </a:r>
          </a:p>
        </p:txBody>
      </p:sp>
    </p:spTree>
    <p:extLst>
      <p:ext uri="{BB962C8B-B14F-4D97-AF65-F5344CB8AC3E}">
        <p14:creationId xmlns:p14="http://schemas.microsoft.com/office/powerpoint/2010/main" val="3002564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טיפה">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זרם מדחף">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1_זרם מדחף">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2_זרם מדחף">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6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4680</TotalTime>
  <Words>3363</Words>
  <Application>Microsoft Office PowerPoint</Application>
  <PresentationFormat>מסך רחב</PresentationFormat>
  <Paragraphs>262</Paragraphs>
  <Slides>49</Slides>
  <Notes>0</Notes>
  <HiddenSlides>0</HiddenSlides>
  <MMClips>0</MMClips>
  <ScaleCrop>false</ScaleCrop>
  <HeadingPairs>
    <vt:vector size="6" baseType="variant">
      <vt:variant>
        <vt:lpstr>גופנים בשימוש</vt:lpstr>
      </vt:variant>
      <vt:variant>
        <vt:i4>12</vt:i4>
      </vt:variant>
      <vt:variant>
        <vt:lpstr>ערכת נושא</vt:lpstr>
      </vt:variant>
      <vt:variant>
        <vt:i4>5</vt:i4>
      </vt:variant>
      <vt:variant>
        <vt:lpstr>כותרות שקופיות</vt:lpstr>
      </vt:variant>
      <vt:variant>
        <vt:i4>49</vt:i4>
      </vt:variant>
    </vt:vector>
  </HeadingPairs>
  <TitlesOfParts>
    <vt:vector size="66" baseType="lpstr">
      <vt:lpstr>Arial</vt:lpstr>
      <vt:lpstr>Calibri</vt:lpstr>
      <vt:lpstr>Calibri Light</vt:lpstr>
      <vt:lpstr>David</vt:lpstr>
      <vt:lpstr>Georgia</vt:lpstr>
      <vt:lpstr>Gisha</vt:lpstr>
      <vt:lpstr>Guttman Haim</vt:lpstr>
      <vt:lpstr>Guttman Yad-Brush</vt:lpstr>
      <vt:lpstr>Times New Roman</vt:lpstr>
      <vt:lpstr>Trebuchet MS</vt:lpstr>
      <vt:lpstr>Tw Cen MT</vt:lpstr>
      <vt:lpstr>Wingdings</vt:lpstr>
      <vt:lpstr>טיפה</vt:lpstr>
      <vt:lpstr>זרם מדחף</vt:lpstr>
      <vt:lpstr>1_זרם מדחף</vt:lpstr>
      <vt:lpstr>2_זרם מדחף</vt:lpstr>
      <vt:lpstr>6_ערכת נושא Office</vt:lpstr>
      <vt:lpstr>תפילה כמפגש  תשפ"ב – תשפ"ג </vt:lpstr>
      <vt:lpstr>ד. קריאת שמע </vt:lpstr>
      <vt:lpstr>1. המצווה </vt:lpstr>
      <vt:lpstr>מצגת של PowerPoint</vt:lpstr>
      <vt:lpstr>2. חשיבות אמירתה </vt:lpstr>
      <vt:lpstr>א. איסור דיבור </vt:lpstr>
      <vt:lpstr>ב. כוונה בקריאת שמע </vt:lpstr>
      <vt:lpstr>מצגת של PowerPoint</vt:lpstr>
      <vt:lpstr>הלכה למעשה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הסיומת של קריאת שמע היא פרשת ציצית. </vt:lpstr>
      <vt:lpstr>מצגת של PowerPoint</vt:lpstr>
      <vt:lpstr>מצגת של PowerPoint</vt:lpstr>
      <vt:lpstr>מצגת של PowerPoint</vt:lpstr>
      <vt:lpstr>מצגת של PowerPoint</vt:lpstr>
      <vt:lpstr>ה. ברכות קריאת שמע </vt:lpstr>
      <vt:lpstr>ה. ברכות קריאת שמע  1. מבנה הברכות והתוכן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2. הברכה שאחרי קריאת שמע </vt:lpstr>
      <vt:lpstr>מצגת של PowerPoint</vt:lpstr>
      <vt:lpstr>ב. סמיכת גאולה לתפילה </vt:lpstr>
      <vt:lpstr>מצגת של PowerPoint</vt:lpstr>
      <vt:lpstr>מצגת של PowerPoint</vt:lpstr>
      <vt:lpstr>מצגת של PowerPoint</vt:lpstr>
      <vt:lpstr>מצגת של PowerPoint</vt:lpstr>
      <vt:lpstr>הלכה למעשה – סמיכות גאולה לתפילה </vt:lpstr>
      <vt:lpstr>מצגת של PowerPoint</vt:lpstr>
      <vt:lpstr>מצגת של PowerPoint</vt:lpstr>
      <vt:lpstr>ו. חתימת השער </vt:lpstr>
      <vt:lpstr>מצגת של PowerPoint</vt:lpstr>
      <vt:lpstr>תודה על ההקשבה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ד. קריאת שמע</dc:title>
  <dc:creator>נריה בן סבו</dc:creator>
  <cp:lastModifiedBy>נריה בן סבו</cp:lastModifiedBy>
  <cp:revision>29</cp:revision>
  <dcterms:created xsi:type="dcterms:W3CDTF">2021-07-23T11:13:24Z</dcterms:created>
  <dcterms:modified xsi:type="dcterms:W3CDTF">2021-08-25T15:07:35Z</dcterms:modified>
</cp:coreProperties>
</file>