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1543" autoAdjust="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572"/>
        <p:guide pos="546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0BE6F1-3E17-46D7-98F8-29AFC423C396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62D724-F36E-40AE-8A03-4331A46F45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414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2D724-F36E-40AE-8A03-4331A46F4549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89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2D724-F36E-40AE-8A03-4331A46F4549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097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7" y="0"/>
            <a:ext cx="9199136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pic>
        <p:nvPicPr>
          <p:cNvPr id="9" name="Picture 2" descr="K:\מדעי המוח\Logo\Brain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75" y="4749800"/>
            <a:ext cx="2528688" cy="199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8" y="0"/>
            <a:ext cx="9199136" cy="6858000"/>
          </a:xfrm>
          <a:prstGeom prst="rect">
            <a:avLst/>
          </a:prstGeom>
        </p:spPr>
      </p:pic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ט'/אלול/תשע"ו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digitalphotos.net/images/view_photog.php?photogid=288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reedigitalphotos.ne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User:Patrick.lync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6000" b="1" dirty="0"/>
              <a:t>מערכת העצבים </a:t>
            </a:r>
            <a:r>
              <a:rPr lang="he-IL" sz="6000" b="1" dirty="0" smtClean="0"/>
              <a:t>המרכזית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752600"/>
          </a:xfrm>
        </p:spPr>
        <p:txBody>
          <a:bodyPr>
            <a:normAutofit/>
          </a:bodyPr>
          <a:lstStyle/>
          <a:p>
            <a:r>
              <a:rPr lang="he-IL" sz="5400" b="1" dirty="0" smtClean="0"/>
              <a:t>מוחות </a:t>
            </a:r>
            <a:r>
              <a:rPr lang="he-IL" sz="5400" b="1" dirty="0"/>
              <a:t>הגולגולת</a:t>
            </a:r>
            <a:endParaRPr lang="en-US" sz="5400" dirty="0"/>
          </a:p>
        </p:txBody>
      </p:sp>
      <p:pic>
        <p:nvPicPr>
          <p:cNvPr id="4" name="Picture 2" descr="C:\Users\yairb\Downloads\O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86946"/>
            <a:ext cx="2339752" cy="116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8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67603" y="836712"/>
            <a:ext cx="4708084" cy="139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2696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400" b="1" i="0" u="none" strike="noStrike" cap="none" normalizeH="0" baseline="0" dirty="0" smtClean="0">
                <a:ln>
                  <a:noFill/>
                </a:ln>
                <a:solidFill>
                  <a:srgbClr val="5B5B5B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מוח הגולגולת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5B5B5B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0" i="0" u="none" strike="noStrike" cap="none" normalizeH="0" baseline="0" dirty="0" smtClean="0">
                <a:ln>
                  <a:noFill/>
                </a:ln>
                <a:solidFill>
                  <a:srgbClr val="5B5B5B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במבט חיצוני על המוח השלם, נראה שמבנהו די אחיד: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5B5B5B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rgbClr val="5B5B5B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תמונה 5" descr="br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83" b="8159"/>
          <a:stretch>
            <a:fillRect/>
          </a:stretch>
        </p:blipFill>
        <p:spPr bwMode="auto">
          <a:xfrm flipH="1">
            <a:off x="2195736" y="1988840"/>
            <a:ext cx="4443400" cy="3329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45428" y="5229200"/>
            <a:ext cx="2054721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Image courtesy of 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ddpavumba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/ 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FreeDigitalPhotos.net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04460" y="908050"/>
            <a:ext cx="65712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אך בחתך אמצעי של המוח נוכל להבחין במבנים שונים ומגוונים:</a:t>
            </a:r>
            <a:endParaRPr lang="en-US" dirty="0"/>
          </a:p>
        </p:txBody>
      </p:sp>
      <p:sp>
        <p:nvSpPr>
          <p:cNvPr id="4" name="מלבן 3"/>
          <p:cNvSpPr/>
          <p:nvPr/>
        </p:nvSpPr>
        <p:spPr>
          <a:xfrm>
            <a:off x="3491880" y="5717287"/>
            <a:ext cx="20882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000" dirty="0"/>
              <a:t>Author: </a:t>
            </a:r>
            <a:r>
              <a:rPr lang="en-US" sz="1000" u="sng" dirty="0">
                <a:hlinkClick r:id="rId3" tooltip="User:Patrick.lynch"/>
              </a:rPr>
              <a:t>Patrick.lynch</a:t>
            </a:r>
            <a:r>
              <a:rPr lang="en-US" sz="1000" dirty="0"/>
              <a:t>, some rights reserved by CC-BY </a:t>
            </a:r>
          </a:p>
        </p:txBody>
      </p:sp>
      <p:pic>
        <p:nvPicPr>
          <p:cNvPr id="1026" name="Picture 2" descr="D:\מדעי המוח\!מצגת\Brain_sagitt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4824"/>
            <a:ext cx="3682601" cy="350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4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15616" y="76470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/>
              <a:t>ההתפתחות העוברית של מערכת העצבים – על קצה המזלג </a:t>
            </a:r>
            <a:endParaRPr lang="en-US" sz="2400" b="1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2874292" y="1616178"/>
            <a:ext cx="4434012" cy="3260503"/>
            <a:chOff x="0" y="0"/>
            <a:chExt cx="4079019" cy="2623930"/>
          </a:xfrm>
        </p:grpSpPr>
        <p:pic>
          <p:nvPicPr>
            <p:cNvPr id="4" name="תמונה 3" descr="P:\תיקיות אישיות\שני ש\מדעי המוח\פרק 1\תינוק.jp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369"/>
            <a:stretch/>
          </p:blipFill>
          <p:spPr bwMode="auto">
            <a:xfrm>
              <a:off x="39756" y="0"/>
              <a:ext cx="4039263" cy="262393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מלבן 4"/>
            <p:cNvSpPr/>
            <p:nvPr/>
          </p:nvSpPr>
          <p:spPr>
            <a:xfrm>
              <a:off x="2952889" y="473752"/>
              <a:ext cx="993969" cy="4770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900" b="1" dirty="0">
                  <a:effectLst/>
                  <a:latin typeface="Calibri"/>
                  <a:ea typeface="Calibri"/>
                  <a:cs typeface="Arial"/>
                </a:rPr>
                <a:t>האזור שיתפתח להיות גזע המוח</a:t>
              </a:r>
              <a:endParaRPr lang="en-US" sz="1100" b="1" dirty="0">
                <a:effectLst/>
                <a:latin typeface="Tahoma"/>
                <a:ea typeface="Tahoma"/>
              </a:endParaRPr>
            </a:p>
          </p:txBody>
        </p:sp>
        <p:sp>
          <p:nvSpPr>
            <p:cNvPr id="6" name="תרשים זרימה: מחבר 5"/>
            <p:cNvSpPr/>
            <p:nvPr/>
          </p:nvSpPr>
          <p:spPr>
            <a:xfrm>
              <a:off x="0" y="0"/>
              <a:ext cx="341630" cy="341630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 rtl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1100">
                  <a:effectLst/>
                  <a:latin typeface="Tahoma"/>
                  <a:ea typeface="Tahoma"/>
                </a:rPr>
                <a:t>1</a:t>
              </a:r>
              <a:endParaRPr lang="en-US" sz="1100">
                <a:effectLst/>
                <a:latin typeface="Tahoma"/>
                <a:ea typeface="Tahoma"/>
              </a:endParaRPr>
            </a:p>
          </p:txBody>
        </p:sp>
        <p:sp>
          <p:nvSpPr>
            <p:cNvPr id="7" name="תרשים זרימה: מחבר 6"/>
            <p:cNvSpPr/>
            <p:nvPr/>
          </p:nvSpPr>
          <p:spPr>
            <a:xfrm>
              <a:off x="1725433" y="0"/>
              <a:ext cx="341906" cy="341906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 rtl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1100">
                  <a:effectLst/>
                  <a:latin typeface="Tahoma"/>
                  <a:ea typeface="Tahoma"/>
                </a:rPr>
                <a:t>2</a:t>
              </a:r>
              <a:endParaRPr lang="en-US" sz="1100">
                <a:effectLst/>
                <a:latin typeface="Tahoma"/>
                <a:ea typeface="Tahoma"/>
              </a:endParaRPr>
            </a:p>
          </p:txBody>
        </p:sp>
        <p:sp>
          <p:nvSpPr>
            <p:cNvPr id="8" name="תרשים זרימה: מחבר 7"/>
            <p:cNvSpPr/>
            <p:nvPr/>
          </p:nvSpPr>
          <p:spPr>
            <a:xfrm>
              <a:off x="0" y="1296062"/>
              <a:ext cx="341906" cy="341906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 rtl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1100">
                  <a:effectLst/>
                  <a:latin typeface="Tahoma"/>
                  <a:ea typeface="Tahoma"/>
                </a:rPr>
                <a:t>3</a:t>
              </a:r>
              <a:endParaRPr lang="en-US" sz="1100">
                <a:effectLst/>
                <a:latin typeface="Tahoma"/>
                <a:ea typeface="Tahoma"/>
              </a:endParaRPr>
            </a:p>
          </p:txBody>
        </p:sp>
        <p:sp>
          <p:nvSpPr>
            <p:cNvPr id="9" name="תרשים זרימה: מחבר 8"/>
            <p:cNvSpPr/>
            <p:nvPr/>
          </p:nvSpPr>
          <p:spPr>
            <a:xfrm>
              <a:off x="1725433" y="1296062"/>
              <a:ext cx="341906" cy="341906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 rtl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sz="1100">
                  <a:effectLst/>
                  <a:latin typeface="Tahoma"/>
                  <a:ea typeface="Tahoma"/>
                </a:rPr>
                <a:t>4</a:t>
              </a:r>
              <a:endParaRPr lang="en-US" sz="1100">
                <a:effectLst/>
                <a:latin typeface="Tahoma"/>
                <a:ea typeface="Tahoma"/>
              </a:endParaRPr>
            </a:p>
          </p:txBody>
        </p:sp>
      </p:grpSp>
      <p:sp>
        <p:nvSpPr>
          <p:cNvPr id="10" name="מלבן 9"/>
          <p:cNvSpPr/>
          <p:nvPr/>
        </p:nvSpPr>
        <p:spPr>
          <a:xfrm>
            <a:off x="3060123" y="4941168"/>
            <a:ext cx="40321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000" dirty="0"/>
              <a:t>Source: “Educating Educators About ABI: Resource Binder”, Ontario Brain Injury Association </a:t>
            </a:r>
          </a:p>
        </p:txBody>
      </p:sp>
      <p:sp>
        <p:nvSpPr>
          <p:cNvPr id="11" name="מלבן 10"/>
          <p:cNvSpPr/>
          <p:nvPr/>
        </p:nvSpPr>
        <p:spPr>
          <a:xfrm>
            <a:off x="677441" y="5666585"/>
            <a:ext cx="7128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/>
              <a:t>חידת היגיון: </a:t>
            </a:r>
            <a:r>
              <a:rPr lang="he-IL" dirty="0"/>
              <a:t>מוחו של עובר בן 3 חודשים נראה חלק, ואילו מוחו של ולד רך נראה מפותל מאוד. מהיכן הגיעו הפיתולים? </a:t>
            </a:r>
            <a:endParaRPr lang="en-US" dirty="0"/>
          </a:p>
        </p:txBody>
      </p:sp>
      <p:pic>
        <p:nvPicPr>
          <p:cNvPr id="12" name="תמונה 11" descr="P:\תיקיות אישיות\יאיר\מדעי המוח\הפקה ועיצוב\תבנית מסמכי וורד\אייקונים\אייקונים סופיים\אייקון מדעי המוח ג4_נקודה למחשבה דיון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341278"/>
            <a:ext cx="971638" cy="971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14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971600" y="1527175"/>
            <a:ext cx="6948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latin typeface="+mj-lt"/>
              </a:rPr>
              <a:t>מבנים </a:t>
            </a:r>
            <a:r>
              <a:rPr lang="he-IL" sz="2400" b="1" dirty="0">
                <a:latin typeface="+mj-lt"/>
              </a:rPr>
              <a:t>שונים במוח הגולגולת</a:t>
            </a:r>
            <a:endParaRPr lang="en-US" sz="2400" dirty="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38344" y="2276872"/>
            <a:ext cx="772821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</a:rPr>
              <a:t>הנחיות לעבודה בזוגות:</a:t>
            </a:r>
            <a:endParaRPr lang="he-IL" altLang="en-US" b="1" dirty="0">
              <a:latin typeface="+mn-lt"/>
              <a:ea typeface="Calibri" pitchFamily="34" charset="0"/>
            </a:endParaRPr>
          </a:p>
          <a:p>
            <a:pPr lvl="0" algn="r" rtl="1"/>
            <a:r>
              <a:rPr kumimoji="0" lang="he-IL" alt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</a:rPr>
              <a:t>1) הורידו לטלפון החכם את </a:t>
            </a:r>
            <a:r>
              <a:rPr lang="he-IL" altLang="en-US" dirty="0">
                <a:latin typeface="+mn-lt"/>
                <a:ea typeface="Calibri" pitchFamily="34" charset="0"/>
              </a:rPr>
              <a:t>האפליקציה </a:t>
            </a:r>
            <a:r>
              <a:rPr lang="en-US" altLang="en-US" dirty="0" smtClean="0">
                <a:latin typeface="+mn-lt"/>
                <a:ea typeface="Calibri" pitchFamily="34" charset="0"/>
              </a:rPr>
              <a:t>The </a:t>
            </a:r>
            <a:r>
              <a:rPr lang="en-US" altLang="en-US" dirty="0">
                <a:latin typeface="+mn-lt"/>
                <a:ea typeface="Calibri" pitchFamily="34" charset="0"/>
              </a:rPr>
              <a:t>brain AR </a:t>
            </a:r>
            <a:r>
              <a:rPr lang="en-US" altLang="en-US" dirty="0" smtClean="0">
                <a:latin typeface="+mn-lt"/>
                <a:ea typeface="Calibri" pitchFamily="34" charset="0"/>
              </a:rPr>
              <a:t>app</a:t>
            </a:r>
            <a:r>
              <a:rPr lang="he-IL" altLang="en-US" dirty="0" smtClean="0">
                <a:latin typeface="+mn-lt"/>
                <a:ea typeface="Calibri" pitchFamily="34" charset="0"/>
              </a:rPr>
              <a:t>.</a:t>
            </a:r>
            <a:endParaRPr kumimoji="0" lang="he-IL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en-US" dirty="0" smtClean="0">
                <a:latin typeface="+mn-lt"/>
                <a:ea typeface="Calibri" pitchFamily="34" charset="0"/>
              </a:rPr>
              <a:t>2) </a:t>
            </a:r>
            <a:r>
              <a:rPr lang="he-IL" altLang="en-US" dirty="0">
                <a:latin typeface="+mn-lt"/>
                <a:ea typeface="Calibri" pitchFamily="34" charset="0"/>
              </a:rPr>
              <a:t>ודאו שברשותכם דף מודפס המתאים להפעלה.</a:t>
            </a:r>
          </a:p>
          <a:p>
            <a:pPr lvl="0" algn="just" rtl="1"/>
            <a:r>
              <a:rPr lang="he-IL" altLang="en-US" dirty="0" smtClean="0">
                <a:latin typeface="+mn-lt"/>
                <a:ea typeface="Calibri" pitchFamily="34" charset="0"/>
              </a:rPr>
              <a:t>3) </a:t>
            </a:r>
            <a:r>
              <a:rPr lang="he-IL" altLang="en-US" dirty="0">
                <a:latin typeface="+mn-lt"/>
                <a:ea typeface="Calibri" pitchFamily="34" charset="0"/>
              </a:rPr>
              <a:t>יש להציב את הדף </a:t>
            </a:r>
            <a:r>
              <a:rPr lang="he-IL" altLang="en-US" dirty="0" smtClean="0">
                <a:latin typeface="+mn-lt"/>
                <a:ea typeface="Calibri" pitchFamily="34" charset="0"/>
              </a:rPr>
              <a:t>על </a:t>
            </a:r>
            <a:r>
              <a:rPr lang="he-IL" altLang="en-US" dirty="0">
                <a:latin typeface="+mn-lt"/>
                <a:ea typeface="Calibri" pitchFamily="34" charset="0"/>
              </a:rPr>
              <a:t>שולחן חלק, להפעיל את </a:t>
            </a:r>
            <a:r>
              <a:rPr lang="he-IL" altLang="en-US" dirty="0" smtClean="0">
                <a:latin typeface="+mn-lt"/>
                <a:ea typeface="Calibri" pitchFamily="34" charset="0"/>
              </a:rPr>
              <a:t>האפליקציה </a:t>
            </a:r>
            <a:r>
              <a:rPr lang="he-IL" altLang="en-US" dirty="0">
                <a:latin typeface="+mn-lt"/>
                <a:ea typeface="Calibri" pitchFamily="34" charset="0"/>
              </a:rPr>
              <a:t>ולכוון את המצלמה אל השולחן עם הדף. בזווית המתאימה יופיע הראש מעל הדף. </a:t>
            </a:r>
            <a:endParaRPr lang="en-US" altLang="en-US" dirty="0">
              <a:latin typeface="+mn-lt"/>
              <a:ea typeface="Calibri" pitchFamily="34" charset="0"/>
            </a:endParaRPr>
          </a:p>
          <a:p>
            <a:pPr lvl="0" algn="just" rtl="1" eaLnBrk="0" hangingPunct="0">
              <a:buFontTx/>
              <a:buChar char="•"/>
            </a:pPr>
            <a:endParaRPr lang="he-IL" altLang="en-US" dirty="0" smtClean="0">
              <a:latin typeface="+mn-lt"/>
              <a:ea typeface="Calibri" pitchFamily="34" charset="0"/>
            </a:endParaRPr>
          </a:p>
          <a:p>
            <a:pPr lvl="0" algn="just" rtl="1" eaLnBrk="0" hangingPunct="0"/>
            <a:r>
              <a:rPr lang="he-IL" altLang="en-US" dirty="0" smtClean="0">
                <a:latin typeface="+mn-lt"/>
                <a:ea typeface="Calibri" pitchFamily="34" charset="0"/>
              </a:rPr>
              <a:t>כעת תוכלו לחקור את המבנים המוחיים השונים הנמצאים בעומק הגולגולת:</a:t>
            </a:r>
          </a:p>
          <a:p>
            <a:pPr marL="285750" lvl="0" indent="-285750" algn="just" rtl="1" eaLnBrk="0" hangingPunct="0">
              <a:buFont typeface="Arial" panose="020B0604020202020204" pitchFamily="34" charset="0"/>
              <a:buChar char="•"/>
            </a:pPr>
            <a:r>
              <a:rPr lang="he-IL" altLang="en-US" dirty="0" smtClean="0">
                <a:latin typeface="+mn-lt"/>
                <a:ea typeface="Calibri" pitchFamily="34" charset="0"/>
              </a:rPr>
              <a:t>לחיצה על האפשרויות השונות שבתחתית המסך – מעבר בין מצבים שונים; </a:t>
            </a:r>
            <a:endParaRPr lang="he-IL" altLang="en-US" dirty="0">
              <a:latin typeface="+mn-lt"/>
              <a:ea typeface="Calibri" pitchFamily="34" charset="0"/>
            </a:endParaRPr>
          </a:p>
          <a:p>
            <a:pPr marL="285750" lvl="0" indent="-285750" algn="just" rtl="1" eaLnBrk="0" hangingPunct="0">
              <a:buFont typeface="Arial" panose="020B0604020202020204" pitchFamily="34" charset="0"/>
              <a:buChar char="•"/>
            </a:pPr>
            <a:r>
              <a:rPr lang="he-IL" altLang="en-US" dirty="0" smtClean="0">
                <a:latin typeface="+mn-lt"/>
                <a:ea typeface="Calibri" pitchFamily="34" charset="0"/>
              </a:rPr>
              <a:t>לחיצה </a:t>
            </a:r>
            <a:r>
              <a:rPr lang="he-IL" altLang="en-US" dirty="0">
                <a:latin typeface="+mn-lt"/>
                <a:ea typeface="Calibri" pitchFamily="34" charset="0"/>
              </a:rPr>
              <a:t>על הראש במצבים שונים – תגרום לפתיחה / סגירה של הגולגולת או המוח; </a:t>
            </a:r>
          </a:p>
          <a:p>
            <a:pPr marL="285750" lvl="0" indent="-285750" algn="just" rtl="1" eaLnBrk="0" hangingPunct="0">
              <a:buFont typeface="Arial" panose="020B0604020202020204" pitchFamily="34" charset="0"/>
              <a:buChar char="•"/>
            </a:pPr>
            <a:r>
              <a:rPr lang="he-IL" altLang="en-US" dirty="0" smtClean="0">
                <a:latin typeface="+mn-lt"/>
                <a:ea typeface="Calibri" pitchFamily="34" charset="0"/>
              </a:rPr>
              <a:t>לחיצה </a:t>
            </a:r>
            <a:r>
              <a:rPr lang="he-IL" altLang="en-US" dirty="0">
                <a:latin typeface="+mn-lt"/>
                <a:ea typeface="Calibri" pitchFamily="34" charset="0"/>
              </a:rPr>
              <a:t>על חלק מסוים של המוח – תגרום לקבלת מידע (באנגלית) אודות אותו החלק. </a:t>
            </a:r>
          </a:p>
          <a:p>
            <a:pPr marL="285750" lvl="0" indent="-285750" algn="just" rtl="1" eaLnBrk="0" hangingPunct="0">
              <a:buFont typeface="Arial" panose="020B0604020202020204" pitchFamily="34" charset="0"/>
              <a:buChar char="•"/>
            </a:pPr>
            <a:r>
              <a:rPr lang="he-IL" altLang="en-US" dirty="0" smtClean="0">
                <a:latin typeface="+mn-lt"/>
                <a:ea typeface="Calibri" pitchFamily="34" charset="0"/>
              </a:rPr>
              <a:t>שימו </a:t>
            </a:r>
            <a:r>
              <a:rPr lang="he-IL" altLang="en-US" dirty="0">
                <a:latin typeface="+mn-lt"/>
                <a:ea typeface="Calibri" pitchFamily="34" charset="0"/>
              </a:rPr>
              <a:t>לב כי ניתן להסתובב סביב ה"ראש" כדי להביט בו מכיוונים שונים. כמו כן ניתן להתקרב ולהתרחק ממנו כדי להגדיל ולהקטין את התמונה.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+mn-lt"/>
              <a:ea typeface="Calibri" pitchFamily="34" charset="0"/>
            </a:endParaRPr>
          </a:p>
        </p:txBody>
      </p:sp>
      <p:pic>
        <p:nvPicPr>
          <p:cNvPr id="4" name="תמונה 3" descr="P:\תיקיות אישיות\יאיר\מדעי המוח\הפקה ועיצוב\תבנית מסמכי וורד\אייקונים\אייקונים סופיים\אייקון מדעי המוח ג4_פעילות לימודית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908050"/>
            <a:ext cx="967988" cy="967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77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התאמה אישית 2">
      <a:dk1>
        <a:srgbClr val="5B5B5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239</Words>
  <Application>Microsoft Office PowerPoint</Application>
  <PresentationFormat>‫הצגה על המסך (4:3)</PresentationFormat>
  <Paragraphs>28</Paragraphs>
  <Slides>5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של Office</vt:lpstr>
      <vt:lpstr>מערכת העצבים המרכזית 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העצבים המרכזית</dc:title>
  <dc:creator>Shiri Makov</dc:creator>
  <cp:lastModifiedBy>Yair Ben-Horin</cp:lastModifiedBy>
  <cp:revision>14</cp:revision>
  <dcterms:created xsi:type="dcterms:W3CDTF">2015-07-20T18:02:14Z</dcterms:created>
  <dcterms:modified xsi:type="dcterms:W3CDTF">2016-09-12T15:30:43Z</dcterms:modified>
</cp:coreProperties>
</file>