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66" r:id="rId3"/>
    <p:sldId id="257" r:id="rId4"/>
    <p:sldId id="270" r:id="rId5"/>
    <p:sldId id="258" r:id="rId6"/>
    <p:sldId id="259" r:id="rId7"/>
    <p:sldId id="268" r:id="rId8"/>
    <p:sldId id="269" r:id="rId9"/>
    <p:sldId id="267" r:id="rId10"/>
    <p:sldId id="260" r:id="rId11"/>
    <p:sldId id="272" r:id="rId12"/>
    <p:sldId id="274" r:id="rId13"/>
    <p:sldId id="273" r:id="rId14"/>
    <p:sldId id="275" r:id="rId15"/>
    <p:sldId id="263" r:id="rId16"/>
    <p:sldId id="276" r:id="rId17"/>
    <p:sldId id="280" r:id="rId18"/>
    <p:sldId id="277" r:id="rId19"/>
    <p:sldId id="278" r:id="rId20"/>
    <p:sldId id="279" r:id="rId21"/>
    <p:sldId id="281"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0" d="100"/>
          <a:sy n="90" d="100"/>
        </p:scale>
        <p:origin x="-15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01D20-7028-4EBB-B2F6-8838A9072E67}" type="datetimeFigureOut">
              <a:rPr lang="en-US" smtClean="0"/>
              <a:pPr/>
              <a:t>18-Sep-17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5930E-AB84-49E9-BD78-D24349D44A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5930E-AB84-49E9-BD78-D24349D44A2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5930E-AB84-49E9-BD78-D24349D44A21}"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5930E-AB84-49E9-BD78-D24349D44A2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כ"ז/אלול/תשע"ז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כ"ז/אלול/תשע"ז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ms.education.gov.il/wiki/File:Heliopolis200501.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lamborghinistore.com/images/en/lamborghini/banner_interna.jpg?1301329705"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technovelgy.com/graphics/content08/ruler-tattoo.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7bUVjJWA6V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548680"/>
            <a:ext cx="7772400" cy="1470025"/>
          </a:xfrm>
        </p:spPr>
        <p:txBody>
          <a:bodyPr/>
          <a:lstStyle/>
          <a:p>
            <a:r>
              <a:rPr lang="he-IL" dirty="0" smtClean="0">
                <a:solidFill>
                  <a:schemeClr val="tx2"/>
                </a:solidFill>
              </a:rPr>
              <a:t>יחידות מידה</a:t>
            </a:r>
            <a:endParaRPr lang="he-IL" dirty="0">
              <a:solidFill>
                <a:schemeClr val="tx2"/>
              </a:solidFill>
            </a:endParaRPr>
          </a:p>
        </p:txBody>
      </p:sp>
      <p:sp>
        <p:nvSpPr>
          <p:cNvPr id="3" name="כותרת משנה 2"/>
          <p:cNvSpPr>
            <a:spLocks noGrp="1"/>
          </p:cNvSpPr>
          <p:nvPr>
            <p:ph type="subTitle" idx="1"/>
          </p:nvPr>
        </p:nvSpPr>
        <p:spPr>
          <a:xfrm>
            <a:off x="1444774" y="1772816"/>
            <a:ext cx="6400800" cy="1752600"/>
          </a:xfrm>
        </p:spPr>
        <p:txBody>
          <a:bodyPr/>
          <a:lstStyle/>
          <a:p>
            <a:r>
              <a:rPr lang="he-IL" dirty="0" smtClean="0">
                <a:solidFill>
                  <a:schemeClr val="tx2"/>
                </a:solidFill>
              </a:rPr>
              <a:t>מדידת מרחקים</a:t>
            </a:r>
            <a:endParaRPr lang="he-IL" dirty="0">
              <a:solidFill>
                <a:schemeClr val="tx2"/>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708920"/>
            <a:ext cx="6014442" cy="30072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4753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גדולים</a:t>
            </a:r>
            <a:endParaRPr lang="he-IL" dirty="0">
              <a:solidFill>
                <a:schemeClr val="tx2"/>
              </a:solidFill>
            </a:endParaRPr>
          </a:p>
        </p:txBody>
      </p:sp>
      <p:sp>
        <p:nvSpPr>
          <p:cNvPr id="5" name="מציין מיקום תוכן 2"/>
          <p:cNvSpPr>
            <a:spLocks noGrp="1"/>
          </p:cNvSpPr>
          <p:nvPr>
            <p:ph idx="1"/>
          </p:nvPr>
        </p:nvSpPr>
        <p:spPr>
          <a:xfrm>
            <a:off x="457200" y="1412776"/>
            <a:ext cx="8229600" cy="5328592"/>
          </a:xfrm>
        </p:spPr>
        <p:txBody>
          <a:bodyPr>
            <a:normAutofit/>
          </a:bodyPr>
          <a:lstStyle/>
          <a:p>
            <a:pPr marL="0" indent="0">
              <a:buNone/>
            </a:pPr>
            <a:r>
              <a:rPr lang="he-IL" sz="2400" b="1" dirty="0" smtClean="0">
                <a:solidFill>
                  <a:schemeClr val="tx2"/>
                </a:solidFill>
              </a:rPr>
              <a:t>ספירת צעדים </a:t>
            </a:r>
            <a:r>
              <a:rPr lang="he-IL" sz="2400" dirty="0" smtClean="0"/>
              <a:t>- הרומאים כינו את הצעד הכפול (המרחק שעוברת רגל ימין בין שתי דריכות על הקרקע) במילה </a:t>
            </a:r>
            <a:r>
              <a:rPr lang="en-US" sz="2400" dirty="0" err="1" smtClean="0"/>
              <a:t>Passuum</a:t>
            </a:r>
            <a:r>
              <a:rPr lang="he-IL" sz="2400" dirty="0" smtClean="0"/>
              <a:t>. צעד כפול כזה, של אדם מבוגר, הוא כ-1.6 מטר. מי שהלך אלף צעדים כפולים עבר </a:t>
            </a:r>
            <a:r>
              <a:rPr lang="en-US" sz="2400" dirty="0" smtClean="0"/>
              <a:t>mille </a:t>
            </a:r>
            <a:r>
              <a:rPr lang="en-US" sz="2400" dirty="0" err="1" smtClean="0"/>
              <a:t>passuum</a:t>
            </a:r>
            <a:r>
              <a:rPr lang="he-IL" sz="2400" dirty="0" smtClean="0"/>
              <a:t> (</a:t>
            </a:r>
            <a:r>
              <a:rPr lang="en-US" sz="2400" dirty="0" smtClean="0"/>
              <a:t>mille</a:t>
            </a:r>
            <a:r>
              <a:rPr lang="he-IL" sz="2400" dirty="0" smtClean="0"/>
              <a:t> - אלף). מכאן התקבלה יחידת האורך מייל (</a:t>
            </a:r>
            <a:r>
              <a:rPr lang="en-US" sz="2400" dirty="0" smtClean="0"/>
              <a:t>mile</a:t>
            </a:r>
            <a:r>
              <a:rPr lang="he-IL" sz="2400" dirty="0" smtClean="0"/>
              <a:t>).</a:t>
            </a:r>
          </a:p>
          <a:p>
            <a:pPr marL="0" indent="0">
              <a:buNone/>
            </a:pPr>
            <a:endParaRPr lang="he-IL" sz="2400" dirty="0" smtClean="0"/>
          </a:p>
          <a:p>
            <a:pPr marL="0" indent="0">
              <a:buNone/>
            </a:pPr>
            <a:r>
              <a:rPr lang="he-IL" sz="2400" dirty="0" smtClean="0"/>
              <a:t>  </a:t>
            </a:r>
          </a:p>
        </p:txBody>
      </p:sp>
      <p:pic>
        <p:nvPicPr>
          <p:cNvPr id="7172" name="Picture 4" descr="Related image"/>
          <p:cNvPicPr>
            <a:picLocks noChangeAspect="1" noChangeArrowheads="1"/>
          </p:cNvPicPr>
          <p:nvPr/>
        </p:nvPicPr>
        <p:blipFill>
          <a:blip r:embed="rId2" cstate="print"/>
          <a:srcRect/>
          <a:stretch>
            <a:fillRect/>
          </a:stretch>
        </p:blipFill>
        <p:spPr bwMode="auto">
          <a:xfrm>
            <a:off x="3275856" y="3212976"/>
            <a:ext cx="2736304" cy="3420381"/>
          </a:xfrm>
          <a:prstGeom prst="rect">
            <a:avLst/>
          </a:prstGeom>
          <a:noFill/>
        </p:spPr>
      </p:pic>
    </p:spTree>
    <p:extLst>
      <p:ext uri="{BB962C8B-B14F-4D97-AF65-F5344CB8AC3E}">
        <p14:creationId xmlns="" xmlns:p14="http://schemas.microsoft.com/office/powerpoint/2010/main" val="8592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גדולים</a:t>
            </a:r>
            <a:endParaRPr lang="he-IL" dirty="0">
              <a:solidFill>
                <a:schemeClr val="tx2"/>
              </a:solidFill>
            </a:endParaRPr>
          </a:p>
        </p:txBody>
      </p:sp>
      <p:sp>
        <p:nvSpPr>
          <p:cNvPr id="5" name="מציין מיקום תוכן 2"/>
          <p:cNvSpPr>
            <a:spLocks noGrp="1"/>
          </p:cNvSpPr>
          <p:nvPr>
            <p:ph idx="1"/>
          </p:nvPr>
        </p:nvSpPr>
        <p:spPr>
          <a:xfrm>
            <a:off x="457200" y="1412776"/>
            <a:ext cx="8229600" cy="5328592"/>
          </a:xfrm>
        </p:spPr>
        <p:txBody>
          <a:bodyPr>
            <a:normAutofit/>
          </a:bodyPr>
          <a:lstStyle/>
          <a:p>
            <a:pPr marL="0" indent="0">
              <a:buNone/>
            </a:pPr>
            <a:r>
              <a:rPr lang="he-IL" sz="2400" b="1" dirty="0" smtClean="0">
                <a:solidFill>
                  <a:schemeClr val="tx2"/>
                </a:solidFill>
              </a:rPr>
              <a:t>מדידת מרחקים במכונית </a:t>
            </a:r>
            <a:r>
              <a:rPr lang="he-IL" sz="2400" dirty="0" smtClean="0"/>
              <a:t>- במכונית אנו סופרים סיבובים של הגלגל (במקום למדוד צעדים). המכשור המודרני מאפשר כאן דיוק רב. מדידה זו אינה תלויה במידותיו של הנהג. כל נהג שייכנס לאותה מכונית ימדוד אותו מרחק. </a:t>
            </a:r>
          </a:p>
          <a:p>
            <a:pPr marL="0" indent="0">
              <a:buNone/>
            </a:pPr>
            <a:endParaRPr lang="he-IL" sz="2400" dirty="0" smtClean="0"/>
          </a:p>
          <a:p>
            <a:pPr marL="0" indent="0">
              <a:buNone/>
            </a:pPr>
            <a:r>
              <a:rPr lang="he-IL" sz="2400" dirty="0" smtClean="0"/>
              <a:t>  </a:t>
            </a:r>
          </a:p>
        </p:txBody>
      </p:sp>
      <p:pic>
        <p:nvPicPr>
          <p:cNvPr id="7170" name="Picture 2" descr="Image result for ‫מדידת מרחק‬‎"/>
          <p:cNvPicPr>
            <a:picLocks noChangeAspect="1" noChangeArrowheads="1"/>
          </p:cNvPicPr>
          <p:nvPr/>
        </p:nvPicPr>
        <p:blipFill>
          <a:blip r:embed="rId2" cstate="print"/>
          <a:srcRect/>
          <a:stretch>
            <a:fillRect/>
          </a:stretch>
        </p:blipFill>
        <p:spPr bwMode="auto">
          <a:xfrm>
            <a:off x="1547664" y="3068960"/>
            <a:ext cx="3528392" cy="3528392"/>
          </a:xfrm>
          <a:prstGeom prst="rect">
            <a:avLst/>
          </a:prstGeom>
          <a:noFill/>
        </p:spPr>
      </p:pic>
    </p:spTree>
    <p:extLst>
      <p:ext uri="{BB962C8B-B14F-4D97-AF65-F5344CB8AC3E}">
        <p14:creationId xmlns="" xmlns:p14="http://schemas.microsoft.com/office/powerpoint/2010/main" val="8592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גדולים באמצעות זמן</a:t>
            </a:r>
            <a:endParaRPr lang="he-IL" dirty="0">
              <a:solidFill>
                <a:schemeClr val="tx2"/>
              </a:solidFill>
            </a:endParaRPr>
          </a:p>
        </p:txBody>
      </p:sp>
      <p:sp>
        <p:nvSpPr>
          <p:cNvPr id="5" name="מציין מיקום תוכן 2"/>
          <p:cNvSpPr>
            <a:spLocks noGrp="1"/>
          </p:cNvSpPr>
          <p:nvPr>
            <p:ph idx="1"/>
          </p:nvPr>
        </p:nvSpPr>
        <p:spPr>
          <a:xfrm>
            <a:off x="457200" y="1412776"/>
            <a:ext cx="8229600" cy="5328592"/>
          </a:xfrm>
        </p:spPr>
        <p:txBody>
          <a:bodyPr>
            <a:normAutofit/>
          </a:bodyPr>
          <a:lstStyle/>
          <a:p>
            <a:pPr marL="0" indent="0">
              <a:buNone/>
            </a:pPr>
            <a:endParaRPr lang="he-IL" sz="2400" dirty="0" smtClean="0"/>
          </a:p>
          <a:p>
            <a:pPr marL="0" indent="0">
              <a:buNone/>
            </a:pPr>
            <a:endParaRPr lang="he-IL" sz="2400" dirty="0" smtClean="0"/>
          </a:p>
        </p:txBody>
      </p:sp>
      <p:sp>
        <p:nvSpPr>
          <p:cNvPr id="6" name="מציין מיקום תוכן 2"/>
          <p:cNvSpPr txBox="1">
            <a:spLocks/>
          </p:cNvSpPr>
          <p:nvPr/>
        </p:nvSpPr>
        <p:spPr>
          <a:xfrm>
            <a:off x="609600" y="1565176"/>
            <a:ext cx="8229600" cy="5328592"/>
          </a:xfrm>
          <a:prstGeom prst="rect">
            <a:avLst/>
          </a:prstGeom>
        </p:spPr>
        <p:txBody>
          <a:bodyPr vert="horz" lIns="91440" tIns="45720" rIns="91440" bIns="45720" rtlCol="1">
            <a:normAutofit/>
          </a:bodyPr>
          <a:lstStyle/>
          <a:p>
            <a:pPr>
              <a:spcBef>
                <a:spcPct val="20000"/>
              </a:spcBef>
            </a:pPr>
            <a:r>
              <a:rPr kumimoji="0" lang="he-IL" sz="2400" b="1" i="0" u="none" strike="noStrike" kern="1200" cap="none" spc="0" normalizeH="0" baseline="0" noProof="0" dirty="0" smtClean="0">
                <a:ln>
                  <a:noFill/>
                </a:ln>
                <a:solidFill>
                  <a:schemeClr val="tx2"/>
                </a:solidFill>
                <a:effectLst/>
                <a:uLnTx/>
                <a:uFillTx/>
                <a:latin typeface="+mn-lt"/>
                <a:ea typeface="+mn-ea"/>
                <a:cs typeface="+mn-cs"/>
              </a:rPr>
              <a:t>הד </a:t>
            </a:r>
            <a:r>
              <a:rPr kumimoji="0" lang="he-IL" sz="2400" b="0" i="0" u="none" strike="noStrike" kern="1200" cap="none" spc="0" normalizeH="0" baseline="0" noProof="0" dirty="0" smtClean="0">
                <a:ln>
                  <a:noFill/>
                </a:ln>
                <a:solidFill>
                  <a:schemeClr val="tx1"/>
                </a:solidFill>
                <a:effectLst/>
                <a:uLnTx/>
                <a:uFillTx/>
                <a:latin typeface="+mn-lt"/>
                <a:ea typeface="+mn-ea"/>
                <a:cs typeface="+mn-cs"/>
              </a:rPr>
              <a:t>- </a:t>
            </a:r>
            <a:r>
              <a:rPr lang="he-IL" sz="2400" dirty="0" smtClean="0"/>
              <a:t>הקול שיוצא מפינו נע קדימה, פוגע בצלע הר וחוזר אלינו. זמן התקדמות, הלוך ושוב, ממושך יותר, מעיד על מרחק גדול יותר. </a:t>
            </a:r>
          </a:p>
          <a:p>
            <a:pPr>
              <a:spcBef>
                <a:spcPct val="20000"/>
              </a:spcBef>
            </a:pPr>
            <a:r>
              <a:rPr lang="he-IL" sz="2400" dirty="0" smtClean="0"/>
              <a:t>עטלפים משתמשים בדרך זו להערכת מרחק. </a:t>
            </a:r>
          </a:p>
          <a:p>
            <a:pPr>
              <a:spcBef>
                <a:spcPct val="20000"/>
              </a:spcBef>
            </a:pPr>
            <a:r>
              <a:rPr lang="he-IL" sz="2400" dirty="0" smtClean="0"/>
              <a:t>על בסיס עיקרון ההד פותח מכשיר הסונאר שמסייע באיתור צוללות,  מכשיר הראדאר, ומד טווח לייזר.</a:t>
            </a:r>
            <a:endParaRPr lang="en-US" sz="2400" dirty="0" smtClean="0"/>
          </a:p>
          <a:p>
            <a:pPr>
              <a:spcBef>
                <a:spcPct val="20000"/>
              </a:spcBef>
            </a:pPr>
            <a:r>
              <a:rPr lang="he-IL" sz="2400" dirty="0" smtClean="0"/>
              <a:t>המרחק לירח למשל נמדד בניסוי בו שוגרה קרן לייזר אל מראה שהוצבה על הירח ונמדד הזמן שלקח לה לנוע הלוך ושוב.</a:t>
            </a: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4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2770" name="Picture 2" descr="Image result for ‫מד טווח לייזר‬‎"/>
          <p:cNvPicPr>
            <a:picLocks noChangeAspect="1" noChangeArrowheads="1"/>
          </p:cNvPicPr>
          <p:nvPr/>
        </p:nvPicPr>
        <p:blipFill>
          <a:blip r:embed="rId3" cstate="print"/>
          <a:srcRect/>
          <a:stretch>
            <a:fillRect/>
          </a:stretch>
        </p:blipFill>
        <p:spPr bwMode="auto">
          <a:xfrm>
            <a:off x="5436096" y="4680345"/>
            <a:ext cx="2232248" cy="2177655"/>
          </a:xfrm>
          <a:prstGeom prst="rect">
            <a:avLst/>
          </a:prstGeom>
          <a:noFill/>
        </p:spPr>
      </p:pic>
      <p:pic>
        <p:nvPicPr>
          <p:cNvPr id="32772" name="Picture 4" descr="Image result for sonar screen"/>
          <p:cNvPicPr>
            <a:picLocks noChangeAspect="1" noChangeArrowheads="1"/>
          </p:cNvPicPr>
          <p:nvPr/>
        </p:nvPicPr>
        <p:blipFill>
          <a:blip r:embed="rId4" cstate="print"/>
          <a:srcRect/>
          <a:stretch>
            <a:fillRect/>
          </a:stretch>
        </p:blipFill>
        <p:spPr bwMode="auto">
          <a:xfrm>
            <a:off x="1115616" y="4508204"/>
            <a:ext cx="2160240" cy="2151088"/>
          </a:xfrm>
          <a:prstGeom prst="rect">
            <a:avLst/>
          </a:prstGeom>
          <a:noFill/>
        </p:spPr>
      </p:pic>
    </p:spTree>
    <p:extLst>
      <p:ext uri="{BB962C8B-B14F-4D97-AF65-F5344CB8AC3E}">
        <p14:creationId xmlns="" xmlns:p14="http://schemas.microsoft.com/office/powerpoint/2010/main" val="859203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גדולים באמצעות זמן</a:t>
            </a:r>
            <a:endParaRPr lang="he-IL" dirty="0">
              <a:solidFill>
                <a:schemeClr val="tx2"/>
              </a:solidFill>
            </a:endParaRPr>
          </a:p>
        </p:txBody>
      </p:sp>
      <p:sp>
        <p:nvSpPr>
          <p:cNvPr id="5" name="מציין מיקום תוכן 2"/>
          <p:cNvSpPr>
            <a:spLocks noGrp="1"/>
          </p:cNvSpPr>
          <p:nvPr>
            <p:ph idx="1"/>
          </p:nvPr>
        </p:nvSpPr>
        <p:spPr>
          <a:xfrm>
            <a:off x="457200" y="1412776"/>
            <a:ext cx="8229600" cy="5328592"/>
          </a:xfrm>
        </p:spPr>
        <p:txBody>
          <a:bodyPr>
            <a:normAutofit/>
          </a:bodyPr>
          <a:lstStyle/>
          <a:p>
            <a:pPr marL="0" indent="0">
              <a:buNone/>
            </a:pPr>
            <a:endParaRPr lang="he-IL" sz="2400" dirty="0" smtClean="0"/>
          </a:p>
          <a:p>
            <a:pPr marL="0" indent="0">
              <a:buNone/>
            </a:pPr>
            <a:endParaRPr lang="he-IL" sz="2400" dirty="0" smtClean="0"/>
          </a:p>
        </p:txBody>
      </p:sp>
      <p:sp>
        <p:nvSpPr>
          <p:cNvPr id="6" name="מציין מיקום תוכן 2"/>
          <p:cNvSpPr txBox="1">
            <a:spLocks/>
          </p:cNvSpPr>
          <p:nvPr/>
        </p:nvSpPr>
        <p:spPr>
          <a:xfrm>
            <a:off x="609600" y="1565176"/>
            <a:ext cx="8229600" cy="5104184"/>
          </a:xfrm>
          <a:prstGeom prst="rect">
            <a:avLst/>
          </a:prstGeom>
        </p:spPr>
        <p:txBody>
          <a:bodyPr vert="horz" lIns="91440" tIns="45720" rIns="91440" bIns="45720" rtlCol="1">
            <a:normAutofit/>
          </a:bodyPr>
          <a:lstStyle/>
          <a:p>
            <a:pPr>
              <a:spcBef>
                <a:spcPct val="20000"/>
              </a:spcBef>
            </a:pPr>
            <a:r>
              <a:rPr kumimoji="0" lang="he-IL" sz="2400" b="1" i="0" u="none" strike="noStrike" kern="1200" cap="none" spc="0" normalizeH="0" baseline="0" noProof="0" dirty="0" smtClean="0">
                <a:ln>
                  <a:noFill/>
                </a:ln>
                <a:solidFill>
                  <a:schemeClr val="tx2"/>
                </a:solidFill>
                <a:effectLst/>
                <a:uLnTx/>
                <a:uFillTx/>
                <a:latin typeface="+mn-lt"/>
                <a:ea typeface="+mn-ea"/>
                <a:cs typeface="+mn-cs"/>
              </a:rPr>
              <a:t>שנת אור – </a:t>
            </a:r>
            <a:r>
              <a:rPr kumimoji="0" lang="he-IL" sz="2400" i="0" u="none" strike="noStrike" kern="1200" cap="none" spc="0" normalizeH="0" baseline="0" noProof="0" dirty="0" smtClean="0">
                <a:ln>
                  <a:noFill/>
                </a:ln>
                <a:effectLst/>
                <a:uLnTx/>
                <a:uFillTx/>
                <a:latin typeface="+mn-lt"/>
                <a:ea typeface="+mn-ea"/>
                <a:cs typeface="+mn-cs"/>
              </a:rPr>
              <a:t>המונח</a:t>
            </a:r>
            <a:r>
              <a:rPr kumimoji="0" lang="he-IL" sz="2400" i="0" u="none" strike="noStrike" kern="1200" cap="none" spc="0" normalizeH="0" noProof="0" dirty="0" smtClean="0">
                <a:ln>
                  <a:noFill/>
                </a:ln>
                <a:effectLst/>
                <a:uLnTx/>
                <a:uFillTx/>
                <a:latin typeface="+mn-lt"/>
                <a:ea typeface="+mn-ea"/>
                <a:cs typeface="+mn-cs"/>
              </a:rPr>
              <a:t> אינו מתאר זמן אלא מרחק. זהו המרחק שעובר האור במשך שנה.</a:t>
            </a:r>
          </a:p>
          <a:p>
            <a:pPr>
              <a:spcBef>
                <a:spcPct val="20000"/>
              </a:spcBef>
            </a:pPr>
            <a:r>
              <a:rPr lang="he-IL" sz="2400" baseline="0" dirty="0" smtClean="0"/>
              <a:t>כיוון</a:t>
            </a:r>
            <a:r>
              <a:rPr lang="he-IL" sz="2400" dirty="0" smtClean="0"/>
              <a:t> שהאור נע במהירות של 300,000 ק"מ בשנייה, שנת אור היא מרחק עצום המשמש למדידת מרחקים אסטרונומיים.</a:t>
            </a:r>
          </a:p>
          <a:p>
            <a:pPr>
              <a:spcBef>
                <a:spcPct val="20000"/>
              </a:spcBef>
            </a:pPr>
            <a:r>
              <a:rPr kumimoji="0" lang="he-IL" sz="2400" i="0" u="none" strike="noStrike" kern="1200" cap="none" spc="0" normalizeH="0" baseline="0" noProof="0" dirty="0" smtClean="0">
                <a:ln>
                  <a:noFill/>
                </a:ln>
                <a:effectLst/>
                <a:uLnTx/>
                <a:uFillTx/>
                <a:latin typeface="+mn-lt"/>
                <a:ea typeface="+mn-ea"/>
                <a:cs typeface="+mn-cs"/>
              </a:rPr>
              <a:t>למשל, את המרחק מהשמש לכדור הארץ, 150 מיליון ק"מ, עובר האור בכ- 8 דקות.</a:t>
            </a:r>
          </a:p>
        </p:txBody>
      </p:sp>
      <p:pic>
        <p:nvPicPr>
          <p:cNvPr id="32774" name="Picture 6" descr="Image result for ‫שנת אור‬‎"/>
          <p:cNvPicPr>
            <a:picLocks noChangeAspect="1" noChangeArrowheads="1"/>
          </p:cNvPicPr>
          <p:nvPr/>
        </p:nvPicPr>
        <p:blipFill>
          <a:blip r:embed="rId3" cstate="print"/>
          <a:srcRect/>
          <a:stretch>
            <a:fillRect/>
          </a:stretch>
        </p:blipFill>
        <p:spPr bwMode="auto">
          <a:xfrm>
            <a:off x="1259632" y="4034284"/>
            <a:ext cx="5112568" cy="2593332"/>
          </a:xfrm>
          <a:prstGeom prst="rect">
            <a:avLst/>
          </a:prstGeom>
          <a:noFill/>
        </p:spPr>
      </p:pic>
    </p:spTree>
    <p:extLst>
      <p:ext uri="{BB962C8B-B14F-4D97-AF65-F5344CB8AC3E}">
        <p14:creationId xmlns="" xmlns:p14="http://schemas.microsoft.com/office/powerpoint/2010/main" val="85920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tx2"/>
                </a:solidFill>
              </a:rPr>
              <a:t>דף חקר – מדידת מבנה גבוה</a:t>
            </a:r>
            <a:endParaRPr lang="he-IL" dirty="0">
              <a:solidFill>
                <a:schemeClr val="tx2"/>
              </a:solidFill>
            </a:endParaRPr>
          </a:p>
        </p:txBody>
      </p:sp>
      <p:sp>
        <p:nvSpPr>
          <p:cNvPr id="5" name="מציין מיקום תוכן 2"/>
          <p:cNvSpPr>
            <a:spLocks noGrp="1"/>
          </p:cNvSpPr>
          <p:nvPr>
            <p:ph idx="1"/>
          </p:nvPr>
        </p:nvSpPr>
        <p:spPr>
          <a:xfrm>
            <a:off x="457200" y="1412776"/>
            <a:ext cx="8229600" cy="5328592"/>
          </a:xfrm>
        </p:spPr>
        <p:txBody>
          <a:bodyPr>
            <a:normAutofit/>
          </a:bodyPr>
          <a:lstStyle/>
          <a:p>
            <a:pPr marL="0" indent="0">
              <a:buNone/>
            </a:pPr>
            <a:endParaRPr lang="he-IL" sz="2400" dirty="0" smtClean="0"/>
          </a:p>
          <a:p>
            <a:pPr marL="0" indent="0">
              <a:buNone/>
            </a:pPr>
            <a:endParaRPr lang="he-IL" sz="2400" dirty="0" smtClean="0"/>
          </a:p>
        </p:txBody>
      </p:sp>
      <p:grpSp>
        <p:nvGrpSpPr>
          <p:cNvPr id="7" name="Group 2"/>
          <p:cNvGrpSpPr>
            <a:grpSpLocks/>
          </p:cNvGrpSpPr>
          <p:nvPr/>
        </p:nvGrpSpPr>
        <p:grpSpPr bwMode="auto">
          <a:xfrm>
            <a:off x="1331640" y="2348880"/>
            <a:ext cx="3314700" cy="2466975"/>
            <a:chOff x="3597" y="4215"/>
            <a:chExt cx="5220" cy="3885"/>
          </a:xfrm>
        </p:grpSpPr>
        <p:sp>
          <p:nvSpPr>
            <p:cNvPr id="8" name="Line 3"/>
            <p:cNvSpPr>
              <a:spLocks noChangeShapeType="1"/>
            </p:cNvSpPr>
            <p:nvPr/>
          </p:nvSpPr>
          <p:spPr bwMode="auto">
            <a:xfrm>
              <a:off x="4125" y="7275"/>
              <a:ext cx="0" cy="36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9" name="Group 4"/>
            <p:cNvGrpSpPr>
              <a:grpSpLocks/>
            </p:cNvGrpSpPr>
            <p:nvPr/>
          </p:nvGrpSpPr>
          <p:grpSpPr bwMode="auto">
            <a:xfrm>
              <a:off x="3597" y="4215"/>
              <a:ext cx="5220" cy="3885"/>
              <a:chOff x="3600" y="5268"/>
              <a:chExt cx="5220" cy="3885"/>
            </a:xfrm>
          </p:grpSpPr>
          <p:grpSp>
            <p:nvGrpSpPr>
              <p:cNvPr id="10" name="Group 5"/>
              <p:cNvGrpSpPr>
                <a:grpSpLocks/>
              </p:cNvGrpSpPr>
              <p:nvPr/>
            </p:nvGrpSpPr>
            <p:grpSpPr bwMode="auto">
              <a:xfrm>
                <a:off x="3600" y="5268"/>
                <a:ext cx="5220" cy="3885"/>
                <a:chOff x="3600" y="5940"/>
                <a:chExt cx="5220" cy="3885"/>
              </a:xfrm>
            </p:grpSpPr>
            <p:grpSp>
              <p:nvGrpSpPr>
                <p:cNvPr id="12" name="Group 6"/>
                <p:cNvGrpSpPr>
                  <a:grpSpLocks/>
                </p:cNvGrpSpPr>
                <p:nvPr/>
              </p:nvGrpSpPr>
              <p:grpSpPr bwMode="auto">
                <a:xfrm>
                  <a:off x="3600" y="5940"/>
                  <a:ext cx="5220" cy="3885"/>
                  <a:chOff x="3600" y="5940"/>
                  <a:chExt cx="5220" cy="3885"/>
                </a:xfrm>
              </p:grpSpPr>
              <p:sp>
                <p:nvSpPr>
                  <p:cNvPr id="14" name="AutoShape 7"/>
                  <p:cNvSpPr>
                    <a:spLocks noChangeArrowheads="1"/>
                  </p:cNvSpPr>
                  <p:nvPr/>
                </p:nvSpPr>
                <p:spPr bwMode="auto">
                  <a:xfrm rot="2678060">
                    <a:off x="4230" y="8340"/>
                    <a:ext cx="180" cy="720"/>
                  </a:xfrm>
                  <a:prstGeom prst="can">
                    <a:avLst>
                      <a:gd name="adj" fmla="val 10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5" name="Line 8"/>
                  <p:cNvSpPr>
                    <a:spLocks noChangeShapeType="1"/>
                  </p:cNvSpPr>
                  <p:nvPr/>
                </p:nvSpPr>
                <p:spPr bwMode="auto">
                  <a:xfrm flipV="1">
                    <a:off x="4500" y="5940"/>
                    <a:ext cx="2610" cy="2610"/>
                  </a:xfrm>
                  <a:prstGeom prst="line">
                    <a:avLst/>
                  </a:prstGeom>
                  <a:noFill/>
                  <a:ln w="9525">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6" name="Group 9"/>
                  <p:cNvGrpSpPr>
                    <a:grpSpLocks/>
                  </p:cNvGrpSpPr>
                  <p:nvPr/>
                </p:nvGrpSpPr>
                <p:grpSpPr bwMode="auto">
                  <a:xfrm>
                    <a:off x="7020" y="5940"/>
                    <a:ext cx="180" cy="3420"/>
                    <a:chOff x="7020" y="5940"/>
                    <a:chExt cx="180" cy="3420"/>
                  </a:xfrm>
                </p:grpSpPr>
                <p:sp>
                  <p:nvSpPr>
                    <p:cNvPr id="25" name="AutoShape 10"/>
                    <p:cNvSpPr>
                      <a:spLocks noChangeArrowheads="1"/>
                    </p:cNvSpPr>
                    <p:nvPr/>
                  </p:nvSpPr>
                  <p:spPr bwMode="auto">
                    <a:xfrm>
                      <a:off x="7020" y="5940"/>
                      <a:ext cx="180" cy="540"/>
                    </a:xfrm>
                    <a:prstGeom prst="triangle">
                      <a:avLst>
                        <a:gd name="adj" fmla="val 50000"/>
                      </a:avLst>
                    </a:prstGeom>
                    <a:solidFill>
                      <a:srgbClr val="808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6" name="Rectangle 11"/>
                    <p:cNvSpPr>
                      <a:spLocks noChangeArrowheads="1"/>
                    </p:cNvSpPr>
                    <p:nvPr/>
                  </p:nvSpPr>
                  <p:spPr bwMode="auto">
                    <a:xfrm>
                      <a:off x="7020" y="6480"/>
                      <a:ext cx="180" cy="2880"/>
                    </a:xfrm>
                    <a:prstGeom prst="rect">
                      <a:avLst/>
                    </a:prstGeom>
                    <a:solidFill>
                      <a:srgbClr val="808080"/>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17" name="Line 12"/>
                  <p:cNvSpPr>
                    <a:spLocks noChangeShapeType="1"/>
                  </p:cNvSpPr>
                  <p:nvPr/>
                </p:nvSpPr>
                <p:spPr bwMode="auto">
                  <a:xfrm flipH="1">
                    <a:off x="3600" y="9360"/>
                    <a:ext cx="522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 name="Line 13"/>
                  <p:cNvSpPr>
                    <a:spLocks noChangeAspect="1" noChangeShapeType="1"/>
                  </p:cNvSpPr>
                  <p:nvPr/>
                </p:nvSpPr>
                <p:spPr bwMode="auto">
                  <a:xfrm>
                    <a:off x="4083" y="9360"/>
                    <a:ext cx="3012" cy="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19" name="Group 14"/>
                  <p:cNvGrpSpPr>
                    <a:grpSpLocks/>
                  </p:cNvGrpSpPr>
                  <p:nvPr/>
                </p:nvGrpSpPr>
                <p:grpSpPr bwMode="auto">
                  <a:xfrm rot="-1492940">
                    <a:off x="3645" y="8955"/>
                    <a:ext cx="325" cy="361"/>
                    <a:chOff x="2520" y="7200"/>
                    <a:chExt cx="325" cy="361"/>
                  </a:xfrm>
                </p:grpSpPr>
                <p:sp>
                  <p:nvSpPr>
                    <p:cNvPr id="22" name="Arc 15"/>
                    <p:cNvSpPr>
                      <a:spLocks/>
                    </p:cNvSpPr>
                    <p:nvPr/>
                  </p:nvSpPr>
                  <p:spPr bwMode="auto">
                    <a:xfrm>
                      <a:off x="2520" y="7381"/>
                      <a:ext cx="325" cy="180"/>
                    </a:xfrm>
                    <a:custGeom>
                      <a:avLst/>
                      <a:gdLst>
                        <a:gd name="G0" fmla="+- 0 0 0"/>
                        <a:gd name="G1" fmla="+- 21600 0 0"/>
                        <a:gd name="G2" fmla="+- 21600 0 0"/>
                        <a:gd name="T0" fmla="*/ 0 w 19502"/>
                        <a:gd name="T1" fmla="*/ 0 h 21600"/>
                        <a:gd name="T2" fmla="*/ 19502 w 19502"/>
                        <a:gd name="T3" fmla="*/ 12313 h 21600"/>
                        <a:gd name="T4" fmla="*/ 0 w 19502"/>
                        <a:gd name="T5" fmla="*/ 21600 h 21600"/>
                      </a:gdLst>
                      <a:ahLst/>
                      <a:cxnLst>
                        <a:cxn ang="0">
                          <a:pos x="T0" y="T1"/>
                        </a:cxn>
                        <a:cxn ang="0">
                          <a:pos x="T2" y="T3"/>
                        </a:cxn>
                        <a:cxn ang="0">
                          <a:pos x="T4" y="T5"/>
                        </a:cxn>
                      </a:cxnLst>
                      <a:rect l="0" t="0" r="r" b="b"/>
                      <a:pathLst>
                        <a:path w="19502" h="21600" fill="none" extrusionOk="0">
                          <a:moveTo>
                            <a:pt x="-1" y="0"/>
                          </a:moveTo>
                          <a:cubicBezTo>
                            <a:pt x="8331" y="0"/>
                            <a:pt x="15919" y="4791"/>
                            <a:pt x="19501" y="12313"/>
                          </a:cubicBezTo>
                        </a:path>
                        <a:path w="19502" h="21600" stroke="0" extrusionOk="0">
                          <a:moveTo>
                            <a:pt x="-1" y="0"/>
                          </a:moveTo>
                          <a:cubicBezTo>
                            <a:pt x="8331" y="0"/>
                            <a:pt x="15919" y="4791"/>
                            <a:pt x="19501" y="12313"/>
                          </a:cubicBezTo>
                          <a:lnTo>
                            <a:pt x="0" y="2160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 name="Arc 16"/>
                    <p:cNvSpPr>
                      <a:spLocks/>
                    </p:cNvSpPr>
                    <p:nvPr/>
                  </p:nvSpPr>
                  <p:spPr bwMode="auto">
                    <a:xfrm flipV="1">
                      <a:off x="2520" y="7200"/>
                      <a:ext cx="325" cy="180"/>
                    </a:xfrm>
                    <a:custGeom>
                      <a:avLst/>
                      <a:gdLst>
                        <a:gd name="G0" fmla="+- 0 0 0"/>
                        <a:gd name="G1" fmla="+- 21600 0 0"/>
                        <a:gd name="G2" fmla="+- 21600 0 0"/>
                        <a:gd name="T0" fmla="*/ 0 w 19502"/>
                        <a:gd name="T1" fmla="*/ 0 h 21600"/>
                        <a:gd name="T2" fmla="*/ 19502 w 19502"/>
                        <a:gd name="T3" fmla="*/ 12313 h 21600"/>
                        <a:gd name="T4" fmla="*/ 0 w 19502"/>
                        <a:gd name="T5" fmla="*/ 21600 h 21600"/>
                      </a:gdLst>
                      <a:ahLst/>
                      <a:cxnLst>
                        <a:cxn ang="0">
                          <a:pos x="T0" y="T1"/>
                        </a:cxn>
                        <a:cxn ang="0">
                          <a:pos x="T2" y="T3"/>
                        </a:cxn>
                        <a:cxn ang="0">
                          <a:pos x="T4" y="T5"/>
                        </a:cxn>
                      </a:cxnLst>
                      <a:rect l="0" t="0" r="r" b="b"/>
                      <a:pathLst>
                        <a:path w="19502" h="21600" fill="none" extrusionOk="0">
                          <a:moveTo>
                            <a:pt x="-1" y="0"/>
                          </a:moveTo>
                          <a:cubicBezTo>
                            <a:pt x="8331" y="0"/>
                            <a:pt x="15919" y="4791"/>
                            <a:pt x="19501" y="12313"/>
                          </a:cubicBezTo>
                        </a:path>
                        <a:path w="19502" h="21600" stroke="0" extrusionOk="0">
                          <a:moveTo>
                            <a:pt x="-1" y="0"/>
                          </a:moveTo>
                          <a:cubicBezTo>
                            <a:pt x="8331" y="0"/>
                            <a:pt x="15919" y="4791"/>
                            <a:pt x="19501" y="12313"/>
                          </a:cubicBezTo>
                          <a:lnTo>
                            <a:pt x="0" y="21600"/>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4" name="Arc 17"/>
                    <p:cNvSpPr>
                      <a:spLocks/>
                    </p:cNvSpPr>
                    <p:nvPr/>
                  </p:nvSpPr>
                  <p:spPr bwMode="auto">
                    <a:xfrm rot="8404121" flipH="1">
                      <a:off x="2664" y="7319"/>
                      <a:ext cx="174" cy="152"/>
                    </a:xfrm>
                    <a:custGeom>
                      <a:avLst/>
                      <a:gdLst>
                        <a:gd name="G0" fmla="+- 0 0 0"/>
                        <a:gd name="G1" fmla="+- 18223 0 0"/>
                        <a:gd name="G2" fmla="+- 21600 0 0"/>
                        <a:gd name="T0" fmla="*/ 11596 w 20930"/>
                        <a:gd name="T1" fmla="*/ 0 h 18223"/>
                        <a:gd name="T2" fmla="*/ 20930 w 20930"/>
                        <a:gd name="T3" fmla="*/ 12886 h 18223"/>
                        <a:gd name="T4" fmla="*/ 0 w 20930"/>
                        <a:gd name="T5" fmla="*/ 18223 h 18223"/>
                      </a:gdLst>
                      <a:ahLst/>
                      <a:cxnLst>
                        <a:cxn ang="0">
                          <a:pos x="T0" y="T1"/>
                        </a:cxn>
                        <a:cxn ang="0">
                          <a:pos x="T2" y="T3"/>
                        </a:cxn>
                        <a:cxn ang="0">
                          <a:pos x="T4" y="T5"/>
                        </a:cxn>
                      </a:cxnLst>
                      <a:rect l="0" t="0" r="r" b="b"/>
                      <a:pathLst>
                        <a:path w="20930" h="18223" fill="none" extrusionOk="0">
                          <a:moveTo>
                            <a:pt x="11596" y="-1"/>
                          </a:moveTo>
                          <a:cubicBezTo>
                            <a:pt x="16233" y="2950"/>
                            <a:pt x="19571" y="7559"/>
                            <a:pt x="20930" y="12885"/>
                          </a:cubicBezTo>
                        </a:path>
                        <a:path w="20930" h="18223" stroke="0" extrusionOk="0">
                          <a:moveTo>
                            <a:pt x="11596" y="-1"/>
                          </a:moveTo>
                          <a:cubicBezTo>
                            <a:pt x="16233" y="2950"/>
                            <a:pt x="19571" y="7559"/>
                            <a:pt x="20930" y="12885"/>
                          </a:cubicBezTo>
                          <a:lnTo>
                            <a:pt x="0" y="18223"/>
                          </a:lnTo>
                          <a:close/>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sp>
                <p:nvSpPr>
                  <p:cNvPr id="20" name="Line 18"/>
                  <p:cNvSpPr>
                    <a:spLocks noChangeAspect="1" noChangeShapeType="1"/>
                  </p:cNvSpPr>
                  <p:nvPr/>
                </p:nvSpPr>
                <p:spPr bwMode="auto">
                  <a:xfrm>
                    <a:off x="4080" y="9000"/>
                    <a:ext cx="3012" cy="1"/>
                  </a:xfrm>
                  <a:prstGeom prst="line">
                    <a:avLst/>
                  </a:prstGeom>
                  <a:noFill/>
                  <a:ln w="9525">
                    <a:solidFill>
                      <a:srgbClr val="000000"/>
                    </a:solidFill>
                    <a:prstDash val="dash"/>
                    <a:round/>
                    <a:headEnd type="triangle" w="med" len="me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 name="Text Box 19"/>
                  <p:cNvSpPr txBox="1">
                    <a:spLocks noChangeArrowheads="1"/>
                  </p:cNvSpPr>
                  <p:nvPr/>
                </p:nvSpPr>
                <p:spPr bwMode="auto">
                  <a:xfrm>
                    <a:off x="4683" y="9285"/>
                    <a:ext cx="1440"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altLang="he-IL" sz="1200" b="0" i="0" u="none" strike="noStrike" cap="none" normalizeH="0" baseline="0" smtClean="0">
                        <a:ln>
                          <a:noFill/>
                        </a:ln>
                        <a:solidFill>
                          <a:schemeClr val="tx1"/>
                        </a:solidFill>
                        <a:effectLst/>
                        <a:latin typeface="Times New Roman" pitchFamily="18" charset="0"/>
                        <a:ea typeface="Arial" pitchFamily="34" charset="0"/>
                        <a:cs typeface="David" pitchFamily="34" charset="-79"/>
                      </a:rPr>
                      <a:t>19.2 מטרים</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 name="Text Box 20"/>
                <p:cNvSpPr txBox="1">
                  <a:spLocks noChangeArrowheads="1"/>
                </p:cNvSpPr>
                <p:nvPr/>
              </p:nvSpPr>
              <p:spPr bwMode="auto">
                <a:xfrm>
                  <a:off x="3720" y="9015"/>
                  <a:ext cx="108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altLang="he-IL" sz="900" b="0" i="0" u="none" strike="noStrike" cap="none" normalizeH="0" baseline="0" smtClean="0">
                      <a:ln>
                        <a:noFill/>
                      </a:ln>
                      <a:solidFill>
                        <a:schemeClr val="tx1"/>
                      </a:solidFill>
                      <a:effectLst/>
                      <a:latin typeface="Calibri" pitchFamily="34" charset="0"/>
                      <a:ea typeface="Arial" pitchFamily="34" charset="0"/>
                      <a:cs typeface="David" pitchFamily="34" charset="-79"/>
                    </a:rPr>
                    <a:t>1.5 מטר</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Text Box 21"/>
              <p:cNvSpPr txBox="1">
                <a:spLocks noChangeArrowheads="1"/>
              </p:cNvSpPr>
              <p:nvPr/>
            </p:nvSpPr>
            <p:spPr bwMode="auto">
              <a:xfrm>
                <a:off x="4125" y="7995"/>
                <a:ext cx="72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altLang="he-IL" sz="900" b="0" i="0" u="none" strike="noStrike" cap="none" normalizeH="0" baseline="0" smtClean="0">
                    <a:ln>
                      <a:noFill/>
                    </a:ln>
                    <a:solidFill>
                      <a:schemeClr val="tx1"/>
                    </a:solidFill>
                    <a:effectLst/>
                    <a:latin typeface="Calibri" pitchFamily="34" charset="0"/>
                    <a:ea typeface="Arial" pitchFamily="34" charset="0"/>
                    <a:cs typeface="Arial" pitchFamily="34" charset="0"/>
                  </a:rPr>
                  <a:t>º</a:t>
                </a:r>
                <a:r>
                  <a:rPr kumimoji="0" lang="en-US" altLang="he-IL" sz="900" b="0" i="0" u="none" strike="noStrike" cap="none" normalizeH="0" baseline="0" smtClean="0">
                    <a:ln>
                      <a:noFill/>
                    </a:ln>
                    <a:solidFill>
                      <a:schemeClr val="tx1"/>
                    </a:solidFill>
                    <a:effectLst/>
                    <a:latin typeface="Arial" pitchFamily="34" charset="0"/>
                    <a:ea typeface="Arial" pitchFamily="34" charset="0"/>
                    <a:cs typeface="Arial" pitchFamily="34" charset="0"/>
                  </a:rPr>
                  <a:t>45</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grpSp>
      <p:pic>
        <p:nvPicPr>
          <p:cNvPr id="27" name="Picture 22" descr="220px-Heliopolis20050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1484784"/>
            <a:ext cx="2626683" cy="3940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 name="Rectangle 1"/>
          <p:cNvSpPr>
            <a:spLocks noChangeArrowheads="1"/>
          </p:cNvSpPr>
          <p:nvPr/>
        </p:nvSpPr>
        <p:spPr bwMode="auto">
          <a:xfrm>
            <a:off x="683568" y="5578474"/>
            <a:ext cx="777686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he-IL" sz="2400" i="0" u="none" strike="noStrike" cap="none" normalizeH="0" baseline="0" dirty="0" smtClean="0">
                <a:ln>
                  <a:noFill/>
                </a:ln>
                <a:solidFill>
                  <a:schemeClr val="tx1"/>
                </a:solidFill>
                <a:effectLst/>
                <a:latin typeface="David" pitchFamily="34" charset="-79"/>
                <a:ea typeface="Times New Roman" pitchFamily="18" charset="0"/>
                <a:cs typeface="David" pitchFamily="34" charset="-79"/>
              </a:rPr>
              <a:t>ניתן למדוד את גודלם של גופים מרוחקים, אם יש לנו מדידת מרחק חלופית נוחה, שאליה מצרפים מדידת זווית. במדידות אסטרונומיות משתמשים בזה לרוב.</a:t>
            </a:r>
            <a:endParaRPr kumimoji="0" lang="he-IL" sz="36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592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sp>
        <p:nvSpPr>
          <p:cNvPr id="3" name="מציין מיקום תוכן 2"/>
          <p:cNvSpPr>
            <a:spLocks noGrp="1"/>
          </p:cNvSpPr>
          <p:nvPr>
            <p:ph idx="1"/>
          </p:nvPr>
        </p:nvSpPr>
        <p:spPr/>
        <p:txBody>
          <a:bodyPr/>
          <a:lstStyle/>
          <a:p>
            <a:pPr>
              <a:buNone/>
            </a:pPr>
            <a:r>
              <a:rPr lang="he-IL" sz="2400" dirty="0" smtClean="0"/>
              <a:t>מדידת עובי של מטבע</a:t>
            </a:r>
          </a:p>
          <a:p>
            <a:endParaRPr lang="he-IL" dirty="0"/>
          </a:p>
          <a:p>
            <a:endParaRPr lang="he-IL" dirty="0" smtClean="0"/>
          </a:p>
          <a:p>
            <a:pPr>
              <a:buNone/>
            </a:pPr>
            <a:endParaRPr lang="he-IL" sz="2400" dirty="0" smtClean="0"/>
          </a:p>
          <a:p>
            <a:pPr>
              <a:buNone/>
            </a:pPr>
            <a:r>
              <a:rPr lang="he-IL" sz="2400" dirty="0" smtClean="0"/>
              <a:t>האם </a:t>
            </a:r>
            <a:r>
              <a:rPr lang="he-IL" sz="2400" dirty="0" smtClean="0"/>
              <a:t>ניתן לשפר את המדידה – </a:t>
            </a:r>
            <a:r>
              <a:rPr lang="he-IL" sz="2400" dirty="0" smtClean="0"/>
              <a:t>בשימוש בסרגל בלבד?</a:t>
            </a:r>
            <a:endParaRPr lang="he-IL" sz="2400" dirty="0"/>
          </a:p>
        </p:txBody>
      </p:sp>
      <p:pic>
        <p:nvPicPr>
          <p:cNvPr id="4098" name="תמונה 1"/>
          <p:cNvPicPr>
            <a:picLocks noChangeAspect="1" noChangeArrowheads="1"/>
          </p:cNvPicPr>
          <p:nvPr/>
        </p:nvPicPr>
        <p:blipFill>
          <a:blip r:embed="rId2" cstate="print">
            <a:lum contrast="-36000"/>
            <a:extLst>
              <a:ext uri="{28A0092B-C50C-407E-A947-70E740481C1C}">
                <a14:useLocalDpi xmlns="" xmlns:a14="http://schemas.microsoft.com/office/drawing/2010/main" val="0"/>
              </a:ext>
            </a:extLst>
          </a:blip>
          <a:srcRect/>
          <a:stretch>
            <a:fillRect/>
          </a:stretch>
        </p:blipFill>
        <p:spPr bwMode="auto">
          <a:xfrm>
            <a:off x="3707904" y="4365104"/>
            <a:ext cx="1955800" cy="201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תמונה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772816"/>
            <a:ext cx="4518000" cy="1658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21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ספר‬‎"/>
          <p:cNvPicPr>
            <a:picLocks noChangeAspect="1" noChangeArrowheads="1"/>
          </p:cNvPicPr>
          <p:nvPr/>
        </p:nvPicPr>
        <p:blipFill>
          <a:blip r:embed="rId2" cstate="print"/>
          <a:srcRect/>
          <a:stretch>
            <a:fillRect/>
          </a:stretch>
        </p:blipFill>
        <p:spPr bwMode="auto">
          <a:xfrm>
            <a:off x="1763688" y="1628800"/>
            <a:ext cx="6048672" cy="4045050"/>
          </a:xfrm>
          <a:prstGeom prst="rect">
            <a:avLst/>
          </a:prstGeom>
          <a:noFill/>
        </p:spPr>
      </p:pic>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sp>
        <p:nvSpPr>
          <p:cNvPr id="3" name="מציין מיקום תוכן 2"/>
          <p:cNvSpPr>
            <a:spLocks noGrp="1"/>
          </p:cNvSpPr>
          <p:nvPr>
            <p:ph idx="1"/>
          </p:nvPr>
        </p:nvSpPr>
        <p:spPr/>
        <p:txBody>
          <a:bodyPr/>
          <a:lstStyle/>
          <a:p>
            <a:pPr>
              <a:buNone/>
            </a:pPr>
            <a:r>
              <a:rPr lang="he-IL" sz="2400" dirty="0" smtClean="0"/>
              <a:t>מדידת עובי של </a:t>
            </a:r>
            <a:r>
              <a:rPr lang="he-IL" sz="2400" dirty="0" smtClean="0"/>
              <a:t>דף בספר</a:t>
            </a:r>
            <a:endParaRPr lang="he-IL" sz="2400" dirty="0" smtClean="0"/>
          </a:p>
          <a:p>
            <a:endParaRPr lang="he-IL" dirty="0"/>
          </a:p>
          <a:p>
            <a:endParaRPr lang="he-IL" dirty="0" smtClean="0"/>
          </a:p>
          <a:p>
            <a:pPr>
              <a:buNone/>
            </a:pPr>
            <a:endParaRPr lang="he-IL" sz="2400" dirty="0" smtClean="0"/>
          </a:p>
        </p:txBody>
      </p:sp>
    </p:spTree>
    <p:extLst>
      <p:ext uri="{BB962C8B-B14F-4D97-AF65-F5344CB8AC3E}">
        <p14:creationId xmlns="" xmlns:p14="http://schemas.microsoft.com/office/powerpoint/2010/main" val="272160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sp>
        <p:nvSpPr>
          <p:cNvPr id="3" name="מציין מיקום תוכן 2"/>
          <p:cNvSpPr>
            <a:spLocks noGrp="1"/>
          </p:cNvSpPr>
          <p:nvPr>
            <p:ph idx="1"/>
          </p:nvPr>
        </p:nvSpPr>
        <p:spPr>
          <a:xfrm>
            <a:off x="457200" y="1600200"/>
            <a:ext cx="8229600" cy="4997152"/>
          </a:xfrm>
        </p:spPr>
        <p:txBody>
          <a:bodyPr>
            <a:normAutofit fontScale="77500" lnSpcReduction="20000"/>
          </a:bodyPr>
          <a:lstStyle/>
          <a:p>
            <a:pPr marL="0" indent="0">
              <a:lnSpc>
                <a:spcPct val="90000"/>
              </a:lnSpc>
              <a:buNone/>
            </a:pPr>
            <a:r>
              <a:rPr lang="he-IL" sz="2800" dirty="0" smtClean="0"/>
              <a:t>תלמידים מדדו 100 דפים עוקבים של ספר ומצאו כי העובי הכולל הוא 10 מ"מ. מזה הם העריכו את עוביו של דף בודד. מהי ההערכה?</a:t>
            </a:r>
            <a:endParaRPr lang="en-US" sz="2800" dirty="0" smtClean="0"/>
          </a:p>
          <a:p>
            <a:pPr marL="0" indent="0">
              <a:lnSpc>
                <a:spcPct val="90000"/>
              </a:lnSpc>
              <a:buNone/>
            </a:pPr>
            <a:endParaRPr lang="he-IL" sz="2800" dirty="0" smtClean="0">
              <a:solidFill>
                <a:schemeClr val="accent1"/>
              </a:solidFill>
            </a:endParaRPr>
          </a:p>
          <a:p>
            <a:pPr marL="0" indent="0">
              <a:lnSpc>
                <a:spcPct val="90000"/>
              </a:lnSpc>
              <a:buNone/>
            </a:pPr>
            <a:r>
              <a:rPr lang="he-IL" sz="2800" dirty="0" smtClean="0">
                <a:solidFill>
                  <a:schemeClr val="accent1"/>
                </a:solidFill>
              </a:rPr>
              <a:t>מחלוקת </a:t>
            </a:r>
            <a:r>
              <a:rPr lang="he-IL" sz="2800" dirty="0" smtClean="0">
                <a:solidFill>
                  <a:schemeClr val="accent1"/>
                </a:solidFill>
              </a:rPr>
              <a:t>העובי הכולל במספר הדפים מתקבל כי העובי של דף הוא 0.1 מ"מ.</a:t>
            </a:r>
            <a:endParaRPr lang="en-US" sz="2800" dirty="0" smtClean="0">
              <a:solidFill>
                <a:schemeClr val="accent1"/>
              </a:solidFill>
            </a:endParaRPr>
          </a:p>
          <a:p>
            <a:pPr marL="0" indent="0">
              <a:lnSpc>
                <a:spcPct val="90000"/>
              </a:lnSpc>
              <a:buNone/>
            </a:pPr>
            <a:r>
              <a:rPr lang="he-IL" sz="2800" dirty="0" smtClean="0"/>
              <a:t> </a:t>
            </a:r>
            <a:endParaRPr lang="en-US" sz="2800" dirty="0" smtClean="0"/>
          </a:p>
          <a:p>
            <a:pPr marL="0" indent="0">
              <a:lnSpc>
                <a:spcPct val="90000"/>
              </a:lnSpc>
              <a:buNone/>
            </a:pPr>
            <a:r>
              <a:rPr lang="he-IL" sz="2800" dirty="0" smtClean="0"/>
              <a:t>בהתבוננות נוספת גילו התלמידים כי בתוך קבוצת מאה הדפים, יש חמישים דפי תמונה עוקבים. הם מדדו את העובי הכולל של קבוצת הדפים הזאת ומצאו כי הוא 5.5  מ"מ. מה עוביו של דף תמונה? מה עוביו של דף רגיל?</a:t>
            </a:r>
            <a:endParaRPr lang="en-US" sz="2800" dirty="0" smtClean="0"/>
          </a:p>
          <a:p>
            <a:pPr marL="0" indent="0">
              <a:lnSpc>
                <a:spcPct val="90000"/>
              </a:lnSpc>
              <a:buNone/>
            </a:pPr>
            <a:endParaRPr lang="he-IL" sz="2800" dirty="0" smtClean="0">
              <a:solidFill>
                <a:schemeClr val="accent1"/>
              </a:solidFill>
            </a:endParaRPr>
          </a:p>
          <a:p>
            <a:pPr marL="0" indent="0">
              <a:lnSpc>
                <a:spcPct val="90000"/>
              </a:lnSpc>
              <a:buNone/>
            </a:pPr>
            <a:r>
              <a:rPr lang="he-IL" sz="2800" dirty="0" smtClean="0">
                <a:solidFill>
                  <a:schemeClr val="accent1"/>
                </a:solidFill>
              </a:rPr>
              <a:t>מפעולת </a:t>
            </a:r>
            <a:r>
              <a:rPr lang="he-IL" sz="2800" dirty="0" smtClean="0">
                <a:solidFill>
                  <a:schemeClr val="accent1"/>
                </a:solidFill>
              </a:rPr>
              <a:t>חילוק מתקבל כי עוביו של דף תמונה הוא 0.11 מ"מ. </a:t>
            </a:r>
            <a:r>
              <a:rPr lang="he-IL" sz="2800" dirty="0" smtClean="0">
                <a:solidFill>
                  <a:schemeClr val="accent1"/>
                </a:solidFill>
              </a:rPr>
              <a:t>העובי הכולל של קבוצת הדפים הרגילים הוא 4.5 מ"מ, ולכן עוביו של כל דף הוא 0.9 מ"מ.</a:t>
            </a:r>
            <a:endParaRPr lang="en-US" sz="2800" dirty="0" smtClean="0">
              <a:solidFill>
                <a:schemeClr val="accent1"/>
              </a:solidFill>
            </a:endParaRPr>
          </a:p>
          <a:p>
            <a:pPr marL="0" indent="0">
              <a:lnSpc>
                <a:spcPct val="90000"/>
              </a:lnSpc>
              <a:buNone/>
            </a:pPr>
            <a:r>
              <a:rPr lang="he-IL" sz="2800" dirty="0" smtClean="0"/>
              <a:t> </a:t>
            </a:r>
            <a:endParaRPr lang="en-US" sz="2800" dirty="0" smtClean="0"/>
          </a:p>
          <a:p>
            <a:pPr marL="0" indent="0">
              <a:lnSpc>
                <a:spcPct val="90000"/>
              </a:lnSpc>
              <a:buNone/>
            </a:pPr>
            <a:r>
              <a:rPr lang="he-IL" sz="2800" dirty="0" smtClean="0"/>
              <a:t>מתברר כי המדידה של כלל מאה הדפים הניבה תוצאה שגויה לכל דף (0.1 מ"מ). האם בכל זאת יש לתוצאה הזאת משמעות?</a:t>
            </a:r>
            <a:endParaRPr lang="en-US" sz="2800" dirty="0" smtClean="0"/>
          </a:p>
          <a:p>
            <a:pPr marL="0" indent="0">
              <a:lnSpc>
                <a:spcPct val="90000"/>
              </a:lnSpc>
              <a:buNone/>
            </a:pPr>
            <a:endParaRPr lang="he-IL" sz="2800" dirty="0" smtClean="0">
              <a:solidFill>
                <a:schemeClr val="accent1"/>
              </a:solidFill>
            </a:endParaRPr>
          </a:p>
          <a:p>
            <a:pPr marL="0" indent="0">
              <a:lnSpc>
                <a:spcPct val="90000"/>
              </a:lnSpc>
              <a:buNone/>
            </a:pPr>
            <a:r>
              <a:rPr lang="he-IL" sz="2800" dirty="0" smtClean="0">
                <a:solidFill>
                  <a:schemeClr val="accent1"/>
                </a:solidFill>
              </a:rPr>
              <a:t>כן</a:t>
            </a:r>
            <a:r>
              <a:rPr lang="he-IL" sz="2800" dirty="0" smtClean="0">
                <a:solidFill>
                  <a:schemeClr val="accent1"/>
                </a:solidFill>
              </a:rPr>
              <a:t>. </a:t>
            </a:r>
            <a:r>
              <a:rPr lang="he-IL" sz="2800" dirty="0" smtClean="0">
                <a:solidFill>
                  <a:schemeClr val="accent1"/>
                </a:solidFill>
              </a:rPr>
              <a:t>זהו העובי הממוצע של דף בקבוצת מאה הדפים. </a:t>
            </a:r>
            <a:r>
              <a:rPr lang="he-IL" sz="2800" dirty="0" smtClean="0">
                <a:solidFill>
                  <a:schemeClr val="accent1"/>
                </a:solidFill>
              </a:rPr>
              <a:t>אמנם אין אף דף שזה עוביו, אך זהו הממוצע</a:t>
            </a:r>
            <a:r>
              <a:rPr lang="he-IL" sz="2800" dirty="0" smtClean="0">
                <a:solidFill>
                  <a:schemeClr val="accent1"/>
                </a:solidFill>
              </a:rPr>
              <a:t>.</a:t>
            </a:r>
            <a:endParaRPr lang="he-IL" dirty="0" smtClean="0"/>
          </a:p>
          <a:p>
            <a:pPr>
              <a:buNone/>
            </a:pPr>
            <a:endParaRPr lang="he-IL" sz="2400" dirty="0" smtClean="0"/>
          </a:p>
        </p:txBody>
      </p:sp>
    </p:spTree>
    <p:extLst>
      <p:ext uri="{BB962C8B-B14F-4D97-AF65-F5344CB8AC3E}">
        <p14:creationId xmlns="" xmlns:p14="http://schemas.microsoft.com/office/powerpoint/2010/main" val="2721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buNone/>
            </a:pPr>
            <a:r>
              <a:rPr lang="he-IL" sz="2400" dirty="0" smtClean="0"/>
              <a:t>מדידת עובי של </a:t>
            </a:r>
            <a:r>
              <a:rPr lang="he-IL" sz="2400" dirty="0" smtClean="0"/>
              <a:t>חוט</a:t>
            </a:r>
            <a:endParaRPr lang="he-IL" sz="2400" dirty="0" smtClean="0"/>
          </a:p>
          <a:p>
            <a:endParaRPr lang="he-IL" dirty="0"/>
          </a:p>
          <a:p>
            <a:endParaRPr lang="he-IL" dirty="0" smtClean="0"/>
          </a:p>
          <a:p>
            <a:pPr>
              <a:buNone/>
            </a:pPr>
            <a:endParaRPr lang="he-IL" sz="2400" dirty="0" smtClean="0"/>
          </a:p>
        </p:txBody>
      </p:sp>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pic>
        <p:nvPicPr>
          <p:cNvPr id="36866" name="Picture 2" descr="Image result for ‫חוט‬‎"/>
          <p:cNvPicPr>
            <a:picLocks noChangeAspect="1" noChangeArrowheads="1"/>
          </p:cNvPicPr>
          <p:nvPr/>
        </p:nvPicPr>
        <p:blipFill>
          <a:blip r:embed="rId2" cstate="print"/>
          <a:srcRect/>
          <a:stretch>
            <a:fillRect/>
          </a:stretch>
        </p:blipFill>
        <p:spPr bwMode="auto">
          <a:xfrm>
            <a:off x="2339752" y="2132856"/>
            <a:ext cx="4346848" cy="4346848"/>
          </a:xfrm>
          <a:prstGeom prst="rect">
            <a:avLst/>
          </a:prstGeom>
          <a:noFill/>
        </p:spPr>
      </p:pic>
    </p:spTree>
    <p:extLst>
      <p:ext uri="{BB962C8B-B14F-4D97-AF65-F5344CB8AC3E}">
        <p14:creationId xmlns="" xmlns:p14="http://schemas.microsoft.com/office/powerpoint/2010/main" val="2721606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5141168"/>
          </a:xfrm>
        </p:spPr>
        <p:txBody>
          <a:bodyPr>
            <a:normAutofit/>
          </a:bodyPr>
          <a:lstStyle/>
          <a:p>
            <a:pPr>
              <a:buNone/>
            </a:pPr>
            <a:endParaRPr lang="he-IL" sz="2400" dirty="0" smtClean="0"/>
          </a:p>
          <a:p>
            <a:pPr>
              <a:buNone/>
            </a:pPr>
            <a:endParaRPr lang="he-IL" sz="2400" dirty="0" smtClean="0"/>
          </a:p>
          <a:p>
            <a:pPr>
              <a:buNone/>
            </a:pPr>
            <a:endParaRPr lang="he-IL" sz="2400" dirty="0" smtClean="0"/>
          </a:p>
          <a:p>
            <a:pPr>
              <a:buNone/>
            </a:pPr>
            <a:endParaRPr lang="he-IL" sz="2400" dirty="0" smtClean="0"/>
          </a:p>
          <a:p>
            <a:pPr>
              <a:buNone/>
            </a:pPr>
            <a:endParaRPr lang="he-IL" sz="2400" dirty="0" smtClean="0"/>
          </a:p>
          <a:p>
            <a:pPr>
              <a:buNone/>
            </a:pPr>
            <a:endParaRPr lang="he-IL" sz="2400" dirty="0" smtClean="0"/>
          </a:p>
          <a:p>
            <a:pPr marL="0" indent="0">
              <a:buNone/>
            </a:pPr>
            <a:endParaRPr lang="he-IL" sz="2400" dirty="0" smtClean="0"/>
          </a:p>
          <a:p>
            <a:pPr marL="0" indent="0">
              <a:buNone/>
            </a:pPr>
            <a:r>
              <a:rPr lang="he-IL" sz="2400" dirty="0" smtClean="0"/>
              <a:t>תלמידה </a:t>
            </a:r>
            <a:r>
              <a:rPr lang="he-IL" sz="2400" dirty="0" smtClean="0"/>
              <a:t>מבקשת למדוד את אורכו של גרגר אורז מסוים. מה הקושי העומד בפניה? כיצד תתגבר על הקושי? </a:t>
            </a:r>
            <a:endParaRPr lang="he-IL" sz="2400" dirty="0" smtClean="0"/>
          </a:p>
          <a:p>
            <a:pPr marL="0" indent="0">
              <a:buNone/>
            </a:pPr>
            <a:r>
              <a:rPr lang="he-IL" sz="2400" dirty="0" smtClean="0">
                <a:solidFill>
                  <a:schemeClr val="accent1"/>
                </a:solidFill>
              </a:rPr>
              <a:t>הקושי נובע מן הממדים הקטנים של הגרגר. ניתן לצלם את הגרגר כשלידו סרגל ולהגדיל את התמונה.</a:t>
            </a:r>
            <a:endParaRPr lang="he-IL" sz="2400" dirty="0" smtClean="0">
              <a:solidFill>
                <a:schemeClr val="accent1"/>
              </a:solidFill>
            </a:endParaRPr>
          </a:p>
          <a:p>
            <a:endParaRPr lang="he-IL" dirty="0"/>
          </a:p>
          <a:p>
            <a:endParaRPr lang="he-IL" dirty="0" smtClean="0"/>
          </a:p>
          <a:p>
            <a:pPr>
              <a:buNone/>
            </a:pPr>
            <a:endParaRPr lang="he-IL" sz="2400" dirty="0" smtClean="0"/>
          </a:p>
        </p:txBody>
      </p:sp>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pic>
        <p:nvPicPr>
          <p:cNvPr id="37890" name="Picture 2" descr="Image result for ‫גרגר אורז‬‎"/>
          <p:cNvPicPr>
            <a:picLocks noChangeAspect="1" noChangeArrowheads="1"/>
          </p:cNvPicPr>
          <p:nvPr/>
        </p:nvPicPr>
        <p:blipFill>
          <a:blip r:embed="rId2" cstate="print"/>
          <a:srcRect/>
          <a:stretch>
            <a:fillRect/>
          </a:stretch>
        </p:blipFill>
        <p:spPr bwMode="auto">
          <a:xfrm>
            <a:off x="2555776" y="1484784"/>
            <a:ext cx="3816424" cy="2911648"/>
          </a:xfrm>
          <a:prstGeom prst="rect">
            <a:avLst/>
          </a:prstGeom>
          <a:noFill/>
        </p:spPr>
      </p:pic>
    </p:spTree>
    <p:extLst>
      <p:ext uri="{BB962C8B-B14F-4D97-AF65-F5344CB8AC3E}">
        <p14:creationId xmlns="" xmlns:p14="http://schemas.microsoft.com/office/powerpoint/2010/main" val="2721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mborghinistore.com/images/en/lamborghini/banner_interna.jpg?1301329705"/>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2312180" y="1124744"/>
            <a:ext cx="4849802"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תמונות 002"/>
          <p:cNvPicPr>
            <a:picLocks noChangeAspect="1" noChangeArrowheads="1"/>
          </p:cNvPicPr>
          <p:nvPr/>
        </p:nvPicPr>
        <p:blipFill>
          <a:blip r:embed="rId4" cstate="print">
            <a:lum bright="16000"/>
            <a:extLst>
              <a:ext uri="{28A0092B-C50C-407E-A947-70E740481C1C}">
                <a14:useLocalDpi xmlns="" xmlns:a14="http://schemas.microsoft.com/office/drawing/2010/main" val="0"/>
              </a:ext>
            </a:extLst>
          </a:blip>
          <a:srcRect/>
          <a:stretch>
            <a:fillRect/>
          </a:stretch>
        </p:blipFill>
        <p:spPr bwMode="auto">
          <a:xfrm>
            <a:off x="2312181" y="3501007"/>
            <a:ext cx="4849802" cy="2466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851920" y="6021288"/>
            <a:ext cx="1561646" cy="369332"/>
          </a:xfrm>
          <a:prstGeom prst="rect">
            <a:avLst/>
          </a:prstGeom>
          <a:noFill/>
        </p:spPr>
        <p:txBody>
          <a:bodyPr wrap="none" rtlCol="0">
            <a:spAutoFit/>
          </a:bodyPr>
          <a:lstStyle/>
          <a:p>
            <a:r>
              <a:rPr lang="he-IL" dirty="0" smtClean="0"/>
              <a:t>דגם ביחס 1:32</a:t>
            </a:r>
            <a:endParaRPr lang="en-US" dirty="0"/>
          </a:p>
        </p:txBody>
      </p:sp>
    </p:spTree>
    <p:extLst>
      <p:ext uri="{BB962C8B-B14F-4D97-AF65-F5344CB8AC3E}">
        <p14:creationId xmlns="" xmlns:p14="http://schemas.microsoft.com/office/powerpoint/2010/main" val="29729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5141168"/>
          </a:xfrm>
        </p:spPr>
        <p:txBody>
          <a:bodyPr>
            <a:normAutofit fontScale="70000" lnSpcReduction="20000"/>
          </a:bodyPr>
          <a:lstStyle/>
          <a:p>
            <a:pPr marL="0" indent="0">
              <a:buNone/>
            </a:pPr>
            <a:r>
              <a:rPr lang="he-IL" sz="3400" dirty="0" smtClean="0"/>
              <a:t>תלמיד מבקש למצוא את האורך הממוצע של גרגרי אורז מסוג מסוים. מה תייעצו לו.</a:t>
            </a:r>
            <a:endParaRPr lang="en-US" sz="3400" dirty="0" smtClean="0"/>
          </a:p>
          <a:p>
            <a:pPr marL="0" indent="0">
              <a:buNone/>
            </a:pPr>
            <a:r>
              <a:rPr lang="he-IL" sz="3400" dirty="0" smtClean="0">
                <a:solidFill>
                  <a:schemeClr val="accent1"/>
                </a:solidFill>
              </a:rPr>
              <a:t>התלמיד יוציא קבוצה של גרגרים מן השק </a:t>
            </a:r>
            <a:r>
              <a:rPr lang="he-IL" sz="3400" dirty="0" smtClean="0">
                <a:solidFill>
                  <a:schemeClr val="accent1"/>
                </a:solidFill>
              </a:rPr>
              <a:t>ויציב </a:t>
            </a:r>
            <a:r>
              <a:rPr lang="he-IL" sz="3400" dirty="0" smtClean="0">
                <a:solidFill>
                  <a:schemeClr val="accent1"/>
                </a:solidFill>
              </a:rPr>
              <a:t>אותם בקו ישר, בזה אחר זה. </a:t>
            </a:r>
            <a:r>
              <a:rPr lang="he-IL" sz="3400" dirty="0" smtClean="0">
                <a:solidFill>
                  <a:schemeClr val="accent1"/>
                </a:solidFill>
              </a:rPr>
              <a:t>הוא ימדוד את האורך הכולל ויחלק במספר הגרגרים.</a:t>
            </a:r>
            <a:endParaRPr lang="en-US" sz="3400" dirty="0" smtClean="0">
              <a:solidFill>
                <a:schemeClr val="accent1"/>
              </a:solidFill>
            </a:endParaRPr>
          </a:p>
          <a:p>
            <a:pPr marL="0" indent="0">
              <a:buNone/>
            </a:pPr>
            <a:r>
              <a:rPr lang="he-IL" sz="3400" dirty="0" smtClean="0"/>
              <a:t> </a:t>
            </a:r>
            <a:endParaRPr lang="en-US" sz="3400" dirty="0" smtClean="0"/>
          </a:p>
          <a:p>
            <a:pPr marL="0" indent="0">
              <a:buNone/>
            </a:pPr>
            <a:r>
              <a:rPr lang="he-IL" sz="3400" dirty="0" smtClean="0"/>
              <a:t>מה עליו לעשות כדי לדייק ככל האפשר?</a:t>
            </a:r>
            <a:endParaRPr lang="en-US" sz="3400" dirty="0" smtClean="0"/>
          </a:p>
          <a:p>
            <a:pPr marL="0" indent="0">
              <a:buNone/>
            </a:pPr>
            <a:r>
              <a:rPr lang="he-IL" sz="3400" dirty="0" smtClean="0">
                <a:solidFill>
                  <a:schemeClr val="accent1"/>
                </a:solidFill>
              </a:rPr>
              <a:t>עליו לקחת קבוצת גרגרים גדולה ככל האפשר. מדוע לא ייקח קבוצה עצומה? מפני שהדבר יהיה כרוך בספירה מתמשכת.</a:t>
            </a:r>
            <a:endParaRPr lang="en-US" sz="3400" dirty="0" smtClean="0">
              <a:solidFill>
                <a:schemeClr val="accent1"/>
              </a:solidFill>
            </a:endParaRPr>
          </a:p>
          <a:p>
            <a:pPr marL="0" indent="0">
              <a:buNone/>
            </a:pPr>
            <a:r>
              <a:rPr lang="he-IL" sz="3400" dirty="0" smtClean="0"/>
              <a:t> </a:t>
            </a:r>
            <a:endParaRPr lang="en-US" sz="3400" dirty="0" smtClean="0"/>
          </a:p>
          <a:p>
            <a:pPr marL="0" indent="0">
              <a:buNone/>
            </a:pPr>
            <a:r>
              <a:rPr lang="he-IL" sz="3400" dirty="0" smtClean="0"/>
              <a:t>האם כדאי לתלמיד למדוד את האורך של כל גרגר בנפרד ואחר לחשב את הממוצע?</a:t>
            </a:r>
            <a:endParaRPr lang="en-US" sz="3400" dirty="0" smtClean="0"/>
          </a:p>
          <a:p>
            <a:pPr marL="0" indent="0">
              <a:buNone/>
            </a:pPr>
            <a:r>
              <a:rPr lang="he-IL" sz="3400" dirty="0" smtClean="0">
                <a:solidFill>
                  <a:schemeClr val="accent1"/>
                </a:solidFill>
              </a:rPr>
              <a:t>לא. זה יחייב אותו לערוך מדידות רבות (לאחר הגדלה) ואז לחשב ממוצע. התוצאה תהיה זהה לזו שהוצגה כאן (עם סיכוי רב יותר לשגיאות מדידה ולשגיאות חישוב). </a:t>
            </a:r>
            <a:endParaRPr lang="en-US" sz="3400" dirty="0" smtClean="0">
              <a:solidFill>
                <a:schemeClr val="accent1"/>
              </a:solidFill>
            </a:endParaRPr>
          </a:p>
          <a:p>
            <a:pPr marL="0" indent="0">
              <a:buNone/>
            </a:pPr>
            <a:endParaRPr lang="he-IL" sz="3400" dirty="0"/>
          </a:p>
          <a:p>
            <a:endParaRPr lang="he-IL" dirty="0" smtClean="0"/>
          </a:p>
          <a:p>
            <a:pPr>
              <a:buNone/>
            </a:pPr>
            <a:endParaRPr lang="he-IL" sz="2400" dirty="0" smtClean="0"/>
          </a:p>
        </p:txBody>
      </p:sp>
      <p:sp>
        <p:nvSpPr>
          <p:cNvPr id="2" name="כותרת 1"/>
          <p:cNvSpPr>
            <a:spLocks noGrp="1"/>
          </p:cNvSpPr>
          <p:nvPr>
            <p:ph type="title"/>
          </p:nvPr>
        </p:nvSpPr>
        <p:spPr/>
        <p:txBody>
          <a:bodyPr>
            <a:normAutofit/>
          </a:bodyPr>
          <a:lstStyle/>
          <a:p>
            <a:r>
              <a:rPr lang="he-IL" b="1" dirty="0">
                <a:solidFill>
                  <a:schemeClr val="tx2"/>
                </a:solidFill>
              </a:rPr>
              <a:t>מדידת מרחקים </a:t>
            </a:r>
            <a:r>
              <a:rPr lang="he-IL" b="1" dirty="0" smtClean="0">
                <a:solidFill>
                  <a:schemeClr val="tx2"/>
                </a:solidFill>
              </a:rPr>
              <a:t>קטנים</a:t>
            </a:r>
            <a:endParaRPr lang="he-IL" b="1" dirty="0">
              <a:solidFill>
                <a:schemeClr val="tx2"/>
              </a:solidFill>
            </a:endParaRPr>
          </a:p>
        </p:txBody>
      </p:sp>
    </p:spTree>
    <p:extLst>
      <p:ext uri="{BB962C8B-B14F-4D97-AF65-F5344CB8AC3E}">
        <p14:creationId xmlns="" xmlns:p14="http://schemas.microsoft.com/office/powerpoint/2010/main" val="2721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5141168"/>
          </a:xfrm>
        </p:spPr>
        <p:txBody>
          <a:bodyPr>
            <a:normAutofit/>
          </a:bodyPr>
          <a:lstStyle/>
          <a:p>
            <a:pPr>
              <a:buNone/>
            </a:pPr>
            <a:r>
              <a:rPr lang="he-IL" sz="2800" b="1" dirty="0" smtClean="0"/>
              <a:t>מדידת קוטר השמש</a:t>
            </a:r>
            <a:endParaRPr lang="en-US" sz="2800" dirty="0" smtClean="0"/>
          </a:p>
          <a:p>
            <a:pPr marL="0" indent="0">
              <a:buNone/>
            </a:pPr>
            <a:r>
              <a:rPr lang="he-IL" sz="2400" dirty="0" smtClean="0"/>
              <a:t>תלמידה קראה בספר כי המרחק של הארץ מן השמש הוא 150 מיליון ק"מ. היא מעוניינת לברר מהו הקוטר של השמש. לשם כך היא מחזיקה מטבע של 10 אגורות בינה לבין השמש, כך שהמטבע מסתיר בדיוק את השמש. </a:t>
            </a:r>
            <a:r>
              <a:rPr lang="he-IL" sz="2400" dirty="0" smtClean="0"/>
              <a:t>מדוע היא עושה זאת? </a:t>
            </a:r>
            <a:endParaRPr lang="he-IL" sz="2400" dirty="0" smtClean="0"/>
          </a:p>
          <a:p>
            <a:pPr marL="0" indent="0">
              <a:buNone/>
            </a:pPr>
            <a:r>
              <a:rPr lang="he-IL" sz="2400" b="1" dirty="0" smtClean="0">
                <a:solidFill>
                  <a:schemeClr val="accent1"/>
                </a:solidFill>
              </a:rPr>
              <a:t>ראשית</a:t>
            </a:r>
            <a:r>
              <a:rPr lang="he-IL" sz="2400" b="1" dirty="0" smtClean="0">
                <a:solidFill>
                  <a:schemeClr val="accent1"/>
                </a:solidFill>
              </a:rPr>
              <a:t>, </a:t>
            </a:r>
            <a:r>
              <a:rPr lang="he-IL" sz="2400" b="1" dirty="0" smtClean="0">
                <a:solidFill>
                  <a:schemeClr val="accent1"/>
                </a:solidFill>
              </a:rPr>
              <a:t>כמובן שיש להימנע ממבט </a:t>
            </a:r>
            <a:r>
              <a:rPr lang="he-IL" sz="2400" b="1" dirty="0" smtClean="0">
                <a:solidFill>
                  <a:schemeClr val="accent1"/>
                </a:solidFill>
              </a:rPr>
              <a:t>ישיר אל </a:t>
            </a:r>
            <a:r>
              <a:rPr lang="he-IL" sz="2400" b="1" dirty="0" smtClean="0">
                <a:solidFill>
                  <a:schemeClr val="accent1"/>
                </a:solidFill>
              </a:rPr>
              <a:t>השמש.</a:t>
            </a:r>
          </a:p>
          <a:p>
            <a:pPr marL="0" indent="0">
              <a:buNone/>
            </a:pPr>
            <a:r>
              <a:rPr lang="he-IL" sz="2400" dirty="0" smtClean="0">
                <a:solidFill>
                  <a:schemeClr val="accent1"/>
                </a:solidFill>
              </a:rPr>
              <a:t>היחס </a:t>
            </a:r>
            <a:r>
              <a:rPr lang="he-IL" sz="2400" dirty="0" smtClean="0">
                <a:solidFill>
                  <a:schemeClr val="accent1"/>
                </a:solidFill>
              </a:rPr>
              <a:t>שבין המרחק אל השמש לבין קוטר השמש, הוא כמו היחס שבין המרחק מן העין אל המטבע לבין קוטר המטבע</a:t>
            </a:r>
            <a:r>
              <a:rPr lang="he-IL" sz="2400" dirty="0" smtClean="0">
                <a:solidFill>
                  <a:schemeClr val="accent1"/>
                </a:solidFill>
              </a:rPr>
              <a:t>.</a:t>
            </a:r>
            <a:endParaRPr lang="en-US" sz="2400" dirty="0" smtClean="0">
              <a:solidFill>
                <a:schemeClr val="accent1"/>
              </a:solidFill>
            </a:endParaRPr>
          </a:p>
          <a:p>
            <a:endParaRPr lang="he-IL" dirty="0" smtClean="0"/>
          </a:p>
          <a:p>
            <a:pPr>
              <a:buNone/>
            </a:pPr>
            <a:endParaRPr lang="he-IL" sz="2400" dirty="0" smtClean="0"/>
          </a:p>
        </p:txBody>
      </p:sp>
      <p:sp>
        <p:nvSpPr>
          <p:cNvPr id="2" name="כותרת 1"/>
          <p:cNvSpPr>
            <a:spLocks noGrp="1"/>
          </p:cNvSpPr>
          <p:nvPr>
            <p:ph type="title"/>
          </p:nvPr>
        </p:nvSpPr>
        <p:spPr/>
        <p:txBody>
          <a:bodyPr>
            <a:normAutofit/>
          </a:bodyPr>
          <a:lstStyle/>
          <a:p>
            <a:r>
              <a:rPr lang="he-IL" b="1" dirty="0" smtClean="0">
                <a:solidFill>
                  <a:schemeClr val="tx2"/>
                </a:solidFill>
              </a:rPr>
              <a:t>מדידת גודלו של עצם מרוחק</a:t>
            </a:r>
            <a:endParaRPr lang="he-IL" b="1" dirty="0">
              <a:solidFill>
                <a:schemeClr val="tx2"/>
              </a:solidFill>
            </a:endParaRPr>
          </a:p>
        </p:txBody>
      </p:sp>
      <p:pic>
        <p:nvPicPr>
          <p:cNvPr id="38926" name="Picture 14"/>
          <p:cNvPicPr>
            <a:picLocks noChangeAspect="1" noChangeArrowheads="1"/>
          </p:cNvPicPr>
          <p:nvPr/>
        </p:nvPicPr>
        <p:blipFill>
          <a:blip r:embed="rId2" cstate="print"/>
          <a:srcRect/>
          <a:stretch>
            <a:fillRect/>
          </a:stretch>
        </p:blipFill>
        <p:spPr bwMode="auto">
          <a:xfrm>
            <a:off x="2411760" y="4886325"/>
            <a:ext cx="3924300" cy="1971675"/>
          </a:xfrm>
          <a:prstGeom prst="rect">
            <a:avLst/>
          </a:prstGeom>
          <a:noFill/>
          <a:ln w="9525">
            <a:noFill/>
            <a:miter lim="800000"/>
            <a:headEnd/>
            <a:tailEnd/>
          </a:ln>
        </p:spPr>
      </p:pic>
    </p:spTree>
    <p:extLst>
      <p:ext uri="{BB962C8B-B14F-4D97-AF65-F5344CB8AC3E}">
        <p14:creationId xmlns="" xmlns:p14="http://schemas.microsoft.com/office/powerpoint/2010/main" val="2721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מן האמה ועד למטר</a:t>
            </a:r>
          </a:p>
        </p:txBody>
      </p:sp>
      <p:sp>
        <p:nvSpPr>
          <p:cNvPr id="3" name="מציין מיקום תוכן 2"/>
          <p:cNvSpPr>
            <a:spLocks noGrp="1"/>
          </p:cNvSpPr>
          <p:nvPr>
            <p:ph idx="1"/>
          </p:nvPr>
        </p:nvSpPr>
        <p:spPr/>
        <p:txBody>
          <a:bodyPr/>
          <a:lstStyle/>
          <a:p>
            <a:pPr marL="0" indent="0">
              <a:buNone/>
            </a:pPr>
            <a:r>
              <a:rPr lang="he-IL" sz="2400" dirty="0">
                <a:solidFill>
                  <a:schemeClr val="tx2"/>
                </a:solidFill>
              </a:rPr>
              <a:t>מדידה כהשוואה </a:t>
            </a:r>
            <a:r>
              <a:rPr lang="he-IL" sz="2400" dirty="0" smtClean="0">
                <a:solidFill>
                  <a:schemeClr val="tx2"/>
                </a:solidFill>
              </a:rPr>
              <a:t>- </a:t>
            </a:r>
            <a:r>
              <a:rPr lang="he-IL" sz="2400" dirty="0" smtClean="0"/>
              <a:t>ניתן להעריך מה גובה העמוד ביחס לאדם</a:t>
            </a:r>
            <a:endParaRPr lang="en-US" sz="2400" dirty="0"/>
          </a:p>
          <a:p>
            <a:endParaRPr lang="he-IL"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2374296"/>
            <a:ext cx="2736304" cy="36215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58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solidFill>
                  <a:schemeClr val="tx2"/>
                </a:solidFill>
              </a:rPr>
              <a:t>מן האמה ועד למטר</a:t>
            </a:r>
          </a:p>
        </p:txBody>
      </p:sp>
      <p:sp>
        <p:nvSpPr>
          <p:cNvPr id="3" name="מציין מיקום תוכן 2"/>
          <p:cNvSpPr>
            <a:spLocks noGrp="1"/>
          </p:cNvSpPr>
          <p:nvPr>
            <p:ph idx="1"/>
          </p:nvPr>
        </p:nvSpPr>
        <p:spPr>
          <a:xfrm>
            <a:off x="251520" y="1340768"/>
            <a:ext cx="8435280" cy="5400600"/>
          </a:xfrm>
        </p:spPr>
        <p:txBody>
          <a:bodyPr>
            <a:normAutofit/>
          </a:bodyPr>
          <a:lstStyle/>
          <a:p>
            <a:pPr marL="0" lvl="1" indent="0">
              <a:buNone/>
            </a:pPr>
            <a:r>
              <a:rPr lang="he-IL" sz="2400" dirty="0" smtClean="0"/>
              <a:t>כאשר </a:t>
            </a:r>
            <a:r>
              <a:rPr lang="he-IL" sz="2400" dirty="0"/>
              <a:t>הצייד הקדמון יצא למסעותיו </a:t>
            </a:r>
            <a:r>
              <a:rPr lang="he-IL" sz="2400" dirty="0" smtClean="0"/>
              <a:t>ונמלט מאריה ענק שרדף אחריו, </a:t>
            </a:r>
            <a:r>
              <a:rPr lang="he-IL" sz="2400" dirty="0"/>
              <a:t>היה עליו לתאר עם שובו את </a:t>
            </a:r>
            <a:r>
              <a:rPr lang="he-IL" sz="2400" dirty="0" smtClean="0"/>
              <a:t>האריה לשבט. </a:t>
            </a:r>
            <a:r>
              <a:rPr lang="he-IL" sz="2400" dirty="0"/>
              <a:t>כיצד יתאר את גודלו? </a:t>
            </a:r>
            <a:endParaRPr lang="he-IL" sz="2400" dirty="0" smtClean="0"/>
          </a:p>
          <a:p>
            <a:pPr marL="0" lvl="1" indent="0">
              <a:buNone/>
            </a:pPr>
            <a:r>
              <a:rPr lang="he-IL" sz="2400" dirty="0" smtClean="0"/>
              <a:t>על </a:t>
            </a:r>
            <a:r>
              <a:rPr lang="he-IL" sz="2400" dirty="0"/>
              <a:t>ידי השוואה לאמת מידה. </a:t>
            </a:r>
            <a:endParaRPr lang="he-IL" sz="2400" dirty="0" smtClean="0"/>
          </a:p>
          <a:p>
            <a:pPr marL="0" lvl="1" indent="0">
              <a:buNone/>
            </a:pPr>
            <a:r>
              <a:rPr lang="he-IL" sz="2400" dirty="0" smtClean="0"/>
              <a:t>ומניין </a:t>
            </a:r>
            <a:r>
              <a:rPr lang="he-IL" sz="2400" dirty="0"/>
              <a:t>תהיה לו אמת מידה כזאת? </a:t>
            </a:r>
            <a:endParaRPr lang="he-IL" sz="2400" dirty="0" smtClean="0"/>
          </a:p>
          <a:p>
            <a:pPr marL="0" lvl="1" indent="0">
              <a:buNone/>
            </a:pPr>
            <a:r>
              <a:rPr lang="he-IL" sz="2400" dirty="0" smtClean="0"/>
              <a:t>אמת </a:t>
            </a:r>
            <a:r>
              <a:rPr lang="he-IL" sz="2400" dirty="0"/>
              <a:t>היד שלו, היא אמת מידה שהיא חלק בלתי נפרד מגופו (מכאן מקור הביטוי "אמת מידה"). </a:t>
            </a:r>
            <a:r>
              <a:rPr lang="he-IL" sz="2400" dirty="0" smtClean="0"/>
              <a:t>זוהי אמת מידה אישית.</a:t>
            </a:r>
          </a:p>
          <a:p>
            <a:pPr lvl="1"/>
            <a:endParaRPr lang="he-IL" dirty="0"/>
          </a:p>
          <a:p>
            <a:pPr lvl="1"/>
            <a:endParaRPr lang="he-IL" dirty="0" smtClean="0"/>
          </a:p>
          <a:p>
            <a:pPr lvl="1"/>
            <a:endParaRPr lang="he-IL" dirty="0"/>
          </a:p>
          <a:p>
            <a:pPr lvl="1"/>
            <a:endParaRPr lang="he-IL" dirty="0" smtClean="0"/>
          </a:p>
          <a:p>
            <a:pPr lvl="1"/>
            <a:endParaRPr lang="he-IL" dirty="0" smtClean="0"/>
          </a:p>
        </p:txBody>
      </p:sp>
      <p:pic>
        <p:nvPicPr>
          <p:cNvPr id="2050" name="Picture 2" descr="http://www.technovelgy.com/graphics/content08/ruler-tattoo.jpg"/>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2771800" y="4005064"/>
            <a:ext cx="3960440" cy="2641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38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מן האמה ועד למטר</a:t>
            </a:r>
          </a:p>
        </p:txBody>
      </p:sp>
      <p:sp>
        <p:nvSpPr>
          <p:cNvPr id="3" name="מציין מיקום תוכן 2"/>
          <p:cNvSpPr>
            <a:spLocks noGrp="1"/>
          </p:cNvSpPr>
          <p:nvPr>
            <p:ph idx="1"/>
          </p:nvPr>
        </p:nvSpPr>
        <p:spPr>
          <a:xfrm>
            <a:off x="251520" y="1340768"/>
            <a:ext cx="8435280" cy="5400600"/>
          </a:xfrm>
        </p:spPr>
        <p:txBody>
          <a:bodyPr>
            <a:normAutofit lnSpcReduction="10000"/>
          </a:bodyPr>
          <a:lstStyle/>
          <a:p>
            <a:pPr marL="0" lvl="1" indent="0">
              <a:buNone/>
            </a:pPr>
            <a:r>
              <a:rPr lang="he-IL" sz="2400" dirty="0" smtClean="0"/>
              <a:t>המידות </a:t>
            </a:r>
            <a:r>
              <a:rPr lang="he-IL" sz="2400" dirty="0"/>
              <a:t>הקדומות ששימשו את עם ישראל היו קשורות ליד – </a:t>
            </a:r>
            <a:r>
              <a:rPr lang="he-IL" sz="2400" dirty="0" smtClean="0"/>
              <a:t>אמה, טפח</a:t>
            </a:r>
            <a:r>
              <a:rPr lang="he-IL" sz="2400" dirty="0"/>
              <a:t>, זרת. </a:t>
            </a:r>
            <a:endParaRPr lang="he-IL" sz="2400" dirty="0" smtClean="0"/>
          </a:p>
          <a:p>
            <a:pPr marL="0" lvl="1" indent="0">
              <a:buNone/>
            </a:pPr>
            <a:r>
              <a:rPr lang="he-IL" sz="2400" dirty="0" smtClean="0"/>
              <a:t>על </a:t>
            </a:r>
            <a:r>
              <a:rPr lang="he-IL" sz="2400" dirty="0"/>
              <a:t>גָּלְיָת נאמר שגובהו הוא שש אמות וזרת</a:t>
            </a:r>
            <a:r>
              <a:rPr lang="he-IL" sz="2400" dirty="0" smtClean="0"/>
              <a:t>.</a:t>
            </a:r>
          </a:p>
          <a:p>
            <a:pPr marL="0" lvl="1" indent="0">
              <a:buNone/>
            </a:pPr>
            <a:endParaRPr lang="he-IL" sz="2400" dirty="0" smtClean="0"/>
          </a:p>
          <a:p>
            <a:pPr marL="0" lvl="1" indent="0">
              <a:buNone/>
            </a:pPr>
            <a:endParaRPr lang="he-IL" sz="2400" dirty="0" smtClean="0"/>
          </a:p>
          <a:p>
            <a:pPr marL="0" lvl="1" indent="0">
              <a:buNone/>
            </a:pPr>
            <a:endParaRPr lang="he-IL" sz="2400" dirty="0" smtClean="0"/>
          </a:p>
          <a:p>
            <a:pPr marL="0" lvl="1" indent="0">
              <a:buNone/>
            </a:pPr>
            <a:r>
              <a:rPr lang="he-IL" sz="2400" dirty="0" smtClean="0"/>
              <a:t>על </a:t>
            </a:r>
            <a:r>
              <a:rPr lang="he-IL" sz="2400" dirty="0"/>
              <a:t>תיבת נֹחַ נאמר כי שְׁלשׁ מֵאוֹת אַמָּה </a:t>
            </a:r>
            <a:r>
              <a:rPr lang="en-US" sz="2400" dirty="0" smtClean="0"/>
              <a:t/>
            </a:r>
            <a:br>
              <a:rPr lang="en-US" sz="2400" dirty="0" smtClean="0"/>
            </a:br>
            <a:r>
              <a:rPr lang="he-IL" sz="2400" dirty="0" smtClean="0"/>
              <a:t>אֹרֶךְ </a:t>
            </a:r>
            <a:r>
              <a:rPr lang="he-IL" sz="2400" dirty="0"/>
              <a:t>הַתֵּבָה חֲמִשִּׁים אַמָּה רָחְבָּהּ וּשְׁלשִׁים </a:t>
            </a:r>
            <a:r>
              <a:rPr lang="en-US" sz="2400" dirty="0" smtClean="0"/>
              <a:t/>
            </a:r>
            <a:br>
              <a:rPr lang="en-US" sz="2400" dirty="0" smtClean="0"/>
            </a:br>
            <a:r>
              <a:rPr lang="he-IL" sz="2400" dirty="0" smtClean="0"/>
              <a:t>אַמָּה </a:t>
            </a:r>
            <a:r>
              <a:rPr lang="he-IL" sz="2400" dirty="0"/>
              <a:t>קוֹמָתָהּ. </a:t>
            </a:r>
            <a:endParaRPr lang="he-IL" sz="2400" dirty="0" smtClean="0"/>
          </a:p>
          <a:p>
            <a:pPr marL="0" lvl="1" indent="0">
              <a:buNone/>
            </a:pPr>
            <a:endParaRPr lang="he-IL" sz="2400" dirty="0" smtClean="0"/>
          </a:p>
          <a:p>
            <a:pPr marL="0" lvl="1" indent="0">
              <a:buNone/>
            </a:pPr>
            <a:endParaRPr lang="he-IL" sz="2400" dirty="0" smtClean="0"/>
          </a:p>
          <a:p>
            <a:pPr marL="0" lvl="1" indent="0">
              <a:buNone/>
            </a:pPr>
            <a:endParaRPr lang="he-IL" sz="2400" dirty="0" smtClean="0"/>
          </a:p>
          <a:p>
            <a:pPr marL="0" lvl="1" indent="0">
              <a:buNone/>
            </a:pPr>
            <a:r>
              <a:rPr lang="he-IL" sz="2400" dirty="0" smtClean="0"/>
              <a:t>כך </a:t>
            </a:r>
            <a:r>
              <a:rPr lang="he-IL" sz="2400" dirty="0"/>
              <a:t>גם בתרבויות אחרות. האנגלים, לדוגמה, </a:t>
            </a:r>
            <a:r>
              <a:rPr lang="he-IL" sz="2400" dirty="0" smtClean="0"/>
              <a:t>משתמשים במידה רגל עד היום.</a:t>
            </a:r>
            <a:endParaRPr lang="en-US" sz="2400" dirty="0"/>
          </a:p>
        </p:txBody>
      </p:sp>
      <p:pic>
        <p:nvPicPr>
          <p:cNvPr id="12290" name="Picture 2" descr="Related image"/>
          <p:cNvPicPr>
            <a:picLocks noChangeAspect="1" noChangeArrowheads="1"/>
          </p:cNvPicPr>
          <p:nvPr/>
        </p:nvPicPr>
        <p:blipFill>
          <a:blip r:embed="rId2" cstate="print"/>
          <a:srcRect/>
          <a:stretch>
            <a:fillRect/>
          </a:stretch>
        </p:blipFill>
        <p:spPr bwMode="auto">
          <a:xfrm>
            <a:off x="179512" y="1916832"/>
            <a:ext cx="3384376" cy="1720869"/>
          </a:xfrm>
          <a:prstGeom prst="rect">
            <a:avLst/>
          </a:prstGeom>
          <a:noFill/>
        </p:spPr>
      </p:pic>
      <p:pic>
        <p:nvPicPr>
          <p:cNvPr id="12292" name="Picture 4" descr="Image result for ‫תיבת נוח‬‎"/>
          <p:cNvPicPr>
            <a:picLocks noChangeAspect="1" noChangeArrowheads="1"/>
          </p:cNvPicPr>
          <p:nvPr/>
        </p:nvPicPr>
        <p:blipFill>
          <a:blip r:embed="rId3" cstate="print"/>
          <a:srcRect/>
          <a:stretch>
            <a:fillRect/>
          </a:stretch>
        </p:blipFill>
        <p:spPr bwMode="auto">
          <a:xfrm>
            <a:off x="395536" y="3861048"/>
            <a:ext cx="2736304" cy="2054716"/>
          </a:xfrm>
          <a:prstGeom prst="rect">
            <a:avLst/>
          </a:prstGeom>
          <a:noFill/>
        </p:spPr>
      </p:pic>
    </p:spTree>
    <p:extLst>
      <p:ext uri="{BB962C8B-B14F-4D97-AF65-F5344CB8AC3E}">
        <p14:creationId xmlns="" xmlns:p14="http://schemas.microsoft.com/office/powerpoint/2010/main" val="340382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הצורך במידה אוניברסאלית</a:t>
            </a:r>
          </a:p>
        </p:txBody>
      </p:sp>
      <p:sp>
        <p:nvSpPr>
          <p:cNvPr id="3" name="מציין מיקום תוכן 2"/>
          <p:cNvSpPr>
            <a:spLocks noGrp="1"/>
          </p:cNvSpPr>
          <p:nvPr>
            <p:ph idx="1"/>
          </p:nvPr>
        </p:nvSpPr>
        <p:spPr>
          <a:xfrm>
            <a:off x="457200" y="1412776"/>
            <a:ext cx="8229600" cy="5328592"/>
          </a:xfrm>
        </p:spPr>
        <p:txBody>
          <a:bodyPr>
            <a:normAutofit/>
          </a:bodyPr>
          <a:lstStyle/>
          <a:p>
            <a:pPr marL="0" indent="0">
              <a:buNone/>
            </a:pPr>
            <a:r>
              <a:rPr lang="he-IL" sz="2400" dirty="0"/>
              <a:t>האמה </a:t>
            </a:r>
            <a:r>
              <a:rPr lang="he-IL" sz="2400" dirty="0" smtClean="0"/>
              <a:t>של איש אינה האמה של רעהו. </a:t>
            </a:r>
          </a:p>
          <a:p>
            <a:endParaRPr lang="he-IL" sz="2400" dirty="0"/>
          </a:p>
          <a:p>
            <a:pPr marL="0" indent="0">
              <a:buNone/>
            </a:pPr>
            <a:endParaRPr lang="he-IL" sz="2400" b="1" dirty="0" smtClean="0"/>
          </a:p>
          <a:p>
            <a:pPr marL="0" indent="0">
              <a:buNone/>
            </a:pPr>
            <a:endParaRPr lang="he-IL" sz="2400" b="1" dirty="0" smtClean="0"/>
          </a:p>
          <a:p>
            <a:pPr marL="0" indent="0">
              <a:buNone/>
            </a:pPr>
            <a:endParaRPr lang="he-IL" sz="2400" b="1" dirty="0" smtClean="0"/>
          </a:p>
          <a:p>
            <a:pPr marL="0" indent="0">
              <a:buNone/>
            </a:pPr>
            <a:endParaRPr lang="he-IL" sz="2400" b="1" dirty="0" smtClean="0"/>
          </a:p>
          <a:p>
            <a:pPr marL="0" indent="0">
              <a:buNone/>
            </a:pPr>
            <a:endParaRPr lang="he-IL" sz="2400" b="1" dirty="0" smtClean="0"/>
          </a:p>
          <a:p>
            <a:pPr marL="0" indent="0">
              <a:buNone/>
            </a:pPr>
            <a:endParaRPr lang="he-IL" sz="2400" b="1" dirty="0" smtClean="0"/>
          </a:p>
          <a:p>
            <a:pPr marL="0" indent="0">
              <a:buNone/>
            </a:pPr>
            <a:r>
              <a:rPr lang="he-IL" sz="2400" b="1" dirty="0" smtClean="0"/>
              <a:t>היחידה </a:t>
            </a:r>
            <a:r>
              <a:rPr lang="he-IL" sz="2400" b="1" dirty="0"/>
              <a:t>התקנית </a:t>
            </a:r>
            <a:r>
              <a:rPr lang="he-IL" sz="2400" b="1" dirty="0" smtClean="0"/>
              <a:t>היום היא המטר </a:t>
            </a:r>
            <a:endParaRPr lang="he-IL" sz="2400" dirty="0"/>
          </a:p>
          <a:p>
            <a:pPr marL="0" indent="0">
              <a:buNone/>
            </a:pPr>
            <a:r>
              <a:rPr lang="he-IL" sz="2400" dirty="0" smtClean="0"/>
              <a:t>כאשר </a:t>
            </a:r>
            <a:r>
              <a:rPr lang="he-IL" sz="2400" dirty="0"/>
              <a:t>יזמו מלומדים, בעת המהפכה הצרפתית, הגדרה של יחידות תקניות, הם ביקשו אמת מידה אוניברסאלית, </a:t>
            </a:r>
            <a:r>
              <a:rPr lang="he-IL" sz="2400" dirty="0" smtClean="0"/>
              <a:t>שתהיה בסדר הגודל של גוף האדם ושאינה </a:t>
            </a:r>
            <a:r>
              <a:rPr lang="he-IL" sz="2400" dirty="0"/>
              <a:t>תלויה בלאום </a:t>
            </a:r>
            <a:r>
              <a:rPr lang="he-IL" sz="2400" dirty="0" smtClean="0"/>
              <a:t>ובתרבות.</a:t>
            </a:r>
          </a:p>
        </p:txBody>
      </p:sp>
      <p:pic>
        <p:nvPicPr>
          <p:cNvPr id="11266" name="Picture 2" descr="Image result for tall and short"/>
          <p:cNvPicPr>
            <a:picLocks noChangeAspect="1" noChangeArrowheads="1"/>
          </p:cNvPicPr>
          <p:nvPr/>
        </p:nvPicPr>
        <p:blipFill>
          <a:blip r:embed="rId2" cstate="print"/>
          <a:srcRect/>
          <a:stretch>
            <a:fillRect/>
          </a:stretch>
        </p:blipFill>
        <p:spPr bwMode="auto">
          <a:xfrm>
            <a:off x="1547664" y="1916832"/>
            <a:ext cx="2603207" cy="3068516"/>
          </a:xfrm>
          <a:prstGeom prst="rect">
            <a:avLst/>
          </a:prstGeom>
          <a:noFill/>
        </p:spPr>
      </p:pic>
    </p:spTree>
    <p:extLst>
      <p:ext uri="{BB962C8B-B14F-4D97-AF65-F5344CB8AC3E}">
        <p14:creationId xmlns="" xmlns:p14="http://schemas.microsoft.com/office/powerpoint/2010/main" val="12112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tx2"/>
                </a:solidFill>
              </a:rPr>
              <a:t>הצורך במידה אוניברסאלית</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96133"/>
            <a:ext cx="9071768" cy="5461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87493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הגדרת המטר</a:t>
            </a:r>
            <a:endParaRPr lang="he-IL" dirty="0">
              <a:solidFill>
                <a:schemeClr val="tx2"/>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8892728"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934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1717087"/>
            <a:ext cx="5829300" cy="3390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מלבן 4"/>
          <p:cNvSpPr/>
          <p:nvPr/>
        </p:nvSpPr>
        <p:spPr>
          <a:xfrm>
            <a:off x="2945212" y="5095951"/>
            <a:ext cx="3223510" cy="369332"/>
          </a:xfrm>
          <a:prstGeom prst="rect">
            <a:avLst/>
          </a:prstGeom>
        </p:spPr>
        <p:txBody>
          <a:bodyPr wrap="none">
            <a:spAutoFit/>
          </a:bodyPr>
          <a:lstStyle/>
          <a:p>
            <a:r>
              <a:rPr lang="en-US" dirty="0">
                <a:hlinkClick r:id="rId2"/>
              </a:rPr>
              <a:t>https://youtu.be/7bUVjJWA6Vw</a:t>
            </a:r>
            <a:endParaRPr lang="he-IL" dirty="0"/>
          </a:p>
        </p:txBody>
      </p:sp>
    </p:spTree>
    <p:extLst>
      <p:ext uri="{BB962C8B-B14F-4D97-AF65-F5344CB8AC3E}">
        <p14:creationId xmlns="" xmlns:p14="http://schemas.microsoft.com/office/powerpoint/2010/main" val="428949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710</Words>
  <Application>Microsoft Office PowerPoint</Application>
  <PresentationFormat>On-screen Show (4:3)</PresentationFormat>
  <Paragraphs>115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ערכת נושא של Office</vt:lpstr>
      <vt:lpstr>יחידות מידה</vt:lpstr>
      <vt:lpstr>Slide 2</vt:lpstr>
      <vt:lpstr>מן האמה ועד למטר</vt:lpstr>
      <vt:lpstr>מן האמה ועד למטר</vt:lpstr>
      <vt:lpstr>מן האמה ועד למטר</vt:lpstr>
      <vt:lpstr>הצורך במידה אוניברסאלית</vt:lpstr>
      <vt:lpstr>הצורך במידה אוניברסאלית</vt:lpstr>
      <vt:lpstr>הגדרת המטר</vt:lpstr>
      <vt:lpstr>Slide 9</vt:lpstr>
      <vt:lpstr>מדידת מרחקים גדולים</vt:lpstr>
      <vt:lpstr>מדידת מרחקים גדולים</vt:lpstr>
      <vt:lpstr>מדידת מרחקים גדולים באמצעות זמן</vt:lpstr>
      <vt:lpstr>מדידת מרחקים גדולים באמצעות זמן</vt:lpstr>
      <vt:lpstr>דף חקר – מדידת מבנה גבוה</vt:lpstr>
      <vt:lpstr>מדידת מרחקים קטנים</vt:lpstr>
      <vt:lpstr>מדידת מרחקים קטנים</vt:lpstr>
      <vt:lpstr>מדידת מרחקים קטנים</vt:lpstr>
      <vt:lpstr>מדידת מרחקים קטנים</vt:lpstr>
      <vt:lpstr>מדידת מרחקים קטנים</vt:lpstr>
      <vt:lpstr>מדידת מרחקים קטנים</vt:lpstr>
      <vt:lpstr>מדידת גודלו של עצם מרוחק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יחידות מידה</dc:title>
  <dc:creator>ort</dc:creator>
  <cp:lastModifiedBy>Yossi Pinkas</cp:lastModifiedBy>
  <cp:revision>43</cp:revision>
  <dcterms:created xsi:type="dcterms:W3CDTF">2015-08-31T12:17:22Z</dcterms:created>
  <dcterms:modified xsi:type="dcterms:W3CDTF">2017-09-18T20:14:39Z</dcterms:modified>
</cp:coreProperties>
</file>