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33"/>
  </p:notesMasterIdLst>
  <p:sldIdLst>
    <p:sldId id="256" r:id="rId2"/>
    <p:sldId id="294" r:id="rId3"/>
    <p:sldId id="272" r:id="rId4"/>
    <p:sldId id="273" r:id="rId5"/>
    <p:sldId id="274" r:id="rId6"/>
    <p:sldId id="257" r:id="rId7"/>
    <p:sldId id="259" r:id="rId8"/>
    <p:sldId id="260" r:id="rId9"/>
    <p:sldId id="261" r:id="rId10"/>
    <p:sldId id="262" r:id="rId11"/>
    <p:sldId id="267" r:id="rId12"/>
    <p:sldId id="266" r:id="rId13"/>
    <p:sldId id="265" r:id="rId14"/>
    <p:sldId id="271" r:id="rId15"/>
    <p:sldId id="270" r:id="rId16"/>
    <p:sldId id="280" r:id="rId17"/>
    <p:sldId id="284" r:id="rId18"/>
    <p:sldId id="288" r:id="rId19"/>
    <p:sldId id="276" r:id="rId20"/>
    <p:sldId id="278" r:id="rId21"/>
    <p:sldId id="277" r:id="rId22"/>
    <p:sldId id="290" r:id="rId23"/>
    <p:sldId id="289" r:id="rId24"/>
    <p:sldId id="287" r:id="rId25"/>
    <p:sldId id="291" r:id="rId26"/>
    <p:sldId id="286" r:id="rId27"/>
    <p:sldId id="279" r:id="rId28"/>
    <p:sldId id="295" r:id="rId29"/>
    <p:sldId id="296" r:id="rId30"/>
    <p:sldId id="282" r:id="rId31"/>
    <p:sldId id="293" r:id="rId3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סגנון בהיר 2 - הדגשה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0" d="100"/>
          <a:sy n="100" d="100"/>
        </p:scale>
        <p:origin x="184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0D50E0B-BF1C-493D-878C-5DFF0CF13F7E}" type="datetimeFigureOut">
              <a:rPr lang="he-IL" smtClean="0"/>
              <a:pPr/>
              <a:t>י"ט/שבט/תשע"ח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1687E73-0837-4CDF-A8B5-11594ED617E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7157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B349324-62E5-4BDB-8AFA-E7A127846601}" type="slidenum">
              <a:rPr lang="he-IL"/>
              <a:pPr eaLnBrk="1" hangingPunct="1"/>
              <a:t>4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17035B1-5EB2-4B01-8E6D-7418B8417987}" type="slidenum">
              <a:rPr lang="he-IL"/>
              <a:pPr eaLnBrk="1" hangingPunct="1"/>
              <a:t>5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כאשר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ρ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היא ההתנגדות הסגולית של החומר,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הוא אורך התיל ו-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הוא שטח החתך שלו.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7E73-0837-4CDF-A8B5-11594ED617EE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20081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גדול יותר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7E73-0837-4CDF-A8B5-11594ED617EE}" type="slidenum">
              <a:rPr lang="he-IL" smtClean="0"/>
              <a:pPr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0617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מלבן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מלבן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28" name="מציין מיקום של תאריך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C2D7150-288C-4EF2-8FB9-0EE579865D5D}" type="datetimeFigureOut">
              <a:rPr lang="he-IL" smtClean="0"/>
              <a:pPr/>
              <a:t>י"ט/שבט/תשע"ח</a:t>
            </a:fld>
            <a:endParaRPr lang="he-IL"/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1BA6F8-56B7-4FC2-B280-C56FEB7802F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D7150-288C-4EF2-8FB9-0EE579865D5D}" type="datetimeFigureOut">
              <a:rPr lang="he-IL" smtClean="0"/>
              <a:pPr/>
              <a:t>י"ט/שבט/תשע"ח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A6F8-56B7-4FC2-B280-C56FEB7802F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C2D7150-288C-4EF2-8FB9-0EE579865D5D}" type="datetimeFigureOut">
              <a:rPr lang="he-IL" smtClean="0"/>
              <a:pPr/>
              <a:t>י"ט/שבט/תשע"ח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e-IL"/>
          </a:p>
        </p:txBody>
      </p:sp>
      <p:sp>
        <p:nvSpPr>
          <p:cNvPr id="7" name="מלבן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מלבן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מלבן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C1BA6F8-56B7-4FC2-B280-C56FEB7802F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D7150-288C-4EF2-8FB9-0EE579865D5D}" type="datetimeFigureOut">
              <a:rPr lang="he-IL" smtClean="0"/>
              <a:pPr/>
              <a:t>י"ט/שבט/תשע"ח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1BA6F8-56B7-4FC2-B280-C56FEB7802F1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7" name="מלבן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מלבן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מלבן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2" name="מציין מיקום של תאריך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D7150-288C-4EF2-8FB9-0EE579865D5D}" type="datetimeFigureOut">
              <a:rPr lang="he-IL" smtClean="0"/>
              <a:pPr/>
              <a:t>י"ט/שבט/תשע"ח</a:t>
            </a:fld>
            <a:endParaRPr lang="he-IL"/>
          </a:p>
        </p:txBody>
      </p:sp>
      <p:sp>
        <p:nvSpPr>
          <p:cNvPr id="13" name="מציין מיקום של מספר שקופית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C1BA6F8-56B7-4FC2-B280-C56FEB7802F1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4" name="מציין מיקום של כותרת תחתונה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מציין מיקום תוכן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8" name="מציין מיקום של תאריך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C2D7150-288C-4EF2-8FB9-0EE579865D5D}" type="datetimeFigureOut">
              <a:rPr lang="he-IL" smtClean="0"/>
              <a:pPr/>
              <a:t>י"ט/שבט/תשע"ח</a:t>
            </a:fld>
            <a:endParaRPr lang="he-IL"/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C1BA6F8-56B7-4FC2-B280-C56FEB7802F1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2" name="מציין מיקום של כותרת תחתונה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3" name="מציין מיקום תוכן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C2D7150-288C-4EF2-8FB9-0EE579865D5D}" type="datetimeFigureOut">
              <a:rPr lang="he-IL" smtClean="0"/>
              <a:pPr/>
              <a:t>י"ט/שבט/תשע"ח</a:t>
            </a:fld>
            <a:endParaRPr lang="he-IL"/>
          </a:p>
        </p:txBody>
      </p:sp>
      <p:sp>
        <p:nvSpPr>
          <p:cNvPr id="12" name="מציין מיקום של מספר שקופית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C1BA6F8-56B7-4FC2-B280-C56FEB7802F1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4" name="מציין מיקום של כותרת תחתונה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e-IL"/>
          </a:p>
        </p:txBody>
      </p:sp>
      <p:sp>
        <p:nvSpPr>
          <p:cNvPr id="16" name="מציין מיקום טקסט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5" name="מציין מיקום טקסט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D7150-288C-4EF2-8FB9-0EE579865D5D}" type="datetimeFigureOut">
              <a:rPr lang="he-IL" smtClean="0"/>
              <a:pPr/>
              <a:t>י"ט/שבט/תשע"ח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1BA6F8-56B7-4FC2-B280-C56FEB7802F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D7150-288C-4EF2-8FB9-0EE579865D5D}" type="datetimeFigureOut">
              <a:rPr lang="he-IL" smtClean="0"/>
              <a:pPr/>
              <a:t>י"ט/שבט/תשע"ח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1BA6F8-56B7-4FC2-B280-C56FEB7802F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D7150-288C-4EF2-8FB9-0EE579865D5D}" type="datetimeFigureOut">
              <a:rPr lang="he-IL" smtClean="0"/>
              <a:pPr/>
              <a:t>י"ט/שבט/תשע"ח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1BA6F8-56B7-4FC2-B280-C56FEB7802F1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9" name="מציין מיקום תוכן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8" name="מלבן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מלבן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מלבן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1" name="מלבן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מציין מיקום של תאריך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C2D7150-288C-4EF2-8FB9-0EE579865D5D}" type="datetimeFigureOut">
              <a:rPr lang="he-IL" smtClean="0"/>
              <a:pPr/>
              <a:t>י"ט/שבט/תשע"ח</a:t>
            </a:fld>
            <a:endParaRPr lang="he-IL"/>
          </a:p>
        </p:txBody>
      </p:sp>
      <p:sp>
        <p:nvSpPr>
          <p:cNvPr id="13" name="מציין מיקום של מספר שקופית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C1BA6F8-56B7-4FC2-B280-C56FEB7802F1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4" name="מציין מיקום של כותרת תחתונה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C2D7150-288C-4EF2-8FB9-0EE579865D5D}" type="datetimeFigureOut">
              <a:rPr lang="he-IL" smtClean="0"/>
              <a:pPr/>
              <a:t>י"ט/שבט/תשע"ח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7" name="מלבן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מלבן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מלבן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C1BA6F8-56B7-4FC2-B280-C56FEB7802F1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r" rtl="1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rtl="1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r" rtl="1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r" rtl="1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r" rtl="1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rtl="1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r" rtl="1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r" rtl="1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ainpop.co.il/category_8/subcategory_94/subjects_4679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ainpop.co.il/he/category_12/subcategory_125/subjects_756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micro.magnet.fsu.edu/electromag/java/filamentresistance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learn.genetics.utah.edu/content/begin/cells/scal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he-IL" b="1" dirty="0"/>
              <a:t>זרם חשמלי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זרם חשמלי הוא תופעה של זרימת מטענים דרך מוליך.</a:t>
            </a:r>
            <a:r>
              <a:rPr lang="en-US" dirty="0"/>
              <a:t/>
            </a:r>
            <a:br>
              <a:rPr lang="en-US" dirty="0"/>
            </a:b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http://www.brainpop.co.il/category_8/subcategory_94/subjects_4679/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6286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 smtClean="0"/>
              <a:t>העתיקו והשלימו את המשפטים הבאים: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11560" y="1998186"/>
            <a:ext cx="8153400" cy="4495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dirty="0"/>
              <a:t>ככל </a:t>
            </a:r>
            <a:r>
              <a:rPr lang="he-IL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שקצב מעבר המטענים </a:t>
            </a:r>
            <a:r>
              <a:rPr lang="he-IL" dirty="0"/>
              <a:t>במוליך </a:t>
            </a:r>
            <a:r>
              <a:rPr lang="he-IL" b="1" dirty="0" smtClean="0"/>
              <a:t>גדול</a:t>
            </a:r>
            <a:r>
              <a:rPr lang="he-IL" dirty="0" smtClean="0"/>
              <a:t> </a:t>
            </a:r>
            <a:r>
              <a:rPr lang="he-IL" dirty="0"/>
              <a:t>יותר</a:t>
            </a:r>
            <a:r>
              <a:rPr lang="he-IL" dirty="0" smtClean="0"/>
              <a:t>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 smtClean="0"/>
              <a:t>כך </a:t>
            </a:r>
            <a:r>
              <a:rPr lang="he-IL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עוצמת הזרם </a:t>
            </a:r>
            <a:r>
              <a:rPr lang="he-IL" dirty="0" smtClean="0"/>
              <a:t>______________יותר . </a:t>
            </a:r>
          </a:p>
          <a:p>
            <a:pPr>
              <a:lnSpc>
                <a:spcPct val="150000"/>
              </a:lnSpc>
            </a:pPr>
            <a:r>
              <a:rPr lang="he-IL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עוצמת </a:t>
            </a:r>
            <a:r>
              <a:rPr lang="he-IL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הזרם </a:t>
            </a:r>
            <a:r>
              <a:rPr lang="he-IL" dirty="0">
                <a:effectLst/>
              </a:rPr>
              <a:t>תלויה במקור </a:t>
            </a:r>
            <a:r>
              <a:rPr lang="he-IL" dirty="0" smtClean="0">
                <a:effectLst/>
              </a:rPr>
              <a:t>למשל ב-________ 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 smtClean="0">
                <a:effectLst/>
              </a:rPr>
              <a:t> </a:t>
            </a:r>
            <a:r>
              <a:rPr lang="he-IL" dirty="0">
                <a:effectLst/>
              </a:rPr>
              <a:t>אך גם ב</a:t>
            </a:r>
            <a:r>
              <a:rPr lang="he-IL" u="sng" dirty="0">
                <a:effectLst/>
              </a:rPr>
              <a:t>רכיבים</a:t>
            </a:r>
            <a:r>
              <a:rPr lang="he-IL" dirty="0">
                <a:effectLst/>
              </a:rPr>
              <a:t> במעגל החשמלי </a:t>
            </a:r>
            <a:r>
              <a:rPr lang="he-IL" u="sng" dirty="0">
                <a:effectLst/>
              </a:rPr>
              <a:t>ובאופן חיבורם</a:t>
            </a:r>
            <a:r>
              <a:rPr lang="he-IL" dirty="0">
                <a:effectLst/>
              </a:rPr>
              <a:t>.</a:t>
            </a:r>
            <a:endParaRPr lang="en-US" dirty="0">
              <a:effectLst/>
            </a:endParaRPr>
          </a:p>
          <a:p>
            <a:pPr>
              <a:lnSpc>
                <a:spcPct val="150000"/>
              </a:lnSpc>
            </a:pPr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3336134" y="6309320"/>
            <a:ext cx="5671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i="1" dirty="0" smtClean="0"/>
              <a:t>*** קצב מעבר מטענים= מספר האלקטרונים בשנייה </a:t>
            </a:r>
            <a:endParaRPr lang="he-IL" b="1" i="1" dirty="0"/>
          </a:p>
        </p:txBody>
      </p:sp>
    </p:spTree>
    <p:extLst>
      <p:ext uri="{BB962C8B-B14F-4D97-AF65-F5344CB8AC3E}">
        <p14:creationId xmlns:p14="http://schemas.microsoft.com/office/powerpoint/2010/main" val="357100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306796" y="188640"/>
            <a:ext cx="9480383" cy="968152"/>
          </a:xfrm>
        </p:spPr>
        <p:txBody>
          <a:bodyPr>
            <a:noAutofit/>
          </a:bodyPr>
          <a:lstStyle/>
          <a:p>
            <a:pPr algn="ctr"/>
            <a:r>
              <a:rPr lang="he-IL" sz="2400" b="1" dirty="0" smtClean="0"/>
              <a:t>האם </a:t>
            </a:r>
            <a:r>
              <a:rPr lang="he-IL" sz="2400" b="1" dirty="0"/>
              <a:t>שווה הזרם החשמלי משני צדדיה של נורה חשמלית?</a:t>
            </a:r>
            <a:br>
              <a:rPr lang="he-IL" sz="2400" b="1" dirty="0"/>
            </a:br>
            <a:r>
              <a:rPr lang="he-IL" sz="2400" b="1" dirty="0" smtClean="0"/>
              <a:t>האם </a:t>
            </a:r>
            <a:r>
              <a:rPr lang="he-IL" sz="2400" b="1" dirty="0"/>
              <a:t>שווה הזרם משני צדדיו של מכשיר חשמלי כלשהו?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3923928" y="1772816"/>
            <a:ext cx="4985048" cy="453650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e-IL" dirty="0"/>
              <a:t>סיגל ואסף התווכחו ביניהם על עוצמת הזרם במעגל הבא</a:t>
            </a:r>
            <a:r>
              <a:rPr lang="he-IL" dirty="0" smtClean="0"/>
              <a:t>: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he-IL" dirty="0"/>
              <a:t>אסף טען שהזרם שיראה אמפרמטר 2 יהיה </a:t>
            </a:r>
            <a:r>
              <a:rPr lang="he-IL" b="1" dirty="0"/>
              <a:t>קטן יותר</a:t>
            </a:r>
            <a:endParaRPr lang="en-US" b="1" dirty="0"/>
          </a:p>
          <a:p>
            <a:pPr marL="0" indent="0" algn="ctr">
              <a:buNone/>
            </a:pPr>
            <a:r>
              <a:rPr lang="he-IL" dirty="0"/>
              <a:t>מהזרם שיראה אמפרמטר 1 כי הזרם יוצא מהסוללה מצד </a:t>
            </a:r>
            <a:endParaRPr lang="en-US" dirty="0"/>
          </a:p>
          <a:p>
            <a:pPr marL="0" indent="0" algn="ctr">
              <a:buNone/>
            </a:pPr>
            <a:r>
              <a:rPr lang="he-IL" dirty="0"/>
              <a:t>שמאל והוא נחלש לאחר שהוא עובר בנורה. סיגל טענה </a:t>
            </a:r>
            <a:endParaRPr lang="en-US" dirty="0"/>
          </a:p>
          <a:p>
            <a:pPr marL="0" indent="0" algn="ctr">
              <a:buNone/>
            </a:pPr>
            <a:r>
              <a:rPr lang="he-IL" dirty="0"/>
              <a:t>שהזרם לאורך כל המעגל </a:t>
            </a:r>
            <a:r>
              <a:rPr lang="he-IL" b="1" dirty="0"/>
              <a:t>קבוע</a:t>
            </a:r>
            <a:r>
              <a:rPr lang="he-IL" dirty="0"/>
              <a:t>.</a:t>
            </a:r>
            <a:endParaRPr lang="en-US" dirty="0"/>
          </a:p>
          <a:p>
            <a:pPr marL="0" indent="0" algn="ctr">
              <a:buNone/>
            </a:pPr>
            <a:endParaRPr lang="he-I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3271362" cy="184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3"/>
          <p:cNvSpPr/>
          <p:nvPr/>
        </p:nvSpPr>
        <p:spPr>
          <a:xfrm>
            <a:off x="2627784" y="3620112"/>
            <a:ext cx="320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/>
              <a:t>2</a:t>
            </a:r>
            <a:endParaRPr lang="en-US" dirty="0"/>
          </a:p>
        </p:txBody>
      </p:sp>
      <p:sp>
        <p:nvSpPr>
          <p:cNvPr id="6" name="מלבן 5"/>
          <p:cNvSpPr/>
          <p:nvPr/>
        </p:nvSpPr>
        <p:spPr>
          <a:xfrm>
            <a:off x="357083" y="3588034"/>
            <a:ext cx="320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 smtClean="0"/>
              <a:t>1</a:t>
            </a:r>
            <a:endParaRPr lang="en-US" dirty="0"/>
          </a:p>
        </p:txBody>
      </p:sp>
      <p:sp>
        <p:nvSpPr>
          <p:cNvPr id="5" name="מלבן 4"/>
          <p:cNvSpPr/>
          <p:nvPr/>
        </p:nvSpPr>
        <p:spPr>
          <a:xfrm>
            <a:off x="195961" y="6237311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e-IL" sz="2400" dirty="0" smtClean="0">
                <a:solidFill>
                  <a:srgbClr val="C00000"/>
                </a:solidFill>
              </a:rPr>
              <a:t>האם הזרם ייפסק? ייחלש? או </a:t>
            </a:r>
            <a:r>
              <a:rPr lang="he-IL" sz="2400" dirty="0">
                <a:solidFill>
                  <a:srgbClr val="C00000"/>
                </a:solidFill>
              </a:rPr>
              <a:t>לא </a:t>
            </a:r>
            <a:r>
              <a:rPr lang="he-IL" sz="2400" dirty="0" smtClean="0">
                <a:solidFill>
                  <a:srgbClr val="C00000"/>
                </a:solidFill>
              </a:rPr>
              <a:t>ישתנה? והאם הזרם </a:t>
            </a:r>
            <a:r>
              <a:rPr lang="he-IL" sz="2400" dirty="0">
                <a:solidFill>
                  <a:srgbClr val="C00000"/>
                </a:solidFill>
              </a:rPr>
              <a:t>ישנה </a:t>
            </a:r>
            <a:r>
              <a:rPr lang="he-IL" sz="2400" dirty="0" smtClean="0">
                <a:solidFill>
                  <a:srgbClr val="C00000"/>
                </a:solidFill>
              </a:rPr>
              <a:t>כיוון?  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26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000" b="1" dirty="0"/>
              <a:t>סידור רכיבי המעגל </a:t>
            </a:r>
            <a:endParaRPr lang="he-IL" sz="4000" dirty="0"/>
          </a:p>
        </p:txBody>
      </p:sp>
      <p:sp>
        <p:nvSpPr>
          <p:cNvPr id="4" name="מלבן 3"/>
          <p:cNvSpPr/>
          <p:nvPr/>
        </p:nvSpPr>
        <p:spPr>
          <a:xfrm>
            <a:off x="4067944" y="2348880"/>
            <a:ext cx="48600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200" b="1" dirty="0" smtClean="0"/>
              <a:t>"חיבור בטור"= </a:t>
            </a:r>
            <a:r>
              <a:rPr lang="he-IL" sz="3200" dirty="0" smtClean="0"/>
              <a:t>רכיבים </a:t>
            </a:r>
            <a:r>
              <a:rPr lang="he-IL" sz="3200" dirty="0"/>
              <a:t>חשמליים מחוברים </a:t>
            </a:r>
            <a:r>
              <a:rPr lang="he-IL" sz="3200" b="1" dirty="0"/>
              <a:t>בזה אחר זה </a:t>
            </a:r>
            <a:r>
              <a:rPr lang="he-IL" sz="3200" dirty="0"/>
              <a:t>במעגל חשמלי, כלומר לכל שני רכיבים </a:t>
            </a:r>
            <a:endParaRPr lang="he-IL" sz="3200" dirty="0" smtClean="0"/>
          </a:p>
          <a:p>
            <a:pPr algn="ctr"/>
            <a:r>
              <a:rPr lang="he-IL" sz="3200" dirty="0" smtClean="0"/>
              <a:t>יש </a:t>
            </a:r>
            <a:r>
              <a:rPr lang="he-IL" sz="3200" dirty="0"/>
              <a:t>נקודת חיבור אחת </a:t>
            </a:r>
            <a:r>
              <a:rPr lang="he-IL" sz="3200" dirty="0" smtClean="0"/>
              <a:t>בלבד</a:t>
            </a:r>
            <a:endParaRPr lang="he-IL" sz="3200" b="1" dirty="0"/>
          </a:p>
        </p:txBody>
      </p:sp>
      <p:pic>
        <p:nvPicPr>
          <p:cNvPr id="3075" name="Picture 3" descr="חיבור בטור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00"/>
          <a:stretch/>
        </p:blipFill>
        <p:spPr bwMode="auto">
          <a:xfrm>
            <a:off x="314590" y="2377084"/>
            <a:ext cx="376120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7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000" b="1" dirty="0"/>
              <a:t>סידור רכיבי המעגל </a:t>
            </a:r>
            <a:endParaRPr lang="he-IL" sz="4000" dirty="0"/>
          </a:p>
        </p:txBody>
      </p:sp>
      <p:sp>
        <p:nvSpPr>
          <p:cNvPr id="4" name="מלבן 3"/>
          <p:cNvSpPr/>
          <p:nvPr/>
        </p:nvSpPr>
        <p:spPr>
          <a:xfrm>
            <a:off x="4067944" y="2348880"/>
            <a:ext cx="48600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200" b="1" dirty="0" smtClean="0"/>
              <a:t>"חיבור במקביל"=</a:t>
            </a:r>
          </a:p>
          <a:p>
            <a:pPr algn="ctr"/>
            <a:r>
              <a:rPr lang="he-IL" sz="3200" dirty="0" smtClean="0"/>
              <a:t>רכיבים </a:t>
            </a:r>
            <a:r>
              <a:rPr lang="he-IL" sz="3200" dirty="0"/>
              <a:t>חשמליים מחוברים זה לזה בשני </a:t>
            </a:r>
            <a:r>
              <a:rPr lang="he-IL" sz="3200" dirty="0" smtClean="0"/>
              <a:t>קצותיהם. </a:t>
            </a:r>
          </a:p>
          <a:p>
            <a:pPr algn="ctr"/>
            <a:r>
              <a:rPr lang="he-IL" sz="3200" dirty="0" smtClean="0"/>
              <a:t>כזה </a:t>
            </a:r>
            <a:r>
              <a:rPr lang="he-IL" sz="3200" dirty="0"/>
              <a:t>דומה לצינור מים המסתעף למספר צינורות משנה</a:t>
            </a:r>
            <a:endParaRPr lang="he-IL" sz="3200" b="1" dirty="0"/>
          </a:p>
        </p:txBody>
      </p:sp>
      <p:pic>
        <p:nvPicPr>
          <p:cNvPr id="3078" name="Picture 6" descr="חיבור במקבי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41"/>
          <a:stretch/>
        </p:blipFill>
        <p:spPr bwMode="auto">
          <a:xfrm>
            <a:off x="323528" y="2680641"/>
            <a:ext cx="3943541" cy="2383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36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נוסחתו של אנדרה אמפר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21301" y="980728"/>
                <a:ext cx="8153400" cy="3600400"/>
              </a:xfrm>
            </p:spPr>
            <p:txBody>
              <a:bodyPr>
                <a:normAutofit/>
              </a:bodyPr>
              <a:lstStyle/>
              <a:p>
                <a:endParaRPr lang="he-IL" dirty="0" smtClean="0"/>
              </a:p>
              <a:p>
                <a:pPr marL="2697480" lvl="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/>
                        </a:rPr>
                        <m:t>𝐼</m:t>
                      </m:r>
                      <m:r>
                        <a:rPr lang="en-US" sz="4800" b="0" i="1" smtClean="0"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0" i="1" smtClean="0"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/>
                            </a:rPr>
                            <m:t>𝑞</m:t>
                          </m:r>
                        </m:num>
                        <m:den>
                          <m:r>
                            <a:rPr lang="en-US" sz="4800" b="0" i="1" smtClean="0"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he-IL" sz="3600" dirty="0" smtClean="0"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  <a:p>
                <a:r>
                  <a:rPr lang="he-IL" sz="2000" dirty="0" smtClean="0"/>
                  <a:t>עוצמת </a:t>
                </a:r>
                <a:r>
                  <a:rPr lang="he-IL" sz="2000" dirty="0"/>
                  <a:t>הזרם </a:t>
                </a:r>
                <a:r>
                  <a:rPr lang="he-IL" sz="2000" b="1" dirty="0"/>
                  <a:t>(</a:t>
                </a:r>
                <a:r>
                  <a:rPr lang="en-US" sz="2000" b="1" dirty="0"/>
                  <a:t>I</a:t>
                </a:r>
                <a:r>
                  <a:rPr lang="he-IL" sz="2000" b="1" dirty="0"/>
                  <a:t>) </a:t>
                </a:r>
                <a:endParaRPr lang="he-IL" sz="2000" b="1" dirty="0" smtClean="0"/>
              </a:p>
              <a:p>
                <a:r>
                  <a:rPr lang="he-IL" sz="2000" b="1" dirty="0"/>
                  <a:t>(</a:t>
                </a:r>
                <a:r>
                  <a:rPr lang="en-US" sz="2000" b="1" dirty="0"/>
                  <a:t>q</a:t>
                </a:r>
                <a:r>
                  <a:rPr lang="he-IL" sz="2000" b="1" dirty="0"/>
                  <a:t>) </a:t>
                </a:r>
                <a:r>
                  <a:rPr lang="he-IL" sz="2000" dirty="0" smtClean="0"/>
                  <a:t>כמות </a:t>
                </a:r>
                <a:r>
                  <a:rPr lang="he-IL" sz="2000" dirty="0"/>
                  <a:t>המטען </a:t>
                </a:r>
                <a:r>
                  <a:rPr lang="he-IL" sz="2000" dirty="0" smtClean="0"/>
                  <a:t>העוברת </a:t>
                </a:r>
                <a:r>
                  <a:rPr lang="he-IL" sz="2000" dirty="0"/>
                  <a:t>בחתך </a:t>
                </a:r>
                <a:r>
                  <a:rPr lang="he-IL" sz="2000" dirty="0" smtClean="0"/>
                  <a:t>(נמדד בקולון)</a:t>
                </a:r>
              </a:p>
              <a:p>
                <a:r>
                  <a:rPr lang="he-IL" sz="2000" dirty="0" smtClean="0"/>
                  <a:t>זמן </a:t>
                </a:r>
                <a:r>
                  <a:rPr lang="he-IL" sz="2000" b="1" dirty="0"/>
                  <a:t>(</a:t>
                </a:r>
                <a:r>
                  <a:rPr lang="en-US" sz="2000" b="1" dirty="0"/>
                  <a:t>t</a:t>
                </a:r>
                <a:r>
                  <a:rPr lang="he-IL" sz="2000" b="1" dirty="0"/>
                  <a:t>) </a:t>
                </a:r>
                <a:r>
                  <a:rPr lang="he-IL" sz="2000" dirty="0" smtClean="0"/>
                  <a:t>(נמדד בשניות)</a:t>
                </a:r>
              </a:p>
              <a:p>
                <a:endParaRPr lang="he-IL" dirty="0" smtClean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21301" y="980728"/>
                <a:ext cx="8153400" cy="36004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 3"/>
          <p:cNvSpPr/>
          <p:nvPr/>
        </p:nvSpPr>
        <p:spPr>
          <a:xfrm>
            <a:off x="421537" y="4342238"/>
            <a:ext cx="8352928" cy="18158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e-IL" sz="2800" dirty="0" smtClean="0"/>
              <a:t>יחידת המידה לעוצמת הזרם החשמלי </a:t>
            </a:r>
          </a:p>
          <a:p>
            <a:pPr algn="ctr"/>
            <a:r>
              <a:rPr lang="he-IL" sz="2800" dirty="0" smtClean="0"/>
              <a:t>נקראת </a:t>
            </a:r>
            <a:r>
              <a:rPr lang="he-IL" sz="2800" b="1" dirty="0" smtClean="0"/>
              <a:t>אמפר</a:t>
            </a:r>
            <a:r>
              <a:rPr lang="he-IL" sz="2800" dirty="0" smtClean="0"/>
              <a:t> (קולון לשנייה).</a:t>
            </a:r>
          </a:p>
          <a:p>
            <a:pPr algn="ctr"/>
            <a:r>
              <a:rPr lang="he-IL" sz="2800" dirty="0" smtClean="0"/>
              <a:t>מקובל לקרוא למד הזרם אמפרמטר על שם יחידת הזרם אמפר.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789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153400" cy="990600"/>
          </a:xfrm>
        </p:spPr>
        <p:txBody>
          <a:bodyPr>
            <a:normAutofit fontScale="90000"/>
          </a:bodyPr>
          <a:lstStyle/>
          <a:p>
            <a:pPr lvl="0" algn="ctr"/>
            <a:r>
              <a:rPr lang="he-IL" b="1" dirty="0"/>
              <a:t>חוק שימור המטען החשמלי</a:t>
            </a:r>
            <a:r>
              <a:rPr lang="en-US" dirty="0"/>
              <a:t/>
            </a:r>
            <a:br>
              <a:rPr lang="en-US" dirty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dirty="0" smtClean="0"/>
              <a:t>זכרו!!!!</a:t>
            </a:r>
          </a:p>
          <a:p>
            <a:endParaRPr lang="he-IL" dirty="0" smtClean="0"/>
          </a:p>
          <a:p>
            <a:pPr marL="0" indent="0" algn="ctr">
              <a:buNone/>
            </a:pPr>
            <a:r>
              <a:rPr lang="he-IL" sz="3200" dirty="0"/>
              <a:t>המטען החשמלי אינו נוצר יש מאין ואינו נעלם. מתקיים שימור המטען במעגל החשמלי.</a:t>
            </a:r>
            <a:endParaRPr lang="en-US" sz="3200" dirty="0"/>
          </a:p>
          <a:p>
            <a:pPr marL="0" indent="0" algn="ctr">
              <a:buNone/>
            </a:pPr>
            <a:r>
              <a:rPr lang="he-IL" sz="3200" dirty="0"/>
              <a:t>האלקטרונים אינם "מתבזבזים" בשעת הזרימה, ועוצמת הזרם לפני או אחרי התקן חשמלי כלשהו היא אותה עוצמה. </a:t>
            </a:r>
          </a:p>
        </p:txBody>
      </p:sp>
    </p:spTree>
    <p:extLst>
      <p:ext uri="{BB962C8B-B14F-4D97-AF65-F5344CB8AC3E}">
        <p14:creationId xmlns:p14="http://schemas.microsoft.com/office/powerpoint/2010/main" val="226242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he-IL" sz="3600" b="1" dirty="0"/>
              <a:t>גורמים המשפיעים על עוצמת הזרם במעגל חשמלי</a:t>
            </a:r>
            <a:endParaRPr lang="he-IL" sz="36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11560" y="1700808"/>
            <a:ext cx="8153400" cy="4495800"/>
          </a:xfrm>
        </p:spPr>
        <p:txBody>
          <a:bodyPr>
            <a:noAutofit/>
          </a:bodyPr>
          <a:lstStyle/>
          <a:p>
            <a:r>
              <a:rPr lang="he-IL" sz="2800" dirty="0"/>
              <a:t>סידור רכיבי המעגל החשמלי בטור ובמקביל </a:t>
            </a:r>
            <a:endParaRPr lang="he-IL" sz="2800" dirty="0" smtClean="0"/>
          </a:p>
          <a:p>
            <a:r>
              <a:rPr lang="he-IL" sz="2800" dirty="0" smtClean="0"/>
              <a:t>מוליכות: 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he-IL" sz="2400" dirty="0"/>
              <a:t>סוג החומר 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he-IL" sz="2400" dirty="0"/>
              <a:t>אורך </a:t>
            </a:r>
            <a:r>
              <a:rPr lang="he-IL" sz="2400" dirty="0" smtClean="0"/>
              <a:t>המוליך</a:t>
            </a:r>
            <a:endParaRPr lang="he-IL" sz="2400" dirty="0"/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he-IL" sz="2400" dirty="0"/>
              <a:t>עובי </a:t>
            </a:r>
            <a:r>
              <a:rPr lang="he-IL" sz="2400" dirty="0" smtClean="0"/>
              <a:t>המוליך</a:t>
            </a:r>
          </a:p>
          <a:p>
            <a:pPr marL="685800" lvl="2" indent="0" algn="ctr">
              <a:lnSpc>
                <a:spcPct val="150000"/>
              </a:lnSpc>
              <a:buNone/>
            </a:pPr>
            <a:r>
              <a:rPr lang="he-IL" sz="1600" dirty="0"/>
              <a:t>(שערו כיצד לדעתכם ישפיעו הגורמים הבאים על עוצמת </a:t>
            </a:r>
            <a:r>
              <a:rPr lang="he-IL" sz="1600" dirty="0" smtClean="0"/>
              <a:t>הזרם).</a:t>
            </a:r>
            <a:endParaRPr lang="en-US" sz="2400" dirty="0"/>
          </a:p>
          <a:p>
            <a:r>
              <a:rPr lang="he-IL" sz="2800" dirty="0" smtClean="0"/>
              <a:t>התנגדות</a:t>
            </a:r>
          </a:p>
          <a:p>
            <a:endParaRPr lang="he-IL" sz="2800" dirty="0" smtClean="0"/>
          </a:p>
          <a:p>
            <a:r>
              <a:rPr lang="he-IL" sz="2800" dirty="0" smtClean="0"/>
              <a:t>חוזק </a:t>
            </a:r>
            <a:r>
              <a:rPr lang="he-IL" sz="2800" dirty="0"/>
              <a:t>המקור על עוצמת הזרם.</a:t>
            </a:r>
            <a:endParaRPr lang="en-US" sz="2800" dirty="0"/>
          </a:p>
          <a:p>
            <a:endParaRPr lang="he-IL" sz="2800" dirty="0"/>
          </a:p>
        </p:txBody>
      </p:sp>
      <p:sp>
        <p:nvSpPr>
          <p:cNvPr id="4" name="מלבן 3"/>
          <p:cNvSpPr/>
          <p:nvPr/>
        </p:nvSpPr>
        <p:spPr>
          <a:xfrm>
            <a:off x="482788" y="5661248"/>
            <a:ext cx="2736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http://www.brainpop.co.il/he/category_12/subcategory_125/subjects_756/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0824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53400" cy="990600"/>
          </a:xfrm>
        </p:spPr>
        <p:txBody>
          <a:bodyPr>
            <a:normAutofit fontScale="90000"/>
          </a:bodyPr>
          <a:lstStyle/>
          <a:p>
            <a:pPr algn="r"/>
            <a:r>
              <a:rPr lang="he-IL" sz="3600" dirty="0"/>
              <a:t>כיצד ניתן להגדיל את מספר המכוניות העוברות בנקודה מסוימת ביחידת זמן? </a:t>
            </a:r>
            <a:r>
              <a:rPr lang="en-US" sz="3600" dirty="0"/>
              <a:t/>
            </a:r>
            <a:br>
              <a:rPr lang="en-US" sz="3600" dirty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11560" y="1916832"/>
            <a:ext cx="8153400" cy="4495800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>
                <a:solidFill>
                  <a:srgbClr val="C00000"/>
                </a:solidFill>
              </a:rPr>
              <a:t>על </a:t>
            </a:r>
            <a:r>
              <a:rPr lang="he-IL" dirty="0">
                <a:solidFill>
                  <a:srgbClr val="C00000"/>
                </a:solidFill>
              </a:rPr>
              <a:t>ידי הרחבת הכביש </a:t>
            </a:r>
            <a:endParaRPr lang="he-IL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he-IL" dirty="0" smtClean="0">
                <a:solidFill>
                  <a:srgbClr val="0070C0"/>
                </a:solidFill>
              </a:rPr>
              <a:t>על </a:t>
            </a:r>
            <a:r>
              <a:rPr lang="he-IL" dirty="0">
                <a:solidFill>
                  <a:srgbClr val="0070C0"/>
                </a:solidFill>
              </a:rPr>
              <a:t>ידי סלילת הכביש לצורך </a:t>
            </a:r>
            <a:r>
              <a:rPr lang="he-IL" dirty="0" smtClean="0">
                <a:solidFill>
                  <a:srgbClr val="0070C0"/>
                </a:solidFill>
              </a:rPr>
              <a:t>שיפורו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he-IL" dirty="0" smtClean="0">
                <a:solidFill>
                  <a:srgbClr val="00B050"/>
                </a:solidFill>
              </a:rPr>
              <a:t>על </a:t>
            </a:r>
            <a:r>
              <a:rPr lang="he-IL" dirty="0">
                <a:solidFill>
                  <a:srgbClr val="00B050"/>
                </a:solidFill>
              </a:rPr>
              <a:t>ידי העלאת המהירות </a:t>
            </a:r>
            <a:r>
              <a:rPr lang="he-IL" dirty="0" smtClean="0">
                <a:solidFill>
                  <a:srgbClr val="00B050"/>
                </a:solidFill>
              </a:rPr>
              <a:t>המותרת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he-IL" dirty="0" smtClean="0">
                <a:solidFill>
                  <a:srgbClr val="7030A0"/>
                </a:solidFill>
              </a:rPr>
              <a:t>על </a:t>
            </a:r>
            <a:r>
              <a:rPr lang="he-IL" dirty="0">
                <a:solidFill>
                  <a:srgbClr val="7030A0"/>
                </a:solidFill>
              </a:rPr>
              <a:t>ידי פתיחת כבישים מקבילים נוספים </a:t>
            </a:r>
            <a:endParaRPr lang="en-US" dirty="0">
              <a:solidFill>
                <a:srgbClr val="7030A0"/>
              </a:solidFill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3505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he-IL" sz="3600" b="1" dirty="0"/>
              <a:t>גורמים המשפיעים על עוצמת הזרם במעגל חשמלי</a:t>
            </a:r>
            <a:endParaRPr lang="he-IL" sz="36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11560" y="1700808"/>
            <a:ext cx="8153400" cy="4495800"/>
          </a:xfrm>
        </p:spPr>
        <p:txBody>
          <a:bodyPr>
            <a:noAutofit/>
          </a:bodyPr>
          <a:lstStyle/>
          <a:p>
            <a:r>
              <a:rPr lang="he-IL" sz="2800" dirty="0"/>
              <a:t>סידור רכיבי המעגל החשמלי בטור ובמקביל </a:t>
            </a:r>
            <a:endParaRPr lang="he-IL" sz="2800" dirty="0" smtClean="0"/>
          </a:p>
          <a:p>
            <a:r>
              <a:rPr lang="he-IL" sz="2800" dirty="0" smtClean="0"/>
              <a:t>מוליכות: 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he-IL" sz="2400" dirty="0"/>
              <a:t>סוג החומר 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he-IL" sz="2400" dirty="0"/>
              <a:t>אורך </a:t>
            </a:r>
            <a:r>
              <a:rPr lang="he-IL" sz="2400" dirty="0" smtClean="0"/>
              <a:t>המוליך</a:t>
            </a:r>
            <a:endParaRPr lang="he-IL" sz="2400" dirty="0"/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he-IL" sz="2400" dirty="0"/>
              <a:t>עובי </a:t>
            </a:r>
            <a:r>
              <a:rPr lang="he-IL" sz="2400" dirty="0" smtClean="0"/>
              <a:t>המוליך</a:t>
            </a:r>
          </a:p>
          <a:p>
            <a:pPr marL="685800" lvl="2" indent="0" algn="ctr">
              <a:lnSpc>
                <a:spcPct val="150000"/>
              </a:lnSpc>
              <a:buNone/>
            </a:pPr>
            <a:r>
              <a:rPr lang="he-IL" sz="1600" dirty="0"/>
              <a:t>(שערו כיצד לדעתכם ישפיעו הגורמים הבאים על עוצמת </a:t>
            </a:r>
            <a:r>
              <a:rPr lang="he-IL" sz="1600" dirty="0" smtClean="0"/>
              <a:t>הזרם).</a:t>
            </a:r>
            <a:endParaRPr lang="en-US" sz="2400" dirty="0"/>
          </a:p>
          <a:p>
            <a:r>
              <a:rPr lang="he-IL" sz="2800" dirty="0" smtClean="0"/>
              <a:t>התנגדות</a:t>
            </a:r>
          </a:p>
          <a:p>
            <a:endParaRPr lang="he-IL" sz="2800" dirty="0" smtClean="0"/>
          </a:p>
          <a:p>
            <a:r>
              <a:rPr lang="he-IL" sz="2800" dirty="0" smtClean="0"/>
              <a:t>חוזק </a:t>
            </a:r>
            <a:r>
              <a:rPr lang="he-IL" sz="2800" dirty="0"/>
              <a:t>המקור על עוצמת הזרם.</a:t>
            </a:r>
            <a:endParaRPr lang="en-US" sz="2800" dirty="0"/>
          </a:p>
          <a:p>
            <a:endParaRPr lang="he-IL" sz="2800" dirty="0"/>
          </a:p>
        </p:txBody>
      </p:sp>
      <p:pic>
        <p:nvPicPr>
          <p:cNvPr id="5122" name="Picture 2" descr=" R= \rho \frac{l}{A}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809" y="2738867"/>
            <a:ext cx="191084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1193" y="3068960"/>
            <a:ext cx="14401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i="1" dirty="0" smtClean="0"/>
              <a:t>כן, גם לזה יש נוסחה</a:t>
            </a:r>
            <a:endParaRPr lang="he-IL" b="1" i="1" dirty="0"/>
          </a:p>
        </p:txBody>
      </p:sp>
    </p:spTree>
    <p:extLst>
      <p:ext uri="{BB962C8B-B14F-4D97-AF65-F5344CB8AC3E}">
        <p14:creationId xmlns:p14="http://schemas.microsoft.com/office/powerpoint/2010/main" val="49826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53400" cy="990600"/>
          </a:xfrm>
        </p:spPr>
        <p:txBody>
          <a:bodyPr>
            <a:noAutofit/>
          </a:bodyPr>
          <a:lstStyle/>
          <a:p>
            <a:pPr lvl="0"/>
            <a:r>
              <a:rPr lang="he-IL" sz="3600" b="1" dirty="0"/>
              <a:t>מוליכות חשמלית והתנגדות חשמלית</a:t>
            </a:r>
            <a:r>
              <a:rPr lang="en-US" sz="3600" dirty="0"/>
              <a:t/>
            </a:r>
            <a:br>
              <a:rPr lang="en-US" sz="3600" dirty="0"/>
            </a:br>
            <a:endParaRPr lang="he-IL" sz="36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539552" y="1772816"/>
            <a:ext cx="8153400" cy="449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b="1" dirty="0"/>
              <a:t>מוליכות חשמלית </a:t>
            </a:r>
            <a:r>
              <a:rPr lang="he-IL" dirty="0"/>
              <a:t>מתייחסת ליכולת של האלקטרונים לעבור </a:t>
            </a:r>
            <a:r>
              <a:rPr lang="he-IL" dirty="0" smtClean="0"/>
              <a:t>בחומר.</a:t>
            </a:r>
          </a:p>
          <a:p>
            <a:pPr marL="0" indent="0" algn="ctr">
              <a:buNone/>
            </a:pPr>
            <a:endParaRPr lang="he-IL" dirty="0" smtClean="0"/>
          </a:p>
          <a:p>
            <a:pPr marL="0" indent="0" algn="ctr">
              <a:buNone/>
            </a:pPr>
            <a:r>
              <a:rPr lang="he-IL" b="1" dirty="0"/>
              <a:t>התנגדות חשמלית </a:t>
            </a:r>
            <a:r>
              <a:rPr lang="he-IL" dirty="0"/>
              <a:t>מתייחסת להתנגדות החומר למעבר אלקטרונים במוליך בכל שנייה.</a:t>
            </a:r>
            <a:endParaRPr lang="en-US" dirty="0"/>
          </a:p>
          <a:p>
            <a:pPr marL="0" indent="0" algn="ctr">
              <a:buNone/>
            </a:pPr>
            <a:endParaRPr lang="he-IL" dirty="0"/>
          </a:p>
          <a:p>
            <a:r>
              <a:rPr lang="he-IL" sz="2400" b="1" dirty="0"/>
              <a:t>מוליכות </a:t>
            </a:r>
            <a:r>
              <a:rPr lang="he-IL" sz="2400" b="1" dirty="0" smtClean="0"/>
              <a:t>גבוהה</a:t>
            </a:r>
            <a:r>
              <a:rPr lang="he-IL" sz="2400" dirty="0" smtClean="0"/>
              <a:t>-האלקטרונים יכולים </a:t>
            </a:r>
            <a:r>
              <a:rPr lang="he-IL" sz="2400" dirty="0"/>
              <a:t>לעבור בחומר יותר בקלות, ולכן עוצמת הזרם במעגל החשמלי גדולה יותר</a:t>
            </a:r>
            <a:r>
              <a:rPr lang="he-IL" sz="2400" dirty="0" smtClean="0"/>
              <a:t>.</a:t>
            </a:r>
          </a:p>
          <a:p>
            <a:pPr mar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5713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11560" y="188640"/>
            <a:ext cx="8153400" cy="4495800"/>
          </a:xfrm>
        </p:spPr>
        <p:txBody>
          <a:bodyPr/>
          <a:lstStyle/>
          <a:p>
            <a:pPr lvl="0" algn="ctr"/>
            <a:r>
              <a:rPr lang="he-IL" dirty="0"/>
              <a:t>מיינו את היסודות הבאים למתכות ולאל-מתכות (ניתן להיעזר בטבלה המחזורית): </a:t>
            </a:r>
            <a:br>
              <a:rPr lang="he-IL" dirty="0"/>
            </a:br>
            <a:endParaRPr lang="he-IL" dirty="0" smtClean="0"/>
          </a:p>
          <a:p>
            <a:pPr lvl="0" algn="ctr"/>
            <a:r>
              <a:rPr lang="he-IL" b="1" i="1" dirty="0" smtClean="0"/>
              <a:t>רשימת </a:t>
            </a:r>
            <a:r>
              <a:rPr lang="he-IL" b="1" i="1" dirty="0"/>
              <a:t>יסודות: </a:t>
            </a:r>
            <a:endParaRPr lang="he-IL" b="1" i="1" dirty="0" smtClean="0"/>
          </a:p>
          <a:p>
            <a:pPr marL="0" lvl="0" indent="0" algn="ctr">
              <a:buNone/>
            </a:pPr>
            <a:r>
              <a:rPr lang="he-IL" i="1" dirty="0" smtClean="0"/>
              <a:t>גופרית</a:t>
            </a:r>
            <a:r>
              <a:rPr lang="he-IL" i="1" dirty="0"/>
              <a:t>, חמצן, ברזל, זהב, כספית, חנקן, כלור, סידן, אשלגן, מימן, ליתיום.</a:t>
            </a:r>
            <a:endParaRPr lang="en-US" dirty="0"/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976342"/>
              </p:ext>
            </p:extLst>
          </p:nvPr>
        </p:nvGraphicFramePr>
        <p:xfrm>
          <a:off x="2915816" y="3356992"/>
          <a:ext cx="3890764" cy="31089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45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5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R="226695" algn="ctr" rtl="1"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</a:rPr>
                        <a:t>אל מתכות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6695" algn="ctr" rtl="1"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</a:rPr>
                        <a:t>מתכות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2286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86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2286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86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2286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86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2286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86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2286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86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012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kvishim.co.il/Uploads/ofer2cvByMichelLev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48" y="2124112"/>
            <a:ext cx="432047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adoptahighwayusa.com/images/Adopt_A_Highway_About_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24112"/>
            <a:ext cx="421977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70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53400" cy="990600"/>
          </a:xfrm>
        </p:spPr>
        <p:txBody>
          <a:bodyPr/>
          <a:lstStyle/>
          <a:p>
            <a:pPr algn="ctr"/>
            <a:r>
              <a:rPr lang="he-IL" dirty="0" smtClean="0"/>
              <a:t>אז מה זה בעצם אומר?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/>
              <a:t>במוליכים בעלי </a:t>
            </a:r>
            <a:r>
              <a:rPr lang="he-IL" u="sng" dirty="0"/>
              <a:t>התנגדות קטנה </a:t>
            </a:r>
            <a:r>
              <a:rPr lang="he-IL" dirty="0"/>
              <a:t>מספר האלקטרונים העוברים בשנייה </a:t>
            </a:r>
            <a:r>
              <a:rPr lang="he-IL" dirty="0" smtClean="0"/>
              <a:t>__________ יותר.</a:t>
            </a:r>
          </a:p>
          <a:p>
            <a:pPr marL="0" indent="0">
              <a:buNone/>
            </a:pPr>
            <a:r>
              <a:rPr lang="he-IL" dirty="0" smtClean="0"/>
              <a:t>ולכן </a:t>
            </a:r>
            <a:r>
              <a:rPr lang="he-IL" dirty="0"/>
              <a:t>גם עוצמת הזרם החשמלי גדולה יותר </a:t>
            </a:r>
            <a:endParaRPr lang="he-IL" dirty="0" smtClean="0"/>
          </a:p>
          <a:p>
            <a:pPr marL="0" indent="0">
              <a:buNone/>
            </a:pPr>
            <a:r>
              <a:rPr lang="he-IL" dirty="0" smtClean="0"/>
              <a:t>לעומת מוליכים </a:t>
            </a:r>
            <a:r>
              <a:rPr lang="he-IL" dirty="0"/>
              <a:t>בעלי התנגדות גדולה.</a:t>
            </a:r>
            <a:endParaRPr lang="en-US" dirty="0"/>
          </a:p>
          <a:p>
            <a:pPr marL="0" indent="0">
              <a:buNone/>
            </a:pPr>
            <a:endParaRPr lang="he-IL" dirty="0" smtClean="0"/>
          </a:p>
          <a:p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2051720" y="4293096"/>
            <a:ext cx="57333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2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המוליכות של חומר גבוהה </a:t>
            </a:r>
          </a:p>
          <a:p>
            <a:pPr algn="ctr"/>
            <a:r>
              <a:rPr lang="he-IL" sz="32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כאשר התנגדותו קטנה ולהיפך. </a:t>
            </a:r>
            <a:endParaRPr lang="en-US" sz="32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97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000" dirty="0" smtClean="0"/>
              <a:t>הקשר בין מוליכות להתנגדות</a:t>
            </a:r>
            <a:endParaRPr lang="he-IL" sz="4000" dirty="0"/>
          </a:p>
        </p:txBody>
      </p:sp>
      <p:grpSp>
        <p:nvGrpSpPr>
          <p:cNvPr id="23" name="קבוצה 22"/>
          <p:cNvGrpSpPr/>
          <p:nvPr/>
        </p:nvGrpSpPr>
        <p:grpSpPr>
          <a:xfrm>
            <a:off x="1643317" y="1920074"/>
            <a:ext cx="6162552" cy="2972520"/>
            <a:chOff x="1660030" y="2158764"/>
            <a:chExt cx="6162552" cy="2972520"/>
          </a:xfrm>
        </p:grpSpPr>
        <p:grpSp>
          <p:nvGrpSpPr>
            <p:cNvPr id="20" name="קבוצה 19"/>
            <p:cNvGrpSpPr/>
            <p:nvPr/>
          </p:nvGrpSpPr>
          <p:grpSpPr>
            <a:xfrm>
              <a:off x="1660030" y="2158764"/>
              <a:ext cx="6162552" cy="2972520"/>
              <a:chOff x="1860986" y="2348880"/>
              <a:chExt cx="6162552" cy="2972520"/>
            </a:xfrm>
          </p:grpSpPr>
          <p:sp>
            <p:nvSpPr>
              <p:cNvPr id="10" name="AutoShape 8"/>
              <p:cNvSpPr>
                <a:spLocks noChangeArrowheads="1"/>
              </p:cNvSpPr>
              <p:nvPr/>
            </p:nvSpPr>
            <p:spPr bwMode="auto">
              <a:xfrm rot="10800000">
                <a:off x="2465099" y="4009724"/>
                <a:ext cx="5558439" cy="1311676"/>
              </a:xfrm>
              <a:prstGeom prst="leftArrow">
                <a:avLst>
                  <a:gd name="adj1" fmla="val 50000"/>
                  <a:gd name="adj2" fmla="val 182431"/>
                </a:avLst>
              </a:prstGeom>
              <a:gradFill rotWithShape="1">
                <a:gsLst>
                  <a:gs pos="0">
                    <a:srgbClr val="969696"/>
                  </a:gs>
                  <a:gs pos="100000">
                    <a:srgbClr val="000000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PerspectiveBottom"/>
                <a:lightRig rig="legacyFlat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969696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he-I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AutoShape 7"/>
              <p:cNvSpPr>
                <a:spLocks noChangeArrowheads="1"/>
              </p:cNvSpPr>
              <p:nvPr/>
            </p:nvSpPr>
            <p:spPr bwMode="auto">
              <a:xfrm>
                <a:off x="1860986" y="2348880"/>
                <a:ext cx="5760640" cy="1296144"/>
              </a:xfrm>
              <a:prstGeom prst="leftArrow">
                <a:avLst>
                  <a:gd name="adj1" fmla="val 50000"/>
                  <a:gd name="adj2" fmla="val 177500"/>
                </a:avLst>
              </a:prstGeom>
              <a:gradFill rotWithShape="1">
                <a:gsLst>
                  <a:gs pos="0">
                    <a:srgbClr val="C0C0C0"/>
                  </a:gs>
                  <a:gs pos="100000">
                    <a:srgbClr val="000000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ObliqueBottom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35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he-IL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מלבן 15"/>
              <p:cNvSpPr/>
              <p:nvPr/>
            </p:nvSpPr>
            <p:spPr>
              <a:xfrm>
                <a:off x="2459844" y="4480896"/>
                <a:ext cx="513649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he-IL" b="1" dirty="0" smtClean="0">
                    <a:solidFill>
                      <a:srgbClr val="FFFFFF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rPr>
                  <a:t>מוליכות גבוהה  מוליכות בינונית    מוליכות קטנה</a:t>
                </a:r>
                <a:endParaRPr lang="he-IL" b="1" dirty="0">
                  <a:solidFill>
                    <a:srgbClr val="FFFFFF"/>
                  </a:solidFill>
                  <a:latin typeface="Arial" pitchFamily="34" charset="0"/>
                  <a:ea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מלבן 18"/>
              <p:cNvSpPr/>
              <p:nvPr/>
            </p:nvSpPr>
            <p:spPr>
              <a:xfrm>
                <a:off x="2485134" y="2812286"/>
                <a:ext cx="513649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he-IL" b="1" dirty="0" smtClean="0">
                    <a:solidFill>
                      <a:srgbClr val="FFFFFF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rPr>
                  <a:t>התנגדות נמוכה התנגדות בינונית    התנגדות גדולה </a:t>
                </a:r>
                <a:endParaRPr lang="he-IL" b="1" dirty="0">
                  <a:solidFill>
                    <a:srgbClr val="FFFFFF"/>
                  </a:solidFill>
                  <a:latin typeface="Arial" pitchFamily="34" charset="0"/>
                  <a:ea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22" name="מחבר חץ ישר 21"/>
            <p:cNvCxnSpPr/>
            <p:nvPr/>
          </p:nvCxnSpPr>
          <p:spPr>
            <a:xfrm>
              <a:off x="6660232" y="3454908"/>
              <a:ext cx="0" cy="642622"/>
            </a:xfrm>
            <a:prstGeom prst="straightConnector1">
              <a:avLst/>
            </a:prstGeom>
            <a:ln w="38100"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מחבר חץ ישר 23"/>
            <p:cNvCxnSpPr/>
            <p:nvPr/>
          </p:nvCxnSpPr>
          <p:spPr>
            <a:xfrm>
              <a:off x="5070786" y="3454908"/>
              <a:ext cx="0" cy="642622"/>
            </a:xfrm>
            <a:prstGeom prst="straightConnector1">
              <a:avLst/>
            </a:prstGeom>
            <a:ln w="38100"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מחבר חץ ישר 24"/>
            <p:cNvCxnSpPr/>
            <p:nvPr/>
          </p:nvCxnSpPr>
          <p:spPr>
            <a:xfrm>
              <a:off x="3419872" y="3498297"/>
              <a:ext cx="0" cy="642622"/>
            </a:xfrm>
            <a:prstGeom prst="straightConnector1">
              <a:avLst/>
            </a:prstGeom>
            <a:ln w="38100"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מלבן 25"/>
          <p:cNvSpPr/>
          <p:nvPr/>
        </p:nvSpPr>
        <p:spPr>
          <a:xfrm>
            <a:off x="1397109" y="5373216"/>
            <a:ext cx="68772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קיים יחס הפוך בין ההתנגדות החשמלית של מוליך </a:t>
            </a:r>
          </a:p>
          <a:p>
            <a:pPr algn="ctr"/>
            <a:r>
              <a:rPr lang="he-IL" sz="2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לבין עוצמת הזרם העובר דרכו</a:t>
            </a:r>
            <a:endParaRPr lang="he-IL" sz="2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571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46636015"/>
              </p:ext>
            </p:extLst>
          </p:nvPr>
        </p:nvGraphicFramePr>
        <p:xfrm>
          <a:off x="467544" y="476672"/>
          <a:ext cx="8424935" cy="5832647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{5A111915-BE36-4E01-A7E5-04B1672EAD32}</a:tableStyleId>
              </a:tblPr>
              <a:tblGrid>
                <a:gridCol w="2126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2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0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62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279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זרם מכוניות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זרם חשמלי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השפעה על הזרם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קשר להתנגדות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4216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החומר ממנו עשוי הכביש</a:t>
                      </a:r>
                      <a:endParaRPr lang="en-US" sz="2000" b="1" dirty="0">
                        <a:effectLst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אופי </a:t>
                      </a:r>
                      <a:r>
                        <a:rPr lang="he-IL" sz="2000" b="1" dirty="0" smtClean="0">
                          <a:effectLst/>
                        </a:rPr>
                        <a:t>הדרך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הזרם גדל ככל שהמוליכות גבוהה יותר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82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אורך הכביש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מוליך קצר הוא בעל התנגדות קטנה יותר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782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</a:rPr>
                        <a:t>עובי המוליך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</a:rPr>
                        <a:t> (שטח החתך)</a:t>
                      </a:r>
                      <a:endParaRPr lang="en-US" sz="2000" b="1" dirty="0" smtClean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הזרם גדל כאשר המוליך עבה יותר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72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76466437"/>
              </p:ext>
            </p:extLst>
          </p:nvPr>
        </p:nvGraphicFramePr>
        <p:xfrm>
          <a:off x="467544" y="548680"/>
          <a:ext cx="8424935" cy="5832647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{5A111915-BE36-4E01-A7E5-04B1672EAD32}</a:tableStyleId>
              </a:tblPr>
              <a:tblGrid>
                <a:gridCol w="2126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2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0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62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279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זרם מכוניות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זרם חשמלי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השפעה על הזרם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קשר להתנגדות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4216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החומר ממנו עשוי הכביש</a:t>
                      </a:r>
                      <a:endParaRPr lang="en-US" sz="2000" b="1" dirty="0">
                        <a:effectLst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אופי </a:t>
                      </a:r>
                      <a:r>
                        <a:rPr lang="he-IL" sz="2000" b="1" dirty="0" smtClean="0">
                          <a:effectLst/>
                        </a:rPr>
                        <a:t>הדרך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סוג החומר ממנו עשוי המוליך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הזרם גדל ככל שהמוליכות גבוהה יותר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</a:rPr>
                        <a:t>כאשר המוליכות </a:t>
                      </a:r>
                      <a:r>
                        <a:rPr lang="he-IL" sz="2000" b="1" dirty="0">
                          <a:effectLst/>
                        </a:rPr>
                        <a:t>גבוהה </a:t>
                      </a:r>
                      <a:r>
                        <a:rPr lang="he-IL" sz="2000" b="1" dirty="0" smtClean="0">
                          <a:effectLst/>
                        </a:rPr>
                        <a:t>התנגדות </a:t>
                      </a:r>
                      <a:r>
                        <a:rPr lang="he-IL" sz="2000" b="1" dirty="0">
                          <a:effectLst/>
                        </a:rPr>
                        <a:t>נמוכה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82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אורך הכביש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אורך המוליך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הזרם גדל כאשר המוליך קצר יותר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מוליך קצר הוא בעל התנגדות קטנה יותר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782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רוחב הכביש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</a:rPr>
                        <a:t>עובי המוליך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</a:rPr>
                        <a:t> (שטח החתך)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הזרם גדל כאשר המוליך עבה יותר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מוליך עבה הוא בעל התנגדות קטנה יותר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561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מהו נגד?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e-IL" b="1" dirty="0"/>
              <a:t>נגד</a:t>
            </a:r>
            <a:r>
              <a:rPr lang="he-IL" dirty="0"/>
              <a:t> הוא רכיב חשמלי שתכונתו העיקרית היא </a:t>
            </a:r>
            <a:r>
              <a:rPr lang="he-IL" b="1" dirty="0"/>
              <a:t>התנגדות חשמלית</a:t>
            </a:r>
            <a:r>
              <a:rPr lang="he-IL" dirty="0" smtClean="0"/>
              <a:t>.</a:t>
            </a:r>
          </a:p>
          <a:p>
            <a:endParaRPr lang="he-IL" dirty="0" smtClean="0"/>
          </a:p>
          <a:p>
            <a:pPr marL="0" indent="0" algn="ctr">
              <a:buNone/>
            </a:pPr>
            <a:r>
              <a:rPr lang="he-IL" dirty="0" smtClean="0"/>
              <a:t>חוק אוהם </a:t>
            </a:r>
            <a:r>
              <a:rPr lang="en-US" dirty="0"/>
              <a:t>V=R*I</a:t>
            </a:r>
            <a:r>
              <a:rPr lang="he-IL" dirty="0"/>
              <a:t>  </a:t>
            </a:r>
            <a:r>
              <a:rPr lang="he-IL" dirty="0" smtClean="0"/>
              <a:t>.</a:t>
            </a:r>
          </a:p>
          <a:p>
            <a:pPr marL="0" indent="0" algn="ctr">
              <a:buNone/>
            </a:pPr>
            <a:endParaRPr lang="he-IL" dirty="0" smtClean="0"/>
          </a:p>
          <a:p>
            <a:pPr marL="0" indent="0">
              <a:buNone/>
            </a:pPr>
            <a:r>
              <a:rPr lang="he-IL" sz="2000" dirty="0"/>
              <a:t> *** </a:t>
            </a:r>
            <a:r>
              <a:rPr lang="en-US" sz="2000" dirty="0"/>
              <a:t>R</a:t>
            </a:r>
            <a:r>
              <a:rPr lang="he-IL" sz="2000" dirty="0"/>
              <a:t>-התנגדות חשמלית (</a:t>
            </a:r>
            <a:r>
              <a:rPr lang="he-IL" sz="2000" dirty="0" smtClean="0"/>
              <a:t>אוהם)</a:t>
            </a:r>
            <a:endParaRPr lang="he-IL" sz="2000" dirty="0"/>
          </a:p>
          <a:p>
            <a:pPr marL="0" indent="0">
              <a:buNone/>
            </a:pPr>
            <a:r>
              <a:rPr lang="he-IL" sz="2000" dirty="0"/>
              <a:t> *** </a:t>
            </a:r>
            <a:r>
              <a:rPr lang="en-US" sz="2000" dirty="0" smtClean="0"/>
              <a:t>V</a:t>
            </a:r>
            <a:r>
              <a:rPr lang="he-IL" sz="2000" dirty="0" smtClean="0"/>
              <a:t>-מתח חשמלי (וולט)</a:t>
            </a:r>
            <a:endParaRPr lang="en-US" sz="2000" dirty="0"/>
          </a:p>
          <a:p>
            <a:pPr marL="0" indent="0">
              <a:buNone/>
            </a:pPr>
            <a:r>
              <a:rPr lang="he-IL" sz="2000" dirty="0"/>
              <a:t> *** </a:t>
            </a:r>
            <a:r>
              <a:rPr lang="en-US" sz="2000" dirty="0" smtClean="0"/>
              <a:t>I</a:t>
            </a:r>
            <a:r>
              <a:rPr lang="he-IL" sz="2000" dirty="0" smtClean="0"/>
              <a:t>-עוצמת הזרם (אמפר)</a:t>
            </a:r>
            <a:endParaRPr lang="he-IL" sz="2000" dirty="0"/>
          </a:p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endParaRPr lang="he-IL" sz="2000" dirty="0" smtClean="0"/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http://micro.magnet.fsu.edu/electromag/java/filamentresistance/</a:t>
            </a:r>
            <a:endParaRPr lang="en-US" sz="2000" dirty="0" smtClean="0"/>
          </a:p>
          <a:p>
            <a:pPr marL="0" indent="0">
              <a:buNone/>
            </a:pPr>
            <a:endParaRPr lang="he-IL" sz="2000" dirty="0"/>
          </a:p>
        </p:txBody>
      </p:sp>
      <p:pic>
        <p:nvPicPr>
          <p:cNvPr id="6146" name="Picture 2" descr="http://personal.ee.surrey.ac.uk/Personal/H.M/UGLabs/images/resistor_pack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49" y="2996952"/>
            <a:ext cx="224512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65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עבודת כתה/ש"ב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539552" y="2924944"/>
            <a:ext cx="8153400" cy="4495800"/>
          </a:xfrm>
        </p:spPr>
        <p:txBody>
          <a:bodyPr/>
          <a:lstStyle/>
          <a:p>
            <a:pPr algn="ctr"/>
            <a:r>
              <a:rPr lang="he-IL" dirty="0" smtClean="0"/>
              <a:t>ספר עמוד 55-57 ענו על השאלות א'-ה'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8067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he-IL" sz="3200" b="1" dirty="0"/>
              <a:t>השפעת חוזק המקור על עוצמת הזרם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225359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1501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539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212976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he-IL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למוליכים ומבודדים</a:t>
            </a:r>
            <a:r>
              <a:rPr lang="he-IL" dirty="0" smtClean="0"/>
              <a:t> </a:t>
            </a:r>
            <a:endParaRPr lang="en-US" dirty="0" smtClean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95288" y="22003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he-IL" sz="4400" dirty="0">
                <a:solidFill>
                  <a:srgbClr val="008000"/>
                </a:solidFill>
              </a:rPr>
              <a:t>את החומרים ניתן לחלק באופן גס</a:t>
            </a:r>
            <a:endParaRPr lang="en-US" sz="4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0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dirty="0" smtClean="0"/>
              <a:t>העתק את הטבלה הבאה והשלם אותה=סיכום נושא יונים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89935656"/>
              </p:ext>
            </p:extLst>
          </p:nvPr>
        </p:nvGraphicFramePr>
        <p:xfrm>
          <a:off x="251518" y="1772816"/>
          <a:ext cx="8712970" cy="4114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23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4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4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33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6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8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1" dirty="0" smtClean="0"/>
                        <a:t>יסוד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 smtClean="0"/>
                        <a:t>סידן</a:t>
                      </a:r>
                      <a:endParaRPr lang="he-I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 smtClean="0"/>
                        <a:t>כלור</a:t>
                      </a:r>
                      <a:endParaRPr lang="he-I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 smtClean="0"/>
                        <a:t>גופרית</a:t>
                      </a:r>
                      <a:endParaRPr lang="he-I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 smtClean="0"/>
                        <a:t>ארגון</a:t>
                      </a:r>
                      <a:endParaRPr lang="he-I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 smtClean="0"/>
                        <a:t>ניקל</a:t>
                      </a:r>
                      <a:endParaRPr lang="he-I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 smtClean="0"/>
                        <a:t>זרחן</a:t>
                      </a:r>
                      <a:endParaRPr lang="he-IL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1" dirty="0" smtClean="0"/>
                        <a:t>סימן כימי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1" dirty="0" smtClean="0"/>
                        <a:t>מספר אטומי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1" dirty="0" smtClean="0"/>
                        <a:t>מתכת/אל מתכת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1" dirty="0" smtClean="0"/>
                        <a:t>מס פרוטונים בגרעין</a:t>
                      </a:r>
                      <a:r>
                        <a:rPr lang="he-IL" sz="2400" b="1" baseline="0" dirty="0" smtClean="0"/>
                        <a:t> האטום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1" dirty="0" smtClean="0"/>
                        <a:t>מספר אלקטרונים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1" dirty="0" smtClean="0"/>
                        <a:t>מספר פרוטונים ביון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1" dirty="0" smtClean="0"/>
                        <a:t>מספר אלקטרונים</a:t>
                      </a:r>
                      <a:r>
                        <a:rPr lang="he-IL" sz="2400" b="1" baseline="0" dirty="0" smtClean="0"/>
                        <a:t> ביון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1" i="1" dirty="0" smtClean="0"/>
                        <a:t>18</a:t>
                      </a:r>
                      <a:endParaRPr lang="he-IL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1" i="1" dirty="0" smtClean="0"/>
                        <a:t>20</a:t>
                      </a:r>
                      <a:endParaRPr lang="he-IL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1" i="1" dirty="0" smtClean="0"/>
                        <a:t>18</a:t>
                      </a:r>
                      <a:endParaRPr lang="he-IL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b="1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1" i="1" dirty="0" smtClean="0"/>
                        <a:t>16</a:t>
                      </a:r>
                      <a:endParaRPr lang="he-IL" sz="24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1" dirty="0" smtClean="0"/>
                        <a:t>מטענו החשמלי של היון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b="1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1" i="1" dirty="0" smtClean="0"/>
                        <a:t>-2</a:t>
                      </a:r>
                      <a:endParaRPr lang="he-IL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1" i="1" dirty="0" smtClean="0"/>
                        <a:t>+4</a:t>
                      </a:r>
                      <a:endParaRPr lang="he-IL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260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http://learn.genetics.utah.edu/content/begin/cells/scale/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dirty="0" smtClean="0"/>
              <a:t>סדרי גודל אנימציה כללית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7981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250825" y="404813"/>
            <a:ext cx="8640763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he-IL" sz="36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itchFamily="2" charset="-79"/>
              </a:rPr>
              <a:t>מוליכים  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he-IL" sz="2800" b="1">
                <a:cs typeface="David" pitchFamily="2" charset="-79"/>
              </a:rPr>
              <a:t>הם חומרים שחלק מהמטענים החשמליים בתוכם  הם חופשיים יחסית לנוע. במוליכים מתכתיים ובגרפיט המטענים החופשיים הם  </a:t>
            </a:r>
            <a:r>
              <a:rPr lang="he-IL" sz="2800" b="1" i="1" u="sng">
                <a:cs typeface="David" pitchFamily="2" charset="-79"/>
              </a:rPr>
              <a:t>אלקטרונים.</a:t>
            </a:r>
            <a:endParaRPr lang="en-US" sz="3200" b="1" u="sng">
              <a:solidFill>
                <a:srgbClr val="0066FF"/>
              </a:solidFill>
              <a:cs typeface="David" pitchFamily="2" charset="-79"/>
            </a:endParaRP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468313" y="2349500"/>
            <a:ext cx="820896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he-IL" sz="2800" b="1">
                <a:cs typeface="David" pitchFamily="2" charset="-79"/>
              </a:rPr>
              <a:t>אלקטרונים אלה אינם קשורים ממש לאטומים ויוצרים "ענן" של מטענים ונקראים</a:t>
            </a:r>
            <a:r>
              <a:rPr lang="he-IL" sz="2800" b="1" i="1">
                <a:cs typeface="David" pitchFamily="2" charset="-79"/>
              </a:rPr>
              <a:t> </a:t>
            </a:r>
            <a:r>
              <a:rPr lang="he-IL" sz="2800" b="1" i="1" u="sng">
                <a:cs typeface="David" pitchFamily="2" charset="-79"/>
              </a:rPr>
              <a:t>"אלקטרוני הולכה"</a:t>
            </a:r>
            <a:r>
              <a:rPr lang="he-IL" sz="2800" b="1">
                <a:cs typeface="David" pitchFamily="2" charset="-79"/>
              </a:rPr>
              <a:t>. הם חופשים לנוע בתוך מתכת בקלות רבה.</a:t>
            </a:r>
            <a:endParaRPr lang="en-US" sz="2800" b="1">
              <a:cs typeface="David" pitchFamily="2" charset="-79"/>
            </a:endParaRP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395288" y="5734050"/>
            <a:ext cx="80994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he-IL" sz="2800" b="1">
                <a:cs typeface="David" pitchFamily="2" charset="-79"/>
              </a:rPr>
              <a:t>כל המתכות מוליכות, אולם מידת המוליכות שונה. יש כאלה שמוליכות טובה יותר, ואחרות שמוליכות פחות טובה.</a:t>
            </a:r>
            <a:endParaRPr lang="en-US" sz="2800" b="1">
              <a:cs typeface="David" pitchFamily="2" charset="-79"/>
            </a:endParaRPr>
          </a:p>
        </p:txBody>
      </p:sp>
      <p:pic>
        <p:nvPicPr>
          <p:cNvPr id="1229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573463"/>
            <a:ext cx="6551613" cy="18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30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573463"/>
            <a:ext cx="655320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0885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395288" y="404813"/>
            <a:ext cx="8532812" cy="174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he-IL" sz="3200" b="1" u="sng" dirty="0">
                <a:solidFill>
                  <a:srgbClr val="0066FF"/>
                </a:solidFill>
                <a:cs typeface="David" pitchFamily="2" charset="-79"/>
              </a:rPr>
              <a:t>מבודדים</a:t>
            </a:r>
            <a:r>
              <a:rPr lang="he-IL" sz="3200" b="1" dirty="0">
                <a:cs typeface="David" pitchFamily="2" charset="-79"/>
              </a:rPr>
              <a:t>  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he-IL" sz="3200" b="1" dirty="0">
                <a:cs typeface="David" pitchFamily="2" charset="-79"/>
              </a:rPr>
              <a:t>הם חומרים שהמטענים בתוכם אינם חופשיים לנוע וקשורים לאטומים בקשר חזק. לרוב מבודדים אין כושר תנועה שמאפשר להם להתרחק מאטום.</a:t>
            </a:r>
            <a:endParaRPr lang="en-US" sz="3200" b="1" u="sng" dirty="0">
              <a:solidFill>
                <a:srgbClr val="0066FF"/>
              </a:solidFill>
              <a:cs typeface="David" pitchFamily="2" charset="-79"/>
            </a:endParaRPr>
          </a:p>
        </p:txBody>
      </p:sp>
      <p:pic>
        <p:nvPicPr>
          <p:cNvPr id="1331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133600"/>
            <a:ext cx="324802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11"/>
          <p:cNvSpPr>
            <a:spLocks noChangeArrowheads="1"/>
          </p:cNvSpPr>
          <p:nvPr/>
        </p:nvSpPr>
        <p:spPr bwMode="auto">
          <a:xfrm>
            <a:off x="251520" y="5124450"/>
            <a:ext cx="82296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he-IL" sz="2800" b="1" dirty="0"/>
              <a:t>ישנם חומרים הנקראים חצי מוליכים לדוגמא סיליקון וגרמניום שבהם רק חלק קטן של אלקטרונים יכול לנוע בצורה חופשית</a:t>
            </a:r>
            <a:r>
              <a:rPr lang="he-IL" sz="2800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76320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48147" y="54868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dirty="0"/>
              <a:t>זרם חשמלי הוא תופעה של זרימת מטענים דרך מוליך.</a:t>
            </a:r>
            <a:r>
              <a:rPr lang="en-US" b="1" dirty="0"/>
              <a:t/>
            </a:r>
            <a:br>
              <a:rPr lang="en-US" b="1" dirty="0"/>
            </a:br>
            <a:endParaRPr lang="he-IL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33" b="13797"/>
          <a:stretch/>
        </p:blipFill>
        <p:spPr bwMode="auto">
          <a:xfrm rot="10800000">
            <a:off x="571738" y="3501008"/>
            <a:ext cx="8055474" cy="1266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94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2556792" y="476672"/>
            <a:ext cx="8153400" cy="990600"/>
          </a:xfrm>
        </p:spPr>
        <p:txBody>
          <a:bodyPr/>
          <a:lstStyle/>
          <a:p>
            <a:endParaRPr lang="he-IL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66405004"/>
              </p:ext>
            </p:extLst>
          </p:nvPr>
        </p:nvGraphicFramePr>
        <p:xfrm>
          <a:off x="539552" y="2420888"/>
          <a:ext cx="8153400" cy="2743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7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במקרה של מוליך מתכתי 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במקרה של תמיסות </a:t>
                      </a:r>
                      <a:endParaRPr lang="he-IL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הזרם החשמלי הוא תנועה של אלקטרונים חופשיים בכיוון אחד </a:t>
                      </a:r>
                      <a:endParaRPr kumimoji="0" lang="en-US" sz="2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הזרם החשמלי הוא תוצאה של תנועת יונים חיוביים לאלקטרודה שלילית ו/או יונים שליליים לאלקטרודה חיובית.</a:t>
                      </a:r>
                      <a:endParaRPr kumimoji="0" lang="en-US" sz="2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he-IL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95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עוצמת הזרם</a:t>
            </a:r>
            <a:r>
              <a:rPr lang="he-IL" dirty="0"/>
              <a:t>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827584" y="1916832"/>
            <a:ext cx="7649344" cy="302433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he-IL" sz="2800" dirty="0" smtClean="0"/>
              <a:t>כמות </a:t>
            </a:r>
            <a:r>
              <a:rPr lang="he-IL" sz="2800" dirty="0"/>
              <a:t>המטען החשמלי העוברת דרך חתך של מוליך במשך יחידת זמן </a:t>
            </a:r>
            <a:r>
              <a:rPr lang="he-IL" sz="2800" dirty="0" smtClean="0"/>
              <a:t>אחת.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e-IL" sz="2800" dirty="0" smtClean="0"/>
              <a:t>כלומר, </a:t>
            </a:r>
            <a:r>
              <a:rPr lang="he-IL" sz="2800" b="1" dirty="0" smtClean="0"/>
              <a:t>מספר</a:t>
            </a:r>
            <a:r>
              <a:rPr lang="he-IL" sz="2800" dirty="0" smtClean="0"/>
              <a:t> </a:t>
            </a:r>
            <a:r>
              <a:rPr lang="he-IL" sz="2800" dirty="0"/>
              <a:t>האלקטרונים העוברים בכל </a:t>
            </a:r>
            <a:r>
              <a:rPr lang="he-IL" sz="2800" b="1" dirty="0"/>
              <a:t>שנייה</a:t>
            </a:r>
            <a:r>
              <a:rPr lang="he-IL" sz="2800" dirty="0"/>
              <a:t> דרך שטח החתך במוליך</a:t>
            </a:r>
          </a:p>
        </p:txBody>
      </p:sp>
    </p:spTree>
    <p:extLst>
      <p:ext uri="{BB962C8B-B14F-4D97-AF65-F5344CB8AC3E}">
        <p14:creationId xmlns:p14="http://schemas.microsoft.com/office/powerpoint/2010/main" val="146564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8053514" cy="2737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27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חציון">
  <a:themeElements>
    <a:clrScheme name="חציון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חציון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חציון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287</TotalTime>
  <Words>921</Words>
  <Application>Microsoft Office PowerPoint</Application>
  <PresentationFormat>‫הצגה על המסך (4:3)</PresentationFormat>
  <Paragraphs>192</Paragraphs>
  <Slides>31</Slides>
  <Notes>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10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31</vt:i4>
      </vt:variant>
    </vt:vector>
  </HeadingPairs>
  <TitlesOfParts>
    <vt:vector size="42" baseType="lpstr">
      <vt:lpstr>Arial</vt:lpstr>
      <vt:lpstr>Calibri</vt:lpstr>
      <vt:lpstr>Cambria Math</vt:lpstr>
      <vt:lpstr>David</vt:lpstr>
      <vt:lpstr>Levenim MT</vt:lpstr>
      <vt:lpstr>Miriam</vt:lpstr>
      <vt:lpstr>Times New Roman</vt:lpstr>
      <vt:lpstr>Tw Cen MT</vt:lpstr>
      <vt:lpstr>Wingdings</vt:lpstr>
      <vt:lpstr>Wingdings 2</vt:lpstr>
      <vt:lpstr>חציון</vt:lpstr>
      <vt:lpstr>זרם חשמלי זרם חשמלי הוא תופעה של זרימת מטענים דרך מוליך. </vt:lpstr>
      <vt:lpstr>מצגת של PowerPoint‏</vt:lpstr>
      <vt:lpstr>למוליכים ומבודדים </vt:lpstr>
      <vt:lpstr>מצגת של PowerPoint‏</vt:lpstr>
      <vt:lpstr>מצגת של PowerPoint‏</vt:lpstr>
      <vt:lpstr>זרם חשמלי הוא תופעה של זרימת מטענים דרך מוליך. </vt:lpstr>
      <vt:lpstr>מצגת של PowerPoint‏</vt:lpstr>
      <vt:lpstr>עוצמת הזרם </vt:lpstr>
      <vt:lpstr>מצגת של PowerPoint‏</vt:lpstr>
      <vt:lpstr>העתיקו והשלימו את המשפטים הבאים:</vt:lpstr>
      <vt:lpstr>האם שווה הזרם החשמלי משני צדדיה של נורה חשמלית? האם שווה הזרם משני צדדיו של מכשיר חשמלי כלשהו?</vt:lpstr>
      <vt:lpstr>סידור רכיבי המעגל </vt:lpstr>
      <vt:lpstr>סידור רכיבי המעגל </vt:lpstr>
      <vt:lpstr>נוסחתו של אנדרה אמפר</vt:lpstr>
      <vt:lpstr>חוק שימור המטען החשמלי </vt:lpstr>
      <vt:lpstr>גורמים המשפיעים על עוצמת הזרם במעגל חשמלי</vt:lpstr>
      <vt:lpstr>כיצד ניתן להגדיל את מספר המכוניות העוברות בנקודה מסוימת ביחידת זמן?  </vt:lpstr>
      <vt:lpstr>גורמים המשפיעים על עוצמת הזרם במעגל חשמלי</vt:lpstr>
      <vt:lpstr>מוליכות חשמלית והתנגדות חשמלית </vt:lpstr>
      <vt:lpstr>מצגת של PowerPoint‏</vt:lpstr>
      <vt:lpstr>אז מה זה בעצם אומר?</vt:lpstr>
      <vt:lpstr>הקשר בין מוליכות להתנגדות</vt:lpstr>
      <vt:lpstr>מצגת של PowerPoint‏</vt:lpstr>
      <vt:lpstr>מצגת של PowerPoint‏</vt:lpstr>
      <vt:lpstr>מהו נגד?</vt:lpstr>
      <vt:lpstr>עבודת כתה/ש"ב </vt:lpstr>
      <vt:lpstr>השפעת חוזק המקור על עוצמת הזרם</vt:lpstr>
      <vt:lpstr>מצגת של PowerPoint‏</vt:lpstr>
      <vt:lpstr>מצגת של PowerPoint‏</vt:lpstr>
      <vt:lpstr>העתק את הטבלה הבאה והשלם אותה=סיכום נושא יונים</vt:lpstr>
      <vt:lpstr>http://learn.genetics.utah.edu/content/begin/cells/scale/</vt:lpstr>
    </vt:vector>
  </TitlesOfParts>
  <Company>Yaron'S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זרם חשמלי זרם חשמלי הוא תופעה של זרימת מטענים דרך מוליך.</dc:title>
  <dc:creator>karina</dc:creator>
  <cp:lastModifiedBy>user</cp:lastModifiedBy>
  <cp:revision>26</cp:revision>
  <dcterms:created xsi:type="dcterms:W3CDTF">2009-12-30T21:41:04Z</dcterms:created>
  <dcterms:modified xsi:type="dcterms:W3CDTF">2018-02-04T13:25:30Z</dcterms:modified>
</cp:coreProperties>
</file>