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506C9AF-3C17-41CC-91CB-C15FFF2F00B5}" type="datetimeFigureOut">
              <a:rPr lang="he-IL" smtClean="0"/>
              <a:t>כ"ג/אדר/תשע"ז</a:t>
            </a:fld>
            <a:endParaRPr lang="he-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0FC45CAD-E6C9-4EEC-A58E-C6869A6B163A}" type="slidenum">
              <a:rPr lang="he-IL" smtClean="0"/>
              <a:t>‹#›</a:t>
            </a:fld>
            <a:endParaRPr lang="he-IL"/>
          </a:p>
        </p:txBody>
      </p:sp>
    </p:spTree>
    <p:extLst>
      <p:ext uri="{BB962C8B-B14F-4D97-AF65-F5344CB8AC3E}">
        <p14:creationId xmlns:p14="http://schemas.microsoft.com/office/powerpoint/2010/main" val="180014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628BDAB3-F1A0-44E1-824E-AE104BCE6E86}" type="slidenum">
              <a:rPr lang="he-IL"/>
              <a:pPr algn="l">
                <a:spcBef>
                  <a:spcPct val="0"/>
                </a:spcBef>
              </a:pPr>
              <a:t>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p>
        </p:txBody>
      </p:sp>
    </p:spTree>
    <p:extLst>
      <p:ext uri="{BB962C8B-B14F-4D97-AF65-F5344CB8AC3E}">
        <p14:creationId xmlns:p14="http://schemas.microsoft.com/office/powerpoint/2010/main" val="590474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e-I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Date Placeholder 3"/>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2293471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2371614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56980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נושאי השיעור">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1450848" y="97192"/>
            <a:ext cx="10241355" cy="360040"/>
          </a:xfrm>
          <a:prstGeom prst="rect">
            <a:avLst/>
          </a:prstGeom>
        </p:spPr>
        <p:txBody>
          <a:bodyPr/>
          <a:lstStyle>
            <a:lvl1pPr algn="r">
              <a:defRPr sz="2400" b="1" baseline="0">
                <a:solidFill>
                  <a:schemeClr val="accent6">
                    <a:lumMod val="75000"/>
                  </a:schemeClr>
                </a:solidFill>
              </a:defRPr>
            </a:lvl1pPr>
          </a:lstStyle>
          <a:p>
            <a:r>
              <a:rPr lang="he-IL" dirty="0"/>
              <a:t>נושאי השיעור</a:t>
            </a:r>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5361" y="188640"/>
            <a:ext cx="1002111"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84944" y="495306"/>
            <a:ext cx="10311112" cy="95238"/>
          </a:xfrm>
          <a:prstGeom prst="rect">
            <a:avLst/>
          </a:prstGeom>
        </p:spPr>
      </p:pic>
      <p:sp>
        <p:nvSpPr>
          <p:cNvPr id="12" name="מציין מיקום תוכן 2"/>
          <p:cNvSpPr>
            <a:spLocks noGrp="1"/>
          </p:cNvSpPr>
          <p:nvPr>
            <p:ph idx="1" hasCustomPrompt="1"/>
          </p:nvPr>
        </p:nvSpPr>
        <p:spPr>
          <a:xfrm>
            <a:off x="719403" y="709068"/>
            <a:ext cx="10982040" cy="4569371"/>
          </a:xfrm>
          <a:prstGeom prst="rect">
            <a:avLst/>
          </a:prstGeom>
        </p:spPr>
        <p:txBody>
          <a:bodyPr/>
          <a:lstStyle>
            <a:lvl1pPr marL="266700" indent="-266700">
              <a:buClr>
                <a:schemeClr val="accent6">
                  <a:lumMod val="75000"/>
                </a:schemeClr>
              </a:buClr>
              <a:buSzPct val="110000"/>
              <a:buFont typeface="Century Gothic" pitchFamily="34" charset="0"/>
              <a:buChar char="◄"/>
              <a:defRPr sz="1600" baseline="0">
                <a:latin typeface="Arial" pitchFamily="34" charset="0"/>
                <a:cs typeface="Arial" pitchFamily="34" charset="0"/>
              </a:defRPr>
            </a:lvl1pPr>
          </a:lstStyle>
          <a:p>
            <a:pPr lvl="0"/>
            <a:r>
              <a:rPr lang="he-IL" dirty="0"/>
              <a:t>נושא אחד</a:t>
            </a:r>
          </a:p>
        </p:txBody>
      </p:sp>
    </p:spTree>
    <p:extLst>
      <p:ext uri="{BB962C8B-B14F-4D97-AF65-F5344CB8AC3E}">
        <p14:creationId xmlns:p14="http://schemas.microsoft.com/office/powerpoint/2010/main" val="208520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4785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e-I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40616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4"/>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58038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e-I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6"/>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98966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Date Placeholder 2"/>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222606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163375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289709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F749B7-E016-4C98-97C0-286BA0196A91}" type="datetimeFigureOut">
              <a:rPr lang="he-IL" smtClean="0"/>
              <a:t>כ"ג/אדר/תשע"ז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6EE90B4-A6F1-463A-BC55-4C614F0EBF18}" type="slidenum">
              <a:rPr lang="he-IL" smtClean="0"/>
              <a:t>‹#›</a:t>
            </a:fld>
            <a:endParaRPr lang="he-IL"/>
          </a:p>
        </p:txBody>
      </p:sp>
    </p:spTree>
    <p:extLst>
      <p:ext uri="{BB962C8B-B14F-4D97-AF65-F5344CB8AC3E}">
        <p14:creationId xmlns:p14="http://schemas.microsoft.com/office/powerpoint/2010/main" val="2989649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e-I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749B7-E016-4C98-97C0-286BA0196A91}" type="datetimeFigureOut">
              <a:rPr lang="he-IL" smtClean="0"/>
              <a:t>כ"ג/אדר/תשע"ז</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E90B4-A6F1-463A-BC55-4C614F0EBF18}" type="slidenum">
              <a:rPr lang="he-IL" smtClean="0"/>
              <a:t>‹#›</a:t>
            </a:fld>
            <a:endParaRPr lang="he-IL"/>
          </a:p>
        </p:txBody>
      </p:sp>
    </p:spTree>
    <p:extLst>
      <p:ext uri="{BB962C8B-B14F-4D97-AF65-F5344CB8AC3E}">
        <p14:creationId xmlns:p14="http://schemas.microsoft.com/office/powerpoint/2010/main" val="2392274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notesSlide" Target="../notesSlides/notesSlide1.xml"/><Relationship Id="rId7" Type="http://schemas.openxmlformats.org/officeDocument/2006/relationships/image" Target="../media/image11.w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7.xml"/><Relationship Id="rId1" Type="http://schemas.openxmlformats.org/officeDocument/2006/relationships/video" Target="https://www.youtube.com/embed/eLGG5o_QTfA" TargetMode="External"/><Relationship Id="rId5" Type="http://schemas.openxmlformats.org/officeDocument/2006/relationships/hyperlink" Target="https://www.youtube.com/watch?v=eLGG5o_QTfA" TargetMode="External"/><Relationship Id="rId4" Type="http://schemas.openxmlformats.org/officeDocument/2006/relationships/hyperlink" Target="https://www.youtube.com/user/Kushiyotne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10.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he-IL"/>
          </a:p>
        </p:txBody>
      </p:sp>
      <p:sp>
        <p:nvSpPr>
          <p:cNvPr id="3" name="Subtitle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354809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a:t>הפוטנציאל בשדה של קליפה כדורית</a:t>
            </a:r>
          </a:p>
        </p:txBody>
      </p:sp>
      <p:sp>
        <p:nvSpPr>
          <p:cNvPr id="3" name="מציין מיקום תוכן 2"/>
          <p:cNvSpPr>
            <a:spLocks noGrp="1"/>
          </p:cNvSpPr>
          <p:nvPr>
            <p:ph idx="1"/>
          </p:nvPr>
        </p:nvSpPr>
        <p:spPr>
          <a:xfrm>
            <a:off x="1685926" y="709067"/>
            <a:ext cx="8646055" cy="5904384"/>
          </a:xfrm>
        </p:spPr>
        <p:txBody>
          <a:bodyPr/>
          <a:lstStyle/>
          <a:p>
            <a:pPr marL="0" indent="0" algn="r" rtl="1">
              <a:lnSpc>
                <a:spcPct val="160000"/>
              </a:lnSpc>
              <a:spcBef>
                <a:spcPts val="1200"/>
              </a:spcBef>
              <a:buNone/>
            </a:pPr>
            <a:r>
              <a:rPr lang="he-IL" sz="2000" dirty="0"/>
              <a:t>עד כה מצאנו שעוצמת השדה החשמלי, הנוצר על ידי </a:t>
            </a:r>
            <a:r>
              <a:rPr lang="he-IL" sz="2000" b="1" dirty="0"/>
              <a:t>כדור מוליך </a:t>
            </a:r>
            <a:r>
              <a:rPr lang="he-IL" sz="2000" dirty="0"/>
              <a:t>טעון שהמטען מפוזר על פניו באופן אחיד, בנקודות שונות מחוץ לכדור </a:t>
            </a:r>
            <a:r>
              <a:rPr lang="en-US" sz="2000" dirty="0"/>
              <a:t>R</a:t>
            </a:r>
            <a:r>
              <a:rPr lang="he-IL" sz="2000" dirty="0"/>
              <a:t>&lt;</a:t>
            </a:r>
            <a:r>
              <a:rPr lang="en-US" sz="2000" dirty="0">
                <a:latin typeface="Times New Roman" panose="02020603050405020304" pitchFamily="18" charset="0"/>
                <a:cs typeface="Times New Roman" panose="02020603050405020304" pitchFamily="18" charset="0"/>
              </a:rPr>
              <a:t>r</a:t>
            </a:r>
            <a:r>
              <a:rPr lang="he-IL" sz="2000" dirty="0"/>
              <a:t>, שווה לזו שהייתה מתקבלת אילו כל המטען היה מרוכז במרכזו:</a:t>
            </a:r>
          </a:p>
          <a:p>
            <a:pPr marL="0" indent="0" algn="r" rtl="1">
              <a:lnSpc>
                <a:spcPct val="150000"/>
              </a:lnSpc>
              <a:spcBef>
                <a:spcPts val="0"/>
              </a:spcBef>
              <a:buNone/>
            </a:pPr>
            <a:r>
              <a:rPr lang="he-IL" sz="2000" dirty="0"/>
              <a:t>   ממרכז הכדור ועד לפני הכדור </a:t>
            </a:r>
            <a:r>
              <a:rPr lang="en-US" sz="2000" dirty="0">
                <a:latin typeface="Times New Roman" panose="02020603050405020304" pitchFamily="18" charset="0"/>
                <a:cs typeface="Times New Roman" panose="02020603050405020304" pitchFamily="18" charset="0"/>
              </a:rPr>
              <a:t>r&lt;R </a:t>
            </a:r>
            <a:r>
              <a:rPr lang="he-IL" sz="2000" dirty="0">
                <a:latin typeface="Times New Roman" panose="02020603050405020304" pitchFamily="18" charset="0"/>
                <a:cs typeface="Times New Roman" panose="02020603050405020304" pitchFamily="18" charset="0"/>
              </a:rPr>
              <a:t> </a:t>
            </a:r>
            <a:r>
              <a:rPr lang="he-IL" sz="2000" dirty="0"/>
              <a:t>השדה החשמלי שווה אפס.  </a:t>
            </a:r>
          </a:p>
          <a:p>
            <a:pPr marL="0" indent="0" algn="r" rtl="1">
              <a:lnSpc>
                <a:spcPct val="150000"/>
              </a:lnSpc>
              <a:spcBef>
                <a:spcPts val="0"/>
              </a:spcBef>
              <a:buNone/>
            </a:pPr>
            <a:r>
              <a:rPr lang="he-IL" sz="2000" dirty="0"/>
              <a:t>בתיאור המצב החשמלי, הנוצר במרחב על ידי הקליפה, באמצעות הפוטנציאל החשמלי, נוכל אפוא להניח כי נתון לנו מטען נקודתי שגודלו </a:t>
            </a:r>
            <a:r>
              <a:rPr lang="en-US" sz="2000" dirty="0"/>
              <a:t>Q</a:t>
            </a:r>
            <a:r>
              <a:rPr lang="he-IL" sz="2000" dirty="0"/>
              <a:t>. מכאן: </a:t>
            </a:r>
          </a:p>
          <a:p>
            <a:pPr marL="0" indent="0" algn="r" rtl="1">
              <a:lnSpc>
                <a:spcPct val="150000"/>
              </a:lnSpc>
              <a:spcBef>
                <a:spcPts val="1200"/>
              </a:spcBef>
              <a:buNone/>
            </a:pPr>
            <a:r>
              <a:rPr lang="he-IL" sz="2000" dirty="0"/>
              <a:t>כאשר </a:t>
            </a:r>
            <a:r>
              <a:rPr lang="en-US" sz="2000" dirty="0"/>
              <a:t>r&gt;R</a:t>
            </a:r>
            <a:r>
              <a:rPr lang="he-IL" sz="2000" dirty="0"/>
              <a:t> הפוטנציאל נתון על ידי:</a:t>
            </a:r>
          </a:p>
          <a:p>
            <a:pPr marL="0" indent="0" algn="r" rtl="1">
              <a:buNone/>
            </a:pPr>
            <a:r>
              <a:rPr lang="he-IL" sz="2000" dirty="0"/>
              <a:t>כאשר </a:t>
            </a:r>
            <a:r>
              <a:rPr lang="en-US" sz="2000" dirty="0"/>
              <a:t>r=R</a:t>
            </a:r>
            <a:r>
              <a:rPr lang="he-IL" sz="2000" dirty="0"/>
              <a:t> הפוטנציאל נתון על ידי:</a:t>
            </a:r>
          </a:p>
          <a:p>
            <a:pPr marL="0" indent="0" algn="r" rtl="1">
              <a:buNone/>
            </a:pPr>
            <a:r>
              <a:rPr lang="he-IL" sz="2000" dirty="0"/>
              <a:t>כאשר </a:t>
            </a:r>
            <a:r>
              <a:rPr lang="en-US" sz="2000" dirty="0"/>
              <a:t>R</a:t>
            </a:r>
            <a:r>
              <a:rPr lang="he-IL" sz="2000" dirty="0"/>
              <a:t>&gt;</a:t>
            </a:r>
            <a:r>
              <a:rPr lang="en-US" sz="2000" dirty="0"/>
              <a:t>r</a:t>
            </a:r>
            <a:r>
              <a:rPr lang="he-IL" sz="2000" dirty="0"/>
              <a:t> הפוטנציאל נתון על ידי:</a:t>
            </a:r>
          </a:p>
          <a:p>
            <a:pPr marL="0" indent="0" algn="r" rtl="1">
              <a:lnSpc>
                <a:spcPct val="150000"/>
              </a:lnSpc>
              <a:spcBef>
                <a:spcPts val="0"/>
              </a:spcBef>
              <a:buNone/>
            </a:pPr>
            <a:r>
              <a:rPr lang="he-IL" sz="2000" dirty="0"/>
              <a:t>בחלל הקליפה השדה החשמלי שווה לאפס, אין אפוא צורך להשקיע עבודה בהעתקת יחידת מטען חיובי בתוך חלל הקליפה. לכן הפוטנציאל קבוע ושווה לזה שעל פניו. יש להשקיע עבודה בהבאת יחידת מטען חיובי מהאינסוף רק עד לקליפה. </a:t>
            </a:r>
            <a:endParaRPr lang="en-US" sz="2000" dirty="0"/>
          </a:p>
        </p:txBody>
      </p:sp>
      <p:graphicFrame>
        <p:nvGraphicFramePr>
          <p:cNvPr id="4" name="אובייקט 3"/>
          <p:cNvGraphicFramePr>
            <a:graphicFrameLocks noChangeAspect="1"/>
          </p:cNvGraphicFramePr>
          <p:nvPr>
            <p:extLst/>
          </p:nvPr>
        </p:nvGraphicFramePr>
        <p:xfrm>
          <a:off x="2882790" y="1903934"/>
          <a:ext cx="1008062" cy="588963"/>
        </p:xfrm>
        <a:graphic>
          <a:graphicData uri="http://schemas.openxmlformats.org/presentationml/2006/ole">
            <mc:AlternateContent xmlns:mc="http://schemas.openxmlformats.org/markup-compatibility/2006">
              <mc:Choice xmlns:v="urn:schemas-microsoft-com:vml" Requires="v">
                <p:oleObj spid="_x0000_s1026" name="משוואה" r:id="rId3" imgW="609336" imgH="393529" progId="Equation.3">
                  <p:embed/>
                </p:oleObj>
              </mc:Choice>
              <mc:Fallback>
                <p:oleObj name="משוואה" r:id="rId3" imgW="609336" imgH="393529" progId="Equation.3">
                  <p:embed/>
                  <p:pic>
                    <p:nvPicPr>
                      <p:cNvPr id="4" name="אובייקט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2790" y="1903934"/>
                        <a:ext cx="1008062" cy="588963"/>
                      </a:xfrm>
                      <a:prstGeom prst="rect">
                        <a:avLst/>
                      </a:prstGeom>
                      <a:solidFill>
                        <a:srgbClr val="FFFFC5"/>
                      </a:solidFill>
                      <a:ln w="9525">
                        <a:solidFill>
                          <a:schemeClr val="tx2"/>
                        </a:solidFill>
                        <a:miter lim="800000"/>
                        <a:headEnd/>
                        <a:tailEnd/>
                      </a:ln>
                    </p:spPr>
                  </p:pic>
                </p:oleObj>
              </mc:Fallback>
            </mc:AlternateContent>
          </a:graphicData>
        </a:graphic>
      </p:graphicFrame>
      <p:graphicFrame>
        <p:nvGraphicFramePr>
          <p:cNvPr id="5" name="אובייקט 4"/>
          <p:cNvGraphicFramePr>
            <a:graphicFrameLocks noChangeAspect="1"/>
          </p:cNvGraphicFramePr>
          <p:nvPr>
            <p:extLst/>
          </p:nvPr>
        </p:nvGraphicFramePr>
        <p:xfrm>
          <a:off x="2855641" y="3212976"/>
          <a:ext cx="752475" cy="495300"/>
        </p:xfrm>
        <a:graphic>
          <a:graphicData uri="http://schemas.openxmlformats.org/presentationml/2006/ole">
            <mc:AlternateContent xmlns:mc="http://schemas.openxmlformats.org/markup-compatibility/2006">
              <mc:Choice xmlns:v="urn:schemas-microsoft-com:vml" Requires="v">
                <p:oleObj spid="_x0000_s1027" name="משוואה" r:id="rId5" imgW="583947" imgH="393529" progId="Equation.3">
                  <p:embed/>
                </p:oleObj>
              </mc:Choice>
              <mc:Fallback>
                <p:oleObj name="משוואה" r:id="rId5" imgW="583947" imgH="393529" progId="Equation.3">
                  <p:embed/>
                  <p:pic>
                    <p:nvPicPr>
                      <p:cNvPr id="5" name="אובייקט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5641" y="3212976"/>
                        <a:ext cx="752475" cy="495300"/>
                      </a:xfrm>
                      <a:prstGeom prst="rect">
                        <a:avLst/>
                      </a:prstGeom>
                      <a:solidFill>
                        <a:srgbClr val="FEFEDA"/>
                      </a:solidFill>
                      <a:ln w="9525">
                        <a:solidFill>
                          <a:schemeClr val="tx2"/>
                        </a:solidFill>
                        <a:miter lim="800000"/>
                        <a:headEnd/>
                        <a:tailEnd/>
                      </a:ln>
                    </p:spPr>
                  </p:pic>
                </p:oleObj>
              </mc:Fallback>
            </mc:AlternateContent>
          </a:graphicData>
        </a:graphic>
      </p:graphicFrame>
      <p:graphicFrame>
        <p:nvGraphicFramePr>
          <p:cNvPr id="8" name="אובייקט 7"/>
          <p:cNvGraphicFramePr>
            <a:graphicFrameLocks noChangeAspect="1"/>
          </p:cNvGraphicFramePr>
          <p:nvPr>
            <p:extLst/>
          </p:nvPr>
        </p:nvGraphicFramePr>
        <p:xfrm>
          <a:off x="2866754" y="3870201"/>
          <a:ext cx="731837" cy="482600"/>
        </p:xfrm>
        <a:graphic>
          <a:graphicData uri="http://schemas.openxmlformats.org/presentationml/2006/ole">
            <mc:AlternateContent xmlns:mc="http://schemas.openxmlformats.org/markup-compatibility/2006">
              <mc:Choice xmlns:v="urn:schemas-microsoft-com:vml" Requires="v">
                <p:oleObj spid="_x0000_s1028" name="משוואה" r:id="rId7" imgW="583947" imgH="393529" progId="Equation.3">
                  <p:embed/>
                </p:oleObj>
              </mc:Choice>
              <mc:Fallback>
                <p:oleObj name="משוואה" r:id="rId7" imgW="583947" imgH="393529" progId="Equation.3">
                  <p:embed/>
                  <p:pic>
                    <p:nvPicPr>
                      <p:cNvPr id="8" name="אובייקט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66754" y="3870201"/>
                        <a:ext cx="731837" cy="482600"/>
                      </a:xfrm>
                      <a:prstGeom prst="rect">
                        <a:avLst/>
                      </a:prstGeom>
                      <a:solidFill>
                        <a:srgbClr val="FEFEDA"/>
                      </a:solidFill>
                      <a:ln w="9525">
                        <a:solidFill>
                          <a:schemeClr val="tx2"/>
                        </a:solidFill>
                        <a:miter lim="800000"/>
                        <a:headEnd/>
                        <a:tailEnd/>
                      </a:ln>
                    </p:spPr>
                  </p:pic>
                </p:oleObj>
              </mc:Fallback>
            </mc:AlternateContent>
          </a:graphicData>
        </a:graphic>
      </p:graphicFrame>
      <p:graphicFrame>
        <p:nvGraphicFramePr>
          <p:cNvPr id="9" name="אובייקט 8"/>
          <p:cNvGraphicFramePr>
            <a:graphicFrameLocks noChangeAspect="1"/>
          </p:cNvGraphicFramePr>
          <p:nvPr>
            <p:extLst/>
          </p:nvPr>
        </p:nvGraphicFramePr>
        <p:xfrm>
          <a:off x="2857228" y="4473451"/>
          <a:ext cx="730250" cy="482600"/>
        </p:xfrm>
        <a:graphic>
          <a:graphicData uri="http://schemas.openxmlformats.org/presentationml/2006/ole">
            <mc:AlternateContent xmlns:mc="http://schemas.openxmlformats.org/markup-compatibility/2006">
              <mc:Choice xmlns:v="urn:schemas-microsoft-com:vml" Requires="v">
                <p:oleObj spid="_x0000_s1029" name="משוואה" r:id="rId9" imgW="583947" imgH="393529" progId="Equation.3">
                  <p:embed/>
                </p:oleObj>
              </mc:Choice>
              <mc:Fallback>
                <p:oleObj name="משוואה" r:id="rId9" imgW="583947" imgH="393529" progId="Equation.3">
                  <p:embed/>
                  <p:pic>
                    <p:nvPicPr>
                      <p:cNvPr id="9" name="אובייקט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57228" y="4473451"/>
                        <a:ext cx="730250" cy="482600"/>
                      </a:xfrm>
                      <a:prstGeom prst="rect">
                        <a:avLst/>
                      </a:prstGeom>
                      <a:solidFill>
                        <a:srgbClr val="FEFEDA"/>
                      </a:solidFill>
                      <a:ln w="9525">
                        <a:solidFill>
                          <a:schemeClr val="tx2"/>
                        </a:solidFill>
                        <a:miter lim="800000"/>
                        <a:headEnd/>
                        <a:tailEnd/>
                      </a:ln>
                    </p:spPr>
                  </p:pic>
                </p:oleObj>
              </mc:Fallback>
            </mc:AlternateContent>
          </a:graphicData>
        </a:graphic>
      </p:graphicFrame>
    </p:spTree>
    <p:extLst>
      <p:ext uri="{BB962C8B-B14F-4D97-AF65-F5344CB8AC3E}">
        <p14:creationId xmlns:p14="http://schemas.microsoft.com/office/powerpoint/2010/main" val="3400921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612136" y="97192"/>
            <a:ext cx="7681016" cy="379480"/>
          </a:xfrm>
        </p:spPr>
        <p:txBody>
          <a:bodyPr>
            <a:normAutofit fontScale="90000"/>
          </a:bodyPr>
          <a:lstStyle/>
          <a:p>
            <a:r>
              <a:rPr lang="he-IL" dirty="0"/>
              <a:t>תיאור גרפי: הפוטנציאל בשדה של קליפה כדורית</a:t>
            </a:r>
          </a:p>
        </p:txBody>
      </p:sp>
      <p:sp>
        <p:nvSpPr>
          <p:cNvPr id="3" name="מציין מיקום תוכן 2"/>
          <p:cNvSpPr>
            <a:spLocks noGrp="1"/>
          </p:cNvSpPr>
          <p:nvPr>
            <p:ph idx="1"/>
          </p:nvPr>
        </p:nvSpPr>
        <p:spPr>
          <a:xfrm>
            <a:off x="2063552" y="709068"/>
            <a:ext cx="8236530" cy="5882233"/>
          </a:xfrm>
        </p:spPr>
        <p:txBody>
          <a:bodyPr>
            <a:normAutofit lnSpcReduction="10000"/>
          </a:bodyPr>
          <a:lstStyle/>
          <a:p>
            <a:pPr marL="0" indent="0" algn="r" rtl="1">
              <a:buNone/>
            </a:pPr>
            <a:r>
              <a:rPr lang="he-IL" sz="2400" dirty="0"/>
              <a:t>מסקנות:</a:t>
            </a:r>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lnSpc>
                <a:spcPct val="150000"/>
              </a:lnSpc>
              <a:buNone/>
            </a:pPr>
            <a:r>
              <a:rPr lang="he-IL" sz="2400" dirty="0"/>
              <a:t>1. ממרכז הקליפה ועד לפני הקליפה הפוטנציאל החשמלי הוא קבוע. </a:t>
            </a:r>
          </a:p>
          <a:p>
            <a:pPr marL="0" indent="0" algn="r" rtl="1">
              <a:lnSpc>
                <a:spcPct val="150000"/>
              </a:lnSpc>
              <a:spcBef>
                <a:spcPts val="0"/>
              </a:spcBef>
              <a:buNone/>
            </a:pPr>
            <a:r>
              <a:rPr lang="he-IL" sz="2400" dirty="0"/>
              <a:t>2. על פני הקליפה הפוטנציאל החשמלי הוא קבוע ושווה לזה שבתוך הקליפה.</a:t>
            </a:r>
          </a:p>
          <a:p>
            <a:pPr marL="0" indent="0" algn="r" rtl="1">
              <a:lnSpc>
                <a:spcPct val="150000"/>
              </a:lnSpc>
              <a:spcBef>
                <a:spcPts val="0"/>
              </a:spcBef>
              <a:buNone/>
            </a:pPr>
            <a:r>
              <a:rPr lang="he-IL" sz="2400" dirty="0"/>
              <a:t>3. במרחקים הגדולים מרדיוס הקליפה הפוטנציאל החשמלי קטן ונמצא ביחס הפוך למרחק ממרכז  הקליפה. </a:t>
            </a:r>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a:p>
            <a:pPr marL="0" indent="0" algn="r" rtl="1">
              <a:buNone/>
            </a:pPr>
            <a:endParaRPr lang="he-IL" sz="2400" dirty="0"/>
          </a:p>
        </p:txBody>
      </p:sp>
      <p:grpSp>
        <p:nvGrpSpPr>
          <p:cNvPr id="26" name="קבוצה 25"/>
          <p:cNvGrpSpPr/>
          <p:nvPr/>
        </p:nvGrpSpPr>
        <p:grpSpPr>
          <a:xfrm>
            <a:off x="4025715" y="1052736"/>
            <a:ext cx="4853858" cy="2800350"/>
            <a:chOff x="2138284" y="1249362"/>
            <a:chExt cx="4853858" cy="2800350"/>
          </a:xfrm>
        </p:grpSpPr>
        <p:grpSp>
          <p:nvGrpSpPr>
            <p:cNvPr id="14" name="קבוצה 13"/>
            <p:cNvGrpSpPr/>
            <p:nvPr/>
          </p:nvGrpSpPr>
          <p:grpSpPr>
            <a:xfrm>
              <a:off x="2566986" y="1249362"/>
              <a:ext cx="4425156" cy="2800350"/>
              <a:chOff x="2566986" y="1249362"/>
              <a:chExt cx="4425156" cy="2800350"/>
            </a:xfrm>
          </p:grpSpPr>
          <p:sp>
            <p:nvSpPr>
              <p:cNvPr id="4" name="Text Box 3"/>
              <p:cNvSpPr txBox="1">
                <a:spLocks noChangeArrowheads="1"/>
              </p:cNvSpPr>
              <p:nvPr/>
            </p:nvSpPr>
            <p:spPr bwMode="auto">
              <a:xfrm>
                <a:off x="2566986" y="1249362"/>
                <a:ext cx="80486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fontAlgn="base">
                  <a:spcBef>
                    <a:spcPct val="0"/>
                  </a:spcBef>
                  <a:spcAft>
                    <a:spcPts val="1000"/>
                  </a:spcAft>
                </a:pPr>
                <a:r>
                  <a:rPr lang="en-US" altLang="he-IL" sz="1400" dirty="0">
                    <a:solidFill>
                      <a:srgbClr val="C00000"/>
                    </a:solidFill>
                    <a:latin typeface="Times New Roman" panose="02020603050405020304" pitchFamily="18" charset="0"/>
                    <a:cs typeface="Times New Roman" panose="02020603050405020304" pitchFamily="18" charset="0"/>
                  </a:rPr>
                  <a:t>U[V</a:t>
                </a:r>
                <a:r>
                  <a:rPr lang="en-US" altLang="he-IL" sz="1400" dirty="0">
                    <a:solidFill>
                      <a:srgbClr val="C00000"/>
                    </a:solidFill>
                    <a:latin typeface="Times New Roman" panose="02020603050405020304" pitchFamily="18" charset="0"/>
                    <a:cs typeface="Times New Roman" panose="02020603050405020304" pitchFamily="18" charset="0"/>
                    <a:sym typeface="Symbol"/>
                  </a:rPr>
                  <a:t>]</a:t>
                </a:r>
                <a:endParaRPr lang="he-IL" altLang="he-IL" dirty="0">
                  <a:solidFill>
                    <a:srgbClr val="C00000"/>
                  </a:solidFill>
                  <a:latin typeface="Times New Roman" panose="02020603050405020304" pitchFamily="18" charset="0"/>
                  <a:cs typeface="Times New Roman" panose="02020603050405020304" pitchFamily="18" charset="0"/>
                </a:endParaRPr>
              </a:p>
            </p:txBody>
          </p:sp>
          <p:pic>
            <p:nvPicPr>
              <p:cNvPr id="5" name="Picture 5"/>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888467" y="1536700"/>
                <a:ext cx="190476" cy="2133333"/>
              </a:xfrm>
              <a:prstGeom prst="rect">
                <a:avLst/>
              </a:prstGeom>
              <a:noFill/>
              <a:extLst>
                <a:ext uri="{909E8E84-426E-40DD-AFC4-6F175D3DCCD1}">
                  <a14:hiddenFill xmlns:a14="http://schemas.microsoft.com/office/drawing/2010/main">
                    <a:solidFill>
                      <a:srgbClr val="FFFFFF"/>
                    </a:solidFill>
                  </a14:hiddenFill>
                </a:ext>
              </a:extLst>
            </p:spPr>
          </p:pic>
          <p:sp>
            <p:nvSpPr>
              <p:cNvPr id="6" name="Line 6"/>
              <p:cNvSpPr>
                <a:spLocks noChangeShapeType="1"/>
              </p:cNvSpPr>
              <p:nvPr/>
            </p:nvSpPr>
            <p:spPr bwMode="auto">
              <a:xfrm flipV="1">
                <a:off x="2969418" y="3617912"/>
                <a:ext cx="3767137" cy="12700"/>
              </a:xfrm>
              <a:prstGeom prst="line">
                <a:avLst/>
              </a:prstGeom>
              <a:noFill/>
              <a:ln w="38100">
                <a:solidFill>
                  <a:schemeClr val="accent3">
                    <a:lumMod val="50000"/>
                  </a:schemeClr>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7" name="Line 7"/>
              <p:cNvSpPr>
                <a:spLocks noChangeShapeType="1"/>
              </p:cNvSpPr>
              <p:nvPr/>
            </p:nvSpPr>
            <p:spPr bwMode="auto">
              <a:xfrm flipV="1">
                <a:off x="2969418" y="1887537"/>
                <a:ext cx="1149350" cy="12700"/>
              </a:xfrm>
              <a:prstGeom prst="line">
                <a:avLst/>
              </a:prstGeom>
              <a:noFill/>
              <a:ln w="50800">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8" name="Line 9"/>
              <p:cNvSpPr>
                <a:spLocks noChangeShapeType="1"/>
              </p:cNvSpPr>
              <p:nvPr/>
            </p:nvSpPr>
            <p:spPr bwMode="auto">
              <a:xfrm>
                <a:off x="4118768" y="1893887"/>
                <a:ext cx="0" cy="1724025"/>
              </a:xfrm>
              <a:prstGeom prst="line">
                <a:avLst/>
              </a:prstGeom>
              <a:noFill/>
              <a:ln w="9525">
                <a:solidFill>
                  <a:schemeClr val="accent3">
                    <a:lumMod val="50000"/>
                  </a:schemeClr>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10" name="Arc 11"/>
              <p:cNvSpPr>
                <a:spLocks/>
              </p:cNvSpPr>
              <p:nvPr/>
            </p:nvSpPr>
            <p:spPr bwMode="auto">
              <a:xfrm rot="10800000">
                <a:off x="4118767" y="1906586"/>
                <a:ext cx="2873375" cy="1378615"/>
              </a:xfrm>
              <a:custGeom>
                <a:avLst/>
                <a:gdLst>
                  <a:gd name="G0" fmla="+- 0 0 0"/>
                  <a:gd name="G1" fmla="+- 21123 0 0"/>
                  <a:gd name="G2" fmla="+- 21600 0 0"/>
                  <a:gd name="T0" fmla="*/ 4513 w 21600"/>
                  <a:gd name="T1" fmla="*/ 0 h 21254"/>
                  <a:gd name="T2" fmla="*/ 21600 w 21600"/>
                  <a:gd name="T3" fmla="*/ 21254 h 21254"/>
                  <a:gd name="T4" fmla="*/ 0 w 21600"/>
                  <a:gd name="T5" fmla="*/ 21123 h 21254"/>
                </a:gdLst>
                <a:ahLst/>
                <a:cxnLst>
                  <a:cxn ang="0">
                    <a:pos x="T0" y="T1"/>
                  </a:cxn>
                  <a:cxn ang="0">
                    <a:pos x="T2" y="T3"/>
                  </a:cxn>
                  <a:cxn ang="0">
                    <a:pos x="T4" y="T5"/>
                  </a:cxn>
                </a:cxnLst>
                <a:rect l="0" t="0" r="r" b="b"/>
                <a:pathLst>
                  <a:path w="21600" h="21254" fill="none" extrusionOk="0">
                    <a:moveTo>
                      <a:pt x="4513" y="-1"/>
                    </a:moveTo>
                    <a:cubicBezTo>
                      <a:pt x="14478" y="2128"/>
                      <a:pt x="21600" y="10932"/>
                      <a:pt x="21600" y="21123"/>
                    </a:cubicBezTo>
                    <a:cubicBezTo>
                      <a:pt x="21600" y="21166"/>
                      <a:pt x="21599" y="21210"/>
                      <a:pt x="21599" y="21253"/>
                    </a:cubicBezTo>
                  </a:path>
                  <a:path w="21600" h="21254" stroke="0" extrusionOk="0">
                    <a:moveTo>
                      <a:pt x="4513" y="-1"/>
                    </a:moveTo>
                    <a:cubicBezTo>
                      <a:pt x="14478" y="2128"/>
                      <a:pt x="21600" y="10932"/>
                      <a:pt x="21600" y="21123"/>
                    </a:cubicBezTo>
                    <a:cubicBezTo>
                      <a:pt x="21600" y="21166"/>
                      <a:pt x="21599" y="21210"/>
                      <a:pt x="21599" y="21253"/>
                    </a:cubicBezTo>
                    <a:lnTo>
                      <a:pt x="0" y="21123"/>
                    </a:lnTo>
                    <a:close/>
                  </a:path>
                </a:pathLst>
              </a:custGeom>
              <a:noFill/>
              <a:ln w="285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11" name="Text Box 12"/>
              <p:cNvSpPr txBox="1">
                <a:spLocks noChangeArrowheads="1"/>
              </p:cNvSpPr>
              <p:nvPr/>
            </p:nvSpPr>
            <p:spPr bwMode="auto">
              <a:xfrm>
                <a:off x="6265068" y="3617912"/>
                <a:ext cx="57467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fontAlgn="base">
                  <a:spcBef>
                    <a:spcPct val="0"/>
                  </a:spcBef>
                  <a:spcAft>
                    <a:spcPts val="1000"/>
                  </a:spcAft>
                </a:pPr>
                <a:r>
                  <a:rPr lang="en-US" altLang="he-IL" sz="1400" dirty="0" err="1">
                    <a:solidFill>
                      <a:srgbClr val="C00000"/>
                    </a:solidFill>
                    <a:latin typeface="Times New Roman" panose="02020603050405020304" pitchFamily="18" charset="0"/>
                    <a:ea typeface="Arial" pitchFamily="34" charset="0"/>
                    <a:cs typeface="Times New Roman" panose="02020603050405020304" pitchFamily="18" charset="0"/>
                  </a:rPr>
                  <a:t>r</a:t>
                </a:r>
                <a:r>
                  <a:rPr lang="en-US" altLang="he-IL" sz="1400" baseline="-25000" dirty="0" err="1">
                    <a:solidFill>
                      <a:srgbClr val="C00000"/>
                    </a:solidFill>
                    <a:latin typeface="Times New Roman" panose="02020603050405020304" pitchFamily="18" charset="0"/>
                    <a:ea typeface="Arial" pitchFamily="34" charset="0"/>
                    <a:cs typeface="Times New Roman" panose="02020603050405020304" pitchFamily="18" charset="0"/>
                  </a:rPr>
                  <a:t>m</a:t>
                </a:r>
                <a:endParaRPr lang="he-IL" altLang="he-IL" dirty="0">
                  <a:solidFill>
                    <a:srgbClr val="C00000"/>
                  </a:solidFill>
                  <a:latin typeface="Times New Roman" panose="02020603050405020304" pitchFamily="18" charset="0"/>
                  <a:cs typeface="Times New Roman" panose="02020603050405020304" pitchFamily="18" charset="0"/>
                </a:endParaRPr>
              </a:p>
            </p:txBody>
          </p:sp>
          <p:sp>
            <p:nvSpPr>
              <p:cNvPr id="12" name="Text Box 13"/>
              <p:cNvSpPr txBox="1">
                <a:spLocks noChangeArrowheads="1"/>
              </p:cNvSpPr>
              <p:nvPr/>
            </p:nvSpPr>
            <p:spPr bwMode="auto">
              <a:xfrm>
                <a:off x="3886199" y="3675855"/>
                <a:ext cx="465137" cy="373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en-US" altLang="he-IL" sz="1400" dirty="0">
                    <a:solidFill>
                      <a:srgbClr val="C00000"/>
                    </a:solidFill>
                    <a:latin typeface="Times New Roman" panose="02020603050405020304" pitchFamily="18" charset="0"/>
                    <a:ea typeface="Arial" pitchFamily="34" charset="0"/>
                    <a:cs typeface="Times New Roman" panose="02020603050405020304" pitchFamily="18" charset="0"/>
                  </a:rPr>
                  <a:t>R</a:t>
                </a:r>
                <a:endParaRPr lang="he-IL" altLang="he-IL" sz="1400" dirty="0">
                  <a:solidFill>
                    <a:srgbClr val="C00000"/>
                  </a:solidFill>
                  <a:latin typeface="Times New Roman" panose="02020603050405020304" pitchFamily="18" charset="0"/>
                  <a:cs typeface="Times New Roman" panose="02020603050405020304" pitchFamily="18" charset="0"/>
                </a:endParaRPr>
              </a:p>
            </p:txBody>
          </p:sp>
        </p:grpSp>
        <p:graphicFrame>
          <p:nvGraphicFramePr>
            <p:cNvPr id="15" name="אובייקט 14"/>
            <p:cNvGraphicFramePr>
              <a:graphicFrameLocks noChangeAspect="1"/>
            </p:cNvGraphicFramePr>
            <p:nvPr>
              <p:extLst/>
            </p:nvPr>
          </p:nvGraphicFramePr>
          <p:xfrm>
            <a:off x="4976734" y="1906587"/>
            <a:ext cx="811213" cy="549275"/>
          </p:xfrm>
          <a:graphic>
            <a:graphicData uri="http://schemas.openxmlformats.org/presentationml/2006/ole">
              <mc:AlternateContent xmlns:mc="http://schemas.openxmlformats.org/markup-compatibility/2006">
                <mc:Choice xmlns:v="urn:schemas-microsoft-com:vml" Requires="v">
                  <p:oleObj spid="_x0000_s2050" name="משוואה" r:id="rId4" imgW="583947" imgH="393529" progId="Equation.3">
                    <p:embed/>
                  </p:oleObj>
                </mc:Choice>
                <mc:Fallback>
                  <p:oleObj name="משוואה" r:id="rId4" imgW="583947" imgH="393529" progId="Equation.3">
                    <p:embed/>
                    <p:pic>
                      <p:nvPicPr>
                        <p:cNvPr id="15" name="אובייקט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76734" y="1906587"/>
                          <a:ext cx="811213"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אובייקט 15"/>
            <p:cNvGraphicFramePr>
              <a:graphicFrameLocks noChangeAspect="1"/>
            </p:cNvGraphicFramePr>
            <p:nvPr>
              <p:extLst/>
            </p:nvPr>
          </p:nvGraphicFramePr>
          <p:xfrm>
            <a:off x="2138284" y="1652587"/>
            <a:ext cx="711200" cy="481013"/>
          </p:xfrm>
          <a:graphic>
            <a:graphicData uri="http://schemas.openxmlformats.org/presentationml/2006/ole">
              <mc:AlternateContent xmlns:mc="http://schemas.openxmlformats.org/markup-compatibility/2006">
                <mc:Choice xmlns:v="urn:schemas-microsoft-com:vml" Requires="v">
                  <p:oleObj spid="_x0000_s2051" name="משוואה" r:id="rId6" imgW="583947" imgH="393529" progId="Equation.3">
                    <p:embed/>
                  </p:oleObj>
                </mc:Choice>
                <mc:Fallback>
                  <p:oleObj name="משוואה" r:id="rId6" imgW="583947" imgH="393529" progId="Equation.3">
                    <p:embed/>
                    <p:pic>
                      <p:nvPicPr>
                        <p:cNvPr id="16" name="אובייקט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8284" y="1652587"/>
                          <a:ext cx="7112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מחבר ישר 20"/>
            <p:cNvCxnSpPr/>
            <p:nvPr/>
          </p:nvCxnSpPr>
          <p:spPr>
            <a:xfrm flipV="1">
              <a:off x="5272413" y="2289475"/>
              <a:ext cx="166641" cy="46642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0955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2952946" y="-30289"/>
            <a:ext cx="6692900" cy="863600"/>
          </a:xfrm>
        </p:spPr>
        <p:txBody>
          <a:bodyPr>
            <a:normAutofit fontScale="90000"/>
          </a:bodyPr>
          <a:lstStyle/>
          <a:p>
            <a:pPr eaLnBrk="1" hangingPunct="1"/>
            <a:r>
              <a:rPr lang="he-IL" b="1" u="sng" dirty="0">
                <a:cs typeface="David" panose="020E0502060401010101" pitchFamily="34" charset="-79"/>
              </a:rPr>
              <a:t>גרף פוטנציאל של כדור מוליך</a:t>
            </a:r>
            <a:endParaRPr lang="en-US" b="1" u="sng" dirty="0">
              <a:cs typeface="David" panose="020E0502060401010101" pitchFamily="34" charset="-79"/>
            </a:endParaRPr>
          </a:p>
        </p:txBody>
      </p:sp>
      <p:grpSp>
        <p:nvGrpSpPr>
          <p:cNvPr id="36867" name="Group 3"/>
          <p:cNvGrpSpPr>
            <a:grpSpLocks/>
          </p:cNvGrpSpPr>
          <p:nvPr/>
        </p:nvGrpSpPr>
        <p:grpSpPr bwMode="auto">
          <a:xfrm>
            <a:off x="1831976" y="908720"/>
            <a:ext cx="8512175" cy="3708400"/>
            <a:chOff x="1620" y="11436"/>
            <a:chExt cx="7955" cy="3465"/>
          </a:xfrm>
        </p:grpSpPr>
        <p:sp>
          <p:nvSpPr>
            <p:cNvPr id="36868" name="Text Box 4"/>
            <p:cNvSpPr txBox="1">
              <a:spLocks noChangeArrowheads="1"/>
            </p:cNvSpPr>
            <p:nvPr/>
          </p:nvSpPr>
          <p:spPr bwMode="auto">
            <a:xfrm>
              <a:off x="8730" y="14169"/>
              <a:ext cx="3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400">
                  <a:latin typeface="Times New Roman" panose="02020603050405020304" pitchFamily="18" charset="0"/>
                </a:rPr>
                <a:t>r</a:t>
              </a:r>
              <a:endParaRPr lang="en-US" sz="2400"/>
            </a:p>
          </p:txBody>
        </p:sp>
        <p:sp>
          <p:nvSpPr>
            <p:cNvPr id="36869" name="Freeform 5"/>
            <p:cNvSpPr>
              <a:spLocks/>
            </p:cNvSpPr>
            <p:nvPr/>
          </p:nvSpPr>
          <p:spPr bwMode="auto">
            <a:xfrm>
              <a:off x="6830" y="13746"/>
              <a:ext cx="1980" cy="1080"/>
            </a:xfrm>
            <a:custGeom>
              <a:avLst/>
              <a:gdLst>
                <a:gd name="T0" fmla="*/ 0 w 1980"/>
                <a:gd name="T1" fmla="*/ 0 h 1080"/>
                <a:gd name="T2" fmla="*/ 180 w 1980"/>
                <a:gd name="T3" fmla="*/ 540 h 1080"/>
                <a:gd name="T4" fmla="*/ 720 w 1980"/>
                <a:gd name="T5" fmla="*/ 900 h 1080"/>
                <a:gd name="T6" fmla="*/ 1980 w 1980"/>
                <a:gd name="T7" fmla="*/ 1080 h 1080"/>
                <a:gd name="T8" fmla="*/ 0 60000 65536"/>
                <a:gd name="T9" fmla="*/ 0 60000 65536"/>
                <a:gd name="T10" fmla="*/ 0 60000 65536"/>
                <a:gd name="T11" fmla="*/ 0 60000 65536"/>
                <a:gd name="T12" fmla="*/ 0 w 1980"/>
                <a:gd name="T13" fmla="*/ 0 h 1080"/>
                <a:gd name="T14" fmla="*/ 1980 w 1980"/>
                <a:gd name="T15" fmla="*/ 1080 h 1080"/>
              </a:gdLst>
              <a:ahLst/>
              <a:cxnLst>
                <a:cxn ang="T8">
                  <a:pos x="T0" y="T1"/>
                </a:cxn>
                <a:cxn ang="T9">
                  <a:pos x="T2" y="T3"/>
                </a:cxn>
                <a:cxn ang="T10">
                  <a:pos x="T4" y="T5"/>
                </a:cxn>
                <a:cxn ang="T11">
                  <a:pos x="T6" y="T7"/>
                </a:cxn>
              </a:cxnLst>
              <a:rect l="T12" t="T13" r="T14" b="T15"/>
              <a:pathLst>
                <a:path w="1980" h="1080">
                  <a:moveTo>
                    <a:pt x="0" y="0"/>
                  </a:moveTo>
                  <a:cubicBezTo>
                    <a:pt x="30" y="195"/>
                    <a:pt x="60" y="390"/>
                    <a:pt x="180" y="540"/>
                  </a:cubicBezTo>
                  <a:cubicBezTo>
                    <a:pt x="300" y="690"/>
                    <a:pt x="420" y="810"/>
                    <a:pt x="720" y="900"/>
                  </a:cubicBezTo>
                  <a:cubicBezTo>
                    <a:pt x="1020" y="990"/>
                    <a:pt x="1500" y="1035"/>
                    <a:pt x="1980" y="1080"/>
                  </a:cubicBezTo>
                </a:path>
              </a:pathLst>
            </a:custGeom>
            <a:solidFill>
              <a:srgbClr val="FFFFFF"/>
            </a:solidFill>
            <a:ln w="28575" cap="flat" cmpd="sng">
              <a:solidFill>
                <a:srgbClr val="0000FF"/>
              </a:solidFill>
              <a:prstDash val="solid"/>
              <a:round/>
              <a:headEnd type="none" w="med" len="med"/>
              <a:tailEnd type="none" w="med" len="med"/>
            </a:ln>
          </p:spPr>
          <p:txBody>
            <a:bodyPr/>
            <a:lstStyle/>
            <a:p>
              <a:endParaRPr lang="he-IL"/>
            </a:p>
          </p:txBody>
        </p:sp>
        <p:sp>
          <p:nvSpPr>
            <p:cNvPr id="36870" name="Line 6"/>
            <p:cNvSpPr>
              <a:spLocks noChangeShapeType="1"/>
            </p:cNvSpPr>
            <p:nvPr/>
          </p:nvSpPr>
          <p:spPr bwMode="auto">
            <a:xfrm>
              <a:off x="2330" y="14901"/>
              <a:ext cx="670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36871" name="Line 7"/>
            <p:cNvSpPr>
              <a:spLocks noChangeShapeType="1"/>
            </p:cNvSpPr>
            <p:nvPr/>
          </p:nvSpPr>
          <p:spPr bwMode="auto">
            <a:xfrm flipV="1">
              <a:off x="5840" y="12846"/>
              <a:ext cx="0" cy="205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36872" name="Freeform 8"/>
            <p:cNvSpPr>
              <a:spLocks/>
            </p:cNvSpPr>
            <p:nvPr/>
          </p:nvSpPr>
          <p:spPr bwMode="auto">
            <a:xfrm flipH="1">
              <a:off x="2870" y="13746"/>
              <a:ext cx="1980" cy="1080"/>
            </a:xfrm>
            <a:custGeom>
              <a:avLst/>
              <a:gdLst>
                <a:gd name="T0" fmla="*/ 0 w 1980"/>
                <a:gd name="T1" fmla="*/ 0 h 1080"/>
                <a:gd name="T2" fmla="*/ 180 w 1980"/>
                <a:gd name="T3" fmla="*/ 540 h 1080"/>
                <a:gd name="T4" fmla="*/ 720 w 1980"/>
                <a:gd name="T5" fmla="*/ 900 h 1080"/>
                <a:gd name="T6" fmla="*/ 1980 w 1980"/>
                <a:gd name="T7" fmla="*/ 1080 h 1080"/>
                <a:gd name="T8" fmla="*/ 0 60000 65536"/>
                <a:gd name="T9" fmla="*/ 0 60000 65536"/>
                <a:gd name="T10" fmla="*/ 0 60000 65536"/>
                <a:gd name="T11" fmla="*/ 0 60000 65536"/>
                <a:gd name="T12" fmla="*/ 0 w 1980"/>
                <a:gd name="T13" fmla="*/ 0 h 1080"/>
                <a:gd name="T14" fmla="*/ 1980 w 1980"/>
                <a:gd name="T15" fmla="*/ 1080 h 1080"/>
              </a:gdLst>
              <a:ahLst/>
              <a:cxnLst>
                <a:cxn ang="T8">
                  <a:pos x="T0" y="T1"/>
                </a:cxn>
                <a:cxn ang="T9">
                  <a:pos x="T2" y="T3"/>
                </a:cxn>
                <a:cxn ang="T10">
                  <a:pos x="T4" y="T5"/>
                </a:cxn>
                <a:cxn ang="T11">
                  <a:pos x="T6" y="T7"/>
                </a:cxn>
              </a:cxnLst>
              <a:rect l="T12" t="T13" r="T14" b="T15"/>
              <a:pathLst>
                <a:path w="1980" h="1080">
                  <a:moveTo>
                    <a:pt x="0" y="0"/>
                  </a:moveTo>
                  <a:cubicBezTo>
                    <a:pt x="30" y="195"/>
                    <a:pt x="60" y="390"/>
                    <a:pt x="180" y="540"/>
                  </a:cubicBezTo>
                  <a:cubicBezTo>
                    <a:pt x="300" y="690"/>
                    <a:pt x="420" y="810"/>
                    <a:pt x="720" y="900"/>
                  </a:cubicBezTo>
                  <a:cubicBezTo>
                    <a:pt x="1020" y="990"/>
                    <a:pt x="1500" y="1035"/>
                    <a:pt x="1980" y="1080"/>
                  </a:cubicBezTo>
                </a:path>
              </a:pathLst>
            </a:custGeom>
            <a:solidFill>
              <a:srgbClr val="FFFFFF"/>
            </a:solidFill>
            <a:ln w="28575" cap="flat" cmpd="sng">
              <a:solidFill>
                <a:srgbClr val="0000FF"/>
              </a:solidFill>
              <a:prstDash val="solid"/>
              <a:round/>
              <a:headEnd type="none" w="med" len="med"/>
              <a:tailEnd type="none" w="med" len="med"/>
            </a:ln>
          </p:spPr>
          <p:txBody>
            <a:bodyPr/>
            <a:lstStyle/>
            <a:p>
              <a:endParaRPr lang="he-IL"/>
            </a:p>
          </p:txBody>
        </p:sp>
        <p:sp>
          <p:nvSpPr>
            <p:cNvPr id="36873" name="Line 9"/>
            <p:cNvSpPr>
              <a:spLocks noChangeShapeType="1"/>
            </p:cNvSpPr>
            <p:nvPr/>
          </p:nvSpPr>
          <p:spPr bwMode="auto">
            <a:xfrm>
              <a:off x="4850" y="13746"/>
              <a:ext cx="1980"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he-IL"/>
            </a:p>
          </p:txBody>
        </p:sp>
        <p:sp>
          <p:nvSpPr>
            <p:cNvPr id="36874" name="Oval 10"/>
            <p:cNvSpPr>
              <a:spLocks noChangeArrowheads="1"/>
            </p:cNvSpPr>
            <p:nvPr/>
          </p:nvSpPr>
          <p:spPr bwMode="auto">
            <a:xfrm>
              <a:off x="4817" y="11436"/>
              <a:ext cx="2025" cy="2025"/>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he-IL" sz="1800"/>
            </a:p>
          </p:txBody>
        </p:sp>
        <p:sp>
          <p:nvSpPr>
            <p:cNvPr id="36875" name="Line 11"/>
            <p:cNvSpPr>
              <a:spLocks noChangeShapeType="1"/>
            </p:cNvSpPr>
            <p:nvPr/>
          </p:nvSpPr>
          <p:spPr bwMode="auto">
            <a:xfrm>
              <a:off x="6830" y="12546"/>
              <a:ext cx="0" cy="216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he-IL"/>
            </a:p>
          </p:txBody>
        </p:sp>
        <p:sp>
          <p:nvSpPr>
            <p:cNvPr id="36876" name="Line 12"/>
            <p:cNvSpPr>
              <a:spLocks noChangeShapeType="1"/>
            </p:cNvSpPr>
            <p:nvPr/>
          </p:nvSpPr>
          <p:spPr bwMode="auto">
            <a:xfrm>
              <a:off x="4835" y="12546"/>
              <a:ext cx="0" cy="216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he-IL"/>
            </a:p>
          </p:txBody>
        </p:sp>
        <p:sp>
          <p:nvSpPr>
            <p:cNvPr id="36877" name="Line 13"/>
            <p:cNvSpPr>
              <a:spLocks noChangeShapeType="1"/>
            </p:cNvSpPr>
            <p:nvPr/>
          </p:nvSpPr>
          <p:spPr bwMode="auto">
            <a:xfrm flipV="1">
              <a:off x="5825" y="11841"/>
              <a:ext cx="870" cy="6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36878" name="Text Box 14"/>
            <p:cNvSpPr txBox="1">
              <a:spLocks noChangeArrowheads="1"/>
            </p:cNvSpPr>
            <p:nvPr/>
          </p:nvSpPr>
          <p:spPr bwMode="auto">
            <a:xfrm>
              <a:off x="5615" y="11841"/>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400">
                  <a:latin typeface="Times New Roman" panose="02020603050405020304" pitchFamily="18" charset="0"/>
                </a:rPr>
                <a:t>R</a:t>
              </a:r>
              <a:endParaRPr lang="en-US" sz="2400"/>
            </a:p>
          </p:txBody>
        </p:sp>
        <p:sp>
          <p:nvSpPr>
            <p:cNvPr id="36879" name="Text Box 15"/>
            <p:cNvSpPr txBox="1">
              <a:spLocks noChangeArrowheads="1"/>
            </p:cNvSpPr>
            <p:nvPr/>
          </p:nvSpPr>
          <p:spPr bwMode="auto">
            <a:xfrm>
              <a:off x="5255" y="12921"/>
              <a:ext cx="5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400">
                  <a:latin typeface="Times New Roman" panose="02020603050405020304" pitchFamily="18" charset="0"/>
                </a:rPr>
                <a:t>V</a:t>
              </a:r>
              <a:endParaRPr lang="en-US" sz="2400"/>
            </a:p>
          </p:txBody>
        </p:sp>
        <p:sp>
          <p:nvSpPr>
            <p:cNvPr id="36880" name="AutoShape 16"/>
            <p:cNvSpPr>
              <a:spLocks noChangeArrowheads="1"/>
            </p:cNvSpPr>
            <p:nvPr/>
          </p:nvSpPr>
          <p:spPr bwMode="auto">
            <a:xfrm>
              <a:off x="1620" y="11436"/>
              <a:ext cx="1980" cy="1260"/>
            </a:xfrm>
            <a:prstGeom prst="wedgeEllipseCallout">
              <a:avLst>
                <a:gd name="adj1" fmla="val 136565"/>
                <a:gd name="adj2" fmla="val 133097"/>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1200">
                  <a:latin typeface="Times New Roman" panose="02020603050405020304" pitchFamily="18" charset="0"/>
                </a:rPr>
                <a:t>			</a:t>
              </a:r>
              <a:endParaRPr lang="en-US" sz="1800"/>
            </a:p>
          </p:txBody>
        </p:sp>
        <p:sp>
          <p:nvSpPr>
            <p:cNvPr id="36881" name="AutoShape 17"/>
            <p:cNvSpPr>
              <a:spLocks noChangeArrowheads="1"/>
            </p:cNvSpPr>
            <p:nvPr/>
          </p:nvSpPr>
          <p:spPr bwMode="auto">
            <a:xfrm>
              <a:off x="7595" y="12696"/>
              <a:ext cx="1980" cy="1080"/>
            </a:xfrm>
            <a:prstGeom prst="wedgeEllipseCallout">
              <a:avLst>
                <a:gd name="adj1" fmla="val -40708"/>
                <a:gd name="adj2" fmla="val -82778"/>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sz="1800"/>
            </a:p>
          </p:txBody>
        </p:sp>
        <p:graphicFrame>
          <p:nvGraphicFramePr>
            <p:cNvPr id="36882" name="Object 18"/>
            <p:cNvGraphicFramePr>
              <a:graphicFrameLocks noChangeAspect="1"/>
            </p:cNvGraphicFramePr>
            <p:nvPr>
              <p:extLst/>
            </p:nvPr>
          </p:nvGraphicFramePr>
          <p:xfrm>
            <a:off x="1800" y="11436"/>
            <a:ext cx="1522" cy="1064"/>
          </p:xfrm>
          <a:graphic>
            <a:graphicData uri="http://schemas.openxmlformats.org/presentationml/2006/ole">
              <mc:AlternateContent xmlns:mc="http://schemas.openxmlformats.org/markup-compatibility/2006">
                <mc:Choice xmlns:v="urn:schemas-microsoft-com:vml" Requires="v">
                  <p:oleObj spid="_x0000_s3074" name="Equation" r:id="rId4" imgW="545863" imgH="393529" progId="Equation.DSMT4">
                    <p:embed/>
                  </p:oleObj>
                </mc:Choice>
                <mc:Fallback>
                  <p:oleObj name="Equation" r:id="rId4" imgW="545863" imgH="393529" progId="Equation.DSMT4">
                    <p:embed/>
                    <p:pic>
                      <p:nvPicPr>
                        <p:cNvPr id="36882"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0" y="11436"/>
                          <a:ext cx="1522" cy="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883" name="Object 19"/>
            <p:cNvGraphicFramePr>
              <a:graphicFrameLocks noChangeAspect="1"/>
            </p:cNvGraphicFramePr>
            <p:nvPr/>
          </p:nvGraphicFramePr>
          <p:xfrm>
            <a:off x="7790" y="12696"/>
            <a:ext cx="1485" cy="1064"/>
          </p:xfrm>
          <a:graphic>
            <a:graphicData uri="http://schemas.openxmlformats.org/presentationml/2006/ole">
              <mc:AlternateContent xmlns:mc="http://schemas.openxmlformats.org/markup-compatibility/2006">
                <mc:Choice xmlns:v="urn:schemas-microsoft-com:vml" Requires="v">
                  <p:oleObj spid="_x0000_s3075" name="משוואה" r:id="rId6" imgW="545863" imgH="393529" progId="Equation.3">
                    <p:embed/>
                  </p:oleObj>
                </mc:Choice>
                <mc:Fallback>
                  <p:oleObj name="משוואה" r:id="rId6" imgW="545863" imgH="393529" progId="Equation.3">
                    <p:embed/>
                    <p:pic>
                      <p:nvPicPr>
                        <p:cNvPr id="36883"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90" y="12696"/>
                          <a:ext cx="1485" cy="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84" name="Line 20"/>
            <p:cNvSpPr>
              <a:spLocks noChangeShapeType="1"/>
            </p:cNvSpPr>
            <p:nvPr/>
          </p:nvSpPr>
          <p:spPr bwMode="auto">
            <a:xfrm flipV="1">
              <a:off x="5861" y="12319"/>
              <a:ext cx="1942" cy="1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36885" name="Rectangle 21"/>
            <p:cNvSpPr>
              <a:spLocks noChangeArrowheads="1"/>
            </p:cNvSpPr>
            <p:nvPr/>
          </p:nvSpPr>
          <p:spPr bwMode="auto">
            <a:xfrm>
              <a:off x="7083" y="11959"/>
              <a:ext cx="3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sz="2400">
                  <a:latin typeface="Times New Roman" panose="02020603050405020304" pitchFamily="18" charset="0"/>
                </a:rPr>
                <a:t>r</a:t>
              </a:r>
              <a:endParaRPr lang="en-US" sz="2400"/>
            </a:p>
          </p:txBody>
        </p:sp>
      </p:grpSp>
      <p:sp>
        <p:nvSpPr>
          <p:cNvPr id="23" name="מציין מיקום של כותרת תחתונה 1"/>
          <p:cNvSpPr>
            <a:spLocks noGrp="1"/>
          </p:cNvSpPr>
          <p:nvPr>
            <p:ph type="ftr" sz="quarter" idx="11"/>
          </p:nvPr>
        </p:nvSpPr>
        <p:spPr>
          <a:xfrm>
            <a:off x="3503712" y="6268759"/>
            <a:ext cx="5328592" cy="476250"/>
          </a:xfrm>
        </p:spPr>
        <p:txBody>
          <a:bodyPr/>
          <a:lstStyle/>
          <a:p>
            <a:pPr>
              <a:defRPr/>
            </a:pPr>
            <a:r>
              <a:rPr lang="he-IL" dirty="0"/>
              <a:t>איליה </a:t>
            </a:r>
            <a:r>
              <a:rPr lang="he-IL" dirty="0" err="1"/>
              <a:t>וינוקור</a:t>
            </a:r>
            <a:r>
              <a:rPr lang="he-IL" dirty="0"/>
              <a:t>      </a:t>
            </a:r>
            <a:r>
              <a:rPr lang="en-US" dirty="0"/>
              <a:t>bagrut@gmail.com          </a:t>
            </a:r>
            <a:r>
              <a:rPr lang="he-IL" dirty="0"/>
              <a:t>         אורט פסגות כרמיאל</a:t>
            </a:r>
            <a:endParaRPr lang="en-US" dirty="0"/>
          </a:p>
        </p:txBody>
      </p:sp>
      <mc:AlternateContent xmlns:mc="http://schemas.openxmlformats.org/markup-compatibility/2006">
        <mc:Choice xmlns:a14="http://schemas.microsoft.com/office/drawing/2010/main" Requires="a14">
          <p:sp>
            <p:nvSpPr>
              <p:cNvPr id="2" name="TextBox 1"/>
              <p:cNvSpPr txBox="1"/>
              <p:nvPr/>
            </p:nvSpPr>
            <p:spPr>
              <a:xfrm>
                <a:off x="1850701" y="4593770"/>
                <a:ext cx="8512175" cy="1686103"/>
              </a:xfrm>
              <a:prstGeom prst="rect">
                <a:avLst/>
              </a:prstGeom>
              <a:noFill/>
            </p:spPr>
            <p:txBody>
              <a:bodyPr wrap="square" rtlCol="1">
                <a:spAutoFit/>
              </a:bodyPr>
              <a:lstStyle/>
              <a:p>
                <a:pPr algn="r" rtl="1"/>
                <a:r>
                  <a:rPr lang="he-IL" dirty="0"/>
                  <a:t>מתחילים להתקרב מאינסוף לכדור מוליך הטעון במטען חשמלי חיובי. פוטנציאל הולך וגדל מאפס (באינסוף) על לערך </a:t>
                </a:r>
                <a14:m>
                  <m:oMath xmlns:m="http://schemas.openxmlformats.org/officeDocument/2006/math">
                    <m:r>
                      <a:rPr lang="en-US" i="1">
                        <a:latin typeface="Cambria Math" panose="02040503050406030204" pitchFamily="18" charset="0"/>
                      </a:rPr>
                      <m:t>𝑘</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𝑄</m:t>
                        </m:r>
                      </m:num>
                      <m:den>
                        <m:r>
                          <a:rPr lang="en-US" i="1">
                            <a:latin typeface="Cambria Math" panose="02040503050406030204" pitchFamily="18" charset="0"/>
                          </a:rPr>
                          <m:t>𝑅</m:t>
                        </m:r>
                      </m:den>
                    </m:f>
                  </m:oMath>
                </a14:m>
                <a:r>
                  <a:rPr lang="he-IL" dirty="0"/>
                  <a:t> (הפוטנציאל על פני הכדור). בתוך כדור מוליך שדה חשמלי שווה לאפס, לכן כוח שפועל על מטען שווה לאפס, לכן עבודה של שדה חשמלי שווה לאפס. כאשר עבודה שווה לאפס, אנרגיה לא משתנה וגם פוטנציאל לא משתנה, כל עוד נמצאים בתוך הכדור.</a:t>
                </a:r>
              </a:p>
              <a:p>
                <a:pPr algn="r" rtl="1"/>
                <a:r>
                  <a:rPr lang="he-IL" sz="2400" b="1" dirty="0">
                    <a:solidFill>
                      <a:srgbClr val="FF0000"/>
                    </a:solidFill>
                  </a:rPr>
                  <a:t>הפוטנציאל החשמלי בתוך כדור מוליך שווה לפוטנציאל על פניו.</a:t>
                </a:r>
              </a:p>
            </p:txBody>
          </p:sp>
        </mc:Choice>
        <mc:Fallback>
          <p:sp>
            <p:nvSpPr>
              <p:cNvPr id="2" name="TextBox 1"/>
              <p:cNvSpPr txBox="1">
                <a:spLocks noRot="1" noChangeAspect="1" noMove="1" noResize="1" noEditPoints="1" noAdjustHandles="1" noChangeArrowheads="1" noChangeShapeType="1" noTextEdit="1"/>
              </p:cNvSpPr>
              <p:nvPr/>
            </p:nvSpPr>
            <p:spPr>
              <a:xfrm>
                <a:off x="1850701" y="4593770"/>
                <a:ext cx="8512175" cy="1686103"/>
              </a:xfrm>
              <a:prstGeom prst="rect">
                <a:avLst/>
              </a:prstGeom>
              <a:blipFill>
                <a:blip r:embed="rId8"/>
                <a:stretch>
                  <a:fillRect l="-1289" t="-2174" r="-1074" b="-7971"/>
                </a:stretch>
              </a:blipFill>
            </p:spPr>
            <p:txBody>
              <a:bodyPr/>
              <a:lstStyle/>
              <a:p>
                <a:r>
                  <a:rPr lang="he-IL">
                    <a:noFill/>
                  </a:rPr>
                  <a:t> </a:t>
                </a:r>
              </a:p>
            </p:txBody>
          </p:sp>
        </mc:Fallback>
      </mc:AlternateContent>
      <p:sp>
        <p:nvSpPr>
          <p:cNvPr id="24" name="מלבן 23"/>
          <p:cNvSpPr/>
          <p:nvPr/>
        </p:nvSpPr>
        <p:spPr>
          <a:xfrm>
            <a:off x="1616198" y="123449"/>
            <a:ext cx="1823269" cy="553998"/>
          </a:xfrm>
          <a:prstGeom prst="rect">
            <a:avLst/>
          </a:prstGeom>
          <a:noFill/>
        </p:spPr>
        <p:txBody>
          <a:bodyPr wrap="square" lIns="91440" tIns="45720" rIns="91440" bIns="45720">
            <a:spAutoFit/>
          </a:bodyPr>
          <a:lstStyle/>
          <a:p>
            <a:pPr algn="ctr"/>
            <a:r>
              <a:rPr lang="he-IL" sz="3000" b="1" dirty="0">
                <a:ln w="22225">
                  <a:solidFill>
                    <a:schemeClr val="accent2"/>
                  </a:solidFill>
                  <a:prstDash val="solid"/>
                </a:ln>
                <a:solidFill>
                  <a:srgbClr val="FF0000"/>
                </a:solidFill>
              </a:rPr>
              <a:t>להעתיק</a:t>
            </a:r>
          </a:p>
        </p:txBody>
      </p:sp>
    </p:spTree>
    <p:extLst>
      <p:ext uri="{BB962C8B-B14F-4D97-AF65-F5344CB8AC3E}">
        <p14:creationId xmlns:p14="http://schemas.microsoft.com/office/powerpoint/2010/main" val="208719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4">
                                            <p:txEl>
                                              <p:pRg st="0" end="0"/>
                                            </p:txEl>
                                          </p:spTgt>
                                        </p:tgtEl>
                                      </p:cBhvr>
                                    </p:animEffect>
                                    <p:animScale>
                                      <p:cBhvr>
                                        <p:cTn id="7" dur="250" autoRev="1" fill="hold"/>
                                        <p:tgtEl>
                                          <p:spTgt spid="24">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LGG5o_QTfA"/>
          <p:cNvPicPr>
            <a:picLocks noRot="1" noChangeAspect="1"/>
          </p:cNvPicPr>
          <p:nvPr>
            <a:videoFile r:link="rId1"/>
          </p:nvPr>
        </p:nvPicPr>
        <p:blipFill>
          <a:blip r:embed="rId3"/>
          <a:stretch>
            <a:fillRect/>
          </a:stretch>
        </p:blipFill>
        <p:spPr>
          <a:xfrm>
            <a:off x="2681144" y="1556792"/>
            <a:ext cx="6748241" cy="3795886"/>
          </a:xfrm>
          <a:prstGeom prst="rect">
            <a:avLst/>
          </a:prstGeom>
        </p:spPr>
      </p:pic>
      <p:sp>
        <p:nvSpPr>
          <p:cNvPr id="3" name="Rectangle 2"/>
          <p:cNvSpPr/>
          <p:nvPr/>
        </p:nvSpPr>
        <p:spPr>
          <a:xfrm>
            <a:off x="2783632" y="483533"/>
            <a:ext cx="6768752" cy="1261884"/>
          </a:xfrm>
          <a:prstGeom prst="rect">
            <a:avLst/>
          </a:prstGeom>
        </p:spPr>
        <p:txBody>
          <a:bodyPr wrap="square">
            <a:spAutoFit/>
          </a:bodyPr>
          <a:lstStyle/>
          <a:p>
            <a:pPr algn="ctr" fontAlgn="t"/>
            <a:r>
              <a:rPr lang="he-IL" sz="4000" dirty="0"/>
              <a:t>הפוטנציאל סביב כדור מוליך טעון</a:t>
            </a:r>
          </a:p>
          <a:p>
            <a:pPr algn="ctr"/>
            <a:br>
              <a:rPr lang="he-IL" dirty="0">
                <a:hlinkClick r:id="rId4"/>
              </a:rPr>
            </a:br>
            <a:endParaRPr lang="he-IL" dirty="0"/>
          </a:p>
        </p:txBody>
      </p:sp>
      <p:sp>
        <p:nvSpPr>
          <p:cNvPr id="4" name="Rectangle 3"/>
          <p:cNvSpPr/>
          <p:nvPr/>
        </p:nvSpPr>
        <p:spPr>
          <a:xfrm>
            <a:off x="3220076" y="5805264"/>
            <a:ext cx="5670376" cy="369332"/>
          </a:xfrm>
          <a:prstGeom prst="rect">
            <a:avLst/>
          </a:prstGeom>
        </p:spPr>
        <p:txBody>
          <a:bodyPr wrap="square">
            <a:spAutoFit/>
          </a:bodyPr>
          <a:lstStyle/>
          <a:p>
            <a:r>
              <a:rPr lang="he-IL" dirty="0">
                <a:hlinkClick r:id="rId5"/>
              </a:rPr>
              <a:t>https://www.youtube.com/watch?v=eLGG5o_QTfA</a:t>
            </a:r>
            <a:endParaRPr lang="he-IL" dirty="0"/>
          </a:p>
        </p:txBody>
      </p:sp>
    </p:spTree>
    <p:extLst>
      <p:ext uri="{BB962C8B-B14F-4D97-AF65-F5344CB8AC3E}">
        <p14:creationId xmlns:p14="http://schemas.microsoft.com/office/powerpoint/2010/main" val="261375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a:t>תרגיל 3-  </a:t>
            </a:r>
            <a:r>
              <a:rPr lang="he-IL" sz="2000" dirty="0"/>
              <a:t>מבחינת </a:t>
            </a:r>
            <a:r>
              <a:rPr lang="he-IL" sz="1800" dirty="0"/>
              <a:t>הבגרות 2007 </a:t>
            </a:r>
            <a:endParaRPr lang="he-IL" dirty="0"/>
          </a:p>
        </p:txBody>
      </p:sp>
      <mc:AlternateContent xmlns:mc="http://schemas.openxmlformats.org/markup-compatibility/2006">
        <mc:Choice xmlns:a14="http://schemas.microsoft.com/office/drawing/2010/main" Requires="a14">
          <p:sp>
            <p:nvSpPr>
              <p:cNvPr id="3" name="מציין מיקום תוכן 2"/>
              <p:cNvSpPr>
                <a:spLocks noGrp="1"/>
              </p:cNvSpPr>
              <p:nvPr>
                <p:ph idx="1"/>
              </p:nvPr>
            </p:nvSpPr>
            <p:spPr>
              <a:xfrm>
                <a:off x="2162175" y="819151"/>
                <a:ext cx="8096251" cy="4183063"/>
              </a:xfrm>
            </p:spPr>
            <p:txBody>
              <a:bodyPr/>
              <a:lstStyle/>
              <a:p>
                <a:pPr marL="0" indent="0" algn="r" rtl="1">
                  <a:buNone/>
                </a:pPr>
                <a:r>
                  <a:rPr lang="he-IL" dirty="0"/>
                  <a:t>נתונה קליפה כדורית מוליכה </a:t>
                </a:r>
                <a:r>
                  <a:rPr lang="he-IL" dirty="0" err="1"/>
                  <a:t>שרדיוסה</a:t>
                </a:r>
                <a:r>
                  <a:rPr lang="he-IL" dirty="0"/>
                  <a:t>  </a:t>
                </a:r>
                <a:r>
                  <a:rPr lang="en-US" dirty="0"/>
                  <a:t>8 [cm]</a:t>
                </a:r>
                <a:r>
                  <a:rPr lang="he-IL" dirty="0"/>
                  <a:t>  = </a:t>
                </a:r>
                <a:r>
                  <a:rPr lang="en-US" dirty="0"/>
                  <a:t>R</a:t>
                </a:r>
                <a:r>
                  <a:rPr lang="en-US" baseline="-25000" dirty="0"/>
                  <a:t>1</a:t>
                </a:r>
                <a:r>
                  <a:rPr lang="he-IL" dirty="0"/>
                  <a:t>. </a:t>
                </a:r>
              </a:p>
              <a:p>
                <a:pPr marL="0" indent="0" algn="r" rtl="1">
                  <a:buNone/>
                </a:pPr>
                <a:r>
                  <a:rPr lang="he-IL" dirty="0"/>
                  <a:t>הקליפה טעונה במטען חשמלי חיובי </a:t>
                </a:r>
                <a14:m>
                  <m:oMath xmlns:m="http://schemas.openxmlformats.org/officeDocument/2006/math">
                    <m:r>
                      <m:rPr>
                        <m:nor/>
                      </m:rPr>
                      <a:rPr lang="he-IL"/>
                      <m:t>q</m:t>
                    </m:r>
                    <m:r>
                      <a:rPr lang="he-IL">
                        <a:latin typeface="Cambria Math"/>
                      </a:rPr>
                      <m:t>=</m:t>
                    </m:r>
                    <m:r>
                      <m:rPr>
                        <m:nor/>
                      </m:rPr>
                      <a:rPr lang="he-IL" i="1"/>
                      <m:t>2</m:t>
                    </m:r>
                    <m:r>
                      <a:rPr lang="he-IL">
                        <a:latin typeface="Cambria Math"/>
                      </a:rPr>
                      <m:t>⋅</m:t>
                    </m:r>
                    <m:sSup>
                      <m:sSupPr>
                        <m:ctrlPr>
                          <a:rPr lang="he-IL" i="1">
                            <a:latin typeface="Cambria Math" panose="02040503050406030204" pitchFamily="18" charset="0"/>
                          </a:rPr>
                        </m:ctrlPr>
                      </m:sSupPr>
                      <m:e>
                        <m:r>
                          <m:rPr>
                            <m:nor/>
                          </m:rPr>
                          <a:rPr lang="he-IL" i="1"/>
                          <m:t>10</m:t>
                        </m:r>
                      </m:e>
                      <m:sup>
                        <m:r>
                          <a:rPr lang="he-IL">
                            <a:latin typeface="Cambria Math"/>
                          </a:rPr>
                          <m:t>−</m:t>
                        </m:r>
                        <m:r>
                          <m:rPr>
                            <m:nor/>
                          </m:rPr>
                          <a:rPr lang="he-IL" i="1"/>
                          <m:t>6</m:t>
                        </m:r>
                      </m:sup>
                    </m:sSup>
                    <m:r>
                      <m:rPr>
                        <m:nor/>
                      </m:rPr>
                      <a:rPr lang="en-US" b="0" i="1" smtClean="0">
                        <a:latin typeface="Cambria Math" panose="02040503050406030204" pitchFamily="18" charset="0"/>
                      </a:rPr>
                      <m:t>[</m:t>
                    </m:r>
                    <m:r>
                      <m:rPr>
                        <m:nor/>
                      </m:rPr>
                      <a:rPr lang="he-IL" i="1"/>
                      <m:t>C</m:t>
                    </m:r>
                    <m:r>
                      <m:rPr>
                        <m:nor/>
                      </m:rPr>
                      <a:rPr lang="en-US" b="0" i="1" smtClean="0"/>
                      <m:t>]</m:t>
                    </m:r>
                  </m:oMath>
                </a14:m>
                <a:r>
                  <a:rPr lang="he-IL" dirty="0"/>
                  <a:t>. </a:t>
                </a:r>
              </a:p>
              <a:p>
                <a:pPr marL="0" indent="0" algn="r" rtl="1">
                  <a:buNone/>
                </a:pPr>
                <a:endParaRPr lang="en-US" dirty="0"/>
              </a:p>
              <a:p>
                <a:pPr marL="0" indent="0" algn="r" rtl="1">
                  <a:buNone/>
                </a:pPr>
                <a:r>
                  <a:rPr lang="he-IL" dirty="0"/>
                  <a:t>נקודה </a:t>
                </a:r>
                <a:r>
                  <a:rPr lang="en-US" dirty="0"/>
                  <a:t>A </a:t>
                </a:r>
                <a:r>
                  <a:rPr lang="he-IL" dirty="0"/>
                  <a:t> נמצאת במרחק </a:t>
                </a:r>
                <a:r>
                  <a:rPr lang="en-US" dirty="0"/>
                  <a:t>6 [cm]</a:t>
                </a:r>
                <a:r>
                  <a:rPr lang="he-IL" dirty="0"/>
                  <a:t> =</a:t>
                </a:r>
                <a:r>
                  <a:rPr lang="en-US" dirty="0" err="1"/>
                  <a:t>r</a:t>
                </a:r>
                <a:r>
                  <a:rPr lang="en-US" baseline="-25000" dirty="0" err="1"/>
                  <a:t>A</a:t>
                </a:r>
                <a:r>
                  <a:rPr lang="he-IL" dirty="0"/>
                  <a:t>  ממרכז הקליפה.</a:t>
                </a:r>
              </a:p>
              <a:p>
                <a:pPr marL="0" indent="0" algn="r" rtl="1">
                  <a:buNone/>
                </a:pPr>
                <a:r>
                  <a:rPr lang="he-IL" dirty="0"/>
                  <a:t>נקודה</a:t>
                </a:r>
                <a:r>
                  <a:rPr lang="en-US" dirty="0"/>
                  <a:t>B </a:t>
                </a:r>
                <a:r>
                  <a:rPr lang="he-IL" dirty="0"/>
                  <a:t> נמצאת במרחק </a:t>
                </a:r>
                <a:r>
                  <a:rPr lang="en-US" dirty="0" err="1"/>
                  <a:t>r</a:t>
                </a:r>
                <a:r>
                  <a:rPr lang="en-US" baseline="-25000" dirty="0" err="1"/>
                  <a:t>B</a:t>
                </a:r>
                <a:r>
                  <a:rPr lang="en-US" baseline="-25000" dirty="0"/>
                  <a:t> </a:t>
                </a:r>
                <a:r>
                  <a:rPr lang="en-US" dirty="0"/>
                  <a:t>= 12 [cm] </a:t>
                </a:r>
                <a:r>
                  <a:rPr lang="he-IL" dirty="0"/>
                  <a:t> ממרכז הקליפה.</a:t>
                </a:r>
              </a:p>
              <a:p>
                <a:pPr marL="0" indent="0" algn="r" rtl="1">
                  <a:buNone/>
                </a:pPr>
                <a:r>
                  <a:rPr lang="he-IL" dirty="0"/>
                  <a:t>ערך הפוטנציאל החשמלי באין-סוף נבחר כאפס.</a:t>
                </a:r>
              </a:p>
              <a:p>
                <a:pPr marL="0" indent="0" algn="r" rtl="1">
                  <a:buNone/>
                </a:pPr>
                <a:endParaRPr lang="he-IL" dirty="0"/>
              </a:p>
              <a:p>
                <a:pPr marL="0" indent="0" algn="r" rtl="1">
                  <a:buNone/>
                </a:pPr>
                <a:r>
                  <a:rPr lang="he-IL" dirty="0"/>
                  <a:t>מצאו את:</a:t>
                </a:r>
                <a:endParaRPr lang="en-US" dirty="0"/>
              </a:p>
              <a:p>
                <a:pPr marL="0" indent="0" algn="r" rtl="1">
                  <a:buNone/>
                </a:pPr>
                <a:r>
                  <a:rPr lang="he-IL" dirty="0"/>
                  <a:t>א. גודל השדה החשמלי בנקודה </a:t>
                </a:r>
                <a:r>
                  <a:rPr lang="en-US" dirty="0"/>
                  <a:t>A</a:t>
                </a:r>
                <a:r>
                  <a:rPr lang="he-IL" dirty="0"/>
                  <a:t>.</a:t>
                </a:r>
                <a:endParaRPr lang="en-US" dirty="0"/>
              </a:p>
              <a:p>
                <a:pPr marL="0" indent="0" algn="r" rtl="1">
                  <a:buNone/>
                </a:pPr>
                <a:r>
                  <a:rPr lang="he-IL" dirty="0"/>
                  <a:t>ב. הפוטנציאל החשמלי בנקודה </a:t>
                </a:r>
                <a:r>
                  <a:rPr lang="en-US" dirty="0"/>
                  <a:t>A</a:t>
                </a:r>
                <a:r>
                  <a:rPr lang="he-IL" dirty="0"/>
                  <a:t>.</a:t>
                </a:r>
                <a:endParaRPr lang="en-US" dirty="0"/>
              </a:p>
              <a:p>
                <a:pPr marL="0" indent="0" algn="r" rtl="1">
                  <a:buNone/>
                </a:pPr>
                <a:r>
                  <a:rPr lang="he-IL" dirty="0"/>
                  <a:t>ג. גודל השדה החשמלי בנקודה </a:t>
                </a:r>
                <a:r>
                  <a:rPr lang="en-US" dirty="0"/>
                  <a:t>B</a:t>
                </a:r>
                <a:r>
                  <a:rPr lang="he-IL" dirty="0"/>
                  <a:t>. </a:t>
                </a:r>
                <a:endParaRPr lang="en-US" dirty="0"/>
              </a:p>
              <a:p>
                <a:pPr marL="0" indent="0" algn="r" rtl="1">
                  <a:buNone/>
                </a:pPr>
                <a:r>
                  <a:rPr lang="he-IL" dirty="0"/>
                  <a:t>ד. הפוטנציאל החשמלי בנקודה </a:t>
                </a:r>
                <a:r>
                  <a:rPr lang="en-US" dirty="0"/>
                  <a:t>B</a:t>
                </a:r>
                <a:r>
                  <a:rPr lang="he-IL" dirty="0"/>
                  <a:t>.</a:t>
                </a:r>
              </a:p>
              <a:p>
                <a:pPr marL="0" indent="0" algn="r" rtl="1">
                  <a:buNone/>
                </a:pPr>
                <a:endParaRPr lang="en-US" dirty="0"/>
              </a:p>
              <a:p>
                <a:pPr marL="0" indent="0" algn="r" rtl="1">
                  <a:buNone/>
                </a:pPr>
                <a:endParaRPr lang="he-IL" dirty="0"/>
              </a:p>
            </p:txBody>
          </p:sp>
        </mc:Choice>
        <mc:Fallback>
          <p:sp>
            <p:nvSpPr>
              <p:cNvPr id="3" name="מציין מיקום תוכן 2"/>
              <p:cNvSpPr>
                <a:spLocks noGrp="1" noRot="1" noChangeAspect="1" noMove="1" noResize="1" noEditPoints="1" noAdjustHandles="1" noChangeArrowheads="1" noChangeShapeType="1" noTextEdit="1"/>
              </p:cNvSpPr>
              <p:nvPr>
                <p:ph idx="1"/>
              </p:nvPr>
            </p:nvSpPr>
            <p:spPr>
              <a:xfrm>
                <a:off x="2162175" y="819151"/>
                <a:ext cx="8096251" cy="4183063"/>
              </a:xfrm>
              <a:blipFill>
                <a:blip r:embed="rId2"/>
                <a:stretch>
                  <a:fillRect t="-1019" r="-377" b="-1456"/>
                </a:stretch>
              </a:blipFill>
            </p:spPr>
            <p:txBody>
              <a:bodyPr/>
              <a:lstStyle/>
              <a:p>
                <a:r>
                  <a:rPr lang="he-IL">
                    <a:noFill/>
                  </a:rPr>
                  <a:t> </a:t>
                </a:r>
              </a:p>
            </p:txBody>
          </p:sp>
        </mc:Fallback>
      </mc:AlternateContent>
    </p:spTree>
    <p:extLst>
      <p:ext uri="{BB962C8B-B14F-4D97-AF65-F5344CB8AC3E}">
        <p14:creationId xmlns:p14="http://schemas.microsoft.com/office/powerpoint/2010/main" val="70550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a:t>פתרון 3</a:t>
            </a:r>
          </a:p>
        </p:txBody>
      </p:sp>
      <p:sp>
        <p:nvSpPr>
          <p:cNvPr id="3" name="מציין מיקום תוכן 2"/>
          <p:cNvSpPr>
            <a:spLocks noGrp="1"/>
          </p:cNvSpPr>
          <p:nvPr>
            <p:ph idx="1"/>
          </p:nvPr>
        </p:nvSpPr>
        <p:spPr/>
        <p:txBody>
          <a:bodyPr/>
          <a:lstStyle/>
          <a:p>
            <a:pPr marL="0" indent="0" algn="r" rtl="1">
              <a:buNone/>
            </a:pPr>
            <a:r>
              <a:rPr lang="he-IL" dirty="0"/>
              <a:t>נפתור על פי נוסחאות השדה החשמלי והפוטנציאל החשמלי בקרבת כדור.</a:t>
            </a:r>
          </a:p>
          <a:p>
            <a:pPr marL="0" indent="0" algn="r" rtl="1">
              <a:buNone/>
            </a:pPr>
            <a:endParaRPr lang="he-IL" dirty="0"/>
          </a:p>
          <a:p>
            <a:pPr marL="0" indent="0" algn="r" rtl="1">
              <a:buNone/>
            </a:pPr>
            <a:endParaRPr lang="he-IL" dirty="0"/>
          </a:p>
          <a:p>
            <a:pPr marL="0" indent="0" algn="r" rtl="1">
              <a:buNone/>
            </a:pPr>
            <a:r>
              <a:rPr lang="he-IL" dirty="0"/>
              <a:t>א. בתוך הכדור</a:t>
            </a:r>
            <a:r>
              <a:rPr lang="en-US" dirty="0"/>
              <a:t>  :</a:t>
            </a:r>
          </a:p>
          <a:p>
            <a:pPr marL="0" indent="0" algn="r" rtl="1">
              <a:buNone/>
            </a:pPr>
            <a:r>
              <a:rPr lang="en-US" dirty="0"/>
              <a:t>                            </a:t>
            </a:r>
          </a:p>
          <a:p>
            <a:pPr marL="0" indent="0" algn="r" rtl="1">
              <a:buNone/>
            </a:pPr>
            <a:r>
              <a:rPr lang="he-IL" dirty="0"/>
              <a:t>ב.</a:t>
            </a:r>
            <a:r>
              <a:rPr lang="en-US" dirty="0"/>
              <a:t>                                              </a:t>
            </a:r>
          </a:p>
          <a:p>
            <a:pPr marL="0" indent="0" algn="r" rtl="1">
              <a:buNone/>
            </a:pPr>
            <a:r>
              <a:rPr lang="en-US" dirty="0"/>
              <a:t>         </a:t>
            </a:r>
          </a:p>
          <a:p>
            <a:pPr marL="0" indent="0" algn="r" rtl="1">
              <a:buNone/>
            </a:pPr>
            <a:endParaRPr lang="en-US" dirty="0"/>
          </a:p>
          <a:p>
            <a:pPr marL="0" indent="0" algn="r" rtl="1">
              <a:buNone/>
            </a:pPr>
            <a:r>
              <a:rPr lang="he-IL" dirty="0"/>
              <a:t>ג.</a:t>
            </a:r>
            <a:r>
              <a:rPr lang="en-US" dirty="0"/>
              <a:t>                                                 </a:t>
            </a:r>
          </a:p>
          <a:p>
            <a:pPr marL="0" indent="0" algn="r" rtl="1">
              <a:buNone/>
            </a:pPr>
            <a:endParaRPr lang="en-US" dirty="0"/>
          </a:p>
          <a:p>
            <a:pPr marL="0" indent="0" algn="r" rtl="1">
              <a:buNone/>
            </a:pPr>
            <a:r>
              <a:rPr lang="en-US" dirty="0"/>
              <a:t>      </a:t>
            </a:r>
          </a:p>
          <a:p>
            <a:pPr marL="0" indent="0" algn="r" rtl="1">
              <a:buNone/>
            </a:pPr>
            <a:r>
              <a:rPr lang="he-IL" dirty="0"/>
              <a:t>ד.</a:t>
            </a:r>
            <a:r>
              <a:rPr lang="en-US" dirty="0"/>
              <a:t>                                                          </a:t>
            </a:r>
            <a:r>
              <a:rPr lang="he-IL" dirty="0"/>
              <a:t> </a:t>
            </a:r>
            <a:endParaRPr lang="en-US" dirty="0"/>
          </a:p>
          <a:p>
            <a:pPr marL="0" indent="0" algn="r" rtl="1">
              <a:buNone/>
            </a:pPr>
            <a:endParaRPr lang="he-IL" dirty="0"/>
          </a:p>
        </p:txBody>
      </p:sp>
      <p:sp>
        <p:nvSpPr>
          <p:cNvPr id="4"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5" name="אובייקט 4"/>
          <p:cNvGraphicFramePr>
            <a:graphicFrameLocks noChangeAspect="1"/>
          </p:cNvGraphicFramePr>
          <p:nvPr>
            <p:extLst/>
          </p:nvPr>
        </p:nvGraphicFramePr>
        <p:xfrm>
          <a:off x="5637213" y="2235201"/>
          <a:ext cx="3357562" cy="612775"/>
        </p:xfrm>
        <a:graphic>
          <a:graphicData uri="http://schemas.openxmlformats.org/presentationml/2006/ole">
            <mc:AlternateContent xmlns:mc="http://schemas.openxmlformats.org/markup-compatibility/2006">
              <mc:Choice xmlns:v="urn:schemas-microsoft-com:vml" Requires="v">
                <p:oleObj spid="_x0000_s4098" name="Equation" r:id="rId3" imgW="2501640" imgH="457200" progId="Equation.DSMT4">
                  <p:embed/>
                </p:oleObj>
              </mc:Choice>
              <mc:Fallback>
                <p:oleObj name="Equation" r:id="rId3" imgW="2501640" imgH="457200" progId="Equation.DSMT4">
                  <p:embed/>
                  <p:pic>
                    <p:nvPicPr>
                      <p:cNvPr id="5" name="אובייקט 4"/>
                      <p:cNvPicPr>
                        <a:picLocks noChangeAspect="1" noChangeArrowheads="1"/>
                      </p:cNvPicPr>
                      <p:nvPr/>
                    </p:nvPicPr>
                    <p:blipFill>
                      <a:blip r:embed="rId4"/>
                      <a:srcRect/>
                      <a:stretch>
                        <a:fillRect/>
                      </a:stretch>
                    </p:blipFill>
                    <p:spPr bwMode="auto">
                      <a:xfrm>
                        <a:off x="5637213" y="2235201"/>
                        <a:ext cx="3357562" cy="612775"/>
                      </a:xfrm>
                      <a:prstGeom prst="rect">
                        <a:avLst/>
                      </a:prstGeom>
                      <a:noFill/>
                      <a:extLst/>
                    </p:spPr>
                  </p:pic>
                </p:oleObj>
              </mc:Fallback>
            </mc:AlternateContent>
          </a:graphicData>
        </a:graphic>
      </p:graphicFrame>
      <p:sp>
        <p:nvSpPr>
          <p:cNvPr id="6" name="Rectangle 3"/>
          <p:cNvSpPr>
            <a:spLocks noChangeArrowheads="1"/>
          </p:cNvSpPr>
          <p:nvPr/>
        </p:nvSpPr>
        <p:spPr bwMode="auto">
          <a:xfrm>
            <a:off x="152400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8" name="אובייקט 7"/>
          <p:cNvGraphicFramePr>
            <a:graphicFrameLocks noChangeAspect="1"/>
          </p:cNvGraphicFramePr>
          <p:nvPr>
            <p:extLst/>
          </p:nvPr>
        </p:nvGraphicFramePr>
        <p:xfrm>
          <a:off x="7302500" y="1663701"/>
          <a:ext cx="596900" cy="274251"/>
        </p:xfrm>
        <a:graphic>
          <a:graphicData uri="http://schemas.openxmlformats.org/presentationml/2006/ole">
            <mc:AlternateContent xmlns:mc="http://schemas.openxmlformats.org/markup-compatibility/2006">
              <mc:Choice xmlns:v="urn:schemas-microsoft-com:vml" Requires="v">
                <p:oleObj spid="_x0000_s4099" name="Equation" r:id="rId5" imgW="469696" imgH="215806" progId="Equation.DSMT4">
                  <p:embed/>
                </p:oleObj>
              </mc:Choice>
              <mc:Fallback>
                <p:oleObj name="Equation" r:id="rId5" imgW="469696" imgH="215806" progId="Equation.DSMT4">
                  <p:embed/>
                  <p:pic>
                    <p:nvPicPr>
                      <p:cNvPr id="8" name="אובייקט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02500" y="1663701"/>
                        <a:ext cx="596900" cy="274251"/>
                      </a:xfrm>
                      <a:prstGeom prst="rect">
                        <a:avLst/>
                      </a:prstGeom>
                      <a:noFill/>
                    </p:spPr>
                  </p:pic>
                </p:oleObj>
              </mc:Fallback>
            </mc:AlternateContent>
          </a:graphicData>
        </a:graphic>
      </p:graphicFrame>
      <p:sp>
        <p:nvSpPr>
          <p:cNvPr id="9" name="Rectangle 7"/>
          <p:cNvSpPr>
            <a:spLocks noChangeArrowheads="1"/>
          </p:cNvSpPr>
          <p:nvPr/>
        </p:nvSpPr>
        <p:spPr bwMode="auto">
          <a:xfrm>
            <a:off x="10483270" y="4884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pPr>
            <a:endParaRPr lang="he-IL" altLang="he-IL">
              <a:latin typeface="Arial" pitchFamily="34" charset="0"/>
              <a:cs typeface="Arial" pitchFamily="34" charset="0"/>
            </a:endParaRPr>
          </a:p>
        </p:txBody>
      </p:sp>
      <p:sp>
        <p:nvSpPr>
          <p:cNvPr id="10" name="Rectangle 11"/>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1" name="אובייקט 10"/>
          <p:cNvGraphicFramePr>
            <a:graphicFrameLocks noChangeAspect="1"/>
          </p:cNvGraphicFramePr>
          <p:nvPr>
            <p:extLst/>
          </p:nvPr>
        </p:nvGraphicFramePr>
        <p:xfrm>
          <a:off x="5619750" y="3132138"/>
          <a:ext cx="3392488" cy="595312"/>
        </p:xfrm>
        <a:graphic>
          <a:graphicData uri="http://schemas.openxmlformats.org/presentationml/2006/ole">
            <mc:AlternateContent xmlns:mc="http://schemas.openxmlformats.org/markup-compatibility/2006">
              <mc:Choice xmlns:v="urn:schemas-microsoft-com:vml" Requires="v">
                <p:oleObj spid="_x0000_s4100" name="Equation" r:id="rId7" imgW="2603160" imgH="457200" progId="Equation.DSMT4">
                  <p:embed/>
                </p:oleObj>
              </mc:Choice>
              <mc:Fallback>
                <p:oleObj name="Equation" r:id="rId7" imgW="2603160" imgH="457200" progId="Equation.DSMT4">
                  <p:embed/>
                  <p:pic>
                    <p:nvPicPr>
                      <p:cNvPr id="11" name="אובייקט 10"/>
                      <p:cNvPicPr>
                        <a:picLocks noChangeAspect="1" noChangeArrowheads="1"/>
                      </p:cNvPicPr>
                      <p:nvPr/>
                    </p:nvPicPr>
                    <p:blipFill>
                      <a:blip r:embed="rId8"/>
                      <a:srcRect/>
                      <a:stretch>
                        <a:fillRect/>
                      </a:stretch>
                    </p:blipFill>
                    <p:spPr bwMode="auto">
                      <a:xfrm>
                        <a:off x="5619750" y="3132138"/>
                        <a:ext cx="3392488" cy="595312"/>
                      </a:xfrm>
                      <a:prstGeom prst="rect">
                        <a:avLst/>
                      </a:prstGeom>
                      <a:noFill/>
                      <a:extLst/>
                    </p:spPr>
                  </p:pic>
                </p:oleObj>
              </mc:Fallback>
            </mc:AlternateContent>
          </a:graphicData>
        </a:graphic>
      </p:graphicFrame>
      <p:sp>
        <p:nvSpPr>
          <p:cNvPr id="12" name="Rectangle 12"/>
          <p:cNvSpPr>
            <a:spLocks noChangeArrowheads="1"/>
          </p:cNvSpPr>
          <p:nvPr/>
        </p:nvSpPr>
        <p:spPr bwMode="auto">
          <a:xfrm>
            <a:off x="1524001" y="2852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13" name="Rectangle 14"/>
          <p:cNvSpPr>
            <a:spLocks noChangeArrowheads="1"/>
          </p:cNvSpPr>
          <p:nvPr/>
        </p:nvSpPr>
        <p:spPr bwMode="auto">
          <a:xfrm>
            <a:off x="1676401" y="-322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4" name="אובייקט 13"/>
          <p:cNvGraphicFramePr>
            <a:graphicFrameLocks noChangeAspect="1"/>
          </p:cNvGraphicFramePr>
          <p:nvPr>
            <p:extLst/>
          </p:nvPr>
        </p:nvGraphicFramePr>
        <p:xfrm>
          <a:off x="5578475" y="3911600"/>
          <a:ext cx="3492500" cy="661988"/>
        </p:xfrm>
        <a:graphic>
          <a:graphicData uri="http://schemas.openxmlformats.org/presentationml/2006/ole">
            <mc:AlternateContent xmlns:mc="http://schemas.openxmlformats.org/markup-compatibility/2006">
              <mc:Choice xmlns:v="urn:schemas-microsoft-com:vml" Requires="v">
                <p:oleObj spid="_x0000_s4101" name="Equation" r:id="rId9" imgW="2412720" imgH="457200" progId="Equation.DSMT4">
                  <p:embed/>
                </p:oleObj>
              </mc:Choice>
              <mc:Fallback>
                <p:oleObj name="Equation" r:id="rId9" imgW="2412720" imgH="457200" progId="Equation.DSMT4">
                  <p:embed/>
                  <p:pic>
                    <p:nvPicPr>
                      <p:cNvPr id="14" name="אובייקט 13"/>
                      <p:cNvPicPr>
                        <a:picLocks noChangeAspect="1" noChangeArrowheads="1"/>
                      </p:cNvPicPr>
                      <p:nvPr/>
                    </p:nvPicPr>
                    <p:blipFill>
                      <a:blip r:embed="rId10"/>
                      <a:srcRect/>
                      <a:stretch>
                        <a:fillRect/>
                      </a:stretch>
                    </p:blipFill>
                    <p:spPr bwMode="auto">
                      <a:xfrm>
                        <a:off x="5578475" y="3911600"/>
                        <a:ext cx="3492500" cy="661988"/>
                      </a:xfrm>
                      <a:prstGeom prst="rect">
                        <a:avLst/>
                      </a:prstGeom>
                      <a:noFill/>
                      <a:extLst/>
                    </p:spPr>
                  </p:pic>
                </p:oleObj>
              </mc:Fallback>
            </mc:AlternateContent>
          </a:graphicData>
        </a:graphic>
      </p:graphicFrame>
      <p:sp>
        <p:nvSpPr>
          <p:cNvPr id="15" name="Rectangle 15"/>
          <p:cNvSpPr>
            <a:spLocks noChangeArrowheads="1"/>
          </p:cNvSpPr>
          <p:nvPr/>
        </p:nvSpPr>
        <p:spPr bwMode="auto">
          <a:xfrm>
            <a:off x="1676401" y="424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Tree>
    <p:extLst>
      <p:ext uri="{BB962C8B-B14F-4D97-AF65-F5344CB8AC3E}">
        <p14:creationId xmlns:p14="http://schemas.microsoft.com/office/powerpoint/2010/main" val="3404768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a:t>תרגיל 11</a:t>
            </a:r>
          </a:p>
        </p:txBody>
      </p:sp>
      <p:sp>
        <p:nvSpPr>
          <p:cNvPr id="3" name="מציין מיקום תוכן 2"/>
          <p:cNvSpPr>
            <a:spLocks noGrp="1"/>
          </p:cNvSpPr>
          <p:nvPr>
            <p:ph idx="1"/>
          </p:nvPr>
        </p:nvSpPr>
        <p:spPr>
          <a:xfrm>
            <a:off x="2019300" y="709067"/>
            <a:ext cx="8280782" cy="5872708"/>
          </a:xfrm>
        </p:spPr>
        <p:txBody>
          <a:bodyPr/>
          <a:lstStyle/>
          <a:p>
            <a:pPr marL="0" indent="0" algn="r" rtl="1">
              <a:lnSpc>
                <a:spcPct val="150000"/>
              </a:lnSpc>
              <a:buNone/>
            </a:pPr>
            <a:r>
              <a:rPr lang="he-IL" dirty="0"/>
              <a:t>אלקטרון משוחרר ממונחה מנקודה </a:t>
            </a:r>
            <a:r>
              <a:rPr lang="en-US" dirty="0"/>
              <a:t>A</a:t>
            </a:r>
            <a:r>
              <a:rPr lang="he-IL" dirty="0"/>
              <a:t>, הנמצאת במרחק של </a:t>
            </a:r>
            <a:r>
              <a:rPr lang="en-US" dirty="0">
                <a:latin typeface="Times New Roman" pitchFamily="18" charset="0"/>
                <a:cs typeface="Times New Roman" pitchFamily="18" charset="0"/>
              </a:rPr>
              <a:t>80</a:t>
            </a:r>
            <a:r>
              <a:rPr lang="en-US" dirty="0"/>
              <a:t> cm</a:t>
            </a:r>
            <a:r>
              <a:rPr lang="he-IL" dirty="0"/>
              <a:t> ממרכזה של קליפה כדורית (כדור חלול) שרדיוסה </a:t>
            </a:r>
            <a:r>
              <a:rPr lang="en-US" dirty="0">
                <a:latin typeface="Times New Roman" panose="02020603050405020304" pitchFamily="18" charset="0"/>
                <a:cs typeface="Times New Roman" panose="02020603050405020304" pitchFamily="18" charset="0"/>
              </a:rPr>
              <a:t>20 cm </a:t>
            </a:r>
            <a:r>
              <a:rPr lang="he-IL" dirty="0">
                <a:latin typeface="Times New Roman" panose="02020603050405020304" pitchFamily="18" charset="0"/>
                <a:cs typeface="Times New Roman" panose="02020603050405020304" pitchFamily="18" charset="0"/>
              </a:rPr>
              <a:t> </a:t>
            </a:r>
            <a:r>
              <a:rPr lang="he-IL" dirty="0"/>
              <a:t>(ראה תרשים). </a:t>
            </a:r>
          </a:p>
          <a:p>
            <a:pPr marL="0" indent="0" algn="r" rtl="1">
              <a:lnSpc>
                <a:spcPct val="150000"/>
              </a:lnSpc>
              <a:buNone/>
            </a:pPr>
            <a:r>
              <a:rPr lang="he-IL" dirty="0"/>
              <a:t>הקליפה הכדורית טעונה באופן אחיד במטען של</a:t>
            </a:r>
            <a:r>
              <a:rPr lang="en-US" dirty="0"/>
              <a:t> </a:t>
            </a:r>
            <a:r>
              <a:rPr lang="en-US" dirty="0">
                <a:latin typeface="Times New Roman" pitchFamily="18" charset="0"/>
                <a:cs typeface="Times New Roman" pitchFamily="18" charset="0"/>
              </a:rPr>
              <a:t>.q</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=5·10</a:t>
            </a:r>
            <a:r>
              <a:rPr lang="en-US" baseline="30000" dirty="0">
                <a:latin typeface="Times New Roman" pitchFamily="18" charset="0"/>
                <a:cs typeface="Times New Roman" pitchFamily="18" charset="0"/>
              </a:rPr>
              <a:t>-8</a:t>
            </a:r>
            <a:r>
              <a:rPr lang="en-US" dirty="0">
                <a:latin typeface="Times New Roman" pitchFamily="18" charset="0"/>
                <a:cs typeface="Times New Roman" pitchFamily="18" charset="0"/>
              </a:rPr>
              <a:t>C </a:t>
            </a:r>
          </a:p>
          <a:p>
            <a:pPr marL="0" indent="0" algn="r" rtl="1">
              <a:buNone/>
            </a:pPr>
            <a:r>
              <a:rPr lang="en-US" dirty="0"/>
              <a:t> </a:t>
            </a:r>
          </a:p>
          <a:p>
            <a:pPr marL="0" indent="0" algn="r" rtl="1">
              <a:buNone/>
            </a:pPr>
            <a:endParaRPr lang="he-IL" dirty="0"/>
          </a:p>
          <a:p>
            <a:pPr marL="0" indent="0" algn="r" rtl="1">
              <a:buNone/>
            </a:pPr>
            <a:endParaRPr lang="he-IL" dirty="0"/>
          </a:p>
          <a:p>
            <a:pPr marL="0" indent="0" algn="r" rtl="1">
              <a:buNone/>
            </a:pPr>
            <a:endParaRPr lang="he-IL" dirty="0"/>
          </a:p>
          <a:p>
            <a:pPr marL="0" indent="0" algn="r" rtl="1">
              <a:buNone/>
            </a:pPr>
            <a:endParaRPr lang="he-IL" dirty="0"/>
          </a:p>
          <a:p>
            <a:pPr marL="0" indent="0" algn="r" rtl="1">
              <a:buNone/>
            </a:pPr>
            <a:endParaRPr lang="he-IL" dirty="0"/>
          </a:p>
          <a:p>
            <a:pPr marL="0" indent="0" algn="r" rtl="1">
              <a:lnSpc>
                <a:spcPct val="150000"/>
              </a:lnSpc>
              <a:spcBef>
                <a:spcPts val="0"/>
              </a:spcBef>
              <a:buNone/>
            </a:pPr>
            <a:r>
              <a:rPr lang="he-IL" dirty="0"/>
              <a:t>א. באיזו מהירות יפגע האלקטרון בפני הקליפה? </a:t>
            </a:r>
          </a:p>
          <a:p>
            <a:pPr marL="0" indent="0" algn="r" rtl="1">
              <a:lnSpc>
                <a:spcPct val="150000"/>
              </a:lnSpc>
              <a:spcBef>
                <a:spcPts val="0"/>
              </a:spcBef>
              <a:buNone/>
            </a:pPr>
            <a:r>
              <a:rPr lang="he-IL" dirty="0"/>
              <a:t>ב. לפניך ארבעה גרפים</a:t>
            </a:r>
            <a:r>
              <a:rPr lang="en-US" sz="1400" dirty="0">
                <a:latin typeface="Times New Roman" panose="02020603050405020304" pitchFamily="18" charset="0"/>
                <a:cs typeface="Times New Roman" panose="02020603050405020304" pitchFamily="18" charset="0"/>
              </a:rPr>
              <a:t>IV</a:t>
            </a:r>
            <a:r>
              <a:rPr lang="en-US" dirty="0"/>
              <a:t>-I </a:t>
            </a:r>
            <a:r>
              <a:rPr lang="he-IL" dirty="0"/>
              <a:t> המתארים באופן סמכתי מהירות כפונקציה של זמן.</a:t>
            </a:r>
            <a:endParaRPr lang="en-US" dirty="0"/>
          </a:p>
          <a:p>
            <a:pPr marL="0" indent="0" algn="r" rtl="1">
              <a:lnSpc>
                <a:spcPct val="150000"/>
              </a:lnSpc>
              <a:spcBef>
                <a:spcPts val="0"/>
              </a:spcBef>
              <a:buNone/>
            </a:pPr>
            <a:r>
              <a:rPr lang="en-US" dirty="0"/>
              <a:t>    </a:t>
            </a:r>
            <a:r>
              <a:rPr lang="he-IL" dirty="0"/>
              <a:t>קבע איזה מהגרפים </a:t>
            </a:r>
            <a:r>
              <a:rPr lang="en-US" dirty="0"/>
              <a:t>I</a:t>
            </a:r>
            <a:r>
              <a:rPr lang="he-IL" dirty="0"/>
              <a:t> – </a:t>
            </a:r>
            <a:r>
              <a:rPr lang="en-US" sz="1400" dirty="0">
                <a:latin typeface="Times New Roman" panose="02020603050405020304" pitchFamily="18" charset="0"/>
                <a:cs typeface="Times New Roman" panose="02020603050405020304" pitchFamily="18" charset="0"/>
              </a:rPr>
              <a:t>IV</a:t>
            </a:r>
            <a:r>
              <a:rPr lang="en-US" dirty="0"/>
              <a:t> </a:t>
            </a:r>
            <a:r>
              <a:rPr lang="he-IL" dirty="0"/>
              <a:t> מתאר את מהירותו של האלקטרון הנע כלפי הקליפה הכדורית ( סעיף א). 			</a:t>
            </a:r>
          </a:p>
        </p:txBody>
      </p:sp>
      <p:pic>
        <p:nvPicPr>
          <p:cNvPr id="348163" name="Picture 3"/>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76689" y="4886326"/>
            <a:ext cx="5078340" cy="1452563"/>
          </a:xfrm>
          <a:prstGeom prst="rect">
            <a:avLst/>
          </a:prstGeom>
          <a:noFill/>
          <a:extLst>
            <a:ext uri="{909E8E84-426E-40DD-AFC4-6F175D3DCCD1}">
              <a14:hiddenFill xmlns:a14="http://schemas.microsoft.com/office/drawing/2010/main">
                <a:solidFill>
                  <a:srgbClr val="FFFFFF"/>
                </a:solidFill>
              </a14:hiddenFill>
            </a:ext>
          </a:extLst>
        </p:spPr>
      </p:pic>
      <p:pic>
        <p:nvPicPr>
          <p:cNvPr id="375810" name="Picture 2"/>
          <p:cNvPicPr>
            <a:picLocks noChangeAspect="1" noChangeArrowheads="1"/>
          </p:cNvPicPr>
          <p:nvPr/>
        </p:nvPicPr>
        <p:blipFill>
          <a:blip r:embed="rId3" cstate="print"/>
          <a:srcRect/>
          <a:stretch>
            <a:fillRect/>
          </a:stretch>
        </p:blipFill>
        <p:spPr bwMode="auto">
          <a:xfrm>
            <a:off x="3919539" y="2114550"/>
            <a:ext cx="3324225" cy="1409700"/>
          </a:xfrm>
          <a:prstGeom prst="rect">
            <a:avLst/>
          </a:prstGeom>
          <a:noFill/>
          <a:ln w="9525">
            <a:noFill/>
            <a:miter lim="800000"/>
            <a:headEnd/>
            <a:tailEnd/>
          </a:ln>
        </p:spPr>
      </p:pic>
    </p:spTree>
    <p:extLst>
      <p:ext uri="{BB962C8B-B14F-4D97-AF65-F5344CB8AC3E}">
        <p14:creationId xmlns:p14="http://schemas.microsoft.com/office/powerpoint/2010/main" val="1890635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a:t>פתרון תרגיל 11</a:t>
            </a:r>
          </a:p>
        </p:txBody>
      </p:sp>
      <p:sp>
        <p:nvSpPr>
          <p:cNvPr id="3" name="מציין מיקום תוכן 2"/>
          <p:cNvSpPr>
            <a:spLocks noGrp="1"/>
          </p:cNvSpPr>
          <p:nvPr>
            <p:ph idx="1"/>
          </p:nvPr>
        </p:nvSpPr>
        <p:spPr>
          <a:xfrm>
            <a:off x="1669916" y="709068"/>
            <a:ext cx="8630167" cy="5882233"/>
          </a:xfrm>
        </p:spPr>
        <p:txBody>
          <a:bodyPr/>
          <a:lstStyle/>
          <a:p>
            <a:pPr algn="r" rtl="1"/>
            <a:r>
              <a:rPr lang="he-IL" dirty="0"/>
              <a:t>א.</a:t>
            </a:r>
          </a:p>
          <a:p>
            <a:pPr algn="r" rtl="1"/>
            <a:endParaRPr lang="he-IL" dirty="0"/>
          </a:p>
          <a:p>
            <a:pPr algn="r" rtl="1"/>
            <a:endParaRPr lang="he-IL" dirty="0"/>
          </a:p>
          <a:p>
            <a:pPr algn="r" rtl="1"/>
            <a:endParaRPr lang="he-IL" dirty="0"/>
          </a:p>
          <a:p>
            <a:pPr algn="r" rtl="1"/>
            <a:endParaRPr lang="he-IL" dirty="0"/>
          </a:p>
          <a:p>
            <a:pPr algn="r" rtl="1"/>
            <a:endParaRPr lang="he-IL" dirty="0"/>
          </a:p>
          <a:p>
            <a:pPr algn="r" rtl="1"/>
            <a:endParaRPr lang="en-US" dirty="0"/>
          </a:p>
          <a:p>
            <a:pPr algn="r" rtl="1"/>
            <a:endParaRPr lang="en-US" dirty="0"/>
          </a:p>
          <a:p>
            <a:pPr algn="r" rtl="1"/>
            <a:endParaRPr lang="en-US" dirty="0"/>
          </a:p>
          <a:p>
            <a:pPr algn="r" rtl="1"/>
            <a:endParaRPr lang="en-US" dirty="0"/>
          </a:p>
          <a:p>
            <a:pPr algn="r" rtl="1"/>
            <a:endParaRPr lang="he-IL" dirty="0"/>
          </a:p>
          <a:p>
            <a:pPr algn="r" rtl="1">
              <a:lnSpc>
                <a:spcPct val="150000"/>
              </a:lnSpc>
              <a:spcBef>
                <a:spcPts val="0"/>
              </a:spcBef>
            </a:pPr>
            <a:r>
              <a:rPr lang="he-IL" dirty="0"/>
              <a:t>ב. כאשר האלקטרון נע כלפי הקליפה הכדורית כוח המשיכה החשמלי גדל, ולכן גדלה גם תאוצת </a:t>
            </a:r>
            <a:r>
              <a:rPr lang="en-US" dirty="0"/>
              <a:t>           </a:t>
            </a:r>
            <a:r>
              <a:rPr lang="he-IL" dirty="0"/>
              <a:t>האלקטרון. בגרף </a:t>
            </a:r>
            <a:r>
              <a:rPr lang="en-US" dirty="0">
                <a:latin typeface="Times New Roman" pitchFamily="18" charset="0"/>
                <a:cs typeface="Times New Roman" pitchFamily="18" charset="0"/>
              </a:rPr>
              <a:t>II</a:t>
            </a:r>
            <a:r>
              <a:rPr lang="he-IL" dirty="0">
                <a:latin typeface="Times New Roman" pitchFamily="18" charset="0"/>
                <a:cs typeface="Times New Roman" pitchFamily="18" charset="0"/>
              </a:rPr>
              <a:t> </a:t>
            </a:r>
            <a:r>
              <a:rPr lang="he-IL" dirty="0"/>
              <a:t> שיפוע הגרף של המהירות כפונקציה של הזמן (התאוצה) הולך וגדל.</a:t>
            </a:r>
            <a:endParaRPr lang="en-US" dirty="0"/>
          </a:p>
          <a:p>
            <a:pPr algn="r" rtl="1"/>
            <a:endParaRPr lang="he-IL" dirty="0"/>
          </a:p>
        </p:txBody>
      </p:sp>
      <p:sp>
        <p:nvSpPr>
          <p:cNvPr id="374786"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374785" name="Object 1"/>
          <p:cNvGraphicFramePr>
            <a:graphicFrameLocks noChangeAspect="1"/>
          </p:cNvGraphicFramePr>
          <p:nvPr>
            <p:extLst/>
          </p:nvPr>
        </p:nvGraphicFramePr>
        <p:xfrm>
          <a:off x="2849563" y="2378075"/>
          <a:ext cx="5091112" cy="1582738"/>
        </p:xfrm>
        <a:graphic>
          <a:graphicData uri="http://schemas.openxmlformats.org/presentationml/2006/ole">
            <mc:AlternateContent xmlns:mc="http://schemas.openxmlformats.org/markup-compatibility/2006">
              <mc:Choice xmlns:v="urn:schemas-microsoft-com:vml" Requires="v">
                <p:oleObj spid="_x0000_s5122" name="Equation" r:id="rId3" imgW="4483080" imgH="1371600" progId="Equation.DSMT4">
                  <p:embed/>
                </p:oleObj>
              </mc:Choice>
              <mc:Fallback>
                <p:oleObj name="Equation" r:id="rId3" imgW="4483080" imgH="1371600" progId="Equation.DSMT4">
                  <p:embed/>
                  <p:pic>
                    <p:nvPicPr>
                      <p:cNvPr id="374785" name="Object 1"/>
                      <p:cNvPicPr>
                        <a:picLocks noChangeAspect="1" noChangeArrowheads="1"/>
                      </p:cNvPicPr>
                      <p:nvPr/>
                    </p:nvPicPr>
                    <p:blipFill>
                      <a:blip r:embed="rId4"/>
                      <a:srcRect/>
                      <a:stretch>
                        <a:fillRect/>
                      </a:stretch>
                    </p:blipFill>
                    <p:spPr bwMode="auto">
                      <a:xfrm>
                        <a:off x="2849563" y="2378075"/>
                        <a:ext cx="5091112" cy="1582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4787" name="Rectangle 3"/>
          <p:cNvSpPr>
            <a:spLocks noChangeArrowheads="1"/>
          </p:cNvSpPr>
          <p:nvPr/>
        </p:nvSpPr>
        <p:spPr bwMode="auto">
          <a:xfrm>
            <a:off x="1524001" y="123455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e-IL"/>
          </a:p>
        </p:txBody>
      </p:sp>
      <p:pic>
        <p:nvPicPr>
          <p:cNvPr id="7" name="Picture 3"/>
          <p:cNvPicPr>
            <a:picLocks noChangeAspect="1" noChangeArrowheads="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90889" y="5095876"/>
            <a:ext cx="5078340" cy="14525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p:nvPicPr>
        <p:blipFill>
          <a:blip r:embed="rId6" cstate="print"/>
          <a:srcRect/>
          <a:stretch>
            <a:fillRect/>
          </a:stretch>
        </p:blipFill>
        <p:spPr bwMode="auto">
          <a:xfrm>
            <a:off x="2652714" y="752475"/>
            <a:ext cx="3324225" cy="1409700"/>
          </a:xfrm>
          <a:prstGeom prst="rect">
            <a:avLst/>
          </a:prstGeom>
          <a:noFill/>
          <a:ln w="9525">
            <a:noFill/>
            <a:miter lim="800000"/>
            <a:headEnd/>
            <a:tailEnd/>
          </a:ln>
        </p:spPr>
      </p:pic>
    </p:spTree>
    <p:extLst>
      <p:ext uri="{BB962C8B-B14F-4D97-AF65-F5344CB8AC3E}">
        <p14:creationId xmlns:p14="http://schemas.microsoft.com/office/powerpoint/2010/main" val="4176644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534</Words>
  <Application>Microsoft Office PowerPoint</Application>
  <PresentationFormat>Widescreen</PresentationFormat>
  <Paragraphs>97</Paragraphs>
  <Slides>9</Slides>
  <Notes>1</Notes>
  <HiddenSlides>0</HiddenSlides>
  <MMClips>1</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20" baseType="lpstr">
      <vt:lpstr>Arial</vt:lpstr>
      <vt:lpstr>Calibri</vt:lpstr>
      <vt:lpstr>Calibri Light</vt:lpstr>
      <vt:lpstr>Cambria Math</vt:lpstr>
      <vt:lpstr>Century Gothic</vt:lpstr>
      <vt:lpstr>David</vt:lpstr>
      <vt:lpstr>Symbol</vt:lpstr>
      <vt:lpstr>Times New Roman</vt:lpstr>
      <vt:lpstr>Office Theme</vt:lpstr>
      <vt:lpstr>משוואה</vt:lpstr>
      <vt:lpstr>Equation</vt:lpstr>
      <vt:lpstr>PowerPoint Presentation</vt:lpstr>
      <vt:lpstr>הפוטנציאל בשדה של קליפה כדורית</vt:lpstr>
      <vt:lpstr>תיאור גרפי: הפוטנציאל בשדה של קליפה כדורית</vt:lpstr>
      <vt:lpstr>גרף פוטנציאל של כדור מוליך</vt:lpstr>
      <vt:lpstr>PowerPoint Presentation</vt:lpstr>
      <vt:lpstr>תרגיל 3-  מבחינת הבגרות 2007 </vt:lpstr>
      <vt:lpstr>פתרון 3</vt:lpstr>
      <vt:lpstr>תרגיל 11</vt:lpstr>
      <vt:lpstr>פתרון תרגיל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איליה וינוקור</dc:creator>
  <cp:lastModifiedBy>איליה וינוקור</cp:lastModifiedBy>
  <cp:revision>1</cp:revision>
  <dcterms:created xsi:type="dcterms:W3CDTF">2017-03-21T21:39:38Z</dcterms:created>
  <dcterms:modified xsi:type="dcterms:W3CDTF">2017-03-21T21:39:59Z</dcterms:modified>
</cp:coreProperties>
</file>