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79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42A00AB-B851-4624-A625-3BB4E51F449B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01DF8912-56D8-4C06-AAA6-EBC95C959E1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5086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3811D8F5-4F5D-4F89-9561-6178EEF22759}" type="slidenum">
              <a:rPr lang="he-IL"/>
              <a:pPr algn="l">
                <a:spcBef>
                  <a:spcPct val="0"/>
                </a:spcBef>
              </a:pPr>
              <a:t>2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3581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5086B13E-210D-43EB-92C4-8AB0E17FFBEE}" type="slidenum">
              <a:rPr lang="he-IL"/>
              <a:pPr algn="l">
                <a:spcBef>
                  <a:spcPct val="0"/>
                </a:spcBef>
              </a:pPr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327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741F6919-8B31-486F-9933-CB755184F2B5}" type="slidenum">
              <a:rPr lang="he-IL"/>
              <a:pPr algn="l">
                <a:spcBef>
                  <a:spcPct val="0"/>
                </a:spcBef>
              </a:pPr>
              <a:t>4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5336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501216A2-AAE5-47D1-814D-087580F22B80}" type="slidenum">
              <a:rPr lang="he-IL"/>
              <a:pPr algn="l">
                <a:spcBef>
                  <a:spcPct val="0"/>
                </a:spcBef>
              </a:pPr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8351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AB563521-2BEF-4866-A366-71C2770DE610}" type="slidenum">
              <a:rPr lang="he-IL"/>
              <a:pPr algn="l">
                <a:spcBef>
                  <a:spcPct val="0"/>
                </a:spcBef>
              </a:pPr>
              <a:t>6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29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758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987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1196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450848" y="97192"/>
            <a:ext cx="10241355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נושאי השיעור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1" y="188640"/>
            <a:ext cx="1002111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44" y="495306"/>
            <a:ext cx="10311112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719403" y="709068"/>
            <a:ext cx="1098204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נושא אחד</a:t>
            </a:r>
          </a:p>
        </p:txBody>
      </p:sp>
    </p:spTree>
    <p:extLst>
      <p:ext uri="{BB962C8B-B14F-4D97-AF65-F5344CB8AC3E}">
        <p14:creationId xmlns:p14="http://schemas.microsoft.com/office/powerpoint/2010/main" val="23196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376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930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817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37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19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935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267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45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E2757-CDB8-4DB9-9206-239D9527BA8A}" type="datetimeFigureOut">
              <a:rPr lang="he-IL" smtClean="0"/>
              <a:t>ג'/ניסן/תשע"ז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0F1B5-CC64-471F-A7AB-D717F551A2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122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1.png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image" Target="../media/image35.png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41.bin"/><Relationship Id="rId9" Type="http://schemas.openxmlformats.org/officeDocument/2006/relationships/image" Target="../media/image3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9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14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28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19.wmf"/><Relationship Id="rId7" Type="http://schemas.openxmlformats.org/officeDocument/2006/relationships/image" Target="../media/image8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15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u="sng" dirty="0">
                <a:cs typeface="David" panose="020E0502060401010101" pitchFamily="34" charset="-79"/>
              </a:rPr>
              <a:t>הפרש פוטנציאלים (מתח)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1261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2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34718" y="709068"/>
            <a:ext cx="8465364" cy="5744998"/>
          </a:xfrm>
        </p:spPr>
        <p:txBody>
          <a:bodyPr>
            <a:noAutofit/>
          </a:bodyPr>
          <a:lstStyle/>
          <a:p>
            <a:pPr marL="342900" indent="-342900" algn="r" rtl="1">
              <a:buFont typeface="+mj-cs"/>
              <a:buAutoNum type="hebrew2Minus"/>
            </a:pPr>
            <a:r>
              <a:rPr lang="he-IL" sz="2000" dirty="0">
                <a:solidFill>
                  <a:schemeClr val="accent6">
                    <a:lumMod val="75000"/>
                  </a:schemeClr>
                </a:solidFill>
              </a:rPr>
              <a:t>מהי האנרגיה הקינטית של האלקטרונים שבאלומה?</a:t>
            </a:r>
          </a:p>
          <a:p>
            <a:pPr algn="r" rtl="1"/>
            <a:r>
              <a:rPr lang="he-IL" sz="2000" dirty="0"/>
              <a:t>האלקטרונים עוברים מנקודה </a:t>
            </a:r>
            <a:r>
              <a:rPr lang="en-US" sz="2000" dirty="0"/>
              <a:t>A</a:t>
            </a:r>
            <a:r>
              <a:rPr lang="he-IL" sz="2000" dirty="0"/>
              <a:t>, בה הפוטנציאל הוא 0, לנקודה </a:t>
            </a:r>
            <a:r>
              <a:rPr lang="en-US" sz="2000" dirty="0"/>
              <a:t>B</a:t>
            </a:r>
            <a:r>
              <a:rPr lang="he-IL" sz="2000" dirty="0"/>
              <a:t> בה הפוטנציאל הוא 20,000 וולט.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he-IL" sz="2000" dirty="0"/>
              <a:t>נשתמש בחוק שימור האנרגיה בשדה האלקטרוסטטי:</a:t>
            </a:r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לפי משפט עבודה-אנרגיה, השינוי באנרגיה הקינטית שווה לעבודה שנעשית ע"י הכוח השקול.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he-IL" sz="2000" dirty="0"/>
              <a:t>מכיוון שהאנרגיה הקינטית של האלקטרונים גדלה, עבודת הכוח השקול הנה חיובית. מכיוון שהכוח היחיד שפועל הוא הכוח החשמלי, העבודה שנעשית ע"י השדה החשמלי (דרך הכוח החשמלי) הנה חיובית</a:t>
            </a:r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  <a:p>
            <a:pPr marL="0" indent="0" algn="r" rtl="1">
              <a:buNone/>
            </a:pPr>
            <a:endParaRPr lang="he-IL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3560810"/>
            <a:ext cx="4251956" cy="1306398"/>
            <a:chOff x="2481296" y="3499862"/>
            <a:chExt cx="4251956" cy="130639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1296" y="3499862"/>
              <a:ext cx="4251956" cy="1306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5957311"/>
                </p:ext>
              </p:extLst>
            </p:nvPr>
          </p:nvGraphicFramePr>
          <p:xfrm>
            <a:off x="4138634" y="4307147"/>
            <a:ext cx="2071319" cy="499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2" name="Equation" r:id="rId4" imgW="1054080" imgH="253800" progId="Equation.DSMT4">
                    <p:embed/>
                  </p:oleObj>
                </mc:Choice>
                <mc:Fallback>
                  <p:oleObj name="Equation" r:id="rId4" imgW="1054080" imgH="253800" progId="Equation.DSMT4">
                    <p:embed/>
                    <p:pic>
                      <p:nvPicPr>
                        <p:cNvPr id="8" name="Object 7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138634" y="4307147"/>
                          <a:ext cx="2071319" cy="4991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2951394" y="1957435"/>
          <a:ext cx="6413500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6" imgW="3708360" imgH="927000" progId="Equation.DSMT4">
                  <p:embed/>
                </p:oleObj>
              </mc:Choice>
              <mc:Fallback>
                <p:oleObj name="Equation" r:id="rId6" imgW="3708360" imgH="9270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51394" y="1957435"/>
                        <a:ext cx="6413500" cy="160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093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2 סעיף 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+mj-cs"/>
              <a:buAutoNum type="hebrew2Minus" startAt="2"/>
            </a:pPr>
            <a:r>
              <a:rPr lang="he-IL" sz="3200" dirty="0">
                <a:solidFill>
                  <a:schemeClr val="accent6">
                    <a:lumMod val="75000"/>
                  </a:schemeClr>
                </a:solidFill>
              </a:rPr>
              <a:t>מה מהירות האלקטרונים שבאלומה?</a:t>
            </a:r>
          </a:p>
          <a:p>
            <a:pPr algn="r" rtl="1"/>
            <a:r>
              <a:rPr lang="he-IL" sz="3200" dirty="0"/>
              <a:t>על מנת לחשב את המהירות נשתמש בנוסחת האנרגיה הקינטית (האנרגיה הקינטית של האלקטרון היא חיובית, כמובן):</a:t>
            </a:r>
          </a:p>
          <a:p>
            <a:pPr algn="r" rtl="1"/>
            <a:endParaRPr lang="he-IL" sz="3200" dirty="0"/>
          </a:p>
          <a:p>
            <a:pPr algn="r" rtl="1"/>
            <a:endParaRPr lang="he-IL" sz="3200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142589"/>
              </p:ext>
            </p:extLst>
          </p:nvPr>
        </p:nvGraphicFramePr>
        <p:xfrm>
          <a:off x="3478723" y="3241914"/>
          <a:ext cx="5026739" cy="1637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3" imgW="2768400" imgH="901440" progId="Equation.DSMT4">
                  <p:embed/>
                </p:oleObj>
              </mc:Choice>
              <mc:Fallback>
                <p:oleObj name="Equation" r:id="rId3" imgW="2768400" imgH="901440" progId="Equation.DSMT4">
                  <p:embed/>
                  <p:pic>
                    <p:nvPicPr>
                      <p:cNvPr id="4" name="אובייקט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78723" y="3241914"/>
                        <a:ext cx="5026739" cy="16377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4005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2 סעיף ג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62126" y="709068"/>
            <a:ext cx="8537957" cy="5129025"/>
          </a:xfrm>
        </p:spPr>
        <p:txBody>
          <a:bodyPr>
            <a:noAutofit/>
          </a:bodyPr>
          <a:lstStyle/>
          <a:p>
            <a:pPr marL="342900" indent="-342900" algn="r" rtl="1">
              <a:buFont typeface="+mj-cs"/>
              <a:buAutoNum type="hebrew2Minus" startAt="3"/>
            </a:pP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מעוניינים להניע באותו מתקן אלומת פרוטונים. כיצד יש לשנות את נתוני הפוטנציאל בנקודות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 ו-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he-IL" sz="2400" dirty="0">
                <a:solidFill>
                  <a:schemeClr val="accent6">
                    <a:lumMod val="75000"/>
                  </a:schemeClr>
                </a:solidFill>
              </a:rPr>
              <a:t> על מנת להגיע לאותה המהירות? </a:t>
            </a:r>
          </a:p>
          <a:p>
            <a:pPr algn="r" rtl="1"/>
            <a:r>
              <a:rPr lang="he-IL" sz="2400" dirty="0"/>
              <a:t>על מנת שלפרוטונים תהיה אותה המהירות, צריכה להיות להם אנרגיה קינטית הגדולה פי 1836 מזו של האלקטרון, כפי שמצאנו בסעיף 1:</a:t>
            </a:r>
          </a:p>
          <a:p>
            <a:pPr algn="r" rtl="1"/>
            <a:endParaRPr lang="he-IL" sz="2400" dirty="0" smtClean="0"/>
          </a:p>
          <a:p>
            <a:pPr algn="r" rtl="1"/>
            <a:endParaRPr lang="he-IL" sz="2400" dirty="0" smtClean="0"/>
          </a:p>
          <a:p>
            <a:pPr algn="r" rtl="1"/>
            <a:r>
              <a:rPr lang="he-IL" sz="2400" dirty="0" smtClean="0"/>
              <a:t>כדי </a:t>
            </a:r>
            <a:r>
              <a:rPr lang="he-IL" sz="2400" dirty="0"/>
              <a:t>להגיע לאנרגיה זו, צריך הפרוטון לנוע מפוטנציאל 0 בנקודה </a:t>
            </a:r>
            <a:r>
              <a:rPr lang="en-US" sz="2400" dirty="0"/>
              <a:t>A</a:t>
            </a:r>
            <a:r>
              <a:rPr lang="he-IL" sz="2400" dirty="0"/>
              <a:t> (מנוחה) לפוטנציאל </a:t>
            </a:r>
            <a:r>
              <a:rPr lang="en-US" sz="2400" dirty="0"/>
              <a:t>V</a:t>
            </a:r>
            <a:r>
              <a:rPr lang="he-IL" sz="2400" dirty="0"/>
              <a:t> בנקודה </a:t>
            </a:r>
            <a:r>
              <a:rPr lang="en-US" sz="2400" dirty="0"/>
              <a:t>B</a:t>
            </a:r>
            <a:r>
              <a:rPr lang="he-IL" sz="2400" dirty="0"/>
              <a:t>.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he-IL" sz="2400" dirty="0"/>
              <a:t>לכן, הפוטנציאל בנקודה </a:t>
            </a:r>
            <a:r>
              <a:rPr lang="en-US" sz="2400" dirty="0"/>
              <a:t>B</a:t>
            </a:r>
            <a:r>
              <a:rPr lang="he-IL" sz="2400" dirty="0"/>
              <a:t> צריך להיות נמוך יותר מזה שב-</a:t>
            </a:r>
            <a:r>
              <a:rPr lang="en-US" sz="2400" dirty="0"/>
              <a:t>A</a:t>
            </a:r>
            <a:r>
              <a:rPr lang="he-IL" sz="2400" dirty="0"/>
              <a:t>.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he-IL" sz="2400" dirty="0"/>
              <a:t>נעשה שוב שימוש בחוק שימור אנרגיה בשדה האלקטרוסטטי: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  <a:p>
            <a:pPr marL="0" indent="0" algn="r" rtl="1">
              <a:buNone/>
            </a:pPr>
            <a:endParaRPr lang="he-IL" sz="2400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762113"/>
              </p:ext>
            </p:extLst>
          </p:nvPr>
        </p:nvGraphicFramePr>
        <p:xfrm>
          <a:off x="892990" y="2401572"/>
          <a:ext cx="5907135" cy="530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3" imgW="2958840" imgH="266400" progId="Equation.DSMT4">
                  <p:embed/>
                </p:oleObj>
              </mc:Choice>
              <mc:Fallback>
                <p:oleObj name="Equation" r:id="rId3" imgW="2958840" imgH="266400" progId="Equation.DSMT4">
                  <p:embed/>
                  <p:pic>
                    <p:nvPicPr>
                      <p:cNvPr id="4" name="אובייקט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2990" y="2401572"/>
                        <a:ext cx="5907135" cy="530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211937"/>
              </p:ext>
            </p:extLst>
          </p:nvPr>
        </p:nvGraphicFramePr>
        <p:xfrm>
          <a:off x="858882" y="4624931"/>
          <a:ext cx="597535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5" imgW="3454200" imgH="990360" progId="Equation.DSMT4">
                  <p:embed/>
                </p:oleObj>
              </mc:Choice>
              <mc:Fallback>
                <p:oleObj name="Equation" r:id="rId5" imgW="3454200" imgH="9903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8882" y="4624931"/>
                        <a:ext cx="5975350" cy="171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6451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51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047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תרגיל 4 -המשך (</a:t>
            </a:r>
            <a:r>
              <a:rPr lang="he-IL" sz="1800" dirty="0"/>
              <a:t>מבחינת הבגרות 2006 , סעיף ג)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1676401" y="635001"/>
                <a:ext cx="8807449" cy="5861050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he-IL" sz="2800" b="1" dirty="0">
                    <a:solidFill>
                      <a:schemeClr val="tx1"/>
                    </a:solidFill>
                  </a:rPr>
                  <a:t>נתון:</a:t>
                </a:r>
              </a:p>
              <a:p>
                <a:pPr marL="0" indent="0" algn="r" rtl="1">
                  <a:buNone/>
                </a:pPr>
                <a:r>
                  <a:rPr lang="he-IL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he-IL" sz="2800" b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he-IL" sz="2800" b="0" i="1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r>
                      <a:rPr lang="he-IL" sz="2800" b="0">
                        <a:solidFill>
                          <a:schemeClr val="tx1"/>
                        </a:solidFill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8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he-IL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he-IL" sz="2800" b="0" i="1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he-IL" sz="2800" dirty="0">
                    <a:solidFill>
                      <a:schemeClr val="tx1"/>
                    </a:solidFill>
                  </a:rPr>
                  <a:t>= </a:t>
                </a:r>
                <a:r>
                  <a:rPr lang="en-US" sz="2800" dirty="0">
                    <a:solidFill>
                      <a:schemeClr val="tx1"/>
                    </a:solidFill>
                  </a:rPr>
                  <a:t>q</a:t>
                </a:r>
                <a:r>
                  <a:rPr lang="en-US" sz="2800" baseline="-25000" dirty="0">
                    <a:solidFill>
                      <a:schemeClr val="tx1"/>
                    </a:solidFill>
                  </a:rPr>
                  <a:t>2 </a:t>
                </a:r>
                <a:r>
                  <a:rPr lang="en-US" sz="2800" dirty="0">
                    <a:solidFill>
                      <a:schemeClr val="tx1"/>
                    </a:solidFill>
                  </a:rPr>
                  <a:t>=q</a:t>
                </a:r>
                <a:r>
                  <a:rPr lang="en-US" sz="2800" baseline="-25000" dirty="0">
                    <a:solidFill>
                      <a:schemeClr val="tx1"/>
                    </a:solidFill>
                  </a:rPr>
                  <a:t>1</a:t>
                </a:r>
                <a:endParaRPr lang="en-US" sz="2800" dirty="0">
                  <a:solidFill>
                    <a:schemeClr val="tx1"/>
                  </a:solidFill>
                </a:endParaRPr>
              </a:p>
              <a:p>
                <a:pPr marL="0" indent="0" algn="r" rtl="1">
                  <a:buNone/>
                </a:pPr>
                <a:r>
                  <a:rPr lang="he-IL" sz="2800" dirty="0">
                    <a:solidFill>
                      <a:schemeClr val="tx1"/>
                    </a:solidFill>
                  </a:rPr>
                  <a:t>נקודה </a:t>
                </a:r>
                <a:r>
                  <a:rPr lang="en-US" sz="2800" dirty="0">
                    <a:solidFill>
                      <a:schemeClr val="tx1"/>
                    </a:solidFill>
                  </a:rPr>
                  <a:t>B </a:t>
                </a:r>
                <a:r>
                  <a:rPr lang="he-IL" sz="2800" dirty="0">
                    <a:solidFill>
                      <a:schemeClr val="tx1"/>
                    </a:solidFill>
                  </a:rPr>
                  <a:t> היא אמצע הקטע </a:t>
                </a:r>
                <a:r>
                  <a:rPr lang="en-US" sz="2800" dirty="0">
                    <a:solidFill>
                      <a:schemeClr val="tx1"/>
                    </a:solidFill>
                  </a:rPr>
                  <a:t>MN</a:t>
                </a:r>
                <a:r>
                  <a:rPr lang="he-IL" sz="2800" dirty="0">
                    <a:solidFill>
                      <a:schemeClr val="tx1"/>
                    </a:solidFill>
                  </a:rPr>
                  <a:t>. נקודה </a:t>
                </a:r>
                <a:r>
                  <a:rPr lang="en-US" sz="2800" dirty="0">
                    <a:solidFill>
                      <a:schemeClr val="tx1"/>
                    </a:solidFill>
                  </a:rPr>
                  <a:t> A </a:t>
                </a:r>
                <a:r>
                  <a:rPr lang="he-IL" sz="2800" dirty="0">
                    <a:solidFill>
                      <a:schemeClr val="tx1"/>
                    </a:solidFill>
                  </a:rPr>
                  <a:t>נמצאת על האנך האמצעי לקטע </a:t>
                </a:r>
                <a:r>
                  <a:rPr lang="en-US" sz="2800" dirty="0">
                    <a:solidFill>
                      <a:schemeClr val="tx1"/>
                    </a:solidFill>
                  </a:rPr>
                  <a:t>MN</a:t>
                </a:r>
                <a:r>
                  <a:rPr lang="he-IL" sz="2800" dirty="0">
                    <a:solidFill>
                      <a:schemeClr val="tx1"/>
                    </a:solidFill>
                  </a:rPr>
                  <a:t>, במרחק </a:t>
                </a:r>
                <a:r>
                  <a:rPr lang="en-US" sz="2800" dirty="0">
                    <a:solidFill>
                      <a:schemeClr val="tx1"/>
                    </a:solidFill>
                  </a:rPr>
                  <a:t>4 cm</a:t>
                </a:r>
                <a:r>
                  <a:rPr lang="he-IL" sz="2800" dirty="0">
                    <a:solidFill>
                      <a:schemeClr val="tx1"/>
                    </a:solidFill>
                  </a:rPr>
                  <a:t> מ-</a:t>
                </a:r>
                <a:r>
                  <a:rPr lang="en-US" sz="2800" dirty="0">
                    <a:solidFill>
                      <a:schemeClr val="tx1"/>
                    </a:solidFill>
                  </a:rPr>
                  <a:t>B </a:t>
                </a:r>
                <a:r>
                  <a:rPr lang="he-IL" sz="28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 algn="r" rtl="1">
                  <a:buNone/>
                </a:pPr>
                <a:r>
                  <a:rPr lang="he-IL" sz="2800" dirty="0">
                    <a:solidFill>
                      <a:schemeClr val="tx1"/>
                    </a:solidFill>
                  </a:rPr>
                  <a:t>מציבים בנקודה </a:t>
                </a:r>
                <a:r>
                  <a:rPr lang="en-US" sz="2800" dirty="0">
                    <a:solidFill>
                      <a:schemeClr val="tx1"/>
                    </a:solidFill>
                  </a:rPr>
                  <a:t>A </a:t>
                </a:r>
                <a:r>
                  <a:rPr lang="he-IL" sz="2800" dirty="0">
                    <a:solidFill>
                      <a:schemeClr val="tx1"/>
                    </a:solidFill>
                  </a:rPr>
                  <a:t> גוף נקודתי שמטענו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e-IL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he-IL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he-IL" sz="2800" b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>
                      <a:rPr lang="he-IL" sz="2800" b="0" i="1">
                        <a:solidFill>
                          <a:schemeClr val="tx1"/>
                        </a:solidFill>
                        <a:latin typeface="Cambria Math"/>
                      </a:rPr>
                      <m:t>3</m:t>
                    </m:r>
                    <m:r>
                      <a:rPr lang="he-IL" sz="2800" b="0">
                        <a:solidFill>
                          <a:schemeClr val="tx1"/>
                        </a:solidFill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8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he-IL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he-IL" sz="2800" b="0" i="1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he-IL" sz="2800" dirty="0">
                    <a:solidFill>
                      <a:schemeClr val="tx1"/>
                    </a:solidFill>
                  </a:rPr>
                  <a:t> ומסתו </a:t>
                </a:r>
                <a14:m>
                  <m:oMath xmlns:m="http://schemas.openxmlformats.org/officeDocument/2006/math">
                    <m:r>
                      <a:rPr lang="he-IL" sz="2800" b="0" i="1">
                        <a:solidFill>
                          <a:schemeClr val="tx1"/>
                        </a:solidFill>
                        <a:latin typeface="Cambria Math"/>
                      </a:rPr>
                      <m:t>𝑚</m:t>
                    </m:r>
                    <m:r>
                      <a:rPr lang="he-IL" sz="2800" b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he-IL" sz="2800" b="0" i="1">
                        <a:solidFill>
                          <a:schemeClr val="tx1"/>
                        </a:solidFill>
                        <a:latin typeface="Cambria Math"/>
                      </a:rPr>
                      <m:t>2</m:t>
                    </m:r>
                    <m:r>
                      <a:rPr lang="he-IL" sz="2800" b="0">
                        <a:solidFill>
                          <a:schemeClr val="tx1"/>
                        </a:solidFill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800" b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he-IL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𝑘𝑔</m:t>
                    </m:r>
                  </m:oMath>
                </a14:m>
                <a:r>
                  <a:rPr lang="he-IL" sz="2800" dirty="0">
                    <a:solidFill>
                      <a:schemeClr val="tx1"/>
                    </a:solidFill>
                  </a:rPr>
                  <a:t> ומחזיקים אותו במנוחה.</a:t>
                </a:r>
              </a:p>
              <a:p>
                <a:pPr marL="0" indent="0" algn="r" rtl="1">
                  <a:buNone/>
                </a:pPr>
                <a:endParaRPr lang="he-IL" sz="2800" b="1" dirty="0">
                  <a:solidFill>
                    <a:schemeClr val="tx1"/>
                  </a:solidFill>
                </a:endParaRPr>
              </a:p>
              <a:p>
                <a:pPr marL="0" indent="0" algn="r" rtl="1">
                  <a:buNone/>
                </a:pPr>
                <a:r>
                  <a:rPr lang="he-IL" sz="2800" b="1" dirty="0">
                    <a:solidFill>
                      <a:schemeClr val="tx1"/>
                    </a:solidFill>
                  </a:rPr>
                  <a:t>ג. חשבו את האנרגיה הפוטנציאלית החשמלית של הגוף שמטענו </a:t>
                </a:r>
                <a:r>
                  <a:rPr lang="en-US" sz="2800" b="1" dirty="0">
                    <a:solidFill>
                      <a:schemeClr val="tx1"/>
                    </a:solidFill>
                  </a:rPr>
                  <a:t>q</a:t>
                </a:r>
                <a:r>
                  <a:rPr lang="en-US" sz="2800" b="1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he-IL" sz="2800" b="1" baseline="-25000" dirty="0">
                    <a:solidFill>
                      <a:schemeClr val="tx1"/>
                    </a:solidFill>
                  </a:rPr>
                  <a:t> </a:t>
                </a:r>
                <a:r>
                  <a:rPr lang="he-IL" sz="2800" b="1" dirty="0">
                    <a:solidFill>
                      <a:schemeClr val="tx1"/>
                    </a:solidFill>
                  </a:rPr>
                  <a:t> בהיותו בנקודה </a:t>
                </a:r>
                <a:r>
                  <a:rPr lang="en-US" sz="2800" b="1" dirty="0">
                    <a:solidFill>
                      <a:schemeClr val="tx1"/>
                    </a:solidFill>
                  </a:rPr>
                  <a:t>A</a:t>
                </a:r>
                <a:r>
                  <a:rPr lang="he-IL" sz="2800" b="1" dirty="0">
                    <a:solidFill>
                      <a:schemeClr val="tx1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6401" y="635001"/>
                <a:ext cx="8807449" cy="5861050"/>
              </a:xfrm>
              <a:blipFill rotWithShape="0">
                <a:blip r:embed="rId2"/>
                <a:stretch>
                  <a:fillRect t="-1767" r="-1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3642" y="-153888"/>
            <a:ext cx="2343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en-US" altLang="he-IL" sz="140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alt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24001" y="450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8" t="-2287" r="-526" b="17943"/>
          <a:stretch/>
        </p:blipFill>
        <p:spPr bwMode="auto">
          <a:xfrm>
            <a:off x="0" y="3651510"/>
            <a:ext cx="4333157" cy="302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379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4 </a:t>
            </a:r>
            <a:r>
              <a:rPr lang="he-IL" dirty="0" err="1"/>
              <a:t>א+ב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</a:rPr>
              <a:t>א. האם לאורך הקטע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MN 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</a:rPr>
              <a:t> יש נקודה שבה השדה החשמלי מתאפס? נמקו.</a:t>
            </a:r>
          </a:p>
          <a:p>
            <a:pPr marL="0" indent="0" algn="r" rtl="1">
              <a:buNone/>
            </a:pPr>
            <a:endParaRPr lang="he-IL" sz="3200" dirty="0"/>
          </a:p>
          <a:p>
            <a:pPr algn="r" rtl="1"/>
            <a:r>
              <a:rPr lang="he-IL" sz="3200" dirty="0" smtClean="0"/>
              <a:t>כן</a:t>
            </a:r>
            <a:r>
              <a:rPr lang="he-IL" sz="3200" dirty="0"/>
              <a:t>. מכיוון שהמטענים שווים </a:t>
            </a:r>
            <a:r>
              <a:rPr lang="he-IL" sz="3200" dirty="0">
                <a:solidFill>
                  <a:srgbClr val="0070C0"/>
                </a:solidFill>
              </a:rPr>
              <a:t>ו</a:t>
            </a:r>
            <a:r>
              <a:rPr lang="he-IL" sz="3200" dirty="0"/>
              <a:t>השדה החשמלי הוא גודל </a:t>
            </a:r>
            <a:r>
              <a:rPr lang="he-IL" sz="3200" dirty="0" err="1"/>
              <a:t>ווקטורי</a:t>
            </a:r>
            <a:r>
              <a:rPr lang="he-IL" sz="3200" dirty="0"/>
              <a:t>, בנקודה בה שני השדות שווים בגודלם ומנוגדים בכיוונם, הסכום </a:t>
            </a:r>
            <a:r>
              <a:rPr lang="he-IL" sz="3200" dirty="0" err="1"/>
              <a:t>הווקטורי</a:t>
            </a:r>
            <a:r>
              <a:rPr lang="he-IL" sz="3200" dirty="0"/>
              <a:t> השקול הוא אפס.</a:t>
            </a:r>
            <a:endParaRPr lang="en-US" sz="3200" dirty="0"/>
          </a:p>
          <a:p>
            <a:pPr algn="r" rtl="1"/>
            <a:r>
              <a:rPr lang="he-IL" sz="3200" dirty="0"/>
              <a:t>נקודה כזו נמצאת באמצע הקטע </a:t>
            </a:r>
            <a:r>
              <a:rPr lang="en-US" sz="3200" dirty="0"/>
              <a:t>MN</a:t>
            </a:r>
            <a:r>
              <a:rPr lang="he-IL" sz="3200" dirty="0"/>
              <a:t>.</a:t>
            </a:r>
          </a:p>
          <a:p>
            <a:pPr marL="0" indent="0" algn="r" rtl="1">
              <a:buNone/>
            </a:pPr>
            <a:r>
              <a:rPr lang="he-IL" sz="3200" b="1" dirty="0" smtClean="0">
                <a:solidFill>
                  <a:schemeClr val="accent6">
                    <a:lumMod val="75000"/>
                  </a:schemeClr>
                </a:solidFill>
              </a:rPr>
              <a:t>ב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</a:rPr>
              <a:t>. האם לאורך הקטע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MN 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</a:rPr>
              <a:t>יש נקודה שבה הפוטנציאל החשמלי מתאפס?, נמקו.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r" rtl="1"/>
            <a:r>
              <a:rPr lang="he-IL" sz="3200" dirty="0"/>
              <a:t>לא. מכיוון שהפוטנציאל הוא גודל סקלרי, הפוטנציאל מכל אחד מהמטענים בכל נקודה על הקו </a:t>
            </a:r>
            <a:r>
              <a:rPr lang="en-US" sz="3200" dirty="0"/>
              <a:t>MN</a:t>
            </a:r>
            <a:r>
              <a:rPr lang="he-IL" sz="3200" dirty="0"/>
              <a:t> הוא חיובי והסכום אינו יכול להתאפס.</a:t>
            </a:r>
            <a:endParaRPr lang="en-US" sz="3200" dirty="0"/>
          </a:p>
          <a:p>
            <a:pPr algn="r" rtl="1"/>
            <a:endParaRPr lang="en-US" sz="3200" dirty="0"/>
          </a:p>
          <a:p>
            <a:pPr marL="0" indent="0" algn="r" rtl="1">
              <a:buNone/>
            </a:pPr>
            <a:r>
              <a:rPr lang="he-IL" sz="3200" dirty="0"/>
              <a:t> </a:t>
            </a:r>
            <a:endParaRPr lang="en-US" sz="3200" dirty="0"/>
          </a:p>
          <a:p>
            <a:pPr algn="r" rtl="1"/>
            <a:endParaRPr lang="he-IL" sz="3200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8" b="30399"/>
          <a:stretch/>
        </p:blipFill>
        <p:spPr bwMode="auto">
          <a:xfrm>
            <a:off x="930275" y="1298864"/>
            <a:ext cx="3931456" cy="118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349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64" y="3241675"/>
            <a:ext cx="2875086" cy="198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4 -ג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1524001" y="709068"/>
                <a:ext cx="9064869" cy="3625541"/>
              </a:xfrm>
            </p:spPr>
            <p:txBody>
              <a:bodyPr>
                <a:noAutofit/>
              </a:bodyPr>
              <a:lstStyle/>
              <a:p>
                <a:pPr marL="0" indent="0" algn="r" rtl="1">
                  <a:buNone/>
                </a:pP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נקודה 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B </a:t>
                </a: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 היא אמצע הקטע 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MN</a:t>
                </a: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. נקודה 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 A </a:t>
                </a: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נמצאת על האנך האמצעי לקטע 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MN</a:t>
                </a: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, במרחק 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4 cm</a:t>
                </a: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 מ-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B</a:t>
                </a: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. </a:t>
                </a:r>
              </a:p>
              <a:p>
                <a:pPr marL="0" indent="0" algn="r" rtl="1">
                  <a:buNone/>
                </a:pP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מציבים בנקודה 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A </a:t>
                </a: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 גוף נקודתי שמטענו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sz="20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e-IL" sz="20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he-IL" sz="200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he-IL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=−</m:t>
                    </m:r>
                    <m:r>
                      <a:rPr lang="he-IL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3</m:t>
                    </m:r>
                    <m:r>
                      <a:rPr lang="he-IL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0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00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00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he-IL" sz="200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he-IL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 ומסתו </a:t>
                </a:r>
                <a14:m>
                  <m:oMath xmlns:m="http://schemas.openxmlformats.org/officeDocument/2006/math">
                    <m:r>
                      <a:rPr lang="he-IL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𝑚</m:t>
                    </m:r>
                    <m:r>
                      <a:rPr lang="he-IL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he-IL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2</m:t>
                    </m:r>
                    <m:r>
                      <a:rPr lang="he-IL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0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00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00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he-IL" sz="200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sup>
                    </m:sSup>
                    <m:r>
                      <a:rPr lang="en-US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𝑘𝑔</m:t>
                    </m:r>
                  </m:oMath>
                </a14:m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 ומחזיקים אותו במנוחה.</a:t>
                </a:r>
              </a:p>
              <a:p>
                <a:pPr marL="0" indent="0" algn="r" rtl="1">
                  <a:buNone/>
                </a:pPr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he-IL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he-IL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2</m:t>
                    </m:r>
                    <m:r>
                      <a:rPr lang="he-IL" sz="200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0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0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00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he-IL" sz="20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he-IL" sz="20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he-IL" sz="2000" dirty="0">
                    <a:solidFill>
                      <a:schemeClr val="accent6">
                        <a:lumMod val="75000"/>
                      </a:schemeClr>
                    </a:solidFill>
                  </a:rPr>
                  <a:t>= 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q</a:t>
                </a:r>
                <a:r>
                  <a:rPr lang="en-US" sz="2000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2 </a:t>
                </a:r>
                <a:r>
                  <a:rPr lang="en-US" sz="2000" dirty="0">
                    <a:solidFill>
                      <a:schemeClr val="accent6">
                        <a:lumMod val="75000"/>
                      </a:schemeClr>
                    </a:solidFill>
                  </a:rPr>
                  <a:t>= q</a:t>
                </a:r>
                <a:r>
                  <a:rPr lang="en-US" sz="2000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1</a:t>
                </a:r>
                <a:endParaRPr lang="he-IL" sz="2000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 algn="r" rtl="1">
                  <a:buNone/>
                </a:pPr>
                <a:r>
                  <a:rPr lang="he-IL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ג. חשבו את האנרגיה הפוטנציאלית החשמלית של הגוף שמטענו </a:t>
                </a:r>
                <a:r>
                  <a:rPr lang="en-US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q</a:t>
                </a:r>
                <a:r>
                  <a:rPr lang="en-US" sz="2000" b="1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3</a:t>
                </a:r>
                <a:r>
                  <a:rPr lang="he-IL" sz="2000" b="1" baseline="-250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he-IL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 בהיותו בנקודה </a:t>
                </a:r>
                <a:r>
                  <a:rPr lang="en-US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A</a:t>
                </a:r>
                <a:r>
                  <a:rPr lang="he-IL" sz="2000" b="1" dirty="0">
                    <a:solidFill>
                      <a:schemeClr val="accent6">
                        <a:lumMod val="75000"/>
                      </a:schemeClr>
                    </a:solidFill>
                  </a:rPr>
                  <a:t>. </a:t>
                </a:r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marL="0" indent="0" algn="r" rtl="1">
                  <a:buNone/>
                </a:pPr>
                <a:endParaRPr lang="en-US" sz="2000" dirty="0"/>
              </a:p>
              <a:p>
                <a:pPr marL="0" indent="0" algn="r" rtl="1">
                  <a:buNone/>
                </a:pPr>
                <a:endParaRPr lang="en-US" sz="2000" dirty="0"/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algn="r" rtl="1"/>
                <a:r>
                  <a:rPr lang="en-US" sz="2000" dirty="0"/>
                  <a:t> </a:t>
                </a:r>
                <a:r>
                  <a:rPr lang="he-IL" sz="2000" b="1" dirty="0"/>
                  <a:t>בדרך אחרת: </a:t>
                </a:r>
                <a:endParaRPr lang="he-IL" sz="2000" dirty="0"/>
              </a:p>
              <a:p>
                <a:pPr marL="0" indent="0" algn="r" rtl="1">
                  <a:buNone/>
                </a:pPr>
                <a:endParaRPr lang="he-IL" sz="2000" dirty="0"/>
              </a:p>
              <a:p>
                <a:pPr marL="0" indent="0" algn="r" rtl="1">
                  <a:buNone/>
                </a:pPr>
                <a:endParaRPr lang="he-IL" sz="2000" dirty="0"/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1" y="709068"/>
                <a:ext cx="9064869" cy="3625541"/>
              </a:xfrm>
              <a:blipFill rotWithShape="0">
                <a:blip r:embed="rId4"/>
                <a:stretch>
                  <a:fillRect t="-1513" r="-941" b="-83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569159"/>
              </p:ext>
            </p:extLst>
          </p:nvPr>
        </p:nvGraphicFramePr>
        <p:xfrm>
          <a:off x="4416425" y="2766586"/>
          <a:ext cx="5888037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5" imgW="3886200" imgH="1269720" progId="Equation.DSMT4">
                  <p:embed/>
                </p:oleObj>
              </mc:Choice>
              <mc:Fallback>
                <p:oleObj name="Equation" r:id="rId5" imgW="3886200" imgH="1269720" progId="Equation.DSMT4">
                  <p:embed/>
                  <p:pic>
                    <p:nvPicPr>
                      <p:cNvPr id="5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425" y="2766586"/>
                        <a:ext cx="5888037" cy="1924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24001" y="1059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8" name="אובייקט 7"/>
          <p:cNvGraphicFramePr>
            <a:graphicFrameLocks noChangeAspect="1"/>
          </p:cNvGraphicFramePr>
          <p:nvPr>
            <p:extLst/>
          </p:nvPr>
        </p:nvGraphicFramePr>
        <p:xfrm>
          <a:off x="4416425" y="5046663"/>
          <a:ext cx="4402138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7" imgW="2679480" imgH="863280" progId="Equation.DSMT4">
                  <p:embed/>
                </p:oleObj>
              </mc:Choice>
              <mc:Fallback>
                <p:oleObj name="Equation" r:id="rId7" imgW="2679480" imgH="863280" progId="Equation.DSMT4">
                  <p:embed/>
                  <p:pic>
                    <p:nvPicPr>
                      <p:cNvPr id="8" name="אובייקט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425" y="5046663"/>
                        <a:ext cx="4402138" cy="1416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24001" y="6344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8368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תרגיל 4- המשך</a:t>
            </a:r>
            <a:r>
              <a:rPr lang="he-IL" dirty="0">
                <a:solidFill>
                  <a:srgbClr val="FF0000"/>
                </a:solidFill>
              </a:rPr>
              <a:t> (</a:t>
            </a:r>
            <a:r>
              <a:rPr lang="he-IL" sz="1800" dirty="0"/>
              <a:t>מבחינת הבגרות 2006 – סעיף ד)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1628507" y="709068"/>
                <a:ext cx="8855343" cy="5786983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en-US" sz="2400" dirty="0"/>
                  <a:t>q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=q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=</a:t>
                </a:r>
                <a:r>
                  <a:rPr lang="he-IL" sz="2400" dirty="0"/>
                  <a:t> </a:t>
                </a:r>
                <a14:m>
                  <m:oMath xmlns:m="http://schemas.openxmlformats.org/officeDocument/2006/math">
                    <m:r>
                      <a:rPr lang="he-IL" sz="2400">
                        <a:latin typeface="Cambria Math"/>
                      </a:rPr>
                      <m:t>+</m:t>
                    </m:r>
                    <m:r>
                      <a:rPr lang="he-IL" sz="2400">
                        <a:latin typeface="Cambria Math"/>
                      </a:rPr>
                      <m:t>2</m:t>
                    </m:r>
                    <m:r>
                      <a:rPr lang="he-IL" sz="240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40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400">
                            <a:latin typeface="Cambria Math"/>
                          </a:rPr>
                          <m:t>−</m:t>
                        </m:r>
                        <m:r>
                          <a:rPr lang="he-IL" sz="2400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he-IL" sz="2400" i="1">
                        <a:latin typeface="Cambria Math"/>
                      </a:rPr>
                      <m:t>𝐶</m:t>
                    </m:r>
                  </m:oMath>
                </a14:m>
                <a:endParaRPr lang="he-IL" sz="2400" i="1" dirty="0">
                  <a:latin typeface="Cambria Math"/>
                </a:endParaRPr>
              </a:p>
              <a:p>
                <a:pPr marL="0" indent="0" algn="r" rtl="1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e-I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e-IL" sz="2400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he-IL" sz="240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he-IL" sz="2400">
                        <a:latin typeface="Cambria Math"/>
                      </a:rPr>
                      <m:t>=−</m:t>
                    </m:r>
                    <m:r>
                      <a:rPr lang="he-IL" sz="2400">
                        <a:latin typeface="Cambria Math"/>
                      </a:rPr>
                      <m:t>3</m:t>
                    </m:r>
                    <m:r>
                      <a:rPr lang="he-IL" sz="240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40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400">
                            <a:latin typeface="Cambria Math"/>
                          </a:rPr>
                          <m:t>−</m:t>
                        </m:r>
                        <m:r>
                          <a:rPr lang="he-IL" sz="2400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he-IL" sz="2400" i="1">
                        <a:latin typeface="Cambria Math"/>
                      </a:rPr>
                      <m:t>𝐶</m:t>
                    </m:r>
                  </m:oMath>
                </a14:m>
                <a:r>
                  <a:rPr lang="he-IL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, </m:t>
                    </m:r>
                    <m:r>
                      <a:rPr lang="he-IL" sz="2400" i="1">
                        <a:latin typeface="Cambria Math"/>
                      </a:rPr>
                      <m:t>𝑚</m:t>
                    </m:r>
                    <m:r>
                      <a:rPr lang="he-IL" sz="2400" b="0" i="1" baseline="-25000" smtClean="0">
                        <a:latin typeface="Cambria Math"/>
                      </a:rPr>
                      <m:t>3</m:t>
                    </m:r>
                    <m:r>
                      <a:rPr lang="he-IL" sz="2400">
                        <a:latin typeface="Cambria Math"/>
                      </a:rPr>
                      <m:t>=</m:t>
                    </m:r>
                    <m:r>
                      <a:rPr lang="he-IL" sz="2400">
                        <a:latin typeface="Cambria Math"/>
                      </a:rPr>
                      <m:t>2</m:t>
                    </m:r>
                    <m:r>
                      <a:rPr lang="he-IL" sz="240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he-IL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e-IL" sz="240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e-IL" sz="2400">
                            <a:latin typeface="Cambria Math"/>
                          </a:rPr>
                          <m:t>−</m:t>
                        </m:r>
                        <m:r>
                          <a:rPr lang="he-IL" sz="2400">
                            <a:latin typeface="Cambria Math"/>
                          </a:rPr>
                          <m:t>10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𝑘𝑔</m:t>
                    </m:r>
                  </m:oMath>
                </a14:m>
                <a:r>
                  <a:rPr lang="he-IL" sz="2400" dirty="0"/>
                  <a:t> .</a:t>
                </a:r>
              </a:p>
              <a:p>
                <a:pPr marL="0" indent="0" algn="r" rtl="1">
                  <a:buNone/>
                </a:pPr>
                <a:r>
                  <a:rPr lang="he-IL" sz="2400" dirty="0"/>
                  <a:t>משחררים ממנוחה את הגוף שמטענו </a:t>
                </a:r>
                <a:r>
                  <a:rPr lang="en-US" sz="2400" dirty="0"/>
                  <a:t>q</a:t>
                </a:r>
                <a:r>
                  <a:rPr lang="en-US" sz="2400" baseline="-25000" dirty="0"/>
                  <a:t>3</a:t>
                </a:r>
                <a:r>
                  <a:rPr lang="he-IL" sz="2400" dirty="0"/>
                  <a:t> הנמצא בנקודה </a:t>
                </a:r>
                <a:r>
                  <a:rPr lang="en-US" sz="2400" dirty="0"/>
                  <a:t>A</a:t>
                </a:r>
                <a:r>
                  <a:rPr lang="he-IL" sz="2400" dirty="0"/>
                  <a:t>. הזניחו את כוח הכובד הפועל עליו.</a:t>
                </a:r>
              </a:p>
              <a:p>
                <a:pPr marL="0" indent="0" algn="r" rtl="1">
                  <a:buNone/>
                </a:pPr>
                <a:r>
                  <a:rPr lang="he-IL" sz="2400" dirty="0"/>
                  <a:t>ד. (1) חשבו את הגודל של מהירות הגוף בהגיעו לנקודה </a:t>
                </a:r>
                <a:r>
                  <a:rPr lang="en-US" sz="2400" dirty="0"/>
                  <a:t>B</a:t>
                </a:r>
                <a:r>
                  <a:rPr lang="he-IL" sz="2400" dirty="0"/>
                  <a:t>. </a:t>
                </a:r>
                <a:endParaRPr lang="en-US" sz="2400" dirty="0"/>
              </a:p>
              <a:p>
                <a:pPr marL="0" indent="0" algn="r" rtl="1">
                  <a:buNone/>
                </a:pPr>
                <a:r>
                  <a:rPr lang="he-IL" sz="2400" dirty="0"/>
                  <a:t>    (2) תלמיד טוען שהמהירות הגדולה ביותר של הגוף לאורך מסלול תנועתו היא בהגיעו לנקודה </a:t>
                </a:r>
                <a:r>
                  <a:rPr lang="en-US" sz="2400" dirty="0"/>
                  <a:t>B</a:t>
                </a:r>
                <a:r>
                  <a:rPr lang="he-IL" sz="2400" dirty="0"/>
                  <a:t>. </a:t>
                </a:r>
                <a:r>
                  <a:rPr lang="en-US" sz="2400" dirty="0"/>
                  <a:t/>
                </a:r>
                <a:br>
                  <a:rPr lang="en-US" sz="2400" dirty="0"/>
                </a:br>
                <a:r>
                  <a:rPr lang="he-IL" sz="2400" dirty="0"/>
                  <a:t>	האם טענתו נכונה? נמקו.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28507" y="709068"/>
                <a:ext cx="8855343" cy="5786983"/>
              </a:xfrm>
              <a:blipFill rotWithShape="0">
                <a:blip r:embed="rId2"/>
                <a:stretch>
                  <a:fillRect l="-619" t="-1368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3642" y="-153888"/>
            <a:ext cx="2343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en-US" altLang="he-IL" sz="140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alt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24001" y="450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8" t="-2287" r="-526" b="17943"/>
          <a:stretch/>
        </p:blipFill>
        <p:spPr bwMode="auto">
          <a:xfrm>
            <a:off x="2029038" y="3415940"/>
            <a:ext cx="3609376" cy="251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388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4 ד1	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ד. (1) חשבו את הגודל של מהירות הגוף בהגיעו לנקודה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r" rtl="1"/>
            <a:r>
              <a:rPr lang="he-IL" dirty="0"/>
              <a:t>על פי חוק שימור האנרגיה:</a:t>
            </a:r>
          </a:p>
          <a:p>
            <a:pPr algn="r" rtl="1"/>
            <a:endParaRPr lang="he-IL" dirty="0"/>
          </a:p>
          <a:p>
            <a:pPr algn="r" rtl="1"/>
            <a:endParaRPr lang="he-IL" dirty="0"/>
          </a:p>
          <a:p>
            <a:pPr algn="r" rtl="1"/>
            <a:endParaRPr lang="he-IL" dirty="0"/>
          </a:p>
          <a:p>
            <a:pPr algn="r" rtl="1"/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marL="0" indent="0" algn="r" rtl="1">
              <a:buNone/>
            </a:pPr>
            <a:endParaRPr lang="he-IL" dirty="0"/>
          </a:p>
          <a:p>
            <a:pPr algn="r" rtl="1"/>
            <a:r>
              <a:rPr lang="he-IL" b="1" dirty="0"/>
              <a:t>בדרך אחרת:</a:t>
            </a:r>
          </a:p>
          <a:p>
            <a:pPr algn="r" rtl="1"/>
            <a:endParaRPr lang="he-IL" b="1" dirty="0"/>
          </a:p>
          <a:p>
            <a:pPr algn="r" rtl="1"/>
            <a:endParaRPr lang="he-IL" b="1" dirty="0"/>
          </a:p>
          <a:p>
            <a:pPr algn="r" rtl="1"/>
            <a:endParaRPr lang="he-I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/>
          </p:nvPr>
        </p:nvGraphicFramePr>
        <p:xfrm>
          <a:off x="1951038" y="1325563"/>
          <a:ext cx="7207250" cy="147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" imgW="4457520" imgH="914400" progId="Equation.DSMT4">
                  <p:embed/>
                </p:oleObj>
              </mc:Choice>
              <mc:Fallback>
                <p:oleObj name="Equation" r:id="rId3" imgW="4457520" imgH="914400" progId="Equation.DSMT4">
                  <p:embed/>
                  <p:pic>
                    <p:nvPicPr>
                      <p:cNvPr id="5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1325563"/>
                        <a:ext cx="7207250" cy="1477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24001" y="704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8" name="אובייקט 7"/>
          <p:cNvGraphicFramePr>
            <a:graphicFrameLocks noChangeAspect="1"/>
          </p:cNvGraphicFramePr>
          <p:nvPr>
            <p:extLst/>
          </p:nvPr>
        </p:nvGraphicFramePr>
        <p:xfrm>
          <a:off x="1968500" y="3454401"/>
          <a:ext cx="4967288" cy="268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5" imgW="3429000" imgH="1854000" progId="Equation.DSMT4">
                  <p:embed/>
                </p:oleObj>
              </mc:Choice>
              <mc:Fallback>
                <p:oleObj name="Equation" r:id="rId5" imgW="3429000" imgH="1854000" progId="Equation.DSMT4">
                  <p:embed/>
                  <p:pic>
                    <p:nvPicPr>
                      <p:cNvPr id="8" name="אובייקט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3454401"/>
                        <a:ext cx="4967288" cy="2684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524001" y="1593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6369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3200" dirty="0"/>
              <a:t>פתרון 4 ד2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</a:rPr>
              <a:t>ד. (2) תלמיד טוען שהמהירות הגדולה ביותר של הגוף לאורך מסלול תנועתו היא בהגיעו לנקודה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he-IL" sz="3200" b="1" dirty="0">
                <a:solidFill>
                  <a:schemeClr val="accent6">
                    <a:lumMod val="75000"/>
                  </a:schemeClr>
                </a:solidFill>
              </a:rPr>
              <a:t>	האם טענתו נכונה? נמקו.</a:t>
            </a:r>
          </a:p>
          <a:p>
            <a:pPr algn="r" rtl="1"/>
            <a:endParaRPr lang="he-IL" sz="3200" dirty="0"/>
          </a:p>
          <a:p>
            <a:pPr algn="r" rtl="1"/>
            <a:r>
              <a:rPr lang="he-IL" sz="3200" b="1" dirty="0"/>
              <a:t>טענתו נכונה</a:t>
            </a:r>
            <a:r>
              <a:rPr lang="he-IL" sz="3200" dirty="0"/>
              <a:t>.  האנרגיה הפוטנציאלית הולכת וקטנה מ- </a:t>
            </a:r>
            <a:r>
              <a:rPr lang="en-US" sz="3200" dirty="0"/>
              <a:t>A</a:t>
            </a:r>
            <a:r>
              <a:rPr lang="he-IL" sz="3200" dirty="0"/>
              <a:t> ל-</a:t>
            </a:r>
            <a:r>
              <a:rPr lang="en-US" sz="3200" dirty="0"/>
              <a:t>B  </a:t>
            </a:r>
            <a:r>
              <a:rPr lang="he-IL" sz="3200" dirty="0"/>
              <a:t>, ומכיוון שהמטען שלילי - האנרגיה הקינטית ב – </a:t>
            </a:r>
            <a:r>
              <a:rPr lang="en-US" sz="3200" dirty="0"/>
              <a:t>B</a:t>
            </a:r>
            <a:r>
              <a:rPr lang="he-IL" sz="3200" dirty="0"/>
              <a:t> היא הגבוהה ביותר.</a:t>
            </a:r>
            <a:endParaRPr lang="en-US" sz="3200" dirty="0"/>
          </a:p>
          <a:p>
            <a:pPr algn="r" rtl="1"/>
            <a:r>
              <a:rPr lang="he-IL" sz="3200" b="1" dirty="0"/>
              <a:t>הסבר אחר:</a:t>
            </a:r>
            <a:r>
              <a:rPr lang="he-IL" sz="3200" dirty="0"/>
              <a:t>  הכוח השקול לאורך הקו </a:t>
            </a:r>
            <a:r>
              <a:rPr lang="en-US" sz="3200" dirty="0"/>
              <a:t>AB</a:t>
            </a:r>
            <a:r>
              <a:rPr lang="he-IL" sz="3200" dirty="0"/>
              <a:t> הוא בכיוון מ – </a:t>
            </a:r>
            <a:r>
              <a:rPr lang="en-US" sz="3200" dirty="0"/>
              <a:t>A</a:t>
            </a:r>
            <a:r>
              <a:rPr lang="he-IL" sz="3200" dirty="0"/>
              <a:t> ל – </a:t>
            </a:r>
            <a:r>
              <a:rPr lang="en-US" sz="3200" dirty="0"/>
              <a:t>B</a:t>
            </a:r>
            <a:r>
              <a:rPr lang="he-IL" sz="3200" dirty="0"/>
              <a:t>, ולכן המהירות גדלה לאורך הקו עד לנקודה </a:t>
            </a:r>
            <a:r>
              <a:rPr lang="en-US" sz="3200" dirty="0"/>
              <a:t>B</a:t>
            </a:r>
            <a:r>
              <a:rPr lang="he-IL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2244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תרגיל  9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11598" y="97192"/>
            <a:ext cx="8527330" cy="580603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/>
              <a:t>בכל אחד מחמשת הקדקודים </a:t>
            </a:r>
            <a:r>
              <a:rPr lang="en-US" sz="1900" dirty="0"/>
              <a:t>A</a:t>
            </a:r>
            <a:r>
              <a:rPr lang="he-IL" sz="1900" dirty="0"/>
              <a:t>, </a:t>
            </a:r>
            <a:r>
              <a:rPr lang="en-US" sz="1900" dirty="0"/>
              <a:t>B</a:t>
            </a:r>
            <a:r>
              <a:rPr lang="he-IL" sz="1900" dirty="0"/>
              <a:t>, </a:t>
            </a:r>
            <a:r>
              <a:rPr lang="en-US" sz="1900" dirty="0"/>
              <a:t>C</a:t>
            </a:r>
            <a:r>
              <a:rPr lang="he-IL" sz="1900" dirty="0"/>
              <a:t>, </a:t>
            </a:r>
            <a:r>
              <a:rPr lang="en-US" sz="1900" dirty="0"/>
              <a:t>D </a:t>
            </a:r>
            <a:r>
              <a:rPr lang="he-IL" sz="1900" dirty="0"/>
              <a:t> ו -</a:t>
            </a:r>
            <a:r>
              <a:rPr lang="en-US" sz="1900" dirty="0"/>
              <a:t>E </a:t>
            </a:r>
            <a:r>
              <a:rPr lang="he-IL" sz="1900" dirty="0"/>
              <a:t> של משושה משוכלל, שאורך צלעו </a:t>
            </a:r>
            <a:r>
              <a:rPr lang="en-US" sz="1900" dirty="0"/>
              <a:t>a</a:t>
            </a:r>
            <a:r>
              <a:rPr lang="he-IL" sz="1900" dirty="0"/>
              <a:t>, נמצא מטען נקודתי חיובי </a:t>
            </a:r>
            <a:r>
              <a:rPr lang="en-US" sz="1900" dirty="0"/>
              <a:t>Q</a:t>
            </a:r>
            <a:r>
              <a:rPr lang="he-IL" sz="1900" dirty="0"/>
              <a:t>. בקדקוד </a:t>
            </a:r>
            <a:r>
              <a:rPr lang="en-US" sz="1900" dirty="0"/>
              <a:t> F </a:t>
            </a:r>
            <a:r>
              <a:rPr lang="he-IL" sz="1900" dirty="0"/>
              <a:t>אין מטען (ראה תרשים).</a:t>
            </a:r>
            <a:endParaRPr lang="en-US" sz="19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/>
              <a:t>בטא את תשובותיך לשאלות באמצעות נתוני השאלה.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 smtClean="0"/>
              <a:t>א</a:t>
            </a:r>
            <a:r>
              <a:rPr lang="he-IL" sz="1900" dirty="0"/>
              <a:t>. מהו השדה החשמלי השקול (גודל וכיוון) במרכז הסימטריה </a:t>
            </a:r>
            <a:r>
              <a:rPr lang="en-US" sz="1900" dirty="0"/>
              <a:t>O </a:t>
            </a:r>
            <a:r>
              <a:rPr lang="he-IL" sz="1900" dirty="0"/>
              <a:t> של המשושה? </a:t>
            </a:r>
            <a:r>
              <a:rPr lang="he-IL" sz="1900" u="sng" dirty="0"/>
              <a:t>הסבר</a:t>
            </a:r>
            <a:r>
              <a:rPr lang="he-IL" sz="1900" dirty="0"/>
              <a:t>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/>
              <a:t>ב. מעבירים מטען נוסף </a:t>
            </a:r>
            <a:r>
              <a:rPr lang="en-US" sz="1900" dirty="0"/>
              <a:t>Q </a:t>
            </a:r>
            <a:r>
              <a:rPr lang="he-IL" sz="1900" dirty="0"/>
              <a:t> ממקום רחוק מאוד ("אינסוף" אל הנקודה </a:t>
            </a:r>
            <a:r>
              <a:rPr lang="en-US" sz="1900" dirty="0"/>
              <a:t>O</a:t>
            </a:r>
            <a:r>
              <a:rPr lang="he-IL" sz="1900" dirty="0"/>
              <a:t>).</a:t>
            </a:r>
            <a:endParaRPr lang="en-US" sz="19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/>
              <a:t>    מהי העבודה שנעשתה נגד כוחות השדה החשמלי?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/>
              <a:t>ג. מעבירים את המטען הנוסף </a:t>
            </a:r>
            <a:r>
              <a:rPr lang="en-US" sz="1900" dirty="0"/>
              <a:t>Q </a:t>
            </a:r>
            <a:r>
              <a:rPr lang="he-IL" sz="1900" dirty="0"/>
              <a:t>מהמרכז </a:t>
            </a:r>
            <a:r>
              <a:rPr lang="en-US" sz="1900" dirty="0"/>
              <a:t> O </a:t>
            </a:r>
            <a:r>
              <a:rPr lang="he-IL" sz="1900" dirty="0"/>
              <a:t>לקדקוד השישי </a:t>
            </a:r>
            <a:r>
              <a:rPr lang="en-US" sz="1900" dirty="0"/>
              <a:t>F </a:t>
            </a:r>
            <a:r>
              <a:rPr lang="he-IL" sz="1900" dirty="0"/>
              <a:t>(בכל אחד מקדקודי המשושה נמצא עתה מטען </a:t>
            </a:r>
            <a:r>
              <a:rPr lang="en-US" sz="1900" dirty="0"/>
              <a:t>Q</a:t>
            </a:r>
            <a:r>
              <a:rPr lang="he-IL" sz="1900" dirty="0"/>
              <a:t>).</a:t>
            </a:r>
            <a:endParaRPr lang="en-US" sz="19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/>
              <a:t>    (1) מהו השדה החשמלי בנקודה </a:t>
            </a:r>
            <a:r>
              <a:rPr lang="en-US" sz="1900" dirty="0"/>
              <a:t>O</a:t>
            </a:r>
            <a:r>
              <a:rPr lang="he-IL" sz="1900" dirty="0"/>
              <a:t>? </a:t>
            </a:r>
            <a:r>
              <a:rPr lang="he-IL" sz="1900" u="sng" dirty="0"/>
              <a:t>נמק</a:t>
            </a:r>
            <a:r>
              <a:rPr lang="he-IL" sz="1900" dirty="0"/>
              <a:t>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/>
              <a:t>     (2) האם דרושה עבודה, כדי להביא מטען </a:t>
            </a:r>
            <a:r>
              <a:rPr lang="en-US" sz="1900" dirty="0"/>
              <a:t>q </a:t>
            </a:r>
            <a:r>
              <a:rPr lang="he-IL" sz="1900" dirty="0"/>
              <a:t> מאינסוף אל מרכז המשושה?  </a:t>
            </a:r>
            <a:r>
              <a:rPr lang="he-IL" sz="1900" u="sng" dirty="0"/>
              <a:t>נמק.</a:t>
            </a:r>
            <a:r>
              <a:rPr lang="he-IL" sz="1900" dirty="0"/>
              <a:t>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1900" dirty="0"/>
              <a:t>ד. בכל אחד משלושת הקדקודים </a:t>
            </a:r>
            <a:r>
              <a:rPr lang="en-US" sz="1900" dirty="0"/>
              <a:t>A</a:t>
            </a:r>
            <a:r>
              <a:rPr lang="he-IL" sz="1900" dirty="0"/>
              <a:t>, </a:t>
            </a:r>
            <a:r>
              <a:rPr lang="en-US" sz="1900" dirty="0"/>
              <a:t> C </a:t>
            </a:r>
            <a:r>
              <a:rPr lang="he-IL" sz="1900" dirty="0"/>
              <a:t>ו- </a:t>
            </a:r>
            <a:r>
              <a:rPr lang="en-US" sz="1900" dirty="0"/>
              <a:t>E </a:t>
            </a:r>
            <a:r>
              <a:rPr lang="he-IL" sz="1900" dirty="0"/>
              <a:t> מחליפים את המטען </a:t>
            </a:r>
            <a:r>
              <a:rPr lang="en-US" sz="1900" dirty="0"/>
              <a:t>Q </a:t>
            </a:r>
            <a:r>
              <a:rPr lang="he-IL" sz="1900" dirty="0"/>
              <a:t> במטען שלילי </a:t>
            </a:r>
            <a:r>
              <a:rPr lang="en-US" sz="1900" dirty="0"/>
              <a:t>Q</a:t>
            </a:r>
            <a:r>
              <a:rPr lang="he-IL" sz="1900" dirty="0"/>
              <a:t>-  (בכל אחד משלושת הקדקודים האחרים נמצא מטען </a:t>
            </a:r>
            <a:r>
              <a:rPr lang="en-US" sz="1900" dirty="0"/>
              <a:t>Q</a:t>
            </a:r>
            <a:r>
              <a:rPr lang="he-IL" sz="1900" dirty="0"/>
              <a:t>, ובנקודה </a:t>
            </a:r>
            <a:r>
              <a:rPr lang="en-US" sz="1900" dirty="0"/>
              <a:t>O</a:t>
            </a:r>
            <a:r>
              <a:rPr lang="he-IL" sz="1900" dirty="0"/>
              <a:t> אין מטען). האם פעולה זו תגרום לשינוי בפוטנציאל החשמלי במרכז המשושה? הסבר.</a:t>
            </a:r>
          </a:p>
        </p:txBody>
      </p:sp>
      <p:pic>
        <p:nvPicPr>
          <p:cNvPr id="34611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83" y="2495617"/>
            <a:ext cx="2658730" cy="2476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42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1450" y="404813"/>
            <a:ext cx="6692900" cy="863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u="sng" dirty="0">
                <a:cs typeface="David" panose="020E0502060401010101" pitchFamily="34" charset="-79"/>
              </a:rPr>
              <a:t>הפרש פוטנציאלים (מתח)</a:t>
            </a:r>
            <a:endParaRPr lang="en-US" b="1" u="sng" dirty="0">
              <a:cs typeface="David" panose="020E0502060401010101" pitchFamily="34" charset="-79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2509" y="3980257"/>
            <a:ext cx="11627427" cy="202550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הפרש פוטנציאלים  חשמלי (מתח) , בין שתי נקודות </a:t>
            </a:r>
            <a:r>
              <a:rPr lang="en-US" dirty="0">
                <a:latin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 ו-</a:t>
            </a:r>
            <a:r>
              <a:rPr lang="en-US" dirty="0">
                <a:latin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, הנמצאות בשדה חשמלי, שווה ל-1 וולט, אם </a:t>
            </a:r>
            <a:r>
              <a:rPr lang="he-IL" b="1" u="sng" dirty="0">
                <a:solidFill>
                  <a:srgbClr val="FF0000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דרושה עבודה ע"י כוח חיצוני המנוגד לכוח חשמלי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  של 1 ג'אול להעברת מטען בוחן שמטענו 1 קולון, מנקודה </a:t>
            </a:r>
            <a:r>
              <a:rPr lang="en-US" dirty="0" smtClean="0">
                <a:latin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dirty="0" smtClean="0">
                <a:latin typeface="Times New Roman" panose="02020603050405020304" pitchFamily="18" charset="0"/>
                <a:cs typeface="David" panose="020E0502060401010101" pitchFamily="34" charset="-79"/>
              </a:rPr>
              <a:t> ל-</a:t>
            </a:r>
            <a:r>
              <a:rPr lang="en-US" dirty="0" smtClean="0">
                <a:latin typeface="Times New Roman" panose="02020603050405020304" pitchFamily="18" charset="0"/>
                <a:cs typeface="David" panose="020E0502060401010101" pitchFamily="34" charset="-79"/>
              </a:rPr>
              <a:t>A</a:t>
            </a:r>
            <a:endParaRPr lang="en-US" dirty="0">
              <a:cs typeface="David" panose="020E0502060401010101" pitchFamily="34" charset="-79"/>
            </a:endParaRPr>
          </a:p>
        </p:txBody>
      </p:sp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332509" y="1473669"/>
            <a:ext cx="11554691" cy="2152939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הפרש פוטנציאלים  חשמלי (מתח) , בין שתי נקודות </a:t>
            </a:r>
            <a:r>
              <a:rPr lang="en-US" dirty="0">
                <a:latin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 ו-</a:t>
            </a:r>
            <a:r>
              <a:rPr lang="en-US" dirty="0">
                <a:latin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, הנמצאות בשדה חשמלי, שווה ל-1 וולט, אם </a:t>
            </a:r>
            <a:r>
              <a:rPr lang="he-IL" b="1" u="sng" dirty="0">
                <a:solidFill>
                  <a:srgbClr val="FF0000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השדה החשמלי מבצע עבודה 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של 1 ג'אול להעברת מטען בוחן של 1 קולון</a:t>
            </a:r>
            <a:r>
              <a:rPr lang="he-IL" dirty="0"/>
              <a:t> 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מנקודה </a:t>
            </a:r>
            <a:r>
              <a:rPr lang="en-US" dirty="0">
                <a:latin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 ל-</a:t>
            </a:r>
            <a:r>
              <a:rPr lang="en-US" dirty="0">
                <a:latin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dirty="0"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sp>
        <p:nvSpPr>
          <p:cNvPr id="5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  <p:sp>
        <p:nvSpPr>
          <p:cNvPr id="6" name="מלבן 5"/>
          <p:cNvSpPr/>
          <p:nvPr/>
        </p:nvSpPr>
        <p:spPr>
          <a:xfrm>
            <a:off x="479059" y="240680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165830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11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88340"/>
            <a:ext cx="2062023" cy="192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9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319749" y="709068"/>
            <a:ext cx="6980333" cy="5806033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solidFill>
                  <a:srgbClr val="FF0000"/>
                </a:solidFill>
              </a:rPr>
              <a:t>בכל אחד מחמשת הקדקודים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he-I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e-I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e-I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dirty="0">
                <a:solidFill>
                  <a:srgbClr val="FF0000"/>
                </a:solidFill>
              </a:rPr>
              <a:t>ו -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e-I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dirty="0">
                <a:solidFill>
                  <a:srgbClr val="FF0000"/>
                </a:solidFill>
              </a:rPr>
              <a:t>של משושה משוכלל, שאורך צלעו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he-IL" dirty="0">
                <a:solidFill>
                  <a:srgbClr val="FF0000"/>
                </a:solidFill>
              </a:rPr>
              <a:t>, נמצא מטען נקודתי חיובי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e-IL" dirty="0">
                <a:solidFill>
                  <a:srgbClr val="FF0000"/>
                </a:solidFill>
              </a:rPr>
              <a:t>. בקדקוד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he-IL" dirty="0">
                <a:solidFill>
                  <a:srgbClr val="FF0000"/>
                </a:solidFill>
              </a:rPr>
              <a:t>אין מטען (ראה תרשים).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solidFill>
                  <a:srgbClr val="FF0000"/>
                </a:solidFill>
              </a:rPr>
              <a:t>בטא את תשובותיך לשאלות באמצעות נתוני השאלה.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solidFill>
                  <a:srgbClr val="FF0000"/>
                </a:solidFill>
              </a:rPr>
              <a:t>א. מהו השדה החשמלי השקול (גודל וכיוון) במרכז הסימטריה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he-IL" dirty="0">
                <a:solidFill>
                  <a:srgbClr val="FF0000"/>
                </a:solidFill>
              </a:rPr>
              <a:t> של המשושה? </a:t>
            </a:r>
            <a:r>
              <a:rPr lang="he-IL" u="sng" dirty="0">
                <a:solidFill>
                  <a:srgbClr val="FF0000"/>
                </a:solidFill>
              </a:rPr>
              <a:t>הסבר</a:t>
            </a:r>
            <a:r>
              <a:rPr lang="he-IL" dirty="0">
                <a:solidFill>
                  <a:srgbClr val="FF0000"/>
                </a:solidFill>
              </a:rPr>
              <a:t>.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השדות הנוצרים ע"י המטענים ב – </a:t>
            </a:r>
            <a:r>
              <a:rPr lang="en-US" dirty="0"/>
              <a:t>B, A </a:t>
            </a:r>
            <a:r>
              <a:rPr lang="he-IL" dirty="0"/>
              <a:t>, </a:t>
            </a:r>
            <a:r>
              <a:rPr lang="en-US" dirty="0"/>
              <a:t>E</a:t>
            </a:r>
            <a:r>
              <a:rPr lang="he-IL" dirty="0"/>
              <a:t> ו–</a:t>
            </a:r>
            <a:r>
              <a:rPr lang="en-US" dirty="0"/>
              <a:t>D</a:t>
            </a:r>
            <a:r>
              <a:rPr lang="he-IL" dirty="0"/>
              <a:t> מתבטלים (השדה החשמלי מהמטען שב-</a:t>
            </a:r>
            <a:r>
              <a:rPr lang="en-US" dirty="0"/>
              <a:t>A</a:t>
            </a:r>
            <a:r>
              <a:rPr lang="he-IL" dirty="0"/>
              <a:t> מתבטל עם זה שב-</a:t>
            </a:r>
            <a:r>
              <a:rPr lang="en-US" dirty="0"/>
              <a:t>D</a:t>
            </a:r>
            <a:r>
              <a:rPr lang="he-IL" dirty="0"/>
              <a:t>, וזה שב-</a:t>
            </a:r>
            <a:r>
              <a:rPr lang="en-US" dirty="0"/>
              <a:t>B</a:t>
            </a:r>
            <a:r>
              <a:rPr lang="he-IL" dirty="0"/>
              <a:t> מתבטל עם זה שב-</a:t>
            </a:r>
            <a:r>
              <a:rPr lang="en-US" dirty="0"/>
              <a:t>E</a:t>
            </a:r>
            <a:r>
              <a:rPr lang="he-IL" dirty="0"/>
              <a:t>).</a:t>
            </a:r>
            <a:endParaRPr lang="en-US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השדה ב-</a:t>
            </a:r>
            <a:r>
              <a:rPr lang="en-US" dirty="0"/>
              <a:t>O</a:t>
            </a:r>
            <a:r>
              <a:rPr lang="he-IL" dirty="0"/>
              <a:t> מקורו במטען שבנקודה </a:t>
            </a:r>
            <a:r>
              <a:rPr lang="en-US" dirty="0"/>
              <a:t>C</a:t>
            </a:r>
            <a:r>
              <a:rPr lang="he-IL" dirty="0"/>
              <a:t>, לכן כיוונו מ-</a:t>
            </a:r>
            <a:r>
              <a:rPr lang="en-US" dirty="0"/>
              <a:t>O</a:t>
            </a:r>
            <a:r>
              <a:rPr lang="he-IL" dirty="0"/>
              <a:t> ל-</a:t>
            </a:r>
            <a:r>
              <a:rPr lang="en-US" dirty="0"/>
              <a:t> F</a:t>
            </a:r>
            <a:r>
              <a:rPr lang="he-IL" dirty="0"/>
              <a:t>וגודלו: </a:t>
            </a:r>
            <a:endParaRPr lang="en-US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(</a:t>
            </a:r>
            <a:r>
              <a:rPr lang="en-US" dirty="0"/>
              <a:t>a</a:t>
            </a:r>
            <a:r>
              <a:rPr lang="he-IL" dirty="0"/>
              <a:t> – המרחק </a:t>
            </a:r>
            <a:r>
              <a:rPr lang="he-IL" dirty="0" err="1"/>
              <a:t>מקודקוד</a:t>
            </a:r>
            <a:r>
              <a:rPr lang="he-IL" dirty="0"/>
              <a:t> למרכז).</a:t>
            </a:r>
            <a:endParaRPr lang="en-US" dirty="0"/>
          </a:p>
          <a:p>
            <a:pPr marL="0" indent="0" algn="r" rtl="1">
              <a:lnSpc>
                <a:spcPct val="150000"/>
              </a:lnSpc>
              <a:buNone/>
            </a:pPr>
            <a:endParaRPr lang="he-IL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solidFill>
                  <a:srgbClr val="FF0000"/>
                </a:solidFill>
              </a:rPr>
              <a:t>ב. מעבירים מטען נוסף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he-IL" dirty="0">
                <a:solidFill>
                  <a:srgbClr val="FF0000"/>
                </a:solidFill>
              </a:rPr>
              <a:t> ממקום רחוק מאוד ("אינסוף" אל הנקודה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e-IL" dirty="0">
                <a:solidFill>
                  <a:srgbClr val="FF0000"/>
                </a:solidFill>
              </a:rPr>
              <a:t>).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dirty="0">
                <a:solidFill>
                  <a:srgbClr val="FF0000"/>
                </a:solidFill>
              </a:rPr>
              <a:t>    מהי העבודה שנעשתה נגד כוחות השדה החשמלי?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dirty="0"/>
              <a:t>הפוטנציאל ב-</a:t>
            </a:r>
            <a:r>
              <a:rPr lang="en-US" dirty="0"/>
              <a:t>O</a:t>
            </a:r>
            <a:r>
              <a:rPr lang="he-IL" dirty="0"/>
              <a:t> הוא סכום אלגברי של הפוטנציאלים מחמשת המטענים:</a:t>
            </a: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105552"/>
              </p:ext>
            </p:extLst>
          </p:nvPr>
        </p:nvGraphicFramePr>
        <p:xfrm>
          <a:off x="4951386" y="3577978"/>
          <a:ext cx="846948" cy="914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משוואה" r:id="rId4" imgW="495085" imgH="393529" progId="Equation.3">
                  <p:embed/>
                </p:oleObj>
              </mc:Choice>
              <mc:Fallback>
                <p:oleObj name="משוואה" r:id="rId4" imgW="495085" imgH="393529" progId="Equation.3">
                  <p:embed/>
                  <p:pic>
                    <p:nvPicPr>
                      <p:cNvPr id="4" name="אובייקט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386" y="3577978"/>
                        <a:ext cx="846948" cy="914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/>
          </p:nvPr>
        </p:nvGraphicFramePr>
        <p:xfrm>
          <a:off x="2249973" y="4492932"/>
          <a:ext cx="1631637" cy="746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משוואה" r:id="rId6" imgW="1002865" imgH="457002" progId="Equation.3">
                  <p:embed/>
                </p:oleObj>
              </mc:Choice>
              <mc:Fallback>
                <p:oleObj name="משוואה" r:id="rId6" imgW="1002865" imgH="457002" progId="Equation.3">
                  <p:embed/>
                  <p:pic>
                    <p:nvPicPr>
                      <p:cNvPr id="5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973" y="4492932"/>
                        <a:ext cx="1631637" cy="7467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/>
          </p:nvPr>
        </p:nvGraphicFramePr>
        <p:xfrm>
          <a:off x="2289673" y="5233806"/>
          <a:ext cx="3035147" cy="1402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משוואה" r:id="rId8" imgW="1879600" imgH="863600" progId="Equation.3">
                  <p:embed/>
                </p:oleObj>
              </mc:Choice>
              <mc:Fallback>
                <p:oleObj name="משוואה" r:id="rId8" imgW="1879600" imgH="863600" progId="Equation.3">
                  <p:embed/>
                  <p:pic>
                    <p:nvPicPr>
                      <p:cNvPr id="7" name="אובייקט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673" y="5233806"/>
                        <a:ext cx="3035147" cy="14020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64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פתרון תרגיל  9- 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71687" y="631948"/>
            <a:ext cx="8236530" cy="5910808"/>
          </a:xfrm>
        </p:spPr>
        <p:txBody>
          <a:bodyPr>
            <a:normAutofit fontScale="850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he-IL" sz="2000" dirty="0">
                <a:solidFill>
                  <a:srgbClr val="FF0000"/>
                </a:solidFill>
              </a:rPr>
              <a:t>ג. מעבירים את המטען הנוסף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he-IL" sz="2000" dirty="0">
                <a:solidFill>
                  <a:srgbClr val="FF0000"/>
                </a:solidFill>
              </a:rPr>
              <a:t> מהמרכז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he-IL" sz="2000" dirty="0">
                <a:solidFill>
                  <a:srgbClr val="FF0000"/>
                </a:solidFill>
              </a:rPr>
              <a:t>לקדקוד השישי</a:t>
            </a:r>
            <a:r>
              <a:rPr lang="en-US" sz="2000" dirty="0">
                <a:solidFill>
                  <a:srgbClr val="FF0000"/>
                </a:solidFill>
              </a:rPr>
              <a:t>F </a:t>
            </a:r>
            <a:r>
              <a:rPr lang="he-IL" sz="2000" dirty="0">
                <a:solidFill>
                  <a:srgbClr val="FF0000"/>
                </a:solidFill>
              </a:rPr>
              <a:t> (כך שבכל אחד מקדקודי המשושה נמצא עתה מטען </a:t>
            </a:r>
            <a:r>
              <a:rPr lang="en-US" sz="2000" dirty="0">
                <a:solidFill>
                  <a:srgbClr val="FF0000"/>
                </a:solidFill>
              </a:rPr>
              <a:t>Q</a:t>
            </a:r>
            <a:r>
              <a:rPr lang="he-IL" sz="2000" dirty="0">
                <a:solidFill>
                  <a:srgbClr val="FF0000"/>
                </a:solidFill>
              </a:rPr>
              <a:t>).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2000" dirty="0">
                <a:solidFill>
                  <a:srgbClr val="FF0000"/>
                </a:solidFill>
              </a:rPr>
              <a:t>   (1) מהו השדה החשמלי בנקודה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e-IL" sz="2000" dirty="0">
                <a:solidFill>
                  <a:srgbClr val="FF0000"/>
                </a:solidFill>
              </a:rPr>
              <a:t>? </a:t>
            </a:r>
            <a:r>
              <a:rPr lang="he-IL" sz="2000" u="sng" dirty="0">
                <a:solidFill>
                  <a:srgbClr val="FF0000"/>
                </a:solidFill>
              </a:rPr>
              <a:t>נמקו</a:t>
            </a:r>
            <a:r>
              <a:rPr lang="he-IL" sz="2000" dirty="0">
                <a:solidFill>
                  <a:srgbClr val="FF0000"/>
                </a:solidFill>
              </a:rPr>
              <a:t>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2000" b="1" u="sng" dirty="0"/>
              <a:t>תשובה</a:t>
            </a:r>
            <a:r>
              <a:rPr lang="he-IL" sz="2000" dirty="0"/>
              <a:t>: לאחר העברת המטען לנקודה </a:t>
            </a:r>
            <a:r>
              <a:rPr lang="en-US" sz="2000" dirty="0"/>
              <a:t>F</a:t>
            </a:r>
            <a:r>
              <a:rPr lang="he-IL" sz="2000" dirty="0"/>
              <a:t> השדה החשמלי בנקודה </a:t>
            </a:r>
            <a:r>
              <a:rPr lang="en-US" sz="2000" dirty="0"/>
              <a:t>O</a:t>
            </a:r>
            <a:r>
              <a:rPr lang="he-IL" sz="2000" dirty="0"/>
              <a:t> מתאפס בגלל קיזוז השדות של </a:t>
            </a:r>
            <a:r>
              <a:rPr lang="en-US" sz="2000" dirty="0"/>
              <a:t>                 </a:t>
            </a:r>
            <a:r>
              <a:rPr lang="he-IL" sz="2000" dirty="0"/>
              <a:t>מטענים נגדיים.</a:t>
            </a:r>
            <a:endParaRPr lang="en-US" sz="2000" dirty="0"/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2000" dirty="0">
                <a:solidFill>
                  <a:srgbClr val="FF0000"/>
                </a:solidFill>
              </a:rPr>
              <a:t>   (2) האם דרושה עבודה, כדי להביא מטען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he-IL" sz="2000" dirty="0">
                <a:solidFill>
                  <a:srgbClr val="FF0000"/>
                </a:solidFill>
              </a:rPr>
              <a:t> מאינסוף אל מרכז המשושה?  </a:t>
            </a:r>
            <a:r>
              <a:rPr lang="he-IL" sz="2000" u="sng" dirty="0">
                <a:solidFill>
                  <a:srgbClr val="FF0000"/>
                </a:solidFill>
              </a:rPr>
              <a:t>נמקו.</a:t>
            </a:r>
            <a:r>
              <a:rPr lang="he-IL" sz="2000" dirty="0">
                <a:solidFill>
                  <a:srgbClr val="FF0000"/>
                </a:solidFill>
              </a:rPr>
              <a:t> 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b="1" u="sng" dirty="0"/>
              <a:t>תשובה</a:t>
            </a:r>
            <a:r>
              <a:rPr lang="he-IL" sz="2000" dirty="0"/>
              <a:t>: כן, דרושה עבודה להביא מטען </a:t>
            </a:r>
            <a:r>
              <a:rPr lang="en-US" sz="2000" dirty="0"/>
              <a:t>q</a:t>
            </a:r>
            <a:r>
              <a:rPr lang="he-IL" sz="2000" dirty="0"/>
              <a:t> אל מרכז המשושה, כי הפוטנציאל באינסוף הוא אפס, ובמרכז </a:t>
            </a:r>
            <a:r>
              <a:rPr lang="en-US" sz="2000" dirty="0"/>
              <a:t>O             </a:t>
            </a:r>
            <a:r>
              <a:rPr lang="he-IL" sz="2000" dirty="0"/>
              <a:t> הפוטנציאל שונה מאפס.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>
                <a:solidFill>
                  <a:srgbClr val="FF0000"/>
                </a:solidFill>
              </a:rPr>
              <a:t>ד. בכל אחד משלושת הקדקודים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2000" dirty="0">
                <a:solidFill>
                  <a:srgbClr val="FF0000"/>
                </a:solidFill>
              </a:rPr>
              <a:t>,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he-IL" sz="2000" dirty="0">
                <a:solidFill>
                  <a:srgbClr val="FF0000"/>
                </a:solidFill>
              </a:rPr>
              <a:t>ו-</a:t>
            </a:r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he-IL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000" dirty="0">
                <a:solidFill>
                  <a:srgbClr val="FF0000"/>
                </a:solidFill>
              </a:rPr>
              <a:t>מחליפים את המטען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he-IL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000" dirty="0">
                <a:solidFill>
                  <a:srgbClr val="FF0000"/>
                </a:solidFill>
              </a:rPr>
              <a:t>במטען שלילי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e-IL" sz="2000" dirty="0">
                <a:solidFill>
                  <a:srgbClr val="FF0000"/>
                </a:solidFill>
              </a:rPr>
              <a:t>-  (בכל אחד משלושת הקדקודים האחרים נמצא מטען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e-IL" sz="2000" dirty="0">
                <a:solidFill>
                  <a:srgbClr val="FF0000"/>
                </a:solidFill>
              </a:rPr>
              <a:t>, ובנקודה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e-IL" sz="2000" dirty="0">
                <a:solidFill>
                  <a:srgbClr val="FF0000"/>
                </a:solidFill>
              </a:rPr>
              <a:t> אין מטען). האם פעולה זו תגרום לשינוי בפוטנציאל החשמלי במרכז המשושה? הסבירו.</a:t>
            </a:r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b="1" u="sng" dirty="0"/>
              <a:t>תשובה</a:t>
            </a:r>
            <a:r>
              <a:rPr lang="he-IL" sz="2000" dirty="0"/>
              <a:t>:  כאמור בסעיף הקודם הפוטנציאל במרכז </a:t>
            </a:r>
            <a:r>
              <a:rPr lang="en-US" sz="2000" dirty="0"/>
              <a:t>O</a:t>
            </a:r>
            <a:r>
              <a:rPr lang="he-IL" sz="2000" dirty="0"/>
              <a:t> היה שונה מאפס, ועתה הפוטנציאל ב-</a:t>
            </a:r>
            <a:r>
              <a:rPr lang="en-US" sz="2000" dirty="0"/>
              <a:t>O</a:t>
            </a:r>
            <a:r>
              <a:rPr lang="he-IL" sz="2000" dirty="0"/>
              <a:t> מתאפס. </a:t>
            </a:r>
            <a:endParaRPr lang="en-US" sz="2000" dirty="0"/>
          </a:p>
          <a:p>
            <a:pPr marL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000" dirty="0"/>
              <a:t>        מספר המטענים השליליים שווה למספר המטענים החיוביים וכולם באותו המרחק מ-</a:t>
            </a:r>
            <a:r>
              <a:rPr lang="en-US" sz="2000" dirty="0"/>
              <a:t>O</a:t>
            </a:r>
            <a:r>
              <a:rPr lang="he-IL" sz="2000" dirty="0"/>
              <a:t>.</a:t>
            </a:r>
            <a:endParaRPr lang="en-US" sz="2000" dirty="0"/>
          </a:p>
          <a:p>
            <a:pPr algn="r" rtl="1"/>
            <a:endParaRPr lang="he-IL" sz="2000" dirty="0"/>
          </a:p>
        </p:txBody>
      </p:sp>
      <p:sp>
        <p:nvSpPr>
          <p:cNvPr id="45363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1524001" y="2058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53637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53636" name="Object 4"/>
          <p:cNvGraphicFramePr>
            <a:graphicFrameLocks noChangeAspect="1"/>
          </p:cNvGraphicFramePr>
          <p:nvPr>
            <p:extLst/>
          </p:nvPr>
        </p:nvGraphicFramePr>
        <p:xfrm>
          <a:off x="2495600" y="1484784"/>
          <a:ext cx="1594828" cy="729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משוואה" r:id="rId3" imgW="1002865" imgH="457002" progId="Equation.3">
                  <p:embed/>
                </p:oleObj>
              </mc:Choice>
              <mc:Fallback>
                <p:oleObj name="משוואה" r:id="rId3" imgW="1002865" imgH="457002" progId="Equation.3">
                  <p:embed/>
                  <p:pic>
                    <p:nvPicPr>
                      <p:cNvPr id="4536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600" y="1484784"/>
                        <a:ext cx="1594828" cy="7290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1524001" y="2725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53640" name="Rectangle 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53641" name="Rectangle 9"/>
          <p:cNvSpPr>
            <a:spLocks noChangeArrowheads="1"/>
          </p:cNvSpPr>
          <p:nvPr/>
        </p:nvSpPr>
        <p:spPr bwMode="auto">
          <a:xfrm>
            <a:off x="1524001" y="682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0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1450" y="-26988"/>
            <a:ext cx="6692900" cy="8636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u="sng">
                <a:cs typeface="David" panose="020E0502060401010101" pitchFamily="34" charset="-79"/>
              </a:rPr>
              <a:t>הפרש פוטנציאלים (מתח)</a:t>
            </a:r>
            <a:endParaRPr lang="en-US" b="1" u="sng">
              <a:cs typeface="David" panose="020E0502060401010101" pitchFamily="34" charset="-79"/>
            </a:endParaRP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1756683" y="836614"/>
            <a:ext cx="8658103" cy="1227137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הפרש הפוטנציאלים החשמלי (מתח),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David" panose="020E0502060401010101" pitchFamily="34" charset="-79"/>
              </a:rPr>
              <a:t>V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David" panose="020E0502060401010101" pitchFamily="34" charset="-79"/>
              </a:rPr>
              <a:t>AB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=V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-V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, בין שתי נקודות </a:t>
            </a:r>
            <a:r>
              <a:rPr lang="en-US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 ו-</a:t>
            </a:r>
            <a:r>
              <a:rPr lang="en-US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, הנמצאות בשדה החשמלי, מוגדר כעבודה ,</a:t>
            </a:r>
            <a:r>
              <a:rPr lang="en-US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W</a:t>
            </a:r>
            <a:r>
              <a:rPr lang="en-US" sz="2400" baseline="-25000" dirty="0">
                <a:latin typeface="Times New Roman" panose="02020603050405020304" pitchFamily="18" charset="0"/>
                <a:cs typeface="David" panose="020E0502060401010101" pitchFamily="34" charset="-79"/>
              </a:rPr>
              <a:t>AB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,  </a:t>
            </a:r>
            <a:r>
              <a:rPr lang="he-IL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David" panose="020E0502060401010101" pitchFamily="34" charset="-79"/>
              </a:rPr>
              <a:t>שמבצע השדה החשמלי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 בהעברת מטען בוחן </a:t>
            </a:r>
            <a:r>
              <a:rPr lang="he-IL" sz="2400" u="sng" dirty="0">
                <a:latin typeface="Times New Roman" panose="02020603050405020304" pitchFamily="18" charset="0"/>
                <a:cs typeface="David" panose="020E0502060401010101" pitchFamily="34" charset="-79"/>
              </a:rPr>
              <a:t>חיובי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, מנקודה </a:t>
            </a:r>
            <a:r>
              <a:rPr lang="en-US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 ל-</a:t>
            </a:r>
            <a:r>
              <a:rPr lang="en-US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, מחולקת בגודל המטען המועבר </a:t>
            </a:r>
            <a:r>
              <a:rPr lang="en-US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.q</a:t>
            </a:r>
          </a:p>
        </p:txBody>
      </p:sp>
      <p:graphicFrame>
        <p:nvGraphicFramePr>
          <p:cNvPr id="1638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985530"/>
              </p:ext>
            </p:extLst>
          </p:nvPr>
        </p:nvGraphicFramePr>
        <p:xfrm>
          <a:off x="4210050" y="2276475"/>
          <a:ext cx="4235450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משוואה" r:id="rId4" imgW="1562040" imgH="444240" progId="Equation.3">
                  <p:embed/>
                </p:oleObj>
              </mc:Choice>
              <mc:Fallback>
                <p:oleObj name="משוואה" r:id="rId4" imgW="1562040" imgH="444240" progId="Equation.3">
                  <p:embed/>
                  <p:pic>
                    <p:nvPicPr>
                      <p:cNvPr id="1638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050" y="2276475"/>
                        <a:ext cx="4235450" cy="11699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10"/>
          <p:cNvGraphicFramePr>
            <a:graphicFrameLocks noChangeAspect="1"/>
          </p:cNvGraphicFramePr>
          <p:nvPr>
            <p:extLst/>
          </p:nvPr>
        </p:nvGraphicFramePr>
        <p:xfrm>
          <a:off x="4295776" y="3716339"/>
          <a:ext cx="4233863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6" imgW="1562100" imgH="444500" progId="Equation.DSMT4">
                  <p:embed/>
                </p:oleObj>
              </mc:Choice>
              <mc:Fallback>
                <p:oleObj name="Equation" r:id="rId6" imgW="1562100" imgH="444500" progId="Equation.DSMT4">
                  <p:embed/>
                  <p:pic>
                    <p:nvPicPr>
                      <p:cNvPr id="1638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6" y="3716339"/>
                        <a:ext cx="4233863" cy="116998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1919289" y="5157789"/>
            <a:ext cx="8569325" cy="574675"/>
          </a:xfrm>
          <a:prstGeom prst="rect">
            <a:avLst/>
          </a:prstGeom>
          <a:solidFill>
            <a:srgbClr val="FFFFFF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e-IL" sz="2400">
                <a:latin typeface="Times New Roman" panose="02020603050405020304" pitchFamily="18" charset="0"/>
                <a:cs typeface="David" panose="020E0502060401010101" pitchFamily="34" charset="-79"/>
              </a:rPr>
              <a:t>העבודה שמבצע כוח חיצוני בהעברת מטען מנקודה </a:t>
            </a:r>
            <a:r>
              <a:rPr lang="en-US" sz="2400">
                <a:latin typeface="Times New Roman" panose="02020603050405020304" pitchFamily="18" charset="0"/>
                <a:cs typeface="David" panose="020E0502060401010101" pitchFamily="34" charset="-79"/>
              </a:rPr>
              <a:t>A</a:t>
            </a:r>
            <a:r>
              <a:rPr lang="he-IL" sz="2400">
                <a:latin typeface="Times New Roman" panose="02020603050405020304" pitchFamily="18" charset="0"/>
                <a:cs typeface="David" panose="020E0502060401010101" pitchFamily="34" charset="-79"/>
              </a:rPr>
              <a:t> לנקודה </a:t>
            </a:r>
            <a:r>
              <a:rPr lang="en-US" sz="2400">
                <a:latin typeface="Times New Roman" panose="02020603050405020304" pitchFamily="18" charset="0"/>
                <a:cs typeface="David" panose="020E0502060401010101" pitchFamily="34" charset="-79"/>
              </a:rPr>
              <a:t>B</a:t>
            </a:r>
            <a:r>
              <a:rPr lang="he-IL" sz="2400">
                <a:latin typeface="Times New Roman" panose="02020603050405020304" pitchFamily="18" charset="0"/>
                <a:cs typeface="David" panose="020E0502060401010101" pitchFamily="34" charset="-79"/>
              </a:rPr>
              <a:t>  היא שלילית</a:t>
            </a:r>
            <a:endParaRPr lang="en-US" sz="2400">
              <a:latin typeface="Times New Roman" panose="02020603050405020304" pitchFamily="18" charset="0"/>
              <a:cs typeface="David" panose="020E0502060401010101" pitchFamily="34" charset="-79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855914" y="6021388"/>
            <a:ext cx="7056437" cy="576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 rtl="1" eaLnBrk="1" hangingPunct="1">
              <a:defRPr/>
            </a:pPr>
            <a:r>
              <a:rPr lang="he-IL" sz="2400" dirty="0">
                <a:latin typeface="Times New Roman" pitchFamily="18" charset="0"/>
                <a:cs typeface="David" pitchFamily="34" charset="-79"/>
              </a:rPr>
              <a:t>סימני עבודה של השדה החשמלי וכוח חיצוני תמיד הפוכים</a:t>
            </a:r>
            <a:endParaRPr lang="en-US" sz="2400" dirty="0">
              <a:latin typeface="Times New Roman" pitchFamily="18" charset="0"/>
              <a:cs typeface="David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29603" y="123449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90077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2"/>
          <p:cNvSpPr>
            <a:spLocks noGrp="1" noChangeArrowheads="1"/>
          </p:cNvSpPr>
          <p:nvPr>
            <p:ph type="title"/>
          </p:nvPr>
        </p:nvSpPr>
        <p:spPr>
          <a:xfrm>
            <a:off x="2927351" y="260350"/>
            <a:ext cx="6913563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u="sng" dirty="0">
                <a:cs typeface="David" panose="020E0502060401010101" pitchFamily="34" charset="-79"/>
              </a:rPr>
              <a:t>תנועת מטען בשדה החשמלי</a:t>
            </a:r>
            <a:endParaRPr lang="en-US" b="1" u="sng" dirty="0">
              <a:cs typeface="David" panose="020E0502060401010101" pitchFamily="34" charset="-79"/>
            </a:endParaRP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7391401" y="2708276"/>
            <a:ext cx="430213" cy="43021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+</a:t>
            </a:r>
            <a:endParaRPr lang="en-US" sz="4000"/>
          </a:p>
        </p:txBody>
      </p:sp>
      <p:grpSp>
        <p:nvGrpSpPr>
          <p:cNvPr id="18436" name="Group 14"/>
          <p:cNvGrpSpPr>
            <a:grpSpLocks/>
          </p:cNvGrpSpPr>
          <p:nvPr/>
        </p:nvGrpSpPr>
        <p:grpSpPr bwMode="auto">
          <a:xfrm>
            <a:off x="2351089" y="1412876"/>
            <a:ext cx="7234237" cy="2460625"/>
            <a:chOff x="249" y="1434"/>
            <a:chExt cx="4557" cy="1550"/>
          </a:xfrm>
        </p:grpSpPr>
        <p:sp>
          <p:nvSpPr>
            <p:cNvPr id="18443" name="Oval 4"/>
            <p:cNvSpPr>
              <a:spLocks noChangeArrowheads="1"/>
            </p:cNvSpPr>
            <p:nvPr/>
          </p:nvSpPr>
          <p:spPr bwMode="auto">
            <a:xfrm>
              <a:off x="431" y="1979"/>
              <a:ext cx="453" cy="45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he-IL" sz="4000"/>
                <a:t>+</a:t>
              </a:r>
              <a:endParaRPr lang="en-US" sz="4000"/>
            </a:p>
          </p:txBody>
        </p:sp>
        <p:sp>
          <p:nvSpPr>
            <p:cNvPr id="18444" name="AutoShape 6"/>
            <p:cNvSpPr>
              <a:spLocks/>
            </p:cNvSpPr>
            <p:nvPr/>
          </p:nvSpPr>
          <p:spPr bwMode="auto">
            <a:xfrm rot="16200000" flipV="1">
              <a:off x="1429" y="1660"/>
              <a:ext cx="136" cy="1679"/>
            </a:xfrm>
            <a:prstGeom prst="leftBrace">
              <a:avLst>
                <a:gd name="adj1" fmla="val 10288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sz="1800"/>
            </a:p>
          </p:txBody>
        </p:sp>
        <p:graphicFrame>
          <p:nvGraphicFramePr>
            <p:cNvPr id="18445" name="Object 7"/>
            <p:cNvGraphicFramePr>
              <a:graphicFrameLocks noChangeAspect="1"/>
            </p:cNvGraphicFramePr>
            <p:nvPr/>
          </p:nvGraphicFramePr>
          <p:xfrm>
            <a:off x="1386" y="2598"/>
            <a:ext cx="227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5" name="משוואה" r:id="rId4" imgW="126780" imgH="215526" progId="Equation.3">
                    <p:embed/>
                  </p:oleObj>
                </mc:Choice>
                <mc:Fallback>
                  <p:oleObj name="משוואה" r:id="rId4" imgW="126780" imgH="215526" progId="Equation.3">
                    <p:embed/>
                    <p:pic>
                      <p:nvPicPr>
                        <p:cNvPr id="18445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6" y="2598"/>
                          <a:ext cx="227" cy="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6" name="AutoShape 9"/>
            <p:cNvSpPr>
              <a:spLocks/>
            </p:cNvSpPr>
            <p:nvPr/>
          </p:nvSpPr>
          <p:spPr bwMode="auto">
            <a:xfrm rot="5400000">
              <a:off x="2583" y="-171"/>
              <a:ext cx="190" cy="4125"/>
            </a:xfrm>
            <a:prstGeom prst="leftBrace">
              <a:avLst>
                <a:gd name="adj1" fmla="val 18092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he-IL" sz="1800"/>
            </a:p>
          </p:txBody>
        </p:sp>
        <p:graphicFrame>
          <p:nvGraphicFramePr>
            <p:cNvPr id="18447" name="Object 10"/>
            <p:cNvGraphicFramePr>
              <a:graphicFrameLocks noChangeAspect="1"/>
            </p:cNvGraphicFramePr>
            <p:nvPr/>
          </p:nvGraphicFramePr>
          <p:xfrm>
            <a:off x="2551" y="1434"/>
            <a:ext cx="250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6" name="משוואה" r:id="rId6" imgW="139579" imgH="215713" progId="Equation.3">
                    <p:embed/>
                  </p:oleObj>
                </mc:Choice>
                <mc:Fallback>
                  <p:oleObj name="משוואה" r:id="rId6" imgW="139579" imgH="215713" progId="Equation.3">
                    <p:embed/>
                    <p:pic>
                      <p:nvPicPr>
                        <p:cNvPr id="18447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1" y="1434"/>
                          <a:ext cx="250" cy="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8" name="Object 11"/>
            <p:cNvGraphicFramePr>
              <a:graphicFrameLocks noChangeAspect="1"/>
            </p:cNvGraphicFramePr>
            <p:nvPr/>
          </p:nvGraphicFramePr>
          <p:xfrm>
            <a:off x="249" y="1797"/>
            <a:ext cx="203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7" name="משוואה" r:id="rId8" imgW="152268" imgH="203024" progId="Equation.3">
                    <p:embed/>
                  </p:oleObj>
                </mc:Choice>
                <mc:Fallback>
                  <p:oleObj name="משוואה" r:id="rId8" imgW="152268" imgH="203024" progId="Equation.3">
                    <p:embed/>
                    <p:pic>
                      <p:nvPicPr>
                        <p:cNvPr id="18448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" y="1797"/>
                          <a:ext cx="203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9" name="Object 12"/>
            <p:cNvGraphicFramePr>
              <a:graphicFrameLocks noChangeAspect="1"/>
            </p:cNvGraphicFramePr>
            <p:nvPr/>
          </p:nvGraphicFramePr>
          <p:xfrm>
            <a:off x="2245" y="2024"/>
            <a:ext cx="203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8" name="משוואה" r:id="rId10" imgW="152268" imgH="164957" progId="Equation.3">
                    <p:embed/>
                  </p:oleObj>
                </mc:Choice>
                <mc:Fallback>
                  <p:oleObj name="משוואה" r:id="rId10" imgW="152268" imgH="164957" progId="Equation.3">
                    <p:embed/>
                    <p:pic>
                      <p:nvPicPr>
                        <p:cNvPr id="18449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5" y="2024"/>
                          <a:ext cx="203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50" name="Object 13"/>
            <p:cNvGraphicFramePr>
              <a:graphicFrameLocks noChangeAspect="1"/>
            </p:cNvGraphicFramePr>
            <p:nvPr/>
          </p:nvGraphicFramePr>
          <p:xfrm>
            <a:off x="4604" y="2069"/>
            <a:ext cx="202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9" name="משוואה" r:id="rId12" imgW="152268" imgH="164957" progId="Equation.3">
                    <p:embed/>
                  </p:oleObj>
                </mc:Choice>
                <mc:Fallback>
                  <p:oleObj name="משוואה" r:id="rId12" imgW="152268" imgH="164957" progId="Equation.3">
                    <p:embed/>
                    <p:pic>
                      <p:nvPicPr>
                        <p:cNvPr id="1845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4" y="2069"/>
                          <a:ext cx="202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437" name="Object 15"/>
          <p:cNvGraphicFramePr>
            <a:graphicFrameLocks noChangeAspect="1"/>
          </p:cNvGraphicFramePr>
          <p:nvPr/>
        </p:nvGraphicFramePr>
        <p:xfrm>
          <a:off x="4937126" y="3284539"/>
          <a:ext cx="1319213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משוואה" r:id="rId14" imgW="622030" imgH="444307" progId="Equation.3">
                  <p:embed/>
                </p:oleObj>
              </mc:Choice>
              <mc:Fallback>
                <p:oleObj name="משוואה" r:id="rId14" imgW="622030" imgH="444307" progId="Equation.3">
                  <p:embed/>
                  <p:pic>
                    <p:nvPicPr>
                      <p:cNvPr id="1843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26" y="3284539"/>
                        <a:ext cx="1319213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16"/>
          <p:cNvGraphicFramePr>
            <a:graphicFrameLocks noChangeAspect="1"/>
          </p:cNvGraphicFramePr>
          <p:nvPr/>
        </p:nvGraphicFramePr>
        <p:xfrm>
          <a:off x="8980488" y="3284539"/>
          <a:ext cx="13462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משוואה" r:id="rId16" imgW="634725" imgH="444307" progId="Equation.3">
                  <p:embed/>
                </p:oleObj>
              </mc:Choice>
              <mc:Fallback>
                <p:oleObj name="משוואה" r:id="rId16" imgW="634725" imgH="444307" progId="Equation.3">
                  <p:embed/>
                  <p:pic>
                    <p:nvPicPr>
                      <p:cNvPr id="1843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0488" y="3284539"/>
                        <a:ext cx="13462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Text Box 17"/>
          <p:cNvSpPr txBox="1">
            <a:spLocks noChangeArrowheads="1"/>
          </p:cNvSpPr>
          <p:nvPr/>
        </p:nvSpPr>
        <p:spPr bwMode="auto">
          <a:xfrm>
            <a:off x="7175501" y="3141664"/>
            <a:ext cx="7921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6000"/>
              <a:t>&gt;</a:t>
            </a:r>
          </a:p>
        </p:txBody>
      </p:sp>
      <p:graphicFrame>
        <p:nvGraphicFramePr>
          <p:cNvPr id="18440" name="Object 18"/>
          <p:cNvGraphicFramePr>
            <a:graphicFrameLocks noChangeAspect="1"/>
          </p:cNvGraphicFramePr>
          <p:nvPr/>
        </p:nvGraphicFramePr>
        <p:xfrm>
          <a:off x="2208214" y="4589463"/>
          <a:ext cx="2109787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משוואה" r:id="rId18" imgW="710891" imgH="215806" progId="Equation.3">
                  <p:embed/>
                </p:oleObj>
              </mc:Choice>
              <mc:Fallback>
                <p:oleObj name="משוואה" r:id="rId18" imgW="710891" imgH="215806" progId="Equation.3">
                  <p:embed/>
                  <p:pic>
                    <p:nvPicPr>
                      <p:cNvPr id="1844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589463"/>
                        <a:ext cx="2109787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21"/>
          <p:cNvGraphicFramePr>
            <a:graphicFrameLocks noGrp="1" noChangeAspect="1"/>
          </p:cNvGraphicFramePr>
          <p:nvPr>
            <p:ph idx="1"/>
          </p:nvPr>
        </p:nvGraphicFramePr>
        <p:xfrm>
          <a:off x="5880101" y="4221163"/>
          <a:ext cx="3960813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משוואה" r:id="rId20" imgW="1497950" imgH="444307" progId="Equation.3">
                  <p:embed/>
                </p:oleObj>
              </mc:Choice>
              <mc:Fallback>
                <p:oleObj name="משוואה" r:id="rId20" imgW="1497950" imgH="444307" progId="Equation.3">
                  <p:embed/>
                  <p:pic>
                    <p:nvPicPr>
                      <p:cNvPr id="1844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1" y="4221163"/>
                        <a:ext cx="3960813" cy="1174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Text Box 25"/>
          <p:cNvSpPr txBox="1">
            <a:spLocks noChangeArrowheads="1"/>
          </p:cNvSpPr>
          <p:nvPr/>
        </p:nvSpPr>
        <p:spPr bwMode="auto">
          <a:xfrm>
            <a:off x="1847851" y="981075"/>
            <a:ext cx="8424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400">
                <a:cs typeface="David" panose="020E0502060401010101" pitchFamily="34" charset="-79"/>
              </a:rPr>
              <a:t>בהשפעת השדה החשמלי מטענים </a:t>
            </a:r>
            <a:r>
              <a:rPr lang="he-IL" sz="2400" b="1" u="sng">
                <a:solidFill>
                  <a:srgbClr val="FF0000"/>
                </a:solidFill>
                <a:cs typeface="David" panose="020E0502060401010101" pitchFamily="34" charset="-79"/>
              </a:rPr>
              <a:t>חיוביים</a:t>
            </a:r>
            <a:r>
              <a:rPr lang="he-IL" sz="2400">
                <a:cs typeface="David" panose="020E0502060401010101" pitchFamily="34" charset="-79"/>
              </a:rPr>
              <a:t> נעים </a:t>
            </a:r>
            <a:r>
              <a:rPr lang="he-IL" sz="2400" b="1" u="sng">
                <a:solidFill>
                  <a:srgbClr val="FF0000"/>
                </a:solidFill>
                <a:cs typeface="David" panose="020E0502060401010101" pitchFamily="34" charset="-79"/>
              </a:rPr>
              <a:t>מפוטנציאל גבוה לנמוך</a:t>
            </a:r>
            <a:r>
              <a:rPr lang="he-IL" sz="2400">
                <a:cs typeface="David" panose="020E0502060401010101" pitchFamily="34" charset="-79"/>
              </a:rPr>
              <a:t> </a:t>
            </a:r>
            <a:endParaRPr lang="en-US" sz="2400">
              <a:cs typeface="David" panose="020E0502060401010101" pitchFamily="34" charset="-79"/>
            </a:endParaRPr>
          </a:p>
        </p:txBody>
      </p:sp>
      <p:sp>
        <p:nvSpPr>
          <p:cNvPr id="21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2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20504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9" y="0"/>
            <a:ext cx="7058025" cy="692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u="sng" dirty="0">
                <a:cs typeface="David" panose="020E0502060401010101" pitchFamily="34" charset="-79"/>
              </a:rPr>
              <a:t>תנועת מטען בשדה החשמלי</a:t>
            </a:r>
            <a:endParaRPr lang="en-US" b="1" u="sng" dirty="0">
              <a:cs typeface="David" panose="020E0502060401010101" pitchFamily="34" charset="-79"/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7680326" y="2276476"/>
            <a:ext cx="430213" cy="43021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-</a:t>
            </a:r>
            <a:endParaRPr lang="en-US" sz="4000"/>
          </a:p>
        </p:txBody>
      </p:sp>
      <p:sp>
        <p:nvSpPr>
          <p:cNvPr id="20484" name="Oval 5"/>
          <p:cNvSpPr>
            <a:spLocks noChangeArrowheads="1"/>
          </p:cNvSpPr>
          <p:nvPr/>
        </p:nvSpPr>
        <p:spPr bwMode="auto">
          <a:xfrm>
            <a:off x="2751139" y="1844675"/>
            <a:ext cx="719137" cy="7191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800"/>
              <a:t>+</a:t>
            </a:r>
            <a:endParaRPr lang="en-US" sz="4800"/>
          </a:p>
        </p:txBody>
      </p:sp>
      <p:sp>
        <p:nvSpPr>
          <p:cNvPr id="20485" name="AutoShape 6"/>
          <p:cNvSpPr>
            <a:spLocks/>
          </p:cNvSpPr>
          <p:nvPr/>
        </p:nvSpPr>
        <p:spPr bwMode="auto">
          <a:xfrm rot="16200000" flipV="1">
            <a:off x="4334669" y="1339057"/>
            <a:ext cx="215900" cy="2665412"/>
          </a:xfrm>
          <a:prstGeom prst="leftBrace">
            <a:avLst>
              <a:gd name="adj1" fmla="val 10288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20486" name="Object 7"/>
          <p:cNvGraphicFramePr>
            <a:graphicFrameLocks noChangeAspect="1"/>
          </p:cNvGraphicFramePr>
          <p:nvPr/>
        </p:nvGraphicFramePr>
        <p:xfrm>
          <a:off x="4156076" y="3260726"/>
          <a:ext cx="36036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משוואה" r:id="rId4" imgW="126780" imgH="215526" progId="Equation.3">
                  <p:embed/>
                </p:oleObj>
              </mc:Choice>
              <mc:Fallback>
                <p:oleObj name="משוואה" r:id="rId4" imgW="126780" imgH="215526" progId="Equation.3">
                  <p:embed/>
                  <p:pic>
                    <p:nvPicPr>
                      <p:cNvPr id="2048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076" y="3260726"/>
                        <a:ext cx="36036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AutoShape 8"/>
          <p:cNvSpPr>
            <a:spLocks/>
          </p:cNvSpPr>
          <p:nvPr/>
        </p:nvSpPr>
        <p:spPr bwMode="auto">
          <a:xfrm rot="5400000">
            <a:off x="6166645" y="-1567656"/>
            <a:ext cx="301625" cy="6548437"/>
          </a:xfrm>
          <a:prstGeom prst="leftBrace">
            <a:avLst>
              <a:gd name="adj1" fmla="val 1809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e-IL" sz="1800"/>
          </a:p>
        </p:txBody>
      </p:sp>
      <p:graphicFrame>
        <p:nvGraphicFramePr>
          <p:cNvPr id="20488" name="Object 9"/>
          <p:cNvGraphicFramePr>
            <a:graphicFrameLocks noChangeAspect="1"/>
          </p:cNvGraphicFramePr>
          <p:nvPr/>
        </p:nvGraphicFramePr>
        <p:xfrm>
          <a:off x="6116639" y="1052514"/>
          <a:ext cx="3968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משוואה" r:id="rId6" imgW="139579" imgH="215713" progId="Equation.3">
                  <p:embed/>
                </p:oleObj>
              </mc:Choice>
              <mc:Fallback>
                <p:oleObj name="משוואה" r:id="rId6" imgW="139579" imgH="215713" progId="Equation.3">
                  <p:embed/>
                  <p:pic>
                    <p:nvPicPr>
                      <p:cNvPr id="2048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639" y="1052514"/>
                        <a:ext cx="3968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10"/>
          <p:cNvGraphicFramePr>
            <a:graphicFrameLocks noChangeAspect="1"/>
          </p:cNvGraphicFramePr>
          <p:nvPr/>
        </p:nvGraphicFramePr>
        <p:xfrm>
          <a:off x="2462213" y="1555751"/>
          <a:ext cx="3222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משוואה" r:id="rId8" imgW="152268" imgH="203024" progId="Equation.3">
                  <p:embed/>
                </p:oleObj>
              </mc:Choice>
              <mc:Fallback>
                <p:oleObj name="משוואה" r:id="rId8" imgW="152268" imgH="203024" progId="Equation.3">
                  <p:embed/>
                  <p:pic>
                    <p:nvPicPr>
                      <p:cNvPr id="2048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1555751"/>
                        <a:ext cx="32226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1"/>
          <p:cNvGraphicFramePr>
            <a:graphicFrameLocks noChangeAspect="1"/>
          </p:cNvGraphicFramePr>
          <p:nvPr/>
        </p:nvGraphicFramePr>
        <p:xfrm>
          <a:off x="5630863" y="1916113"/>
          <a:ext cx="3222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משוואה" r:id="rId10" imgW="152268" imgH="164957" progId="Equation.3">
                  <p:embed/>
                </p:oleObj>
              </mc:Choice>
              <mc:Fallback>
                <p:oleObj name="משוואה" r:id="rId10" imgW="152268" imgH="164957" progId="Equation.3">
                  <p:embed/>
                  <p:pic>
                    <p:nvPicPr>
                      <p:cNvPr id="2049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0863" y="1916113"/>
                        <a:ext cx="32226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2"/>
          <p:cNvGraphicFramePr>
            <a:graphicFrameLocks noChangeAspect="1"/>
          </p:cNvGraphicFramePr>
          <p:nvPr/>
        </p:nvGraphicFramePr>
        <p:xfrm>
          <a:off x="9375776" y="1987550"/>
          <a:ext cx="3206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משוואה" r:id="rId12" imgW="152268" imgH="164957" progId="Equation.3">
                  <p:embed/>
                </p:oleObj>
              </mc:Choice>
              <mc:Fallback>
                <p:oleObj name="משוואה" r:id="rId12" imgW="152268" imgH="164957" progId="Equation.3">
                  <p:embed/>
                  <p:pic>
                    <p:nvPicPr>
                      <p:cNvPr id="2049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5776" y="1987550"/>
                        <a:ext cx="32067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2" name="Object 13"/>
          <p:cNvGraphicFramePr>
            <a:graphicFrameLocks noChangeAspect="1"/>
          </p:cNvGraphicFramePr>
          <p:nvPr/>
        </p:nvGraphicFramePr>
        <p:xfrm>
          <a:off x="4937126" y="3284539"/>
          <a:ext cx="1319213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משוואה" r:id="rId14" imgW="622030" imgH="444307" progId="Equation.3">
                  <p:embed/>
                </p:oleObj>
              </mc:Choice>
              <mc:Fallback>
                <p:oleObj name="משוואה" r:id="rId14" imgW="622030" imgH="444307" progId="Equation.3">
                  <p:embed/>
                  <p:pic>
                    <p:nvPicPr>
                      <p:cNvPr id="20492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26" y="3284539"/>
                        <a:ext cx="1319213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3" name="Object 14"/>
          <p:cNvGraphicFramePr>
            <a:graphicFrameLocks noChangeAspect="1"/>
          </p:cNvGraphicFramePr>
          <p:nvPr/>
        </p:nvGraphicFramePr>
        <p:xfrm>
          <a:off x="8980488" y="3284539"/>
          <a:ext cx="13462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משוואה" r:id="rId16" imgW="634725" imgH="444307" progId="Equation.3">
                  <p:embed/>
                </p:oleObj>
              </mc:Choice>
              <mc:Fallback>
                <p:oleObj name="משוואה" r:id="rId16" imgW="634725" imgH="444307" progId="Equation.3">
                  <p:embed/>
                  <p:pic>
                    <p:nvPicPr>
                      <p:cNvPr id="2049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0488" y="3284539"/>
                        <a:ext cx="13462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7175501" y="3141664"/>
            <a:ext cx="7921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6000"/>
              <a:t>&gt;</a:t>
            </a:r>
          </a:p>
        </p:txBody>
      </p:sp>
      <p:graphicFrame>
        <p:nvGraphicFramePr>
          <p:cNvPr id="20495" name="Object 16"/>
          <p:cNvGraphicFramePr>
            <a:graphicFrameLocks noChangeAspect="1"/>
          </p:cNvGraphicFramePr>
          <p:nvPr/>
        </p:nvGraphicFramePr>
        <p:xfrm>
          <a:off x="2208214" y="4589463"/>
          <a:ext cx="2109787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משוואה" r:id="rId18" imgW="710891" imgH="215806" progId="Equation.3">
                  <p:embed/>
                </p:oleObj>
              </mc:Choice>
              <mc:Fallback>
                <p:oleObj name="משוואה" r:id="rId18" imgW="710891" imgH="215806" progId="Equation.3">
                  <p:embed/>
                  <p:pic>
                    <p:nvPicPr>
                      <p:cNvPr id="2049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589463"/>
                        <a:ext cx="2109787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6" name="Object 18"/>
          <p:cNvGraphicFramePr>
            <a:graphicFrameLocks noGrp="1" noChangeAspect="1"/>
          </p:cNvGraphicFramePr>
          <p:nvPr>
            <p:ph idx="1"/>
          </p:nvPr>
        </p:nvGraphicFramePr>
        <p:xfrm>
          <a:off x="5880101" y="4221163"/>
          <a:ext cx="3960813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משוואה" r:id="rId20" imgW="1497950" imgH="444307" progId="Equation.3">
                  <p:embed/>
                </p:oleObj>
              </mc:Choice>
              <mc:Fallback>
                <p:oleObj name="משוואה" r:id="rId20" imgW="1497950" imgH="444307" progId="Equation.3">
                  <p:embed/>
                  <p:pic>
                    <p:nvPicPr>
                      <p:cNvPr id="2049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1" y="4221163"/>
                        <a:ext cx="3960813" cy="1174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7" name="Text Box 21"/>
          <p:cNvSpPr txBox="1">
            <a:spLocks noChangeArrowheads="1"/>
          </p:cNvSpPr>
          <p:nvPr/>
        </p:nvSpPr>
        <p:spPr bwMode="auto">
          <a:xfrm>
            <a:off x="1919288" y="836613"/>
            <a:ext cx="8424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e-IL" sz="2400">
                <a:cs typeface="David" panose="020E0502060401010101" pitchFamily="34" charset="-79"/>
              </a:rPr>
              <a:t>בהשפעת השדה החשמלי מטענים </a:t>
            </a:r>
            <a:r>
              <a:rPr lang="he-IL" sz="2400" b="1" u="sng">
                <a:solidFill>
                  <a:srgbClr val="0000FF"/>
                </a:solidFill>
                <a:cs typeface="David" panose="020E0502060401010101" pitchFamily="34" charset="-79"/>
              </a:rPr>
              <a:t>שליליים</a:t>
            </a:r>
            <a:r>
              <a:rPr lang="he-IL" sz="2400">
                <a:cs typeface="David" panose="020E0502060401010101" pitchFamily="34" charset="-79"/>
              </a:rPr>
              <a:t> נעים </a:t>
            </a:r>
            <a:r>
              <a:rPr lang="he-IL" sz="2400" b="1" u="sng">
                <a:solidFill>
                  <a:srgbClr val="FF0000"/>
                </a:solidFill>
                <a:cs typeface="David" panose="020E0502060401010101" pitchFamily="34" charset="-79"/>
              </a:rPr>
              <a:t>מפוטנציאל נמוך לגבוה</a:t>
            </a:r>
            <a:endParaRPr lang="en-US" sz="2400" b="1" u="sng">
              <a:solidFill>
                <a:srgbClr val="FF0000"/>
              </a:solidFill>
              <a:cs typeface="David" panose="020E0502060401010101" pitchFamily="34" charset="-79"/>
            </a:endParaRPr>
          </a:p>
        </p:txBody>
      </p:sp>
      <p:sp>
        <p:nvSpPr>
          <p:cNvPr id="20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0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56647E-6 L -0.22812 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9" y="0"/>
            <a:ext cx="7058025" cy="692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u="sng" dirty="0">
                <a:cs typeface="David" panose="020E0502060401010101" pitchFamily="34" charset="-79"/>
              </a:rPr>
              <a:t>תנועת מטען בשדה החשמלי</a:t>
            </a:r>
            <a:endParaRPr lang="en-US" b="1" u="sng" dirty="0">
              <a:cs typeface="David" panose="020E0502060401010101" pitchFamily="34" charset="-79"/>
            </a:endParaRP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5375276" y="1412876"/>
            <a:ext cx="430213" cy="43021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000"/>
              <a:t>+</a:t>
            </a:r>
            <a:endParaRPr lang="en-US" sz="4000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2751139" y="1844675"/>
            <a:ext cx="719137" cy="7191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e-IL" sz="4800"/>
              <a:t>+</a:t>
            </a:r>
            <a:endParaRPr lang="en-US" sz="4800"/>
          </a:p>
        </p:txBody>
      </p:sp>
      <p:graphicFrame>
        <p:nvGraphicFramePr>
          <p:cNvPr id="22533" name="Object 9"/>
          <p:cNvGraphicFramePr>
            <a:graphicFrameLocks noChangeAspect="1"/>
          </p:cNvGraphicFramePr>
          <p:nvPr/>
        </p:nvGraphicFramePr>
        <p:xfrm>
          <a:off x="2462213" y="1555751"/>
          <a:ext cx="3222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משוואה" r:id="rId4" imgW="152268" imgH="203024" progId="Equation.3">
                  <p:embed/>
                </p:oleObj>
              </mc:Choice>
              <mc:Fallback>
                <p:oleObj name="משוואה" r:id="rId4" imgW="152268" imgH="203024" progId="Equation.3">
                  <p:embed/>
                  <p:pic>
                    <p:nvPicPr>
                      <p:cNvPr id="225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1555751"/>
                        <a:ext cx="32226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10"/>
          <p:cNvGraphicFramePr>
            <a:graphicFrameLocks noChangeAspect="1"/>
          </p:cNvGraphicFramePr>
          <p:nvPr/>
        </p:nvGraphicFramePr>
        <p:xfrm>
          <a:off x="5087938" y="1484313"/>
          <a:ext cx="3222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משוואה" r:id="rId6" imgW="152268" imgH="164957" progId="Equation.3">
                  <p:embed/>
                </p:oleObj>
              </mc:Choice>
              <mc:Fallback>
                <p:oleObj name="משוואה" r:id="rId6" imgW="152268" imgH="164957" progId="Equation.3">
                  <p:embed/>
                  <p:pic>
                    <p:nvPicPr>
                      <p:cNvPr id="225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1484313"/>
                        <a:ext cx="32226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11"/>
          <p:cNvGraphicFramePr>
            <a:graphicFrameLocks noChangeAspect="1"/>
          </p:cNvGraphicFramePr>
          <p:nvPr/>
        </p:nvGraphicFramePr>
        <p:xfrm>
          <a:off x="5016501" y="2852738"/>
          <a:ext cx="3206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משוואה" r:id="rId8" imgW="152268" imgH="164957" progId="Equation.3">
                  <p:embed/>
                </p:oleObj>
              </mc:Choice>
              <mc:Fallback>
                <p:oleObj name="משוואה" r:id="rId8" imgW="152268" imgH="164957" progId="Equation.3">
                  <p:embed/>
                  <p:pic>
                    <p:nvPicPr>
                      <p:cNvPr id="225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1" y="2852738"/>
                        <a:ext cx="32067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12"/>
          <p:cNvGraphicFramePr>
            <a:graphicFrameLocks noChangeAspect="1"/>
          </p:cNvGraphicFramePr>
          <p:nvPr/>
        </p:nvGraphicFramePr>
        <p:xfrm>
          <a:off x="4949826" y="3338514"/>
          <a:ext cx="129222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tion" r:id="rId10" imgW="609336" imgH="393529" progId="Equation.DSMT4">
                  <p:embed/>
                </p:oleObj>
              </mc:Choice>
              <mc:Fallback>
                <p:oleObj name="Equation" r:id="rId10" imgW="609336" imgH="393529" progId="Equation.DSMT4">
                  <p:embed/>
                  <p:pic>
                    <p:nvPicPr>
                      <p:cNvPr id="225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26" y="3338514"/>
                        <a:ext cx="1292225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13"/>
          <p:cNvGraphicFramePr>
            <a:graphicFrameLocks noChangeAspect="1"/>
          </p:cNvGraphicFramePr>
          <p:nvPr/>
        </p:nvGraphicFramePr>
        <p:xfrm>
          <a:off x="8993188" y="3297239"/>
          <a:ext cx="1319212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tion" r:id="rId12" imgW="622030" imgH="431613" progId="Equation.DSMT4">
                  <p:embed/>
                </p:oleObj>
              </mc:Choice>
              <mc:Fallback>
                <p:oleObj name="Equation" r:id="rId12" imgW="622030" imgH="431613" progId="Equation.DSMT4">
                  <p:embed/>
                  <p:pic>
                    <p:nvPicPr>
                      <p:cNvPr id="225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3188" y="3297239"/>
                        <a:ext cx="1319212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Text Box 14"/>
          <p:cNvSpPr txBox="1">
            <a:spLocks noChangeArrowheads="1"/>
          </p:cNvSpPr>
          <p:nvPr/>
        </p:nvSpPr>
        <p:spPr bwMode="auto">
          <a:xfrm>
            <a:off x="7175501" y="3141664"/>
            <a:ext cx="7921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6000"/>
              <a:t>=</a:t>
            </a:r>
          </a:p>
        </p:txBody>
      </p:sp>
      <p:graphicFrame>
        <p:nvGraphicFramePr>
          <p:cNvPr id="22539" name="Object 15"/>
          <p:cNvGraphicFramePr>
            <a:graphicFrameLocks noChangeAspect="1"/>
          </p:cNvGraphicFramePr>
          <p:nvPr/>
        </p:nvGraphicFramePr>
        <p:xfrm>
          <a:off x="1919289" y="4589463"/>
          <a:ext cx="2109787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משוואה" r:id="rId14" imgW="710891" imgH="215806" progId="Equation.3">
                  <p:embed/>
                </p:oleObj>
              </mc:Choice>
              <mc:Fallback>
                <p:oleObj name="משוואה" r:id="rId14" imgW="710891" imgH="215806" progId="Equation.3">
                  <p:embed/>
                  <p:pic>
                    <p:nvPicPr>
                      <p:cNvPr id="225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9" y="4589463"/>
                        <a:ext cx="2109787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16"/>
          <p:cNvGraphicFramePr>
            <a:graphicFrameLocks noGrp="1" noChangeAspect="1"/>
          </p:cNvGraphicFramePr>
          <p:nvPr>
            <p:ph idx="1"/>
          </p:nvPr>
        </p:nvGraphicFramePr>
        <p:xfrm>
          <a:off x="4295776" y="4221163"/>
          <a:ext cx="3960813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משוואה" r:id="rId16" imgW="1497950" imgH="444307" progId="Equation.3">
                  <p:embed/>
                </p:oleObj>
              </mc:Choice>
              <mc:Fallback>
                <p:oleObj name="משוואה" r:id="rId16" imgW="1497950" imgH="444307" progId="Equation.3">
                  <p:embed/>
                  <p:pic>
                    <p:nvPicPr>
                      <p:cNvPr id="225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6" y="4221163"/>
                        <a:ext cx="3960813" cy="1174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AutoShape 20"/>
          <p:cNvSpPr>
            <a:spLocks noChangeArrowheads="1"/>
          </p:cNvSpPr>
          <p:nvPr/>
        </p:nvSpPr>
        <p:spPr bwMode="auto">
          <a:xfrm rot="5400000">
            <a:off x="4368007" y="1916907"/>
            <a:ext cx="1619250" cy="900113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0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83 w 21600"/>
              <a:gd name="T13" fmla="*/ 0 h 21600"/>
              <a:gd name="T14" fmla="*/ 20317 w 21600"/>
              <a:gd name="T15" fmla="*/ 569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653" y="3709"/>
                </a:moveTo>
                <a:cubicBezTo>
                  <a:pt x="4704" y="1353"/>
                  <a:pt x="7675" y="-1"/>
                  <a:pt x="10800" y="0"/>
                </a:cubicBezTo>
                <a:cubicBezTo>
                  <a:pt x="13924" y="0"/>
                  <a:pt x="16895" y="1353"/>
                  <a:pt x="18946" y="3709"/>
                </a:cubicBezTo>
                <a:cubicBezTo>
                  <a:pt x="16895" y="1353"/>
                  <a:pt x="13924" y="-1"/>
                  <a:pt x="10799" y="0"/>
                </a:cubicBezTo>
                <a:cubicBezTo>
                  <a:pt x="7675" y="0"/>
                  <a:pt x="4704" y="1353"/>
                  <a:pt x="2653" y="3709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42" name="Line 21"/>
          <p:cNvSpPr>
            <a:spLocks noChangeShapeType="1"/>
          </p:cNvSpPr>
          <p:nvPr/>
        </p:nvSpPr>
        <p:spPr bwMode="auto">
          <a:xfrm>
            <a:off x="3071813" y="2205038"/>
            <a:ext cx="23034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43" name="Line 22"/>
          <p:cNvSpPr>
            <a:spLocks noChangeShapeType="1"/>
          </p:cNvSpPr>
          <p:nvPr/>
        </p:nvSpPr>
        <p:spPr bwMode="auto">
          <a:xfrm flipV="1">
            <a:off x="3071814" y="1773238"/>
            <a:ext cx="23764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graphicFrame>
        <p:nvGraphicFramePr>
          <p:cNvPr id="22544" name="Object 23"/>
          <p:cNvGraphicFramePr>
            <a:graphicFrameLocks noChangeAspect="1"/>
          </p:cNvGraphicFramePr>
          <p:nvPr/>
        </p:nvGraphicFramePr>
        <p:xfrm>
          <a:off x="4151313" y="1700214"/>
          <a:ext cx="2413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18" imgW="114102" imgH="126780" progId="Equation.DSMT4">
                  <p:embed/>
                </p:oleObj>
              </mc:Choice>
              <mc:Fallback>
                <p:oleObj name="Equation" r:id="rId18" imgW="114102" imgH="126780" progId="Equation.DSMT4">
                  <p:embed/>
                  <p:pic>
                    <p:nvPicPr>
                      <p:cNvPr id="2254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3" y="1700214"/>
                        <a:ext cx="241300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24"/>
          <p:cNvGraphicFramePr>
            <a:graphicFrameLocks noChangeAspect="1"/>
          </p:cNvGraphicFramePr>
          <p:nvPr/>
        </p:nvGraphicFramePr>
        <p:xfrm>
          <a:off x="4079875" y="2276475"/>
          <a:ext cx="2413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1" name="Equation" r:id="rId20" imgW="114102" imgH="126780" progId="Equation.DSMT4">
                  <p:embed/>
                </p:oleObj>
              </mc:Choice>
              <mc:Fallback>
                <p:oleObj name="Equation" r:id="rId20" imgW="114102" imgH="126780" progId="Equation.DSMT4">
                  <p:embed/>
                  <p:pic>
                    <p:nvPicPr>
                      <p:cNvPr id="2254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5" y="2276475"/>
                        <a:ext cx="2413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מציין מיקום של כותרת תחתונה 1"/>
          <p:cNvSpPr>
            <a:spLocks noGrp="1"/>
          </p:cNvSpPr>
          <p:nvPr>
            <p:ph type="ftr" sz="quarter" idx="11"/>
          </p:nvPr>
        </p:nvSpPr>
        <p:spPr>
          <a:xfrm>
            <a:off x="3503712" y="6268759"/>
            <a:ext cx="5328592" cy="476250"/>
          </a:xfrm>
        </p:spPr>
        <p:txBody>
          <a:bodyPr/>
          <a:lstStyle/>
          <a:p>
            <a:pPr>
              <a:defRPr/>
            </a:pPr>
            <a:r>
              <a:rPr lang="he-IL" dirty="0"/>
              <a:t>איליה </a:t>
            </a:r>
            <a:r>
              <a:rPr lang="he-IL" dirty="0" err="1"/>
              <a:t>וינוקור</a:t>
            </a:r>
            <a:r>
              <a:rPr lang="he-IL" dirty="0"/>
              <a:t>      </a:t>
            </a:r>
            <a:r>
              <a:rPr lang="en-US" dirty="0"/>
              <a:t>bagrut@gmail.com          </a:t>
            </a:r>
            <a:r>
              <a:rPr lang="he-IL" dirty="0"/>
              <a:t>         אורט פסגות כרמיאל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59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27832" y="274637"/>
            <a:ext cx="6874164" cy="1325563"/>
          </a:xfrm>
        </p:spPr>
        <p:txBody>
          <a:bodyPr/>
          <a:lstStyle/>
          <a:p>
            <a:pPr algn="r" rtl="1"/>
            <a:r>
              <a:rPr lang="he-IL" sz="3600" b="1" u="sng" dirty="0">
                <a:solidFill>
                  <a:srgbClr val="FF0000"/>
                </a:solidFill>
              </a:rPr>
              <a:t>מתח חשמלי (הפרש פוטנציאלים) 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10836" y="1600200"/>
            <a:ext cx="11684000" cy="4853136"/>
          </a:xfrm>
        </p:spPr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עבודה של השדה החשמלי שווה למכפלת גודל של מטען בוחן (כולל סימן)  בהפרש פוטנציאליים (</a:t>
            </a:r>
            <a:r>
              <a:rPr lang="he-IL" sz="3200" b="1" u="sng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פוטנציאל התחלתי פחות סופי</a:t>
            </a: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).</a:t>
            </a:r>
          </a:p>
          <a:p>
            <a:pPr marL="514350" indent="-514350" algn="r" rtl="1">
              <a:buFont typeface="+mj-lt"/>
              <a:buAutoNum type="arabicPeriod"/>
            </a:pPr>
            <a:endParaRPr lang="he-IL" sz="3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עבודה של </a:t>
            </a: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כוח חיצוני </a:t>
            </a: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בהעברת מטען חשמלי שווה לעבודה שמבצע השדה החשמלי </a:t>
            </a: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עם סימן הפוך</a:t>
            </a: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pPr marL="514350" indent="-514350" algn="r" rtl="1">
              <a:buFont typeface="+mj-lt"/>
              <a:buAutoNum type="arabicPeriod"/>
            </a:pPr>
            <a:endParaRPr lang="he-IL" sz="3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מטען חשמלי חיובי חופשי ינוע מפוטנציאל גבוה לנמוך.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מטען חשמלי שלילי חופשי ינוע מפוטנציאל נמוך לגבוה</a:t>
            </a:r>
          </a:p>
        </p:txBody>
      </p:sp>
      <p:sp>
        <p:nvSpPr>
          <p:cNvPr id="4" name="מלבן 3"/>
          <p:cNvSpPr/>
          <p:nvPr/>
        </p:nvSpPr>
        <p:spPr>
          <a:xfrm>
            <a:off x="275771" y="196185"/>
            <a:ext cx="1823269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he-IL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להעתיק</a:t>
            </a:r>
          </a:p>
        </p:txBody>
      </p:sp>
    </p:spTree>
    <p:extLst>
      <p:ext uri="{BB962C8B-B14F-4D97-AF65-F5344CB8AC3E}">
        <p14:creationId xmlns:p14="http://schemas.microsoft.com/office/powerpoint/2010/main" val="41186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42907"/>
              </p:ext>
            </p:extLst>
          </p:nvPr>
        </p:nvGraphicFramePr>
        <p:xfrm>
          <a:off x="498764" y="342928"/>
          <a:ext cx="11165254" cy="5410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29273"/>
                <a:gridCol w="3604252"/>
                <a:gridCol w="373172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dirty="0" smtClean="0"/>
                        <a:t>=V</a:t>
                      </a:r>
                      <a:r>
                        <a:rPr lang="en-US" baseline="-25000" dirty="0" smtClean="0"/>
                        <a:t>B</a:t>
                      </a:r>
                      <a:endParaRPr lang="he-IL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dirty="0" smtClean="0"/>
                        <a:t>&gt;V</a:t>
                      </a:r>
                      <a:r>
                        <a:rPr lang="en-US" baseline="-25000" dirty="0" smtClean="0"/>
                        <a:t>B</a:t>
                      </a:r>
                      <a:endParaRPr lang="he-IL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V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dirty="0" smtClean="0"/>
                        <a:t>&lt;V</a:t>
                      </a:r>
                      <a:r>
                        <a:rPr lang="en-US" baseline="-25000" dirty="0" smtClean="0"/>
                        <a:t>B</a:t>
                      </a:r>
                      <a:endParaRPr lang="he-IL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עבודה של שדה חשמלי בהעברת מטען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 שווה לאפס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עבודה של שדה חשמלי בהעברת מטען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 חיובית</a:t>
                      </a:r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עבודה של שדה חשמלי בהעברת מטען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 שלילית</a:t>
                      </a:r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he-IL" sz="1800" b="1" kern="1200" baseline="-250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עבודה של כוח חיצונית המנוגד לכוח</a:t>
                      </a:r>
                      <a:r>
                        <a:rPr lang="he-IL" baseline="0" dirty="0" smtClean="0"/>
                        <a:t> חשמלי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בהעברת מטען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smtClean="0"/>
                        <a:t>שלילית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עבודה של כוח חיצונית המנוגד לכוח</a:t>
                      </a:r>
                      <a:r>
                        <a:rPr lang="he-IL" baseline="0" dirty="0" smtClean="0"/>
                        <a:t> חשמלי </a:t>
                      </a:r>
                      <a:r>
                        <a:rPr lang="he-IL" dirty="0" smtClean="0"/>
                        <a:t>בהעברת </a:t>
                      </a:r>
                      <a:r>
                        <a:rPr lang="he-IL" dirty="0" smtClean="0"/>
                        <a:t>מטען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 חיובית</a:t>
                      </a:r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במעבר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מטען</a:t>
                      </a:r>
                      <a:r>
                        <a:rPr lang="he-IL" baseline="0" dirty="0" smtClean="0"/>
                        <a:t> חיובי חופשי לא זז או נע בקו ישר במהירות קבועה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במעבר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מטען</a:t>
                      </a:r>
                      <a:r>
                        <a:rPr lang="he-IL" baseline="0" dirty="0" smtClean="0"/>
                        <a:t> חיובי חופשי לא זז או נע מ-</a:t>
                      </a:r>
                      <a:r>
                        <a:rPr lang="en-US" baseline="0" dirty="0" smtClean="0"/>
                        <a:t>A</a:t>
                      </a:r>
                      <a:r>
                        <a:rPr lang="he-IL" baseline="0" dirty="0" smtClean="0"/>
                        <a:t> ל-</a:t>
                      </a:r>
                      <a:r>
                        <a:rPr lang="en-US" baseline="0" dirty="0" smtClean="0"/>
                        <a:t>B</a:t>
                      </a:r>
                      <a:endParaRPr lang="he-IL" dirty="0" smtClean="0"/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במעבר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מטען</a:t>
                      </a:r>
                      <a:r>
                        <a:rPr lang="he-IL" baseline="0" dirty="0" smtClean="0"/>
                        <a:t> שלילי חופשי לא זז או נע מ-</a:t>
                      </a:r>
                      <a:r>
                        <a:rPr lang="en-US" baseline="0" dirty="0" smtClean="0"/>
                        <a:t>A</a:t>
                      </a:r>
                      <a:r>
                        <a:rPr lang="he-IL" baseline="0" dirty="0" smtClean="0"/>
                        <a:t> ל-</a:t>
                      </a:r>
                      <a:r>
                        <a:rPr lang="en-US" baseline="0" dirty="0" smtClean="0"/>
                        <a:t>B</a:t>
                      </a:r>
                      <a:endParaRPr lang="he-IL" dirty="0" smtClean="0"/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במעבר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מטען</a:t>
                      </a:r>
                      <a:r>
                        <a:rPr lang="he-IL" baseline="0" dirty="0" smtClean="0"/>
                        <a:t> שלילי חופשי לא זז או נע מ-</a:t>
                      </a:r>
                      <a:r>
                        <a:rPr lang="en-US" baseline="0" dirty="0" smtClean="0"/>
                        <a:t>B</a:t>
                      </a:r>
                      <a:r>
                        <a:rPr lang="he-IL" baseline="0" dirty="0" smtClean="0"/>
                        <a:t> ל-</a:t>
                      </a:r>
                      <a:r>
                        <a:rPr lang="en-US" baseline="0" dirty="0" smtClean="0"/>
                        <a:t>A</a:t>
                      </a:r>
                      <a:endParaRPr lang="he-IL" dirty="0" smtClean="0"/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במעבר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מטען</a:t>
                      </a:r>
                      <a:r>
                        <a:rPr lang="he-IL" baseline="0" dirty="0" smtClean="0"/>
                        <a:t> חיובי חופשי לא זז או נע מ-</a:t>
                      </a:r>
                      <a:r>
                        <a:rPr lang="en-US" baseline="0" dirty="0" smtClean="0"/>
                        <a:t>B</a:t>
                      </a:r>
                      <a:r>
                        <a:rPr lang="he-IL" baseline="0" dirty="0" smtClean="0"/>
                        <a:t> ל-</a:t>
                      </a:r>
                      <a:r>
                        <a:rPr lang="en-US" baseline="0" dirty="0" smtClean="0"/>
                        <a:t>A</a:t>
                      </a:r>
                      <a:endParaRPr lang="he-IL" dirty="0" smtClean="0"/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קווי</a:t>
                      </a:r>
                      <a:r>
                        <a:rPr lang="he-IL" baseline="0" dirty="0" smtClean="0"/>
                        <a:t> השדה מאונכים לקו המחבר בין </a:t>
                      </a:r>
                      <a:r>
                        <a:rPr lang="en-US" baseline="0" dirty="0" smtClean="0"/>
                        <a:t>A</a:t>
                      </a:r>
                      <a:r>
                        <a:rPr lang="he-IL" baseline="0" dirty="0" smtClean="0"/>
                        <a:t> ו-</a:t>
                      </a:r>
                      <a:r>
                        <a:rPr lang="en-US" baseline="0" dirty="0" smtClean="0"/>
                        <a:t>B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 smtClean="0"/>
                        <a:t>קווי שדה מ-</a:t>
                      </a:r>
                      <a:r>
                        <a:rPr lang="en-US" dirty="0" smtClean="0"/>
                        <a:t>A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B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קווי שדה מ-</a:t>
                      </a:r>
                      <a:r>
                        <a:rPr lang="en-US" dirty="0" smtClean="0"/>
                        <a:t>B</a:t>
                      </a:r>
                      <a:r>
                        <a:rPr lang="he-IL" dirty="0" smtClean="0"/>
                        <a:t> ל-</a:t>
                      </a:r>
                      <a:r>
                        <a:rPr lang="en-US" dirty="0" smtClean="0"/>
                        <a:t>A</a:t>
                      </a:r>
                      <a:endParaRPr lang="he-IL" dirty="0" smtClean="0"/>
                    </a:p>
                    <a:p>
                      <a:pPr algn="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24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/>
              <a:t>תרגיל 2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87794" y="371739"/>
            <a:ext cx="8236530" cy="2538958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800" dirty="0"/>
              <a:t>אלומת אלקטרונים, הנוצרת במתקן להאצת אלקטרונים, נעה (ממנוחה) מנקודה </a:t>
            </a:r>
            <a:r>
              <a:rPr lang="en-US" sz="2800" dirty="0"/>
              <a:t>A</a:t>
            </a:r>
            <a:r>
              <a:rPr lang="he-IL" sz="2800" dirty="0"/>
              <a:t> בה הפוטנציאל החשמלי הוא 0 לנקודה </a:t>
            </a:r>
            <a:r>
              <a:rPr lang="en-US" sz="2800" dirty="0"/>
              <a:t>B</a:t>
            </a:r>
            <a:r>
              <a:rPr lang="he-IL" sz="2800" dirty="0"/>
              <a:t> בה הפוטנציאל הוא </a:t>
            </a:r>
            <a:r>
              <a:rPr lang="en-US" sz="2800" dirty="0"/>
              <a:t>20kV</a:t>
            </a:r>
            <a:r>
              <a:rPr lang="he-IL" sz="2800" dirty="0"/>
              <a:t>. מסת האלקטרון היא </a:t>
            </a:r>
            <a:r>
              <a:rPr lang="en-US" sz="2800" dirty="0"/>
              <a:t>9.1·10</a:t>
            </a:r>
            <a:r>
              <a:rPr lang="en-US" sz="2800" baseline="30000" dirty="0"/>
              <a:t>-31</a:t>
            </a:r>
            <a:r>
              <a:rPr lang="en-US" sz="2800" dirty="0"/>
              <a:t>[kg]</a:t>
            </a:r>
            <a:r>
              <a:rPr lang="he-IL" sz="2800" dirty="0"/>
              <a:t> .</a:t>
            </a:r>
          </a:p>
          <a:p>
            <a:pPr marL="342900" indent="-342900" algn="r" rtl="1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sz="2800" dirty="0" smtClean="0"/>
              <a:t>מהי </a:t>
            </a:r>
            <a:r>
              <a:rPr lang="he-IL" sz="2800" dirty="0"/>
              <a:t>האנרגיה הקינטית של האלקטרונים שבאלומה?</a:t>
            </a:r>
          </a:p>
          <a:p>
            <a:pPr marL="342900" indent="-342900" algn="r" rtl="1">
              <a:lnSpc>
                <a:spcPct val="150000"/>
              </a:lnSpc>
              <a:spcBef>
                <a:spcPts val="0"/>
              </a:spcBef>
              <a:buFont typeface="+mj-lt"/>
              <a:buAutoNum type="hebrew2Minus"/>
            </a:pPr>
            <a:r>
              <a:rPr lang="he-IL" sz="2800" dirty="0"/>
              <a:t>מה מהירות האלקטרונים שבאלומה?</a:t>
            </a:r>
          </a:p>
          <a:p>
            <a:pPr marL="342900" indent="-342900" algn="r" rtl="1">
              <a:lnSpc>
                <a:spcPct val="150000"/>
              </a:lnSpc>
              <a:spcBef>
                <a:spcPts val="0"/>
              </a:spcBef>
              <a:buFont typeface="+mj-lt"/>
              <a:buAutoNum type="hebrew2Minus"/>
            </a:pPr>
            <a:r>
              <a:rPr lang="he-IL" sz="2800" dirty="0"/>
              <a:t>מעוניינים להניע באותו מתקן אלומת פרוטונים. כיצד יש לשנות את נתוני הפוטנציאל בנקודות </a:t>
            </a:r>
            <a:r>
              <a:rPr lang="en-US" sz="2800" dirty="0"/>
              <a:t>A</a:t>
            </a:r>
            <a:r>
              <a:rPr lang="he-IL" sz="2800" dirty="0"/>
              <a:t> ו- </a:t>
            </a:r>
            <a:r>
              <a:rPr lang="en-US" sz="2800" dirty="0"/>
              <a:t>B</a:t>
            </a:r>
            <a:r>
              <a:rPr lang="he-IL" sz="2800" dirty="0"/>
              <a:t> על מנת להגיע לאותה המהירות? מסת הפרוטון גדולה פי כ-1836 ממסת האלקטרון.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3512127"/>
            <a:ext cx="3627218" cy="1033825"/>
            <a:chOff x="2481296" y="3499862"/>
            <a:chExt cx="4251956" cy="1420929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1296" y="3499862"/>
              <a:ext cx="4251956" cy="1306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4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4065897" y="4421678"/>
            <a:ext cx="2071319" cy="499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1" name="Equation" r:id="rId4" imgW="1054080" imgH="253800" progId="Equation.DSMT4">
                    <p:embed/>
                  </p:oleObj>
                </mc:Choice>
                <mc:Fallback>
                  <p:oleObj name="Equation" r:id="rId4" imgW="1054080" imgH="253800" progId="Equation.DSMT4">
                    <p:embed/>
                    <p:pic>
                      <p:nvPicPr>
                        <p:cNvPr id="4" name="Object 3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065897" y="4421678"/>
                          <a:ext cx="2071319" cy="4991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6922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1362</Words>
  <Application>Microsoft Office PowerPoint</Application>
  <PresentationFormat>מסך רחב</PresentationFormat>
  <Paragraphs>175</Paragraphs>
  <Slides>21</Slides>
  <Notes>5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3</vt:i4>
      </vt:variant>
      <vt:variant>
        <vt:lpstr>כותרות שקופיות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Century Gothic</vt:lpstr>
      <vt:lpstr>David</vt:lpstr>
      <vt:lpstr>Times New Roman</vt:lpstr>
      <vt:lpstr>Office Theme</vt:lpstr>
      <vt:lpstr>Microsoft Equation 3.0</vt:lpstr>
      <vt:lpstr>Equation</vt:lpstr>
      <vt:lpstr>משוואה</vt:lpstr>
      <vt:lpstr>הפרש פוטנציאלים (מתח)</vt:lpstr>
      <vt:lpstr>הפרש פוטנציאלים (מתח)</vt:lpstr>
      <vt:lpstr>הפרש פוטנציאלים (מתח)</vt:lpstr>
      <vt:lpstr>תנועת מטען בשדה החשמלי</vt:lpstr>
      <vt:lpstr>תנועת מטען בשדה החשמלי</vt:lpstr>
      <vt:lpstr>תנועת מטען בשדה החשמלי</vt:lpstr>
      <vt:lpstr>מתח חשמלי (הפרש פוטנציאלים) סיכום</vt:lpstr>
      <vt:lpstr>מצגת של PowerPoint</vt:lpstr>
      <vt:lpstr>תרגיל 2</vt:lpstr>
      <vt:lpstr>פתרון 2</vt:lpstr>
      <vt:lpstr>פתרון 2 סעיף ב</vt:lpstr>
      <vt:lpstr>פתרון 2 סעיף ג</vt:lpstr>
      <vt:lpstr>תרגיל 4 -המשך (מבחינת הבגרות 2006 , סעיף ג)</vt:lpstr>
      <vt:lpstr>פתרון 4 א+ב</vt:lpstr>
      <vt:lpstr>פתרון 4 -ג</vt:lpstr>
      <vt:lpstr>תרגיל 4- המשך (מבחינת הבגרות 2006 – סעיף ד)</vt:lpstr>
      <vt:lpstr>פתרון 4 ד1 </vt:lpstr>
      <vt:lpstr>פתרון 4 ד2</vt:lpstr>
      <vt:lpstr>תרגיל  9</vt:lpstr>
      <vt:lpstr>פתרון 9</vt:lpstr>
      <vt:lpstr>פתרון תרגיל  9- המשך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הפרש פוטנציאלים (מתח)</dc:title>
  <dc:creator>איליה וינוקור</dc:creator>
  <cp:lastModifiedBy>IlyaV</cp:lastModifiedBy>
  <cp:revision>8</cp:revision>
  <dcterms:created xsi:type="dcterms:W3CDTF">2017-03-21T21:27:53Z</dcterms:created>
  <dcterms:modified xsi:type="dcterms:W3CDTF">2017-03-30T04:33:05Z</dcterms:modified>
</cp:coreProperties>
</file>