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4" d="100"/>
          <a:sy n="104" d="100"/>
        </p:scale>
        <p:origin x="182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0B8B42-F9BD-4E76-BE7B-972D2B46D2BA}" type="slidenum">
              <a:rPr lang="he-IL" smtClean="0"/>
              <a:t>‹#›</a:t>
            </a:fld>
            <a:endParaRPr lang="he-I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0B8B42-F9BD-4E76-BE7B-972D2B46D2BA}"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0B8B42-F9BD-4E76-BE7B-972D2B46D2BA}"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0B8B42-F9BD-4E76-BE7B-972D2B46D2BA}"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90B8B42-F9BD-4E76-BE7B-972D2B46D2BA}" type="slidenum">
              <a:rPr lang="he-IL" smtClean="0"/>
              <a:t>‹#›</a:t>
            </a:fld>
            <a:endParaRPr lang="he-I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Date Placeholder 4"/>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90B8B42-F9BD-4E76-BE7B-972D2B46D2BA}"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90B8B42-F9BD-4E76-BE7B-972D2B46D2BA}" type="slidenum">
              <a:rPr lang="he-IL" smtClean="0"/>
              <a:t>‹#›</a:t>
            </a:fld>
            <a:endParaRPr lang="he-I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90B8B42-F9BD-4E76-BE7B-972D2B46D2BA}"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90B8B42-F9BD-4E76-BE7B-972D2B46D2BA}"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he-IL"/>
              <a:t>לחץ כדי לערוך סגנון כותרת של תבנית בסיס</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90B8B42-F9BD-4E76-BE7B-972D2B46D2BA}" type="slidenum">
              <a:rPr lang="he-IL" smtClean="0"/>
              <a:t>‹#›</a:t>
            </a:fld>
            <a:endParaRPr lang="he-I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55EADA5-8CA3-48D2-B9AF-1B1003C195F2}" type="datetimeFigureOut">
              <a:rPr lang="he-IL" smtClean="0"/>
              <a:t>י"ז/שבט/תשפ"ב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90B8B42-F9BD-4E76-BE7B-972D2B46D2BA}"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55EADA5-8CA3-48D2-B9AF-1B1003C195F2}" type="datetimeFigureOut">
              <a:rPr lang="he-IL" smtClean="0"/>
              <a:t>י"ז/שבט/תשפ"ב</a:t>
            </a:fld>
            <a:endParaRPr lang="he-I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he-I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90B8B42-F9BD-4E76-BE7B-972D2B46D2BA}" type="slidenum">
              <a:rPr lang="he-IL" smtClean="0"/>
              <a:t>‹#›</a:t>
            </a:fld>
            <a:endParaRPr lang="he-I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62000" y="692696"/>
            <a:ext cx="7543800" cy="2448272"/>
          </a:xfrm>
        </p:spPr>
        <p:txBody>
          <a:bodyPr/>
          <a:lstStyle/>
          <a:p>
            <a:r>
              <a:rPr lang="he-IL" dirty="0">
                <a:cs typeface="BN Amit Black" pitchFamily="2" charset="-79"/>
              </a:rPr>
              <a:t>אורות אדומים בקשר </a:t>
            </a:r>
            <a:r>
              <a:rPr lang="he-IL" dirty="0"/>
              <a:t>– </a:t>
            </a:r>
            <a:endParaRPr lang="he-IL" dirty="0">
              <a:cs typeface="BN Amit Black" pitchFamily="2" charset="-79"/>
            </a:endParaRPr>
          </a:p>
        </p:txBody>
      </p:sp>
      <p:sp>
        <p:nvSpPr>
          <p:cNvPr id="3" name="כותרת משנה 2"/>
          <p:cNvSpPr>
            <a:spLocks noGrp="1"/>
          </p:cNvSpPr>
          <p:nvPr>
            <p:ph type="subTitle" idx="1"/>
          </p:nvPr>
        </p:nvSpPr>
        <p:spPr>
          <a:xfrm>
            <a:off x="762000" y="3429000"/>
            <a:ext cx="6858000" cy="1512168"/>
          </a:xfrm>
        </p:spPr>
        <p:txBody>
          <a:bodyPr>
            <a:normAutofit/>
          </a:bodyPr>
          <a:lstStyle/>
          <a:p>
            <a:r>
              <a:rPr lang="he-IL" sz="8000" dirty="0">
                <a:solidFill>
                  <a:prstClr val="black">
                    <a:lumMod val="85000"/>
                    <a:lumOff val="15000"/>
                  </a:prstClr>
                </a:solidFill>
                <a:latin typeface="Impact"/>
                <a:ea typeface="+mj-ea"/>
                <a:cs typeface="BN Amit Black" pitchFamily="2" charset="-79"/>
              </a:rPr>
              <a:t>סימנים</a:t>
            </a:r>
            <a:endParaRPr lang="he-IL" dirty="0"/>
          </a:p>
        </p:txBody>
      </p:sp>
    </p:spTree>
    <p:extLst>
      <p:ext uri="{BB962C8B-B14F-4D97-AF65-F5344CB8AC3E}">
        <p14:creationId xmlns:p14="http://schemas.microsoft.com/office/powerpoint/2010/main" val="191899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טקסט 2"/>
          <p:cNvSpPr>
            <a:spLocks noGrp="1"/>
          </p:cNvSpPr>
          <p:nvPr>
            <p:ph type="body" idx="1"/>
          </p:nvPr>
        </p:nvSpPr>
        <p:spPr/>
        <p:txBody>
          <a:bodyPr/>
          <a:lstStyle/>
          <a:p>
            <a:r>
              <a:rPr lang="he-IL" dirty="0"/>
              <a:t>קללות</a:t>
            </a:r>
          </a:p>
        </p:txBody>
      </p:sp>
      <p:sp>
        <p:nvSpPr>
          <p:cNvPr id="4" name="מציין מיקום תוכן 3"/>
          <p:cNvSpPr>
            <a:spLocks noGrp="1"/>
          </p:cNvSpPr>
          <p:nvPr>
            <p:ph sz="half" idx="2"/>
          </p:nvPr>
        </p:nvSpPr>
        <p:spPr/>
        <p:txBody>
          <a:bodyPr/>
          <a:lstStyle/>
          <a:p>
            <a:endParaRPr lang="he-IL" dirty="0"/>
          </a:p>
          <a:p>
            <a:r>
              <a:rPr lang="he-IL" dirty="0"/>
              <a:t>אם הוא מקלל אותך</a:t>
            </a:r>
          </a:p>
        </p:txBody>
      </p:sp>
      <p:sp>
        <p:nvSpPr>
          <p:cNvPr id="5" name="מציין מיקום טקסט 4"/>
          <p:cNvSpPr>
            <a:spLocks noGrp="1"/>
          </p:cNvSpPr>
          <p:nvPr>
            <p:ph type="body" sz="quarter" idx="3"/>
          </p:nvPr>
        </p:nvSpPr>
        <p:spPr/>
        <p:txBody>
          <a:bodyPr/>
          <a:lstStyle/>
          <a:p>
            <a:r>
              <a:rPr lang="he-IL" dirty="0"/>
              <a:t>זוגיות פרושו להיות אחד</a:t>
            </a:r>
          </a:p>
        </p:txBody>
      </p:sp>
      <p:sp>
        <p:nvSpPr>
          <p:cNvPr id="6" name="מציין מיקום תוכן 5"/>
          <p:cNvSpPr>
            <a:spLocks noGrp="1"/>
          </p:cNvSpPr>
          <p:nvPr>
            <p:ph sz="quarter" idx="4"/>
          </p:nvPr>
        </p:nvSpPr>
        <p:spPr/>
        <p:txBody>
          <a:bodyPr/>
          <a:lstStyle/>
          <a:p>
            <a:endParaRPr lang="he-IL" dirty="0"/>
          </a:p>
          <a:p>
            <a:r>
              <a:rPr lang="he-IL" dirty="0"/>
              <a:t>אם הוא מצפה שאת תראי את שניכם כאחד ולא כשני אנשים שונים ונפרדים.</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068960"/>
            <a:ext cx="15906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78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	</a:t>
            </a:r>
            <a:r>
              <a:rPr lang="he-IL" sz="4400" dirty="0"/>
              <a:t>אם הוא מנסה למנוע ממך לצאת לעבודה או ללימודים</a:t>
            </a:r>
          </a:p>
        </p:txBody>
      </p:sp>
      <p:sp>
        <p:nvSpPr>
          <p:cNvPr id="3" name="מציין מיקום תוכן 2"/>
          <p:cNvSpPr>
            <a:spLocks noGrp="1"/>
          </p:cNvSpPr>
          <p:nvPr>
            <p:ph idx="1"/>
          </p:nvPr>
        </p:nvSpPr>
        <p:spPr/>
        <p:txBody>
          <a:bodyPr/>
          <a:lstStyle/>
          <a:p>
            <a:r>
              <a:rPr lang="he-IL" dirty="0"/>
              <a:t>אם כבר חיים ביחד והוא משכנע אותך מתוך תואנות שונות, כדאיות וטובת הזוגיות שתעבירי לו את המשכורת והוא ינהל את הכספים המשותפים כי הוא יודע ומבין טוב יותר בניהול כספים. אם את צריכה לבקש ממנו כסף או אישור על הוצאה כספית כלשהי.</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429000"/>
            <a:ext cx="187491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1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אלימות פיזית</a:t>
            </a:r>
          </a:p>
        </p:txBody>
      </p:sp>
      <p:sp>
        <p:nvSpPr>
          <p:cNvPr id="3" name="מציין מיקום תוכן 2"/>
          <p:cNvSpPr>
            <a:spLocks noGrp="1"/>
          </p:cNvSpPr>
          <p:nvPr>
            <p:ph idx="1"/>
          </p:nvPr>
        </p:nvSpPr>
        <p:spPr/>
        <p:txBody>
          <a:bodyPr/>
          <a:lstStyle/>
          <a:p>
            <a:r>
              <a:rPr lang="he-IL" dirty="0"/>
              <a:t>אם הוא מכה אותך, דוחף, סוטר, וכד' ואחר כך מצטער ומבקש סליחה. אם לא עוצרים את המכה הראשונה תגיע המכה השנייה והשלישית ועוד. בהתחלה תדירות האירועים האלימים נמוכה אך ככל שעובר הזמן התקופות בין האירועים האלימים מתקצרות עד שלבסוף גם נעלמת החרטה והצער ובקשת הסליחה</a:t>
            </a:r>
          </a:p>
          <a:p>
            <a:r>
              <a:rPr lang="he-IL" dirty="0"/>
              <a:t>אם הוא משליך והורס חפצים</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082" y="3789040"/>
            <a:ext cx="23431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49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11560" y="1052736"/>
            <a:ext cx="7632848" cy="3321935"/>
          </a:xfrm>
          <a:prstGeom prst="rect">
            <a:avLst/>
          </a:prstGeom>
        </p:spPr>
        <p:txBody>
          <a:bodyPr wrap="square">
            <a:spAutoFit/>
          </a:bodyPr>
          <a:lstStyle/>
          <a:p>
            <a:pPr marL="342900" lvl="0" indent="-342900">
              <a:lnSpc>
                <a:spcPct val="115000"/>
              </a:lnSpc>
              <a:spcAft>
                <a:spcPts val="1000"/>
              </a:spcAft>
              <a:buSzPts val="1000"/>
              <a:buFont typeface="Symbol"/>
              <a:buChar char=""/>
              <a:tabLst>
                <a:tab pos="457200" algn="l"/>
              </a:tabLst>
            </a:pPr>
            <a:r>
              <a:rPr lang="he-IL" sz="3200" b="1" dirty="0">
                <a:effectLst/>
                <a:latin typeface="Calibri"/>
                <a:ea typeface="Calibri"/>
                <a:cs typeface="Arial"/>
              </a:rPr>
              <a:t>כפיית יחסי מין</a:t>
            </a:r>
            <a:r>
              <a:rPr lang="he-IL" sz="3200" dirty="0">
                <a:effectLst/>
                <a:latin typeface="Calibri"/>
                <a:ea typeface="Calibri"/>
                <a:cs typeface="Arial"/>
              </a:rPr>
              <a:t>- </a:t>
            </a:r>
            <a:r>
              <a:rPr lang="he-IL" sz="2400" dirty="0">
                <a:effectLst/>
                <a:latin typeface="Calibri"/>
                <a:ea typeface="Calibri"/>
                <a:cs typeface="Arial"/>
              </a:rPr>
              <a:t>אם הוא דורש יחסי מין או מעשים כלשהם בניגוד לרצונך.</a:t>
            </a:r>
            <a:endParaRPr lang="en-US" sz="2400" dirty="0">
              <a:effectLst/>
              <a:latin typeface="Calibri"/>
              <a:ea typeface="Calibri"/>
              <a:cs typeface="Arial"/>
            </a:endParaRPr>
          </a:p>
          <a:p>
            <a:pPr marL="342900" lvl="0" indent="-342900">
              <a:lnSpc>
                <a:spcPct val="115000"/>
              </a:lnSpc>
              <a:spcAft>
                <a:spcPts val="1000"/>
              </a:spcAft>
              <a:buSzPts val="1000"/>
              <a:buFont typeface="Symbol"/>
              <a:buChar char=""/>
              <a:tabLst>
                <a:tab pos="457200" algn="l"/>
              </a:tabLst>
            </a:pPr>
            <a:r>
              <a:rPr lang="he-IL" sz="3200" b="1" dirty="0">
                <a:effectLst/>
                <a:latin typeface="Calibri"/>
                <a:ea typeface="Calibri"/>
                <a:cs typeface="Arial"/>
              </a:rPr>
              <a:t>פחד</a:t>
            </a:r>
            <a:r>
              <a:rPr lang="he-IL" sz="2400" dirty="0">
                <a:effectLst/>
                <a:latin typeface="Calibri"/>
                <a:ea typeface="Calibri"/>
                <a:cs typeface="Arial"/>
              </a:rPr>
              <a:t>- אם את מפחדת מתגובותיו.</a:t>
            </a:r>
            <a:endParaRPr lang="en-US" sz="2400" dirty="0">
              <a:effectLst/>
              <a:latin typeface="Calibri"/>
              <a:ea typeface="Calibri"/>
              <a:cs typeface="Arial"/>
            </a:endParaRPr>
          </a:p>
          <a:p>
            <a:pPr marL="342900" lvl="0" indent="-342900">
              <a:lnSpc>
                <a:spcPct val="115000"/>
              </a:lnSpc>
              <a:spcAft>
                <a:spcPts val="1000"/>
              </a:spcAft>
              <a:buSzPts val="1000"/>
              <a:buFont typeface="Symbol"/>
              <a:buChar char=""/>
              <a:tabLst>
                <a:tab pos="457200" algn="l"/>
              </a:tabLst>
            </a:pPr>
            <a:r>
              <a:rPr lang="he-IL" sz="3200" b="1" dirty="0">
                <a:effectLst/>
                <a:latin typeface="Calibri"/>
                <a:ea typeface="Calibri"/>
                <a:cs typeface="Arial"/>
              </a:rPr>
              <a:t>איומים</a:t>
            </a:r>
            <a:r>
              <a:rPr lang="he-IL" sz="2400" dirty="0">
                <a:effectLst/>
                <a:latin typeface="Calibri"/>
                <a:ea typeface="Calibri"/>
                <a:cs typeface="Arial"/>
              </a:rPr>
              <a:t> -אם הוא מאיים עלייך באופן מילולי ולא מילולי בעזיבה או בעונש כלשהו. אם הוא מאיים שהוא יפגע בעצמו אם תעזבי אותו.</a:t>
            </a:r>
            <a:endParaRPr lang="en-US" sz="2400" dirty="0">
              <a:effectLst/>
              <a:latin typeface="Calibri"/>
              <a:ea typeface="Calibri"/>
              <a:cs typeface="Aria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221088"/>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80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96952"/>
            <a:ext cx="197971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normAutofit fontScale="90000"/>
          </a:bodyPr>
          <a:lstStyle/>
          <a:p>
            <a:r>
              <a:rPr lang="he-IL" dirty="0"/>
              <a:t>התנהגות אובססיבית וכפייתית</a:t>
            </a:r>
          </a:p>
        </p:txBody>
      </p:sp>
      <p:sp>
        <p:nvSpPr>
          <p:cNvPr id="3" name="מציין מיקום תוכן 2"/>
          <p:cNvSpPr>
            <a:spLocks noGrp="1"/>
          </p:cNvSpPr>
          <p:nvPr>
            <p:ph idx="1"/>
          </p:nvPr>
        </p:nvSpPr>
        <p:spPr/>
        <p:txBody>
          <a:bodyPr/>
          <a:lstStyle/>
          <a:p>
            <a:r>
              <a:rPr lang="he-IL" dirty="0"/>
              <a:t>אם הוא חוזר בכפייתיות על מעשים כגון, כשלא מצליח להשיגך בטלפון מצלצל ללא הרף שוב ושוב, משאיר הודעות רבות, שואל פעמים רבות במשך היום היכן את ומה מעשייך, מצפה לדיווח קבוע, דורש סדר וניקיון מוגזמים, מסדר חפצים בצורה אחת ושיטתית וכל שינוי בארגונם מפריע לו, עורך מעקב אחר צעדיך, אחר שיחות הטלפון או הדוא"ל שלך ועוד.</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1703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39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9512" y="692696"/>
            <a:ext cx="8424936" cy="3570208"/>
          </a:xfrm>
          <a:prstGeom prst="rect">
            <a:avLst/>
          </a:prstGeom>
        </p:spPr>
        <p:txBody>
          <a:bodyPr wrap="square">
            <a:spAutoFit/>
          </a:bodyPr>
          <a:lstStyle/>
          <a:p>
            <a:endParaRPr lang="he-IL" dirty="0"/>
          </a:p>
          <a:p>
            <a:r>
              <a:rPr lang="he-IL" dirty="0"/>
              <a:t>•	</a:t>
            </a:r>
            <a:r>
              <a:rPr lang="he-IL" sz="3200" dirty="0"/>
              <a:t>אם </a:t>
            </a:r>
            <a:r>
              <a:rPr lang="he-IL" sz="2400" dirty="0"/>
              <a:t>הוא מבטיח שרק אם תשתני, הוא ישתנה והכול יהיה בסדר ביניכם כי הוא החכם, המבין, החזק ואצלו ההיגיון.</a:t>
            </a:r>
          </a:p>
          <a:p>
            <a:endParaRPr lang="he-IL" sz="2400" dirty="0"/>
          </a:p>
          <a:p>
            <a:endParaRPr lang="he-IL" sz="2400" dirty="0"/>
          </a:p>
          <a:p>
            <a:r>
              <a:rPr lang="he-IL" dirty="0"/>
              <a:t>•	</a:t>
            </a:r>
            <a:r>
              <a:rPr lang="he-IL" sz="3200" dirty="0"/>
              <a:t>הפחתת ערך והכחשה </a:t>
            </a:r>
            <a:r>
              <a:rPr lang="he-IL" dirty="0"/>
              <a:t>– </a:t>
            </a:r>
            <a:r>
              <a:rPr lang="he-IL" sz="2400" dirty="0"/>
              <a:t>מפחית מערך האירועים ומהפגיעה שלך, מכחיש את האירועים וסיבותיהם ומאשים אותך שאת גרמת לו להתנהג כך. אף אחד לא יכול לגרום לאחר להתנהג באופן שהוא לא מסכים לכך. כל אחד אחראי באופן בלעדי על עצמו ועל התנהגותו.</a:t>
            </a:r>
          </a:p>
        </p:txBody>
      </p:sp>
    </p:spTree>
    <p:extLst>
      <p:ext uri="{BB962C8B-B14F-4D97-AF65-F5344CB8AC3E}">
        <p14:creationId xmlns:p14="http://schemas.microsoft.com/office/powerpoint/2010/main" val="4006699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23528" y="764704"/>
            <a:ext cx="8352928" cy="4031873"/>
          </a:xfrm>
          <a:prstGeom prst="rect">
            <a:avLst/>
          </a:prstGeom>
        </p:spPr>
        <p:txBody>
          <a:bodyPr wrap="square">
            <a:spAutoFit/>
          </a:bodyPr>
          <a:lstStyle/>
          <a:p>
            <a:r>
              <a:rPr lang="he-IL" sz="3200" b="1" dirty="0"/>
              <a:t>לסיום</a:t>
            </a:r>
            <a:r>
              <a:rPr lang="he-IL" sz="3200" dirty="0"/>
              <a:t>,</a:t>
            </a:r>
          </a:p>
          <a:p>
            <a:endParaRPr lang="he-IL" sz="3200" dirty="0"/>
          </a:p>
          <a:p>
            <a:r>
              <a:rPr lang="he-IL" sz="3200" dirty="0"/>
              <a:t> אם את רואה כי ביחסים שלך עם בן זוגך מופיעות </a:t>
            </a:r>
            <a:r>
              <a:rPr lang="he-IL" sz="3200" b="1" dirty="0"/>
              <a:t>מספר</a:t>
            </a:r>
            <a:r>
              <a:rPr lang="he-IL" sz="3200" dirty="0"/>
              <a:t> התנהגויות שתוארו כאן,</a:t>
            </a:r>
          </a:p>
          <a:p>
            <a:r>
              <a:rPr lang="he-IL" sz="3200" dirty="0"/>
              <a:t> כדאי לערוך חשבון נפש ולבדוק מחדש האם היחסים האלה מתאימים עבורך ??</a:t>
            </a:r>
          </a:p>
          <a:p>
            <a:r>
              <a:rPr lang="he-IL" sz="3200" dirty="0"/>
              <a:t>ולשקול  יציאה מהקשר הזוגי </a:t>
            </a:r>
            <a:r>
              <a:rPr lang="he-IL" sz="3200" b="1" dirty="0"/>
              <a:t>או </a:t>
            </a:r>
            <a:r>
              <a:rPr lang="he-IL" sz="3200" dirty="0"/>
              <a:t>לחילופין ללכת לטיפול זוגי על מנת ליצור שינוי ביחסים.</a:t>
            </a:r>
          </a:p>
        </p:txBody>
      </p:sp>
    </p:spTree>
    <p:extLst>
      <p:ext uri="{BB962C8B-B14F-4D97-AF65-F5344CB8AC3E}">
        <p14:creationId xmlns:p14="http://schemas.microsoft.com/office/powerpoint/2010/main" val="361323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620688"/>
            <a:ext cx="8064896" cy="3995774"/>
          </a:xfrm>
          <a:prstGeom prst="rect">
            <a:avLst/>
          </a:prstGeom>
        </p:spPr>
        <p:txBody>
          <a:bodyPr wrap="square">
            <a:spAutoFit/>
          </a:bodyPr>
          <a:lstStyle/>
          <a:p>
            <a:pPr>
              <a:lnSpc>
                <a:spcPct val="115000"/>
              </a:lnSpc>
              <a:spcAft>
                <a:spcPts val="1000"/>
              </a:spcAft>
            </a:pPr>
            <a:endParaRPr lang="he-IL" sz="3200" b="1" dirty="0">
              <a:ea typeface="Calibri"/>
            </a:endParaRPr>
          </a:p>
          <a:p>
            <a:pPr>
              <a:lnSpc>
                <a:spcPct val="115000"/>
              </a:lnSpc>
              <a:spcAft>
                <a:spcPts val="1000"/>
              </a:spcAft>
            </a:pPr>
            <a:r>
              <a:rPr lang="he-IL" sz="3200" b="1" dirty="0">
                <a:ea typeface="Calibri"/>
              </a:rPr>
              <a:t>נדגיש</a:t>
            </a:r>
            <a:r>
              <a:rPr lang="he-IL" dirty="0">
                <a:ea typeface="Calibri"/>
              </a:rPr>
              <a:t>, </a:t>
            </a:r>
          </a:p>
          <a:p>
            <a:pPr>
              <a:lnSpc>
                <a:spcPct val="115000"/>
              </a:lnSpc>
              <a:spcAft>
                <a:spcPts val="1000"/>
              </a:spcAft>
            </a:pPr>
            <a:r>
              <a:rPr lang="he-IL" sz="2400" dirty="0">
                <a:ea typeface="Calibri"/>
              </a:rPr>
              <a:t>כי אין להסיק מסקנות על פי התנהגות אחת בלבד היות וישנן התנהגויות הנמצאות גם במערכות יחסים זוגיות תקינות אלא רק אם מתקיימות בקשר הזוגי מספר התנהגויות החוזרות על עצמן בעקביות, הנותנות תמונה רחבה יותר, המעידה על פוטנציאל למערכת זוגית אלימה. לעיתים, תמרורי האזהרה הללו ירמזו על מערכת יחסים עתידית קשה לא פחות המאופיינת באלימות נפשית "בלבד".</a:t>
            </a:r>
            <a:endParaRPr lang="en-US" sz="2400" dirty="0">
              <a:ea typeface="Calibri"/>
              <a:cs typeface="Aria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14908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24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קנאה מוגזמת</a:t>
            </a:r>
          </a:p>
        </p:txBody>
      </p:sp>
      <p:sp>
        <p:nvSpPr>
          <p:cNvPr id="3" name="מציין מיקום תוכן 2"/>
          <p:cNvSpPr>
            <a:spLocks noGrp="1"/>
          </p:cNvSpPr>
          <p:nvPr>
            <p:ph idx="1"/>
          </p:nvPr>
        </p:nvSpPr>
        <p:spPr/>
        <p:txBody>
          <a:bodyPr>
            <a:normAutofit fontScale="92500" lnSpcReduction="10000"/>
          </a:bodyPr>
          <a:lstStyle/>
          <a:p>
            <a:r>
              <a:rPr lang="he-IL" dirty="0"/>
              <a:t>אם בן/בת הזוג מגלה קנאה מוגזמת. בתחילת היחסים ובמהלך החיזור, לעיתים קרובות, הקנאה מתפרשת בטעות כאהבה גדולה ותשומת לב כגון, "הוא רוצה אותי רק שלו", " הוא אוהב אותי כל כך שהוא לא מוכן אפילו שאני אהיה בקשר ידידותי עם גברים אחרים", " מרוב אהבה אלי הוא לא מוכן אפילו שגברים יסתכלו עלי" וכו' </a:t>
            </a:r>
            <a:r>
              <a:rPr lang="he-IL" dirty="0" err="1"/>
              <a:t>וכו</a:t>
            </a:r>
            <a:r>
              <a:rPr lang="he-IL" dirty="0"/>
              <a:t>'. קנאה היא דבר אנושי וטבעי ומאוד מחמיא אלא אם כן היא באה לידי ביטוי באופן מוגזם וקיצוני. לא סתם אומרים על האהבה שהיא עיוורת כי קנאה כזו ואפילו היא מוגזמת מעניקה בתחילת הקשר תחושה נפלאה של חשיבות רבה ומשמעות. אם בן/בת הזוג אינו מוכן שתשוחחי עם גברים אחרים בטלפון, אינו יכול לסבול את קשרייך החבריים עם הגברים מעברך ומבקש שתנתקי את היחסים עימם. אינו יכול אפילו לסבול שגברים אחרים מסתכלים עליך ומצדיק את מעשיו וכעסו עליך בשם הקנאה והאהבה אליך ועוד.</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509120"/>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79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רכושנות</a:t>
            </a:r>
          </a:p>
        </p:txBody>
      </p:sp>
      <p:sp>
        <p:nvSpPr>
          <p:cNvPr id="3" name="מציין מיקום תוכן 2"/>
          <p:cNvSpPr>
            <a:spLocks noGrp="1"/>
          </p:cNvSpPr>
          <p:nvPr>
            <p:ph idx="1"/>
          </p:nvPr>
        </p:nvSpPr>
        <p:spPr/>
        <p:txBody>
          <a:bodyPr/>
          <a:lstStyle/>
          <a:p>
            <a:r>
              <a:rPr lang="he-IL" dirty="0"/>
              <a:t>אם הוא קובע ומחליט עבורך, מדבר בשמך, מחליט מה תעשי, מה תלבשי "זה חשוף מידי", האם את מאופרת ומטופחת מידי לטעמו, דורש את אישורו לפעולות ומעשים שלך ומציג זאת כזוגיות נכונה וטובה אך בעצם משליט וכופה את רצונו עליך. אם את נכנעת, לרוב, לרצונותיו, חוששת ונמנעת מלעשות דברים שמא תכעיסי אותו או תפגעי בו. אם את מרגישה שאת מבטלת את רצונותיך, מוותרת על צרכיך ואין לך חופש לנהוג כרצונך.</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221088"/>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26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בידוד</a:t>
            </a:r>
          </a:p>
        </p:txBody>
      </p:sp>
      <p:sp>
        <p:nvSpPr>
          <p:cNvPr id="3" name="מציין מיקום תוכן 2"/>
          <p:cNvSpPr>
            <a:spLocks noGrp="1"/>
          </p:cNvSpPr>
          <p:nvPr>
            <p:ph idx="1"/>
          </p:nvPr>
        </p:nvSpPr>
        <p:spPr/>
        <p:txBody>
          <a:bodyPr/>
          <a:lstStyle/>
          <a:p>
            <a:r>
              <a:rPr lang="he-IL" dirty="0"/>
              <a:t>אם הוא מנסה לבודד אותך מחבריך וממשפחתך. אם הוא מציג את חברותיך, בני משפחתך ואחרים באור שלילי, לפיו הם מנסים להסית אותך נגדו ולפגוע ביחסים שלכם. "כשאת חוזרת מאימא שלך/אחותך את כבר לא חוזרת אותו דבר, הם לא אוהבים אותי והם משפיעים עלייך לרעה שתעזבי אותי,.. אני לא אוהב שאת הולכת אליהם.."</a:t>
            </a:r>
          </a:p>
          <a:p>
            <a:r>
              <a:rPr lang="he-IL" dirty="0"/>
              <a:t>אם הוא לא רואה בעין יפה את בילוייך עם חבריך וחברותיך או בני משפחתך הנעשים בלעדיו, כגון, בילוי משותף בבית קפה, ימי הולדת וכד' ומוצגים כחוסר נאמנות , שאת אוהבת אותם יותר מאשר אותו או שהזמן איתם בא על חשבונו ואת "משאירה אותו לבד ומזניחה אותו ", " אם את אוהבת אותי, את צריכה להיות איתי".</a:t>
            </a:r>
          </a:p>
          <a:p>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365104"/>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מחבר ישר 4"/>
          <p:cNvCxnSpPr/>
          <p:nvPr/>
        </p:nvCxnSpPr>
        <p:spPr>
          <a:xfrm>
            <a:off x="5076056" y="4365104"/>
            <a:ext cx="2952328"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H="1">
            <a:off x="5004048" y="4365104"/>
            <a:ext cx="2905472" cy="1600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37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זלזול וחוסר הערכה</a:t>
            </a:r>
          </a:p>
        </p:txBody>
      </p:sp>
      <p:sp>
        <p:nvSpPr>
          <p:cNvPr id="3" name="מציין מיקום תוכן 2"/>
          <p:cNvSpPr>
            <a:spLocks noGrp="1"/>
          </p:cNvSpPr>
          <p:nvPr>
            <p:ph idx="1"/>
          </p:nvPr>
        </p:nvSpPr>
        <p:spPr/>
        <p:txBody>
          <a:bodyPr/>
          <a:lstStyle/>
          <a:p>
            <a:r>
              <a:rPr lang="he-IL" dirty="0"/>
              <a:t>אם הוא מעליב, משפיל, לועג ומזלזל בך ובמעשיך באמצעות מילים, התנהגויות ותנועות שונות ופוגע בך בנוכחות אנשים אחרים. קוטע את דבריך באמצע, עושה סימנים המבטאים שאת מדברת שטויות, לא נותן לך לדבר וכד'.</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44725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61" y="3113366"/>
            <a:ext cx="2143125" cy="189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60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ביקורת רבה והאשמה</a:t>
            </a:r>
          </a:p>
        </p:txBody>
      </p:sp>
      <p:sp>
        <p:nvSpPr>
          <p:cNvPr id="3" name="מציין מיקום תוכן 2"/>
          <p:cNvSpPr>
            <a:spLocks noGrp="1"/>
          </p:cNvSpPr>
          <p:nvPr>
            <p:ph idx="1"/>
          </p:nvPr>
        </p:nvSpPr>
        <p:spPr/>
        <p:txBody>
          <a:bodyPr/>
          <a:lstStyle/>
          <a:p>
            <a:r>
              <a:rPr lang="he-IL" dirty="0"/>
              <a:t>– אם הוא מבקר ומאשים אותך על כל דבר שאינו מסתדר לו או רואה אותך אשמה בבעיות שיש ביחסים ביניכם או בבעיותיו. אם את מוצאת את עצמך מסבירה, מתנצלת ומתגוננת מפני הביקורת ההרסנית שלו לעיתים תכופות. אם את מרגישה כתוצאה מהביקורת התכופה אשמה, "לא בסדר", לא שווה, חסרת ערך וחלשה.</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717032"/>
            <a:ext cx="207950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356992"/>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52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חשדנות רבה</a:t>
            </a:r>
          </a:p>
        </p:txBody>
      </p:sp>
      <p:sp>
        <p:nvSpPr>
          <p:cNvPr id="3" name="מציין מיקום תוכן 2"/>
          <p:cNvSpPr>
            <a:spLocks noGrp="1"/>
          </p:cNvSpPr>
          <p:nvPr>
            <p:ph idx="1"/>
          </p:nvPr>
        </p:nvSpPr>
        <p:spPr/>
        <p:txBody>
          <a:bodyPr/>
          <a:lstStyle/>
          <a:p>
            <a:r>
              <a:rPr lang="he-IL" dirty="0"/>
              <a:t>חושד בך לעיתים קרובות, שמא את בוגדת בו. אם כל איחור שלך מהעבודה, מהלימודים או כל מקום אחר גורם לו </a:t>
            </a:r>
            <a:r>
              <a:rPr lang="he-IL" dirty="0" err="1"/>
              <a:t>לסצינת</a:t>
            </a:r>
            <a:r>
              <a:rPr lang="he-IL" dirty="0"/>
              <a:t> קנאה, או מעורר בו התפרצות זעם וכעס אם הוא מנסה להשיגך בטלפון ואת לא זמינה, אם הוא לא יודע מה את עושה והיכן את ועוד.</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0649"/>
            <a:ext cx="214312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0862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37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6126480"/>
            <a:ext cx="6932240" cy="45719"/>
          </a:xfrm>
        </p:spPr>
        <p:txBody>
          <a:bodyPr>
            <a:normAutofit fontScale="90000"/>
          </a:bodyPr>
          <a:lstStyle/>
          <a:p>
            <a:endParaRPr lang="he-IL" dirty="0"/>
          </a:p>
        </p:txBody>
      </p:sp>
      <p:sp>
        <p:nvSpPr>
          <p:cNvPr id="3" name="מציין מיקום טקסט 2"/>
          <p:cNvSpPr>
            <a:spLocks noGrp="1"/>
          </p:cNvSpPr>
          <p:nvPr>
            <p:ph type="body" idx="1"/>
          </p:nvPr>
        </p:nvSpPr>
        <p:spPr/>
        <p:txBody>
          <a:bodyPr/>
          <a:lstStyle/>
          <a:p>
            <a:pPr algn="ctr"/>
            <a:r>
              <a:rPr lang="he-IL" dirty="0"/>
              <a:t>מצבי רוח</a:t>
            </a:r>
          </a:p>
        </p:txBody>
      </p:sp>
      <p:sp>
        <p:nvSpPr>
          <p:cNvPr id="4" name="מציין מיקום תוכן 3"/>
          <p:cNvSpPr>
            <a:spLocks noGrp="1"/>
          </p:cNvSpPr>
          <p:nvPr>
            <p:ph sz="half" idx="2"/>
          </p:nvPr>
        </p:nvSpPr>
        <p:spPr/>
        <p:txBody>
          <a:bodyPr/>
          <a:lstStyle/>
          <a:p>
            <a:endParaRPr lang="he-IL" dirty="0"/>
          </a:p>
          <a:p>
            <a:r>
              <a:rPr lang="he-IL" dirty="0"/>
              <a:t>אם יש לו מצבי רוח קיצוניים המשתנים במהירות.</a:t>
            </a:r>
          </a:p>
        </p:txBody>
      </p:sp>
      <p:sp>
        <p:nvSpPr>
          <p:cNvPr id="5" name="מציין מיקום טקסט 4"/>
          <p:cNvSpPr>
            <a:spLocks noGrp="1"/>
          </p:cNvSpPr>
          <p:nvPr>
            <p:ph type="body" sz="quarter" idx="3"/>
          </p:nvPr>
        </p:nvSpPr>
        <p:spPr/>
        <p:txBody>
          <a:bodyPr/>
          <a:lstStyle/>
          <a:p>
            <a:pPr algn="ctr"/>
            <a:r>
              <a:rPr lang="he-IL" dirty="0"/>
              <a:t>פתיל קצר</a:t>
            </a:r>
          </a:p>
        </p:txBody>
      </p:sp>
      <p:sp>
        <p:nvSpPr>
          <p:cNvPr id="6" name="מציין מיקום תוכן 5"/>
          <p:cNvSpPr>
            <a:spLocks noGrp="1"/>
          </p:cNvSpPr>
          <p:nvPr>
            <p:ph sz="quarter" idx="4"/>
          </p:nvPr>
        </p:nvSpPr>
        <p:spPr/>
        <p:txBody>
          <a:bodyPr/>
          <a:lstStyle/>
          <a:p>
            <a:endParaRPr lang="he-IL" dirty="0"/>
          </a:p>
          <a:p>
            <a:r>
              <a:rPr lang="he-IL" dirty="0"/>
              <a:t>אם הוא מתרגז ומתפרץ לעיתים קרובות</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302" y="398335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86104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217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347</TotalTime>
  <Words>980</Words>
  <Application>Microsoft Office PowerPoint</Application>
  <PresentationFormat>‫הצגה על המסך (4:3)</PresentationFormat>
  <Paragraphs>50</Paragraphs>
  <Slides>16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Impact</vt:lpstr>
      <vt:lpstr>Symbol</vt:lpstr>
      <vt:lpstr>Times New Roman</vt:lpstr>
      <vt:lpstr>NewsPrint</vt:lpstr>
      <vt:lpstr>אורות אדומים בקשר – </vt:lpstr>
      <vt:lpstr>מצגת של PowerPoint‏</vt:lpstr>
      <vt:lpstr>קנאה מוגזמת</vt:lpstr>
      <vt:lpstr>רכושנות</vt:lpstr>
      <vt:lpstr>בידוד</vt:lpstr>
      <vt:lpstr>זלזול וחוסר הערכה</vt:lpstr>
      <vt:lpstr>ביקורת רבה והאשמה</vt:lpstr>
      <vt:lpstr>חשדנות רבה</vt:lpstr>
      <vt:lpstr>מצגת של PowerPoint‏</vt:lpstr>
      <vt:lpstr>מצגת של PowerPoint‏</vt:lpstr>
      <vt:lpstr>• אם הוא מנסה למנוע ממך לצאת לעבודה או ללימודים</vt:lpstr>
      <vt:lpstr>אלימות פיזית</vt:lpstr>
      <vt:lpstr>מצגת של PowerPoint‏</vt:lpstr>
      <vt:lpstr>התנהגות אובססיבית וכפייתית</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אורות אדומים בקשר –</dc:title>
  <dc:creator>user</dc:creator>
  <cp:lastModifiedBy>תמר גבאי</cp:lastModifiedBy>
  <cp:revision>13</cp:revision>
  <dcterms:created xsi:type="dcterms:W3CDTF">2019-11-10T19:39:44Z</dcterms:created>
  <dcterms:modified xsi:type="dcterms:W3CDTF">2022-01-19T06:54:02Z</dcterms:modified>
</cp:coreProperties>
</file>