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76" r:id="rId4"/>
    <p:sldId id="294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95" r:id="rId13"/>
    <p:sldId id="284" r:id="rId14"/>
    <p:sldId id="285" r:id="rId15"/>
    <p:sldId id="296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486" y="2526098"/>
            <a:ext cx="10058400" cy="2323317"/>
          </a:xfrm>
        </p:spPr>
        <p:txBody>
          <a:bodyPr>
            <a:noAutofit/>
          </a:bodyPr>
          <a:lstStyle/>
          <a:p>
            <a:pPr algn="r"/>
            <a:r>
              <a:rPr lang="he-IL" sz="6000" dirty="0" smtClean="0"/>
              <a:t>אנרגיה </a:t>
            </a:r>
            <a:r>
              <a:rPr lang="he-IL" sz="6000" dirty="0"/>
              <a:t>מתחדשת </a:t>
            </a:r>
            <a:r>
              <a:rPr lang="he-IL" sz="6000" dirty="0" smtClean="0"/>
              <a:t/>
            </a:r>
            <a:br>
              <a:rPr lang="he-IL" sz="6000" dirty="0" smtClean="0"/>
            </a:br>
            <a:r>
              <a:rPr lang="he-IL" sz="6000" dirty="0" smtClean="0"/>
              <a:t>ואנרגיה </a:t>
            </a:r>
            <a:r>
              <a:rPr lang="he-IL" sz="6000" dirty="0"/>
              <a:t>מתכלת </a:t>
            </a:r>
            <a:r>
              <a:rPr lang="he-IL" sz="3600" dirty="0"/>
              <a:t>(דלק פוסילי, דלק מאובן)</a:t>
            </a:r>
            <a:r>
              <a:rPr lang="he-IL" sz="6600" dirty="0"/>
              <a:t/>
            </a:r>
            <a:br>
              <a:rPr lang="he-IL" sz="6600" dirty="0"/>
            </a:b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3660372" y="4140449"/>
            <a:ext cx="71453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אין פה פירוט עמוק לכל סוג של אנרגיה אלא רק הצגה כללית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אנרגיה סולארית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0" y="3667102"/>
            <a:ext cx="6295612" cy="236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7" y="2077368"/>
            <a:ext cx="2237078" cy="15897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מחבר חץ ישר 5"/>
          <p:cNvCxnSpPr/>
          <p:nvPr/>
        </p:nvCxnSpPr>
        <p:spPr>
          <a:xfrm flipH="1">
            <a:off x="6535404" y="3082834"/>
            <a:ext cx="1406813" cy="14761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מלבן 9"/>
          <p:cNvSpPr/>
          <p:nvPr/>
        </p:nvSpPr>
        <p:spPr>
          <a:xfrm>
            <a:off x="2460414" y="3287672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קולטים </a:t>
            </a:r>
            <a:r>
              <a:rPr lang="he-IL" b="1" dirty="0" err="1"/>
              <a:t>סולארים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8628" y="233539"/>
            <a:ext cx="11051177" cy="1438507"/>
          </a:xfrm>
        </p:spPr>
        <p:txBody>
          <a:bodyPr/>
          <a:lstStyle/>
          <a:p>
            <a:pPr algn="ctr"/>
            <a:r>
              <a:rPr lang="he-IL" dirty="0" smtClean="0"/>
              <a:t>אנרגיה הידרו-אלקטרית (הידרו=מים) בסכר על נהר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995" y="1985554"/>
            <a:ext cx="5580222" cy="3908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4417" y="1985554"/>
            <a:ext cx="10350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 smtClean="0">
                <a:solidFill>
                  <a:schemeClr val="bg1"/>
                </a:solidFill>
              </a:rPr>
              <a:t>מפלס </a:t>
            </a:r>
          </a:p>
          <a:p>
            <a:pPr algn="r"/>
            <a:r>
              <a:rPr lang="he-IL" sz="2400" b="1" dirty="0" smtClean="0">
                <a:solidFill>
                  <a:schemeClr val="bg1"/>
                </a:solidFill>
              </a:rPr>
              <a:t>תחתון </a:t>
            </a:r>
          </a:p>
          <a:p>
            <a:pPr algn="r"/>
            <a:r>
              <a:rPr lang="he-IL" sz="2400" b="1" dirty="0" smtClean="0">
                <a:solidFill>
                  <a:schemeClr val="bg1"/>
                </a:solidFill>
              </a:rPr>
              <a:t>במורד</a:t>
            </a:r>
          </a:p>
          <a:p>
            <a:pPr algn="r"/>
            <a:r>
              <a:rPr lang="he-IL" sz="2400" b="1" dirty="0" smtClean="0">
                <a:solidFill>
                  <a:schemeClr val="bg1"/>
                </a:solidFill>
              </a:rPr>
              <a:t>הנהר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996" y="4745329"/>
            <a:ext cx="229711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 smtClean="0">
                <a:solidFill>
                  <a:schemeClr val="bg1"/>
                </a:solidFill>
              </a:rPr>
              <a:t>מפלס עליון – נוצר מאגר מים עצום במעלה הנהר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4216" y="2560320"/>
            <a:ext cx="518981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dirty="0" smtClean="0">
                <a:solidFill>
                  <a:srgbClr val="FF0000"/>
                </a:solidFill>
              </a:rPr>
              <a:t>סכר </a:t>
            </a:r>
            <a:r>
              <a:rPr lang="he-IL" sz="3200" dirty="0" smtClean="0"/>
              <a:t>על נהר שזורם חזק.</a:t>
            </a:r>
          </a:p>
          <a:p>
            <a:pPr algn="r"/>
            <a:r>
              <a:rPr lang="he-IL" sz="3200" dirty="0" smtClean="0"/>
              <a:t> </a:t>
            </a:r>
          </a:p>
          <a:p>
            <a:pPr algn="r"/>
            <a:r>
              <a:rPr lang="he-IL" sz="3200" dirty="0" smtClean="0"/>
              <a:t>נפילה המים בין 2 המפלסים מייצרת </a:t>
            </a:r>
            <a:r>
              <a:rPr lang="he-IL" sz="3200" dirty="0" smtClean="0">
                <a:solidFill>
                  <a:srgbClr val="FF0000"/>
                </a:solidFill>
              </a:rPr>
              <a:t>חשמל הידרו-אלקטרי</a:t>
            </a:r>
            <a:r>
              <a:rPr lang="he-IL" sz="3200" dirty="0" smtClean="0"/>
              <a:t>.</a:t>
            </a:r>
          </a:p>
          <a:p>
            <a:pPr algn="r"/>
            <a:r>
              <a:rPr lang="he-IL" sz="3200" dirty="0" smtClean="0"/>
              <a:t>זו אנרגיה מתחדשת</a:t>
            </a:r>
            <a:endParaRPr lang="he-IL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68628" y="5894541"/>
            <a:ext cx="346363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/>
              <a:t>cedric-dhaenens-Ul-1-YbuyX4-unsplash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343196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186" y="1410789"/>
            <a:ext cx="5985840" cy="3145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2186" y="4556757"/>
            <a:ext cx="498763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/>
              <a:t>nicole-geri-Bd_oufPhVG0-unsplash</a:t>
            </a:r>
            <a:endParaRPr lang="he-IL" sz="105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31" y="1143084"/>
            <a:ext cx="4035951" cy="4656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031" y="5799170"/>
            <a:ext cx="26247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lode-lagrainge-45cr4wHWTIw-unsplash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06207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חוות רוח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5" y="2196698"/>
            <a:ext cx="4623247" cy="3446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3509" y="5590902"/>
            <a:ext cx="9268690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/>
              <a:t>By The joy of all things - Own </a:t>
            </a:r>
            <a:r>
              <a:rPr lang="en-US" sz="1050" dirty="0" smtClean="0"/>
              <a:t>work , </a:t>
            </a:r>
            <a:r>
              <a:rPr lang="en-US" sz="1050" dirty="0"/>
              <a:t>CC BY-SA 4.0, </a:t>
            </a:r>
            <a:endParaRPr lang="en-US" sz="1050" dirty="0" smtClean="0"/>
          </a:p>
          <a:p>
            <a:r>
              <a:rPr lang="en-US" sz="1050" dirty="0" smtClean="0"/>
              <a:t>https</a:t>
            </a:r>
            <a:r>
              <a:rPr lang="en-US" sz="1050" dirty="0"/>
              <a:t>://commons.wikimedia.org/w/index.php?curid=81516269</a:t>
            </a:r>
          </a:p>
        </p:txBody>
      </p:sp>
      <p:pic>
        <p:nvPicPr>
          <p:cNvPr id="6" name="תמונה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30" y="2196699"/>
            <a:ext cx="5826033" cy="34464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22374" y="5590902"/>
            <a:ext cx="296487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zbynek-burival-4NhqyQeErP8-unsplash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260729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40526" y="808305"/>
            <a:ext cx="10058400" cy="1450757"/>
          </a:xfrm>
        </p:spPr>
        <p:txBody>
          <a:bodyPr/>
          <a:lstStyle/>
          <a:p>
            <a:pPr algn="ctr"/>
            <a:r>
              <a:rPr lang="he-IL" dirty="0"/>
              <a:t>אנרגיה </a:t>
            </a:r>
            <a:r>
              <a:rPr lang="he-IL" dirty="0" smtClean="0"/>
              <a:t>גאו-תרמית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40" y="2050552"/>
            <a:ext cx="4193519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216740" y="5908177"/>
            <a:ext cx="48629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dirty="0"/>
              <a:t>מאת </a:t>
            </a:r>
            <a:r>
              <a:rPr lang="en-US" sz="800" dirty="0"/>
              <a:t>Andreas Tille - </a:t>
            </a:r>
            <a:r>
              <a:rPr lang="he-IL" sz="800" dirty="0"/>
              <a:t>נוצר על ידי מעלה היצירה - </a:t>
            </a:r>
            <a:r>
              <a:rPr lang="en-US" sz="800" dirty="0"/>
              <a:t>see http://fam-tille.de/sparetime.htmlImage with Information in EnglishBild mit Informationen auf Deutsch, CC BY-SA 3.0, https://commons.wikimedia.org/w/index.php?curid=43874</a:t>
            </a:r>
            <a:endParaRPr lang="he-IL" sz="800" dirty="0"/>
          </a:p>
        </p:txBody>
      </p:sp>
      <p:pic>
        <p:nvPicPr>
          <p:cNvPr id="6" name="תמונה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6" y="1964079"/>
            <a:ext cx="5541818" cy="40305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98963" y="5994649"/>
            <a:ext cx="5070763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00" dirty="0"/>
              <a:t>marc-szeglat-Aduh0KXCI1w-unsplash</a:t>
            </a:r>
            <a:endParaRPr lang="he-IL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-447013" y="2166729"/>
            <a:ext cx="117463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>
                <a:solidFill>
                  <a:schemeClr val="bg1"/>
                </a:solidFill>
              </a:rPr>
              <a:t>גייזר: סילון מים חמים שפורץ מהאדמה </a:t>
            </a:r>
            <a:r>
              <a:rPr lang="he-IL" dirty="0" smtClean="0">
                <a:solidFill>
                  <a:schemeClr val="bg1"/>
                </a:solidFill>
              </a:rPr>
              <a:t>בשל</a:t>
            </a:r>
          </a:p>
          <a:p>
            <a:pPr algn="r"/>
            <a:r>
              <a:rPr lang="he-IL" dirty="0" smtClean="0">
                <a:solidFill>
                  <a:schemeClr val="bg1"/>
                </a:solidFill>
              </a:rPr>
              <a:t>מפגש </a:t>
            </a:r>
            <a:r>
              <a:rPr lang="he-IL" dirty="0">
                <a:solidFill>
                  <a:schemeClr val="bg1"/>
                </a:solidFill>
              </a:rPr>
              <a:t>בין מי תהום לבין </a:t>
            </a:r>
            <a:r>
              <a:rPr lang="he-IL" dirty="0" smtClean="0">
                <a:solidFill>
                  <a:schemeClr val="bg1"/>
                </a:solidFill>
              </a:rPr>
              <a:t>מגמה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47013" y="6334780"/>
            <a:ext cx="109359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dirty="0">
                <a:solidFill>
                  <a:schemeClr val="bg1"/>
                </a:solidFill>
              </a:rPr>
              <a:t>ניתן להקים מפעל גיאותרמי ולהפוך את המים הלוהטים לחשמל</a:t>
            </a:r>
          </a:p>
        </p:txBody>
      </p:sp>
    </p:spTree>
    <p:extLst>
      <p:ext uri="{BB962C8B-B14F-4D97-AF65-F5344CB8AC3E}">
        <p14:creationId xmlns:p14="http://schemas.microsoft.com/office/powerpoint/2010/main" val="127880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35" y="235131"/>
            <a:ext cx="7971508" cy="59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5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19793" y="259665"/>
            <a:ext cx="5512525" cy="1450757"/>
          </a:xfrm>
        </p:spPr>
        <p:txBody>
          <a:bodyPr/>
          <a:lstStyle/>
          <a:p>
            <a:r>
              <a:rPr lang="he-IL" dirty="0"/>
              <a:t>דלק ביולוגי</a:t>
            </a:r>
            <a:endParaRPr lang="he-IL" dirty="0"/>
          </a:p>
        </p:txBody>
      </p:sp>
      <p:sp>
        <p:nvSpPr>
          <p:cNvPr id="4" name="מציין מיקום תוכן 3"/>
          <p:cNvSpPr txBox="1">
            <a:spLocks noGrp="1"/>
          </p:cNvSpPr>
          <p:nvPr>
            <p:ph idx="1"/>
          </p:nvPr>
        </p:nvSpPr>
        <p:spPr>
          <a:xfrm>
            <a:off x="6035040" y="3017352"/>
            <a:ext cx="5303519" cy="16148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אפשר להפיק דלק וחשמל מצמחים</a:t>
            </a:r>
          </a:p>
          <a:p>
            <a:endParaRPr lang="he-IL" sz="2800" dirty="0"/>
          </a:p>
          <a:p>
            <a:r>
              <a:rPr lang="he-IL" sz="2800" dirty="0" smtClean="0"/>
              <a:t>זה מכונה דלק ביולוגי או ביו-אנרגיה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46" y="1972492"/>
            <a:ext cx="3356439" cy="4061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146" y="5994419"/>
            <a:ext cx="379614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 smtClean="0"/>
              <a:t>katherine-volkovski-Q_MJjEN14uk-unsplash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183152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 - אנרגיה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sz="2600" dirty="0" smtClean="0"/>
              <a:t>השוואה בין אנרגיה מתכלת לאנרגיה מתחדשת  </a:t>
            </a:r>
            <a:r>
              <a:rPr lang="he-IL" dirty="0" smtClean="0"/>
              <a:t>עמוד 4-3</a:t>
            </a:r>
          </a:p>
          <a:p>
            <a:r>
              <a:rPr lang="he-IL" sz="2600" dirty="0" smtClean="0"/>
              <a:t>פחם</a:t>
            </a:r>
            <a:r>
              <a:rPr lang="he-IL" dirty="0" smtClean="0"/>
              <a:t> עמוד 6-5</a:t>
            </a:r>
          </a:p>
          <a:p>
            <a:r>
              <a:rPr lang="he-IL" sz="2600" dirty="0" smtClean="0"/>
              <a:t>גז טבעי </a:t>
            </a:r>
            <a:r>
              <a:rPr lang="he-IL" dirty="0" smtClean="0"/>
              <a:t>עמוד 7</a:t>
            </a:r>
          </a:p>
          <a:p>
            <a:r>
              <a:rPr lang="he-IL" sz="2600" dirty="0" smtClean="0"/>
              <a:t>נפט</a:t>
            </a:r>
            <a:r>
              <a:rPr lang="he-IL" dirty="0" smtClean="0"/>
              <a:t> עמוד 8</a:t>
            </a:r>
          </a:p>
          <a:p>
            <a:r>
              <a:rPr lang="he-IL" sz="2600" dirty="0" smtClean="0"/>
              <a:t>אנרגיה סולארית </a:t>
            </a:r>
            <a:r>
              <a:rPr lang="he-IL" dirty="0" smtClean="0"/>
              <a:t>עמוד 10</a:t>
            </a:r>
          </a:p>
          <a:p>
            <a:r>
              <a:rPr lang="he-IL" sz="2600" dirty="0" smtClean="0"/>
              <a:t>אנרגיה הידרו-אלקטרית (סכר על נהר) </a:t>
            </a:r>
            <a:r>
              <a:rPr lang="he-IL" dirty="0" smtClean="0"/>
              <a:t>עמוד 11</a:t>
            </a:r>
          </a:p>
          <a:p>
            <a:r>
              <a:rPr lang="he-IL" sz="2600" dirty="0" smtClean="0"/>
              <a:t>אנרגיית רוח </a:t>
            </a:r>
            <a:r>
              <a:rPr lang="he-IL" dirty="0" smtClean="0"/>
              <a:t>עמוד 13</a:t>
            </a:r>
          </a:p>
          <a:p>
            <a:r>
              <a:rPr lang="he-IL" sz="2600" dirty="0" smtClean="0"/>
              <a:t>אנרגיה גאותרמית </a:t>
            </a:r>
            <a:r>
              <a:rPr lang="he-IL" dirty="0" smtClean="0"/>
              <a:t>עמוד 14</a:t>
            </a:r>
          </a:p>
          <a:p>
            <a:r>
              <a:rPr lang="he-IL" sz="2600" dirty="0" smtClean="0"/>
              <a:t>דלק </a:t>
            </a:r>
            <a:r>
              <a:rPr lang="he-IL" sz="2600" smtClean="0"/>
              <a:t>ביולוגי </a:t>
            </a:r>
            <a:r>
              <a:rPr lang="he-IL" smtClean="0"/>
              <a:t>עמוד 16</a:t>
            </a:r>
            <a:endParaRPr lang="he-IL" dirty="0" smtClean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62149" y="3356674"/>
            <a:ext cx="165898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אין פה פירוט עמוק לכל סוג של אנרגיה אלא רק הצגה כללית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5184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96" y="2097318"/>
            <a:ext cx="6733333" cy="3685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38259"/>
              </p:ext>
            </p:extLst>
          </p:nvPr>
        </p:nvGraphicFramePr>
        <p:xfrm>
          <a:off x="65314" y="326575"/>
          <a:ext cx="11560629" cy="58352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23566">
                  <a:extLst>
                    <a:ext uri="{9D8B030D-6E8A-4147-A177-3AD203B41FA5}">
                      <a16:colId xmlns:a16="http://schemas.microsoft.com/office/drawing/2014/main" val="3542244480"/>
                    </a:ext>
                  </a:extLst>
                </a:gridCol>
                <a:gridCol w="7137063">
                  <a:extLst>
                    <a:ext uri="{9D8B030D-6E8A-4147-A177-3AD203B41FA5}">
                      <a16:colId xmlns:a16="http://schemas.microsoft.com/office/drawing/2014/main" val="2288324330"/>
                    </a:ext>
                  </a:extLst>
                </a:gridCol>
              </a:tblGrid>
              <a:tr h="1075404"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 smtClean="0">
                          <a:solidFill>
                            <a:schemeClr val="tx1"/>
                          </a:solidFill>
                        </a:rPr>
                        <a:t>אנרגיה מתכלת</a:t>
                      </a:r>
                      <a:endParaRPr lang="he-IL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 smtClean="0">
                          <a:solidFill>
                            <a:schemeClr val="bg1"/>
                          </a:solidFill>
                        </a:rPr>
                        <a:t>אנרגיה מתחדשת</a:t>
                      </a:r>
                      <a:endParaRPr lang="he-IL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935213"/>
                  </a:ext>
                </a:extLst>
              </a:tr>
              <a:tr h="3636453"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sz="2000" b="1" dirty="0" smtClean="0"/>
                        <a:t>נפט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000" b="1" dirty="0" smtClean="0"/>
                        <a:t>פחם</a:t>
                      </a:r>
                      <a:r>
                        <a:rPr lang="he-IL" sz="2000" dirty="0" smtClean="0"/>
                        <a:t> 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sz="2000" b="1" dirty="0" smtClean="0"/>
                        <a:t>גז טבעי</a:t>
                      </a:r>
                      <a:r>
                        <a:rPr lang="he-IL" sz="2000" dirty="0" smtClean="0"/>
                        <a:t> 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endParaRPr lang="he-IL" sz="2000" dirty="0" smtClean="0"/>
                    </a:p>
                    <a:p>
                      <a:pPr algn="r" rtl="1"/>
                      <a:r>
                        <a:rPr lang="he-IL" sz="2000" dirty="0" smtClean="0"/>
                        <a:t>שלושת אלה ביחד מכונים </a:t>
                      </a:r>
                      <a:r>
                        <a:rPr lang="he-IL" sz="2000" b="1" dirty="0" smtClean="0">
                          <a:solidFill>
                            <a:srgbClr val="FF0000"/>
                          </a:solidFill>
                        </a:rPr>
                        <a:t>דלק פוסילי </a:t>
                      </a:r>
                      <a:r>
                        <a:rPr lang="he-IL" sz="2000" dirty="0" smtClean="0"/>
                        <a:t>או </a:t>
                      </a:r>
                      <a:r>
                        <a:rPr lang="he-IL" sz="2000" b="1" dirty="0" smtClean="0">
                          <a:solidFill>
                            <a:srgbClr val="FF0000"/>
                          </a:solidFill>
                        </a:rPr>
                        <a:t>דלק מאובן </a:t>
                      </a:r>
                      <a:r>
                        <a:rPr lang="he-IL" sz="2000" dirty="0" smtClean="0"/>
                        <a:t>כי חומרים אלה נוצרו</a:t>
                      </a:r>
                      <a:r>
                        <a:rPr lang="he-IL" sz="2000" baseline="0" dirty="0" smtClean="0"/>
                        <a:t> בימי קדם מתערובת של צמחים ושרידי חיות (מאובנים) שהופעל עליהם לחץ של מים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 smtClean="0"/>
                        <a:t>1. </a:t>
                      </a:r>
                      <a:r>
                        <a:rPr lang="he-IL" sz="2000" b="1" dirty="0" smtClean="0">
                          <a:solidFill>
                            <a:srgbClr val="00B050"/>
                          </a:solidFill>
                        </a:rPr>
                        <a:t>אנרגיה סולארית</a:t>
                      </a:r>
                      <a:r>
                        <a:rPr lang="he-IL" sz="2000" dirty="0" smtClean="0"/>
                        <a:t>: קולטים שמייצרים אנרגיה </a:t>
                      </a:r>
                      <a:r>
                        <a:rPr lang="he-IL" sz="2000" b="0" dirty="0" smtClean="0"/>
                        <a:t>מה</a:t>
                      </a:r>
                      <a:r>
                        <a:rPr lang="he-IL" sz="2000" b="1" dirty="0" smtClean="0"/>
                        <a:t>שמש</a:t>
                      </a:r>
                    </a:p>
                    <a:p>
                      <a:pPr algn="r" rtl="1"/>
                      <a:r>
                        <a:rPr lang="he-IL" sz="2000" dirty="0" smtClean="0"/>
                        <a:t>2. </a:t>
                      </a:r>
                      <a:r>
                        <a:rPr lang="he-IL" sz="2000" b="1" dirty="0" smtClean="0">
                          <a:solidFill>
                            <a:srgbClr val="00B050"/>
                          </a:solidFill>
                        </a:rPr>
                        <a:t>אנרגיה הידרו-אלקטרית</a:t>
                      </a:r>
                      <a:r>
                        <a:rPr lang="he-IL" sz="2000" dirty="0" smtClean="0"/>
                        <a:t>: חשמל שמיוצר ב</a:t>
                      </a:r>
                      <a:r>
                        <a:rPr lang="he-IL" sz="2000" b="1" dirty="0" smtClean="0"/>
                        <a:t>סכר</a:t>
                      </a:r>
                      <a:r>
                        <a:rPr lang="he-IL" sz="2000" baseline="0" dirty="0" smtClean="0"/>
                        <a:t> שנבנה על נהר</a:t>
                      </a:r>
                    </a:p>
                    <a:p>
                      <a:pPr algn="r" rtl="1"/>
                      <a:r>
                        <a:rPr lang="he-IL" sz="2000" baseline="0" dirty="0" smtClean="0"/>
                        <a:t>3. </a:t>
                      </a:r>
                      <a:r>
                        <a:rPr lang="he-IL" sz="2000" b="1" baseline="0" dirty="0" smtClean="0">
                          <a:solidFill>
                            <a:srgbClr val="00B050"/>
                          </a:solidFill>
                        </a:rPr>
                        <a:t>אנרגיית רוח</a:t>
                      </a:r>
                      <a:r>
                        <a:rPr lang="he-IL" sz="2000" baseline="0" dirty="0" smtClean="0"/>
                        <a:t>: רוח מסובבת להבים שנמצאים על עמוד גבוה</a:t>
                      </a:r>
                    </a:p>
                    <a:p>
                      <a:pPr algn="r" rtl="1"/>
                      <a:r>
                        <a:rPr lang="he-IL" sz="2000" baseline="0" dirty="0" smtClean="0"/>
                        <a:t>4. </a:t>
                      </a:r>
                      <a:r>
                        <a:rPr lang="he-IL" sz="2000" b="1" baseline="0" dirty="0" smtClean="0">
                          <a:solidFill>
                            <a:srgbClr val="00B050"/>
                          </a:solidFill>
                        </a:rPr>
                        <a:t>אנרגיה </a:t>
                      </a:r>
                      <a:r>
                        <a:rPr lang="he-IL" sz="2000" b="1" baseline="0" dirty="0" err="1" smtClean="0">
                          <a:solidFill>
                            <a:srgbClr val="00B050"/>
                          </a:solidFill>
                        </a:rPr>
                        <a:t>גיאו</a:t>
                      </a:r>
                      <a:r>
                        <a:rPr lang="he-IL" sz="2000" b="1" baseline="0" dirty="0" smtClean="0">
                          <a:solidFill>
                            <a:srgbClr val="00B050"/>
                          </a:solidFill>
                        </a:rPr>
                        <a:t>-תרמית</a:t>
                      </a:r>
                      <a:r>
                        <a:rPr lang="he-IL" sz="2000" baseline="0" dirty="0" smtClean="0"/>
                        <a:t>: אנרגיה שמופקת מ</a:t>
                      </a:r>
                      <a:r>
                        <a:rPr lang="he-IL" sz="2000" b="1" baseline="0" dirty="0" smtClean="0"/>
                        <a:t>מי תהום </a:t>
                      </a:r>
                      <a:r>
                        <a:rPr lang="he-IL" sz="2000" baseline="0" dirty="0" smtClean="0"/>
                        <a:t>(מים תת-קרקעיים) שמתחממים בשל מפגש עם </a:t>
                      </a:r>
                      <a:r>
                        <a:rPr lang="he-IL" sz="2000" b="1" baseline="0" dirty="0" smtClean="0"/>
                        <a:t>מַגְמָה</a:t>
                      </a:r>
                      <a:r>
                        <a:rPr lang="he-IL" sz="2000" baseline="0" dirty="0" smtClean="0"/>
                        <a:t> לוהטת.</a:t>
                      </a:r>
                    </a:p>
                    <a:p>
                      <a:pPr algn="r" rtl="1"/>
                      <a:r>
                        <a:rPr lang="he-IL" sz="2000" baseline="0" dirty="0" smtClean="0"/>
                        <a:t>5. </a:t>
                      </a:r>
                      <a:r>
                        <a:rPr lang="he-IL" sz="2000" b="1" baseline="0" dirty="0" smtClean="0">
                          <a:solidFill>
                            <a:srgbClr val="00B050"/>
                          </a:solidFill>
                        </a:rPr>
                        <a:t>ביו אנרגיה, דלק ביולוגי</a:t>
                      </a:r>
                      <a:r>
                        <a:rPr lang="he-IL" sz="2000" baseline="0" dirty="0" smtClean="0"/>
                        <a:t>: חשמל שמופק מ</a:t>
                      </a:r>
                      <a:r>
                        <a:rPr lang="he-IL" sz="2000" b="1" baseline="0" dirty="0" smtClean="0"/>
                        <a:t>צמחים</a:t>
                      </a:r>
                      <a:r>
                        <a:rPr lang="he-IL" sz="2000" baseline="0" dirty="0" smtClean="0"/>
                        <a:t> כמו תירס ואצות</a:t>
                      </a:r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339925"/>
                  </a:ext>
                </a:extLst>
              </a:tr>
              <a:tr h="1123409"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dirty="0" smtClean="0"/>
                        <a:t>אנרגיה </a:t>
                      </a:r>
                      <a:r>
                        <a:rPr lang="he-IL" b="1" dirty="0" smtClean="0"/>
                        <a:t>מתכלת</a:t>
                      </a:r>
                      <a:r>
                        <a:rPr lang="he-IL" dirty="0" smtClean="0"/>
                        <a:t> שתגמר בעתיד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dirty="0" smtClean="0"/>
                        <a:t>אנרגיה ש</a:t>
                      </a:r>
                      <a:r>
                        <a:rPr lang="he-IL" b="1" dirty="0" smtClean="0"/>
                        <a:t>מזהמת</a:t>
                      </a:r>
                      <a:r>
                        <a:rPr lang="he-IL" baseline="0" dirty="0" smtClean="0"/>
                        <a:t> את המים, הקרקע והאוויר ובכך היא "תורמת" ל</a:t>
                      </a:r>
                      <a:r>
                        <a:rPr lang="he-IL" b="1" baseline="0" dirty="0" smtClean="0"/>
                        <a:t>התחממות הגלובלית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dirty="0" smtClean="0"/>
                        <a:t>אנרגיה לא מתכלת. למשל, השמש והרוח לא עומדים</a:t>
                      </a:r>
                      <a:r>
                        <a:rPr lang="he-IL" baseline="0" dirty="0" smtClean="0"/>
                        <a:t> להפסיק בקרוב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baseline="0" dirty="0" smtClean="0"/>
                        <a:t>אנרגיה שלא מזהמת (אם כי בעיות אחרות שלא נדון בהם כעת)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334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47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פחם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59" y="2271554"/>
            <a:ext cx="6095238" cy="357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9" y="2271554"/>
            <a:ext cx="5483502" cy="3572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886681"/>
            <a:ext cx="10058400" cy="1450757"/>
          </a:xfrm>
        </p:spPr>
        <p:txBody>
          <a:bodyPr>
            <a:noAutofit/>
          </a:bodyPr>
          <a:lstStyle/>
          <a:p>
            <a:r>
              <a:rPr lang="he-IL" sz="3600" dirty="0"/>
              <a:t>פחם מועבר ברכבת או </a:t>
            </a:r>
            <a:r>
              <a:rPr lang="he-IL" sz="3600" dirty="0" err="1"/>
              <a:t>באוניה</a:t>
            </a:r>
            <a:r>
              <a:rPr lang="he-IL" sz="3600" dirty="0"/>
              <a:t> לתחנת חשמל\כוח. </a:t>
            </a:r>
            <a:br>
              <a:rPr lang="he-IL" sz="3600" dirty="0"/>
            </a:br>
            <a:r>
              <a:rPr lang="he-IL" sz="3600" dirty="0"/>
              <a:t>את הפחם שורפים וכך מייצרים חשמל</a:t>
            </a:r>
            <a:br>
              <a:rPr lang="he-IL" sz="3600" dirty="0"/>
            </a:br>
            <a:endParaRPr lang="he-IL" sz="36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742" y="2065925"/>
            <a:ext cx="3914007" cy="397805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498" y="2071501"/>
            <a:ext cx="6154009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26276" y="938934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he-IL" sz="4000" dirty="0"/>
              <a:t>שימושי גז</a:t>
            </a:r>
            <a:r>
              <a:rPr lang="he-IL" sz="4000" dirty="0" smtClean="0"/>
              <a:t>: חשמל, גז </a:t>
            </a:r>
            <a:r>
              <a:rPr lang="he-IL" sz="4000" dirty="0"/>
              <a:t>לכיריים בתנור שלכם. </a:t>
            </a:r>
            <a:br>
              <a:rPr lang="he-IL" sz="4000" dirty="0"/>
            </a:br>
            <a:r>
              <a:rPr lang="he-IL" sz="4000" dirty="0"/>
              <a:t>יש גם מכוניות שנוסעות על גז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865" y="2011363"/>
            <a:ext cx="6280596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נפט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440" y="2011512"/>
            <a:ext cx="2549755" cy="3892756"/>
          </a:xfrm>
          <a:prstGeom prst="rect">
            <a:avLst/>
          </a:prstGeom>
        </p:spPr>
      </p:pic>
      <p:pic>
        <p:nvPicPr>
          <p:cNvPr id="5" name="מציין מיקום תוכן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88" y="2011363"/>
            <a:ext cx="2856349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4" y="2020540"/>
            <a:ext cx="4060202" cy="3848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195943" y="416419"/>
            <a:ext cx="10058400" cy="14507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7200" dirty="0" smtClean="0"/>
              <a:t>כעת לאנרגיה מתחדשת</a:t>
            </a:r>
            <a:endParaRPr lang="he-IL" sz="7200" dirty="0"/>
          </a:p>
        </p:txBody>
      </p:sp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49</TotalTime>
  <Words>406</Words>
  <Application>Microsoft Office PowerPoint</Application>
  <PresentationFormat>מסך רחב</PresentationFormat>
  <Paragraphs>64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מצגות קמפוס</vt:lpstr>
      <vt:lpstr>אנרגיה מתחדשת  ואנרגיה מתכלת (דלק פוסילי, דלק מאובן) </vt:lpstr>
      <vt:lpstr>תוכן עניינים - אנרגיה</vt:lpstr>
      <vt:lpstr>מצגת של PowerPoint‏</vt:lpstr>
      <vt:lpstr>מצגת של PowerPoint‏</vt:lpstr>
      <vt:lpstr>פחם</vt:lpstr>
      <vt:lpstr>פחם מועבר ברכבת או באוניה לתחנת חשמל\כוח.  את הפחם שורפים וכך מייצרים חשמל </vt:lpstr>
      <vt:lpstr>שימושי גז: חשמל, גז לכיריים בתנור שלכם.  יש גם מכוניות שנוסעות על גז </vt:lpstr>
      <vt:lpstr>נפט</vt:lpstr>
      <vt:lpstr>כעת לאנרגיה מתחדשת</vt:lpstr>
      <vt:lpstr>אנרגיה סולארית</vt:lpstr>
      <vt:lpstr>אנרגיה הידרו-אלקטרית (הידרו=מים) בסכר על נהר</vt:lpstr>
      <vt:lpstr>מצגת של PowerPoint‏</vt:lpstr>
      <vt:lpstr>חוות רוח</vt:lpstr>
      <vt:lpstr>אנרגיה גאו-תרמית </vt:lpstr>
      <vt:lpstr>מצגת של PowerPoint‏</vt:lpstr>
      <vt:lpstr>דלק ביולוגי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10</cp:revision>
  <dcterms:created xsi:type="dcterms:W3CDTF">2020-05-21T11:17:02Z</dcterms:created>
  <dcterms:modified xsi:type="dcterms:W3CDTF">2020-07-16T18:40:39Z</dcterms:modified>
</cp:coreProperties>
</file>