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94" r:id="rId2"/>
  </p:sldMasterIdLst>
  <p:sldIdLst>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7B09"/>
    <a:srgbClr val="E2AC00"/>
    <a:srgbClr val="6600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p:scale>
          <a:sx n="118" d="100"/>
          <a:sy n="118" d="100"/>
        </p:scale>
        <p:origin x="-120" y="-5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414454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404715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9397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809911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26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3878782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1408975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2449986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434798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35883390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276086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1358009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2780890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8" name="Footer Placeholder 7"/>
          <p:cNvSpPr>
            <a:spLocks noGrp="1"/>
          </p:cNvSpPr>
          <p:nvPr>
            <p:ph type="ftr" sz="quarter" idx="11"/>
          </p:nvPr>
        </p:nvSpPr>
        <p:spPr/>
        <p:txBody>
          <a:bodyPr/>
          <a:lstStyle/>
          <a:p>
            <a:endParaRPr lang="he-I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1383314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4" name="Footer Placeholder 3"/>
          <p:cNvSpPr>
            <a:spLocks noGrp="1"/>
          </p:cNvSpPr>
          <p:nvPr>
            <p:ph type="ftr" sz="quarter" idx="11"/>
          </p:nvPr>
        </p:nvSpPr>
        <p:spPr/>
        <p:txBody>
          <a:bodyPr/>
          <a:lstStyle/>
          <a:p>
            <a:endParaRPr lang="he-I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3826672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3" name="Footer Placeholder 2"/>
          <p:cNvSpPr>
            <a:spLocks noGrp="1"/>
          </p:cNvSpPr>
          <p:nvPr>
            <p:ph type="ftr" sz="quarter" idx="11"/>
          </p:nvPr>
        </p:nvSpPr>
        <p:spPr/>
        <p:txBody>
          <a:bodyPr/>
          <a:lstStyle/>
          <a:p>
            <a:endParaRPr lang="he-I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38541004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42227611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174398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11292053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C88B74-E7D9-4E14-A3A4-F18A979B0D34}" type="slidenum">
              <a:rPr lang="he-IL" smtClean="0"/>
              <a:t>‹#›</a:t>
            </a:fld>
            <a:endParaRPr lang="he-I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7969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33837479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C88B74-E7D9-4E14-A3A4-F18A979B0D34}" type="slidenum">
              <a:rPr lang="he-IL" smtClean="0"/>
              <a:t>‹#›</a:t>
            </a:fld>
            <a:endParaRPr lang="he-I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385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2841688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23584338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3685979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81637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324195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128557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205628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3367211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277093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D1772969-180B-453E-A7DF-EDAD9EAA8D5C}" type="datetimeFigureOut">
              <a:rPr lang="he-IL" smtClean="0"/>
              <a:t>כ"ב/תשרי/תשפ"א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0C88B74-E7D9-4E14-A3A4-F18A979B0D34}" type="slidenum">
              <a:rPr lang="he-IL" smtClean="0"/>
              <a:t>‹#›</a:t>
            </a:fld>
            <a:endParaRPr lang="he-IL"/>
          </a:p>
        </p:txBody>
      </p:sp>
    </p:spTree>
    <p:extLst>
      <p:ext uri="{BB962C8B-B14F-4D97-AF65-F5344CB8AC3E}">
        <p14:creationId xmlns:p14="http://schemas.microsoft.com/office/powerpoint/2010/main" val="337331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0C88B74-E7D9-4E14-A3A4-F18A979B0D34}" type="slidenum">
              <a:rPr lang="he-IL" smtClean="0"/>
              <a:t>‹#›</a:t>
            </a:fld>
            <a:endParaRPr lang="he-IL"/>
          </a:p>
        </p:txBody>
      </p:sp>
    </p:spTree>
    <p:extLst>
      <p:ext uri="{BB962C8B-B14F-4D97-AF65-F5344CB8AC3E}">
        <p14:creationId xmlns:p14="http://schemas.microsoft.com/office/powerpoint/2010/main" val="3719852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1772969-180B-453E-A7DF-EDAD9EAA8D5C}" type="datetimeFigureOut">
              <a:rPr lang="he-IL" smtClean="0"/>
              <a:t>כ"ב/תשרי/תשפ"א</a:t>
            </a:fld>
            <a:endParaRPr lang="he-I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0C88B74-E7D9-4E14-A3A4-F18A979B0D34}" type="slidenum">
              <a:rPr lang="he-IL" smtClean="0"/>
              <a:t>‹#›</a:t>
            </a:fld>
            <a:endParaRPr lang="he-IL"/>
          </a:p>
        </p:txBody>
      </p:sp>
    </p:spTree>
    <p:extLst>
      <p:ext uri="{BB962C8B-B14F-4D97-AF65-F5344CB8AC3E}">
        <p14:creationId xmlns:p14="http://schemas.microsoft.com/office/powerpoint/2010/main" val="363645632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xmlns="" id="{0EE76BCD-F57E-4D79-B63E-6FE173A8D009}"/>
              </a:ext>
            </a:extLst>
          </p:cNvPr>
          <p:cNvSpPr/>
          <p:nvPr/>
        </p:nvSpPr>
        <p:spPr>
          <a:xfrm>
            <a:off x="2705101" y="1500484"/>
            <a:ext cx="5793048" cy="2585323"/>
          </a:xfrm>
          <a:prstGeom prst="rect">
            <a:avLst/>
          </a:prstGeom>
          <a:noFill/>
        </p:spPr>
        <p:txBody>
          <a:bodyPr wrap="square" lIns="91440" tIns="45720" rIns="91440" bIns="45720">
            <a:spAutoFit/>
          </a:bodyPr>
          <a:lstStyle/>
          <a:p>
            <a:pPr algn="ctr"/>
            <a:r>
              <a:rPr lang="he-IL"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braham" panose="00000500000000000000" pitchFamily="2" charset="-79"/>
                <a:cs typeface="Abraham" panose="00000500000000000000" pitchFamily="2" charset="-79"/>
              </a:rPr>
              <a:t>"תפילה כמפגש"-</a:t>
            </a:r>
          </a:p>
          <a:p>
            <a:pPr algn="ctr"/>
            <a:endParaRPr lang="he-IL"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braham" panose="00000500000000000000" pitchFamily="2" charset="-79"/>
              <a:cs typeface="Abraham" panose="00000500000000000000" pitchFamily="2" charset="-79"/>
            </a:endParaRPr>
          </a:p>
          <a:p>
            <a:pPr algn="ctr"/>
            <a:r>
              <a:rPr lang="he-IL"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braham" panose="00000500000000000000" pitchFamily="2" charset="-79"/>
                <a:cs typeface="Abraham" panose="00000500000000000000" pitchFamily="2" charset="-79"/>
              </a:rPr>
              <a:t>שיעור פתיחה</a:t>
            </a:r>
            <a:endParaRPr lang="he-IL"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braham" panose="00000500000000000000" pitchFamily="2" charset="-79"/>
              <a:cs typeface="Abraham" panose="00000500000000000000" pitchFamily="2" charset="-79"/>
            </a:endParaRPr>
          </a:p>
        </p:txBody>
      </p:sp>
    </p:spTree>
    <p:extLst>
      <p:ext uri="{BB962C8B-B14F-4D97-AF65-F5344CB8AC3E}">
        <p14:creationId xmlns:p14="http://schemas.microsoft.com/office/powerpoint/2010/main" val="183003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xmlns="" id="{85F4E57C-E0FA-4952-91C0-E059AA76A35D}"/>
              </a:ext>
            </a:extLst>
          </p:cNvPr>
          <p:cNvPicPr>
            <a:picLocks noChangeAspect="1"/>
          </p:cNvPicPr>
          <p:nvPr/>
        </p:nvPicPr>
        <p:blipFill>
          <a:blip r:embed="rId2"/>
          <a:stretch>
            <a:fillRect/>
          </a:stretch>
        </p:blipFill>
        <p:spPr>
          <a:xfrm>
            <a:off x="4419600" y="1285875"/>
            <a:ext cx="4248150" cy="4762500"/>
          </a:xfrm>
          <a:prstGeom prst="rect">
            <a:avLst/>
          </a:prstGeom>
        </p:spPr>
      </p:pic>
      <p:sp>
        <p:nvSpPr>
          <p:cNvPr id="3" name="מלבן 2">
            <a:extLst>
              <a:ext uri="{FF2B5EF4-FFF2-40B4-BE49-F238E27FC236}">
                <a16:creationId xmlns:a16="http://schemas.microsoft.com/office/drawing/2014/main" xmlns="" id="{50DC5D2D-DF4A-47CB-B143-F9075D8F1559}"/>
              </a:ext>
            </a:extLst>
          </p:cNvPr>
          <p:cNvSpPr/>
          <p:nvPr/>
        </p:nvSpPr>
        <p:spPr>
          <a:xfrm>
            <a:off x="1765813" y="324445"/>
            <a:ext cx="10026137" cy="769441"/>
          </a:xfrm>
          <a:prstGeom prst="rect">
            <a:avLst/>
          </a:prstGeom>
          <a:noFill/>
        </p:spPr>
        <p:txBody>
          <a:bodyPr wrap="square" lIns="91440" tIns="45720" rIns="91440" bIns="45720">
            <a:spAutoFit/>
          </a:bodyPr>
          <a:lstStyle/>
          <a:p>
            <a:pPr algn="ctr"/>
            <a:r>
              <a:rPr lang="he-IL"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braham" panose="00000500000000000000" pitchFamily="2" charset="-79"/>
                <a:cs typeface="Abraham" panose="00000500000000000000" pitchFamily="2" charset="-79"/>
              </a:rPr>
              <a:t>כל אחת בוחרת צבע של מקל ארטיק</a:t>
            </a:r>
          </a:p>
        </p:txBody>
      </p:sp>
      <p:sp>
        <p:nvSpPr>
          <p:cNvPr id="5" name="מלבן 4">
            <a:extLst>
              <a:ext uri="{FF2B5EF4-FFF2-40B4-BE49-F238E27FC236}">
                <a16:creationId xmlns:a16="http://schemas.microsoft.com/office/drawing/2014/main" xmlns="" id="{78845B2D-1D47-4CE4-B2ED-40AABF2486C7}"/>
              </a:ext>
            </a:extLst>
          </p:cNvPr>
          <p:cNvSpPr/>
          <p:nvPr/>
        </p:nvSpPr>
        <p:spPr>
          <a:xfrm>
            <a:off x="1765813" y="6088559"/>
            <a:ext cx="10026137" cy="769441"/>
          </a:xfrm>
          <a:prstGeom prst="rect">
            <a:avLst/>
          </a:prstGeom>
          <a:noFill/>
        </p:spPr>
        <p:txBody>
          <a:bodyPr wrap="square" lIns="91440" tIns="45720" rIns="91440" bIns="45720">
            <a:spAutoFit/>
          </a:bodyPr>
          <a:lstStyle/>
          <a:p>
            <a:pPr algn="ctr"/>
            <a:r>
              <a:rPr lang="he-IL"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braham" panose="00000500000000000000" pitchFamily="2" charset="-79"/>
                <a:cs typeface="Abraham" panose="00000500000000000000" pitchFamily="2" charset="-79"/>
              </a:rPr>
              <a:t>ורושמת בצ'אט את הצבע שבחרה</a:t>
            </a:r>
          </a:p>
        </p:txBody>
      </p:sp>
    </p:spTree>
    <p:extLst>
      <p:ext uri="{BB962C8B-B14F-4D97-AF65-F5344CB8AC3E}">
        <p14:creationId xmlns:p14="http://schemas.microsoft.com/office/powerpoint/2010/main" val="163454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xmlns="" id="{85F4E57C-E0FA-4952-91C0-E059AA76A35D}"/>
              </a:ext>
            </a:extLst>
          </p:cNvPr>
          <p:cNvPicPr>
            <a:picLocks noChangeAspect="1"/>
          </p:cNvPicPr>
          <p:nvPr/>
        </p:nvPicPr>
        <p:blipFill>
          <a:blip r:embed="rId2"/>
          <a:stretch>
            <a:fillRect/>
          </a:stretch>
        </p:blipFill>
        <p:spPr>
          <a:xfrm>
            <a:off x="10433266" y="0"/>
            <a:ext cx="1758734" cy="1971675"/>
          </a:xfrm>
          <a:prstGeom prst="rect">
            <a:avLst/>
          </a:prstGeom>
        </p:spPr>
      </p:pic>
      <p:sp>
        <p:nvSpPr>
          <p:cNvPr id="4" name="תיבת טקסט 3">
            <a:extLst>
              <a:ext uri="{FF2B5EF4-FFF2-40B4-BE49-F238E27FC236}">
                <a16:creationId xmlns:a16="http://schemas.microsoft.com/office/drawing/2014/main" xmlns="" id="{1DC472D7-6EF3-4FB9-B154-B8B20987A248}"/>
              </a:ext>
            </a:extLst>
          </p:cNvPr>
          <p:cNvSpPr txBox="1"/>
          <p:nvPr/>
        </p:nvSpPr>
        <p:spPr>
          <a:xfrm>
            <a:off x="2771775" y="504824"/>
            <a:ext cx="7170420" cy="5981125"/>
          </a:xfrm>
          <a:prstGeom prst="rect">
            <a:avLst/>
          </a:prstGeom>
          <a:noFill/>
        </p:spPr>
        <p:txBody>
          <a:bodyPr wrap="square" rtlCol="1">
            <a:spAutoFit/>
          </a:bodyPr>
          <a:lstStyle/>
          <a:p>
            <a:pPr algn="r" rtl="1">
              <a:lnSpc>
                <a:spcPct val="200000"/>
              </a:lnSpc>
            </a:pPr>
            <a:r>
              <a:rPr lang="he-IL" sz="2800" b="1" u="sng" dirty="0">
                <a:latin typeface="Abraham" panose="00000500000000000000" pitchFamily="2" charset="-79"/>
                <a:cs typeface="Abraham" panose="00000500000000000000" pitchFamily="2" charset="-79"/>
              </a:rPr>
              <a:t>עונים על השאלות על פי הצבע שבחרתן:</a:t>
            </a:r>
          </a:p>
          <a:p>
            <a:pPr algn="r" rtl="1">
              <a:lnSpc>
                <a:spcPct val="200000"/>
              </a:lnSpc>
            </a:pPr>
            <a:r>
              <a:rPr lang="he-IL" sz="2800" dirty="0">
                <a:solidFill>
                  <a:srgbClr val="D97B09"/>
                </a:solidFill>
                <a:latin typeface="Gveret Levin AlefAlefAlef" panose="00000500000000000000" pitchFamily="50" charset="-79"/>
                <a:cs typeface="Gveret Levin AlefAlefAlef" panose="00000500000000000000" pitchFamily="50" charset="-79"/>
              </a:rPr>
              <a:t>כתום – תפילה בשבילי זה...</a:t>
            </a:r>
          </a:p>
          <a:p>
            <a:pPr algn="r" rtl="1">
              <a:lnSpc>
                <a:spcPct val="200000"/>
              </a:lnSpc>
            </a:pPr>
            <a:r>
              <a:rPr lang="he-IL" sz="2800" dirty="0">
                <a:solidFill>
                  <a:srgbClr val="002060"/>
                </a:solidFill>
                <a:latin typeface="Gveret Levin AlefAlefAlef" panose="00000500000000000000" pitchFamily="50" charset="-79"/>
                <a:cs typeface="Gveret Levin AlefAlefAlef" panose="00000500000000000000" pitchFamily="50" charset="-79"/>
              </a:rPr>
              <a:t>כחול – תפילה שאני זוכרת במיוחד</a:t>
            </a:r>
          </a:p>
          <a:p>
            <a:pPr algn="r" rtl="1">
              <a:lnSpc>
                <a:spcPct val="200000"/>
              </a:lnSpc>
            </a:pPr>
            <a:r>
              <a:rPr lang="he-IL" sz="2800" dirty="0">
                <a:solidFill>
                  <a:srgbClr val="FF0000"/>
                </a:solidFill>
                <a:latin typeface="Gveret Levin AlefAlefAlef" panose="00000500000000000000" pitchFamily="50" charset="-79"/>
                <a:cs typeface="Gveret Levin AlefAlefAlef" panose="00000500000000000000" pitchFamily="50" charset="-79"/>
              </a:rPr>
              <a:t>אדום – אם הייתי יכולה לחבר תפילה הייתי מתפללת על...</a:t>
            </a:r>
          </a:p>
          <a:p>
            <a:pPr algn="r" rtl="1">
              <a:lnSpc>
                <a:spcPct val="200000"/>
              </a:lnSpc>
            </a:pPr>
            <a:r>
              <a:rPr lang="he-IL" sz="2800" dirty="0">
                <a:solidFill>
                  <a:srgbClr val="009999"/>
                </a:solidFill>
                <a:latin typeface="Gveret Levin AlefAlefAlef" panose="00000500000000000000" pitchFamily="50" charset="-79"/>
                <a:cs typeface="Gveret Levin AlefAlefAlef" panose="00000500000000000000" pitchFamily="50" charset="-79"/>
              </a:rPr>
              <a:t>טורקיז – איזה חלק בתפילה אני הכי אוהבת...</a:t>
            </a:r>
          </a:p>
          <a:p>
            <a:pPr algn="r" rtl="1">
              <a:lnSpc>
                <a:spcPct val="200000"/>
              </a:lnSpc>
            </a:pPr>
            <a:r>
              <a:rPr lang="he-IL" sz="2800" dirty="0">
                <a:solidFill>
                  <a:srgbClr val="FFFF00"/>
                </a:solidFill>
                <a:latin typeface="Gveret Levin AlefAlefAlef" panose="00000500000000000000" pitchFamily="50" charset="-79"/>
                <a:cs typeface="Gveret Levin AlefAlefAlef" panose="00000500000000000000" pitchFamily="50" charset="-79"/>
              </a:rPr>
              <a:t>צהוב – על איזה קטע בתפילה הייתי רוצה ללמוד...</a:t>
            </a:r>
          </a:p>
          <a:p>
            <a:pPr algn="r" rtl="1">
              <a:lnSpc>
                <a:spcPct val="200000"/>
              </a:lnSpc>
            </a:pPr>
            <a:r>
              <a:rPr lang="he-IL" sz="2800" dirty="0">
                <a:solidFill>
                  <a:srgbClr val="660066"/>
                </a:solidFill>
                <a:latin typeface="Gveret Levin AlefAlefAlef" panose="00000500000000000000" pitchFamily="50" charset="-79"/>
                <a:cs typeface="Gveret Levin AlefAlefAlef" panose="00000500000000000000" pitchFamily="50" charset="-79"/>
              </a:rPr>
              <a:t>סגול – כשאני מתפללת אני מרגישה ש...</a:t>
            </a:r>
          </a:p>
        </p:txBody>
      </p:sp>
    </p:spTree>
    <p:extLst>
      <p:ext uri="{BB962C8B-B14F-4D97-AF65-F5344CB8AC3E}">
        <p14:creationId xmlns:p14="http://schemas.microsoft.com/office/powerpoint/2010/main" val="409740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xmlns="" id="{734ABFEE-638A-4700-8642-1E7BB618E5AE}"/>
              </a:ext>
            </a:extLst>
          </p:cNvPr>
          <p:cNvSpPr txBox="1"/>
          <p:nvPr/>
        </p:nvSpPr>
        <p:spPr>
          <a:xfrm>
            <a:off x="495300" y="0"/>
            <a:ext cx="11287125" cy="7294305"/>
          </a:xfrm>
          <a:prstGeom prst="rect">
            <a:avLst/>
          </a:prstGeom>
          <a:noFill/>
        </p:spPr>
        <p:txBody>
          <a:bodyPr wrap="square" rtlCol="1">
            <a:spAutoFit/>
          </a:bodyPr>
          <a:lstStyle/>
          <a:p>
            <a:pPr algn="r" rtl="1">
              <a:lnSpc>
                <a:spcPct val="150000"/>
              </a:lnSpc>
            </a:pPr>
            <a:r>
              <a:rPr lang="he-IL" sz="1800" u="sng" dirty="0">
                <a:solidFill>
                  <a:srgbClr val="000000"/>
                </a:solidFill>
                <a:effectLst/>
                <a:latin typeface="David" panose="020E0502060401010101" pitchFamily="34" charset="-79"/>
                <a:ea typeface="Arial" panose="020B0604020202020204" pitchFamily="34" charset="0"/>
                <a:cs typeface="David" panose="020E0502060401010101" pitchFamily="34" charset="-79"/>
              </a:rPr>
              <a:t>תפילה אחרת\ לקוח מעיתון "אותיות", עובד מחדש</a:t>
            </a:r>
            <a:r>
              <a:rPr lang="en-US" sz="1800" b="1" dirty="0">
                <a:solidFill>
                  <a:srgbClr val="8E4365"/>
                </a:solidFill>
                <a:effectLst/>
                <a:latin typeface="David" panose="020E0502060401010101" pitchFamily="34" charset="-79"/>
                <a:ea typeface="Arial" panose="020B0604020202020204" pitchFamily="34" charset="0"/>
                <a:cs typeface="David" panose="020E0502060401010101" pitchFamily="34" charset="-79"/>
              </a:rPr>
              <a:t>.</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r>
              <a:rPr lang="en-US"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 </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שלום, קוראים לי טל ואני ילדה בערך בגילכם.</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אני מוכרחה להתוודות על משהו שקורה לי הרבה בזמן האחרון, אלו מחשבות שהם מאוד לא בסדר.</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קשה לי להתפלל, ממש כך.</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לקרוא שוב ושוב את אותן שורות, זה ממש קשה, ואפילו קצת משעמם. לא כל כך נעים לי להודות אבל זו אמת, וכך אני מרגישה.</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אני לא אוהבת את העמידה הזו בבית הכנסת, כולם שם בשקט, עומדות ומתפללות בכוונה מלאה, ואני לא רואה כלום ממה שקורה שם מעבר למחיצה, למטה.</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אני מחזיקה ביד את הסידור וממש ממש מנסה לחשוב על המילים שאני אומרת, וכמה שאני יותר מנסה, מתאמצת ומשתדלת פתאום אני מוצאת את עצמי חושבת על דברים אחרים, על דברים שקרו בבית הספר ובני עקיבא, על הספר שקראתי והסרט שראיתי, או על דברים שיהיו או סתם חלומות בהקיץ, על דברים שלא היו ושלא יהיו לעולם.</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err="1">
                <a:solidFill>
                  <a:srgbClr val="000000"/>
                </a:solidFill>
                <a:effectLst/>
                <a:latin typeface="David" panose="020E0502060401010101" pitchFamily="34" charset="-79"/>
                <a:ea typeface="Arial" panose="020B0604020202020204" pitchFamily="34" charset="0"/>
                <a:cs typeface="David" panose="020E0502060401010101" pitchFamily="34" charset="-79"/>
              </a:rPr>
              <a:t>הכל</a:t>
            </a: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 </a:t>
            </a:r>
            <a:r>
              <a:rPr lang="he-IL" sz="1800" dirty="0" err="1">
                <a:solidFill>
                  <a:srgbClr val="000000"/>
                </a:solidFill>
                <a:effectLst/>
                <a:latin typeface="David" panose="020E0502060401010101" pitchFamily="34" charset="-79"/>
                <a:ea typeface="Arial" panose="020B0604020202020204" pitchFamily="34" charset="0"/>
                <a:cs typeface="David" panose="020E0502060401010101" pitchFamily="34" charset="-79"/>
              </a:rPr>
              <a:t>הכל</a:t>
            </a: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 פרט למה שכתוב בסידור.</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למה?</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הרי אני כל כך רוצה ומשתדלת. אני עוצמת את העיניים ואומרת לה' במילים הכי פרטיות שלי, דברים רבים שיש לי לומר לו: בקשות ותודות </a:t>
            </a:r>
            <a:r>
              <a:rPr lang="he-IL" sz="1800" dirty="0" err="1">
                <a:solidFill>
                  <a:srgbClr val="000000"/>
                </a:solidFill>
                <a:effectLst/>
                <a:latin typeface="David" panose="020E0502060401010101" pitchFamily="34" charset="-79"/>
                <a:ea typeface="Arial" panose="020B0604020202020204" pitchFamily="34" charset="0"/>
                <a:cs typeface="David" panose="020E0502060401010101" pitchFamily="34" charset="-79"/>
              </a:rPr>
              <a:t>והצטערויות</a:t>
            </a: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 וסליחות ושמחות ותקוות וחלומות.</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בכיתה אנחנו לומדות את הנושא "תפילה", מסבירים לנו קטעים שלמים מהתפילה ואני תמיד מאוד מתפעלת מהם, </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en-US"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 </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2957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xmlns="" id="{9F648823-8FB8-4AD0-A5BB-43FE6861D2BA}"/>
              </a:ext>
            </a:extLst>
          </p:cNvPr>
          <p:cNvSpPr txBox="1"/>
          <p:nvPr/>
        </p:nvSpPr>
        <p:spPr>
          <a:xfrm>
            <a:off x="1352550" y="283908"/>
            <a:ext cx="10668000" cy="6290183"/>
          </a:xfrm>
          <a:prstGeom prst="rect">
            <a:avLst/>
          </a:prstGeom>
          <a:noFill/>
        </p:spPr>
        <p:txBody>
          <a:bodyPr wrap="square" rtlCol="1">
            <a:spAutoFit/>
          </a:bodyPr>
          <a:lstStyle/>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פעם המורה סיפרה על מניין- כשכולם אומרים באותם רגעים את אותן המילים, וכל אחד מתפלל בעצם גם בשם אחרים, וכמה כוח שיש לזה במרומים.</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הרעיונות האלה כל כך מוצאים חן בעיני, אבל כשאני נמצאת בבית הכנסת או בכיתה ומחזיקה ביד את הסידור- פשוט לא הולך לי להתפלל, ושום רגש של התפעלות לא עולה לי.</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מעניין אותי לדעת אם רק אני מרגישה כך או שבעצם יש רבים כמוני. אני מתביישת לשאול.</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לעיתים נדירות אני באמת יכולה להתרכז בתפילה. למשל בערב ראש- חודש.</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לאבא שלי יש שיגעון פרטי: בערב ראש חודש, תמיד, כל המשפחה הולכת יחד לכותל המערבי לתפילת ערבית ואחר- כך חוזרים הביתה ואוכלים ארוחת ערב חגיגית. (זה תלוי גם במצב רוח של אמא, הטבחית שלנו, באותו יום).</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זה מין חג פרטי שלנו. אבא אומר שבימי קדם ראש חודש היה חג קטן, והוא מאוד רוצה לחדש את המנהג הזה.</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כשאנחנו מגיעים לכותל בכל ראש חודש, בלילה, כשהרחבה כמעט ריקה ויש מעט נשים שעומדות עטופות מטפחות הדוקות, ושופכות, ממש שופכות גם דמעות וגם את הלב, באותם רגעים אני מרגישה הרגשה מדהימה, יש באוויר מין קדושה. (אני לא יודעת בדיוק מה זו קדושה, אבל אני חושבת שזה מה שיש שם, מין ריח קל כזה, שקוף כזה, לא יודעת בדיוק להסביר).</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ואז, להפתעתי הרבה, אני פותחת את הסידור ויכולה לחשוב על כל מילה, ממש כל מילה, ואף אחד לא מזרז אותי ואני יכולה לעמוד כמה זמן שאני רוצה ולהתפלל. ואני באמת מרגישה שיש שם מישהו, למעלה, שמקשיב לי ומקבל את תפילתי.</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זו הרגשה באמת נפלאה.</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p:txBody>
      </p:sp>
    </p:spTree>
    <p:extLst>
      <p:ext uri="{BB962C8B-B14F-4D97-AF65-F5344CB8AC3E}">
        <p14:creationId xmlns:p14="http://schemas.microsoft.com/office/powerpoint/2010/main" val="229850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xmlns="" id="{780C8B0A-9624-4F82-94C6-D3FD0AE6E448}"/>
              </a:ext>
            </a:extLst>
          </p:cNvPr>
          <p:cNvSpPr txBox="1"/>
          <p:nvPr/>
        </p:nvSpPr>
        <p:spPr>
          <a:xfrm>
            <a:off x="2457451" y="457200"/>
            <a:ext cx="8896350" cy="5216813"/>
          </a:xfrm>
          <a:prstGeom prst="rect">
            <a:avLst/>
          </a:prstGeom>
          <a:noFill/>
        </p:spPr>
        <p:txBody>
          <a:bodyPr wrap="square" rtlCol="1">
            <a:spAutoFit/>
          </a:bodyPr>
          <a:lstStyle/>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אבל מה לעשות, ראש חודש יש רק פעם בחודש, ואילו אני צריכה לעמוד כל בוקר עם הסידור בכיתה ובשבת בסניף… וזה מטריד אותי: למה אני לא מצליחה וכולם כן?</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בערב שבת האחרון יצאתי בתחילת התפילה והלכתי לי לטייל, הלכתי ממש עד קצה השכונה, עד הבית האחרון שצופה על העמק והחורשות. העצים כרעו ברוח, השמש שקעה אבל היה עוד קצת אור. יש המון בתי כנסת בסביבה וכל התפילות והמנגינות התערבבו. נדמה לי שכל העולם מתפלל, כולם- חוץ ממני.</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ישבתי לי ככה לבד, והתפללתי שוב במילים פרטיות לאלוקים- שייתן לי להתפלל אליו ושיעזור לי. הרגשתי שזו הייתה תפילה אמיתית וטובה. </a:t>
            </a:r>
            <a:endParaRPr lang="en-US" sz="1800" dirty="0">
              <a:effectLst/>
              <a:latin typeface="David" panose="020E0502060401010101" pitchFamily="34" charset="-79"/>
              <a:ea typeface="Times New Roman" panose="02020603050405020304" pitchFamily="18" charset="0"/>
              <a:cs typeface="David" panose="020E0502060401010101" pitchFamily="34" charset="-79"/>
            </a:endParaRPr>
          </a:p>
          <a:p>
            <a:pPr algn="r" rtl="1">
              <a:lnSpc>
                <a:spcPct val="150000"/>
              </a:lnSpc>
            </a:pPr>
            <a:r>
              <a:rPr lang="he-IL" sz="1800" dirty="0">
                <a:solidFill>
                  <a:srgbClr val="000000"/>
                </a:solidFill>
                <a:effectLst/>
                <a:latin typeface="David" panose="020E0502060401010101" pitchFamily="34" charset="-79"/>
                <a:ea typeface="Arial" panose="020B0604020202020204" pitchFamily="34" charset="0"/>
                <a:cs typeface="David" panose="020E0502060401010101" pitchFamily="34" charset="-79"/>
              </a:rPr>
              <a:t>אני מקווה שמעכשיו התפילות שלי יהיו מלאות כוונה כמו התפילה הזאת, אני באמת מקווה...</a:t>
            </a:r>
            <a:endParaRPr lang="he-IL" dirty="0">
              <a:latin typeface="David" panose="020E0502060401010101" pitchFamily="34" charset="-79"/>
              <a:cs typeface="David" panose="020E0502060401010101" pitchFamily="34" charset="-79"/>
            </a:endParaRPr>
          </a:p>
          <a:p>
            <a:pPr algn="r" rtl="1"/>
            <a:endParaRPr lang="he-IL" dirty="0"/>
          </a:p>
          <a:p>
            <a:pPr algn="r" rtl="1">
              <a:lnSpc>
                <a:spcPct val="150000"/>
              </a:lnSpc>
            </a:pPr>
            <a:r>
              <a:rPr lang="he-IL" b="1" u="sng" dirty="0">
                <a:latin typeface="Gveret Levin AlefAlefAlef" panose="00000500000000000000" pitchFamily="50" charset="-79"/>
                <a:cs typeface="Gveret Levin AlefAlefAlef" panose="00000500000000000000" pitchFamily="50" charset="-79"/>
              </a:rPr>
              <a:t>שאלות לאחר הסיפור:</a:t>
            </a:r>
          </a:p>
          <a:p>
            <a:pPr marL="285750" indent="-285750" algn="r" rtl="1">
              <a:lnSpc>
                <a:spcPct val="150000"/>
              </a:lnSpc>
              <a:buFont typeface="Arial" panose="020B0604020202020204" pitchFamily="34" charset="0"/>
              <a:buChar char="•"/>
            </a:pPr>
            <a:r>
              <a:rPr lang="he-IL" dirty="0">
                <a:latin typeface="Gveret Levin AlefAlefAlef" panose="00000500000000000000" pitchFamily="50" charset="-79"/>
                <a:cs typeface="Gveret Levin AlefAlefAlef" panose="00000500000000000000" pitchFamily="50" charset="-79"/>
              </a:rPr>
              <a:t>האם משהי מתחברת לנערה? גם מרגישה שלא מצליחה להתפלל?</a:t>
            </a:r>
          </a:p>
          <a:p>
            <a:pPr marL="285750" indent="-285750" algn="r" rtl="1">
              <a:lnSpc>
                <a:spcPct val="150000"/>
              </a:lnSpc>
              <a:buFont typeface="Arial" panose="020B0604020202020204" pitchFamily="34" charset="0"/>
              <a:buChar char="•"/>
            </a:pPr>
            <a:r>
              <a:rPr lang="he-IL" dirty="0">
                <a:latin typeface="Gveret Levin AlefAlefAlef" panose="00000500000000000000" pitchFamily="50" charset="-79"/>
                <a:cs typeface="Gveret Levin AlefAlefAlef" panose="00000500000000000000" pitchFamily="50" charset="-79"/>
              </a:rPr>
              <a:t>האם יש משהי שזה מפריע לה המצב הזה? שהיית רוצה לעשות משהו עם זה?</a:t>
            </a:r>
          </a:p>
          <a:p>
            <a:pPr marL="285750" indent="-285750" algn="r" rtl="1">
              <a:buFont typeface="Arial" panose="020B0604020202020204" pitchFamily="34" charset="0"/>
              <a:buChar char="•"/>
            </a:pPr>
            <a:endParaRPr lang="he-IL" dirty="0"/>
          </a:p>
        </p:txBody>
      </p:sp>
    </p:spTree>
    <p:extLst>
      <p:ext uri="{BB962C8B-B14F-4D97-AF65-F5344CB8AC3E}">
        <p14:creationId xmlns:p14="http://schemas.microsoft.com/office/powerpoint/2010/main" val="303436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xmlns="" id="{24E15F86-C919-47A9-B5B3-7AB8E6216C97}"/>
              </a:ext>
            </a:extLst>
          </p:cNvPr>
          <p:cNvSpPr/>
          <p:nvPr/>
        </p:nvSpPr>
        <p:spPr>
          <a:xfrm>
            <a:off x="2268378" y="371619"/>
            <a:ext cx="8363187" cy="523220"/>
          </a:xfrm>
          <a:prstGeom prst="rect">
            <a:avLst/>
          </a:prstGeom>
          <a:noFill/>
        </p:spPr>
        <p:txBody>
          <a:bodyPr wrap="none" lIns="91440" tIns="45720" rIns="91440" bIns="45720">
            <a:spAutoFit/>
          </a:bodyPr>
          <a:lstStyle/>
          <a:p>
            <a:pPr algn="ctr"/>
            <a:r>
              <a:rPr lang="he-IL" sz="2800" b="0" cap="none" spc="0" dirty="0">
                <a:ln w="0"/>
                <a:solidFill>
                  <a:schemeClr val="accent1"/>
                </a:solidFill>
                <a:effectLst>
                  <a:outerShdw blurRad="38100" dist="25400" dir="5400000" algn="ctr" rotWithShape="0">
                    <a:srgbClr val="6E747A">
                      <a:alpha val="43000"/>
                    </a:srgbClr>
                  </a:outerShdw>
                </a:effectLst>
              </a:rPr>
              <a:t>כדי לקיים את מצוות התפילה כראוי, יש לבנות שתי קומות:</a:t>
            </a:r>
          </a:p>
        </p:txBody>
      </p:sp>
      <p:cxnSp>
        <p:nvCxnSpPr>
          <p:cNvPr id="4" name="מחבר חץ ישר 3">
            <a:extLst>
              <a:ext uri="{FF2B5EF4-FFF2-40B4-BE49-F238E27FC236}">
                <a16:creationId xmlns:a16="http://schemas.microsoft.com/office/drawing/2014/main" xmlns="" id="{1D40F7CC-5863-4C91-B119-A78ACB249583}"/>
              </a:ext>
            </a:extLst>
          </p:cNvPr>
          <p:cNvCxnSpPr>
            <a:cxnSpLocks/>
          </p:cNvCxnSpPr>
          <p:nvPr/>
        </p:nvCxnSpPr>
        <p:spPr>
          <a:xfrm>
            <a:off x="8201025" y="1181100"/>
            <a:ext cx="933450" cy="1276350"/>
          </a:xfrm>
          <a:prstGeom prst="straightConnector1">
            <a:avLst/>
          </a:prstGeom>
          <a:ln w="57150">
            <a:tailEnd type="triangle"/>
          </a:ln>
        </p:spPr>
        <p:style>
          <a:lnRef idx="3">
            <a:schemeClr val="accent1"/>
          </a:lnRef>
          <a:fillRef idx="0">
            <a:schemeClr val="accent1"/>
          </a:fillRef>
          <a:effectRef idx="2">
            <a:schemeClr val="accent1"/>
          </a:effectRef>
          <a:fontRef idx="minor">
            <a:schemeClr val="tx1"/>
          </a:fontRef>
        </p:style>
      </p:cxnSp>
      <p:cxnSp>
        <p:nvCxnSpPr>
          <p:cNvPr id="7" name="מחבר חץ ישר 6">
            <a:extLst>
              <a:ext uri="{FF2B5EF4-FFF2-40B4-BE49-F238E27FC236}">
                <a16:creationId xmlns:a16="http://schemas.microsoft.com/office/drawing/2014/main" xmlns="" id="{36558A56-DE9D-4E5E-940F-7767E51E54B2}"/>
              </a:ext>
            </a:extLst>
          </p:cNvPr>
          <p:cNvCxnSpPr>
            <a:cxnSpLocks/>
          </p:cNvCxnSpPr>
          <p:nvPr/>
        </p:nvCxnSpPr>
        <p:spPr>
          <a:xfrm flipH="1">
            <a:off x="4552950" y="1143000"/>
            <a:ext cx="742950" cy="1276350"/>
          </a:xfrm>
          <a:prstGeom prst="straightConnector1">
            <a:avLst/>
          </a:prstGeom>
          <a:ln w="57150">
            <a:tailEnd type="triangle"/>
          </a:ln>
        </p:spPr>
        <p:style>
          <a:lnRef idx="3">
            <a:schemeClr val="accent1"/>
          </a:lnRef>
          <a:fillRef idx="0">
            <a:schemeClr val="accent1"/>
          </a:fillRef>
          <a:effectRef idx="2">
            <a:schemeClr val="accent1"/>
          </a:effectRef>
          <a:fontRef idx="minor">
            <a:schemeClr val="tx1"/>
          </a:fontRef>
        </p:style>
      </p:cxnSp>
      <p:sp>
        <p:nvSpPr>
          <p:cNvPr id="9" name="אליפסה 8">
            <a:extLst>
              <a:ext uri="{FF2B5EF4-FFF2-40B4-BE49-F238E27FC236}">
                <a16:creationId xmlns:a16="http://schemas.microsoft.com/office/drawing/2014/main" xmlns="" id="{D12CEEE5-944A-443C-A3F5-E35FEB1FC860}"/>
              </a:ext>
            </a:extLst>
          </p:cNvPr>
          <p:cNvSpPr/>
          <p:nvPr/>
        </p:nvSpPr>
        <p:spPr>
          <a:xfrm>
            <a:off x="8201025" y="2657475"/>
            <a:ext cx="3286125" cy="1781176"/>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he-IL" sz="2000" b="1" dirty="0">
                <a:latin typeface="David" panose="020E0502060401010101" pitchFamily="34" charset="-79"/>
                <a:cs typeface="David" panose="020E0502060401010101" pitchFamily="34" charset="-79"/>
              </a:rPr>
              <a:t>תפילה כהלכתה-</a:t>
            </a:r>
          </a:p>
          <a:p>
            <a:pPr algn="ctr"/>
            <a:r>
              <a:rPr lang="he-IL" dirty="0">
                <a:latin typeface="David" panose="020E0502060401010101" pitchFamily="34" charset="-79"/>
                <a:cs typeface="David" panose="020E0502060401010101" pitchFamily="34" charset="-79"/>
              </a:rPr>
              <a:t>שמירה והקפדה על הלכות התפילה</a:t>
            </a:r>
          </a:p>
        </p:txBody>
      </p:sp>
      <p:sp>
        <p:nvSpPr>
          <p:cNvPr id="11" name="אליפסה 10">
            <a:extLst>
              <a:ext uri="{FF2B5EF4-FFF2-40B4-BE49-F238E27FC236}">
                <a16:creationId xmlns:a16="http://schemas.microsoft.com/office/drawing/2014/main" xmlns="" id="{13E70E26-E218-44DD-B18A-1381C06ABE7C}"/>
              </a:ext>
            </a:extLst>
          </p:cNvPr>
          <p:cNvSpPr/>
          <p:nvPr/>
        </p:nvSpPr>
        <p:spPr>
          <a:xfrm>
            <a:off x="2724150" y="2657475"/>
            <a:ext cx="3286125" cy="1781176"/>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he-IL" sz="2000" b="1" u="sng" dirty="0">
                <a:latin typeface="David" panose="020E0502060401010101" pitchFamily="34" charset="-79"/>
                <a:cs typeface="David" panose="020E0502060401010101" pitchFamily="34" charset="-79"/>
              </a:rPr>
              <a:t>תפילה משמעותית- </a:t>
            </a:r>
          </a:p>
          <a:p>
            <a:pPr algn="ctr"/>
            <a:r>
              <a:rPr lang="he-IL" dirty="0">
                <a:latin typeface="David" panose="020E0502060401010101" pitchFamily="34" charset="-79"/>
                <a:cs typeface="David" panose="020E0502060401010101" pitchFamily="34" charset="-79"/>
              </a:rPr>
              <a:t>תפילה שנובעת ממקום עמוק וכן מתוך האדם.</a:t>
            </a:r>
          </a:p>
        </p:txBody>
      </p:sp>
      <p:sp>
        <p:nvSpPr>
          <p:cNvPr id="12" name="מלבן 11">
            <a:extLst>
              <a:ext uri="{FF2B5EF4-FFF2-40B4-BE49-F238E27FC236}">
                <a16:creationId xmlns:a16="http://schemas.microsoft.com/office/drawing/2014/main" xmlns="" id="{11632697-CD94-47BE-9A7D-D369E506466A}"/>
              </a:ext>
            </a:extLst>
          </p:cNvPr>
          <p:cNvSpPr/>
          <p:nvPr/>
        </p:nvSpPr>
        <p:spPr>
          <a:xfrm>
            <a:off x="3785420" y="5514945"/>
            <a:ext cx="6582400" cy="400110"/>
          </a:xfrm>
          <a:prstGeom prst="rect">
            <a:avLst/>
          </a:prstGeom>
          <a:noFill/>
        </p:spPr>
        <p:txBody>
          <a:bodyPr wrap="square" lIns="91440" tIns="45720" rIns="91440" bIns="45720">
            <a:spAutoFit/>
          </a:bodyPr>
          <a:lstStyle/>
          <a:p>
            <a:pPr algn="ctr"/>
            <a:r>
              <a:rPr lang="he-IL" sz="2000" b="1" dirty="0">
                <a:ln w="22225">
                  <a:solidFill>
                    <a:schemeClr val="accent2"/>
                  </a:solidFill>
                  <a:prstDash val="solid"/>
                </a:ln>
                <a:solidFill>
                  <a:schemeClr val="accent2">
                    <a:lumMod val="40000"/>
                    <a:lumOff val="60000"/>
                  </a:schemeClr>
                </a:solidFill>
                <a:latin typeface="Gveret Levin AlefAlefAlef" panose="00000500000000000000" pitchFamily="50" charset="-79"/>
                <a:cs typeface="Gveret Levin AlefAlefAlef" panose="00000500000000000000" pitchFamily="50" charset="-79"/>
              </a:rPr>
              <a:t>בתפילה שכל אחת תזכה בתפילתה להיפגש עם ה' ועם עצמה!</a:t>
            </a:r>
          </a:p>
        </p:txBody>
      </p:sp>
    </p:spTree>
    <p:extLst>
      <p:ext uri="{BB962C8B-B14F-4D97-AF65-F5344CB8AC3E}">
        <p14:creationId xmlns:p14="http://schemas.microsoft.com/office/powerpoint/2010/main" val="226882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p:bldLst>
  </p:timing>
</p:sld>
</file>

<file path=ppt/theme/theme1.xml><?xml version="1.0" encoding="utf-8"?>
<a:theme xmlns:a="http://schemas.openxmlformats.org/drawingml/2006/main" name="פיאה">
  <a:themeElements>
    <a:clrScheme name="כתום">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עשן מתפתל">
  <a:themeElements>
    <a:clrScheme name="עשן מתפתל">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TM02900688[[fn=פיאה]]</Template>
  <TotalTime>28</TotalTime>
  <Words>573</Words>
  <Application>Microsoft Office PowerPoint</Application>
  <PresentationFormat>מותאם אישית</PresentationFormat>
  <Paragraphs>48</Paragraphs>
  <Slides>7</Slides>
  <Notes>0</Notes>
  <HiddenSlides>0</HiddenSlides>
  <MMClips>0</MMClips>
  <ScaleCrop>false</ScaleCrop>
  <HeadingPairs>
    <vt:vector size="4" baseType="variant">
      <vt:variant>
        <vt:lpstr>ערכת נושא</vt:lpstr>
      </vt:variant>
      <vt:variant>
        <vt:i4>2</vt:i4>
      </vt:variant>
      <vt:variant>
        <vt:lpstr>כותרות שקופיות</vt:lpstr>
      </vt:variant>
      <vt:variant>
        <vt:i4>7</vt:i4>
      </vt:variant>
    </vt:vector>
  </HeadingPairs>
  <TitlesOfParts>
    <vt:vector size="9" baseType="lpstr">
      <vt:lpstr>פיאה</vt:lpstr>
      <vt:lpstr>עשן מתפתל</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אביב חמו</dc:creator>
  <cp:lastModifiedBy>גבאי 1</cp:lastModifiedBy>
  <cp:revision>3</cp:revision>
  <dcterms:created xsi:type="dcterms:W3CDTF">2020-09-02T20:33:51Z</dcterms:created>
  <dcterms:modified xsi:type="dcterms:W3CDTF">2020-10-10T19:05:27Z</dcterms:modified>
</cp:coreProperties>
</file>