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62" r:id="rId4"/>
    <p:sldId id="320" r:id="rId5"/>
    <p:sldId id="321" r:id="rId6"/>
    <p:sldId id="257" r:id="rId7"/>
    <p:sldId id="258" r:id="rId8"/>
    <p:sldId id="259" r:id="rId9"/>
    <p:sldId id="260" r:id="rId10"/>
    <p:sldId id="261" r:id="rId11"/>
    <p:sldId id="264" r:id="rId12"/>
    <p:sldId id="337" r:id="rId13"/>
    <p:sldId id="339" r:id="rId14"/>
    <p:sldId id="341" r:id="rId15"/>
    <p:sldId id="343" r:id="rId16"/>
    <p:sldId id="265" r:id="rId17"/>
    <p:sldId id="266" r:id="rId18"/>
    <p:sldId id="268" r:id="rId19"/>
    <p:sldId id="269" r:id="rId20"/>
    <p:sldId id="267" r:id="rId21"/>
    <p:sldId id="270" r:id="rId22"/>
    <p:sldId id="271" r:id="rId23"/>
    <p:sldId id="272" r:id="rId24"/>
    <p:sldId id="273" r:id="rId25"/>
    <p:sldId id="323" r:id="rId26"/>
    <p:sldId id="274" r:id="rId27"/>
    <p:sldId id="275" r:id="rId28"/>
    <p:sldId id="322" r:id="rId29"/>
    <p:sldId id="282" r:id="rId30"/>
    <p:sldId id="283" r:id="rId31"/>
    <p:sldId id="286" r:id="rId32"/>
    <p:sldId id="285" r:id="rId33"/>
    <p:sldId id="287" r:id="rId34"/>
    <p:sldId id="284" r:id="rId35"/>
    <p:sldId id="279" r:id="rId36"/>
    <p:sldId id="324" r:id="rId37"/>
    <p:sldId id="280" r:id="rId38"/>
    <p:sldId id="281" r:id="rId39"/>
    <p:sldId id="288" r:id="rId40"/>
    <p:sldId id="289" r:id="rId41"/>
    <p:sldId id="276" r:id="rId42"/>
    <p:sldId id="290" r:id="rId43"/>
    <p:sldId id="291" r:id="rId44"/>
    <p:sldId id="293" r:id="rId45"/>
    <p:sldId id="294" r:id="rId46"/>
    <p:sldId id="295" r:id="rId47"/>
    <p:sldId id="296" r:id="rId48"/>
    <p:sldId id="299" r:id="rId49"/>
    <p:sldId id="300" r:id="rId50"/>
    <p:sldId id="301" r:id="rId51"/>
    <p:sldId id="297" r:id="rId52"/>
    <p:sldId id="302" r:id="rId53"/>
    <p:sldId id="325" r:id="rId54"/>
    <p:sldId id="298" r:id="rId55"/>
    <p:sldId id="304" r:id="rId56"/>
    <p:sldId id="305" r:id="rId57"/>
    <p:sldId id="307" r:id="rId58"/>
    <p:sldId id="308" r:id="rId59"/>
    <p:sldId id="309" r:id="rId60"/>
    <p:sldId id="306" r:id="rId61"/>
    <p:sldId id="310" r:id="rId62"/>
    <p:sldId id="311" r:id="rId63"/>
    <p:sldId id="312" r:id="rId64"/>
    <p:sldId id="292" r:id="rId65"/>
    <p:sldId id="332" r:id="rId66"/>
    <p:sldId id="333" r:id="rId67"/>
    <p:sldId id="313" r:id="rId68"/>
    <p:sldId id="314" r:id="rId69"/>
    <p:sldId id="334" r:id="rId70"/>
    <p:sldId id="315" r:id="rId71"/>
    <p:sldId id="316" r:id="rId72"/>
    <p:sldId id="317" r:id="rId73"/>
    <p:sldId id="318" r:id="rId74"/>
    <p:sldId id="331" r:id="rId75"/>
    <p:sldId id="335" r:id="rId76"/>
    <p:sldId id="319" r:id="rId77"/>
    <p:sldId id="326" r:id="rId78"/>
    <p:sldId id="327" r:id="rId79"/>
    <p:sldId id="328" r:id="rId80"/>
    <p:sldId id="329" r:id="rId81"/>
    <p:sldId id="330" r:id="rId8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ב'/אדר/תשפ"א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.il/category_8/subcategory_94/subjects_504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://www.weizmann.ac.il/zemed/net_activities.php?cat=2108&amp;incat=1428&amp;article_id=1664&amp;act=forumPrint" TargetMode="External"/><Relationship Id="rId18" Type="http://schemas.openxmlformats.org/officeDocument/2006/relationships/image" Target="../media/image30.jpeg"/><Relationship Id="rId3" Type="http://schemas.openxmlformats.org/officeDocument/2006/relationships/audio" Target="../media/audio3.wav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29.jpeg"/><Relationship Id="rId2" Type="http://schemas.openxmlformats.org/officeDocument/2006/relationships/audio" Target="../media/audio2.wav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5" Type="http://schemas.openxmlformats.org/officeDocument/2006/relationships/image" Target="../media/image27.jpeg"/><Relationship Id="rId10" Type="http://schemas.openxmlformats.org/officeDocument/2006/relationships/image" Target="../media/image24.jpeg"/><Relationship Id="rId4" Type="http://schemas.openxmlformats.org/officeDocument/2006/relationships/audio" Target="../media/audio4.wav"/><Relationship Id="rId9" Type="http://schemas.openxmlformats.org/officeDocument/2006/relationships/image" Target="../media/image23.jpeg"/><Relationship Id="rId14" Type="http://schemas.openxmlformats.org/officeDocument/2006/relationships/hyperlink" Target="http://www.weizmann.ac.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phet.colorado.edu/en/simulation/battery-resistor-circuit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youtu.be/7C24GiWRFB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Ii1UifBoTb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youtu.be/oYxAuy9KVhU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23JH30ZMK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davidson.weizmann.ac.il/online/askexpert/chemistry/%D7%9B%D7%99%D7%A6%D7%93%20%D7%A0%D7%99%D7%AA%D7%9F%20%D7%9C%D7%99%D7%99%D7%A6%D7%A8%20%D7%97%D7%A9%D7%9E%D7%9C%20%D7%9E%D7%AA%D7%A4%D7%95%D7%97%20%D7%90%D7%93%D7%9E%D7%94?%20%D7%92%D7%91%D7%99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qeMGAjPtnc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hyperlink" Target="https://youtu.be/1eOpxaIZvRQ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hyperlink" Target="https://youtu.be/xRTOC0AoTlc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hyperlink" Target="https://youtu.be/3tfZZaRyiz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hyperlink" Target="http://www.crackthecircuit.com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jpeg"/><Relationship Id="rId4" Type="http://schemas.openxmlformats.org/officeDocument/2006/relationships/image" Target="../media/image129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arimagesstg.cet.ac.il/CropDownload.ashx?gPageToken=1f092838-d7bf-4513-b98c-554379b282f1&amp;v=11&amp;nSizeStep=7&amp;nTop=226&amp;nLeft=52&amp;nWidth=1001&amp;nHeight=6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9" y="354728"/>
            <a:ext cx="9090855" cy="573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2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otarimagesstg.cet.ac.il/CropDownload.ashx?gPageToken=8de8575c-627a-4d52-b672-72cdb5099d58&amp;v=11&amp;nSizeStep=7&amp;nTop=793&amp;nLeft=560&amp;nWidth=453&amp;nHeight=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48929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148" y="476672"/>
            <a:ext cx="703000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kotarimagesstg.cet.ac.il/CropDownload.ashx?gPageToken=8de8575c-627a-4d52-b672-72cdb5099d58&amp;v=11&amp;nSizeStep=7&amp;nTop=1256&amp;nLeft=419&amp;nWidth=591&amp;nHeight=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0" y="2797299"/>
            <a:ext cx="7063771" cy="106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6">
            <a:extLst>
              <a:ext uri="{FF2B5EF4-FFF2-40B4-BE49-F238E27FC236}">
                <a16:creationId xmlns:a16="http://schemas.microsoft.com/office/drawing/2014/main" id="{928FA01F-32EB-4A5B-ADC8-EC69FA187E68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49275"/>
            <a:ext cx="1512887" cy="1727200"/>
            <a:chOff x="431" y="799"/>
            <a:chExt cx="1517" cy="1632"/>
          </a:xfrm>
        </p:grpSpPr>
        <p:pic>
          <p:nvPicPr>
            <p:cNvPr id="3089" name="Picture 4">
              <a:hlinkClick r:id="rId3"/>
              <a:extLst>
                <a:ext uri="{FF2B5EF4-FFF2-40B4-BE49-F238E27FC236}">
                  <a16:creationId xmlns:a16="http://schemas.microsoft.com/office/drawing/2014/main" id="{02560678-8D36-48FF-B920-A597A591E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98"/>
              <a:ext cx="1517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5">
              <a:extLst>
                <a:ext uri="{FF2B5EF4-FFF2-40B4-BE49-F238E27FC236}">
                  <a16:creationId xmlns:a16="http://schemas.microsoft.com/office/drawing/2014/main" id="{F95ECC9A-C5D8-4DBD-926B-5F1C3588C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99"/>
              <a:ext cx="151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777" name="Rectangle 9">
            <a:extLst>
              <a:ext uri="{FF2B5EF4-FFF2-40B4-BE49-F238E27FC236}">
                <a16:creationId xmlns:a16="http://schemas.microsoft.com/office/drawing/2014/main" id="{F8246E04-8790-436D-B4A3-949ECDA21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836613"/>
            <a:ext cx="72183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 b="1">
                <a:solidFill>
                  <a:srgbClr val="FF3300"/>
                </a:solidFill>
                <a:latin typeface="Calibri" panose="020F0502020204030204" pitchFamily="34" charset="0"/>
              </a:rPr>
              <a:t>זרם חשמלי-</a:t>
            </a:r>
            <a:r>
              <a:rPr lang="he-IL" altLang="ru-RU" sz="2800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he-IL" altLang="ru-RU" sz="2800">
                <a:solidFill>
                  <a:srgbClr val="FF3300"/>
                </a:solidFill>
                <a:latin typeface="Calibri" panose="020F0502020204030204" pitchFamily="34" charset="0"/>
              </a:rPr>
              <a:t>תנועה </a:t>
            </a:r>
            <a:r>
              <a:rPr lang="he-IL" altLang="ru-RU" sz="3600">
                <a:solidFill>
                  <a:srgbClr val="FF3300"/>
                </a:solidFill>
                <a:latin typeface="Calibri" panose="020F0502020204030204" pitchFamily="34" charset="0"/>
              </a:rPr>
              <a:t>מכוונת ומסודרת</a:t>
            </a:r>
            <a:r>
              <a:rPr lang="he-IL" altLang="ru-RU" sz="2800">
                <a:solidFill>
                  <a:srgbClr val="FF3300"/>
                </a:solidFill>
                <a:latin typeface="Calibri" panose="020F0502020204030204" pitchFamily="34" charset="0"/>
              </a:rPr>
              <a:t> של אלקטרונים חופשים</a:t>
            </a:r>
            <a:r>
              <a:rPr lang="en-US" altLang="ru-RU">
                <a:solidFill>
                  <a:srgbClr val="FF3300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3" name="Group 32">
            <a:extLst>
              <a:ext uri="{FF2B5EF4-FFF2-40B4-BE49-F238E27FC236}">
                <a16:creationId xmlns:a16="http://schemas.microsoft.com/office/drawing/2014/main" id="{F43A7AB4-82DA-4FAC-9C94-5702029CA7C9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276475"/>
            <a:ext cx="4359275" cy="3692525"/>
            <a:chOff x="1701" y="1434"/>
            <a:chExt cx="2746" cy="2326"/>
          </a:xfrm>
        </p:grpSpPr>
        <p:sp>
          <p:nvSpPr>
            <p:cNvPr id="3087" name="Rectangle 10">
              <a:extLst>
                <a:ext uri="{FF2B5EF4-FFF2-40B4-BE49-F238E27FC236}">
                  <a16:creationId xmlns:a16="http://schemas.microsoft.com/office/drawing/2014/main" id="{41A18A1E-54F0-44EB-A0FE-87D5950A4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" y="1434"/>
              <a:ext cx="274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3200" b="1" u="sng">
                  <a:solidFill>
                    <a:schemeClr val="accent2"/>
                  </a:solidFill>
                  <a:latin typeface="Calibri" panose="020F0502020204030204" pitchFamily="34" charset="0"/>
                </a:rPr>
                <a:t>מרכיבים של מעגל חשמלי</a:t>
              </a:r>
            </a:p>
          </p:txBody>
        </p:sp>
        <p:pic>
          <p:nvPicPr>
            <p:cNvPr id="3088" name="Picture 28">
              <a:extLst>
                <a:ext uri="{FF2B5EF4-FFF2-40B4-BE49-F238E27FC236}">
                  <a16:creationId xmlns:a16="http://schemas.microsoft.com/office/drawing/2014/main" id="{6DEDDDB0-9C78-426D-B034-DAC183BD38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888"/>
              <a:ext cx="247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2CB715AB-692A-40DF-AE42-E609265B0FA1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573463"/>
            <a:ext cx="2663825" cy="1150937"/>
            <a:chOff x="295" y="2251"/>
            <a:chExt cx="1678" cy="725"/>
          </a:xfrm>
        </p:grpSpPr>
        <p:sp>
          <p:nvSpPr>
            <p:cNvPr id="3085" name="Rectangle 11">
              <a:extLst>
                <a:ext uri="{FF2B5EF4-FFF2-40B4-BE49-F238E27FC236}">
                  <a16:creationId xmlns:a16="http://schemas.microsoft.com/office/drawing/2014/main" id="{07CBFE8A-C3A6-4A9A-8A5F-5EB76A1B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" y="2251"/>
              <a:ext cx="1209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2800">
                  <a:latin typeface="Calibri" panose="020F0502020204030204" pitchFamily="34" charset="0"/>
                </a:rPr>
                <a:t>מקור אנרגיה</a:t>
              </a:r>
              <a:endParaRPr lang="en-US" altLang="ru-RU" sz="2800">
                <a:latin typeface="Calibri" panose="020F0502020204030204" pitchFamily="34" charset="0"/>
              </a:endParaRPr>
            </a:p>
          </p:txBody>
        </p:sp>
        <p:sp>
          <p:nvSpPr>
            <p:cNvPr id="3086" name="Line 29">
              <a:extLst>
                <a:ext uri="{FF2B5EF4-FFF2-40B4-BE49-F238E27FC236}">
                  <a16:creationId xmlns:a16="http://schemas.microsoft.com/office/drawing/2014/main" id="{3F5F5FE5-E78B-4070-AD60-0C3BE86E7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614"/>
              <a:ext cx="817" cy="3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5">
            <a:extLst>
              <a:ext uri="{FF2B5EF4-FFF2-40B4-BE49-F238E27FC236}">
                <a16:creationId xmlns:a16="http://schemas.microsoft.com/office/drawing/2014/main" id="{7CA8A538-5F16-4C82-945F-FEDE514E6EC5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5516563"/>
            <a:ext cx="3673475" cy="673100"/>
            <a:chOff x="113" y="3475"/>
            <a:chExt cx="2314" cy="424"/>
          </a:xfrm>
        </p:grpSpPr>
        <p:sp>
          <p:nvSpPr>
            <p:cNvPr id="3083" name="Rectangle 15">
              <a:extLst>
                <a:ext uri="{FF2B5EF4-FFF2-40B4-BE49-F238E27FC236}">
                  <a16:creationId xmlns:a16="http://schemas.microsoft.com/office/drawing/2014/main" id="{F5599960-E583-4A78-ADEA-E0E4F25FA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566"/>
              <a:ext cx="1285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2800">
                  <a:latin typeface="Calibri" panose="020F0502020204030204" pitchFamily="34" charset="0"/>
                </a:rPr>
                <a:t>מוליך אנרגיה</a:t>
              </a:r>
              <a:r>
                <a:rPr lang="en-US" altLang="ru-RU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084" name="Line 30">
              <a:extLst>
                <a:ext uri="{FF2B5EF4-FFF2-40B4-BE49-F238E27FC236}">
                  <a16:creationId xmlns:a16="http://schemas.microsoft.com/office/drawing/2014/main" id="{C545C51B-23AA-4AF3-A14E-D1FEF183F6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9" y="3475"/>
              <a:ext cx="998" cy="31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2D871BD1-1579-43B4-9A9E-FBFD6A0C3E93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724400"/>
            <a:ext cx="3849688" cy="1897063"/>
            <a:chOff x="3198" y="2976"/>
            <a:chExt cx="2425" cy="1195"/>
          </a:xfrm>
        </p:grpSpPr>
        <p:sp>
          <p:nvSpPr>
            <p:cNvPr id="3081" name="Rectangle 16">
              <a:extLst>
                <a:ext uri="{FF2B5EF4-FFF2-40B4-BE49-F238E27FC236}">
                  <a16:creationId xmlns:a16="http://schemas.microsoft.com/office/drawing/2014/main" id="{66897A71-49A5-4CE5-B08E-C797B47A3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3838"/>
              <a:ext cx="2425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 sz="2800">
                  <a:latin typeface="Calibri" panose="020F0502020204030204" pitchFamily="34" charset="0"/>
                </a:rPr>
                <a:t>צרכן אנרגיה(קולט אנרגיה)</a:t>
              </a:r>
              <a:r>
                <a:rPr lang="en-US" altLang="ru-RU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3082" name="Line 31">
              <a:extLst>
                <a:ext uri="{FF2B5EF4-FFF2-40B4-BE49-F238E27FC236}">
                  <a16:creationId xmlns:a16="http://schemas.microsoft.com/office/drawing/2014/main" id="{8E040A6B-4C22-48A7-9273-E26422111C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42" y="2976"/>
              <a:ext cx="771" cy="86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0" name="Rectangle 36">
            <a:extLst>
              <a:ext uri="{FF2B5EF4-FFF2-40B4-BE49-F238E27FC236}">
                <a16:creationId xmlns:a16="http://schemas.microsoft.com/office/drawing/2014/main" id="{DC74CCE3-9ABF-4283-B518-920D208C6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29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זרם חשמלי</a:t>
            </a:r>
            <a:endParaRPr lang="en-US" altLang="ru-RU" sz="400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>
            <a:extLst>
              <a:ext uri="{FF2B5EF4-FFF2-40B4-BE49-F238E27FC236}">
                <a16:creationId xmlns:a16="http://schemas.microsoft.com/office/drawing/2014/main" id="{9F2F0DBA-788F-448A-AF67-E9ADF397F9C4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2349500"/>
            <a:ext cx="1196975" cy="1735138"/>
            <a:chOff x="295" y="1525"/>
            <a:chExt cx="754" cy="1093"/>
          </a:xfrm>
        </p:grpSpPr>
        <p:sp>
          <p:nvSpPr>
            <p:cNvPr id="4137" name="Rectangle 11">
              <a:extLst>
                <a:ext uri="{FF2B5EF4-FFF2-40B4-BE49-F238E27FC236}">
                  <a16:creationId xmlns:a16="http://schemas.microsoft.com/office/drawing/2014/main" id="{2F2C11F2-8E98-461E-A177-B3C904EEA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2387"/>
              <a:ext cx="46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מחשב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8" name="Picture 15">
              <a:extLst>
                <a:ext uri="{FF2B5EF4-FFF2-40B4-BE49-F238E27FC236}">
                  <a16:creationId xmlns:a16="http://schemas.microsoft.com/office/drawing/2014/main" id="{288E84E3-D595-4033-BE7E-FBE0444F6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525"/>
              <a:ext cx="754" cy="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1">
            <a:extLst>
              <a:ext uri="{FF2B5EF4-FFF2-40B4-BE49-F238E27FC236}">
                <a16:creationId xmlns:a16="http://schemas.microsoft.com/office/drawing/2014/main" id="{835BA29D-BD4E-42F3-8124-97275CF96144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4797425"/>
            <a:ext cx="777875" cy="1873250"/>
            <a:chOff x="204" y="2432"/>
            <a:chExt cx="490" cy="1180"/>
          </a:xfrm>
        </p:grpSpPr>
        <p:pic>
          <p:nvPicPr>
            <p:cNvPr id="4135" name="Picture 14">
              <a:extLst>
                <a:ext uri="{FF2B5EF4-FFF2-40B4-BE49-F238E27FC236}">
                  <a16:creationId xmlns:a16="http://schemas.microsoft.com/office/drawing/2014/main" id="{7DAAE543-BE1F-4CA7-A554-D81928D958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614"/>
              <a:ext cx="490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36" name="Rectangle 16">
              <a:extLst>
                <a:ext uri="{FF2B5EF4-FFF2-40B4-BE49-F238E27FC236}">
                  <a16:creationId xmlns:a16="http://schemas.microsoft.com/office/drawing/2014/main" id="{414C856E-2154-48D7-9022-B2897D9CF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" y="2432"/>
              <a:ext cx="45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מנורה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</p:grpSp>
      <p:sp>
        <p:nvSpPr>
          <p:cNvPr id="4100" name="Rectangle 18">
            <a:extLst>
              <a:ext uri="{FF2B5EF4-FFF2-40B4-BE49-F238E27FC236}">
                <a16:creationId xmlns:a16="http://schemas.microsoft.com/office/drawing/2014/main" id="{37AFA266-AB57-4614-B430-A3020299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620713"/>
            <a:ext cx="43592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3200" b="1" u="sng">
                <a:solidFill>
                  <a:schemeClr val="accent2"/>
                </a:solidFill>
                <a:latin typeface="Calibri" panose="020F0502020204030204" pitchFamily="34" charset="0"/>
              </a:rPr>
              <a:t>מרכיבים של מעגל חשמלי</a:t>
            </a:r>
          </a:p>
        </p:txBody>
      </p:sp>
      <p:grpSp>
        <p:nvGrpSpPr>
          <p:cNvPr id="4" name="Group 46">
            <a:extLst>
              <a:ext uri="{FF2B5EF4-FFF2-40B4-BE49-F238E27FC236}">
                <a16:creationId xmlns:a16="http://schemas.microsoft.com/office/drawing/2014/main" id="{5743FFF9-EBF6-45D1-BB16-3D6AB77507DE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2997200"/>
            <a:ext cx="1057275" cy="1303338"/>
            <a:chOff x="4422" y="1842"/>
            <a:chExt cx="666" cy="821"/>
          </a:xfrm>
        </p:grpSpPr>
        <p:sp>
          <p:nvSpPr>
            <p:cNvPr id="4133" name="Rectangle 5">
              <a:extLst>
                <a:ext uri="{FF2B5EF4-FFF2-40B4-BE49-F238E27FC236}">
                  <a16:creationId xmlns:a16="http://schemas.microsoft.com/office/drawing/2014/main" id="{518A982C-AE04-493D-91AA-D571AAEA9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8" y="2432"/>
              <a:ext cx="3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שקע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4" name="Picture 20" descr="%D7%A9%D7%A7%D7%A2%2520%D7%9B%D7%97%2520%D7%90%D7%9C%D7%92%D7%A0%D7%98">
              <a:extLst>
                <a:ext uri="{FF2B5EF4-FFF2-40B4-BE49-F238E27FC236}">
                  <a16:creationId xmlns:a16="http://schemas.microsoft.com/office/drawing/2014/main" id="{312B695E-DCB1-40F1-A5E0-C6C79538FD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842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2">
            <a:extLst>
              <a:ext uri="{FF2B5EF4-FFF2-40B4-BE49-F238E27FC236}">
                <a16:creationId xmlns:a16="http://schemas.microsoft.com/office/drawing/2014/main" id="{D05BBDFB-6895-41FF-84D4-68E02B9D1E7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4076700"/>
            <a:ext cx="1343025" cy="798513"/>
            <a:chOff x="567" y="935"/>
            <a:chExt cx="846" cy="503"/>
          </a:xfrm>
        </p:grpSpPr>
        <p:sp>
          <p:nvSpPr>
            <p:cNvPr id="4131" name="Rectangle 17">
              <a:extLst>
                <a:ext uri="{FF2B5EF4-FFF2-40B4-BE49-F238E27FC236}">
                  <a16:creationId xmlns:a16="http://schemas.microsoft.com/office/drawing/2014/main" id="{94F3B5A7-3E4F-4F0E-B6CC-599A3A4A7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" y="1207"/>
              <a:ext cx="3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מזגן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2" name="Picture 22" descr="51123123">
              <a:extLst>
                <a:ext uri="{FF2B5EF4-FFF2-40B4-BE49-F238E27FC236}">
                  <a16:creationId xmlns:a16="http://schemas.microsoft.com/office/drawing/2014/main" id="{043770B2-1593-4946-AA87-A089F04CF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935"/>
              <a:ext cx="84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DD5D38E-4A29-4A2B-8545-0B38D3BAF7E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157788"/>
            <a:ext cx="868362" cy="1447800"/>
            <a:chOff x="3016" y="799"/>
            <a:chExt cx="547" cy="912"/>
          </a:xfrm>
        </p:grpSpPr>
        <p:sp>
          <p:nvSpPr>
            <p:cNvPr id="4129" name="Rectangle 8">
              <a:extLst>
                <a:ext uri="{FF2B5EF4-FFF2-40B4-BE49-F238E27FC236}">
                  <a16:creationId xmlns:a16="http://schemas.microsoft.com/office/drawing/2014/main" id="{1636E260-A602-4CE5-93A3-0459C141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1480"/>
              <a:ext cx="5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מאוורר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30" name="Picture 24" descr="antique_fan">
              <a:extLst>
                <a:ext uri="{FF2B5EF4-FFF2-40B4-BE49-F238E27FC236}">
                  <a16:creationId xmlns:a16="http://schemas.microsoft.com/office/drawing/2014/main" id="{C7874ACA-FBF3-4963-9E74-FDF5851E3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99"/>
              <a:ext cx="510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7">
            <a:extLst>
              <a:ext uri="{FF2B5EF4-FFF2-40B4-BE49-F238E27FC236}">
                <a16:creationId xmlns:a16="http://schemas.microsoft.com/office/drawing/2014/main" id="{3B59FAA4-8AE5-42DB-A31C-CDE17644CCE8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2420938"/>
            <a:ext cx="1238250" cy="1085850"/>
            <a:chOff x="4332" y="754"/>
            <a:chExt cx="780" cy="684"/>
          </a:xfrm>
        </p:grpSpPr>
        <p:sp>
          <p:nvSpPr>
            <p:cNvPr id="4127" name="Rectangle 10">
              <a:extLst>
                <a:ext uri="{FF2B5EF4-FFF2-40B4-BE49-F238E27FC236}">
                  <a16:creationId xmlns:a16="http://schemas.microsoft.com/office/drawing/2014/main" id="{B3E6FC56-5B93-4C6A-988E-207D1F363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1207"/>
              <a:ext cx="41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מגהץ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28" name="Picture 26" descr="%D7%9E%D7%92%D7%94%D7%A5%2520%D7%90%D7%93%D7%99%D7%9D%2520%D7%9E%D7%A7%D7%A6%D7%95%D7%A2%D7%99%2520%D7%A7%D7%A0%D7%95%D7%95%D7%93%2520785">
              <a:extLst>
                <a:ext uri="{FF2B5EF4-FFF2-40B4-BE49-F238E27FC236}">
                  <a16:creationId xmlns:a16="http://schemas.microsoft.com/office/drawing/2014/main" id="{8BC084B1-AE20-4C04-84F3-74D3FC84E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754"/>
              <a:ext cx="78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2">
            <a:extLst>
              <a:ext uri="{FF2B5EF4-FFF2-40B4-BE49-F238E27FC236}">
                <a16:creationId xmlns:a16="http://schemas.microsoft.com/office/drawing/2014/main" id="{E715CDB2-82DD-43A7-8F0E-97AA86DCDBBC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789363"/>
            <a:ext cx="1563688" cy="1374775"/>
            <a:chOff x="1519" y="2795"/>
            <a:chExt cx="985" cy="866"/>
          </a:xfrm>
        </p:grpSpPr>
        <p:sp>
          <p:nvSpPr>
            <p:cNvPr id="4125" name="Rectangle 7">
              <a:extLst>
                <a:ext uri="{FF2B5EF4-FFF2-40B4-BE49-F238E27FC236}">
                  <a16:creationId xmlns:a16="http://schemas.microsoft.com/office/drawing/2014/main" id="{4989F018-7E09-4E82-82C9-E95035B05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" y="3430"/>
              <a:ext cx="9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מערכת סטריאו</a:t>
              </a:r>
              <a:r>
                <a:rPr lang="en-US" altLang="ru-RU"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4126" name="Picture 28" descr="QDBD77D1F2">
              <a:extLst>
                <a:ext uri="{FF2B5EF4-FFF2-40B4-BE49-F238E27FC236}">
                  <a16:creationId xmlns:a16="http://schemas.microsoft.com/office/drawing/2014/main" id="{05D45C44-03B8-493D-A638-CF3F9EFB90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795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4">
            <a:extLst>
              <a:ext uri="{FF2B5EF4-FFF2-40B4-BE49-F238E27FC236}">
                <a16:creationId xmlns:a16="http://schemas.microsoft.com/office/drawing/2014/main" id="{FDE47A8F-10F4-4E4E-A005-010D238238AE}"/>
              </a:ext>
            </a:extLst>
          </p:cNvPr>
          <p:cNvGrpSpPr>
            <a:grpSpLocks/>
          </p:cNvGrpSpPr>
          <p:nvPr/>
        </p:nvGrpSpPr>
        <p:grpSpPr bwMode="auto">
          <a:xfrm>
            <a:off x="6516688" y="5157788"/>
            <a:ext cx="1104900" cy="1322387"/>
            <a:chOff x="4195" y="3294"/>
            <a:chExt cx="696" cy="833"/>
          </a:xfrm>
        </p:grpSpPr>
        <p:pic>
          <p:nvPicPr>
            <p:cNvPr id="4123" name="Picture 32" descr="95f1_20shnap">
              <a:extLst>
                <a:ext uri="{FF2B5EF4-FFF2-40B4-BE49-F238E27FC236}">
                  <a16:creationId xmlns:a16="http://schemas.microsoft.com/office/drawing/2014/main" id="{FC73952A-46F2-4025-9B3C-70B8515FC2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3294"/>
              <a:ext cx="696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4" name="Text Box 33">
              <a:extLst>
                <a:ext uri="{FF2B5EF4-FFF2-40B4-BE49-F238E27FC236}">
                  <a16:creationId xmlns:a16="http://schemas.microsoft.com/office/drawing/2014/main" id="{01785175-C67B-4235-A979-936046F62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" y="3896"/>
              <a:ext cx="4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מצבר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323CE206-3ECE-4AFE-B35D-AFD04913F13D}"/>
              </a:ext>
            </a:extLst>
          </p:cNvPr>
          <p:cNvGrpSpPr>
            <a:grpSpLocks/>
          </p:cNvGrpSpPr>
          <p:nvPr/>
        </p:nvGrpSpPr>
        <p:grpSpPr bwMode="auto">
          <a:xfrm>
            <a:off x="7596188" y="2276475"/>
            <a:ext cx="1285875" cy="1590675"/>
            <a:chOff x="2472" y="1661"/>
            <a:chExt cx="810" cy="1002"/>
          </a:xfrm>
        </p:grpSpPr>
        <p:sp>
          <p:nvSpPr>
            <p:cNvPr id="4121" name="Rectangle 6">
              <a:extLst>
                <a:ext uri="{FF2B5EF4-FFF2-40B4-BE49-F238E27FC236}">
                  <a16:creationId xmlns:a16="http://schemas.microsoft.com/office/drawing/2014/main" id="{55F23535-1D00-4B6F-B464-255C5951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" y="2432"/>
              <a:ext cx="5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  <a:hlinkClick r:id="rId13"/>
                </a:rPr>
                <a:t>גנראטור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22" name="Picture 35" descr="Electric_motor_cycle_1">
              <a:hlinkClick r:id="rId14"/>
              <a:extLst>
                <a:ext uri="{FF2B5EF4-FFF2-40B4-BE49-F238E27FC236}">
                  <a16:creationId xmlns:a16="http://schemas.microsoft.com/office/drawing/2014/main" id="{6996E4B1-244B-4905-B6EF-4721309B15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1661"/>
              <a:ext cx="81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5">
            <a:extLst>
              <a:ext uri="{FF2B5EF4-FFF2-40B4-BE49-F238E27FC236}">
                <a16:creationId xmlns:a16="http://schemas.microsoft.com/office/drawing/2014/main" id="{273D33AB-18BE-46EA-B3B1-D7CAC81F2EB9}"/>
              </a:ext>
            </a:extLst>
          </p:cNvPr>
          <p:cNvGrpSpPr>
            <a:grpSpLocks/>
          </p:cNvGrpSpPr>
          <p:nvPr/>
        </p:nvGrpSpPr>
        <p:grpSpPr bwMode="auto">
          <a:xfrm>
            <a:off x="7812088" y="4076700"/>
            <a:ext cx="1143000" cy="1446213"/>
            <a:chOff x="5040" y="2614"/>
            <a:chExt cx="720" cy="911"/>
          </a:xfrm>
        </p:grpSpPr>
        <p:sp>
          <p:nvSpPr>
            <p:cNvPr id="4119" name="Rectangle 4">
              <a:extLst>
                <a:ext uri="{FF2B5EF4-FFF2-40B4-BE49-F238E27FC236}">
                  <a16:creationId xmlns:a16="http://schemas.microsoft.com/office/drawing/2014/main" id="{37DE5141-E357-40A9-9569-C4795907F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" y="3294"/>
              <a:ext cx="4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סוללה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20" name="Picture 37" descr="492505">
              <a:extLst>
                <a:ext uri="{FF2B5EF4-FFF2-40B4-BE49-F238E27FC236}">
                  <a16:creationId xmlns:a16="http://schemas.microsoft.com/office/drawing/2014/main" id="{52A9FA93-013B-432D-9141-659BFE871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614"/>
              <a:ext cx="7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0">
            <a:extLst>
              <a:ext uri="{FF2B5EF4-FFF2-40B4-BE49-F238E27FC236}">
                <a16:creationId xmlns:a16="http://schemas.microsoft.com/office/drawing/2014/main" id="{23DD93C8-673F-4BFC-842A-3F7C43730D94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5229225"/>
            <a:ext cx="1181100" cy="1374775"/>
            <a:chOff x="930" y="3249"/>
            <a:chExt cx="744" cy="866"/>
          </a:xfrm>
        </p:grpSpPr>
        <p:sp>
          <p:nvSpPr>
            <p:cNvPr id="4117" name="Rectangle 9">
              <a:extLst>
                <a:ext uri="{FF2B5EF4-FFF2-40B4-BE49-F238E27FC236}">
                  <a16:creationId xmlns:a16="http://schemas.microsoft.com/office/drawing/2014/main" id="{4210AC81-A96B-4937-B7D9-7BEEA79A03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3884"/>
              <a:ext cx="5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טלוויזיה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18" name="Picture 39" descr="249465-5">
              <a:extLst>
                <a:ext uri="{FF2B5EF4-FFF2-40B4-BE49-F238E27FC236}">
                  <a16:creationId xmlns:a16="http://schemas.microsoft.com/office/drawing/2014/main" id="{4E28E237-6A85-4057-A793-501529C8D7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249"/>
              <a:ext cx="744" cy="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51">
            <a:extLst>
              <a:ext uri="{FF2B5EF4-FFF2-40B4-BE49-F238E27FC236}">
                <a16:creationId xmlns:a16="http://schemas.microsoft.com/office/drawing/2014/main" id="{FAF11705-70CE-40AF-80DF-EA75B81BEE95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3429000"/>
            <a:ext cx="1173162" cy="1301750"/>
            <a:chOff x="3040" y="2387"/>
            <a:chExt cx="739" cy="820"/>
          </a:xfrm>
        </p:grpSpPr>
        <p:sp>
          <p:nvSpPr>
            <p:cNvPr id="4115" name="Rectangle 13">
              <a:extLst>
                <a:ext uri="{FF2B5EF4-FFF2-40B4-BE49-F238E27FC236}">
                  <a16:creationId xmlns:a16="http://schemas.microsoft.com/office/drawing/2014/main" id="{C4478B10-AD08-4353-B181-D197E84BA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976"/>
              <a:ext cx="7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e-IL" altLang="ru-RU">
                  <a:latin typeface="Calibri" panose="020F0502020204030204" pitchFamily="34" charset="0"/>
                </a:rPr>
                <a:t>חוטי חשמל</a:t>
              </a:r>
              <a:endParaRPr lang="en-US" altLang="ru-RU">
                <a:latin typeface="Calibri" panose="020F0502020204030204" pitchFamily="34" charset="0"/>
              </a:endParaRPr>
            </a:p>
          </p:txBody>
        </p:sp>
        <p:pic>
          <p:nvPicPr>
            <p:cNvPr id="4116" name="Picture 50" descr="Y180367">
              <a:extLst>
                <a:ext uri="{FF2B5EF4-FFF2-40B4-BE49-F238E27FC236}">
                  <a16:creationId xmlns:a16="http://schemas.microsoft.com/office/drawing/2014/main" id="{3AA2712B-2972-41C6-B801-500CCFEC7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387"/>
              <a:ext cx="666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11" name="Rectangle 54">
            <a:extLst>
              <a:ext uri="{FF2B5EF4-FFF2-40B4-BE49-F238E27FC236}">
                <a16:creationId xmlns:a16="http://schemas.microsoft.com/office/drawing/2014/main" id="{BDD0802B-7777-4531-9378-CE786AA79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1557338"/>
            <a:ext cx="1919288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2800">
                <a:latin typeface="Calibri" panose="020F0502020204030204" pitchFamily="34" charset="0"/>
              </a:rPr>
              <a:t>מקור אנרגיה</a:t>
            </a:r>
            <a:endParaRPr lang="en-US" altLang="ru-RU" sz="2800">
              <a:latin typeface="Calibri" panose="020F0502020204030204" pitchFamily="34" charset="0"/>
            </a:endParaRPr>
          </a:p>
        </p:txBody>
      </p:sp>
      <p:sp>
        <p:nvSpPr>
          <p:cNvPr id="4112" name="Rectangle 55">
            <a:extLst>
              <a:ext uri="{FF2B5EF4-FFF2-40B4-BE49-F238E27FC236}">
                <a16:creationId xmlns:a16="http://schemas.microsoft.com/office/drawing/2014/main" id="{766152ED-E86C-4CA1-BF98-3C87A806F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781300"/>
            <a:ext cx="2039937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2800">
                <a:latin typeface="Calibri" panose="020F0502020204030204" pitchFamily="34" charset="0"/>
              </a:rPr>
              <a:t>מוליך אנרגיה</a:t>
            </a:r>
            <a:r>
              <a:rPr lang="en-US" altLang="ru-RU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13" name="Rectangle 56">
            <a:extLst>
              <a:ext uri="{FF2B5EF4-FFF2-40B4-BE49-F238E27FC236}">
                <a16:creationId xmlns:a16="http://schemas.microsoft.com/office/drawing/2014/main" id="{9E14410B-2208-42AF-A625-306859DFE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484313"/>
            <a:ext cx="3849688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2800">
                <a:latin typeface="Calibri" panose="020F0502020204030204" pitchFamily="34" charset="0"/>
              </a:rPr>
              <a:t>צרכן אנרגיה(קולט אנרגיה)</a:t>
            </a:r>
            <a:r>
              <a:rPr lang="en-US" altLang="ru-RU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114" name="Rectangle 61">
            <a:extLst>
              <a:ext uri="{FF2B5EF4-FFF2-40B4-BE49-F238E27FC236}">
                <a16:creationId xmlns:a16="http://schemas.microsoft.com/office/drawing/2014/main" id="{BB6E6B4A-EAC2-4CE4-9DDD-974A569A1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זרם חשמלי</a:t>
            </a:r>
            <a:endParaRPr lang="en-US" altLang="ru-RU" sz="400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id="{D49FAA11-EEC3-4DAA-BED7-07591084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129338" cy="562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AE475FC4-5F2D-4C0F-9A8E-33C509F0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2296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ציר הזמן</a:t>
            </a:r>
            <a:endParaRPr lang="en-US" altLang="ru-RU" sz="400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52B7E6B-611F-4B0E-828B-B3C1C17A1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188913"/>
            <a:ext cx="410527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e-IL" altLang="ru-RU" sz="4000">
                <a:solidFill>
                  <a:srgbClr val="CC00CC"/>
                </a:solidFill>
                <a:latin typeface="Times New Roman" panose="02020603050405020304" pitchFamily="18" charset="0"/>
              </a:rPr>
              <a:t>מעבר הזרם בצרכן</a:t>
            </a:r>
            <a:endParaRPr lang="en-US" altLang="ru-RU" sz="3600">
              <a:cs typeface="Times New Roman" panose="02020603050405020304" pitchFamily="18" charset="0"/>
            </a:endParaRPr>
          </a:p>
        </p:txBody>
      </p:sp>
      <p:pic>
        <p:nvPicPr>
          <p:cNvPr id="6147" name="Picture 3">
            <a:hlinkClick r:id="rId2"/>
            <a:extLst>
              <a:ext uri="{FF2B5EF4-FFF2-40B4-BE49-F238E27FC236}">
                <a16:creationId xmlns:a16="http://schemas.microsoft.com/office/drawing/2014/main" id="{5BCCED16-2DC0-4BD2-AA16-83AFF2F4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873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F52BFAE6-67AD-4892-830C-995450407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981075"/>
            <a:ext cx="5832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3200">
                <a:solidFill>
                  <a:srgbClr val="00CC00"/>
                </a:solidFill>
              </a:rPr>
              <a:t>כאשר מחליפים צד של הדק חיובי </a:t>
            </a:r>
          </a:p>
          <a:p>
            <a:pPr eaLnBrk="1" hangingPunct="1"/>
            <a:r>
              <a:rPr lang="he-IL" altLang="ru-RU" sz="3200">
                <a:solidFill>
                  <a:srgbClr val="00CC00"/>
                </a:solidFill>
              </a:rPr>
              <a:t>של סוללה משתנה כיוון של זרם</a:t>
            </a:r>
            <a:r>
              <a:rPr lang="en-US" altLang="ru-RU" sz="2400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7A400A0D-D46E-435F-BC2D-369C75347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2846388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endParaRPr lang="en-US" altLang="ru-RU"/>
          </a:p>
          <a:p>
            <a:pPr algn="l" rtl="0"/>
            <a:endParaRPr lang="en-US" altLang="ru-RU"/>
          </a:p>
        </p:txBody>
      </p:sp>
      <p:sp>
        <p:nvSpPr>
          <p:cNvPr id="6150" name="Rectangle 14">
            <a:extLst>
              <a:ext uri="{FF2B5EF4-FFF2-40B4-BE49-F238E27FC236}">
                <a16:creationId xmlns:a16="http://schemas.microsoft.com/office/drawing/2014/main" id="{E0217A9F-2105-4656-A1B8-C23ECF551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33925"/>
            <a:ext cx="85693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3200"/>
              <a:t>מודדים את קצב תנועת האלקטרונים העוברים במעגל </a:t>
            </a:r>
            <a:r>
              <a:rPr lang="he-IL" altLang="ru-RU" sz="4400">
                <a:solidFill>
                  <a:srgbClr val="FF3300"/>
                </a:solidFill>
              </a:rPr>
              <a:t>- זרם</a:t>
            </a:r>
          </a:p>
          <a:p>
            <a:pPr algn="ctr" eaLnBrk="1" hangingPunct="1"/>
            <a:r>
              <a:rPr lang="he-IL" altLang="ru-RU" sz="3200"/>
              <a:t>על ידי מכשיר הנקרא </a:t>
            </a:r>
            <a:r>
              <a:rPr lang="he-IL" altLang="ru-RU" sz="2800"/>
              <a:t> </a:t>
            </a:r>
            <a:r>
              <a:rPr lang="he-IL" altLang="ru-RU" sz="3200" b="1" i="1"/>
              <a:t>מד זרם   </a:t>
            </a:r>
            <a:r>
              <a:rPr lang="he-IL" altLang="ru-RU" sz="3200" b="1" i="1">
                <a:solidFill>
                  <a:srgbClr val="FF3300"/>
                </a:solidFill>
              </a:rPr>
              <a:t>( אמפרמטר)</a:t>
            </a:r>
            <a:endParaRPr lang="en-US" altLang="ru-RU" sz="3200" b="1" i="1">
              <a:solidFill>
                <a:srgbClr val="FF3300"/>
              </a:solidFill>
            </a:endParaRPr>
          </a:p>
        </p:txBody>
      </p:sp>
      <p:sp>
        <p:nvSpPr>
          <p:cNvPr id="6151" name="Rectangle 15">
            <a:extLst>
              <a:ext uri="{FF2B5EF4-FFF2-40B4-BE49-F238E27FC236}">
                <a16:creationId xmlns:a16="http://schemas.microsoft.com/office/drawing/2014/main" id="{F6A60CA5-9739-4EBA-A885-EDE1F1A28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0"/>
            <a:ext cx="83518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e-IL" altLang="ru-RU" sz="4000">
                <a:solidFill>
                  <a:srgbClr val="FF3300"/>
                </a:solidFill>
              </a:rPr>
              <a:t>עוצמת הזרם</a:t>
            </a:r>
            <a:r>
              <a:rPr lang="he-IL" altLang="ru-RU" sz="4000"/>
              <a:t> במעגל היא </a:t>
            </a:r>
            <a:r>
              <a:rPr lang="he-IL" altLang="ru-RU" sz="4000" b="1" i="1"/>
              <a:t>כמות המטענים</a:t>
            </a:r>
            <a:r>
              <a:rPr lang="he-IL" altLang="ru-RU" sz="4000"/>
              <a:t> העוברים דרך מוליך </a:t>
            </a:r>
            <a:r>
              <a:rPr lang="he-IL" altLang="ru-RU" sz="4000" b="1" i="1"/>
              <a:t>בשנייה אחד</a:t>
            </a:r>
            <a:r>
              <a:rPr lang="he-IL" altLang="ru-RU" sz="2400"/>
              <a:t> </a:t>
            </a:r>
          </a:p>
        </p:txBody>
      </p:sp>
      <p:sp>
        <p:nvSpPr>
          <p:cNvPr id="6152" name="Rectangle 16">
            <a:extLst>
              <a:ext uri="{FF2B5EF4-FFF2-40B4-BE49-F238E27FC236}">
                <a16:creationId xmlns:a16="http://schemas.microsoft.com/office/drawing/2014/main" id="{95A5A3A0-3250-498B-A3C7-15F531D11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3860800"/>
            <a:ext cx="8758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e-IL" altLang="ru-RU" sz="3200" b="1">
                <a:solidFill>
                  <a:srgbClr val="FF3300"/>
                </a:solidFill>
              </a:rPr>
              <a:t>מסמנים</a:t>
            </a:r>
            <a:r>
              <a:rPr lang="he-IL" altLang="ru-RU" sz="2800" b="1">
                <a:solidFill>
                  <a:srgbClr val="FF3300"/>
                </a:solidFill>
              </a:rPr>
              <a:t> </a:t>
            </a:r>
            <a:r>
              <a:rPr lang="he-IL" altLang="ru-RU" sz="3200" b="1">
                <a:solidFill>
                  <a:srgbClr val="FF3300"/>
                </a:solidFill>
              </a:rPr>
              <a:t>עוצמת זרם</a:t>
            </a:r>
            <a:r>
              <a:rPr lang="he-IL" altLang="ru-RU" sz="2000" b="1">
                <a:solidFill>
                  <a:srgbClr val="FF3300"/>
                </a:solidFill>
              </a:rPr>
              <a:t> </a:t>
            </a:r>
            <a:r>
              <a:rPr lang="he-IL" altLang="ru-RU" sz="2800" b="1">
                <a:solidFill>
                  <a:srgbClr val="FF3300"/>
                </a:solidFill>
              </a:rPr>
              <a:t>ב</a:t>
            </a:r>
            <a:r>
              <a:rPr lang="he-IL" altLang="ru-RU" sz="2000" b="1">
                <a:solidFill>
                  <a:srgbClr val="FF3300"/>
                </a:solidFill>
              </a:rPr>
              <a:t>- </a:t>
            </a:r>
            <a:r>
              <a:rPr lang="en-US" altLang="ru-RU" sz="3600" b="1">
                <a:solidFill>
                  <a:srgbClr val="FF3300"/>
                </a:solidFill>
              </a:rPr>
              <a:t>I</a:t>
            </a:r>
            <a:r>
              <a:rPr lang="he-IL" altLang="ru-RU" sz="2000" b="1">
                <a:solidFill>
                  <a:srgbClr val="FF3300"/>
                </a:solidFill>
              </a:rPr>
              <a:t> </a:t>
            </a:r>
            <a:r>
              <a:rPr lang="he-IL" altLang="ru-RU" sz="2800" b="1">
                <a:solidFill>
                  <a:srgbClr val="FF3300"/>
                </a:solidFill>
              </a:rPr>
              <a:t>ומדדים אותה ביחידות </a:t>
            </a:r>
            <a:r>
              <a:rPr lang="he-IL" altLang="ru-RU" sz="2000" b="1">
                <a:solidFill>
                  <a:srgbClr val="FF3300"/>
                </a:solidFill>
              </a:rPr>
              <a:t> </a:t>
            </a:r>
            <a:r>
              <a:rPr lang="he-IL" altLang="ru-RU" sz="3200" b="1">
                <a:solidFill>
                  <a:srgbClr val="FF3300"/>
                </a:solidFill>
              </a:rPr>
              <a:t>אמפר,</a:t>
            </a:r>
            <a:r>
              <a:rPr lang="en-US" altLang="ru-RU" sz="3200" b="1">
                <a:solidFill>
                  <a:srgbClr val="FF3300"/>
                </a:solidFill>
              </a:rPr>
              <a:t>A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otarimagesstg.cet.ac.il/CropDownload.ashx?gPageToken=dd8e83a2-c6dd-4546-889b-3231deaedb2e&amp;v=11&amp;nSizeStep=7&amp;nTop=156&amp;nLeft=112&amp;nWidth=672&amp;nHeight=1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624936" cy="15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otarimagesstg.cet.ac.il/CropDownload.ashx?gPageToken=dd8e83a2-c6dd-4546-889b-3231deaedb2e&amp;v=11&amp;nSizeStep=7&amp;nTop=299&amp;nLeft=114&amp;nWidth=669&amp;nHeight=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7161952" cy="1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6505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65627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http://kotarimagesstg.cet.ac.il/CropDownload.ashx?gPageToken=dd8e83a2-c6dd-4546-889b-3231deaedb2e&amp;v=11&amp;nSizeStep=7&amp;nTop=846&amp;nLeft=82&amp;nWidth=701&amp;nHeight=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66770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00025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otarimagesstg.cet.ac.il/CropDownload.ashx?gPageToken=3f1ecf07-480a-4754-856a-2c1236afbc96&amp;v=11&amp;nSizeStep=7&amp;nTop=398&amp;nLeft=323&amp;nWidth=686&amp;nHeight=3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5808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otarimagesstg.cet.ac.il/CropDownload.ashx?gPageToken=3f1ecf07-480a-4754-856a-2c1236afbc96&amp;v=11&amp;nSizeStep=7&amp;nTop=420&amp;nLeft=51&amp;nWidth=231&amp;nHeight=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8825"/>
            <a:ext cx="2776339" cy="117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tarimagesstg.cet.ac.il/CropDownload.ashx?gPageToken=3f1ecf07-480a-4754-856a-2c1236afbc96&amp;v=11&amp;nSizeStep=7&amp;nTop=789&amp;nLeft=328&amp;nWidth=686&amp;nHeight=3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65341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otarimagesstg.cet.ac.il/CropDownload.ashx?gPageToken=3f1ecf07-480a-4754-856a-2c1236afbc96&amp;v=11&amp;nSizeStep=7&amp;nTop=1159&amp;nLeft=314&amp;nWidth=698&amp;nHeight=1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66484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26" y="2357731"/>
            <a:ext cx="2808312" cy="42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תמונה 4" descr="http://www.rubins.co.il/upload/840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476672"/>
            <a:ext cx="2093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תמונה 7" descr="כיול ציוד בדיקה - כיול רב מודד דיגיטלי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0" y="2558923"/>
            <a:ext cx="11874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data:image/png;base64,iVBORw0KGgoAAAANSUhEUgAAAyoAAAIcCAYAAAAZnVrDAAAgAElEQVR4XuydCYAcRb3/fzOz95XNZpPdzbU5NwRIAEG5CSi3yIPnE1BA9OlfBPHJA58X4HsgIh6IgghyKMghIDdyhSscgSRAgBxAwua+72yy987xr+rZ3p09e2a6uvrXtd/RYZJ0969+/f1UVc93qqo79PBT8+YQJWYRXlAACkABKAAFoAAUgAJQICAKNJ95R0AyRZrZKhCCUclWOhwHBaAAFIACUAAKQAEo4JcCMCp+Ka+vXBgVfVqjJCgABaAAFIACUAAKQAFFCqgyKmEKUUFJTFFWfcN0tESoI5ZwFT8/nyiSG3cVY6CDO9rC1NHhLnRuOEy5RdGMgzhpA6OSsaQ4AApAASgABaAAFIACUMBvBVQZlbFHbaPyG5725HRie/No2YnnUdyFx8jPDdHUN+/yJD8ZdOWp51Hzjrys40ujN/X3r1LukSszjrH5on+j7QtHDHgcjErGkuIAKAAFoAAUgAJQAApAAb8VUGFUCiM5NPmFvxOVtnpyOhu/ezrtfL/SVeza/36PSs/50FWMgQ7edcthtOHv+7qKPWpyK4164IGsYsCoZCUbDoICUAAKQAEoAAWgABTgrIBboyJHAib/9B3KP2ORJ6fZNHc8rbrseFexh49pozGP3e8qxkAHKxntCUdoymMPU6imIascYVSykg0HQQEoAAWgABSAAlAACnBWwK1RqayJUfUT93h2ivVfuIBaGyNZxw+HQlR335OUM2V71jEGO1DJaM9XVlLpD+dknR+MStbS4UAoAAWgABSAAlAACkABrgq4MSq5FKG6J7IfCXDSZPvvjqLN/6xz2m3Q7aNPXE8Vv5jtKsZAB7d+UE31F57qKvbw4URjnv+rqxgwKq7kw8FQAApAASgABaAAFIACHBVwY1RqT1tPpVd5YwKSU6rOFwvos7/TV1Eh0aQ57kzAYMz8XECfmheMCseWhZygABSAAlAACkABKAAFXCmQrVEpKQjThH/d59kC+nXn/wc1LC9zdW6TrphPRacvdRVjoINVLKCvOWAPjbj9Edf5wai4lhABoAAUgAJQAApAASgABbgpkI1R8XoBfeNLU2j1Fce4kmr4xGYa8+CDrmIMdLCKBfQq75QGo+IJZgSFAlAACkABKAAFoAAU8FOBbIxKEBbQT3v8nxSp2eOJtCoW0E8871Mq/v4bSvKDUVEiI4JAASgABaAAFIACUAAKcFIgU6Pi9QL6LdccS9uemeRKorGnr6HyK152FWOgg1verqUVl37BVWwVC+hTE4BRcYUDB0MBKAAFoAAUgAJQAApwVCBTo+LlAvr2TSVU/+9n815Af9LXqXl3TtYo5bS5ur+8QDkHrs86Ru8DYVSUSYlAUAAKQAEoAAWgABSAAlwUyMSoWAvoX7vTs9TXnH0W7V1d4ir+1GvnUv4Jy1zFGOhgFQvoRx+6gypuelJpfjAqSuVEMCgABaAAFIACUAAKQAEOCqRrVKwF9Ne+6ZkJULGAvrKuiarvfcgTWVXcLlnlAvrUk4RR8QQ5gkIBKAAFoAAUgAJQAAr4qUC6RqWyto2qH77fs1SXHf1N6mgPZR0/NxymKY897N0C+m+dSTuXiKczunhN+s5SKvrWfBcR+j8URkW5pAgIBaAAFIACUAAKQAEo4LcC6RiV/HDEMgGhmgZP0t1y5fG07cXxrmKzX0A/KkZjnr7H1TkOdDCMiieyIigUgAJQAApAASgABaCAnwqkY1Q8XUBfX0H155/pbgF9SZwmvXy3ZzKuZLiAPvVkYVQ8Q4/AUAAKQAEoAAWgABSAAn4p4GRUhhVGaNycOzxLb+UZ51DzpiJX8etufIXyjljtKsZAB+/528G09rYDXMUePWszVfzmWVcxBjpYrp2pP/XcQafNhR5+at4cosQsTzJAUCgABaAAFIACUAAKQAEo4IECgxkVuYB+6u9fpdwjV3pQMtGeJ6bT2l8d7ip25f4NVH3Xo65iDGoCTjqfOmKJrOMX5YVp0rP3EZW2Zh1jsAO3/Ohk2vba6EFjw6h4Ij2CQgEoAAWgABSAAlAACnipwGBGZdR+e2nUX//pSfHpjAQ4FSwX0E+b7Z0JcJpS5ZSf3D71p+9S/hmL0tk1433axbS55eee4XgcjIqjRNgBCkABKAAFoAAUgAJQgJsCAxkVuYB+6ux7vRsJULCAvvbrn1Dp997yRNL2RTW0/P+d4ip2ZU2Mqp/wZgG9TGzll75GzVsLHHOEUXGUCDtAASgABaAAFIACUAAKcFNgIKNS+5WVVPrDOZ6km+5IwGCFlwyL04TZd3uSn2UCXC6gz6UITb7/ccqZst2THHfddTBtuD29tTMwKp4gQFAoAAWgABSAAlAACkABLxXoz6gMKyMa9+JfPSs23ZGAgRKQa2em3Pgy6wX0Y0/YSOXXPu+JhsmHT54n7pSWXngYlfR0wl5QAApAASgABaAAFIACjBToz6hM+/0czxbQZzISMJBMQ30B/cbvnk47369MuxbBqKQtFXaEAlAACkABKAAFoAAU4KJAf0Zl//nejKbIkYDlJ51HsVj2Zx+IBfTXzqX8E5Zlf5KDHNn6QTXVX3hqRrFhVDKSCztDASgABaAAFIACUAAKcFBAp1HZ+F9fpJ3zq1yddu2Fi6n0P99xFWOgg5UsoK9to+qH7/ckPxl05annUfOOvIziw6hkJBd2hgJQAApAASgABaAAFOCggC6jks1IQG992C+gF7dLnnzvE94toL/lMNrw930zrjYwKhlLhgOgABSAAlAACkABKAAF/FZAl1FRsYC+7v4nPTMBKp5Az2kBfWq9YmVUQmLiX+G61VS8bAlFdmwl2rqZOqId1FozltorKik6aRolxk8kKigkCoX8bh9Glw8WfPCCBVjwUYBPJmgXYMFHAT6ZDLV2ocOoqFhAX3X4Nhr5h6c9qSjWwydVPIH+jTs9yU8GXffNM6nho+FZxWdjVHKaGqls7QqqfvEpKl04nxK7d1GLuHdZizitJvu9/0HUcdwpFPrskRQaJk4YZiUr6E4HgYWTQvq2g4U+rZ1KAgsnhfRtBwt9WjuVBBZOCunbPhRZeG1UVCygz88N0dTnxLqP0lZPKoOSJ9B7uIC+8aUptPqKY7I+dxZGRf4CULXwLap9fy4VtDYTCZMSX7GCWhsaqEmYFWlUGu13SRklvvZtypWGpbgk6xPHgf0rABZ8agZYgAUfBfhkgnYBFnwU4JPJUG0XXhsVNyMBdu1gv4C+romq733Is8pc/4ULqLUxknV8FkaldOUy2ueN56hkdBWFR9dQfM0aii9YQB1Ll1JTW1uXSdnTaVaaxVSw/It/RLn7Hkih3NysTx4H9lUALPjUCrAACz4K8MkE7QIs+CjAJ5Oh2i68NCpNc8fTqsuOdwV52IgYjXv2HlcxBjt45fHfoOa94azjy9slT3nsYYrUyG/Y6l/bf3cUbf5nnavAvhuVcFsr1d31BxoZjoqndB5OkenTKbZkCUVfe42i8+ZRU3OzZVT2dpoU+Snf8eNOprILLqZIxUhXAuDgbgXAgk9tAAuw4KMAn0zQLsCCjwJ8MhnK7cJLo1J/wtepdU9O1qDlE+i9XEDf8OfDaN09md9FK/WExp6+hsqveDnrcxzswOQT6M8XT6BPuIrvu1EpXF1P02+8mkpHlFP4sMPEiMro5IjK/PnU8fHH1ohKqkmxTUvziJE08pqbKHfcBFcC4OBuBcCCT20AC7DgowCfTNAuwIKPAnwyGcrtwiujomIkwNMF9JtLqf7fz6KOWPYmoESsnpjwsjcPx5StY935/0ENy8tcNxTfjUr5K8/ShPvvoJJElCITxR29SkuJdu2i2OrV1hqV5t5rVDpHVKRhGfXLW6hgxmdci4AASQXAgk9NAAuw4KMAn0zQLsCCjwJ8MhnK7cILo5IcCThPjARkz7goL0yTnr2P7QJ6Odoz+do3PXsCvdsF9KnK+25URvzjTqp6/gkq3rWDcgoLKSzWnCRaWsRtiaPUmkh03fVLLLHvXlDf+efQ+T+g0KGfz74m4cgeCkx+9h80+c0XqGzPLrDwuW6Ahc8AUooHC7DgowCfTNAuzGBReelVVPr5U/mcTIaZeGFUVCygn3Tp+1T01fczPJv0dlfyBHqPF9Avm/UN6mjNfu0MK6NS+swjVPnIvVQonpsil8XLp6PIgawO8W4Xb3kzN3nXrx63Ke78t9E/v4GKDjkiPbLYy1EBsHCUSNsOYKFNaseCwMJRIm07gIU2qR0LAgtHibTtMJRZqDYqKhbQDx/TRmMeE7cj9uilYgH9tNnejfZsufJ42vbieGVn7/uISs7KT6nit1dS4Ya1JJcs2UYl2mlU2jpNijQqclRFvqVxiZWV09jrbqG88ZOUiTHUA4EFnxoAFmDBRwE+maBdgAUfBfhkMpTbhWqjsuy4C6ijOftb6YbF8/3q7vPuCfQqFtDXfv0TKv3eW55U4Pb6Cqo//0zXC+hTk/PdqITEXb+KxGL6gnffpkh7W5dRiYks5aiKNCryLUdWpEmRhkW+y48/jYafd6G461elJ2IPxaBgwYc6WIAFHwX4ZIJ2ARZ8FOCTyVBuFyqNypZrjqVtz7j78Xv0rM1U8ZtnPakcMRUL6IfFacLsuz3JTwZdc/ZZtHe12mcc+m5U5ImFl35AuXf+gSLiDmDyoUVy6pc0KqmjKqkjK7lVNVR1yc8of78DiHLwHBWVNQ4sVKrpLhZYuNNP5dFgoVJNd7HAwp1+Ko8GC5Vquos1VFmoMirtm0qsu2i5XkD/xp3uQA5ytNsn0MsF9FNufFk8CmS1JzmqXECfmiALoyITSjwlnor5wpOU2LiOErGoZVTsURW5VsUeVQkLkzLyS2dTsVj8FSoRdwjDS7kCYKFc0qwDgkXW0ik/ECyUS5p1QLDIWjrlB4KFckmzDjgUWagyKipGAiZdMZ+KTl+aNb/BDlSygH7/Bqq+61FP8pNBlx39Tepolws41L74GBUx7Ss65wWKzn2ZOlZ9SrE9DRQV1tYeVUmINSmR0eNo+KwTqWjWSRSGSVFbE1KiJcDCM20zDQwWmSrm3f5g4Z22mUYGi0wV825/sPBO20wjD0UWKoyKipEALKBXu4A+te6zMSp2UtE1K6n17Vepfe0qatm+jeLhsDAlJVQwYSqVHnEs5Y6fSCFM98q0/8pqf7DISjZPDgILT2TNKihYZCWbJweBhSeyZhUULLKSzZODhhILFUbF7a10c8X31Mn3PkE5U7Yr45nYPIw6FldT27zxtPeDUbRzfb6r2EFbQM/aqKQmt/m99yg/P4/K6+oolOcOkivCOJjAgk8lAAuw4KMAn0zQLsCCjwJ8MjG9Xbg1KioW0I89YSOVX/u8a+jtL06jhn/MpL2fDKdWsV47bq3Ydv8q8XgB/cozzqHmTUXuEx0gArsRldQ8t+/YQwUFeVRSXOCZAAicngJgkZ5OOvYCCx0qp1cGWKSnk469wEKHyumVARbp6aRjL9NZuDEqcgH98jPOcoXBegK9iwX08k5eDb8/mna/PZqa2+OucunvYGsB/e3PUt4Bm5THlgH3PDiT1t54iCex7aAwKp7Ka05w0zu7IJECCz60wAIs+CjAJxO0C7DQpYAbo6JiJGDqtXMp/4RlWZ3uth+fQtteG03xhJqRk4GMysixHVR5y5MUqm7IKs+BDortzaP6U891vYC+qCROzY0DP8UeRkUpNnOD4cLDhy1YgAUfBfhkgnYBFnwU4JOJ6e0iW6Oy54nptPZXh7sCVVnXRNX3ijvWZvhqfPAA2vTng6lN3s5W0ys/HKHqU9dQ6VWzlZW45UcnW0bLzWvY2BbKHdVM2xeOGDAMjIobhYfQsaZ3dkFCCRZ8aIEFWPBRgE8maBdgoUuBbIyKNRJw2teoo3XgX/Gd8pcL6Kc89jBFavY47dpj+7pzzqaGVcUZHaNy5+HDiUbf/ajr0RX5BPrl557hKrVwKETTHv8nbbvmOBgVV0riYEsBXHj4VASwAAs+CvDJBO0CLPgowCcT09tFNkZly5Xub6U79vQ1VH7Fy2mDlmtRVp1/JrXuyUnrmHBJHhUfNZ5yqkrEkvoEFRxQRQkxRcx+d2zaS9HNjRTb0kTti7dRbGtzWnHlTnJ0ZeJtz1LOARvSPqb3jiu/9DVq3upu/XjVrE008jfPkdODLDGikjWmoXWg6Z1dkGiCBR9aYAEWfBTgkwnaBVjoUiBTo9L6QTXVX3iqq/TEEzNowst/TTuGLHPNJadSR8fgh+TWlFLJUbVUcswEKjqoRjwJXVoU+WEblDjF4+LP4hmDcflOdH6KO4S1b95LbW9tpJZ/raB4GqZFjmZMuPQ9Kjrng7TPw95RxQL6fHEj36mvJzWEUckYAQ7oTwFcePjUC7AACz4K8MkE7QIs+CjAJxPT20WmRsXtAnp5F63J176Z9gJ6aVJWXvRFy2AM9IqI0ZOqS4+k8i9Oo5AwEPZLGhT5kp/SmCQNS6c5sc2K+IzJWxmnfLZ9uJVaHl5GsaU7Bq2I8lzGnPUpDbv89bQrrJw2t/yk80SZaR/S746TrphPRacvhVFxJyOOTlXA9M4uSLTBgg8tsAALPgrwyQTtAix0KZCJUdl1/0zacJO7W+lmsoA+aVJOFSaifzUiJfk04pyZ1jtSmnxWYH9GxTYrtmGxRlOstzAoMWFU5GenUbFMi3jLz7Z5G6n1z4so0RwdEIccWZl47WtUeHx9Wsg2fvd02vl+ZVr7DrTT8InNNObBB7s2Y0TFlZw42FYAFx4+dQEswIKPAnwyQbsACz4K8MnE9HaRrlFRMRIgF9BPm30fUWmrI2BZ3qozvkqtjZF+980T07zG/+YUKpw2stOgWDaln33lKEryn+0pYN1GJWlWpClJHVWJxaLi78LARKMU3dtKrXd/TLHXNw6Yc36ueBbMIw9RpHrvoOelYtqcvYA+9SYEMCqO1Qk7pKOA6Z1dOhpw2QcsuJDATSb4kAALsOCkAJ9cTL9epGtUNv7wJNr5xhhXYGq/spJKfzgnrRj1J59Hrbvy+t23oK6SJt16BuWUyVGUkBhFGcik2IcnzUrvqWD2qIptVPr9FGbFGl15dR1Fb/9owNxLy+NU+8Ldg57bylPPo+Yd/Z9TWqKInfq7CQGMSrrqYb9BFTC9swsSfrDgQwsswIKPAnwyQbsAC10KpGNUVIwEZLKAfss1x9K2Zyb1K8Hw0/ahsT//gjXFy57mZRuVlOUpXccmR1PsUZVuw2KPrqSaEznlKypGU5KfnSMtnUZF/nvH4u0U/eNiogGmglXu30DVdz3ab967bjmMNvx9X1dYiwqJJs3pexMCGBVXsuJgWwFcePjUBbAACz4K8MkE7QIs+CjAJxPT20U6RkXnAvr2TSVU/+9n9bsupWzWJJrwu1M6DUrSqPRvUuQQi72QPlmXkqMpfY2K/PekWUmOnMSiSbPS9W/W3+W/i2lg4t+jC7ZQ7KYlA1bQCf/9HpWc82GP7XIa27ITzxtwrU26tX3qtXP7vQkBjEq6CmK/QRUwvbMLEn6w4EMLLMCCjwJ8MkG7AAtdCjgZle03H0qb79vPVTqDjTT0Drzm7LNo72px/+JeLznda/JtcrpXwSBGJblGRZoXeyQlaVKs/3auUUm9XXHy37oX0gsjIoxJt2mR5iRpUqRxiVqfYmTlubWU+MeKfjUpKo3TpJfu7rFNxQL6wW5CAKPiqnriYFsBXHj41AWwAAs+CvDJBO0CLPgowCcT09vFYEZFxQJ6+XDEqbPvTWsBfeNLU2j1Fcf0gS/v6DX1vrMpf0xZypSv7hGV7ilgfRfTJ6d4DW5UUkdVbKOSNCVJ02L9W+eISvJT/P2Oj4nmbu23oqaOqjTNHU+rLjveVYWWNyGY8tjDlLqAPjUgjIoreXEwjAq/OmD6hYef4gNnBBZ8aIEFWPBRgE8mpreLwYzK+u+cTrs/dHcr3dqvf0Kl33srLaBrzhKjKWv6jqbIhfMlh4ztMin2+hR76lfqepXeBaUuoO9+8KMcVZHPVUl+Wg+BFH+xR0y6RlVsUyI/U0ZVrClg4u+J/3ufQuua+pxbybA4TZidHFWp/8IFA965LC1RxE5ONyGAUUlXSew3qAKmd3ZBwg8WfGiBBVjwUYBPJmgXYKFLgYGMioqRgGEjYjTu2XvSOhW5NmX5GWf12bf4M2No8l/OECZFPF6xcwF992fyuSn9LawfbAF9t2GR077sKWHda1WkCUk1Jl2jKJ3/bhuV+NKdFLoh+dDF3q86sZ5kz4cjafM/69I6/4F2KikI04TX7hw0BoyKK4lxsK0ALjx86gJYgAUfBfhkgnYBFnwU4JOJ6e1iIKMy2O2B06Ejn9pe95cXKOfA9ensTlt+dDJte210n33llC/5rBRpRsLhblPS17T0vU1x/6Mp9rqUboNij6pYa1W6pnglF9X3a1pSpoHRb5dQaPmePnnL2xU37YlYRijbl9Rw8rVv9ruAPjUmjEq2CuO4HgqY3tkFCTdY8KEFFmDBRwE+maBdgIUuBfozKtXnLXW9gL7qoF008rbH0z6NZbO+QR2t4R7727ci7jYoyVGVwQxLzwL7X0CfHEWRU796jqhIo9JjJCXVqKSMplhmxh512dpMOVd8kPZ5ZrLjqMmtNOqBBxwPgVFxlAg7pKMALjzpqKRnH7DQo3M6pYBFOirp2Qcs9OicTilgkY5KevYxnUV/RiUiHgYv1otn/cpkAb0sZKBpX1PuPYuK9pGjKX0NSlgsMB94VCWZeuoUr63zV9D2xl3UmN9OkXaiyvYSqjxkEoWLc3oYlu51Kp3Tv7oMSuddv/oxLOFbl1H4w91Z69XfgVJDuYA+VNPgGBdGxVEi7JCOAqZ3dulowGUfsOBCAk9D50MCLMCCkwJ8cjH9etGfUXGrfiYL6GVZex6cSWtvPKRHsbk1pTTtifPF6ElvkxLuMaKSHF1JNS3dYWyjUv/2Ytre0fcLf3hzG03abx8qqC3vWqti34bYMiz2s1PsPw/wd3pzC+Xcu9qtbD2Orz1tPZVeNTutmDAqacmEnZwUML2zczp/TtvBgg8NsAALPgrwyQTtAix0KaDaqGSygN4+x/6eMzLinJk0+rKju0ZNUqd/2X9ONSm9p4NJk9LR2EZL3/+AmqKtA8oZaU/QxOqJlN9pVrpvSZwyvavz7l9d5sU2LB0dyYdD7m2j/B+qm/41rDBC4+bckXYVgFFJWyrsOJgCuPDwqR9gARZ8FOCTCdoFWPBRgE8mprcL1UalYmwbRaoaMwK4e9EIEt/5e7zG/+ZkGnbs5F5GpfdoSvdISrd5Sa5z6WhspSULBzcpdoHSrEyoqqW88cNTnp2ShlHpGmnpoNzrPqLwhpaMznugnTPVsGn5cGre23N9T2rs0MNPzZsjZsLNUpKd4iCmNzDFcnkaDiw8lTej4GCRkVye7gwWnsqbUXCwyEguT3cGC0/lzSi46SxUG5WMxB1k5/3mXdQ17avnAvpuszLQiIoM++mHH9HWndvSTkealfEjx1PuuGGdD3ns36hEo2IUpddUMDlFLPSvDZT33Oa0y9O5I4yKTrUDXJbpnV2Q0IAFH1pgARZ8FOCTCdoFWOhSgKtR2fft71pGpe8aFXnXr54L6XtP+6p/dyltbdyRsYTSrIwZPoZyxpV1m5HOO3913emrn7/DqGQsdfcB6OxciKf4ULBQLKiLcGDhQjzFh4KFYkFdhAMLF+IpPhQsFAvqIpzpLDgalaKDamjCn/+t06j0XCyfakq6R1S6H/xY//YSsXA++ztw5TUkqGb/SZTID/caORn4rl/WU+qX7abCm1e4qGneHYoRFe+0NSqy6Z1dkGCBBR9aYAEWfBTgkwnaBVjoUoCjUSmURuWW0yki7pPce9qXfUvivs9SIVo5f2m/d/fKVMvc3XEatU8txfNDPR8AmfKgR/s5KtZiemlUPmmgwj/BqGSqNaGzy1gyzw4AC8+kzTgwWGQsmWcHgIVn0mYcGCwylsyzA8DCM2kzDmw6i8IznR8omLFoGRzQQXHaQz0XoZedMpVqrjiWcnJyHKd52cZly8KVtK51SwYlD75rzqZ2GrH/eMusRMVDZfq9VbFcqyK2SdMS39ZMxdd80idoGRVSLg280F1ZwoMEwoiKDpUNKMP0zi5IiMCCDy2wAAs+CvDJBO0CLHQpMPbMp3QV1W854vnwVE9be2wrPLCaxt18Wg+jMtjT6Du2N9Hi+iXKz6N4VZQKjxjbv1GxzUvnAyBpeQMV/WllnxzG0nAqojzluWUSEEYlE7WG8L648PCBDxZgwUcBPpmgXYAFHwX4ZGJ6u/DbqEjSy6nnSEiBNCo3nSqmfuVY07/6fwp997qUNXMW085CNbcGTq15iXVNNOKzk7pGTWKpC+lTjYr4d1rWQMW3rOpTcafQKDGeEvK1QsOo+Cp/cAo3vbMLDgk8gZsTK7QLPjTAAiz4KMAnE9PbBUejkje5gsbdJdeoJI2KvVbFnubV/Zk0K/XzF1NjaOCHOrqpTWWhYqKK/O5RFWu6V+eti631KWLql/iMvL2dCh/c0KeoOqpyU7ySY2FUlMhofhDTO7sgEQQLPrTAAiz4KMAnE7QLsNClAAejso52iVUq7T1OeeIrX+9hVPqOqiRNivgvrXt9Ce0q8sCobGqh8pnjekz9stek2GtW5Kf8t5xnN1HB7L7PbYFRcajJ6Ox0NXXncsDCWSNde4CFLqWdywELZ4107QEWupR2LgcsnDXStYfpLLgalTH3n0n5o8scRlVkLQhRx/ZG+rR+GcVyFdaKlhgVbSfKOXBk0qikjJ7Y5sR68KM1uhKj/AfWUv67DT0SKBRrU8aJNSp+vzCi4jeBgJRvemcXEAxWmmDBhxZYgAUfBfhkgnYBFroU4GBUttFeMabS3OOUyy86mMq/vC9FcpJTv8Lh3lPAkiYlOapCFG9qp23v9l0jQmKxvvy/fFkfieRf5H8T4s+JuNu1mREAACAASURBVFjOLz7j9mdC/L1NTOUqK6Dw1HJrtKRrbUrnupSuURVpUjr/rezKjynUEu9xDvKOX9VUpgvlgOXAqPiOIBgJ4MLDhxNYgAUfBfhkgnYBFnwU4JOJ6e2Cg1FppDbaSD0f0lhw+BgaefWsrjUqtlGxn1Zv2RRhUpI+xf5M/rn7JYxIp0mR1kT+2TInncYkLk2GMCjxuDQjybf8N2k+7E9rJMUyI70MS+dIityWWNtIZTf2veOXNCnSrPj9glHxm0BAyje9swsIBitNsOBDCyzAgo8CfDJBuwALXQpwMCryXOUtiuWtilNfNY9+mXJK81NGVMLWyIptVuzRFPszaV5SbEpKOGlO5EuOnHS/pfnoNiqWcbHMS/LfrSle8s+dJsU2M/ZDHpOjKWLa1xMbqeCNnX2Qcbjjl6XJw0/NmyM82ixdlSqTctDZZaKWt/uChbf6ZhIdLDJRy9t9wcJbfTOJDhaZqOXtvmDhrb6ZRDedBRejIkdU5MhK6mvYZZ+lkhMnW8YkIg1KRBqV5DsUsj+T079SzUpvvqmjKHKqV1xM7+oyK9KQCDNij67YoypdhsUyKZ1rVGwjkzKaItepDLvuUwrv6uhRbD7lUC2NyKSqebYvjIpn0poV2PTOLki0wIIPLbAACz4K8MkE7QIsdCnAxajIp9NvFs+oT32FinNp1N++SBExqmKblVCnUZEPgLQMi5zq1WlU+jMrtklJfkqD0rkepXNkRZoUaV6SxkRsT/1MMSjd08GStyS2R1oiC3ZQyUOb+uAaQcXCppTowjhoOTAqLDDwTwIXHj6MwAIs+CjAJxO0C7DgowCfTExvF1yMipz2tZK29Zn+VfzV6VRy7n5iREWYki6TYo+o2KMp8u+yzqSuVbHXzSfXpCTXpdhmJbmA3lpfIk1K5zqVuDW60mlWekwDs9esRLvXrgizIhfwy9GU3ovoZSYTqZJyKcKiIsOosMDAPwnTOzv+BLozBAs+tMACLPgowCcTtAuw0KUAF6Miz3eHmPy1g5r6jKpU3HkSRUqSoyr281S6PsUUsOSIirNRScjRFHlXL/suX50mpcusyEX0XaMrndPBUg1L1zSw5HSwvBe2UNGL4h7GvV5c7vZlpwWjoqs1BbwcXHj4AAQLsOCjAJ9M0C7Ago8CfDIxvV1wMioDjarkHirun/XTw4RJEdO9hDGxRlakObHWqnSvT0lOA0upO9adibtHVLqmgdkL6u27f3WOolhrV+SoimVYOu8CZhuXHutUxG2I1zdR2W1r2I+mWPYNi+n5dCicMzG9s+Osfe/cwIIPLbAACz4K8MkE7QIsdCnAyagMNKoi/z3/tIlU/J8zOqd/SXPSbVIss2J9I091KZ0Kdk776pr+1blWxRpdsRbWy8/kSIo0KZZBsY1LD5OSXJci17DEmzqo9PcrKdJrAb0skdPaFIyo6GpFhpSDCw8fkGABFnwU4JMJ2gVY8FGATyamtwtuRkWOqqwRE8A6KNanEhR+7wDKP25c94iKNCb2QvpOo9JrQMVaqJIcVel+hkryzl/2Qx477wBmmZT+jUr3c1aSoy2lN66gnI0971Ami5dL+yfRSOuT0wsjKpxoMM7F9M6OsfR9UgMLPrTAAiz4KMAnE7QLsNClADejIs+7mdppvXhWfX+vot8cSTkThiWnfNlTv1JNSq8HqdhPo+85opJ8Ir19m+Lk6Ern+hT5hHpr7YocPUmdBpb8c9FDGyj/3YZ+c+PygMfeycGo6GpNAS8HFx4+AMECLPgowCcTtAuw4KMAn0xMbxccjYqkv0vYlW20t09FCBXlUP4PD6KcfUckn52SMu2rz/QvazRFvLpGVTrXq9iL6rs+Ux8C2W1SuqeBie1iulfRg+spb2ljv5VzOBWJsZRSPhU3JRMYFZZY+CVlemfHT/GBMwILPrTAAiz4KMAnE7QLsNClAFejIs9fPldFPl+lv1fO+XWUe3Jtp1mxbkxsLaTvXK1iTfeyXv0tqJe3KRb/k1O9rJEV+dk5Faz7uSrJaWDWtu1tVHz32n6ne8kiCimPxtFwXcgyLgdGJWPJhuYBuPDw4Q4WYMFHAT6ZoF2ABR8F+GRiervgbFTkepV1tFM8rz7ab4UITS+n3B/MpFBxjtg+sFGx7v3V36L6FINi3bbYWjzfOSWsc81KuH4vldy9rt+7e8mk5BPox1EFu3UpqYLBqPDpT1hnYnpnx1r8XsmBBR9aYAEWfBTgkwnaBVjoUoCzUZEaOJkVElPBQieOofBJYylUKAyLvUZFrp4Xrx5rVOTfpWHpNChdz1Oxnljf+dT6zlsUhz/dS/mzt1LuiuYBUchF89KkSLPC+QWjwpkOo9xw4eEDAyzAgo8CfDJBuwALPgrwycT0dsHdqNhmZQPtFpPA2geuGMKw0JGjiI4fTVRZYD+WPmlWOkdT7D/bD32Ui+gTlknpfBCk+Aytb6a817ZT3ru7B62EQRhJsU8ARoVPf8I6E9M7O9bi90oOLPjQAguw4KMAn0zQLsBClwJBMCq2FoOtWUnVKzGuiBIHVlBirPisK6NEoXh6fertie1nqcjP5ijJ0ZPIoj2Uu2SPmOLV97bIvVlwe/K8U12BUXFSCNstBXDh4VMRwAIs+CjAJxO0C7DgowCfTExvF0EyKrJWyMX10rBk+opPLbEOSU4FE8882dCSlinpXY68s5e8w1eQXjAqQaLlY66md3Y+Sptx0WCRsWSeHQAWnkmbcWCwyFgyzw4AC8+kzTiw6SyCZlQkQPkwSGlWBp0KljHpwQ+Qd/aST50vEp9Be8GoBI2YT/ma3tn5JGtWxYJFVrJ5chBYeCJrVkHBIivZPDkILDyRNaugprMIolGxQcoHQ+6gJk8Ni1yLIkdRgmhQbJ1gVLJq+kPvINM7uyARBQs+tMACLPgowCcTtAuw0KVAkI2KrZEcW2kUNzGWb1UvOYIyjApIrkcJ+gtGJegENeWPC48modMoBizSEEnTLmChSeg0igGLNETStAtYaBI6jWJMZ2GCUbExylsZy1GWpGlptW5tnO5L3mq4RBiTIsq1PuXfTXnBqJhC0uPzML2z81g+peHBQqmcroKBhSv5lB4MFkrldBUMLFzJp/Rg01mYZFR6g5drWeRbvvpbzyJHTeQrlyLW29QXjIqpZBWfl+mdnWK5PA0HFp7Km1FwsMhILk93BgtP5c0oOFhkJJenO5vOwmSj4mnFCFBwGJUAwfIzVdM7Oz+1zbRssMhUMe/2BwvvtM00Mlhkqph3+4OFd9pmGtl0FjAqmdaI4O0PoxI8Zr5kbHpn54uoWRYKFlkK58FhYOGBqFmGBIsshfPgMLDwQNQsQ5rOAkYly4oRoMNgVAIEy89UTe/s/NQ207LBIlPFvNsfLLzTNtPIYJGpYt7tDxbeaZtpZNNZwKhkWiOCtz+MSvCY+ZKx6Z2dL6JmWShYZCmcB4eBhQeiZhkSLLIUzoPDwMIDUbMMaToLGJUsK0aADoNRCRAsP1M1vbPzU9tMywaLTBXzbn+w8E7bTCODRaaKebc/WHinbaaRTWcBozJ4jdhMDbQwsZZqxFNVakLDqFp8Bu0FoxI0Yj7la3pn55OsWRULFlnJ5slBYOGJrFkFBYusZPPkILDwRNasgprOAkZl4GrxcOIdWjBjLx37xRMoFk/QU/f/k/648TTxnJX8rOqSXwfBqPilfMDKNb2zCxIOsOBDCyzAgo8CfDJBuwALXQrAqPRVWo6iXBv/F33p59+kK668itrbY9TeEaPrfvkLGnnDp3R0aKouPErKgVFRIqP5QXDh4cMYLMCCjwJ8MkG7AAs+CvDJxPR2AaPSXdfkE+3vir9B62aE6Y93/ZkOPvggisbiXUZl4cL36cYvXERXhL/Ip4KmkQmMShoiYRci0zu7IDEGCz60wAIs+CjAJxO0C7DQpQCMSlLp98U6FDmK8s0r/ouu+vnPKSccpkgk1MOoyFGVgyZNoUeb/1MXHiXlwKgokdH8ILjw8GEMFmDBRwE+maBdgAUfBfhkYnq7GOpGxR5FWbp/G936lzvooAMPsgzKQEblku9dSKc/UkhTQqP4VFKHTGBUAoPK30RN7+z8VTez0sEiM7283BssvFQ3s9hgkZleXu4NFl6qm1ls01kMZaNSn9hKP44/Quf9+Hv0059dZRmUSOdIykBG5emnn6J537qNvhU+KrOK5OPeMCo+ih+kok3v7MAiSArwyRXtAiz4KMAnE7QLsNClwFAzKnIERU7zeiaxiKrOOoQu/O4ldMABBwiTkpzq1Z9R2bx5Fz3xxBz6+KOVFpb5t91CfwqfqwuR63JgVFxLODQC4MLDhzNYgAUfBfhkgnYBFnwU4JOJ6e0iSEbl0+KdVsWIxWLU0tLSVUk+pS20N9HWb6VppFaS26k0n3Kmj6KyYcPosCOOorPOOZcqhg+nHGlQwsKg9GNUdu/eQ//858u0ePGKHrFhVBS2T9MbmEKpPA8FFp5LnHYBYJG2VJ7vCBaeS5x2AWCRtlSe7wgWnkucdgGms+BuVDYU7KVHxnxM9aW7u5i1tsfpoEOOoFAoROI/NKVuXyorG2b9Xb7DcvqWMB9h8R4mjMm++8+0/t6fKRnIqHy0ZAXdf//zwhD1NUD33vsLOnzCAXTc9lo6dltt2nXJrx0xouKX8gEr1/TOLkg4wIIPLbAACz4K8MkE7QIsdCnA2ai0RKL0xynv0O7KOP3bGV+mGTMPoLfmvkkNLSE66Yv/bhkS25ik/tmevtX12Tlqko5Radi9l156cR69s+CjARHMnn0HHX30MWKk5UM6b+3+dOjO0bpwZVUOjEpWsg29g3Dh4cMcLMCCjwJ8MkG7AAs+CvDJxPR2wdmoyKleN019l6686mo6XEzX+sH3L6aHHnqA/vbgbKoZM065UXn7rQ/opdnzqbW1/2lkdq18/fX76OVX36BLvvcdavh4A1398TF8Kmw/mcCosMbDJznTOzs+SjtnAhbOGunaAyx0Ke1cDlg4a6RrD7DQpbRzOaaz4GxUnq1aQc/VrKC/3n0/VVVV02cPnkk5+YV0y12PWSZF1YjKgrc/pLfFe/euvc4VQuxx660/ps1bd9MTjz9Kd9z+Z/rJJ4fTmNbStI71YycYFT9UD2CZpnd2QUICFnxogQVY8FGATyZoF2ChSwHORuWPkxfQnsn59Ld7HqB1a9fSZw+ZSf/2H+fRhd//qWujsn3bDqpfvoYWzFtEba3tGcktjcpjj/+LJk+ZQv/5jXPplE2T6dQtkzOKoXNnGBWdage4LFx4+MADC7DgowCfTNAuwIKPAnwyMb1dcDYq3z9wNn3h+BPpsst/TLf/5Vb6+VU/pSuv/SMdcfTxaRmV5sZmam5qsm453NHRTju376K9expphTAobW2ZmZPUGimNyjW/+BV958KL6JsXfI3KVrTRD1Z8jk+l7ZUJjApbNLwSM72z46X24NmABR9aYAEWfBTgkwnaBVjoUoCrUbHXp/z3ZT+i4084ib5xwbn0/HPP0C+uv4faWjoseay7fsnP5F+sP+/euZs62pPbvXpJo/L/vnMR/eLaX9Hvb/g1vfzSbLr5gxO9Ks51XBgV1xIOjQC48PDhDBZgwUcBPpmgXYAFHwX4ZGJ6u+BqVHqvT6mbUkt79jTQIYcc73vlePfdl+gIsbj/sSf+Je4Q9gLd+Pvf0H99eghNbarwPbf+EoBRYYmFX1Kmd3b8FB84I7DgQwsswIKPAnwyQbsAC10KcDUqqetTGhoaxKL1W3VJknY5P/yfn9CWLZvZr1OBUUkb6dDeERcePvzBAiz4KMAnE7QLsOCjAJ9MTG8XXI1K6voUr2vDnt9e31VEmTAfmb64r1OBUcmU6BDd3/TOLkhYwYIPLbAACz4K8MkE7QIsdCnA0ajY61Mu/+GP6YQTT/ZcijUjyrrKqN2xJ+PybhBG50UxBYzrOhUYlYyRDs0DcOHhwx0swIKPAnwyQbsACz4K8MnE9HbB0ajY61OeePJJGj3a+6e+vy/uCma/DorHM658/3r6abrmmmvYrlOBUckY6dA8wPTOLkhUwYIPLbAACz4K8MkE7QIsdCnA0ajcN24Jrd4vTg8+9KhnMuzcuYNW1NfTkiWL6Mj/+n5XOXWNrRmX+cH7C+m/L/0+jErGyokD0Nllo5o3x4CFN7pmEjV/3WrK2bKR2j9aKm5nmKDEjAMoWjOWEiOriSKRTEJhXxcK5OzeSXnr11DOhjXUtGETxWrGUHj6vhSXHIpLXETGodkogHaRjWreHJO3YS3lij6qTfRR4XiMEvvuT9HR4ygxSrSNnFxvCkXUfhXI3baFcjeto7ZPPqGc1mZKTJpM0fGTKC5ZFBQaoxpHoyIX0hccUUvX/fr3SnVes3olffKxMEErV9LmzRu7Yn/n9tu7/lyzZXfGZS5e/AFd8ePLYVTSUS4Ui1HRmhVUtGwJRXZup7Z1a0l0dRStnUjtw0dQdMp0onETiPIL0gmHfVwoIFkUii/GxZLFjq3Uum4dJRIxio6rpfaKSopOmkaJ8ROTHV7n/b9dFIdDB1Eg3N5Ola/PprKF80g87YlaG8R91kW7aCuvoNaiImr7zOEUP2wWhUrFPFWw8KwuhWJRKl3+EQ2f+wrlCqMSb26i5uZmi0HHsHJqnTCFYofPIqoVT/iN5HiWBwInFUC74FMTwuJhdBVvvUrD3n2bQg27qHW37KPi1DZsuGgfxdR24GeTfZTos9BHecstHO2gskXvUfm8160fttrEHaei8Si1lZRSq3zX7Udx2U+JH7koHPwfuLgaldzDxtFVV//aFeyG3buo/tOPad2aVbR+7WrxkMf+R0tSjUrpqi0Zl/nR0kV07f/+BEbFSbmcxr00bE09VT//OJV+8A7FxP2mWxMJahYHyneTeDce8Fnq+MKpFD74CAqJBocOz0nV7LbnNDVS2doVVP3iU1S6cD4lRGNpEfMeWzo5SBZN+x9EHcedQqHPHkkhcTECi+y0djqqQPxqMuad12n44ncpf/UKim3darGw20WjZCF+sWyd8RkKf/l8Co+qERef7vmqTvGxPT0Fcvc20IiPPqBR771FRZ9+RKFNYmRLmJQeHIRZaZFfAo4/jcKfOYxC+EElPXGz2AvtIgvRPDqkYOtmqnnvTapY9A7lr6qnuOijWqPRruu2de2uHkOt4poRPuOrFB5TixFgj1jk7dpBIxe/QyPfn0eF9cuINm8SX27berBoEj80tkyfSYlTzhQjwTMplJvnUTZ6wnI1KqFDxtBlP/lFxiKsXrmMNonR+jUrl1OjuO6k80o1KvFFa9I5pMc+yz9ZQjf++ucwKoMpJ3+9r17wGk344C3KE7/M0K6dFBdz71r27KGmTrOyV3Z28l06jOiCiyl31on4IpBxdXQ+QLKoWvgW1b4/lwrEcDEJkxJfsUL8it9ATeILsnXRsd8lZZT42rcpVxoWTHlxFjfDPeQvxlNeeJRG7d5COTlhSmzbRomPPqLWzZt7sLDahvhSHD3xdCoQPELFwsTjpUwBOZIyaslCGr/0HSpORMUvJ01Wm+hYvZpahFnpag+ixL1iekvbfgdS5CsXUO7Mg5XlgEDdCqBd8KkNciRl4stPU/X2dZQbEX3U9u2U+PhjapN9lDAr8nrRde0WfVTHcSdT/le/TWExQwIvtQrIkZTR77xBY1YupcKQWFAtvj/FP/2U2teupWZhVuxrt8VDmJP2Q46gnLO/STmT6tQmojkaV6OyvTaHfvx/f3BUY/fOrbRt83raKH4c3rZlveP+vXcoKi6jL23bTXl5+damlm9dknGMpYvepfvu/AP95JPDaUwrv+8PLBbTl4lfKKe//gwVTaylcHWV9SUgvmABdYgvZY0dHV1fBGQDk++WMeOp4AdXUc7U6RTC3PyMK+VgB5QKN7/PG89RyegqCo+uofgaMcVFsli6lJpEZ2d/KZM3wJN/bhbDx/kX/4hy9z1Q/DKDOcgqYdS8+hxNXLWECmbsR5EJEygmGMTmzqXo++9TozAxUn+7TVgjK+IX/dxv/zcViGH9UGenpTKfoRpL9k+1771BlWUFFNl3X0o0NlLs7bcp+s47lmm0v4h1fSET0yHjwrwXnPk1yhG/JOOlVgG0C7V6uolW9eZLNLH+QyqaVkeRyZMotmwZxd56i6ILF1JTS0vftlE2jHK+fjEVHH08hQuL3BSNY3spUCG+bE5YPI+GVVdSZJqYmr1lS7Kfevddat65s+t6YV83GotKKPSls6hAjKxExChLUF8cjcr8io308JTldNgRx4jZ8QPX8+amPdTSJK8cmb3Kyitp/KTpVFk1loYNH+l4cEd7G21av0L8xtZ/Wa88/wS1r9lJV398jGMsP3bw3aiExZy76bf8ikaU5FPu0UdRpK7O6uRir71G0fnzrS/HqV8E7C9mCfHr8bBvfI/C4ld9vNQoIFnU3fUHGhmOUt4Rh1Nk+nSKLVlCUcli3jxq6vz1uDePuPiVrEyMckUqnBuMmkzNj5Ijpj7u/7srkxedo4+myCTxJWDRIoq9/rr1BblJGBWbg20a5d+jBx9Owy+9iiJyOh5erhWQHGpeeYbGL1lAeYd+jiIHHGD9UhkVhlF+CWjZuLGPYZQcWsdNpMKvfouKjvqC6xwQoFsBtAs+tUGymP6n62h4aT7lHCWu3VPEGi2xcLurj0q5XqReMzrEepXyS35KOXKaKl5KFJAsah/9O9VsW0d5hx9m/aASFz+ixN5807p2t+zY0e/3qHbxY2/xNy4RP4Z9RkkefgThaFRaIlH60YxXaLr4DlUk1jCqeFWPnUSVo8aIpUWTqSiN770Nu7YJc7KSNq1bQXt2bx80hdVidsCU5fl03rr9VaSqPIbvRqVwdT3NuO7HVFg7jsKHH07hKjGiIu5oEBeNq110ek0pIyqpX8haKquo6re3U2TEKOWiDNWAksX0G6+m0hHlFD7sMDGiMjo5oiIMY4cYzu9tGu1fZppHjKSR19xEufJGB3gpUaB46Qe07w3/S4XVo8R6B7H+pLKSEuKGBrH33hO/fIi7TYkpevboVuqXgCYxBa/6pvsoZ2SVkjyGehDJoVqMbI1e+h5FDhSjhhPFDSTEF7C4MPAdon+S01N7TP0Sgll/FyNahWKKy7AvnzfUJVR6/mgXSuV0FUyymHbL9VRSVkzhg8T6k1GjKCGMe0z80Nguvvg0i2t31yhjZ7uQf28Si+tH/vovlCdvOoGXEgUki/GP3UeV2zdSRLAIjRUL5cUNDeIffkjtYvpX6hTVHtcLMfpbJkxj8TEnKMnDjyAcjYrU4fppb1N8UknWz1EpFFO4K0eNFcZEGBQxcpLrMEvCHjXZvmWDNXoSlcso0nwtEyOhx64cTSdt5PkdznejUv7KszT5rzdTYUEeReSXgBJxe0/h/mOrVlGr+BLQLNaopH4RSP1yVv2Heyg/4PMr06xHWnaTLCbcfweViHn4FotSMVdx1y6KiYuOXKPS3HuNisjK7vRG/fKWQP8qo0XgDAqpePphqn3wLipKxClSXU0h8atMQrCIinUqrXJxZGe76LFmqJNH1bWiPc08JIPSsOtACkgOFeJua5VijUquMIuh8nIiMZoVFxza9u6lFmEYbQY95uOLgAVf/A8aceHlEFehAmgXCsV0GUqyGCu+HJeItYw5dh8lrhMxsU6lRUz7aumnj7KvF5U/+zUVH8ZzmolLWXw5XLIY9dpsGi7WOeQIwxguE+tHxQ8qkkWbmKoqb8BiTQ/uNIyp36NKv34Rlf/H133JW0WhXI2KvEVxU11hRkZlhDVikjQm6UzpkqMm28W6FjlysmPrhqzllEbl1M1T6Oh6nj/8+25URvzjTqp56iEqEneaiogvY+GcHEqITq5D/Bojb8Qm7zRlrYXo1cDkv4W//RMKHXh41nBwYE8FJj/7D5r85gtUtmcX5RQWUlisObFYiEWR8g5s9l2/+mMROv8HFDr085BUkQITBYuprz5NxS1N4vEDueIukhGKizYRFV+M7XYhLzqpLOyLUOTCKyg043OKMhnaYSSHkZ8uoRrxzhUMZP9E4qIfE22irbNN9LgzYWc/JVlEjzyRIl/93tAWUPHZo10oFtRFOMlikn296NVHtXVeu607RKZ8Qbb7qPAFl4k7Ropb5OKlRAHJYsyi+VS5fpW48UqOdb0gca2Q14vUfqo/FmXnfIsqxE1YgvrialT+Z/9XqGryGKoUP3AN9JKjJnIqlzWla5zzCKMcNbGNyfat67Na39JfLtKofGHNODp+3TiW1cB3o1L6zCM08oE7qFA8H0I+eSAk3uJ+FSTurUNy4Ep+OU79IpDa8Y27/jYq2FfMGcdLiQKSReUj91KheG6KXBYvWSTEu6OThfyCLPXvcZvizn8b/fMbqEjcRQQvNQoUvfESjbz9BioQz0yx24Vk0btd2O0jtV3U/vHvlD9xqppEhngUyaHkrVdo2NxXrTYhb/wsOcQ624X8Qmb3T737qVJxu+iRYu0WXuoUQLtQp6XbSJJF5T1/psKtm/rto+T1onfbsH90HPurW6lQ3B0PLzUKSBbDnnuMSpe8b7FI7afk96j++imbxYjv/pDKT/2ymkR8iMLRqMjF9PeNX0Kn/NvX6PBjTspaFWlM5KiJvd4km1GTdNa2XHfFRVTUEMdi+oFI5az8lCqvuYwKxAMe5aOHbKMivwjYDUx+GettWGJisfD4G++mnEqeQ1VZ10wfD5QsKn57JRWKpwv39+XY/pWsD4uychp73S2UJ556i5caBSLiQV0VP7mI8oVptNtFqlGRLOyRldQvAzmCQc01f6ScAN/FRY2CaqJIDkVPPUylTz/U5wtAqoHv3UfFxO1XK8QalbKTz1CTCKJYCqBd8KkIkkX5NZdTgXgwcO/rhWwb/fVR8geVyNhaqrniN5Qr7t6JlxoFJIvSv/2JisRDN3sbld4sUn/cIvGU+srvzS6YnAAAIABJREFUXE7FnztKTSI+ROFoVOS0r8ZpZXTx5Zk/RyVVQjl6MvflxzJSNdNRGhn848Xv0T/uvgnPURlI6ZC401TxdT+hfCFUjphOIV/2L5bSqNhmJfXXGfnnCnFLvfLzLxJ3/eJ3z+eMahWjnSWLIrGYvkA8XTginLw9opL667F98ZFfju0vZ+XiAXfDz7sw0Lc4ZIQhmYpoCwV/u5kKXnyaIq1S6Z6/5PduF3IP+W9V3/w+lYi2ERKLJPFSoIDgkDvvNSp46G+Uu2aF1SbkS7YJe3RL6p5qGmUbKRLz70cIo5KLkS0FEFJCoF2o1dNNNMEiX8yGKBAPaY6IBzbb1ws5I6L3tdv+ciz/feS5/49Kxfot3LHTjfi9jhUs8sQDmgsev59yxEOCU1lIo9KfcZT91DBx99RyMfKbI59SH9AXV6MSPbCa/vPin7pSNV2jYq9tSfeOYL2TWlX/Mf3t1uthVAajFf7wXcr9y+8osnEdhcT8b9nRyXd/DUx+IcgVzyaovvxqypuyD55w66oZ9D04LO4ekise/BMRdwCTD3+0TaP9pUx2bqkjK7lVNVR1yc8ofz8xBU887A4vdQqENq2nyE2/pLB4aqxYFDHoF2TJpOzAz5Ecxree3YGn0ysDERLT70JiWmTk2UcoJG4DKl/29FR7VCX11+Nc8YvxCHHxLxLPisDzbJRh6AqEdqFe02wjhsSX4vBtv6XI4oXigp28y5Bt4u0vx/b1Ql67S8VtcEd8+1LKrRWj72E5VoyXKgVCYlZKWPygEhGL6qlZTuxKsujvh0bJomDyNGvUt/CgQ8WXquBeu4eiUcn0jmBOdQxGxUmhzu2JR+8lmv0UxcUQprVYtZ8GJju8sPgSNurMc6lIPLsDvxqnKW6GuyXEzQ3ohSfFrSbXUUJ8QU5lkfpLfliYlJFfOpuKP38qhTCylaHK6e2eEHecij16H8U/XkQJ8eTh/r4gSyYlwqRUiKeh502fQSEYxvTEzWCvxPrVFBcPxYqLueDxXTt6rFNJ/fVYmpTyk8+kEvlAOzx9OwOFM9sV7SIzvbzcOyEeNBh7/AGKC7OSECPxdh8lf1qR12z7mlEsTEqFMPD5+4vb5+KBtJ4gSdR/QnHxo0pswRuUEOt+7enCqT80Sh550qSc9hUq/NzRFC4N9rPohopRyfSOYJlUMBiVNNWSHVxUTHOJvjWHOtbUU0w0sqi4q47d2Yl7tVFEzGmt+PwpVHTMiTApaeqazW4WizkviIfavUwdqz6lmPgVOSrMo93ZJcSalMjocTR81olUNOskTL/LRuR0j5FGcflH1PHOXGoVU5A6xChLTIx02b/ky3VBRWJ+cal454oRRpiUdIXNcD850it+RIm+v4Da5r9G7cuWUrS5qWvUNyRMSeHMg6nk0KPFImHxTAmYlAwFznB3tIsMBfNwd8lixTKrj2qb9zq1b1hj3RXP7qOkeS865Eirj8qr2xcmxUMUFI9RfP0a6nhvnuinBIuVyykqpg7b1+6IWJNSKH7UKhEGpWD6zMCbFCmlyUaluXEPybt7ySldTs9RcVOtYFQyVE9+MW6b+wq1i8bWsmM7xeUtQcWv9YWT66j0yM+LBXi1mO6VoabZ7h5ds5Ja336V2teuopbt2yguphOFxXNuCiZMpdIjjqXc8RPxxThbcTM8LiaG9aNiOl6sYRftXrGCInm5VFAzWjzbo4ryJ0wRT6IXz/fAdK8MVc1894SYUhFdv5aiwrR0iBsd7N2+k3KGD6fiMWMpX/yQklM1Gl/EMpc16yPQLrKWTvmBcqSxQ6zjiu3emeyjcnOooKqacsXDZ/PFwx0jwysw3Uu56v0HjMsfetetEs9R2Uq7xXPQwokY5Y8cmbxeiAczR8RnKMDTvVLP2mSjoqm6EIyKC6U3v7OACooKadg0/FLsQkYlh24WT0TPz8+j8ro6fBFTomj2Qbbv2EMF4gGpJcUF2QfBkUoUAAslMioJAhZKZFQSBCyUyKgkiOksuBqV7eNz6LIrb1DC0Osg77/zBj3+4J1YTJ+N0KY3sGw08esYsPBL+b7lggVY8FGATyZoF2DBRwE+mZjeLjgalUVlW+mOSR/wqQRpZFIQzaGfLj+cKtr53THU9wc+Dqaf6Q0sjbrDZhewYIOCwAIs+CjAJxO0C7DgowCfTExvFxyNiqQvH/q4Izf5aIEgvKY2DqepTWJ6JsMXjApDKBxTMr2z46j5QDmBBR9aYAEWfBTgkwnaBVjoUoCrUdF1/kOhHBiVoUBZwTniwqNAREUh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nAqCiqKIzDwKgwhsMpNdM7O05aO+UCFk4K6dsOFvq0dioJLJwU0rcdLPRp7VSS6SxgVJxqQPC3w6gEn6GWMzC9s9MioqJCwEKRkArCgIUCERWFAAtFQioIAxYKRFQUwnQWMCqKKgrjMDAqjOFwSs30zo6T1k65gIWTQvq2g4U+rZ1KAgsnhfRtBwt9WjuVZDoLGBWnGhD87TAqwWeo5QxM7+y0iKioELBQJKSCMGChQERFIcBCkZAKwoCFAhEVhTCdBYyKoorCOAyMCmM4nFIzvbPjpLVTLmDhpJC+7WChT2unksDCSSF928FCn9ZOJZnOAkbFqQYEfzuMSvAZajkD0zs7LSIqKgQsFAmpIAxYKBBRUQiwUCSkgjBgoUBERSFMZwGjoqiiMA4Do8IYDqfUTO/sOGntlAtYOCmkbztY6NPaqSSwcFJI33aw0Ke1U0mms4BRcaoBwd8OoxJ8hlrOwPTOTouIigoBC0VCKggDFgpEVBQCLBQJqSAMWCgQUVEI01lkY1RWXlrVR93fb7hXkeIIYyswNq+azhp5Qr+CDJ/XRMPnNaYlFoxKWjJhJ9M7uyARBgs+tMACLPgowCcTtAuw0KVANkZl8Z8n9EnvwtANulIeMuXUJcbS5XR2v+c76l+7qerZ3WlpAaOSlkzYCRcePnUALMCCjwJ8MkG7AAs+CvDJxPR2oc6o/J4PNEMySRqVs2BUDOHJ/jRM7+zYA0hJECz40AILsOCjAJ9M0C7AQpcCyozK5l/pSnnIlFOXN54urzgXRmXIEPf5RHHh8RkAjAofAGABFiwV4JMUrhdgoUsBZUZl4dW6Uh4y5dSV1NLldd+AURkyxH0+UVx4fAaAL8d8AIAFWLBUgE9SuF6AhS4FsjEqunJDOWoUwBoVNToaHwUXHj6IwQIs+CjAJxO0C7DgowCfTExvFzAqfOqaV5nAqHilrGFxTe/sgoQLLPjQAguw4KMAn0zQLsBClwIwKrqU9q8cGBX/tA9Uybjw8MEFFmDBRwE+maBdgAUfBfhkYnq7gFHhU9e8ygRGxStlDYtremcXJFxgwYcWWIAFHwX4ZIJ2ARa6FIBR0aW0f+XAqPinfaBKxoWHDy6wAAs+CvDJBO0CLPgowCcT09sFjAqfuuZVJjAqXilrWFzTO7sg4QILPrTAAiz4KMAnE7QLsNClAIyKLqX9KwdGxT/tA1UyLjx8cIEFWPBRgE8maBdgwUcBPpmY3i5gVPjUNa8ygVHxSlnD4pre2QUJF1jwoQUWYMFHAT6ZoF2AhS4FYFR0Ke1fOTAq/mkfqJJx4eGDCyzAgo8CfDJBuwALPgrwycT0dgGjwqeueZUJjIpXyhoW1/TOLki4wIIPLbAACz4K8MkE7QIsdCkAo6JLaf/KgVHxT/tAlYwLDx9cYAEWfBTgkwnaBVjwUYBPJqa3CxgVPnXNq0xgVLxS1rC4pnd2QcIFFnxogQVY8FGATyZoF2ChSwEYFV1K+1cOjIp/2geqZFx4+OACC7DgowCfTNAuwIKPAnwyMb1dwKjwqWteZQKj4pWyhsU1vbMLEi6w4EMLLMCCjwJ8MkG7AAtdCsCo6FLav3JgVPzTPlAl48LDBxdYgAUfBfhkgnYBFnwU4JOJ6e0CRoVPXfMqExgVr5Q1LK7pnV2QcIEFH1pgARZ8FOCTCdoFWOhSAEZFl9L+lQOj4p/2gSoZFx4+uMACLPgowCcTtAuw4KMAn0xMbxcwKnzqmleZwKh4paxhcU3v7IKECyz40AILsOCjAJ9M0C7AQpcCMCq6lPavHBgV/7QPVMm48PDBBRZgwUcBPpmgXYAFHwX4ZGJ6u4BR4VPXvMoERsUrZQ2La3pnFyRcYMGHFliABR8F+GSCdgEWuhSAUdGltH/lsDIqoViMCtetpuJlSyiyYyu1rltHiUSMouNqqb2ikqKTplFi/ESigkKiUMg/1YZAyWDBBzJYgAUfBfhkgnYBFnwU4JPJUGsXMCp86p5XmbAxKjlNjVS2dgVVv/gUlS6cT4ndu6glHqcWceZN9nv/g6jjuFMo9NkjKTRsOMyKR7UCLDwSNouwYJGFaB4dAhYeCZtFWLDIQjSPDgELj4TNIuxQZAGjkkVFCdghLIyK/AWgauFbVPv+XCpobSYSJiW+YgW1NjRQkzAr0qg02u+SMkp87duUKw1LcUnA5OafLljwYQQWYMFHAT6ZoF2ABR8F+GQyVNsFjAqfOuhVJiyMSunKZbTPG89RyegqCo+uofiaNRRfsIA6li6lpra2LpOyp9OsNNeMpfyLf0S5+x5Iodxcr7QZknHBgg92sAALPgrwyQTtAiz4KMAnk6HaLmBU+NRBrzLx3aiE21qp7q4/0MhwlPKOOJwi06dTbMkSir72GkXnzaOm5mbLqOztNCnyU77jx51MZRdcTJGKkV5pM+TiggUf5GABFnwU4JMJ2gVY8FGATyZDuV3AqPCph15l4rtRKVxdT9NvvJpKR5RT+LDDxIjK6OSIyvz51PHxx9aISqpJsU1L84iRNPKamyh33ASvtBlyccGCD3KwAAs+CvDJBO0CLPgowCeTodwuYFT41EOvMvHdqJS/8ixNuP8OKklEKTJR3NGrtJRo1y6KrV5trVFp7r1GJWV0ZdQvb6GCGZ/xSpshFxcs+CAHC7DgowCfTNAuwIKPAnwyGcrtAkaFTz30KhPfjcqIf9xJVc8/QcW7dlBOYSGFxZqTREsLdUSj1JpIdN31Syyx715Q3/nn0Pk/oNChn/dKmyEXd/Kz/6DJb75AZXt2gYXP9MHCZwApxYMFWPBRgE8maBdmsKi89Coq/fypfE4mw0xgVDIULIC7+25USp95hCofuZcKxXNT5LJ4+XSUhHh3iHe7eLeKt7zrV4/bFHf+2+if30BFhxwRQNl5pgwWfLiABVjwUYBPJmgXYMFHAT6ZDOV2AaPCpx56lYnvRiVn5adU8dsrqXDDWspJMSrRTqPS1mlSpFGRoyryLY1LrKycxl53C+WNn+SVNkMuLljwQQ4WYMFHAT6ZoF2ABR8F+GQylNsFjAqfeuhVJr4blZC461eRWExf8O7bFGlv6xpRiYkzlqMq0qjItxxZkSZFGhb5Lj/+NBp+3oXirl+VXmkz5OKCBR/kYAEWfBTgkwnaBVjwUYBPJkO5XcCo8KmHXmXiu1GRJxZe+gHl3vkHiog7gMmHFsmpX9KopI6qpI6s5FbVUNUlP6P8/Q4gysFzVFRWDrBQqaa7WGDhTj+VR4OFSjXdxQILd/qpPBosVKrpLtZQZQGj4q7eBOFoFkZFCpV46iGiF56kxMZ1lIhFLaNij6rItSr2qEpYmJSRXzqbisXir1CJuEMYXsoVAAvlkmYdECyylk75gWChXNKsA4JF1tIpPxAslEuadcChyAJGJevqEpgD+RgVMe0rOucFis59mTpWfUqxPQ0UFbcmtkdVEmJNSmT0OBo+60QqmnUShWFSPKtkCbDwTNtMA4NFpop5tz9YeKdtppHBIlPFvNsfLLzTNtPIQ5EFjEqmtSR4+7MxKrZ00TUrqfXtV6l97Spq2b6N4uGwMCUlVDBhKpUecSzljp9IIUz30lLTwEKLzGkVAhZpyaRlJ7DQInNahYBFWjJp2QkstMicViFDiQWMSlpVItA7sTMqqWpufu89ys/Po/K6Ogrl5Qda6KAnDxZ8CIIFWPBRgE8maBdgwUcBPpmY3i5gVPjUNa8yYW1Utu/YQwUFeVRSXODV+SNumgqARZpCadgNLDSInGYRYJGmUBp2AwsNIqdZBFikKZSG3UxnAaOioRL5XASMis8AglK86Z1dUDjIPMGCDy2wAAs+CvDJBO0CLHQpAKOiS2n/yoFR8U/7QJWMCw8fXGABFnwU4JMJ2gVY8FGATyamtwsYFT51zatMYFS8UtawuKZ3dkHCBRZ8aIEFWPBRgE8maBdgoUsBGBVdSvtXDoyKf9oHqmRcePjgAguw4KMAn0zQLsCCjwJ8MjG9XcCo8KlrXmUCo+KVsobFNb2zCxIusOBDCyzAgo8CfDJBuwALXQrAqOhS2r9yYFT80z5QJePCwwcXWIAFHwX4ZIJ2ARZ8FOCTientAkaFT13zKhMYFa+UNSyu6Z1dkHCBBR9aYAEWfBTgkwnaBVjoUgBGRZfS/pUDo+Kf9oEqGRcePrjAAiz4KMAnE7QLsOCjAJ9MTG8XMCp86ppXmcCoeKWsYXFN7+yChAss+NACC7DgowCfTNAuwEKXAjAqupT2rxwYFf+0D1TJuPDwwQUWYMFHAT6ZoF2ABR8F+GRieruAUeFT17zKBEbFK2UNi2t6ZxckXGDBhxZYgAUfBfhkgnYBFroUgFHRpbR/5cCo+Kd9oErGhYcPLrAACz4K8MkE7QIs+CjAJxPT2wWMCp+65lUmMCpeKWtYXNM7uyDhAgs+tMACLPgowCcTtAuw0KUAjIoupf0rB0bFP+0DVTIuPHxwgQVY8FGATyZoF2DBRwE+mZjeLmBU+NQ1rzKBUfFKWcPimt7ZBQkXWPChBRZgwUcBPpmgXYCFLgVgVHQp7V85MCr+aR+oknHh4YMLLMCCjwJ8MkG7AAs+CvDJxPR2AaPCp655lQmMilfKGhbX9M4uSLjAgg8tsAALPgrwyQTtAix0KQCjoktp/8qBUfFP+0CVjAsPH1xgARZ8FOCTCdoFWPBRgE8mprcLv4zKorKtNH/ERmoOt1uw60t384GuIJOKtgKqaC+gA/ZU0bHbahVEzD4EjEr22g2pI03v7IIEEyz40AILsOCjAJ9M0C7AQpcCfhiVDQV76fp93qba2lqaMWOGdaq33347bdq0SddpD1pO4l13adyz5G5atWoVUWw3zZkzh45eOY1O3TLZXVAXR8OouBBvKB2KCw8f2mABFnwU4JMJ2gVY8FGATyamtws/jIqk+/0DZ9Nxxx1HhxxyiAX75ptvpm3btrEAv+xRd2k8v/6P1NDQQBW5i+in171AU/aW0w9WfM5dUBdHw6i4EG8oHWp6ZxcklmDBhxZYgAUfBfhkgnYBFroU8MOo7Mxrof/d9w06/vjj6YQTTrBO9ZFHHqHdu3lM//rHL92pP3/bpdTY2EgFHfPozofqafHixfRfnx5CU5sq3AXO8mgYlSyFG2qH4cLDhzhYgAUfBfhkgnYBFnwU4JOJ6e3CD6PyP/u/QtVTxtIRRxxBRx55pAX7pZdeor1797IAf/333aWxeOe51NzcTOGm1+mNDyL0wAMPwKgMJKnpDcxdVdJ7NFjo1Xuw0sACLPgowCcTtAuw4KMAn0xMbxd+GBV72tfUqVOprq7Ogv3EE0+wGVG5+//c1b93tn2PmpqaKK/tLdrSPJ1++ctfwqjAqLirVDqONr2z06GhqjLAQpWS7uOAhXsNVUUAC1VKuo8DFu41VBXBdBZ+GRU5kjJlyhTrLV/3338/7dy5UxU2V3Ge/aOrw+nNLT+zRoeK4+9Q3ogT6ZJLLqExLaU0trmUZjaMopl7RrkrIMOjMfUrQ8GG6u6md3ZB4goWfGiBBVjwUYBPJmgXYKFLAb+MilxEL0dT7BGVe+65h3bs2KHrtAct55XbBk/j/25eRVf/aTW9+vcD6dhDh/fZ+bVN/2sZlRJx+7CtLfvSvHnzqLS0lBYuXGjd2ezmD07Uep4wKlrlDm5huPDwYQcvdvWDAAAgAElEQVQWYMFHAT6ZoF2ABR8F+GRiervwy6jMnDmTJk2aZL3l68Ybb6StW7eyAL/mX/2nsXpDlFZvjNLdTzbRPU810Y0/KqcDp+VZ7/KycNdBz6z9s3XXrxF5i2nx6hF00EEHWUblF7/4BYxKb2lNb2AsanSaSYBFmkJp2A0sNIicZhFgkaZQGnYDCw0ip1kEWKQplIbdTGfhl1HZZ599rOeoyLd8XX311f0+RyX+TqJfyuHPhjyjL2Zs9fv6v9sTdPXtfTe9+heiYw/uzueRVQ9b09hqSpbRywti1vS2kpISevTRR2FUYFQ8q7euA5ve2bkWSGMAsNAotkNRYAEWfBTgkwnaBVjoUsAvozJx4kTrC/zUzjUq119/PW3ZsqXPaf/kgrZ+pbj+nnzPJNr1av+h57wXpdfei3W9v35aDk0YHaYLTsu1Pu3Xk2vupl27dlFV8Sf0wNMbrX+WRmXjxo0wKjAqntVb14Fx4XEtobIAYKFMSteBwMK1hMoCgIUyKV0HAgvXEioLYDoLv4yKHEmZMnlyl1HhNPVr7QBTv+xK9cu7Wki+n/9TKR3zmdw+de2ZdbdadzCrFiMqDz+/jfLy8iyjsmLFChgVGBVlfZPyQKZ3dsoF8zAgWHgoboahwSJDwTzcHSw8FDfD0GCRoWAe7m46C7+MihxNqR07liaMG2fRu/XWW9k8mX7xg4NXqLkfdtDcRVE654Q8Gl8d6bPz7A03WGtUxgxfSU/M2UvRaJSKiopo1apV1g0DsJg+RTLTG5iHfZPy0GChXNKsA4JF1tIpPxAslEuadUCwyFo65QeChXJJsw5oOgu/jIpco1JTWUmjxVu+7rrrLjZ3/Xrrr1lXF+vAVzZeS3v27KHaqvX0/Dtx625f8vbEhdEIjW0poy9v3MddARkejbt+ZSjYUN3d9M4uSFzBgg8tsAALPgrwyQTtAix0KeCXUZkxYwaVFxRYb/ni9ByV525yp/4bm5PPUambuJPe+KSYFixYgAc+DiQpOjt3lU3l0WChUk13scDCnX4qjwYLlWq6iwUW7vRTeTRYqFTTXSzTWfhhVP5n/1eoavIYsQB9NI3pHFF54IEHrAXoHF5P3+gui7lbfmIZldqajfTaknx66623YFRgVNxVKh1Hm97Z6dBQVRlgoUpJ93HAwr2GqiKAhSol3ccBC/caqopgOgs/jMqisq10x6QP6PDPfY4OP/RQC5WJRmVE4Uf0+CsN9O6778KowKio6pK8i2N6Z+edcuojg4V6TbONCBbZKqf+OLBQr2m2EcEiW+XUH2c6Cz+MiqT0/QNn07GzjqbjZh1jQbv33nutZ49weM2+xV0Wr2+6MvlkenqfLr/mWZqyt5x+sOJz7oK6OBprVFyIN5QONb2zCxJLsOBDCyzAgo8CfDJBuwALXQr4ZVT+d/rrVDyxnM4+4xTrVG+66SY2T6avf8Kd+s+tu9m669fuHe/RnQ8tovPW7k+H7hztLqiLo2FUXIg3lA7FhYcPbbAACz4K8MkE7QIs+CjAJxPT24VfRmVDwV56tmYFLRq2lQ9sDzI5dMdoOm/d/h5ETj8kjEr6Wg3pPU3v7IIEFyz40AILsOCjAJ9M0C7AQpcCfhkVXeeHcohgVFAL0lIAF560ZNKyE1hokTmtQsAiLZm07AQWWmROqxCwSEsmLTuZzgJGRUs18rUQGBVf5Q9O4aZ3dsEhQQQWfGiBBVjwUYBPJmgXYKFLARgVXUr7Vw6Min/aB6pkXHj44AILsOCjAJ9M0C7Ago8CfDIxvV3AqPCpa15lAqPilbKGxTW9swsSLrDgQwsswIKPAnwyQbsAC10KwKjoUtq/cmBU/NM+UCXjwsMHF1iABR8F+GSCdgEWfBTgk4np7QJGhU9d8yoTGBWvlDUsrumdXZBwgQUfWmABFnwU4JMJ2gVY6FIARkWX0v6VA6Pin/aBKhkXHj64wAIs+CjAJxO0C7DgowCfTExvFzAqfOqaV5nAqHilrGFxTe/sgoQLLPjQAguw4KMAn0zQLsBClwIwKrqU9q8cGBX/tA9Uybjw8MEFFmDBRwE+maBdgAUfBfhkYnq7gFHhU9e8ygRGxStlDYtremcXJFxgwYcWWIAFHwX4ZIJ2ARa6FIBR0aW0f+XAqPinfaBKxoWHDy6wAAs+CvDJBO0CLPgowCcT09sFjAqfuuZVJjAqXilrWFzTO7sg4QILPrTAAiz4KMAnE7QLsNClAIyKLqX9KwdGxT/tA1UyLjx8cIEFWPBRgE8maBdgwUcBPpmY3i5gVPjUNa8ygVHxSlnD4pre2QUJF1jwoQUWYMFHAT6ZoF2AhS4FYFR0Ke1fOTAq/mkfqJJx4eGDCyzAgo8CfDJBuwALPgrwycT0dgGjwqeueZUJjIpXyhoW1/TOLki4wIIPLbAACz4K8MkE7QIsdCkAo6JLaf/KgVHxT/tAlYwLDx9cYAEWfBTgkwnaBVjwUYBPJqa3CxgVPnXNq0xgVLxS1rC4pnd2QcIFFnxogQVY8FGATyZoF2ChSwEYFV1K+1cOjIp/2geqZFx4+OACC7DgowCfTNAuwIKPAnwyMb1dwKjwqWteZQKj4pWyhsU1vbMLEi6w4EMLLMCCjwJ8MkG7AAtdCsCo6FLav3JgVPzTPlAl48LDBxdYgAUfBfhkgnYBFnwU4JOJ6e0CRoVPXfMqExgVr5Q1LK7pnV2QcIEFH1pgARZ8FOCTCdoFWOhSAEZFl9L+lQOj4p/2gSoZFx4+uMACLPgowCcTtAuw4KMAn0xMbxcwKnzqmleZwKh4paxhcU3v7IKECyz40AILsOCjAJ9M0C7AQpcCMCq6lPavHBgV/7QPVMm48PDBBRZgwUcBPpmgXYAFHwX4ZGJ6u4BR4VPXvMoERsUrZQ2La3pnFyRcYMGHFliABR8F+GSCdgEWuhSAUdGltH/lwKj4p32gSsaFhw8usAALPgrwyQTtAiz4KMAnE9PbBYwKn7rmVSYwKl4pa1hc0zu7IOECCz60wAIs+CjAJxO0C7DQpQCMii6l/SsHRsU/7QNVMi48fHCBBVjwUYBPJmgXYMFHAT6ZmN4uYFT41DWvMoFR8UpZw+Ka3tkFCRdY8KEFFmDBRwE+maBdgIUuBWBUdCntXzkwKv5pH6iSceHhgwsswIKPAnwyQbsACz4K8MnE9HYBo8KnrnmVCYyKV8oaFtf0zi5IuMCCDy2wAAs+CvDJBO0CLHQpAKOiS2n/yoFR8U/7QJWMCw8fXGABFnwU4JMJ2gVY8FGATyamtwsYFT51zatMYFS8UtawuKZ3dkHCBRZ8aIEFWPBRgE8maBdgoUsBGBVdSvtXDoyKf9oHqmRcePjgAguw4KMAn0zQLsCCjwJ8MjG9XcCo8KlrXmUCo+KVsobFNb2zCxIusOBDCyzAgo8CfDJBuwALXQrAqOhS2r9yYFT80z5QJePCwwcXWIAFHwX4ZIJ2ARZ8FOCTientAkaFT13zKhMYFa+UNSyu6Z1dkHCBBR9aYAEWfBTgkwnaBVjoUgBGRZfS/pUDo+Kf9oEqGRcePrjAAiz4KMAnE7QLsOCjAJ9MTG8XMCp86ppXmcCoeKWsYXFN7+yChAss+NACC7DgowCfTNAuwEKXAjAqupT2rxwYFf+0D1TJuPDwwQUWYMFHAT6ZoF2ABR8F+GRieruAUeFT17zKBEbFK2UNi2t6ZxckXGDBhxZYgAUfBfhkgnYBFroUgFHRpbR/5cCo+Kd9oErGhYcPLrAACz4K8MkE7QIs+CjAJxPT2wWMCp+65lUmMCpeKWtYXNM7uyDhAgs+tMACLPgowCcTtAuw0KUAd6Pyat5yejV/eZccRYl8+nxbHX2uo1aXRFY5/ypYQgtyV/co87TWGdrzyOakWRmVUCxGhetWU/GyJRTZsZVa162jRCJG0XG11F5RSdFJ0ygxfiJRQSFRKJTN+eKYNBUAizSF0rAbWGgQOc0iwCJNoTTsBhYaRE6zCLBIUygNuw01FtyNyullt1FuTk4X+XA4TMcJo3Lx3qM01IbuIn5TeivNz83tUeY5HdX0lb2nac0jm8LYGJWcpkYqW7uCql98ikoXzqfE7l3UEo9TizirJvu9/0HUcdwpFPrskRQaNhxmJRviaRwDFmmIpGkXsNAkdBrFgEUaImnaBSw0CZ1GMWCRhkiadhmKLLgblVnh39HMmTNpxowZ1NjYSFu2bKHDPqqgM3fvq6lWJIuJiDxKRQ4jTziBEtEoNfx/9q4DsK3qan8ali1b3tuxncRxnL0TEhIgAcIKSVg/I4wCpSSF0rIKLRRoyyotBQIFAmWXPQIBkkCYCWSTvWNneMXx3lPW+O99kmzZlm3Jenq+ks9tH1Lk++497/vufXqfzjn37t6Nmq0nYWxYqKgdfelMCKHCfwFI3LERg3duQEhzI8BEiuXoUTTX1KCBiRUuVOodhyEC1qt/gyAuWMIMfblmOqcHBIgLcYYHcUFciIOAOJbQvCAuxEFAHEsG6rwQUajM17wAXZzt+bSirKyLUMnLz4extVXRwfM5s6OzUFm/axfu0+kkO8JPmvGW+teK2uRuZ0IIlfBjhzHy569gSEmEOiUZlrw8WLZuRev+/WhoaWkTKbV2sdKYnIrgW+9F0OiJUHVyZbl74VTPNQLEhTgjg7ggLsRBQBxLaF4QF+IgII4lA3VeiCZUjlhL8cSYrZgxa5Y0ON5+7bUuQkWn12NwRoaig2cJs6OzUDlYWIgVc+ZIdnz07rt4seEKZKoSFLXLnc76XaioW5qR9dpSxKtN0M08FZpRo2Detw+mdetg2rwZDY2NklCps4sU/soPy5nnI+L6W6GJiXfnOqmOGwgQF26ApFAV4kIhoN3ohrhwAySFqhAXCgHtRjfEhRsgKVRlIHMhmlD52ZqDlbMrMHzECDQ2NGD5Bx90ESpmqxUjx45VaHTYuulNqHz39df4Xf5UnK4arqhd7nTW70JFn3sEo575O8Jjo6CeMYN5VFJsHpUtW9B68KDkUXEWKQ7R0hgbj/iHn0NQ2hB3rpPquIEAceEGSApVIS4UAtqNbogLN0BSqApxoRDQbnRDXLgBkkJVBjIXogmV1yzrUbQgGsnsWfbbL75AaUUFxjJR4pyjkp+bi2FZWRgyXBlRsH3jRjx6+DCGjRnTIUdlw86deGbQIEyZORM7t23D5O163KRWNsnfnSnS70Il6ofVGPLuKzBYTdAMZSt6hYcDVVUwMyJ5jkpj5xwVdlUO4ZLw2AsIGTfZneukOm4gQFy4AZJCVYgLhYB2oxviwg2QFKpCXCgEtBvdEBdugKRQlYHMhWhC5TbLu5i4ZJ7EfElREY5nZyOYhXoZwsJgZvnYzc3NUGs0GMUS7IPs+SG+HibcjkL2TJ3B+jYFB4Mtp4sgdhxldqQOGYJEJqryjh9H1TcH8bz6Gl+b43H7/S5UYt9/FYlfr0BYVQW0jEw1yzmxNjWhla1K0MyAdKz6xVLs2xPq7e9V190O1fSzPL5oOsE1AsNWv49h69cgoraKuOjnQUJc9DMBTt0TF8SFOAiIYwnNi8DgIu6OBxF+lu3B2h+LaELlN5EfYMYV5/kdlHV1dVj/7kos19wqnO39LlTCV32CuE/ehp7tm8JXeOa7o1jZwddDMLKjmR181a8OyxTbP0t56CmETp0pHKj+ahBxIQ5zxAVxIQ4C4lhC84K4EAcBcSwZyPNCNKFygeFFjJs4QZzB4YEl69f9hI2a+zw4Q5mq/S5UtMdyEPPkA9CfyAffEschVEx2odJiFylcqHCvCj+4cDFHRCH1cbYEXLqyKycoQ0v/9EJc9A/urnolLogLcRAQxxKaF8SFOAiIY8lAnheiCZVz9f9BZpYyuSdyj8BdO3aSUHEFqoqt+hXKkulDtm2CxtjSJlTMrDL3qnChwg/uWeEihQsWfkTNnY/oa5ewVb/i5OZqwLZHXIhDPXFBXIiDgDiW0LwgLsRBQBxLBvK8EE2ozNE8hZjYGCQlJ4szQHqxxMgWraqsrETxyWISKt1hpd6/C0GvLoWGrQDGNy3ioV9cqDh7VZw9K0GJyUi87X4Ej2HuNS0PGKMiFwLEhVxIet8OceE9hnK1QFzIhaT37RAX3mMoVwvEhVxIet/OQOVCNKHC91F5xLoSYZNSvCdVhhaSY1uQEmvE4QI96pt43FLXUs/yU0YcCcWVqmm0j0pPmFu/+BBY8zmsRQWwmk2SUHF4VXiuisOromYiJX7BlQhjyV8qA1shjIrsCBAXskPa5waJiz5DJ/uJxIXskPa5QeKiz9DJfiJxITukfW5wIHIhmlDh5PGVvyyTYvvMo5wnLllwEr9dUIzf/DsT27NdPzNzoTL7SLKQSxNzLPo9R8VBiJWFfZnWroFpw/doPZ4Dc20NTGxpYodXxcpyUjQpaYiefS5CZ58HNYkUOcdyh7aIC59B63HDxIXHkPnsBOLCZ9B63DBx4TFkPjuBuPAZtB43PBC5IKHS8zAhoeLxNOr9BFPeMTRv+hHG/ONoKi+DRa1mosSAkCHDET5zDoLSh0JF4V69AylDDeJCBhBlaoK4kAlIGZohLmQAUaYmiAuZgJShGeJCBhBlamIgcUFChYSKTNOmb80Ub9+O4GAdotgOniod26SGSr8hQFz0G/RdOiYuiAtxEBDHEpoXxIU4CIhjSaDPC38SKjv/u7PLwNh22ICbn5J3lbBX7s7B1BH13Q7Cl75Mwstftif7U+iXF/O1vKIWISE6tqNniBet0KlyIEBcyIGiPG0QF/LgKEcrxIUcKMrTBnEhD45ytEJcyIGiPG0EOhf+JFR4GFbnUlSuw5eb5M1n+eMVhRiRxtfHhZRInxJnS6ava9RIn32xMaZDnyRUvJhrgT7BvIBG8VOJC8Uh77ZD4oK4EAcBcSyheUFciIOAOJYE+rzwJ6HSH6OCclR8jHqgTzAfwydr88SFrHB61Rhx4RV8sp5MXMgKp1eNERdewSfrycSFrHB61Vigc0FCpefhQULFq+nT+8mBPsF6R0CcGsQFcSEOAuJYQvOCuBAHAXEsoXlBXCiFAAmVnpFecGoFFs6sxJMfDkJ2YajLyhT65cVopZudF+DJfCpxITOgXjRHXHgBnsynEhcyA+pFc8SFF+DJfCpxITOgXjQX6FyQUPFicNhPJaHiBYaBPsG8gEbxU4kLxSHvtkPigrgQBwFxLKF5QVyIg4A4lgT6vCCh4v1YI6HiBYaBPsG8gEbxU4kLxSEnoSIO5MQFceEHCIhjIn1fEBdKIUBCxXukSah4gSHd7LwAT+ZTiQuZAfWiOeLCC/BkPpW4kBlQL5ojLrwAT+ZTiQuZAfWiuUDnIlCFyoPXFaCwTIc3vk7EjeeX4A+X2pY2vuvFoXjspjxc+teRKK7USZ+t+dd+3PjPTBRV9G2/QRIqNMG8QECcUwP9ZicO0r1bQlz0jpFSNYgLpZDuvR/ioneMlKpBXCiFdO/9BDoXgShUHrwuH9NG1uOzn2MlobLzv7swafFETB5ej/uuLsTG/eFoaNbgvyuTpAHg+Hvvo8F1DRIqfUWOnRfoE8wLaBQ/lbhQHPJuOyQuiAtxEBDHEpoXxIU4CIhjSaDPi0AUKg/9Kh95xSFQq62SUAkPNbHNGrU4bVwNLp9dgac+GoQX7ziK+fePxgXTKzFjVD3++mZ6nwcdCZU+Q0dCxQvoZD810G92sgPmwwaJCx+C62HTxIWHgPmwOnHhQ3A9bJq48BAwH1YPdC4CUajw4XD9uaVtQsUxPDY9vxu3PTcM27MNbV6UV+4+gmc/Tca+42F9HkUkVPoMHQkVL6CT/dRAv9nJDpgPGyQufAiuh00TFx4C5sPqxIUPwfWwaeLCQ8B8WD3QuRgoQmX53w/i663ReGWVLdyL56l8sy0KS393XAoL86aQUPECvUCfYF5Ao/ipxIXikHfbIXFBXIiDgDiW0LwgLsRBQBxLAn1eDASh8siv89DUosbj76a1DaxJmfVYdFY59MEW/P4/GV4NOBIqXsAX6BPMC2gUP5W4UBxyEiriQE5cEBd+gIA4JtL3BXGhFAIDQajwZHlHqWnQYM6d46R/8s9vf34oftoT6RXcJFS8gI9udl6AJ/OpxIXMgHrRHHHhBXgyn0pcyAyoF80RF16AJ/OpxIXMgHrRXKBzEahCxQvKPT6VhIrHkLWfEOgTzAtoFD+VuFAccvoVXxzIiQviwg8QEMdE+r4gLpRCQEShcr3ldYRNSlEKAq/7IaHiBYR0s/MCPJlPJS5kBtSL5ogLL8CT+VTiQmZAvWiOuPACPJlPJS5kBtSL5gKdC9GESj1a8Ju0T5GUlAij0egFc8qdaggPR/H2o/hf06+U69SDnlQffbF5LWCd7cE5ilUN9AmmGJAydERcyACiTE0QFzIBKUMzxIUMIMrUBHEhE5AyNENcyACiTE0EOheiCZWfrTn4dEYRxowfLxODyjSzc9s2XLgjCfNUtvwXkQoJFZHYENiWQL/ZCQx9F9OIC3HYIi6IC3EQEMcSmhfEhVIIiCZUXrOsx7rMk+BeCn8qIod/kVDxp5HUj7bSF08/gt+pa+KCuBAHAXEsoXlBXIiDgDiWBPq8IKEiz1gjodJHHAN9gvURln45jbjoF9hddkpcEBfiICCOJTQviAtxEBDHkkCfF6IJlY+sv+Dl4A3QaDTiDAI3LDGbzVjSMgtXqKa5UVvZKuRRURZvv+0t0G92/kQMcSEOW8QFcSEOAuJYQvOCuFAKAdGECk+mz7GWKHX5svYzXJUIA4JlbVOOxkioyIHiAGiDvnjEIZm4IC7EQUAcS2heEBfiICCOJYE+L0QTKuIwHziWkFAJHC59eiWBfrPzKXgyN05cyAyoF80RF16AJ/OpxIXMgHrRHHHhBXgynxroXJBQkXnACNgcCRUBSRHRpEC/2YmIeXc2ERfisEVcEBfiICCOJTQviAulECChohTS/dcPCZX+w96veqYvHnHoIi6IC3EQEMcSmhfEhTgIiGNJoM8LEirijDVfWUJCxVfIBli7gX6z8ye6iAtx2CIuiAtxEBDHEpoXxIVSCJBQUQrp/uuHhEr/Ye9XPdMXjzh0ERfEhTgIiGMJzQviQhwExLEk0OcFCRVxxpqvLCGh4itkA6zdQL/Z+RNdxIU4bBEXxIU4CIhjCc0L4kIpBEioKIV0//VDQqX/sPernumLRxy6iAviQhwExLGE5gVxIQ4C4lgS6POChIo4Y81XlpBQ8RWyAdZuoN/s/Iku4kIctogL4kIcBMSxhOYFcaEUAiRUlEK6//ohodJ/2PtVz/TFIw5dxAVxIQ4C4lhC84K4EAcBcSwJ9HlBQkWcseYrS0io+ArZAGs30G92/kQXcSEOW8QFcSEOAuJYQvOCuFAKARIqSiHdf/2QUOk/7P2qZ/riEYcu4oK4EAcBcSyheUFciIOAOJYE+rwgoSLOWPOVJSRUfIVsgLUb6Dc7f6KLuBCHLeKCuBAHAXEsoXlBXCiFAAkVpZDuv35IqPQf9n7VM33xiEMXcUFciIOAOJbQvCAuxEFAHEsCfV6QUBFnrPnKEhIqvkI2wNoN9JudP9FFXIjDFnFBXIiDgDiW0LwgLpRCgISKUkj3Xz8kVPoPe7/qmb54xKGLuCAuxEFAHEtoXhAX4iAgjiWBPi9IqIgz1nxlCQkVXyEbYO0G+s3On+giLsRhi7ggLsRBQBxLaF4QF0ohQEJFKaT7rx8SKv2HvV/1TF884tBFXBAX4iAgjiU0L4gLcRAQx5JAnxckVMQZa76yhISKr5ANsHYD/WbnT3QRF+KwRVwQF+IgII4lNC+IC6UQIKGiFNL91w8Jlf7D3q96pi8ecegiLogLcRAQxxKaF8SFOAiIY0mgzwsSKuKMNV9ZQkLFV8gGWLuBfrPzJ7qIC3HYIi6IC3EQEMcSmhfEhVIIkFBRCun+64eESv9h71c90xePOHQRF8SFOAiIYwnNC+JCHATEsSTQ5wUJFXHGmq8sIaHiK2QDrN1Av9n5E13EhThsERfEhTgIiGMJzQviQikESKgohXT/9UNCpf+w96ue6YtHHLqIC+JCHATEsYTmBXEhDgLiWBLo84KEijhjzVeWkFDxFbIB1m6g3+z8iS7iQhy2iAviQhwExLGE5gVxoRQCJFSUQrr/+iGh0n/Y+1XP9MUjDl3EBXEhDgLiWELzgrgQBwFxLAn0eUFCRZyx5itLSKj4CtkAazfQb3b+RBdxIQ5bxAVxIQ4C4lhC84K4UAoBEipKId1//ZBQ6T/s/apn+uIRhy7igrgQBwFxLKF5QVyIg4A4lgT6vCChIs5Y85UlJFR8hWyAtRvoNzt/oou4EIct4oK4EAcBcSyheUFcKIUACRWlkO6/fkio9B/2ftUzffGIQxdxQVyIg4A4ltC8IC7EQUAcSwJ9XvibUMkJq8SeyFKcCK2TBkm9wYI6g9lnAya8XgNDvVpqP7MuBhNqEjCoOdxn/fmiYRIqvkA1ANsM9JudP1FGXIjDFnFBXIiDgDiW0LwgLpRCwF+EyomQOryXcRCtg/WIiopCaGioUhC19dPY2IiKigok5QDX5o+F3qxV3Ia+dEhCpS+oDcBz6ItHHNKJC+JCHATEsYTmBXEhDgLiWBLo88JfhMpzk3YjeEw8goOD+31w1NXVQb27Er87PLnfbXHHABIq7qBEdRDoNzt/opi4EIct4oK4EAcBcSyheUFcKIWAPwiV1YlHsXdaCxITE5WCpdd+ioqKcPaWWEyvTOm1bn9XIKHS3wz4Sf/0xSMOUcQFcSEOAuJYQvOCuBAHAXEsCfR5IbpQadKY8OQpO5E+OkOcQWG3pGj7Edy/a7pwdnU2iISK8BSJYWCg3+zEQNk9K4gL93BSohZxoQTK7vVBXLiHkxK1iAslUHavj0DnQnShsjY+D9tmNiMuLk4izGAwICUlBbm5uTAaje6R6KNaBQUF+PVPw4RPrieh4qMBEGjNBkfbQPkAACAASURBVPrNzp/4Ii7EYYu4IC7EQUAcS2heEBdKISC6UHll6C6ozkiGVqvFqaeeinHjxknQrF27FtnZ2eAJ7maz71b90mg03Sbu81yVYevMmFcyTCm6+tQPCZU+wTbwTqIvHnE4Jy6IC3EQEMcSmhfEhTgIiGNJoM8L0YXK4xO3IGVKZptIKS8vx1tvvSWJFKWLXq+XvDl81TFeWlpaELauEtcWjFXaFI/6I6HiEVwDt3Kg3+z8iVniQhy2iAviQhwExLGE5gVxoRQCoguV+07biBEjRmDx4sXgoVaPPvqoUtB0209qampbYn/tumP4w5Fp/W5TTwaQUBGaHnGMoy8e4kIcBMSxhOYFcSEOAuJYQvOCuFAKAX8RKtybcfDgQeh0Oulw5KwohRP3nvA9VHgpLS1FVlaWFBJGQsVLBuhm5yWAMp5OXMgIppdNERdeAijj6cSFjGB62RRx4SWAMp5OXMgIppdNBToX/iJU9u7dK+WnTJkyxUtGvT/9vffeA89dyczMJKHiLZyBPsG8xUfJ84kLJdHuuS/igrgQBwFxLKF5QVyIg4A4lgT6vPAHoZKWliZ5U7hIcQgV7mHhYqE/ytNPPy11y20hj4qXDAT6BPMSHkVPJy4UhbvHzogL4kIcBMSxhOYFcSEOAuJYEujzwh+ECk9g58nzzkKFh16Fh4f3y0BZsmQJCRW5kA/0CSYXTkq0Q1wogbJ7fRAX7uGkRC3iQgmU3euDuHAPJyVqERdKoOxeH4HOhehC5Y1Jh1A/PERYoZKwspqWJ3ZvKrmuFegTzBtslD6XuFAa8e77Iy6IC3EQEMcSmhfEhTgIiGNJoM8LfxIqY8eOxcyZM6XBIYJHhdtA+6h4OVcDfYJ5CY+ipxMXisLdY2fEBXEhDgLiWELzgrgQBwFxLAn0eSGqUMkJq0SOoQoHBtcieEi05FFJTk7GggUL+lWoOC+RzIWKdUcZplcOwviaBOjNWnEGrpMltDyxkLSIZ1Sg3+zEQ5w8Kv7ACc0LcVgiLogLcRAQx5JAnxeiCZUmjQkvpW/DDms+amtrYTQaMW/ePGGEyuHDh8GT6Q0GA0axjR/133+PEvZqDBuKW47PEFKskFAR534itCWBfrMTGvxOxhEX4rBFXBAX4iAgjiU0L4gLpRAQTagsTzmEVWEHYbVa0draiqamJpx77rnYt29fnzwqU6dOlaDctm0bunvvCdbOQmUiS+Yfs3Il9KyBk0y4lESfg8uKRnrSnCJ1SagoArP/d0JfPOJwSFwQF+IgII4lNC+IC3EQEMeSQJ8XogmVV4buwuGEGmi1Wkmo1NfX49RTT8X27dv7JFTkHknOQmUqEyqnMqFiYJ3UsU0of0iZjesKbMJIpEJCRSQ2BLYl0G92AkPfxTTiQhy2iAviQhwExLGE5gVxoRQCogmVSl0TnpiyTRIlzc3NqKmpwciRI4UUKjOYUDmHCZVIRtY7gwfjnNJLEGPk/hWxCgkVsfgQ1hr64hGHGuKCuBAHAXEsoXlBXIiDgDiWBPq8EE2ocOafy/wFceeMRF1dHcrKypCamiqcUImNjcUU5kW5iAmVOGbzf4acjisLThNn4DpZQkJFSFrEMyrQb3biId69RcSFOGwRF8SFOAiIYwnNC+JCKQREFSpZV85EcXExSkpKkJiYKAkVLg4uu+wyCZr+Wp54165dWLZsmeTxGc/suJQJlUT2+vfMM/FrlkwvYiGhIiIrAtpEXzzikEJcEBfiICCOJTQviAtxEBDHkkCfFyIKlb+eshnDJ42S8lO4RyUtLU0SKrwsXry4X4XKl19+iZVMnHChMquiAmdu2oRYZtHLg0fg0sJLxRm4TpaQUBGSFvGMCvSbnXiId28RcSEOW8QFcSEOAuJYQvOCuFAKAdGEyurEo9gypgoRERFoaWlBdXU1Ro8eLaZQOXkSU5mA4jkquWzVrz0R84TcpZ6EilKzyc/7oS8ecQgkLogLcRAQxxKaF8SFOAiIY0mgzwvRhArPT8mLaYBGo5H2UGloaMCsWbOEFCrTmFAZzYQKX/XLxOxdPvQMLBYw/IuEijj3E6EtCfSbndDgdzKOuBCHLeKCuBAHAXEsoXlBXCiFgGhC5URIHf6XvhfZlmJJqPB9VBYuXAi+LDAPBROl8ByZIdnZGMKESr1ej83pU3FF4QQMag4XxcQ2O0ioCEeJmAbRF484vBAXxIU4CIhjCc0L4kIcBMSxJNDnhWhChTPPd6dfnXgE68KOo87ahNmzZwspVMwsR6W8oAAjmzKljR71Zq04A9fJEhIqQtIinlGBfrMTD/HuLSIuxGGLuCAuxEFAHEtoXhAXSiEgolBxvnYeChYxO0NIocKXT778p0EY3hCjFF196oeESp9gG3gn0RePOJwTF8SFOAiIYwnNC+JCHATEsSTQ54U/CBXttCQUMM+FaKFfJFRkmKeBPsFkgEixJogLxaDutSPioleIFKtAXCgGda8dERe9QqRYBeJCMah77SjQufAHoaKaHI+ioiKhhMqECRNQWlpKHpVeZ1AvFQJ9gnmLj5LnExdKot1zX8QFcSEOAuJYQvOCuBAHAXEsCfR5IbpQWZ5yCEWnhQgnVKZMmYIjR47grk3jEWPUizNgXVhCoV9C0yOOcYF+sxMH6a6WqMxm6AtyEXZ4HzQVpWhmLmSr1QxT2mAYY+JgyhgBa/pQIITdbFQqkS/F720jLsSlkO5R4nBDXBAXSiEgulDh+6ocna0RUqjwlcj+sX6mUlT1uR+hhAo9BPSZR9lPJC5kh7RPDWob6hGRfxRJ336B8B1bYK2uQpPFgibWWoPjGDsJrWdeANW0WVBFRpNY6RPSvZ9EXPSOkZI16B6lJNo990VcEBf9hYC/CBW+8SMPtfKkbNu2DVOnTm07hf+bl86fOf/b3fa5R4WEirto2evRQ4CHgPmwOnHhQ3A9aJp/+Sfu2IjBOzcgpLkRYCLFcvQommtq0MDEChcqfFV26TBEwHr1bxDEBUsY376JipwIEBdyoul9W3SP8h5DuVogLuRC0vt2BiIX/iJUeOL6SbbBoqfFIVacRYurzzxpl29GOXHiRBIqnoBGDwGeoOXbusSFb/H1pPXwY4cx8uevYEhJhDolGZa8PFi2bkXr/v1oaGlpEym1drHSmJyK4FvvRdDoiVAFBXnSFdXtBQHiQpwhQvco4kIcBMSxZKDOi0AXKnyEdfasdPeZu6PRYDBgxIgRJFTcBYzXo4cAT9DybV3iwrf4utu6uqUZWa8tRbzaBN3MU6EZNQrmfftgWrcOps2b0dDYKAmVOrtI4a/8sJx5PiKuvxWamHh3u6J6vSBAXIg1ROgeJQ4fxAVx0d8IBLpQ8YVHxSFUirYfwf27pvc3hb323+85KvQQ0CtHilUgLhSDuteO9LlHMOqZvyM8NgrqGTOYRyXF5lHZsgWtBw9KHhVnkeIQLY2x8Yh/+DkEpQ3ptQ+q4B4CxIV7OClRi+5RSqDsXh/EhXs4KVFrIHMhulDZElOEtTOrYWah3J6GfvkqRyUyMhKZmZmoXXcMfzgyTYkh6lUf/S5U6CHAK/5kPZm4kBVOrxqL+mE1hrz7CgxWEzRD2Ype4eFAVRXMublSjkpj5xwVu0eFC5aEx15AyLjJXvVPJ7cjQFyIMxroHkVciIOAOJYM5HkhulA5EVKHV2ZlIzY2FtnZ2UIMmuTkZISGhiJtUysuKxophE09GdHvQoUeAsQZI8SFOFzEvv8qEr9egbCqCmj1eqhZzom1qQmtJhOarda2Vb9Yin17Qr39fdwdDyL8rHniXIyfW0JciEMg3aOIC3EQEMeSgTwvRBcqfJQ8PHYDUqZkYvfu3UIMmrFjx0renZs3ZGFQM/sRVPDS70LFm4cA1XW3QzX9LMEh9h/zhq1+H8PWr0FEbZXHD8fEhbw8p/y0CsO+WQ5DdQV4WjzfHcXKjlZ2GNnRzA6+6leHZYrtn2lveQiqMVPkNWgAt0ZciEM+3aOIC3EQEMcSb+aFv/+w5Q9CZW18HrZMb+hT+Jfco4x7dvhh3VHmF2Ff/Pr7XaiEr/oEcZ+8DT3byM7TB7KUh55C6FTxN6uRe6D5qj3iwlfIet6u9lgOYp58APoT+dA6CRWTXai02EUKFyrcq8IPLlzMEVFIffwF6NIzPO+UznCJAHEhzsCgexRxIQ4C4lgykOeFPwgVPlKeHL0VYROSpb1UKioq+mXw8CT6FJbvWpSdj3sOTBN+R3oHSP0uVOghoF/GKz2QiQO7S0tUbNWvUJZMH7JtEzTGljaPipnV5l4VLlT4wT0rXKRwwcKPqLnzEX3tErbqV5zgV+g/5hEX4nBF3xfEhTgIiGPJQJ4X/iJU+Gj5YOghHBvZKuWHlJeXSx4WJQrfNyUuLg4mFjreeLQcNx0Z7xchX8IIFXoIUGKYutcHceEeTkrVUu/fhaBXl0LDVgDja+Tz0C9+W3P2qjh7VoISk5F42/0IHjMB0NI+KnLyRFzIiWbf26J7VN+xk/tM4kJuRPve3kDmwp+ECmd4T0QptsQW4dgg/hOjciWmUosxFbE4s3ww9GYep+E/pd89KhwqeggQZ8AQF+JwwS2xfvEhsOZzWIsKYDWbJKHi8KrwXBWHV0XNREr8gisRxpLoVQbxk+PEQtk9a4gL93DydS26R/kaYffbJy7cx8rXNQcqF/4mVHw9DgKxfSGECj2QiTW06IFMHD6sLOzLtHYNTBu+R+vxHJhra2BiSxM7vCpWlpOiSUlD9OxzETr7PKhJpPiMPOLCZ9B63DDdozyGzGcnEBc+g9bjhgciFyRUPB4mfneCOEKFHsiEGTz0QCYMFW2GmPKOoXnTjzDmH4epmu2nwpYBs+hDETJkOMJnzkFQ+lCoKNxLEeKIC0Vg7rETukf1PwcOC4gL4qI/ESCh0p/oK9O3MELFcbn0EKAM8e70Qly4g5LydZqPHIJKpYKO7T6v0gUrbwD12IYAcdG/g4HuUf2Lv3PvxAVx0R8IkFDpD9SV7VM4oeJ8+fQQoOxg6Kk34kIcLsgSQoAQ6IoA3aPEGRXEBXGhFAIkVJRCuv/6EVqo9B8s1DMhQAgQAoQAIUAIEAKEgMgIkFARmR15bCOhIg+O1AohQAgQAoQAIUAIEAKEgIIIBKJQaWVrezbByPZMs7CVPfl/+eYEfM80vtYnWymX7awWIm2RznYigIa90yCYvTOw/wZiIaESiKzSNREChAAhQAgQAoQAIRDgCASKUGHre6KeyZJ6to0zf9/XwsUKP/TQSQImEAoJlUBgka6BECAECAFCgBAgBAiBAYaAvwsV7iUpQS3zm8i/S30EkyuxCPN7wUJCZYBNarpcQoAQIAQIAUKAECAEAgEBfxUqXKBUoqEtnMuXXEQjlAkWgxQy5o+FhIo/skY2EwKEACFACBAChAAhMMAR8DehwvNNSlHHfChNijLHRUo0865wD4u/FRIq/sYY2UsIEAKEACFACBAChAAhAH8SKjz3pAjVPgnzcnco8PyVJET6lXeFhIq77FI9QoAQIAQIAUKAECAECAFhEPAXocIT5YtR07aClzsAho6ohSa8FbqURnY0sFMsgJUdzCtjtVpRvy0RxpNh7DC401xbHb5CWAqi/CZ3hYSKR/RSZUKAECAECAFCgBAgBAgBERDwB6FSxTJRyli4lzsl+sxyRJ9dgfBpVQhOaZIECaREexY0ZuWrgZnZa6v9YO/NVrQUGiTRUrk6Aw07E93pRvKopCFGWtZY9EJCRXSGyD5CgBAgBAgBQoAQIAQIgS4IiC5UuEDhQqW3MujWE0i+rhjaCO4xYT4TSaDwg//bJlKsVi5Y+CsXKly08FcjEyvs7+xPFna0FIahatUwVCwfCXO9rrdukcoyV0LZUsYiFxIqIrNDthEChAAhQAgQAoQAIUAIuERAZKHCE+aLWdp8TyX+ogqk/q4EIalcePBVuRwrc9mESrtHhXtSuEixCZU2kcKFiiRWuHfFJlasJitMNTqUvD4elZ+N6rF/7lkZzFLsRd5zhYQKTX5CgBAgBAgBQoAQIAQIAb9DQFShwhPnC9gCxI5d5TsDqw03Y8R/8hBxSjNUKr4xIz+6ChWbN8XhSeGvjrAvu0BxCBVriyRWbEKFHSwkzML0TFN2NIqenInmYzHdcsvDv3gYmKjLF5NQ8btpSQYTAoQAIUAIEAKEACFACIgoVLg4OcayUroTKWEjmzDs8WIYRpntIkXLXtV2ocJfeXEkzfNX7k1xFikOscLECRcoklixv+dihQsV5lWxvTJpUx2Ek/+ehbrNad0OGL45ZBIihBxQJFR8REursQWVJcXI2b0d5YUnEBwdjilzzkFC4qC2Ho/m7MO+9T9DZbIgZdhwDB09DlFx8dBo+57c1NpqRE11JcpKTiD32CFUVZbByGyxMJldVVEGk4m7DMUqKpUKsXFJ0nWr1WpEx8QjJXUo0tKHISo6DrrgEK8N7i8+vDacGiAECAFCgBAgBAgBlwiIKFTyUMHW+OKhXF1LxCkNGPl8MYIiuCAJYgIliL0yX4bkVXGIFX6eI0fFIVLac1NswsRxcIHS3C5U2HsLEylcoLS9ttpEy8mnZqLm+8xuRxLfY4VvDClaIaHiA0YsFgsObNmI6o83YkRlFJKaw7AjqRy635yGUWOnSD3yuMO1367AiI9KkVpvwAl9HfYlVmHEby5BeubIPlmVe+wwdvzyE4oKjkFV14LBzVGIbQxGiIkJAOZSjDGGQGt1qPU+deGTk/h0rNA1wqRicZVBVlTom5EXXA1juBaJyWkMs6kYM34qEzF8Inte+osPzy2lMwgBQoAQIAQIAULAXQREEyo95aVwkTL2rZNMlOjsB/9RmosV/uoQK845Ko6wL0d+ij15voNIcXhVuFixHRYzEzGSUOkoVvhnRU/PRO0PrsUKf07MQLxwIWAkVNydDR7U416LPd99j8x3T2B0XZx05u7IUhy7Lg2Tz5wLjUaLpsZ6rF/+CS76Ui8JCF6+S8iF5nenY/iEyR70xpOnzNi0/htsXLsaEVY9Lm4ai2nVydA2WdHawOMWbatI+EPRBgdBFxoMdagOB8LK8EboVlSpGpExYiwW/t+N0Gr5rw+eFaX58Mw6qk0IEAKEACFACBACfUFANKFyHOUuN3QMG9mMMf87yTwpPMwr2C5UHB4VjSRWVDxPhUWYSIX9mM38IC6WJHaEeTmFe1n5MsY2z4rFwt8zwWIPAbMwb4okWuxeFVNNEAruPw8tx13nrPA1wOIR3hcqfHYOCRUfQOvqwbggtBYbzwamXHMZQkJCUVJciOP/W40LtsYgzGR7+O6LUOEhXeu++wK7tvyEyzEFp7dkIITtC2RqbIG5qdVvhYoulHl/QnTQMtGyLvgI3rNsQVTmEMxbeA3CDJ7FUSrJhw+GEzVJCBAChAAhQAgQAi4QEEmodOdN4YnzEz4rYCt7cUHCRYpDqHDPShDUkofFkafSnqNiZZs7Wnl+CsuKtzAvCmAL97JYHF4UR9iX3ZNi4a82oWIxs/cOr4pDrPC8Ffaerwh2fMllsDS4XpZ4KOKEWgWMhIoPpr6rB+N6rRErxhRi6h9vhCE8Ckey98L40s8483gyguzhWH0RKkWFuVj+9ov4Q9DZmGBMgaXRKImTQBEqXLDowoJRE2zE3Y3vI3PWLJw2Z55HrCnJh0eGUWVCgBAgBAgBQoAQ6DMCoggVLil4bkqrtDljxzLmrXxETbcwMaJ3EiosckTNDkm0cLHChQoPAWsP/ZJEClMbFrYcscXS7kGxSILEOeSrif3dIVL4e7tYMbHEepaWLCXWO17t3pWmnBgU3LPAJe6iJdaTUOnz9Oj+RFcPxrz2R6mHMOy+RUhIScXerRsQ//J+TKtMbmvIU6HCE+U/eOs5jDXG4w8h50LVYJIESqAJlWAmVLhg+dKyGy/Vfo/5l9+ArFET3WZOKT7cNogqEgKEACFACBAChIDXCIgiVLrbfT7+kmoMf7yCiZIQu1DhryHSv7lQ0bD3XKio1DqWG8JDv+weFRb6ZZE2d+SHzYsiHW3hXQ5viiuRYhcrTNxwgdI5/Ev6N/u89PVpqFk92iUHInlVSKh4PU26NtDdg/HPcWxV7etGYvypp2P75ysx/vNaZNW3xwl6IlR4Mv63qz/Cge2b8Y+4qzDYFANTvc2TEqhCpTnEigeqPkJxpAlX/eoP0IeGucWeEny4ZQhVIgQIAUKAECAECAHZEBBFqBShGvVsra/OZcp3R1nIF89F4cKEe1TYK/OsqDV6SaRIgoV7VdSsDtvPxLZMMS9MqNg3d2wXKM0wM89JWx4KC/Nq855YGu3J9I32z+wCRspNsXlUpFXA7MKF/5vnq+Td9n8sEqdrCBhfqph7VkQoJFR8wEJ3D8a5oTVYfVY9zrn6V9j64ts4b2s04oztA8EToVJTXYGP3nkBU4zJuC3iXCZQjAEvVIKYV2V16248W70GF13+a2Rkuv4loDOlSvDhg2FETRIChAAhQAgQAoRADwiIIlSyUdLFyjS243zabXV2gcJFChMoTKzwQ6MOtb1KYsUWBiZ5VqSNHyWZIu1Az0O+LCzMiwsSHt5lZq9mSZQ4RAoXJo6wL2eRYq/TarGt/mX3othES3soWMWHE1G1vGuEigHBSEGUEGOPhIoPaOjuwbhVbcbjIzfh4jvvxq7HXsW1eWOgcVou2BOhwnNcPvvwFbyc+lskmMMGjFAx61W45Pi/MIZ5pWafvdAt9pTgwy1DqBIhQAgQAoQAIUAIyIaACEKFe1K4R6VzmbblEFvli4V0MVFiEylMnLBXjYaLlFAmVhyihb9yz4otqV4SKmyDRx7yZZZCvhwipVESKfywdBErPC/FIVScXjvlqXT0qtgS6/Nvd+1VyUKibDx50xAJFW/Q6+bc7h6MefW30/ehaloMRv9sxNzSIR1a8ESofP/1JyjbuR/L0pegtYmHfNk9Kk1sYLNl6bTRIbCqVaj5JQ/mZtcbD/ng0r1u0rE8sWPVL/7qyFHhHpXgsBD8pfh9HIttkcK/3ClK8OGOHVSHECAECAFCgBAgBORDQAShUoxa9r+mDhcVMa0OY94qtHtTbN4TlcohUJhI0YRJXhWbWHG8crFiWwWW56ZIIsXuOTGbG9q8KWYLe8/+bfOq2DwnLkUK/5uZJeM7hXt1Firc21K6bBbqfx7ehRTuUeGelf4uJFR8wEBPD8YbY09gxaBs3JA7DqNrbXusOIonQuXDt5/H0LIg3JN4UZtQ4c6Z0HFJMIxPhi6B7S7K8lgKXt+C4k93++AqfdOkSqOGVqdFkJ5tVBkRhpDw0C5CZXndFrxU9yNuu/txt4xQgg+3DKFKhAAhQAgQAoQAISAbAiIIFVd7pwz5cyFSrq+3J9DbBAr3qtgEil2kMM8Kf2+p1+GtJ9fj3+9+gZM1VV5jMy01DksuiscpS/KZUGHhY459VPjKX/b9VBzhX/y1YWsaSpay/TM6FVF2qieh4vWQ6NpATw/GZcGNeGb4L/jT4RmIbO2oVD0RKq88/zDmWobjhtgz24RKzEWjoR/GkvPtGwZZLVbkv7QepasO+OAqfdwkuwYVO0JjwhGfkYxggx4Oj8o+UyEWH3sRf/rr824ZoQQfbhlClQgBQoAQIAQIAUJANgREECqu8lMmfbMf+jS+b0p72FdHocLEil2ovPHUJtz9xNuyYeJo6M3fjcCk3xzvVaiYa1lS/W+v6dK/HjqkIVp2uzxtkISKp4i5Ub+nB2N++tPDt+K6/LGIbwnt0JonQuWff78N1zORcmX0LJhNJhhOHwL9CJuHxtxgRM2uQtRuZ6uMrT8m/dufS0hEKJJGDYYhPkoK/cqzVmBRzlOyCBW5+PBnfMl2QoAQIAQIAULAHxEQUaiEjmzA+OWH27wojpCv7jwqE6f8Ffn55bLDf+6gVDy5srRXocL3WTn52AVoPpzUwQYSKrJTIk6DvQmVz5NzkNoUjinVHQeFp0Ll7sSFODt8PNSJoYg8JxMqrRqWFhOO/ONb1O46wVx8XTceEgclzywJYrvUZ8wcy8RKpOxCRQ4+PLsaqk0IEAKEACFACBAC3iLQ30Klke0WX4iO4VoR02ow+s0j9pwUR25K9zkqGcPvQ01No7dQdDl/SkQiXl9X1WuOCg//Kv/vaajf0DFPJZgtlzwYsbLb5WmD5FHxFDE36ncnVCp1TdgTWYajYVXQm4Nw0cnhCDPZEqd48USoPPnI7VgcMxcLo6YhZGIiQicmg4d6Fby2GSUr9nSxslHTila1BWaVFa0qcQSMliXW8ENjVUmY8NfuSkRSLIadNgYF6mpZPCpy8uHGsKAqhAAhQAgQAoQAISAjAiIKleizKjDiP8ft+Sm2ZPmeVv164o5v8dT7a2RExdbUPy7OwgUP5XbYnd5VMj0XKnyJ4povJnWxQYSVv1SPv7P9IZ3GOlR2hARtMElvHqVTW6b70jxXQqVJY8LnKdmIuvp06AyhqDhxAilfFGHGyYS2JYo9ESqvvvAo5poz8avoM6AaGoGYMzPRWt2Ew/d9iab8dnVfHNIAvtFkaWQL1OFs6bsQLTTh/b+KgwN/SyNL9GKhaeamVkRUq3FGWRqGNEa6pIevCJZ15kSURrR4LVTk5qP78aRa12xWGUubNSd8OeaobUKAECAECAFCYKAhMPPa5Tf05zW7Wpp40K25SL211L4bvWPFr+73Uak7YcWwqX+R9TIS2HPeyo/DoIuv73EfFceKYFWfCixUov6ct5atAzBbVoQEb4ylaVcnh5oOzRtUf3JqfNNwNaxj5TTZlVA5HF6J9XNMOOPqq6HXh4Fv2Lj7/c9x4Q+GtqR6T4TKW//9F85oTsPlzRNRV1aFpMsnoX5fEUpX7pc8K7zwh/EXxuxC3CkZmDBhArRa2/rcIha+pPKRI0dw4Oed+PWB0VJonKuSNjETDVkhuPbIUtz70H/cuhQl+HAY0mBSK7qvxQAAIABJREFUL/84N8K6tzokqb5VnWq1Woe4ZSRVIgQIAUKAECAECAGPEPjvk094VF/uyq0wgx/OZdAtx5H6u5P20K8Qe0J9zzvTb/q4ABf9YZks5vHckk8eHYrUBbn2Vb5c70zv7F1p2JaOshe6rvwVytrqz8LDz1QDUah0Bv2U+Oavb8isGqxVYZQchLh6MM42VGL/pTGYOP8CBOl0klDZ+/4XmPdDGCLsq395IlQ+/+R1JOQ148a88ajPr3Bp9vuDD0K9cAhGjRolraDlDyUvLw81nx3ANYdHujQ3MjkWOVMs+E/jD1jyh7+5dUlK8MEFytMHYq0F9dr/c8soqkQIEAKEACFACBACXiGw9MmHvTrfFycPuuUoBt1a5LQjPRcpXLBwrwp/tf2b70bPd6aXdqRX6/DxU3vx+39/7LVJnz6WhcwFRexHa7arvX0PFbYti21H+i671DNXBUumb/iFCZUXuwoVr43xsgEuukio2EHkXpabhlf/eEp84yVe4gpXD8bVQS1YNeYkIuZNwqDBw3B47w5Ef5WPs46zPU8sGqlLT4TKV1+8B0NOJa7fMwLGbpKw/njKOly56CqEhIR4e0mKnc89K6u+XIW/rBnnsk++THHBnBC80LwON9/2oFt2+ZiP2if3x2Xn1ARNdcsYqkQIEAKEACFACBACsiAgolBJuYUtmHRrYZswsYkUh1AJZu9tBxcqaul9EHtlngN2PHPXRvzrwx/7jM0zl0zE3Ifz2DZ6zUyUmDvkp3BB0mFPFf5vu5CpXsFCv77smqPSZ0NkOpGEigsg56fXr1+YWneaNxi7ejDmwVjlbA+Vr9PzURdqQS3bVXRyWRzOKh0sJZN7KlS+X7Mcpj25uGlDpktTi0Pq8Z/p+3HVVVd1+XtwcDASEhIQExMjhYMZDAbomJdHlPLII4/ghrfjEGQXcJ3t2nGuGd+E5OLaX9/llsk+40OFmif3xeWQSHGLBqpECBAChAAhQAjIioCIQiXqrGIMX7rHnkDvWqSoVMxTIB1cpPBXLlT4s6Aaj969Hi99tNVjnJ65ZDLOeaTQJlLMzcxTwrwoDg+K9J4LE6vtc+5d4SKFfWZlr5JQWUlCxWPQ++uEi9Nrv52X2nBOX/vvbXli3m6hvg7bo4sxt3RI28pfnnhUtm9dh8Pf/4h7t7geWDXMg7N0zgFceumlHS6Di5TTTz8d6enpwuasLFmyBDe8yjau7KasO7seu1iC2GVXLXGLIp/wwUTK0v2x6w5U6xa6ZQRVIgQIAUIgQBGwttTBVLAF5tKDMJccgLWlVrpSla4ZZms11K22pfhVwRHQJI6GNm06O04JUDTospREQEShEj61DCNe+6UtxMsR7mXzpHBR4nhlIV9MqAB8Y0gmVNirY8PuG+d9ix/2H3MbynsvycT1jzbCYmmShIqVRad0ECn2sC/Jq+IkUBzhYGXPn4Wm3YPd7k+piuRR6QHpRyaX/ZgYYjqzL2S482BcpzViVfJRnFcyFNFGW2iWJ0Jl5y8/Y/+33+HPv0xhAYa25PnO5U+n/IxrbriuQ35KVlYW5syZ05fLUuQci8WCW5fcgutf70aosFybr+dU4EiKGRdf/hu3bPIFH0sPxH5BIsUt+KkSIUAIBCgC5tJDaN74HFQtG6GbzfZbmGqAMcwCxAfB2NjS9aobWNJxbjOQxzYhXlsDXeR8BE+5EZoE1zmJAQobXZaMCMgpVNRMKoz6/BOokmo8svDYdRejMbv9mUWX0oBxq7+z56U4Qr24Z8UhUBzeFL7AERcr/JX1ruJpALZ84tZaKwvd/wY7D5T2asttc4fjlmftAkXyphjbvSncY9LFq2LLS3EWLCX/Ph8tOcm99tVbBY7hyGXfQj05v7eqbX+venUqTrwy3mV9Eio9wBimtdY8Oa24qC8J9u48GFvYfiYfDzqEUysHIb0xQrLEE6FyNGc/Vr7/GpYeOZ8N6CaXV/LU2O2YdcMFCAsLa/v7/PnzkZKS4vYAUrpibW0t/n7TPfi/T10LFZ6j8sz4HQibMBxnn3eZW+bJzUd5i3bN/dvjz3Orc6oU0AjwX5DVkansl2LXq9R1vnj+y7OlppA9mMmybkdAY0sXJy4CDoGiDd6G0JvT0Dhcg6aaBtcGlzJRktBNaPF+ds66OgSdPAX6sx5gc2mQuBdNlgmJgJxChV9gwuRKJCxb4dG1Vj4zC0UfjOhwzuiPvkXoiOa2fBRHXkp7yJdDpHCPikOk8NAvx8JHVhiZWPn1NZuw6UBxt/YsGjUc971hgtrQwH6zbrHnptjFiZNI4d4VhzhxzlXhIsZUF4QTd17r0TX3VDkmqw4pb7u/KAAJFS+gn5/WsGFhWu0sT5tw58GYt/ljfD7Lw1DjtIpUj4VKUWEu3n7t33ir9lrUHi1xaeJ/Ru/ClBvmIjy8/SFq8eLFnl6OovWrqqrw+I1/xqVfuhYq0WnxeDRtHSInjcKccy52yza5+fjbroTNRY2aGW51TpUCCoHWnG+RtPVdzDSpodMGYWREOrZVZWNNZCSMGbOhG9dRPHNhovrhCUwtyUeqJgTRTNCEB+mxsrEQ+5OGIXjqTfRwFlAjJPAvxlSwFU2rb0DCIxNQNwaoL7OFeYEJEv1xK8K3m6EvVSHYZFsO3xxshaZFhZYW5mGZFI762FaYzoxAU5S53euS2wTVh83QJ/8RurEdw5UDH1F5r9BSc0L6McRcup/9IDKG7Z3Gwu0C+IcRuYUKZ2PEkz8h6IwjbhPT8lMGcu6Z06F+6j3bkXgN3/SxPXneOS/F5knhB/eiOPJTuEix5Syz7BF2sA26mXPn6ceP4pXlXe25e+4oFu7F9shrEylMqNhDvhxixJan0i5cXAmW+p8zUfm/092+XncqDr9zF4Kv2uFOVZBQcQum7iu9dGrxCbXK6tHPPO4+GB+IKMd+dlxeaHN7e+JROXkiTxIqy+qvQGt2pcsLeHP4fgy9YaaUNO8oixYt6iBcvIRH9tNLSkrw3A0PYf43roVK7NBk3BzzIU6ZOw+nnOreUnpy8lHSrP3xwR3xfQoJlB0salBRBPgDQMp7N+FvKQuRFp2IqPAoRIQZ0NDchOraarxx7Gu8OSgF+rMfarOr6fuHcXthFc5NmYbo8Eh2TiQ0Gg2q62pwqPw47stdjoqr3yKxoiiT1FlfEWg98h1aNjyAyL+koiLB7slnIsPwVTNSThjQkmkXJ+whqy68GcYZoTCy/XuHfKpB1Ml2r0pdXR37ewvMS5JQN9ja7o15swS6E2cj9IJ/9tXEAXmeKX8LWnPWSPlBUZERsDbXIkgfjtamOiYGa9BoUkGbPiMgfxjpLFT4vhuarNIOoVieDorgcDOGr/gAMLgIX3TRmLUuGPvnXtPhL/qsKoz68CsX4V58HjhECp8vPD+FixVH2Fe7R4ULFS5YrFYzcr634qW38rFpSy3OPyUOv7ouAqlnVbK/sTAv6bCLFBZdycWJ1WwL7ZIEi/SZ07+dxQvLXal883Q0bB7uKUw91vcEQxIqXkLfF6+Kuw/GtdoWvJKxC3dnT/dYqJSXncT7bz2LPzWcjZidjS6vcmXaMehuHI3k5Pa4w0suuQTx8fFeouK7048fP453r30CZ292LVRS2YaPl6iW4YIFV2P85JluGSInHw/uTCgsadLYXGBUBhQCzeuX4o7DeTg1fgwTHBFMpIQjJDgExlYj6hrqUVNfiz/mvIaTd6xvwyXhqVPx6OBrJIESYYiAgW32qlar0NDUyOrXYUPJXvxjSCJCTrtjQGFJF+t/CBj3fQrT/ocR+5+JKG2thLmVeU5W1mPIL6GoS+e//gLhtToUTWJjO4s94A1iuZexoYBOg9iPWxCbx/aMYB8bI63Q1agQWqpGY2MjSqPqoLl3CCpQK7WJdTUI2XslQmb+3v9A6geL+Y8hlv3LkTr9UumISO0aVlpbeBAVR7bi2A+vwzrsvA4/pvSDybJ22Vmo8JyGwW8vx6HrFnjVT/pVOYi482e32+icp8JPHPPlZwhOZd7CthW+OosU7kmxiRTbil9cpHQUKmzTaPYZ31DSzMSIyX4wBcK2mWwXKUyoME8K0zNtokR6z1f44q9tHhW7YHGEgfGwr9ogFD9wBSxNHcMzea4Jk0huX7+riqnz8xH14He9tkFCpVeIeq7A91d5eVaRivHFfhdyr7j7YMxbe3b4L7g6fwziW0I98qiUlxXjAyZU7m05CzG/uBYqq5hQCeokVPiKX3wDSFFLb0IlemIarlO/iXkXX4ux491bNUYuPiqMmq33bUtwr1NRASa7+oyAce9yXP7T5zgvbgrCQw3QM5HCl/fme/80G1tQ39iA3xW/C9PvN7X1oXn5XDwVdo5UP0wfimBdsPS3VlMrEytNWF26Fe8wwR089dd9totOJAR8jQAXKdbCfyL2jckozGFJsiwpPpaFasWGRKMouBJpe5jnZKgauSNOwBzNRAsXKI5DH4TkZS1IOaRvM7MlworqLPYEVdqK2GNBKG2qgO7RLJRG1tu8Ky8WI9TwFwoD64XYlm2vQ3vwY5x6x3sYFB+NxafHYWh8MAzBGjyy6iT2FXXNX939zp9QYRgTMPccV0Jl2JaXUP7MTBR/0PdFGqSk8He+hHp478nsnKbGVSNx7OGOP57GXHgUg/++CSoNe5KUVvdyeFIc751Fis2j4tic2yZQbB4Vm1eFixQuWPgrFylMZTjEipn9vbNIYR4VybPSKfSrTcDYP6/5YhJqV3ddPXb4Q5uR/8o4tJxsz3Huy31mFEus10wu6PFUEip9QbbTOZ6uAObJg/GqpKMINwXhjPJ0j4RKdVU5PnrnBVxhHI+xPztiGjsaviO2BPk3xmPYsGFtfxBdqOzZswc/XPUCph/uZtWvGQm4y/IxFv7fr5GZNdYtduXi44uCiA0rC8I8zllyy0iqJDwCPN/E8P5i3GnMQKw+iokOHfOOqNnuvyzp0WTExxUb8cOZ13TIU+Hi5uIfluPMyHEIYSKFCxv2VQST2YSchiK8EVSEmqtecjsZX3iQyMCAQ8CRkzLkh7k4mnNUEimRS6sRNTEJ1TmlyGxJhinIgn2Ts2FWsQfjOPZg4yxUDLouQsUBEhcspaOZt2WLCnXF1Qj+YAJyywpsnpV7c2GY9QYtY9zNiOL3lhh2z5lw7T9x9shwJlLiEaZToaTOhEeZSDlewRYx6KZwsVIZO7NLTp0/Dt7uhAoPxzp0yeUw1/V9j7i4yRVIWva5W7B011/W26tYUn0VEytMhqi556RdpDhW+3LPo2ITKzbPChcq/OBeFCZImJZxhHvZBItdpDh5UzqEgNkFDE+id+VNCU9uweAV76J1RyoO33KuW9ffXaWorFqkvv0JCRWvUHTjZE/Dvzx5MN4bUYad0SX4Vd5Yj4RKHYuJ//i9ZZjXlImpP7FfaV0sUXwgqhwHbojAiBHtq1HMnDkTY8e694DvBjSyV9mxYwc2XPkyph5zIVSYR9QyMwF/NH2Ci5lQyRjOMjndKHLxcdcvSfn1rap0N7qkKgGEAI//dhRpf4hf3sLIE4WI00bYlrxnP3rt0VSj+szbpRXAOhdT/iZEb1+OceYotrEXO4H9v8JUj0MZo2Cd+qsO1bXptjBQKoSACAhwcV778mykvzkJJ0OrpOR3/b9KMEwzCEdTK5B1JFYS3yWD61EYd5jlAbPBHce8KWHsiGahX2kG9pkWye+YO3hUOl9b7uxmGLab0FRYi/DV03F0d46UnK96qAoR1/9IQr4TYJwX6xe/wel3vosZQ8PwwDzbPjXHyo3482cn0Gi0heL1VLa8fCta5z7l99h2J1T4tbvycvSGS+e/Zz20BboL97t1misvjmESmy8vfstECrv1c6cJmyM83Kt9SWLb0sS2kC+++pct9KurR6U9/EsSKw6BwkUKf8/zUDqJFClPxSnMS6pj352ev1aw3JTGLV1zU5yvufje81C+zqM07S5YZbLE+pAeEuvJo+LW8Oq5kiHImv/0tGK3H1DNJhMOrPsJw94pRFZVzxFjfGPGlzJ24q6cU7Apha3edctMZIxxvZ60s5UOoXJ242CcsTUK5mYes9ix5ERUYdeNoRg5st39OXr0aJx22mkyoOKbJn755RdsvfJVTM7rKlQ0QVrkT1XjWdVaXHb1bzEodahbRsjBh9Giyr5tc1KWWx1SJb9EgC813Lz+GZjyN0vJqL2Vsdq+pyqVWmrBj94KT4DVjbs8IH757O1ae/o7X22NCz6eLMxLmv4E0tnhq1JjCse+WluILBef2vRTByQHTT88BsNoFqd/SzIq8kqh+bQCo44n4ujkWgxZG4LQUCZIWMkdU46KkDyghYkT/ow8we5V4d6VaH23HhVn/g5cyPJdVgehOol5Ap7IwMkDLFxkLfOybJvHli7+i6+o9st2eb7cxCmnIG3MDLxxPds0mnlSPBEp/KIrcrZixw+fIvTCf/slBg6jexIqvE7eLfNQt8Mm5PpSPEkKt5yMwOHrFnbx4qTevxExFx6ze1W4Z4VZwn+zYh55mzixvbrKUeG/hNlCvrhHhf0qxjz4kgfFcTgEiyRU2gWLs0ix5anY/24P+TKyZ6ySf3RdOdWQ3IQhK95vg8pyMpJd0wKvPFO9YUhCpS8j08U5L88sLmCJKmnuNMcHU+mxYyh9by3UhXW9nvJzXAGmVSVDOzoFQxedh4hYtnFWL6WlpRkrPnoVcSeMuGnPKJgau7p5mzQmfHhjLaZMYZtC2gvPT+HhX30tzmq/u/d9bZuf9/333+PEpR9jeH10l2a0wUHImWzGS5qNuOKaW5GY7BYd0uT2lo/CBu2Gh3fHU9iXN+QKfC5f0atx1d2YUl+NLH0KJoYOBRciWrY3XQvLJWk1dv0hwJeXc8xUin2mQuyw5uOIugGmU38bMDHlnuDGedGuuRkLsg7jjv/TYuJw12GunrTpad3ckxYs/cSEt34Mg+m8V5hoGRheL44996Zk7VmA7APZkocj6zkWWnSBGlHfGhGnb79HH5lVg5qT7Ic2Lfu+S2VihXtVePiX5F0JQeorZiQetW1sbGLLFTcl2JJ0wwva+eSfHz29ASmfWWF+IBUFMdW25YtvO4qIy76nlfGcBm7dG/Nw/oNfSCFfd56dIP3lz58VucxJ6Wm8r336WgRdwVa38uPSm1AxZ8fjoIKJ9TWvTkMBy+1wLhqDEUOf+wb64TwEjHlUuHfFnjfflkPPT7B7U/iLLUXFnszOXrgw4d57/pH03iFYuEBxeFWkV3vyvN3DIokXR56KfUUwU73rkC9uwrA7d0J/1c4O9jewkMzjz7Q/R/ZluAyan4foB793eSoJlb4g6uKcJ6eWbojUmfv8oNrCljBd+s972lr+01+f98qyNqFS1IolOePRXF7fpT1XQiUzMxNnnXWWV3378uSehEpIeCg2j6vGh9pduOpXv0dsXN9/JXG+hoalj8D4w2rpo5BFN0G/qOuO96sLw75dkR9xji+vndruHwT4AxneuRSvT7oVkw0ZaGpoZOKkGc2NTex9U7dCJShYh9aW7uPAO1+Nmi1LzIuFJd+7W2Lj4tDComduP/oqjoy7aECtDsbDW4Z+exo+e6AZQ5I7CpTGZisKyiwIDVYhLcH2N1eflddYUME2TYuNUCEu0juRwwXLxQ8Ykbtgj9+Hy7gz/hq/+jPCJ+1q86YYllUhMTEB5RUVyKy0PRzzwgXGwcElMILNI75lF8tJaRcqzKOi1SHrRQ3Cy3lsfntpTLCwPVY6ihX+WUFEJaKOsyVmXx+NvAPHmFelCroNp9OSxU7YaZZfhRm3v4MHLkjCjIwwfLzuEFZ+8jYaE6ahKabjQzI/TWVugbaxBCE12ahPPh1WjW1Rj83PXgvj6X/1631WehMq/Dq9TaznbYx+Z6XbifU5F1/ZJQmdi5WsDz6FJrzVJlQkBwoPA+OvtsOx3peDakmmOLSKJFRs3hRJsNhFCc+RbHvfyaPiyF1xzlnheSllz8xDa2HXqJWIrBqkv7iKTUr2C12nknvdpajPjuryuScfdJdYT0LFExR7qLtkRPW6KbFNs71pbukT97BNr2yrcNy45M9ISOp76EgrWxJ1xcevwXq8DH/JOx1NpV3DSJqZR+Wjq6oxcdbUtrjHhIQEXHyxexslenOtfT33y49XoO6mbzC0oWvIXEhkGFaNzMePoXm49td3wcCWfJWjtHzxIRpfXSo1FTT9DBj+0nUN/xcPxezeVRk8QY7+qA2xEGhc9Uc8qU/G5Wmz0cy8Jz0JleBQPWJT4hGVEIsmVvfw9r3QqTs+gHW+utAIA+LTkhAWGY7S4hIUHy2AVgpW7r1woRLHxUq4ChPWLEbknXsHxEMyR6b+vavwytXbccMFtr05nMv3LJ/hox9tXq5nbmMhSCEqfPiDET/sYEvmsmewpb+3rTD15ldGbNpvRmq8Cg9eb/tF35uyK8eCuU9Pgnmhf/8K3RsGjtyUjM9OQW5jEcwnmjDqBS2OXmtG1vs6BAfbHnR5OTyeCZitGhw94zgLnWc/3bJVviShkshESgjD3BCCrJe1XYQKP5cn0/MSXNv+iFY0i7XBxEnoHzNtXpWyRqjuLmO5KmsHzNjvjR+HUPnw5gwp7OvmV/fCuvlZmHS270SLruMDpa4+r+1v5WNubWueJ9VXZ1zh115Cd4SKHIn1sZPLWQjjF71RI/3dyJLQs10koYcMq8SQZ76BlokVW+iXvTn+3nllYkcvdg+K9E9nr4oU9sXDwHoPAZOWJnbkr7D3lW+5zkvh4VnDXvwa6izXG4i37khjifXe/VbbXWI9CRW3hlXvleQQKqtWvI19u22JuVOnz8HZ5/9f7x33UGPlZ28hd+8ePF9+CerzK7rUbFGb8cnCcow95xRpdSJe+B4qfC8VUcv7y96E9p5tSG3iP811LGFxkfg06yjWhxTg2pvuRhjbx0KO0vT+q2h+/zWpqeAFVyL05q57WpBQkQNpMduoXXYaDp31BAzqkB6FChcppz++CLp4A766i3k4CnPZZo9saXD2fZEYHCUdnUtkfAym3DMfzVoL1jz2DvLzC6SliXkZGpqIyKCel350CJXEpERcvPGv2H7W/X79UOHuCOALGJydvwgrHmt/IHY+98uNrVi5ka+AA9x1pQ4j0jR46sMWZBfYkohf/qNNqLj6zF0buqv3tzda8ZTx3YDmgW/s2Pzd7zFk3zwc3XhI2i8lQRWNerZR45C89nFeMqoFxp1VSAtJwpHRJ1CjL2a/xjKPiiaCuVrYxJjKXnVMqLwSBJ1Rizp9M6JOBEkJ+I5SPdwMQ74aWrZ7PS+Sh2Yseygsj4Dx4VRbrsq/CxGW/hSCMud6S19AnF/9xBBc+PwRcKFS32LGTf/LQ9LOf6Bk/F2S10TTUt3hOlsMg6E2NyO0ci+qMi5r+xv3qLRMu9Ovx7I7QoVfcPO6DBy5d45X/PeWFO7cuKsQMP53Saz8+xuow9liEfbFVewRX924VBxhYPYEey5O7KsW2/JU7ELEOWfFOezL/t7Mwr148nzznsFdMOBLMWf96ydoZ7NFLHoopY+cidKV7uUGd9dMxp07EHoV89Q6FRIqXg3L9pPlECr5uTnSJo28BIfoccefnvTKOodQebH6MtQeK+vSVqAJlfCEaPxn6C/Ii2zCjb+9j4kv936V7g3kuvtvhWmfLSYz7PYHoDv7wi6nkFDpDUX//XvN0vHYOvdJDAqO7VGoxCTHI33aCGxlYyVn7yF2we2bYfEvjvSQOERobcnFjpKSmS55X9Zs/FHajd5xjuPMMYZ0aNp+VuuK4UAVKtzLteX2L9tzUlh+GqIYttVMGLa0oj+FCg8BG/HYAr9PQu5pxvIk+pDk7xD8t2EozTmJhBdZOORcA+LY3ilROiY+7GXX8BMYezBREh7VyUYcHcxW/gpnXpQGJiKHsZhFnqfCvC9ZrwW3eVSKshoRu1fTwStTPtaMuH3t93O+CpjptUIkZp+P7HX7gFUVCD64gJLq7bjzHJWZN/4Tl8w9BeeMimT5KYWIyXkPdUmnoTXc9bo/hpO2zQt56JejfHPvFIQuWe/Xnip3hQq/5oJb5qNmR3vYoqffWr0lhXdur7sH+5CMSqT+9UcEJTZ09KS4jP2yfW04tlVpFylOYWBSnopzCFjHxPrWsjCUvzTXZbgXtznj5gMI/c3mXuGQwzMVxLxJI1Z8xDytLP/MXkio9Aq9exXkECq8p2VLH0JtTaXU6byLrsW4iTPcM8BFrR+/+Qx7t/yMJ2rnQ53TNWm/VW3BZ3OKMfyS6W2/YEVGRmLhwoXQ69s33+qzAT448YU//xPpzxUhjm2A2blEpsTi6cGbURjRgptukW8VmOpF58DKdhbnJWLp/6DJ6LpcHwkVH5AtSJM8xOijYRdiesJomKI0MLEH4ZoDRVKOSklxNprZCmAWtqEW2O7C1qAonDDa5i8v7KvB8QbBbH38JF04rGzXbtsqLaxowtDEPi8z2kIznaSN9O8obZh08BKm6Rqa5CxU5qy9G0fPf9yvf/10l3LV/05D5ft2L3FGIkvQti8wksd+kGHHip+N+GqLDeNbLgrCsEEqLFvRiqNFNoT/fatt7wRXn7lrQ3ho9z+EZCyOQ9Ul7u9a7W6fotSr/+A6xF/fiLo5OtSX1SLrAYYtC/sau9zQ9l3CPSHlB4uRqW1fuvTI2XWoqWF7rcQyT5hjLxUW/pX1RkiH0K+SuHrEFts2TOWls1BxtJ24dCqyy1hI2f4GaN8aBMNV74oCUb/awXejH8w8u8Pn/QF3zk3EM9+VILzwO5bzE4XG+KkubessZPiqX7988CjCb7TlZ/pr8USo8FW5DlzsXSSLu7utO/DMv479kJzdNUxdHcYWpLh6F2Iu5j96sdJZpDgaaMtRsb1xzlGxhX45rQLmECxOCfbNh5JQwURK553nHc0nTa5C3LLP3KZfjsT6ZJZYH+uUWE/QNy6vAAAgAElEQVRCxW34e64ol1BZv3Y1Nqyz3RjShwzHoutv77OFm35eg60/rsHjjfMRdJgJlfanIKnNVpUFK04/iczLZ/iNUFl6x6PIfLkcscauQio4PQpPp2yAaXAsLlu0pM+4OZ9o2rsDdX/5ne0+wXYPj/rgW5ftklCRBW4hG+Ff+r9nIVwP3f4n1OSWYvtXG1B4LB+Dzh2LhDPYsqwfrWuzuzI4DmUb2INT58nGP2E/dc267xLU1RbCuJWtksQ/Cw1B4QkL6tnGeJ2Ls8jp9J0kLVTJhcuQ2EHIZMtw89Cv6E8vRtSfc4XEUG6jJnydgbXPsofd8SxMISoM1bnVKNhYAGO9bfGC7QxefvAy/1SA/YaBLzcBJ+3aZvF8299cfeaprbogFWIjNdIRHGQLoZ1zewt2n88SvQO01Dw3GRnvTkUuimHOqUfW53rkTmvEuJ/bE3ALZjRD93kNS7BnQtJeqsdbkRvDNmzU1iM+TAdNqBYWjRax38ci9KTtnt4SakZdslkKI9OHhzEBw8RKsBrGSCuicmzikOeuZAcVIu2iUSjKZHljRbVQ3VqCyNs7rkYUoPD3elk8NNL09V04++F1SDBoUVpvQmjZNinkqy7VdXhcwp5nUMbyUxyJ9Dw/pVyb5vcLdHgiVDiwPT0U9wq8vYI7u6072rLWhaDg1gtdihVeJ3RsMWIX7YJ+bIlj0a82M9o2p+efOHtVHKt+ta0A1jUEjHtRatmu8w2bu/7w6uggLqsBSS+yDS1dJM/3hIUcifUjl7FcncmFUjckVNwdeb3Uk0uo1FRX4I2XnmhLqudChQuWvpRN67/B1h++xj9aFyJoX619g6D2liShchoTKld0FCoLFrCwBfv6933p15fnPHP7w8j6byViXAgVXWYMnoxdB/3oIZI3So7CRQoXK7zozpqHsDsedNksCRU50BazDb4nwS2WMtx1zg34/IX32pYijr1pMr4q/gVZWVn429/+Jhm/fft2bLnqNbSU8DAuW2n7fYC9yXz+Yjz9xgu4++67wedZHXsY2/PTL9jE9gZqL51+UeBtuNiw1VErIy4V08ZPxpCV1ww8oXLGaDSWN+Lgpwc7DB5nAeJroeLomAuWccNsXq9AFyrV/8pE1vcs7MruzcjaHY2i6BqM2NO+JDFPok/ZwJLkw225gi1xNqSMaMWJafmIidbCyFYAs2jU0LCd5suKW2Fmq+mhlT1lmdhRzUQfWwmJJ9wzCQh9dCLS1gYhtMbmZdmekY+s6aNRNMUoeXVw5SFE/Yl5a6hICHBPcMbYUySvCi9BdfkIL16PyuFXd0FI01KD6CPvwpFIz70pW17+LSJu2eDXYV/8Qj0VKjx86ch1F3dZlcuTYeXObuvO7XGxUrH0VBT3kN8RceYRRM0/iOAh7R57SZzwhvh/pHWJnULA7DkpjpXApIR5PrWYQKnpRaDwJofML4Thjp88Fin8XDmWfJZWGHt7uQQTCRVPRl8PdeUSKrwLZ69KZFQsfnv73/tk5cH92/H18rdxT+s5SGYr20irQDgVi8qKL0bnI23xTOh0tlCIsLAwzJs3D9HRXfcp6ZMRMp90/7wlmPtdOPTmrispaUfF4p/h3yN20mjMveByr3s2fr8KDc8+2tZO5KufQp2Q7LJdEipewy1sA8a9y3HGno/wxJib8NOWDfZvAmD2mjvwwmsvSfsQLV68mP240IJ9+/Zh712foGa382aDtnkXNy4dEffOwMqVK7Fo0SLMmTMH5eXlyMvLw09nPdNR0djRcBY5DoDaPC1OiI2YNAaX5K2E4erAXm3KcckOj0p5swqFRS0wGzsu6ezwqOjYM+2is9kP8ux2sZblZ2azH+gM7If7q9lnvDgETTLzuCxgnhdvS3KcFilxQSRUGJCdhUod2x8z3K4nqy7IR32aDs1sd3oTI0nH9vkyFtehkXvEOJcsARwVjDxdg7QfhFSGJUJTbELW7lRJrJBQ6Xm08g1q616/AGf9nf14xzyvvPCE+uJJ93U5Uc+S6IPq8lA7eD5am+rw0z/mQzX5poDYm8lTocLBUTqx3kFI1SNn48TKrsnszoRp4+sRxoR+2NR8SbSo9ca27VQ6rvxlFy5MnLTkx6BpRzoadw7uNg/F0QdPnB965THo7/rRq9th5TOzUPTBCK/aGHrndoRdtZuEilcoOp0sp1Dhe6rwXBXHUsWzZs/DaXPmeWxq9sHdWPXxG/gTzkfi7la2BJ1txRtH4ULlq1GFSFrCdre2CxXuSeFCJSam6xraHhvggxPuOfNGXLg+HsGWrvHhlvHReCL4G4w55xxMOWW2V73znJTa238FS+lJqZ3u9k9xdEJCxSu4hT6Zh1GM//ZhLBv/B6zfxXaltz83XbfzX4hIt/9MzK7gyJEjLP6+BjuufZN5VOq6BH/pIkKxJPfFtms1mUw4ePAgavPLsf3aN9q/bDqg4ZS10snR4hAs+qBgWIYYcEfdIYRd+l+hsZTLOIdQ2ZXdhE63Nbm66FM7zDmAiVl6EioMPVdCRX/EgpNjmxE0qhwtTKQ0sGWKmyNDEMa8YtbyBjRwgWJkifZcrBSyoPwI5mFxCJc09p3EFoXRW2MxescQEipujFAetmqoPiDtqcJL7KHXUZN+IUxsRUHn4py/wkO+iotOBMyPHn0RKhwbbxPrXSWFu0EZWlaOQe7SyWhl+5m4U3SDmVgJNUIbVwdtrC2X1lRmgKnc5slsPuz+fnIR7JSUO7ZCO58tUOFl4Z6p7EuucPs6XHXHMcxiifXVH4zDiVfGu7RIDx1UUX/OW8t+6vPuqc/LC/aH0+UUKvx697IHotWf224ufAWwW1jIE3/1pOQeO4Tl7yzDHeq5GMJCdzsLFd7WDwl5CLl7CsL5CGWFJ9FfcMEF0t4MopWSkhI8Nn0xFhWMdm3a1Dg8qvoKE849D5Omta9c0pfr4J4U7lHhRZ2QhIhn34YqjK1S000hodIXlP3jHP7LZNQHv8KPZz6Fb7fa81F4GNfNZ2D0bbZ4bx7CVV9fj+LPdiPvJeZ1kUrXEK5py67DoFm2X5kq2MZ4RqMRh/62ClUbeV4LP8WeEOkKGpd/syIlMgHbQk/g2dgkv48nd3dEcKHy5T+0yM434j22mXE9W+yrc5G8JDPda1HPNoaMCtewDSJZGJKLHPm6Rgtblc2MppaunHbuIStdhwX3mQI6R6Vz6NeordEoSOoY+pU7rQGGr5ravkuKxjWjlO0lbE4PguFkDcJqW9AUFQIz86hoG1tRz3SJmW1Ihxa7UDnCXhO5d4W9Wtkf2QaqKKpioWFWZOWOxVHtSQybzXJUKPSr20HO97vhXpVxC/+A1OmXIvrYcjSyDR9borI6nONIpC88no3t/7s3IEK+HBfYV6EiR2J9T7ut93Rn4qFgNc+chsJVrldoc++u5n6tIBZcmTq7FGEPrulTqFd3PTWtGoWjD3vnqk6afxya5DoSKu7T2X1NuYUK7+mNl/6B0hJbCElfEusryovxxguPY4luDsZsZ7HApq47Xp80NOLzc8sx6xybFuWelXOYR2LQoPaVWuTAR442eFz/5DebkVHdvvylc7vNM6LxSOuXmHftzRg8tOON2JP+nUUKP89w/z8RNOOMHpsgoeIJwv5Xl+9LUHTZJ/hyPbuR82J/Xo2cMQShw2wrTjUeLUf15twO+sTJHyLV0bAE4qhThyI40fbDQNXGY2g81r7HUcdUlI4Pxa7+xmvwHJV3mjdiRdZpARGq4c7ocBYqp9+hR1paWpfTuBBc83jX/aOcKxpC1Wznepb3EGJLgudLC+cWdxUjQ5JUGJKsZrvbW1BUzlZ9q+/onXZucyAIlbq3LkLyvaGoGM3EW02DtOpX9iIjpqy0r77GACmZaoJxTSmiRsSj4HQjmqYyocHyUlDAVeX/t3cl8FFV1/vLTGayzGRjyU4IZCNssm+iQFGQgopAUbFaWsUKapXaxdqqtFaKWvft745VUdyKgLgAAkWQoIBAApIQICQQCAlZJslkJpnJ/5w3mWQymWTWB5nknt/v/SCZ++6793v3Zd53z/nOaUBQuR4q8pZoTodCVaZCEZPKKCIk7EEpJ3Jymoofx9B9YS8Ls8caSldaQ6FhRFy0ARQe8w1pYFaMtuhkTuihfIqE9wvXubJ8ulUb9ggHbFuG8feuQlSFpT6FbQpi/tkaErb5oUlQjP891ENaaqn4O1ieEhWed8Xro1DUzk6+q7i4I6y379NE4Vpnnx6L87m+qQnnaMyasEb0fXwzFCNOujolt9p565nii4WNOAPdXseeIeFRceN2yEFUSs4U4a1XVjSPwt0QsPOlZ/HGi4/iDs1UDMpSwkyCRXtTRYXgwGwVskPOIjmtvyR8ZKKSmJjoxuzlbcq71du+2Yq8DT/g8s/UVInY4t60N8Ok3lhW/Snm3Ho34uI7jvNsb8S2xR25TUcCets+BFGRdw1c7N65lsquyStQmH8CFdWWVMIdeT8ci9+bXoAdbMp3lOHLEfOx1akMT8zEH4rexv5pD3aL1MQMvS1RmXyfFhkZbWOhT58+jXXLLKGb9sYhWokxKvSKCARXk3/m4wZ8s19D78IWoXZ9vaXopkplCb/gNLnKRh2m0e79vfMCKd0xZa8qroeRdvftjYnKZXfXo2Bek5fsYi9eGa5fs2YJoqYXwvCLSFSePo++TxhRQrgkr6QsRU2JWHRxDchvpKr1i+kFI5JwZa2JnojGIfr7HU5Ej/UolIwy85s4SXPC2b6KRxlRNpo+K6PP+tA5UigYHWYiMDUUBmb1toT3Qs/l5ej5xUTkHqL0bruroFo3GJrrXpZhtv7fJdcditY0YtS1d0qCeg7/UhgtCT84y1fEyc9xXDseO15eTN6Ub/1/wjYz8IaocDd5s6+/oMJ6R+CbibBUrx+Ac/+Lh15nLVfvm9vEmpTMzz5CQGzT95pvum3uxZQbjcM3N6VZ9HHf3J0gKm6AKgdR4cv/sGsLNn9lyXzA5k4WsHqjAU//6z7cpJ2I8VlhMHPsr50F0Dd2/79diRzTKfxYkY9zpip6yY+HphNl/TLrjEg0hmN4SD8cf/irNkkBrFOqmdoLD5V/hIV3/RVRPXq7cfcsTe3F866SFD5XEBW34farEziDzgfJM6hysxlnypuKpzpQursqfvclyRnbdwiuzvknKm54G8poUix3A3OVqPz71mKqSt8aEKVaiZS+ITDVNuBRKrvx/v96SoREoVBIyUS4lpSVoFgJC2uPzGYK/6qwVPSeN/4M/nZLIIpLSQRuR1aYqEQtTPX7+hMdLaO6nc8joOo/6Ll6LIr2H0fPN2ugHBIO9Xe1iNFH4DTpUEqmB8B0gsTwFFKHwVT3SkceESYnvGF2mDeb6qGt7omM7yxeGK44XxbDZMSMsp8poB/G5IZIi56+tzgTmJHIo6RXoZ+PByLuUzNCvxmL/J1UZ2LlGQRXL0TwhLu7wep3f4rsVQn6/mlceseLUnavnhRFXlND94w8VYHhMfS9H4E9OcdwskrR5cJHvSUqxr0JyF083X3Qbc5IWboPITf4IHU2hYQ1bEtF7bZ+qDujgS43EgZ6jswOwozdGXDPEaWIe3mtO6e41dYXwvr2LiiIihu3Qi6iwkP49INXkXfkgDQad/Uqj/39LtygGY8pOdEwljsI5KY+e05JQ8zcS9ovKOQGDrI1pbiX4tU/ony74/STak0wiseqsaz8E/z54RfcHoY9SVGNvRzavz7mcj+CqLgMlV82ZKLyasLl6GfsgZMlltzuDjIG82+b59fyuX0AmG2zjj6zKRhpi5qdVuWy/iMwYOdvu01qYoai78f9sP15laRRmbtMjV7xQ9qsK/bE3jcrFyNtnC0h9IaWflUqsreW4HrK2hqstVRNj4uLa04o0tECZU0RJ0BgUmOoKcEHf9MjVE1pdW0iwTKTaYd60fAuI0Z2hIep5CfoVs5C+oGrJY+GcrsOmdm9kHsJaUgyQ2HMIE9UIHlBmGC8cppSB1MWSSYp1U1khUmLnmrPlGuhpTopQbVBMFCtj7Cq0OaK9KX9jSi+qhHGJCI6VJy4maSQTkj7jh4xKfGoWKBBWQHVILorH2Gz1hBRH+CXf1/kHrS58hSMq+fjioe/Ru+clzBm+GAcO3YMWq0WSUlJ+LwwElveeQyG0Uu7nFfWW6LC96b4T9NQts3zKBNJFP7uWvJatKSt99U9Z29LfW5v5D1N73BeWPoT26C+XJ703r4Q1rc3NUFU3LjpchIVzgL2JulVrBXro2MTsYDqq7girn/+iftxBTIw80gSjKWOQ6YCAhWImTMUEaOTqACXJU1xZzITpa6szCrA2c+yqap32/A1HmtwuAYFIwPwz4r/uk1U7DUpyn5pCFv+UofieXt8BFHpTCvG92PhWip3lp3GL6MnI/vEkZYLOKxv0jbEy56O+IbkkNtbqUZwDy3mnljZ5UI2OrqLrBmq+kItEZXfPkktw0a6RFTSx8dJnpS5vzOj0pSM8PBwREZGur1g2LPCXhZFbTY+e5ReZMizYrWRA0KguvmSLk1UeK5c9DHh0YxmnUrEK5WovIUSjhQRCZnUhCmTkzP080aq/TCevluYqJCHXPo3jNqqLR4qq8X9FIf4I/HNP+sSqPgjHcUz6VccPsb1VX6qRd9/GRH04TDkFhyV9CkBD1dQsUdLvSthjhHgZ+bax3cgsWAVRo0ahUOHDklEZerUqXj1gw34zwvLu+Rmhy+ICgvrj9x8DUw6z9+P4iZR4cbHLcW85bAzi69F6d4WjZi71wiNq0X/d6kCvZaeTRnMsC0FeX/yfV4uQVTcuFlyEhUehr1exVVx/btvPoWMcyG46cxQ1B4vbXdGHAKmCCFRaUrny/bFImVzHaVX5i+pdiwysTe29DuNtaFHcOviv7p05zgFse6vS2A6ltfc3hOSwicLouIS5H7byEpUbkuYhn35Oc3zcKRFqVTUoYoOp/mhnJCccFMQhfIH2/popOvanhamDEGN1oTf6HZ2+Rdj28XDL1313wRjf16dy0QlQqsgTYoa1zwYhDPV0ZIOzxOSYh0Ha2CqqqqgaczHp/8woaTcsonSXYiK/ptH0ViyGnFbpqDg+6NUhZ5IRwZ5U8pIBD+N63BRiJbkRaHjBIVtnSSPfhz9yz8HkMdFis6lUC87S8lKgbY8QqpEH1piiceX9CuTTSgbSxEAz1YhhEKTTY/2RfGhQuDF0wjSz0PIz1z7u++3f4S8HHjVyxMx+ffvod/J/2DixInNRGXBggVYsWIF3njjDUFUOsC48vXRKHytrefWndtiW23dnfNcadtYHIHDs+d5FQaWdEMewpdud+VyHrUpWjwLFXujPTq3vZMEUXEDTrmJCg/FNmUx/zxk2DinFdjfe+tppJYE4ZbS4ajJIxd5F7UeybH4uk8BvtAew69/e7/TWXK1+erlfwaTFauxJiV00VK3PCnWcwVRcQq5Xzeoz9uIoduewXtj7sf3R/YTebChIc0OlJbflSircVRVijw6zgVSnL6LxvWBUow9MaIuAb0bNK3OakV8mthKZKAGO835eDKM4vVn/tvFq/h/M37pMq0tw56f9B0Sldun5mLyMMt8B6cE4a5naHP/YCz69+/vFUmxIsjFOlnHcu3wQ5h7mUkKAesuRIVT31a9MglJLw5BcW8djLUGRD9WBd1sDfQlFOIyPriFqLAHhR+DQiIpGgIpgbwjCgehyKQVUprUyNycgaAqCh2zsdpoysiWXIH4/1Fig9WDLSL6EiMC/liG8Du2+X0FdTmfSg790r01AwnDKKNnY5FUbPbEiRNSOYK+ffti7dq12LdvHyKWHuxyOPrCo2K9N94K67VxeiSveV+2W139+hiceG2wV/0PfHc9FGnyvCv6IuWz/eQEUXHjdl8IosLDcZesfP35ajQeOIl766ZA16pathuT84OmcYOS8XbkHuyPqcaNt1DweQdmWLcata/RG4uNae75G9RTOb7AMxNExTPc/OUs/qLH61fixytfweGCPNQaeSe4qeaJQ9dJy2ehCVFIuHIQkueMQtTAtmm/jVV6nNqYjSI6+N9mc0CArJ9ZPTkxgRFYY9iDNzJGdJvUxIwBa4bq39nvlKhMTs/F7VfTLnyEktIOK7Hw6Tjp5Swz03HSASYe586dk3QrtpacnNwusfnxxx8RThmVnrn1JMJCzd2GqDA+LKqvP/ASkrOmI38/eaYpDCvlbSVKZ6lQeZyemdGEo5Tdq0mbEhVB2hT6XRot7mpK+dWUXa0Za86yRr/L3JKJUNKrWE3XhwT2YdWI2xcE3e2RKMmgdMeUFhnLTiC41x1CRO/kDykT+8uGpUi1nli7xYfVONMnH1yaIIs8VF0965cSCmRmve7RV49+bzzyF1/l0bnWk+IX7UeP2/Z41Ud7J5upyOLRm2fDWNx6k8udi4WNOIu+L1tqyMlhpa+PwJnXmnaPfHABvp+i4KOLQF4oosLD+XzNO8jen9U8Mq5az6mLHdm2TZ+hevdh/NE0DVV7yE3eRS3hkv54LnQ7ygaEkZfpZoez5CrzrEdhb4rVAkK1kh5F2T/NK2QEUfEKPr84mb/sX0qZh4zGaJTXVrX4VGxisRxzlibSQrNUhQUj/opBdFiKlp7alIPTG3Ooeq9tCEz7BMjekxMeEIzfF7+N079aDUVE56t9JNeNdYWoNDQ0YGyf/RJRYYH73GWByC6MwujRox0Oa+dOCp+jmH0+9HoKX2oyfonjMC/OBuaI4HD2pMLCQgyNO4qHbmnAwH7B3UKjwvBIBQVXXoOwyxsRtCwVJXnFkrA+fROJ3IdQOFwoaVPiaD1TDa8QvQr6DMI1ssmLzZkl62jds+Celz/p8CmBkWTp36YjrMxSO6Ii3ohabQOiD6lRRrVW9At7WAT0n5dBsTZYqp0SECRfnQm51vCF6pcL1jZ++AvMmzevOe02X5sz3NnbypUrEfTLz7pU9kB7jwrPeXDWmx7Df/JPU1G1zbPyB3xRZZgRqe+ugSrWsWbY44E1nchj4zF6Y4kPbUfkzJaQeG/6sj+XdT75Eplqv4C2u9cTRMVFxC4kUeEh2ZOV9sLAdmz7Amd37MGykOtwfhsJD7uo9Z8wCMvNG1CVGeWQqLAXRb/q9VahXp7qURxBKIhKF11YNtMy/PAmeux4CU9m3IYQg7JV+FfHGb7a0peWNMYOsn7ZQtlONXpuoq/V47WKzdiV0AeaOa92/RtgM0NXiAo3Hxm3B3fNoTS5ZjVmPxIreUqGDh3aBivO5MUhXOxtYWLSs2eLKJU/49+XlpZKYTLxlL7d3nJycqAKqMEnfytGTJQavZcM6zaaIWsGsMQnRzcL65msJG4mz8kgDYxF1YinbHm6JB1yb6ZwrfaM8xFwKQeq0Zm+JR0h1VryotQg6LQZ6oZA6K7XQncFVeymui3sucH95MFauF5k+nLy5HNqYsX6RRg8uG1IEKfhDg4OlpJKREVFYd26ddBNeaZLZf7yNVHhF2x+0fZGWB8+qQBJVGRRLju+eAZq9sZ53D2TqfQ1H0KpbUkS4nFnDk70BZmy7VYQFRfvzoUmKq6SlaO52di+ehXFsN+Eiq3yEpUJ5hXYqWirD2nv9y5C61KzlIlDsMTwDlKmXo5R46Y0n8NC+ZrnHmklmOcPg66+nvQo97rUtyuNBFFxBSX/b8OF04wHP8b86ImYFDYIfVW9QbKSDqvRS7PuMIzLioujVMV2JMfUiLP1ldhaeRDrK39AXTQJjxes7nY7yrZE5VUqRr49n0KFHNR+YqLyxxsVeHejAiu3JEgV7Hv3bl1jiT0inAGJCcqQIUNwzz33IDc3V/KicDpiPlatWoVevXqhqKgIEyZwCfXWxmSGr//qb3+EjkKbpr00uVuRR2P2p6jd8Cck/t84lPVtCssiMtF3Jf2tTY9AhboGYXUm5C90If1psQJxn8QjtJa8W/ogCf+KxeGoyGi0hHvl0PHvUwid8hjUg+f4/x8VH80gSVMHTaAZ5+pUKDVYCpWydURUbC/NpIUJd920F5uJSgyFMg7tZURMaAPO1gYinwpzHqPDn8zXRIXnXvbBIBRTxXhvrN/LG6ChiutyGJOp3Nnzveq65w05iFvaErnjVWcOTvaWTNl2KYiKi3fnYhAVHpozz8qJYz9h03sr8UzYL6HLKoSJKwPLaPak5EKQlMAgFZLHZOLX+jcwZPo0jBh9ueQ5MawlL8r7rWNR2YuiuedBr0O97CEUREXGRdXJuuYvfuPBj+gFYBfMlZaaKv2CY6BVknjYzhwVgHRtOm29MMfrzqLGbEkdqUqfBlXadKiHzHWtuy7Wyp6obM2lUCEiGvambdiDVQ8FYsnTZuSc6S8REXs7evSoVBeF4/e3bNmC2tpafPHFF1K9FKtxTD+HhnFI2KWXXtqmDyY17JG57+c/Ir5XIGZ8vKTLFc5ztoSsZCX6btL/LIyRwsBY7B6xsR59zkSgeHg1ylLpdzEkoncUQs9i++P8MJFH5VPyqBwLQUlCLYwLe6FCVQMTp6bfSvFh/1eC0J8/LkhK0w2JVVVhpulTGHXkimqy0JhUrNZPQ4UpxGWiwqdmZ2fDPOs1iaiEoRpX0+ZfXWVTgVv6nJ+xw5pJ2G0e4Ww5dJrP5SAqPDnWgtTl9vB4nuq4aslrIZeVvD4cJa8N96p7ucmUt54p6+QEUXHxNl8sosLD64is6Gur8cITf8GbEYug//40GmrkyZFtheliEBVVsBp9xwzAz3VP4fpb7kJCdY2kRWFNSvNCJi1K0LXXI+TG21y8o+41E0TFPby6YmsmMA0nv5MIDFt0QBh6KyPQX9kb1XUl2Fj4idNpX9J/Hoaq+uBY/Vl6TTAip8FChAKCwyViEpg0rltpUdoDzEpUDubX4YVPG9EeUYFuD9b+KxALHjHjVLVjosKEhOP1WUy8fPlysDjelqRYx8BhMWzjxo1rMywW4PPO/9S0PbdR7HwAABqMSURBVJg2WtktiQqD0lC4GzX/vQM95kdD/asElFScsxAM8q5o99ShejS99EazC5JTOdOhdZBynvJJROf2R20/8qaMDZGyiaGG2m6gF/FPygVJsVt9oYf+g0zdFjSQ3ocJt8lkQgR5/76PX4y6HoM8Jir89yz5wCOI7tEDkRQWZjAYYCAyfiT8Z9Bl3OT0b1lnaSAXUeHQKvYKeGPRi/Yh+jYfVKx3MAhfaEGC088j9Z013kyxw3N9Qaak78fI+wu2UtyC76u0yDb1i9PxxSQqPGN7ssJ1VuZcfzsCAgLwynPL8FfFDKpI2wDDeXkEXFbULwZRCQ4PhW5IKP5s/AjX6OvR80Drwl+Bg4dDc++DUER7HrPpbFUJouIMoa77ufHgJ6j79mlodKWYqhmCWZoRiG3Qwmwjsn+/9ju8r/9OAoFjwrmGB7/Y8u49ax+sNjgwEcsjWrvsq811yDLmY5fxKLLq88mLMo9265d2a8JiJSpHThrw1Gpzu0RFbTiIj/9u7pCoWD0qXMTxgQcekO4HZ/+yNU7leuTIEemedURUZgzcS+mQFd2SqLCwnmurGLOJkM8mjU9cIKITomG4TGPRlbAx4eDQLW3b+in8sbI8BMpLo4iiUw0Wq3H7TZRBrIa8jAcDENhnHHlTrhMelSZ8uMYTkxXWoHCV+ZMnT+Ls2bMoSfsVjEG9YTpL4VzUxlHIov1fZfYaBo3+Df1taarCvuMJDBgwABkZGVI6Y/Y6nu8/H7UDb/GbP+hyERUG4NQjl6F8vXeJeDI++7BTC+s5/IvDwOQyDlHzVlgviIqLd+diExVHZIUr2F818wZs+upjjCvthZkn+qG2uHUlYBen51YzK1m5EGFfPDBNz3DsSD2Hj3UbMSOPChbRzg8bZ/RiHYo3aYddnbggKq4i1TXa8UsZh3+p9qzCbHM8Roek4goiKcoIyvjUIxT1VMA478dDMBksaYzOmipxb+W7GDpuBK666iopgxTvwvMXPx/bt2+XdBEPhF2DcerUdkFi0pJNXpa1+r040n8gpSS+tUsJX11dHa4SFS2OYNUDdc2hX6xRsS/yyBoVJiFsY8eOxciRI5Gf31pLsWHDBklgzyRmzJgxbYbJZIcF9/NH7cXI9K5NVJiMsIA+MMmCg3rQHNQf3YS6Ay+icX4wYhdlYjKFDmWo+mKwPgmrnnwTX5Z8C/X8PqgmD7/kYXFmTGi20nfVUfKiDKVnyJrNtJZqq3xDRSC3KBDYaxxCZ6yQMo81FGahPm9TtyQwTEJCct5Gv379EBsbC16LvEHJa5XTmLO3kPVTtgki2oOfn4XKykrJe8L/8vncLx/Hjh2DUqkURMUGPPZa5F433ythvWZEMfq9/IWzJ8Ljz73VgsgtrPeFZ0oQFReXR2cgKjzUH3ZtweavWkJMgoJDkJI2COdz8vDP8zOgP94Sx+ri1NxudqGJSmhcJJbHb0VdRT6m0QuGykxZYrwo3uj2hOkEQVQ8Qa3znVP5zFA01nHqIYuxFiR05pOtxOrsQVFuWYG/aK7AdeFNL2uxYQjJoHCX3hrajQwmwhKEhvoGnNqThxMbLK59Jitr6/bieENLzLf1OtHKcEwNGoQhFPblqh2sL8TrNVtRmJACzdzX2ozR8MMbtJt6qLk73iVlT4w/61oY+9ATHyOCEglkvxWIgjMde1R0pUfw+fJaSUz/YVaalPUrNbUtEWQRMRONkpISREdHS6J7NvagWIX27P3iF0FHWb/2798vEaBl8w4gOioQc5+MwfnkXxHWv+hyiQ4qnqAd5JV07Cbv/GnSPK6h75Sbqdr0nbEYljgIS3rPQ6oyEb0Q2bz2vj+9C/c/uBSV+hqoI3uTKL6OCIuN18R20VdSjQ81eVzG0y97tfM0MGH5nELIdtG/l5CnpQcd6XQ8o0TkH+VJq+rqc3mh2+k3/wOhR//bhqjwGuY166kxUWFyIohKxwj6Qlif9MQmhF9+0tNb1eF5vhDWR83KQ8KD8lWs9zblsyAqLi6dzkJUeLhcFHLzl5/QrkhLLQCFQol7ay5H/zw1Grl8ssx2obwpoO+pwr71eC5qB4acOoGxA0cgZMFtsoZ5OYJOEBWZF9QF6p53J61Wn/e19KLPL/jNoRD0YeqZk1gevQCZQZa6JcH9ekA7LJ52eDVQxmroxdSSFaeRdo7NlQZUHzqDgq3ZKD9X2ioczFdT4rCy1erCVmO06mQ4jCMgKLzVpYJG3+p3L8+8a65dNwvXDqtEaiK5q8jmTaxFrb4Wr64z45OsvlJWLntjT8nO50iITemJb3k2XfJijR/Pb8Bt7eDBg1KMPxMW2zoq1tTEMTExUnpie2Myw0QnOLAeW58ogdEUhI+/DcX5KhOeWh8K1U0b/A7vjtZm5XMjJc8JExOEE1k4Qt8zGSHSKY+lLyUtfCzxCyrs2GT0FOAkSrCq4BNs3kObaKU+9OozYQklgtJEXJQ5gxD2q8989Wh1+n6YpODAe5LIncO+mEhz2CJ7Ppio9CB9CYeCcaIHd42fHfaoJCQkSH2XlZVJnhnua3ddGkKmPuRulxelvZyhX9YJ+UJYn0K1VeRKB+wLLUhnFtYLouLio3VrWkXW2N567/LVuXgtV5qVnCnCqpXPtiIrw019sDBvIBR6+YmKK2P0SRtFANYPKsTGwMO4Y+YChI1qmzrUJ9dx0smD+6KLzuppG1FYl0GAq9FXvdw6w1N8YBT+m/hHej+zvJhBGQDtkDhohxNpobUYoGahMJEUcyPqi3UwnKqEkY9ztPtMqYWrjDXSoW/wbVILDgV7vXZrK+yVMQMR9usNXeJ+GN+bicWXn0ZC75a0q1aism2fGcvej3Po6eCXra1PVksFH4cs0sBECQ4cpSi2gsQien4hsyUq7ClJS0trtzI9n8NhNSGGLHz6iAJnK4KwLsuyPk6dq8eL680IXry/S9wHaW0Taaz57xI0xJLq/e3W8fk3xv8ckQot1Yqm8KwmO1Nfhh0V+3DG0KTFKi3Hna/0x5iTrT1bh6NP4cVLv4Qu2LF+pUMA1ysReHACNNe91KVIYUdz5rpO+k3/kEK7OGSRC5mmp6dLZHvv3r3YsWMHkpOTJQJfXl4O1mBxaJcrxs8Ahz+y7oWz3HHtIS6EumvXLqlf7j/kioco9PQ3rnR3UdtcCKLii/AlIaz3PEuZICouPmLJYQ2nHxhyrm0lMBfPl6OZoU5PZOUZlJwlISJZKKVPnV8yECMLSejosIS2HKOQt8/D8VV4O/ZHjLni5xgzwbtqrJ6OtKpekfOH72MGeXq+OK/zIlCxIrnV4O6Mmo67elzVmhBQqFcgHQq1xZNiqraQEBMldjBRiIsjMzWaUVOvR21DnfSvrfDeUzSuKXuq1ansTfGXXU9nc+b6Nem1a3HjtHCEBFlegl0hKiwA/mp5GXpGKLHyywBsyhsL9pxMneqbvxX84sfeFN65vuvKg7jxSjWyC0Kw66cgaYxvrqvAEWXXq6nCZKXyOUpRe6gp/Wkdrflgy5xdsa03zUHmjDEo230clUcs2Rk59fbvbnoLh5Itme7csvtUiFi0t9uQFMaGN1L0m/+O+tyvJY8Hez6YVFdVVUlkm4nGlClTJLJiNfb+8Wd1lCGsI9LCn+WR3pM9M1x3iItBMnnnUDL20CgSx0ghsYoIi1e5M9uFICo8f66rwmFg3lhnF9bLSaYYN089U4KouLHqHhtVciRKbcpw4xTZmzJZ4YxgrFUJDg7FwV3bcXvBcKSXt8QPyz4ImS6wN/IM3ks+jGgKx5h742+l+V0MW1sYvmN9oaZtcYWLMRhxTZ8i4ApR8cUFrcSlmkiLwUQ5j8wuCI7tLmxPVFhf05Uq1rM+JW7//bhzXpQ0cyYqBkMtvtnTvkeF65usW2Z5ER6cEoQJv9PSC3VfSWjMonlvjF/6eIeZd52jlbvx5+v1SE9qISq7D+nxmXmpX+w6u4uDVI1+/dXA8xQC1kBrNTUJiGwdYthRn69OsqrjW1qVxhrx0rI8FMU50FFWk9biBG248bUcGREV7bXvUUawtokO3J2bv7Wv+fR2Crc70aqOUFxcnOTlCwpqnzxKhTSbvCzOSEtDg0VPxP8erVD6laf2QhGV7iKsT6UQNVWsPNljPfVMCaLixl+tQZHGM/cMLKPA3c5pNTU6bPriIxQdzME1RSkYcz4OysYWF33nHHXbUZkDGnE4rAwfJf4EZVIPTKPMZgl9qErYxbGqe3fHhNc2+B+OFwcu/7mqo9Cv0cEp+E/CXRd8EhwuVlZX2S6BYWH9X6s+ajUu1tWEL/72go9Vzgtytq/H5xyTLsFERRlQh/U7GtoN/WKisuzGYoyk7SNtqAJ6qti94Mn+kqieycqIESOk+inuGr/gHThwQErdatCdwBO/PoUw2iexJSqPvElZl5ZYxtqVrG7n86jb+xxwC5GGSyiMOJDCHcddQv+6V7E8fR+RRhsrTNVDH2ZHRCoosUURVe92pmv5jsawQYHgAb9D8IS7uxLcTufCOpXB5v1eEW8mLaw9Ya+JmZLR2BqHjVk1Liyw/6m0URCVdu5KxedpKPrHZU7vWUcNOruwPnxSAZIe3+zVHDs62ZOUz4KouHk7OqNXxXYK7GH5IWsr9mzZiIHlPTD9LEkf67SsSfcLK1Pr8VXMcRyILEHMgDRMn3UDwiM8rw7r7aRzKoKynj3Uo9Nok7ydT3c/n1+ErdZoqGqVNcv6+3siZuCXEROhUgQiSOn+S64rGLOHhT0rHBbGXpaOPCycsphJynFT22xiXCDS1rhwpH0WM1fG0xnacLiR5t3h+MNNlufdXaLC53AI2NYfFXjq8wEIDw+XhMcd6U8czZvJD9epyMzMROX5ItxJIV8ZTcnaLkkLxve5QVLo17/fO4/qedv8IjzGnfsrZf16qUmcvZ82aPjgxyaJvPRaYmuxlNTATdLS6vpnaB2TjsUpObFm/kqnF2smTGxLVN0q61d93kbUfn4fZl5xuUONljv31b4te1mKi4ulMDFb44KojRP+4DeewgvlUbFi5G06YK5Y352F9Z54pgRRcfNJb9Kq8FaR635wN6/hbfOGhnrs3f0/7CHCYqAq7qnlYRhWEYuEujAEmjsfZWnkzF4hVcgOP4fDUeVQ0dZlavoQXDppBrRhLdllvMXF3fPrzIr8+3/onSK8Ke4i13nbV708kWK/W2LkOXwqZOrDrV42OTPYdXuycGPoeARSNj2tKgQaOpQBCo+Ji5WYGEz1EjlxVWx/rKEEz1Z/hbNX3d8q7TALbY0HP25FtPy5UCR7t/iF7LrUbIwdHEKC4QCPiAqvPPasFJ0LxD2v9EZcn0ypkB17WDhcxr7Giu1KZYLC6Ys5Xp81KaWnDuAfvyxBvE2ysZEDQvDdYTV2HlIjK1uPT3OSKPzutS5FVmrWLKGaJRslaJTRA6VwK8OhlcQciSyMb/KIBBOBt2pW2OOi1XT80LPnhHUudZTu2BVr8qCo4+ZSTZfDdFjScKvSroRm9kuu9NAl2vDfq8QIBUaNGiURb0+8g7ZAsL6FDyYn9gTF2q6wsJCen0pE3HvALzB0RFQ4fCk4rakIqY9nUZfbQ9JaeGNyakF8UbGeyVT6mg+9mWKH57qb8lkQFQ9uRUpY/ZE/DynlMuidlqzwtCrKS1F8qgAFx3NRWJAn/Wzv9vVg+rKcEhYeifjEfkjuPwB9+qagZ6+LG2FnRkD1fbtjTDUNARePKcmCtOjUFQRYLxG25SncEDAYU4NbCyiZvLC3xVVzlZTY9sc1WbjS/ZaAIslDwi9oXdnqXrwE8y41U40SS1Y1toXT69EzzIDckw2YvSzCYX0U9nw8OL9ICv2ytZCgAOj0Kix5nurfRA2QiMr58+eh0+kcvuxxmlYmKBz3z30maPLw+zk6KdzL1piovPVlILJPWMZZUm7CR5urEXLf8a58e6QCkFwIsqF2FxVopEwtU4iw9PJhxhb2nhTRwd6bA1SdPnQcgi+9u1tqUmwXEpO0mk8WQdtYJa1/JtrBwcFSJjBXSIs15Iu9J9b/t7dQmbhwMcnqgHCpbpMyOtMv1rQjohKcfh6p76yRbfy+ENbLSaY81YLYAiYnmeLruCOsF0TFw6U8JMpw9O7M8+2XmPawX3Fap0Cg6rGDvYrzdapOlTihUyDTjQbBu/x13z6NyJyvMVadIhVrHByYCK2CBMYyGId4ZRnzcbChEN8YDpEHZZ5UwNEfMu94CwcTw+RDf8H4wcGI0Fr0YNNGNWBkmgEFxfWYfJ8WGRltH0cmHjeOz8XVDrKWK6kbtUqJ978BVm2NgIYyGLGnhGtF2BtnO2JvSkxoEW6cpGtDfLg9k5+B/YLxz/fUKNcFkHOgEV/tqkXxsBV+XWTTnXvHhKX+6EapSrzJRF6OKCIrHBbH4Vlp9H+ueeKKMTFhUsK6eiYoTE76jJPWunrwnG5PUGwh5JBI/aa/Sx5UXr/uVKJ3dis4QxivfSYyTOT5b07IFQ/7VXY1R0SF5x23NAs9b8hxBoFHn3sSvmR/Ibkr1ntbZJEr1ncWYb0gKh4tU8tJ43rrj/86rbJXABrDvOhGnNqJEOBwr6dyeoac0AV2qlTUnQiibjMUfkHgworGgx9JKULDiKAMUCcgRhkhEZbpoUMlbYknHhMriCGBpHcwHkV2fRE4zIvtJ0UVjIOulqqe+8uupi8WRcPJLDSsux3j0ozoHamkkCszlt9qwuEThg6JyuT0XNxOCaraMyYsVAQHm/cCO3Maqdp965dpLZVEYQ3KLKoTaRvmZd8f61+C1Crc80IgjhbVI780BKYpT3R5b1dH95bJfP3RTWgozEJjHT0vheRxcdHYS8jrWxGeIGEYECS+Rp1infeVFLrKf48Cqosl0sIHh4Wx19CZcVYvDv1iYsJHozYOHP7KiTlUadP9clOkPaLCL9ocviRXkUVfCOsTH9qOyJl5zm6bR59zxfp8ClFjUuWpyU2mXBXWC6Li6R1sOi800IybU3RbR/asnexlV+L0i4tA1Venwgo+KdAOubjDEFfvDAjwDj/XMPiZIgljtOmYkDCUKtXHw8y1U6rbxtmzML6ioQY/GU/jhKEEW2pzUNPYUvRxAFW5nxM5FsMTMqGm2H5Tpd5hP9a5V5n0eKN8Mz6MDYXp0iXdirCw/qaxrop27b/G0WfzUUu6hqG3WirK25vJZMLiq/VY4JuyKR0uPU5//K93TViRc4v0UheYJHJsdIZntbuOgcPCLM/JVw6TgrRL3KlQLK9fTrzRFTZC2iMqPP+oWXlIeHC7bEvEW2G93GTKFxXr5cxS5qpnShAVHy3hXkHmqjszzx9ICK2f6KMuRTcXAIFGBOiOV6vzXz8S2b/UoOjUmqMLAIe4BCHAO/uJHy/FC7G3om9MIiIm94eaMh4FhASieutxVH1X0CFOnGr4gO64JIIvUBvwQuR8ieg090PV7Wt/OIXKb4+j0dh+PRVrP8817MSJ+U91iZcKdxYY79YP/+4ybHhMRToVA0yts6q605XXbVk7U1YViLHPXk2aoX973Z/oQCAgEPANAh0RFb5Cv5c3QDOCUmDLYOy1yJ0936ueOTyNw9TkMh4fj9NTkztLmSueKUFUPL17HZzHIWFT42vPJYbW91EGNLLoXlgnQqDejLOHK4NPbynWxOVUqC+uar8T4SKGYkGAs35duncT2Aui6hGKQDrY6s9Vo6GdSvS22HEoGB9nzZXQBRgwJiRVqmyv6m35svCkn//FhEO74INud4vYs/UL05+wfJESFTqqA2FwUQPhI6Q4bCyulwqHCwIw97lUmK5dLUKUfISt6EYg4AsEnBEVuYX1vvBadHdhvTPPlCAqvnhSOuijj6YeoYEX9stV5in5dfeldbQzamjJLOTXkxGDFwh0AwTYw6Xaeh9umVCMaaMVJOK+cH9Py6oCsPJLE74zzRGelG6w1sQU/Q8BZ0SFZyS3sJ61IN54LeTWgngrrGcMMz77ULaK9c7IniAq/vdcihELBAQCAoFuhwDX9jCdlSeLT3tgchy/v4qMu90CERPulgi4QlTkzmBVta0vmAx4Y91ZWC+IijcrR5wrEBAICAQEAgIBgYBAQCDQKRFwhajwwMMnFSDp8c2yzcFZ+JKzC/uDsF4uMiWIirPVIT4XCAgEBAICAYGAQEAgIBDwOwRcJSo8MSGs905YLxeZEkTF7x47MWCBgEBAICAQEAgIBAQCAgFnCLhDVDiDFddWkcucvXC7cl05yZQvKtbLkaXMGW5Co+LKyhFtBAICAYGAQEAgIBAQCAgEOhUC7hAVHnj0on2Ivm2fLHPguiDeCuvlzlLmC2G9r7OUCaIiy3L0z07L/9W3zcCj/tJSE8LR53yCozb8O2t7289tL9Bef9Y+bc931pd/Ii5GLRAQCAgEBAICAYGAXAi4S1T8QVgvZ5ayzlixXhAVuZ4OP+zXngw4IgfO2tiSD1fIiiPiYiU23vTlh/CLIQsEBAICAYGAQEAg4EME3CUqfGm5hfXeei3k0oJYYXdGDFy5Pb4U1jsbjwj9cuWOdJE2zkgIT9PdNu54QpwRI3f66iK3RExDICAQEAgIBAQCAgEPEfCEqPClkp7YhPDLT3p41Y5P84XXImpWHhIe3C7L+LhTbyvW+5JMCaIi2232v47dJSGOiIv979whF4Ko+N+aESMWCAgEBAICAYFAZ0XAU6LCwvqUd9dAqTXKMjVnL9+uXLSzC+t9RaacYSU8Kq6sli7SxhdExZU+2oPL2bnukJ4uckvENAQCAgGBgEBAICAQ8BABT4kKX05OYb0vvBb+IKz3BZkSRMXDxd8VT3NGFBx5UJyd4w658GVfXfH+iDkJBAQCAgGBgEBAIOA6At4QFb5KxmcfQhVb7foF3Wjpi3TAnV1Y7wsyJYiKG4uqqzd1lSgwDvaCd0c/24vhneHX0fXd7cvZtcTnAgGBgEBAICAQEAh0bQS8JSqaEcVUCPIL2UDqDsJ6b8mUICqyLT/RsUBAICAQEAgIBAQCAgGBwMVCwFuiwuMWwvqLW7FeEJWL9fSI6woEBAICAYGAQEAgIBAQCMiGgC+IihDWx+H44hle3SNvhPXOiMr/AzNgC5YHcxmsAAAAAElFTkSuQmCC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692696"/>
            <a:ext cx="283531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AutoShape 4" descr="Image result for ‫עמודי חשמל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‫עמודי חשמל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36912"/>
            <a:ext cx="662473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8495119" cy="65556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כדי לאפיין מספרית זרם חשמלי במעגל, משתמשים בגודל פיזיקלי הנקרא </a:t>
            </a:r>
            <a:r>
              <a:rPr lang="he-IL" sz="2000" b="1" dirty="0"/>
              <a:t>עוצמת הזרם</a:t>
            </a:r>
            <a:r>
              <a:rPr lang="he-IL" sz="2000" dirty="0"/>
              <a:t>. עוצמת הזרם היא </a:t>
            </a:r>
            <a:r>
              <a:rPr lang="he-IL" sz="2000" b="1" dirty="0"/>
              <a:t>קצב זרימת המטענים דרך המוליך </a:t>
            </a:r>
            <a:br>
              <a:rPr lang="en-US" sz="2000" b="1" dirty="0"/>
            </a:br>
            <a:r>
              <a:rPr lang="he-IL" sz="2000" dirty="0"/>
              <a:t>בנקודה כלשהי במעגל. </a:t>
            </a:r>
          </a:p>
          <a:p>
            <a:pPr marL="285750" indent="-285750"/>
            <a:endParaRPr lang="he-IL" sz="2000" dirty="0"/>
          </a:p>
          <a:p>
            <a:pPr marL="285750" indent="-285750"/>
            <a:endParaRPr lang="he-IL" sz="2000" dirty="0"/>
          </a:p>
          <a:p>
            <a:pPr marL="285750" indent="-285750"/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אמפר אחד שווה למעבר של 6.25 מיליארד מיליארדים של אלקטרונים</a:t>
            </a:r>
            <a:br>
              <a:rPr lang="en-US" sz="2000" dirty="0"/>
            </a:br>
            <a:r>
              <a:rPr lang="en-US" sz="2000" b="1" dirty="0"/>
              <a:t>(6.25</a:t>
            </a:r>
            <a:r>
              <a:rPr lang="en-US" sz="2000" b="1" dirty="0">
                <a:sym typeface="Symbol"/>
              </a:rPr>
              <a:t></a:t>
            </a:r>
            <a:r>
              <a:rPr lang="en-US" sz="2000" b="1" dirty="0"/>
              <a:t>10</a:t>
            </a:r>
            <a:r>
              <a:rPr lang="en-US" sz="2000" b="1" baseline="30000" dirty="0"/>
              <a:t>18</a:t>
            </a:r>
            <a:r>
              <a:rPr lang="en-US" sz="2000" b="1" dirty="0"/>
              <a:t>) </a:t>
            </a:r>
            <a:r>
              <a:rPr lang="he-IL" sz="2000" b="1" dirty="0"/>
              <a:t> </a:t>
            </a:r>
            <a:r>
              <a:rPr lang="he-IL" sz="2000" dirty="0"/>
              <a:t>בשנייה אחת בכל מקום במוליך.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b="1" dirty="0"/>
              <a:t>קולון</a:t>
            </a:r>
            <a:r>
              <a:rPr lang="he-IL" sz="2000" dirty="0"/>
              <a:t> (</a:t>
            </a:r>
            <a:r>
              <a:rPr lang="en-US" sz="2000" dirty="0"/>
              <a:t>Coulomb</a:t>
            </a:r>
            <a:r>
              <a:rPr lang="he-IL" sz="2000" dirty="0"/>
              <a:t>) הוא יחידת המטען הסטנדרטית. קולון אחד הוא כמות המטען העוברת בתיל הנושא זרם של אמפר אחד במשך שנייה אחת.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מכאן נובע שמטען האלקטרון הוא </a:t>
            </a:r>
            <a:r>
              <a:rPr lang="en-US" sz="2000" dirty="0"/>
              <a:t>1.6 x 10</a:t>
            </a:r>
            <a:r>
              <a:rPr lang="en-US" sz="2000" baseline="30000" dirty="0"/>
              <a:t>-19</a:t>
            </a:r>
            <a:r>
              <a:rPr lang="en-US" sz="2000" dirty="0"/>
              <a:t> C</a:t>
            </a:r>
            <a:endParaRPr lang="he-IL" sz="2000" dirty="0"/>
          </a:p>
          <a:p>
            <a:pPr marL="285750" indent="-285750"/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גודלו של הזרם תלוי בכמות האלקטרונים החופשיים הנמצאים במוליך ובמהירותם.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ככל שהאלקטרונים נעים מהר יותר, יירשם זרם רב יותר.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/>
              <a:t>הזרם בו אנו עוסקים כאן הוא זרם ישר (</a:t>
            </a:r>
            <a:r>
              <a:rPr lang="en-US" sz="2000" dirty="0"/>
              <a:t>DC</a:t>
            </a:r>
            <a:r>
              <a:rPr lang="he-IL" sz="2000" dirty="0"/>
              <a:t>) הנע בכיוון קבוע. קיים גם זרם חילופין (</a:t>
            </a:r>
            <a:r>
              <a:rPr lang="en-US" sz="2000" dirty="0"/>
              <a:t>AC</a:t>
            </a:r>
            <a:r>
              <a:rPr lang="he-IL" sz="2000" dirty="0"/>
              <a:t>) שמשנה את כיוון הזרימה 50 או 60 פעם בשנייה.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139952" y="1124744"/>
            <a:ext cx="1224136" cy="864096"/>
            <a:chOff x="611560" y="1268760"/>
            <a:chExt cx="1224136" cy="86409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340768"/>
              <a:ext cx="1076325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11560" y="1268760"/>
              <a:ext cx="1224136" cy="864096"/>
            </a:xfrm>
            <a:prstGeom prst="rect">
              <a:avLst/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5904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558600" y="764704"/>
            <a:ext cx="60458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המקור החשמלי הוא אחד הרכיבים הבסיסיים במעגל החשמלי והוא הגורם לזרימה מתמשכת של האלקטרונים לאורך המעגל.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מקור חשמלי יכול להיות סוללה, מצבר, דינמו או גנרטור.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b="1" dirty="0"/>
              <a:t>המתח החשמלי* </a:t>
            </a:r>
            <a:r>
              <a:rPr lang="he-IL" dirty="0"/>
              <a:t>הוא גודל המבטא את חוזק המקור, כלומר את עוצמת הדחיפה“ שלו לאלקטרונים החופשיים.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ככל שהמתח של המקור גדול יותר, כך עוצמת </a:t>
            </a:r>
            <a:r>
              <a:rPr lang="he-IL" dirty="0" err="1"/>
              <a:t>ה“דחיפה</a:t>
            </a:r>
            <a:r>
              <a:rPr lang="he-IL" dirty="0"/>
              <a:t>“ של האלקטרונים גדולה יותר.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לכל מקור חשמלי יש מתח אופייני שהוא מספּק למעגל, ולכן מקור חשמלי מכונה גם </a:t>
            </a:r>
            <a:r>
              <a:rPr lang="he-IL" b="1" dirty="0"/>
              <a:t>ספּק מתח</a:t>
            </a:r>
            <a:r>
              <a:rPr lang="he-IL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כאשר מחברים רכיבים חשמליים כגון נגד ונורה אל מקור מתח, נוצר מתח חשמלי בין קצותיו של כל רכיב.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המתח החשמלי על כל רכיב (כלומר בין קצותיו) משפיע על עוצמת הזרם החשמלי שעובר דרכו. </a:t>
            </a:r>
          </a:p>
        </p:txBody>
      </p:sp>
      <p:pic>
        <p:nvPicPr>
          <p:cNvPr id="3074" name="Picture 2" descr="http://kotarimagesstg.cet.ac.il/CropDownload.ashx?gPageToken=e605e758-84a9-4c73-ac1b-c0dbc42b19af&amp;v=11&amp;nSizeStep=7&amp;nTop=134&amp;nLeft=481&amp;nWidth=300&amp;nHeight=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48" y="254701"/>
            <a:ext cx="2857500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kotarimagesstg.cet.ac.il/CropDownload.ashx?gPageToken=e605e758-84a9-4c73-ac1b-c0dbc42b19af&amp;v=11&amp;nSizeStep=7&amp;nTop=266&amp;nLeft=828&amp;nWidth=233&amp;nHeight=57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9065"/>
            <a:ext cx="2219325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tarimagesstg.cet.ac.il/CropDownload.ashx?gPageToken=e605e758-84a9-4c73-ac1b-c0dbc42b19af&amp;v=11&amp;nSizeStep=7&amp;nTop=447&amp;nLeft=151&amp;nWidth=637&amp;nHeight=1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51601" cy="235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kotarimagesstg.cet.ac.il/CropDownload.ashx?gPageToken=e605e758-84a9-4c73-ac1b-c0dbc42b19af&amp;v=11&amp;nSizeStep=7&amp;nTop=657&amp;nLeft=94&amp;nWidth=692&amp;nHeight=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18205" cy="516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kotarimagesstg.cet.ac.il/CropDownload.ashx?gPageToken=e605e758-84a9-4c73-ac1b-c0dbc42b19af&amp;v=11&amp;nSizeStep=7&amp;nTop=1138&amp;nLeft=98&amp;nWidth=654&amp;nHeight=2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2222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00808"/>
            <a:ext cx="6135389" cy="351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87824" y="5157192"/>
            <a:ext cx="316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https://youtu.be/7C24GiWRFBc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1268760"/>
            <a:ext cx="3347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/>
              <a:t>זרם ומתח חשמליים</a:t>
            </a:r>
          </a:p>
        </p:txBody>
      </p:sp>
    </p:spTree>
    <p:extLst>
      <p:ext uri="{BB962C8B-B14F-4D97-AF65-F5344CB8AC3E}">
        <p14:creationId xmlns:p14="http://schemas.microsoft.com/office/powerpoint/2010/main" val="3542036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tarimagesstg.cet.ac.il/CropDownload.ashx?gPageToken=837d0c25-da86-450e-b3fa-83f6272203bc&amp;v=11&amp;nSizeStep=7&amp;nTop=279&amp;nLeft=47&amp;nWidth=957&amp;nHeight=1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7"/>
            <a:ext cx="5701323" cy="63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052461">
            <a:off x="1858498" y="3221042"/>
            <a:ext cx="41809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פעילות מס' 5 באוגדן </a:t>
            </a:r>
            <a:r>
              <a:rPr lang="he-IL" sz="2000" dirty="0" err="1"/>
              <a:t>עמ"ט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otarimagesstg.cet.ac.il/CropDownload.ashx?gPageToken=3ef12617-fe02-4d6f-97e5-cbee0e7d8c2e&amp;v=11&amp;nSizeStep=7&amp;nTop=292&amp;nLeft=89&amp;nWidth=703&amp;nHeight=2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789937" cy="232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kotarimagesstg.cet.ac.il/CropDownload.ashx?gPageToken=3ef12617-fe02-4d6f-97e5-cbee0e7d8c2e&amp;v=11&amp;nSizeStep=7&amp;nTop=598&amp;nLeft=150&amp;nWidth=851&amp;nHeight=7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933371" cy="575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otarimagesstg.cet.ac.il/CropDownload.ashx?gPageToken=4e28bb96-ca18-4699-9574-370fa796049b&amp;v=11&amp;nSizeStep=7&amp;nTop=157&amp;nLeft=629&amp;nWidth=379&amp;nHeight=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4664"/>
            <a:ext cx="3609975" cy="3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83567" y="848901"/>
            <a:ext cx="785844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למדנו שההתנגדות החשמלית היא תכונה של רכיב חשמלי המבטאת את מידת התנגדותו של הרכיב למעבר זרם חשמלי דרכו. </a:t>
            </a:r>
          </a:p>
          <a:p>
            <a:endParaRPr lang="he-IL" dirty="0"/>
          </a:p>
          <a:p>
            <a:r>
              <a:rPr lang="he-IL" dirty="0"/>
              <a:t>ככל שהתנגדות הרכיב החשמלי גדולה יותר, כך נדרש מתח גדול יותר כדי לקבל את אותה עוצמת זרם דרכו. </a:t>
            </a:r>
          </a:p>
          <a:p>
            <a:endParaRPr lang="he-IL" dirty="0"/>
          </a:p>
          <a:p>
            <a:r>
              <a:rPr lang="he-IL" dirty="0"/>
              <a:t>לכן היחס בין המתח שעל רכיב חשמלי לבין עוצמת הזרם העובר דרכו מבטא את התנגדותו החשמלית של הרכיב החשמלי. </a:t>
            </a:r>
          </a:p>
          <a:p>
            <a:endParaRPr lang="he-IL" dirty="0"/>
          </a:p>
          <a:p>
            <a:r>
              <a:rPr lang="he-IL" dirty="0"/>
              <a:t>אם מסמנים את עוצמת הזרם החשמלי שעובר דרך הרכיב החשמלי באות </a:t>
            </a:r>
            <a:r>
              <a:rPr lang="en-US" b="1" dirty="0"/>
              <a:t>I</a:t>
            </a:r>
            <a:r>
              <a:rPr lang="he-IL" b="1" dirty="0"/>
              <a:t>, </a:t>
            </a:r>
            <a:r>
              <a:rPr lang="he-IL" dirty="0"/>
              <a:t>ואת המתח החשמלי על הרכיב החשמלי מסמנים באות </a:t>
            </a:r>
            <a:r>
              <a:rPr lang="en-US" b="1" dirty="0"/>
              <a:t>V</a:t>
            </a:r>
            <a:r>
              <a:rPr lang="he-IL" dirty="0"/>
              <a:t>, ניתן לחשב את התנגדותו החשמלית ‏</a:t>
            </a:r>
            <a:r>
              <a:rPr lang="en-US" b="1" dirty="0"/>
              <a:t>R</a:t>
            </a:r>
            <a:r>
              <a:rPr lang="he-IL" dirty="0"/>
              <a:t> (</a:t>
            </a:r>
            <a:r>
              <a:rPr lang="en-US" b="1" dirty="0"/>
              <a:t>Resistance</a:t>
            </a:r>
            <a:r>
              <a:rPr lang="he-IL" dirty="0"/>
              <a:t>)באמצעות הנוסחה: </a:t>
            </a:r>
            <a:br>
              <a:rPr lang="he-IL" dirty="0"/>
            </a:br>
            <a:endParaRPr lang="he-IL" dirty="0"/>
          </a:p>
        </p:txBody>
      </p:sp>
      <p:pic>
        <p:nvPicPr>
          <p:cNvPr id="10246" name="Picture 6" descr="http://kotarimagesstg.cet.ac.il/CropDownload.ashx?gPageToken=4e28bb96-ca18-4699-9574-370fa796049b&amp;v=11&amp;nSizeStep=7&amp;nTop=409&amp;nLeft=314&amp;nWidth=709&amp;nHeight=2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83588"/>
            <a:ext cx="67532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63888" y="4653136"/>
            <a:ext cx="2232248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971600" y="764704"/>
            <a:ext cx="7596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/>
              <a:t>עד לשנת 1800 ההתפתחות הטכנית של חשמל הסתכמה אך ורק ביצירת כמויות של חשמל סטטי בעזרת  חיכוך אך לא היה לכך שום יישום מעשי. 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בשנת 1800 התרחש אירוע חשוב ביותר בתורת החשמל: המדען האיטלקי אלסנדרו וולטה </a:t>
            </a:r>
            <a:r>
              <a:rPr lang="en-US" dirty="0"/>
              <a:t>(1827-1745 ,Alessandro Volta)</a:t>
            </a:r>
            <a:r>
              <a:rPr lang="he-IL" dirty="0"/>
              <a:t> המציא סוללה חשמלית אשר גרמה לזרימה יציבה של מטען חשמלי – זרם חשמלי. </a:t>
            </a:r>
          </a:p>
          <a:p>
            <a:endParaRPr lang="he-IL" dirty="0"/>
          </a:p>
          <a:p>
            <a:r>
              <a:rPr lang="he-IL" dirty="0"/>
              <a:t>התגלית הזו פתחה עידן חדש אשר שינה את פני הציוויליזציה כולה, כי הטכנולוגיה של ימינו מבוססת על הזרם החשמלי.</a:t>
            </a:r>
            <a:endParaRPr lang="en-US" dirty="0"/>
          </a:p>
        </p:txBody>
      </p:sp>
      <p:pic>
        <p:nvPicPr>
          <p:cNvPr id="634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347141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63888" y="4149080"/>
            <a:ext cx="232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2"/>
              </a:rPr>
              <a:t>https://youtu.be/Ii1UifBoTb0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otarimagesstg.cet.ac.il/CropDownload.ashx?gPageToken=4e28bb96-ca18-4699-9574-370fa796049b&amp;v=11&amp;nSizeStep=7&amp;nTop=671&amp;nLeft=339&amp;nWidth=682&amp;nHeight=1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4960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kotarimagesstg.cet.ac.il/CropDownload.ashx?gPageToken=4e28bb96-ca18-4699-9574-370fa796049b&amp;v=11&amp;nSizeStep=7&amp;nTop=1143&amp;nLeft=328&amp;nWidth=680&amp;nHeight=1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8016794" cy="18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kotarimagesstg.cet.ac.il/CropDownload.ashx?gPageToken=7cdf5ada-7274-4898-b658-268ecd43682a&amp;v=11&amp;nSizeStep=7&amp;nTop=315&amp;nLeft=80&amp;nWidth=978&amp;nHeight=9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00" y="116632"/>
            <a:ext cx="51981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otarimagesstg.cet.ac.il/CropDownload.ashx?gPageToken=9a2ae3e1-c767-43da-9c6b-13258064f44e&amp;v=11&amp;nSizeStep=7&amp;nTop=191&amp;nLeft=78&amp;nWidth=932&amp;nHeight=2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99" y="5373216"/>
            <a:ext cx="5172599" cy="14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052461">
            <a:off x="1858498" y="3221042"/>
            <a:ext cx="418098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פעילות מס' 4 באוגדן </a:t>
            </a:r>
            <a:r>
              <a:rPr lang="he-IL" sz="2000" dirty="0" err="1"/>
              <a:t>עמ"ט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7385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otarimagesstg.cet.ac.il/CropDownload.ashx?gPageToken=9a2ae3e1-c767-43da-9c6b-13258064f44e&amp;v=11&amp;nSizeStep=7&amp;nTop=728&amp;nLeft=312&amp;nWidth=701&amp;nHeight=1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14375"/>
            <a:ext cx="6677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otarimagesstg.cet.ac.il/CropDownload.ashx?gPageToken=9a2ae3e1-c767-43da-9c6b-13258064f44e&amp;v=11&amp;nSizeStep=7&amp;nTop=878&amp;nLeft=137&amp;nWidth=866&amp;nHeight=4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824865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043608" y="476672"/>
            <a:ext cx="7686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b="1" dirty="0"/>
              <a:t>הרחבה :</a:t>
            </a:r>
          </a:p>
          <a:p>
            <a:endParaRPr lang="he-I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מתכות שונות מוליכות זרם במידה שונה.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מוליכות היא תכונה של החומר.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בתורת החשמל קיים המושג </a:t>
            </a:r>
            <a:r>
              <a:rPr lang="he-IL" b="1" dirty="0"/>
              <a:t>התנגדות חשמלית</a:t>
            </a:r>
            <a:r>
              <a:rPr lang="he-IL" dirty="0"/>
              <a:t> – והיא היכולת של החומר להתנגד למעבר הזרם.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מושג ההתנגדות הפוך במשמעותו למושג המוליכות.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ככל שמוליכות טובה יותר, ההתנגדות קטנה יותר.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לכל חומר ישנה התנגדות סגולית (</a:t>
            </a:r>
            <a:r>
              <a:rPr lang="el-GR" i="1" dirty="0"/>
              <a:t>ρ</a:t>
            </a:r>
            <a:r>
              <a:rPr lang="he-IL" dirty="0"/>
              <a:t>) אשר מראה את התנגדותו של מוליך ביחידת אורך וביחידת שטח חתך אחת.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87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390326" cy="407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609728" cy="38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960684" cy="1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695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6092077" cy="402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59832" y="5301208"/>
            <a:ext cx="3154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https://youtu.be/oYxAuy9KVhU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993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otarimagesstg.cet.ac.il/CropDownload.ashx?gPageToken=1b66dc2c-a2c3-4366-b804-a5482cd0fd63&amp;v=11&amp;nSizeStep=7&amp;nTop=157&amp;nLeft=618&amp;nWidth=164&amp;nHeight=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562100" cy="3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otarimagesstg.cet.ac.il/CropDownload.ashx?gPageToken=1b66dc2c-a2c3-4366-b804-a5482cd0fd63&amp;v=11&amp;nSizeStep=7&amp;nTop=356&amp;nLeft=109&amp;nWidth=671&amp;nHeight=5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823323" cy="53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2564904"/>
            <a:ext cx="2376264" cy="936104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95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stg.cet.ac.il/CropDownload.ashx?gPageToken=d88026a2-335f-4dbe-9545-55b2d68c33cb&amp;v=16&amp;nSizeStep=7&amp;nTop=179&amp;nLeft=341&amp;nWidth=621&amp;nHeight=8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4618881" cy="621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95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524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6191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84984"/>
            <a:ext cx="613852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12776"/>
            <a:ext cx="5442545" cy="37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79712" y="5085184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https://www.youtube.com/watch?v=D23JH30ZMK0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57556" y="6093296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להסבר התופעה ראו </a:t>
            </a:r>
            <a:r>
              <a:rPr lang="he-IL" dirty="0">
                <a:hlinkClick r:id="rId4" action="ppaction://hlinkfile"/>
              </a:rPr>
              <a:t>מאמר</a:t>
            </a:r>
            <a:r>
              <a:rPr lang="he-IL" dirty="0"/>
              <a:t> באתר מכון דוידסון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06705" cy="393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9637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8003" y="692696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תרגילי בית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66870" y="1628800"/>
            <a:ext cx="5440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שאלות 2, 3, 4, 6, 8, 10, 11, 12, 15, 17 עמוד 18 באוגדן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tarimagesstg.cet.ac.il/CropDownload.ashx?gPageToken=230ad97a-0330-42ae-a90c-96620801e227&amp;v=11&amp;nSizeStep=7&amp;nTop=168&amp;nLeft=180&amp;nWidth=605&amp;nHeight=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762625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tarimagesstg.cet.ac.il/CropDownload.ashx?gPageToken=230ad97a-0330-42ae-a90c-96620801e227&amp;v=11&amp;nSizeStep=7&amp;nTop=221&amp;nLeft=820&amp;nWidth=243&amp;nHeight=2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538711" cy="301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kotarimagesstg.cet.ac.il/CropDownload.ashx?gPageToken=230ad97a-0330-42ae-a90c-96620801e227&amp;v=11&amp;nSizeStep=7&amp;nTop=364&amp;nLeft=96&amp;nWidth=692&amp;nHeight=1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8090518" cy="150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otarimagesstg.cet.ac.il/CropDownload.ashx?gPageToken=230ad97a-0330-42ae-a90c-96620801e227&amp;v=11&amp;nSizeStep=7&amp;nTop=593&amp;nLeft=175&amp;nWidth=715&amp;nHeight=2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31" y="2060848"/>
            <a:ext cx="6810375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otarimagesstg.cet.ac.il/CropDownload.ashx?gPageToken=230ad97a-0330-42ae-a90c-96620801e227&amp;v=11&amp;nSizeStep=7&amp;nTop=1023&amp;nLeft=92&amp;nWidth=691&amp;nHeight=1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19" y="4941168"/>
            <a:ext cx="772098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kotarimagesstg.cet.ac.il/CropDownload.ashx?gPageToken=0b399aba-c4f2-4fcb-9d2e-8707f6b9b955&amp;v=27&amp;nSizeStep=7&amp;nTop=74&amp;nLeft=122&amp;nWidth=940&amp;nHeight=12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53726"/>
            <a:ext cx="3078168" cy="408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kotarimagesstg.cet.ac.il/CropDownload.ashx?gPageToken=3e2531bf-d7f9-4087-826e-4bcfa44f853d&amp;v=11&amp;nSizeStep=7&amp;nTop=72&amp;nLeft=50&amp;nWidth=954&amp;nHeight=12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96"/>
            <a:ext cx="4939557" cy="651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0052461">
            <a:off x="1738513" y="3520099"/>
            <a:ext cx="51441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דף חקר 1 באוגדן </a:t>
            </a:r>
            <a:r>
              <a:rPr lang="he-IL" sz="2000" dirty="0" err="1"/>
              <a:t>עמ"ט</a:t>
            </a:r>
            <a:r>
              <a:rPr lang="he-IL" sz="2000" dirty="0"/>
              <a:t> – עמ' 21-25</a:t>
            </a:r>
          </a:p>
        </p:txBody>
      </p:sp>
    </p:spTree>
    <p:extLst>
      <p:ext uri="{BB962C8B-B14F-4D97-AF65-F5344CB8AC3E}">
        <p14:creationId xmlns:p14="http://schemas.microsoft.com/office/powerpoint/2010/main" val="8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tarimagesstg.cet.ac.il/CropDownload.ashx?gPageToken=8d05700d-a48e-4f0f-ad45-4b630236f247&amp;v=11&amp;nSizeStep=7&amp;nTop=160&amp;nLeft=300&amp;nWidth=710&amp;nHeight=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5"/>
            <a:ext cx="8202910" cy="36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kotarimagesstg.cet.ac.il/CropDownload.ashx?gPageToken=8d05700d-a48e-4f0f-ad45-4b630236f247&amp;v=11&amp;nSizeStep=7&amp;nTop=508&amp;nLeft=358&amp;nWidth=656&amp;nHeight=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48" y="5229200"/>
            <a:ext cx="8065214" cy="63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87824" y="2636912"/>
            <a:ext cx="3456384" cy="1008112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tarimagesstg.cet.ac.il/CropDownload.ashx?gPageToken=8d05700d-a48e-4f0f-ad45-4b630236f247&amp;v=11&amp;nSizeStep=7&amp;nTop=632&amp;nLeft=314&amp;nWidth=698&amp;nHeight=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1"/>
            <a:ext cx="7800578" cy="286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otarimagesstg.cet.ac.il/CropDownload.ashx?gPageToken=8d05700d-a48e-4f0f-ad45-4b630236f247&amp;v=11&amp;nSizeStep=7&amp;nTop=1078&amp;nLeft=306&amp;nWidth=704&amp;nHeight=2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5" y="3429000"/>
            <a:ext cx="8040700" cy="315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tarimagesstg.cet.ac.il/CropDownload.ashx?gPageToken=54625307-4ac0-4dd6-afe6-310ab8bbe67a&amp;v=11&amp;nSizeStep=7&amp;nTop=157&amp;nLeft=99&amp;nWidth=677&amp;nHeight=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5950"/>
            <a:ext cx="7672561" cy="193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kotarimagesstg.cet.ac.il/CropDownload.ashx?gPageToken=54625307-4ac0-4dd6-afe6-310ab8bbe67a&amp;v=11&amp;nSizeStep=7&amp;nTop=475&amp;nLeft=287&amp;nWidth=315&amp;nHeight=5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8267" y="1393979"/>
            <a:ext cx="2233103" cy="42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kotarimagesstg.cet.ac.il/CropDownload.ashx?gPageToken=54625307-4ac0-4dd6-afe6-310ab8bbe67a&amp;v=11&amp;nSizeStep=7&amp;nTop=1195&amp;nLeft=104&amp;nWidth=672&amp;nHeight=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79" y="4941168"/>
            <a:ext cx="757398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otarimagesstg.cet.ac.il/CropDownload.ashx?gPageToken=a091e09c-2cd6-44d2-8bfb-4d9e81755029&amp;v=11&amp;nSizeStep=7&amp;nTop=76&amp;nLeft=46&amp;nWidth=952&amp;nHeight=12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1826"/>
            <a:ext cx="4809243" cy="628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kotarimagesstg.cet.ac.il/CropDownload.ashx?gPageToken=d47ee8f7-6d16-4cef-8b07-c8b89be1daab&amp;v=27&amp;nSizeStep=7&amp;nTop=78&amp;nLeft=112&amp;nWidth=940&amp;nHeight=12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3355327" cy="443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052461">
            <a:off x="1594496" y="3520098"/>
            <a:ext cx="51441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r>
              <a:rPr lang="he-IL" sz="2000" dirty="0"/>
              <a:t>לחילופין – דף חקר 1 באוגדן </a:t>
            </a:r>
            <a:r>
              <a:rPr lang="he-IL" sz="2000" dirty="0" err="1"/>
              <a:t>עמ"ט</a:t>
            </a:r>
            <a:r>
              <a:rPr lang="he-IL" sz="2000" dirty="0"/>
              <a:t> – עמ' 21-25</a:t>
            </a:r>
          </a:p>
        </p:txBody>
      </p:sp>
    </p:spTree>
    <p:extLst>
      <p:ext uri="{BB962C8B-B14F-4D97-AF65-F5344CB8AC3E}">
        <p14:creationId xmlns:p14="http://schemas.microsoft.com/office/powerpoint/2010/main" val="340338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otarimagesstg.cet.ac.il/CropDownload.ashx?gPageToken=c22ac62d-91a2-4a0b-a2b9-5ee548826391&amp;v=11&amp;nSizeStep=7&amp;nTop=154&amp;nLeft=296&amp;nWidth=708&amp;nHeight=7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39"/>
            <a:ext cx="6480720" cy="65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5896" y="2204864"/>
            <a:ext cx="2880320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5942732" cy="362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131840" y="5157192"/>
            <a:ext cx="313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https://youtu.be/qeMGAjPtnc4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otarimagesstg.cet.ac.il/CropDownload.ashx?gPageToken=c22ac62d-91a2-4a0b-a2b9-5ee548826391&amp;v=11&amp;nSizeStep=7&amp;nTop=900&amp;nLeft=318&amp;nWidth=690&amp;nHeight=4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58" y="476672"/>
            <a:ext cx="7220322" cy="487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5856" y="2420888"/>
            <a:ext cx="3312368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891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kotarimagesstg.cet.ac.il/CropDownload.ashx?gPageToken=804db503-010e-4da2-b94d-3ff27138379d&amp;v=11&amp;nSizeStep=7&amp;nTop=155&amp;nLeft=72&amp;nWidth=705&amp;nHeight=4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715125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82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kotarimagesstg.cet.ac.il/CropDownload.ashx?gPageToken=804db503-010e-4da2-b94d-3ff27138379d&amp;v=11&amp;nSizeStep=7&amp;nTop=725&amp;nLeft=93&amp;nWidth=687&amp;nHeight=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11827" cy="418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23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553" y="6926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שאלות סיכום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9676" y="1484784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שאלות 1-11עמודים 31-33 באוגדן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kotarimagesstg.cet.ac.il/CropDownload.ashx?gPageToken=e1db0491-0f7f-49a4-ba91-c6311cf867e3&amp;v=11&amp;nSizeStep=7&amp;nTop=148&amp;nLeft=335&amp;nWidth=677&amp;nHeight=1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76671"/>
            <a:ext cx="7306494" cy="197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kotarimagesstg.cet.ac.il/CropDownload.ashx?gPageToken=e1db0491-0f7f-49a4-ba91-c6311cf867e3&amp;v=11&amp;nSizeStep=7&amp;nTop=423&amp;nLeft=331&amp;nWidth=676&amp;nHeight=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7306494" cy="56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kotarimagesstg.cet.ac.il/CropDownload.ashx?gPageToken=e1db0491-0f7f-49a4-ba91-c6311cf867e3&amp;v=11&amp;nSizeStep=7&amp;nTop=485&amp;nLeft=467&amp;nWidth=391&amp;nHeight=29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750" y="3645024"/>
            <a:ext cx="37242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kotarimagesstg.cet.ac.il/CropDownload.ashx?gPageToken=e1db0491-0f7f-49a4-ba91-c6311cf867e3&amp;v=11&amp;nSizeStep=7&amp;nTop=795&amp;nLeft=327&amp;nWidth=680&amp;nHeight=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7197080" cy="313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kotarimagesstg.cet.ac.il/CropDownload.ashx?gPageToken=e1db0491-0f7f-49a4-ba91-c6311cf867e3&amp;v=11&amp;nSizeStep=7&amp;nTop=787&amp;nLeft=75&amp;nWidth=200&amp;nHeight=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19050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kotarimagesstg.cet.ac.il/CropDownload.ashx?gPageToken=e1db0491-0f7f-49a4-ba91-c6311cf867e3&amp;v=11&amp;nSizeStep=7&amp;nTop=1095&amp;nLeft=323&amp;nWidth=684&amp;nHeight=2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651510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95936" y="2420888"/>
            <a:ext cx="2520280" cy="108012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kotarimagesstg.cet.ac.il/CropDownload.ashx?gPageToken=d08b0119-3ffe-41d9-94a5-f1632c2f2e1c&amp;v=11&amp;nSizeStep=7&amp;nTop=367&amp;nLeft=96&amp;nWidth=685&amp;nHeight=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460729" cy="274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kotarimagesstg.cet.ac.il/CropDownload.ashx?gPageToken=d08b0119-3ffe-41d9-94a5-f1632c2f2e1c&amp;v=11&amp;nSizeStep=7&amp;nTop=628&amp;nLeft=103&amp;nWidth=684&amp;nHeight=3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30" y="3187854"/>
            <a:ext cx="65151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54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kotarimagesstg.cet.ac.il/CropDownload.ashx?gPageToken=d08b0119-3ffe-41d9-94a5-f1632c2f2e1c&amp;v=11&amp;nSizeStep=7&amp;nTop=1012&amp;nLeft=183&amp;nWidth=867&amp;nHeight=3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581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kotarimagesstg.cet.ac.il/CropDownload.ashx?gPageToken=8cc0808a-791f-4af5-99af-6d4c4ef602bb&amp;v=11&amp;nSizeStep=7&amp;nTop=171&amp;nLeft=331&amp;nWidth=647&amp;nHeight=4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580361"/>
            <a:ext cx="4968552" cy="32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7864" y="1844824"/>
            <a:ext cx="2232248" cy="792088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kotarimagesstg.cet.ac.il/CropDownload.ashx?gPageToken=8cc0808a-791f-4af5-99af-6d4c4ef602bb&amp;v=11&amp;nSizeStep=7&amp;nTop=692&amp;nLeft=115&amp;nWidth=889&amp;nHeight=6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6772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50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otarimagesstg.cet.ac.il/CropDownload.ashx?gPageToken=e2b69e89-ad48-4480-87cc-1fe5967ba9d9&amp;v=11&amp;nSizeStep=7&amp;nTop=138&amp;nLeft=96&amp;nWidth=684&amp;nHeight=1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9" y="188640"/>
            <a:ext cx="42576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kotarimagesstg.cet.ac.il/CropDownload.ashx?gPageToken=e2b69e89-ad48-4480-87cc-1fe5967ba9d9&amp;v=11&amp;nSizeStep=7&amp;nTop=1193&amp;nLeft=91&amp;nWidth=686&amp;nHeight=135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4687">
            <a:off x="1273816" y="2685065"/>
            <a:ext cx="653415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251520" y="332656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/>
              <a:t>המעגל החשמלי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מעגל חשמלי מורכב מאוסף של רכיבים חשמליים המחוברים ביניהם באמצעות מוליכים באופן המאפשר זרימה של זרם חשמלי.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הרכיבים הבסיסיים במעגל חשמלי הם: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מקור חשמלי (סוללה, מצבר או גנרטור),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תילים מוליכים (חוטים חשמליים)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dirty="0"/>
              <a:t>וצרכנים (מכשירים חשמליים).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מקובל לכנות מקור חשמלי בשם </a:t>
            </a:r>
            <a:r>
              <a:rPr lang="he-IL" b="1" dirty="0"/>
              <a:t>ספּק מתח</a:t>
            </a:r>
            <a:r>
              <a:rPr lang="he-IL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כאשר כל הרכיבים מחוברים במעגל, נוצר </a:t>
            </a:r>
            <a:r>
              <a:rPr lang="he-IL" b="1" dirty="0"/>
              <a:t>מעגל חשמלי סגור </a:t>
            </a:r>
            <a:r>
              <a:rPr lang="he-IL" dirty="0"/>
              <a:t>והמכשירים החשמליים פועלים.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dirty="0"/>
              <a:t>כאשר הרכיבים אינם מחוברים, </a:t>
            </a:r>
            <a:r>
              <a:rPr lang="he-IL" b="1" dirty="0"/>
              <a:t>המעגל החשמלי פתוח </a:t>
            </a:r>
            <a:r>
              <a:rPr lang="he-IL" dirty="0"/>
              <a:t>והמכשירים אינם פועלים. </a:t>
            </a:r>
            <a:br>
              <a:rPr lang="he-IL" dirty="0"/>
            </a:br>
            <a:endParaRPr lang="he-IL" dirty="0"/>
          </a:p>
        </p:txBody>
      </p:sp>
      <p:pic>
        <p:nvPicPr>
          <p:cNvPr id="3074" name="Picture 2" descr="http://kotarimagesstg.cet.ac.il/CropDownload.ashx?gPageToken=75183560-c45c-43f4-8a23-743847a59e6a&amp;v=11&amp;nSizeStep=7&amp;nTop=774&amp;nLeft=326&amp;nWidth=683&amp;nHeight=2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6132887" cy="24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1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kotarimagesstg.cet.ac.il/CropDownload.ashx?gPageToken=50c7670c-a665-4e20-9a3a-e6205fadd1fa&amp;v=11&amp;nSizeStep=7&amp;nTop=83&amp;nLeft=288&amp;nWidth=700&amp;nHeight=5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675612" cy="563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580112" y="2204864"/>
            <a:ext cx="864096" cy="36004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40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kotarimagesstg.cet.ac.il/CropDownload.ashx?gPageToken=50c7670c-a665-4e20-9a3a-e6205fadd1fa&amp;v=11&amp;nSizeStep=7&amp;nTop=614&amp;nLeft=41&amp;nWidth=970&amp;nHeight=4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443"/>
            <a:ext cx="8608570" cy="39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kotarimagesstg.cet.ac.il/CropDownload.ashx?gPageToken=50c7670c-a665-4e20-9a3a-e6205fadd1fa&amp;v=11&amp;nSizeStep=7&amp;nTop=1061&amp;nLeft=318&amp;nWidth=686&amp;nHeight=2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86114"/>
            <a:ext cx="6048672" cy="25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kotarimagesstg.cet.ac.il/CropDownload.ashx?gPageToken=3f86c6d9-9e3b-46a9-8f93-53b27e209720&amp;v=11&amp;nSizeStep=7&amp;nTop=157&amp;nLeft=79&amp;nWidth=699&amp;nHeight=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77121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02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kotarimagesstg.cet.ac.il/CropDownload.ashx?gPageToken=3f86c6d9-9e3b-46a9-8f93-53b27e209720&amp;v=11&amp;nSizeStep=7&amp;nTop=618&amp;nLeft=97&amp;nWidth=679&amp;nHeight=5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5" y="404664"/>
            <a:ext cx="842988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kotarimagesstg.cet.ac.il/CropDownload.ashx?gPageToken=3f86c6d9-9e3b-46a9-8f93-53b27e209720&amp;v=11&amp;nSizeStep=7&amp;nTop=857&amp;nLeft=112&amp;nWidth=666&amp;nHeight=3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48812"/>
            <a:ext cx="7992888" cy="41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kotarimagesstg.cet.ac.il/CropDownload.ashx?gPageToken=3f86c6d9-9e3b-46a9-8f93-53b27e209720&amp;v=11&amp;nSizeStep=7&amp;nTop=1210&amp;nLeft=511&amp;nWidth=263&amp;nHeight=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65303"/>
            <a:ext cx="3441179" cy="3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43808" y="3140968"/>
            <a:ext cx="4248472" cy="122413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kotarimagesstg.cet.ac.il/CropDownload.ashx?gPageToken=2ffcf71c-ad0d-44fb-b5d3-180ee9817d14&amp;v=11&amp;nSizeStep=7&amp;nTop=159&amp;nLeft=319&amp;nWidth=691&amp;nHeight=4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5"/>
            <a:ext cx="7877919" cy="49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5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040363" cy="39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987824" y="5517232"/>
            <a:ext cx="308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https://youtu.be/1eOpxaIZvRQ</a:t>
            </a:r>
            <a:endParaRPr lang="en-US" dirty="0"/>
          </a:p>
        </p:txBody>
      </p:sp>
      <p:sp>
        <p:nvSpPr>
          <p:cNvPr id="11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כיצד פועלת מנורת ליבון?</a:t>
            </a:r>
          </a:p>
        </p:txBody>
      </p:sp>
    </p:spTree>
    <p:extLst>
      <p:ext uri="{BB962C8B-B14F-4D97-AF65-F5344CB8AC3E}">
        <p14:creationId xmlns:p14="http://schemas.microsoft.com/office/powerpoint/2010/main" val="23449901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8338" y="1557338"/>
            <a:ext cx="5267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59832" y="5301208"/>
            <a:ext cx="307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https://youtu.be/xRTOC0AoTlc</a:t>
            </a:r>
            <a:endParaRPr lang="en-US" dirty="0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כיצד פועלת מנורת פלורסנט?</a:t>
            </a:r>
          </a:p>
        </p:txBody>
      </p:sp>
    </p:spTree>
    <p:extLst>
      <p:ext uri="{BB962C8B-B14F-4D97-AF65-F5344CB8AC3E}">
        <p14:creationId xmlns:p14="http://schemas.microsoft.com/office/powerpoint/2010/main" val="16314362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kotarimagesstg.cet.ac.il/CropDownload.ashx?gPageToken=2ffcf71c-ad0d-44fb-b5d3-180ee9817d14&amp;v=11&amp;nSizeStep=7&amp;nTop=944&amp;nLeft=320&amp;nWidth=685&amp;nHeight=3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0508"/>
            <a:ext cx="8180809" cy="439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8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otarimagesstg.cet.ac.il/CropDownload.ashx?gPageToken=66ac87ca-f3bd-4840-8828-9cc5a1958410&amp;v=11&amp;nSizeStep=7&amp;nTop=153&amp;nLeft=86&amp;nWidth=691&amp;nHeight=6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581775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89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chemeClr val="tx2"/>
                </a:solidFill>
              </a:rPr>
              <a:t>נצילות</a:t>
            </a:r>
          </a:p>
        </p:txBody>
      </p:sp>
      <p:pic>
        <p:nvPicPr>
          <p:cNvPr id="2560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1213" y="1514475"/>
            <a:ext cx="498157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59832" y="5301208"/>
            <a:ext cx="2911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https://youtu.be/3tfZZaRyiz4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750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otarimagesstg.cet.ac.il/CropDownload.ashx?gPageToken=75183560-c45c-43f4-8a23-743847a59e6a&amp;v=11&amp;nSizeStep=7&amp;nTop=1061&amp;nLeft=44&amp;nWidth=237&amp;nHeight=1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2617465" cy="20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9552" y="620688"/>
            <a:ext cx="7987233" cy="6038107"/>
            <a:chOff x="539552" y="620688"/>
            <a:chExt cx="7987233" cy="6038107"/>
          </a:xfrm>
        </p:grpSpPr>
        <p:pic>
          <p:nvPicPr>
            <p:cNvPr id="4100" name="Picture 4" descr="http://kotarimagesstg.cet.ac.il/CropDownload.ashx?gPageToken=4cd67ba8-96c5-4f8f-95cc-fbcd2ca8385b&amp;v=11&amp;nSizeStep=7&amp;nTop=379&amp;nLeft=124&amp;nWidth=906&amp;nHeight=2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4869160"/>
              <a:ext cx="7987233" cy="178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83568" y="620688"/>
              <a:ext cx="4392488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e-IL" dirty="0"/>
                <a:t>יש נגדים שמטרתם להגדיל את ההתנגדות החשמלית במעגל ולהוריד את עוצמת הזרם </a:t>
              </a:r>
              <a:br>
                <a:rPr lang="he-IL" dirty="0"/>
              </a:br>
              <a:r>
                <a:rPr lang="he-IL" dirty="0"/>
                <a:t>(למשל, כדי להגן על רכיבים מפני נזק),ויש נגדים שמטרתם להמיר אנרגיה חשמלית לחום </a:t>
              </a:r>
              <a:br>
                <a:rPr lang="he-IL" dirty="0"/>
              </a:br>
              <a:r>
                <a:rPr lang="he-IL" dirty="0"/>
                <a:t>(למשל, גוף החימום בתנור אפייה ובקומקום חשמלי) .גם חוטי הלהט של נורות הם דוגמה </a:t>
              </a:r>
              <a:br>
                <a:rPr lang="he-IL" dirty="0"/>
              </a:br>
              <a:r>
                <a:rPr lang="he-IL" dirty="0"/>
                <a:t>לנגדים שמטרתם להמיר אנרגיה חשמלית לאנרגיית אור (מתרחשת בהם גם המרה לחום).</a:t>
              </a:r>
              <a:br>
                <a:rPr lang="he-IL" dirty="0"/>
              </a:br>
              <a:endParaRPr lang="he-IL" dirty="0"/>
            </a:p>
            <a:p>
              <a:r>
                <a:rPr lang="he-IL" dirty="0"/>
                <a:t>ישנם נגדים שניתן לשנות את מידת התנגדותם למעבר זרם חשמלי דרכם. נגד כזה </a:t>
              </a:r>
              <a:br>
                <a:rPr lang="he-IL" dirty="0"/>
              </a:br>
              <a:r>
                <a:rPr lang="he-IL" dirty="0"/>
                <a:t>מכונה נגד משתנה, והוא אחד הרכיבים הבסיסיים בעמעם אור (דימר) - מתקן חשמלי </a:t>
              </a:r>
              <a:br>
                <a:rPr lang="he-IL" dirty="0"/>
              </a:br>
              <a:r>
                <a:rPr lang="he-IL" dirty="0"/>
                <a:t>המאפשר לשלוט על עוצמת ההארה של גופי תאורה.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kotarimagesstg.cet.ac.il/CropDownload.ashx?gPageToken=fa75e733-c16c-4f0e-8162-395735a27a1c&amp;v=11&amp;nSizeStep=7&amp;nTop=830&amp;nLeft=155&amp;nWidth=840&amp;nHeight=4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2755"/>
            <a:ext cx="8433048" cy="470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89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otarimagesstg.cet.ac.il/CropDownload.ashx?gPageToken=51edb3a6-01cf-4adc-a607-9f1fc000044b&amp;v=11&amp;nSizeStep=7&amp;nTop=189&amp;nLeft=84&amp;nWidth=870&amp;nHeight=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675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193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kotarimagesstg.cet.ac.il/CropDownload.ashx?gPageToken=51edb3a6-01cf-4adc-a607-9f1fc000044b&amp;v=11&amp;nSizeStep=7&amp;nTop=871&amp;nLeft=74&amp;nWidth=877&amp;nHeight=4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35342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193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kotarimagesstg.cet.ac.il/CropDownload.ashx?gPageToken=ed85d7fd-21aa-4760-a3fb-61e92fd49d24&amp;v=11&amp;nSizeStep=7&amp;nTop=183&amp;nLeft=160&amp;nWidth=848&amp;nHeight=5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8077200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193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7553" y="6926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2400" b="1" dirty="0">
                <a:solidFill>
                  <a:schemeClr val="tx2"/>
                </a:solidFill>
              </a:rPr>
              <a:t>שאלות סיכום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1906" y="1484784"/>
            <a:ext cx="380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שאלות 1,3,4,5,8 עמודים 42-44 באוגדן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764704"/>
            <a:ext cx="2577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Crack the circuit</a:t>
            </a: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2051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43808" y="5733256"/>
            <a:ext cx="3284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http://www.crackthecircuit.com/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98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708920"/>
            <a:ext cx="73448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>
                <a:solidFill>
                  <a:schemeClr val="tx2"/>
                </a:solidFill>
              </a:rPr>
              <a:t>אמצעי בטיחות בחשמל</a:t>
            </a:r>
          </a:p>
        </p:txBody>
      </p:sp>
    </p:spTree>
    <p:extLst>
      <p:ext uri="{BB962C8B-B14F-4D97-AF65-F5344CB8AC3E}">
        <p14:creationId xmlns:p14="http://schemas.microsoft.com/office/powerpoint/2010/main" val="37403026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60432" cy="23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e result for ‫לוח חשמל דירתי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068960"/>
            <a:ext cx="3168352" cy="3069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3026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463755" cy="460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Image result for ‫נתיך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5013176"/>
            <a:ext cx="1913449" cy="1691011"/>
          </a:xfrm>
          <a:prstGeom prst="rect">
            <a:avLst/>
          </a:prstGeom>
          <a:noFill/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085184"/>
            <a:ext cx="2237461" cy="1546995"/>
          </a:xfrm>
          <a:prstGeom prst="rect">
            <a:avLst/>
          </a:prstGeom>
          <a:noFill/>
        </p:spPr>
      </p:pic>
      <p:pic>
        <p:nvPicPr>
          <p:cNvPr id="2058" name="Picture 10" descr="Image result for ‫נתיך‬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73216"/>
            <a:ext cx="1333500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3026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895937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Image result for ‫מאמת‬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296144" cy="195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otarimagesstg.cet.ac.il/CropDownload.ashx?gPageToken=4cd67ba8-96c5-4f8f-95cc-fbcd2ca8385b&amp;v=11&amp;nSizeStep=7&amp;nTop=687&amp;nLeft=171&amp;nWidth=529&amp;nHeight=6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8"/>
            <a:ext cx="5038725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611244" cy="532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5157192"/>
            <a:ext cx="130511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28588"/>
            <a:ext cx="815340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kotarimagesstg.cet.ac.il/CropDownload.ashx?gPageToken=8de8575c-627a-4d52-b672-72cdb5099d58&amp;v=11&amp;nSizeStep=7&amp;nTop=146&amp;nLeft=370&amp;nWidth=652&amp;nHeight=3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8"/>
            <a:ext cx="62103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36712"/>
            <a:ext cx="65436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8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972</Words>
  <Application>Microsoft Office PowerPoint</Application>
  <PresentationFormat>‫הצגה על המסך (4:3)</PresentationFormat>
  <Paragraphs>138</Paragraphs>
  <Slides>81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81</vt:i4>
      </vt:variant>
    </vt:vector>
  </HeadingPairs>
  <TitlesOfParts>
    <vt:vector size="85" baseType="lpstr">
      <vt:lpstr>Arial</vt:lpstr>
      <vt:lpstr>Calibri</vt:lpstr>
      <vt:lpstr>Times New Roman</vt:lpstr>
      <vt:lpstr>ערכת נושא של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מעבר הזרם בצרכן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כיצד פועלת מנורת ליבון?</vt:lpstr>
      <vt:lpstr>מצגת של PowerPoint‏</vt:lpstr>
      <vt:lpstr>מצגת של PowerPoint‏</vt:lpstr>
      <vt:lpstr>מצגת של PowerPoint‏</vt:lpstr>
      <vt:lpstr>נצילות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ort</dc:creator>
  <cp:lastModifiedBy>Liat</cp:lastModifiedBy>
  <cp:revision>106</cp:revision>
  <dcterms:created xsi:type="dcterms:W3CDTF">2016-07-20T10:44:56Z</dcterms:created>
  <dcterms:modified xsi:type="dcterms:W3CDTF">2021-02-14T06:02:30Z</dcterms:modified>
</cp:coreProperties>
</file>