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4" r:id="rId21"/>
    <p:sldId id="285" r:id="rId22"/>
    <p:sldId id="260" r:id="rId23"/>
  </p:sldIdLst>
  <p:sldSz cx="9144000" cy="6858000" type="screen4x3"/>
  <p:notesSz cx="6858000" cy="9144000"/>
  <p:custDataLst>
    <p:tags r:id="rId25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662" autoAdjust="0"/>
    <p:restoredTop sz="94125" autoAdjust="0"/>
  </p:normalViewPr>
  <p:slideViewPr>
    <p:cSldViewPr snapToGrid="0">
      <p:cViewPr varScale="1">
        <p:scale>
          <a:sx n="107" d="100"/>
          <a:sy n="107" d="100"/>
        </p:scale>
        <p:origin x="-19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0F8F2-707E-495E-BC18-1F50EF320198}" type="datetimeFigureOut">
              <a:rPr lang="en-US" smtClean="0"/>
              <a:t>6/16/2013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914D3-A9D1-46D1-ADF2-541894C7F6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82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דף פתיח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 hasCustomPrompt="1"/>
          </p:nvPr>
        </p:nvSpPr>
        <p:spPr>
          <a:xfrm>
            <a:off x="1399032" y="1408176"/>
            <a:ext cx="6473952" cy="4777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dirty="0" smtClean="0"/>
              <a:t>נושא אב - תרגול מספר</a:t>
            </a:r>
            <a:endParaRPr lang="he-IL" dirty="0"/>
          </a:p>
        </p:txBody>
      </p:sp>
      <p:sp>
        <p:nvSpPr>
          <p:cNvPr id="11" name="כותרת 10"/>
          <p:cNvSpPr>
            <a:spLocks noGrp="1"/>
          </p:cNvSpPr>
          <p:nvPr>
            <p:ph type="title" hasCustomPrompt="1"/>
          </p:nvPr>
        </p:nvSpPr>
        <p:spPr>
          <a:xfrm>
            <a:off x="1389888" y="1916832"/>
            <a:ext cx="6455664" cy="648072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3600" b="1" baseline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defRPr>
            </a:lvl1pPr>
          </a:lstStyle>
          <a:p>
            <a:r>
              <a:rPr lang="he-IL" dirty="0" smtClean="0"/>
              <a:t>נושא התרגול</a:t>
            </a:r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נושאי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נושאי התרגול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539552" y="709067"/>
            <a:ext cx="8236530" cy="4569371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chemeClr val="accent6">
                  <a:lumMod val="75000"/>
                </a:schemeClr>
              </a:buClr>
              <a:buSzPct val="110000"/>
              <a:buFont typeface="Century Gothic" pitchFamily="34" charset="0"/>
              <a:buChar char="◄"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נושא אחד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טקסט חופש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1095374" y="709067"/>
            <a:ext cx="7680707" cy="5701258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accent6">
                  <a:lumMod val="75000"/>
                </a:schemeClr>
              </a:buClr>
              <a:buSzPct val="110000"/>
              <a:buFontTx/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הסבר חופשי</a:t>
            </a:r>
          </a:p>
        </p:txBody>
      </p:sp>
    </p:spTree>
    <p:extLst>
      <p:ext uri="{BB962C8B-B14F-4D97-AF65-F5344CB8AC3E}">
        <p14:creationId xmlns:p14="http://schemas.microsoft.com/office/powerpoint/2010/main" val="1658204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סבר למדי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1" name="מציין מיקום תוכן 2"/>
          <p:cNvSpPr>
            <a:spLocks noGrp="1"/>
          </p:cNvSpPr>
          <p:nvPr>
            <p:ph idx="12" hasCustomPrompt="1"/>
          </p:nvPr>
        </p:nvSpPr>
        <p:spPr>
          <a:xfrm>
            <a:off x="542925" y="2076450"/>
            <a:ext cx="8229600" cy="4162425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תמונה/סימולציה/סרטון</a:t>
            </a:r>
          </a:p>
        </p:txBody>
      </p:sp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539552" y="661443"/>
            <a:ext cx="8236530" cy="1296143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/>
            </a:lvl1pPr>
          </a:lstStyle>
          <a:p>
            <a:pPr lvl="0"/>
            <a:r>
              <a:rPr lang="he-IL" dirty="0" smtClean="0"/>
              <a:t>הסבר חופשי</a:t>
            </a:r>
          </a:p>
        </p:txBody>
      </p:sp>
    </p:spTree>
    <p:extLst>
      <p:ext uri="{BB962C8B-B14F-4D97-AF65-F5344CB8AC3E}">
        <p14:creationId xmlns:p14="http://schemas.microsoft.com/office/powerpoint/2010/main" val="88568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סבר לשתי מדי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6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4211960" y="699543"/>
            <a:ext cx="4564122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הסבר למדיה 1</a:t>
            </a:r>
          </a:p>
        </p:txBody>
      </p:sp>
      <p:sp>
        <p:nvSpPr>
          <p:cNvPr id="9" name="מציין מיקום תוכן 2"/>
          <p:cNvSpPr>
            <a:spLocks noGrp="1"/>
          </p:cNvSpPr>
          <p:nvPr>
            <p:ph idx="10" hasCustomPrompt="1"/>
          </p:nvPr>
        </p:nvSpPr>
        <p:spPr>
          <a:xfrm>
            <a:off x="4211960" y="3485381"/>
            <a:ext cx="4564122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הסבר למדיה 2</a:t>
            </a:r>
          </a:p>
        </p:txBody>
      </p:sp>
      <p:sp>
        <p:nvSpPr>
          <p:cNvPr id="10" name="מציין מיקום תוכן 2"/>
          <p:cNvSpPr>
            <a:spLocks noGrp="1"/>
          </p:cNvSpPr>
          <p:nvPr>
            <p:ph idx="11" hasCustomPrompt="1"/>
          </p:nvPr>
        </p:nvSpPr>
        <p:spPr>
          <a:xfrm>
            <a:off x="295274" y="690018"/>
            <a:ext cx="3775457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תמונה/סימולציה/סרטון</a:t>
            </a:r>
          </a:p>
        </p:txBody>
      </p:sp>
      <p:sp>
        <p:nvSpPr>
          <p:cNvPr id="11" name="מציין מיקום תוכן 2"/>
          <p:cNvSpPr>
            <a:spLocks noGrp="1"/>
          </p:cNvSpPr>
          <p:nvPr>
            <p:ph idx="12" hasCustomPrompt="1"/>
          </p:nvPr>
        </p:nvSpPr>
        <p:spPr>
          <a:xfrm>
            <a:off x="295274" y="3499893"/>
            <a:ext cx="3775457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תמונה/סימולציה/סרטון</a:t>
            </a:r>
          </a:p>
        </p:txBody>
      </p:sp>
    </p:spTree>
    <p:extLst>
      <p:ext uri="{BB962C8B-B14F-4D97-AF65-F5344CB8AC3E}">
        <p14:creationId xmlns:p14="http://schemas.microsoft.com/office/powerpoint/2010/main" val="1449659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" y="6674880"/>
            <a:ext cx="8193024" cy="184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" r="26228"/>
          <a:stretch/>
        </p:blipFill>
        <p:spPr bwMode="auto">
          <a:xfrm>
            <a:off x="0" y="6675120"/>
            <a:ext cx="6044184" cy="184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6" r:id="rId3"/>
    <p:sldLayoutId id="2147483668" r:id="rId4"/>
    <p:sldLayoutId id="2147483667" r:id="rId5"/>
  </p:sldLayoutIdLst>
  <p:timing>
    <p:tnLst>
      <p:par>
        <p:cTn id="1" dur="indefinite" restart="never" nodeType="tmRoot"/>
      </p:par>
    </p:tnLst>
  </p:timing>
  <p:hf hdr="0" dt="0"/>
  <p:txStyles>
    <p:titleStyle>
      <a:lvl1pPr marL="0" marR="0" indent="0" algn="ctr" defTabSz="914400" rtl="1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sz="48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23.pn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3.bin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5.wmf"/><Relationship Id="rId9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31.png"/><Relationship Id="rId4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33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5.wmf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משנה 1"/>
          <p:cNvSpPr>
            <a:spLocks noGrp="1"/>
          </p:cNvSpPr>
          <p:nvPr>
            <p:ph type="subTitle" idx="1"/>
          </p:nvPr>
        </p:nvSpPr>
        <p:spPr>
          <a:xfrm>
            <a:off x="1335024" y="1154176"/>
            <a:ext cx="6473952" cy="477776"/>
          </a:xfrm>
        </p:spPr>
        <p:txBody>
          <a:bodyPr/>
          <a:lstStyle/>
          <a:p>
            <a:r>
              <a:rPr lang="he-IL" dirty="0" smtClean="0"/>
              <a:t>דינמיקה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1142619" y="1663890"/>
            <a:ext cx="6858762" cy="1422210"/>
          </a:xfrm>
        </p:spPr>
        <p:txBody>
          <a:bodyPr/>
          <a:lstStyle/>
          <a:p>
            <a:r>
              <a:rPr lang="he-IL" dirty="0" smtClean="0"/>
              <a:t>החוק השני של </a:t>
            </a:r>
            <a:r>
              <a:rPr lang="he-IL" dirty="0" smtClean="0"/>
              <a:t>ניוטון</a:t>
            </a:r>
            <a:br>
              <a:rPr lang="he-IL" dirty="0" smtClean="0"/>
            </a:br>
            <a:r>
              <a:rPr lang="he-IL" dirty="0" smtClean="0"/>
              <a:t>יישומים (חלק א)</a:t>
            </a:r>
            <a:endParaRPr lang="he-IL" dirty="0"/>
          </a:p>
        </p:txBody>
      </p:sp>
      <p:grpSp>
        <p:nvGrpSpPr>
          <p:cNvPr id="5" name="קבוצה 4"/>
          <p:cNvGrpSpPr/>
          <p:nvPr/>
        </p:nvGrpSpPr>
        <p:grpSpPr>
          <a:xfrm>
            <a:off x="2667000" y="3386666"/>
            <a:ext cx="3810000" cy="3113641"/>
            <a:chOff x="2667000" y="3386666"/>
            <a:chExt cx="3810000" cy="3113641"/>
          </a:xfrm>
        </p:grpSpPr>
        <p:pic>
          <p:nvPicPr>
            <p:cNvPr id="20483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3386666"/>
              <a:ext cx="3810000" cy="285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מלבן 3"/>
            <p:cNvSpPr/>
            <p:nvPr/>
          </p:nvSpPr>
          <p:spPr>
            <a:xfrm>
              <a:off x="2667000" y="6254086"/>
              <a:ext cx="3810000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sz="1000" i="1" dirty="0"/>
                <a:t>Image courtesy of </a:t>
              </a:r>
              <a:r>
                <a:rPr lang="en-US" sz="1000" i="1" dirty="0" err="1"/>
                <a:t>Danilo</a:t>
              </a:r>
              <a:r>
                <a:rPr lang="en-US" sz="1000" i="1" dirty="0"/>
                <a:t> </a:t>
              </a:r>
              <a:r>
                <a:rPr lang="en-US" sz="1000" i="1" dirty="0" err="1"/>
                <a:t>Rizzuti</a:t>
              </a:r>
              <a:r>
                <a:rPr lang="en-US" sz="1000" i="1" dirty="0"/>
                <a:t> at FreeDigitalPhotos.net</a:t>
              </a:r>
              <a:endParaRPr lang="he-IL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64935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4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/>
              <a:t>גוף </a:t>
            </a:r>
            <a:r>
              <a:rPr lang="en-US" dirty="0" smtClean="0"/>
              <a:t>A </a:t>
            </a:r>
            <a:r>
              <a:rPr lang="he-IL" dirty="0" smtClean="0"/>
              <a:t> מוצמד לקרונית כמוראה בציור. מקדם החיכוך הסטטי בין הגוף לקרונית הוא </a:t>
            </a:r>
            <a:r>
              <a:rPr lang="el-GR" dirty="0" smtClean="0"/>
              <a:t>μ</a:t>
            </a:r>
            <a:r>
              <a:rPr lang="he-IL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 צריכה להיות התאוצה המינימלית של הקרונית כדי שהגוף לא ייפול?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/>
              <a:t>בהנחה שהחיכוך בין הקרונית למסילה זניח, מהו הכוח הנדרש כדי להאיץ את המערכת של שני הגופים בתאוצה זו?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מאיצים את הקרונית בתאוצה השווה לחצי מזו שמצאתם בסעיף 1. באיזו תאוצה הגוף יחליק מטה?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במצב המתואר בסעיף 3, מה גודלה ומה כיוונה של התאוצה הכוללת של הגוף?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8" y="3327400"/>
            <a:ext cx="2714625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8349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</a:t>
            </a:r>
            <a:r>
              <a:rPr lang="he-IL" dirty="0" smtClean="0"/>
              <a:t>4 (סעיף 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24898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גוף </a:t>
            </a:r>
            <a:r>
              <a:rPr lang="en-US" dirty="0"/>
              <a:t>A </a:t>
            </a:r>
            <a:r>
              <a:rPr lang="he-IL" dirty="0"/>
              <a:t> מוצמד לקרונית כמוראה בציור. מקדם החיכוך הסטטי בין הגוף לקרונית הוא </a:t>
            </a:r>
            <a:r>
              <a:rPr lang="el-GR" dirty="0"/>
              <a:t>μ</a:t>
            </a:r>
            <a:r>
              <a:rPr lang="he-IL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 </a:t>
            </a:r>
            <a:r>
              <a:rPr lang="he-IL" dirty="0"/>
              <a:t>צריכה להיות התאוצה </a:t>
            </a:r>
            <a:r>
              <a:rPr lang="he-IL" dirty="0" smtClean="0"/>
              <a:t>המינימלית </a:t>
            </a:r>
            <a:r>
              <a:rPr lang="he-IL" dirty="0"/>
              <a:t>של הקרונית כדי שהגוף לא ייפול</a:t>
            </a:r>
            <a:r>
              <a:rPr lang="he-IL" dirty="0" smtClean="0"/>
              <a:t>?</a:t>
            </a:r>
          </a:p>
          <a:p>
            <a:r>
              <a:rPr lang="he-IL" dirty="0" smtClean="0"/>
              <a:t>נשרטט את הכוחות הפועלים על הגוף </a:t>
            </a:r>
            <a:r>
              <a:rPr lang="en-US" dirty="0" smtClean="0"/>
              <a:t>A</a:t>
            </a:r>
            <a:r>
              <a:rPr lang="he-IL" dirty="0" smtClean="0"/>
              <a:t> בשלב התאוצה:</a:t>
            </a:r>
          </a:p>
          <a:p>
            <a:r>
              <a:rPr lang="he-IL" dirty="0" smtClean="0"/>
              <a:t>בכיוון </a:t>
            </a:r>
            <a:r>
              <a:rPr lang="en-US" dirty="0" smtClean="0"/>
              <a:t>y</a:t>
            </a:r>
            <a:r>
              <a:rPr lang="he-IL" dirty="0" smtClean="0"/>
              <a:t> הגוף </a:t>
            </a:r>
            <a:r>
              <a:rPr lang="he-IL" dirty="0" err="1" smtClean="0"/>
              <a:t>בש"מ</a:t>
            </a:r>
            <a:r>
              <a:rPr lang="he-IL" dirty="0" smtClean="0"/>
              <a:t>, ולכן: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בכיוון </a:t>
            </a:r>
            <a:r>
              <a:rPr lang="en-US" dirty="0" smtClean="0"/>
              <a:t>x</a:t>
            </a:r>
            <a:r>
              <a:rPr lang="he-IL" dirty="0" smtClean="0"/>
              <a:t> הגוף בתאוצה, ולכן: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נציב את הביטוי עבור </a:t>
            </a:r>
            <a:r>
              <a:rPr lang="en-US" dirty="0" smtClean="0"/>
              <a:t>N</a:t>
            </a:r>
            <a:r>
              <a:rPr lang="he-IL" dirty="0" smtClean="0"/>
              <a:t>, ונקבל:</a:t>
            </a: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1517649"/>
            <a:ext cx="1492250" cy="1899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384598"/>
              </p:ext>
            </p:extLst>
          </p:nvPr>
        </p:nvGraphicFramePr>
        <p:xfrm>
          <a:off x="4456436" y="1819489"/>
          <a:ext cx="974725" cy="185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8" name="Equation" r:id="rId4" imgW="774360" imgH="1473120" progId="Equation.DSMT4">
                  <p:embed/>
                </p:oleObj>
              </mc:Choice>
              <mc:Fallback>
                <p:oleObj name="Equation" r:id="rId4" imgW="774360" imgH="1473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436" y="1819489"/>
                        <a:ext cx="974725" cy="185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705533"/>
              </p:ext>
            </p:extLst>
          </p:nvPr>
        </p:nvGraphicFramePr>
        <p:xfrm>
          <a:off x="4484487" y="3987492"/>
          <a:ext cx="91122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9" name="Equation" r:id="rId6" imgW="723600" imgH="482400" progId="Equation.DSMT4">
                  <p:embed/>
                </p:oleObj>
              </mc:Choice>
              <mc:Fallback>
                <p:oleObj name="Equation" r:id="rId6" imgW="7236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4487" y="3987492"/>
                        <a:ext cx="91122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אובייקט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48926"/>
              </p:ext>
            </p:extLst>
          </p:nvPr>
        </p:nvGraphicFramePr>
        <p:xfrm>
          <a:off x="4456976" y="5189661"/>
          <a:ext cx="8953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0" name="Equation" r:id="rId8" imgW="711000" imgH="939600" progId="Equation.DSMT4">
                  <p:embed/>
                </p:oleObj>
              </mc:Choice>
              <mc:Fallback>
                <p:oleObj name="Equation" r:id="rId8" imgW="71100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976" y="5189661"/>
                        <a:ext cx="89535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7509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4 </a:t>
            </a:r>
            <a:r>
              <a:rPr lang="he-IL" dirty="0" smtClean="0"/>
              <a:t>(סעיף 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86431" y="709067"/>
            <a:ext cx="8589651" cy="4569371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גוף </a:t>
            </a:r>
            <a:r>
              <a:rPr lang="en-US" dirty="0"/>
              <a:t>A </a:t>
            </a:r>
            <a:r>
              <a:rPr lang="he-IL" dirty="0"/>
              <a:t> מוצמד לקרונית כמוראה בציור. מקדם החיכוך הסטטי בין הגוף לקרונית הוא </a:t>
            </a:r>
            <a:r>
              <a:rPr lang="el-GR" dirty="0"/>
              <a:t>μ</a:t>
            </a:r>
            <a:r>
              <a:rPr lang="he-IL" dirty="0"/>
              <a:t>.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he-IL" dirty="0" smtClean="0"/>
              <a:t>בהנחה </a:t>
            </a:r>
            <a:r>
              <a:rPr lang="he-IL" dirty="0" smtClean="0"/>
              <a:t>שהחיכוך בין הקרונית למסילה זניח, מהו </a:t>
            </a:r>
            <a:r>
              <a:rPr lang="he-IL" dirty="0"/>
              <a:t>הכוח הנדרש כדי להאיץ את המערכת של שני הגופים בתאוצה זו</a:t>
            </a:r>
            <a:r>
              <a:rPr lang="he-IL" dirty="0" smtClean="0"/>
              <a:t>?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המערכת </a:t>
            </a:r>
            <a:r>
              <a:rPr lang="he-IL" dirty="0" smtClean="0"/>
              <a:t>כוללת את שני הגופים, ולכן: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אם נדע את מסות שני הגופים, נוכל לחשב את הכוח הנדרש.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1790700"/>
            <a:ext cx="2714625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189546"/>
              </p:ext>
            </p:extLst>
          </p:nvPr>
        </p:nvGraphicFramePr>
        <p:xfrm>
          <a:off x="4493642" y="2162968"/>
          <a:ext cx="1503363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8" name="Equation" r:id="rId4" imgW="1193760" imgH="711000" progId="Equation.DSMT4">
                  <p:embed/>
                </p:oleObj>
              </mc:Choice>
              <mc:Fallback>
                <p:oleObj name="Equation" r:id="rId4" imgW="11937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3642" y="2162968"/>
                        <a:ext cx="1503363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5563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4 </a:t>
            </a:r>
            <a:r>
              <a:rPr lang="he-IL" dirty="0" smtClean="0"/>
              <a:t>(סעיף 3)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61066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גוף </a:t>
            </a:r>
            <a:r>
              <a:rPr lang="en-US" dirty="0"/>
              <a:t>A </a:t>
            </a:r>
            <a:r>
              <a:rPr lang="he-IL" dirty="0"/>
              <a:t> מוצמד לקרונית כמוראה בציור. מקדם החיכוך הסטטי בין הגוף לקרונית הוא </a:t>
            </a:r>
            <a:r>
              <a:rPr lang="el-GR" dirty="0"/>
              <a:t>μ</a:t>
            </a:r>
            <a:r>
              <a:rPr lang="he-IL" dirty="0"/>
              <a:t>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he-IL" dirty="0" smtClean="0"/>
              <a:t>מאיצים </a:t>
            </a:r>
            <a:r>
              <a:rPr lang="he-IL" dirty="0"/>
              <a:t>את הקרונית בתאוצה השווה לחצי מזו שמצאתם בסעיף 1. באיזו תאוצה הגוף </a:t>
            </a:r>
            <a:r>
              <a:rPr lang="he-IL" dirty="0" smtClean="0"/>
              <a:t>יחליק מטה?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התאוצה </a:t>
            </a:r>
            <a:r>
              <a:rPr lang="he-IL" dirty="0" smtClean="0"/>
              <a:t>הנוכחית היא:</a:t>
            </a:r>
          </a:p>
          <a:p>
            <a:pPr marL="0" indent="0">
              <a:buNone/>
            </a:pPr>
            <a:endParaRPr lang="he-IL" dirty="0"/>
          </a:p>
          <a:p>
            <a:r>
              <a:rPr lang="he-IL" dirty="0" smtClean="0"/>
              <a:t>בציר </a:t>
            </a:r>
            <a:r>
              <a:rPr lang="en-US" dirty="0" smtClean="0"/>
              <a:t>x</a:t>
            </a:r>
            <a:r>
              <a:rPr lang="he-IL" dirty="0" smtClean="0"/>
              <a:t>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בכיוון </a:t>
            </a:r>
            <a:r>
              <a:rPr lang="en-US" dirty="0" smtClean="0"/>
              <a:t>y</a:t>
            </a:r>
            <a:r>
              <a:rPr lang="he-IL" dirty="0" smtClean="0"/>
              <a:t>:</a:t>
            </a: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כלומר, הגוף יחליק מטה בתאוצה השווה למחצית תאוצת הכובד</a:t>
            </a:r>
          </a:p>
          <a:p>
            <a:pPr marL="0" indent="0">
              <a:buNone/>
            </a:pPr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pPr marL="0" indent="0">
              <a:buNone/>
            </a:pPr>
            <a:endParaRPr lang="he-IL" dirty="0" smtClean="0"/>
          </a:p>
        </p:txBody>
      </p:sp>
      <p:graphicFrame>
        <p:nvGraphicFramePr>
          <p:cNvPr id="8" name="אובייקט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1764692"/>
              </p:ext>
            </p:extLst>
          </p:nvPr>
        </p:nvGraphicFramePr>
        <p:xfrm>
          <a:off x="4797242" y="1456265"/>
          <a:ext cx="892449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2" name="Equation" r:id="rId3" imgW="583920" imgH="457200" progId="Equation.DSMT4">
                  <p:embed/>
                </p:oleObj>
              </mc:Choice>
              <mc:Fallback>
                <p:oleObj name="Equation" r:id="rId3" imgW="5839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242" y="1456265"/>
                        <a:ext cx="892449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אובייקט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773918"/>
              </p:ext>
            </p:extLst>
          </p:nvPr>
        </p:nvGraphicFramePr>
        <p:xfrm>
          <a:off x="4720454" y="3465036"/>
          <a:ext cx="1820863" cy="217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3" name="Equation" r:id="rId5" imgW="1447560" imgH="1726920" progId="Equation.DSMT4">
                  <p:embed/>
                </p:oleObj>
              </mc:Choice>
              <mc:Fallback>
                <p:oleObj name="Equation" r:id="rId5" imgW="1447560" imgH="1726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0454" y="3465036"/>
                        <a:ext cx="1820863" cy="217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56" name="Picture 2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497" y="1805515"/>
            <a:ext cx="1958435" cy="2300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אובייקט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519576"/>
              </p:ext>
            </p:extLst>
          </p:nvPr>
        </p:nvGraphicFramePr>
        <p:xfrm>
          <a:off x="4757445" y="2271711"/>
          <a:ext cx="942975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4" name="Equation" r:id="rId8" imgW="749160" imgH="711000" progId="Equation.DSMT4">
                  <p:embed/>
                </p:oleObj>
              </mc:Choice>
              <mc:Fallback>
                <p:oleObj name="Equation" r:id="rId8" imgW="7491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7445" y="2271711"/>
                        <a:ext cx="942975" cy="922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3442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4 </a:t>
            </a:r>
            <a:r>
              <a:rPr lang="he-IL" dirty="0" smtClean="0"/>
              <a:t>(סעיף 4)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50919" y="709067"/>
            <a:ext cx="8744505" cy="5878000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גוף </a:t>
            </a:r>
            <a:r>
              <a:rPr lang="en-US" dirty="0"/>
              <a:t>A </a:t>
            </a:r>
            <a:r>
              <a:rPr lang="he-IL" dirty="0"/>
              <a:t> מוצמד לקרונית כמוראה בציור. מקדם החיכוך הסטטי בין הגוף לקרונית הוא </a:t>
            </a:r>
            <a:r>
              <a:rPr lang="el-GR" dirty="0"/>
              <a:t>μ</a:t>
            </a:r>
            <a:r>
              <a:rPr lang="he-IL" dirty="0"/>
              <a:t>.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he-IL" dirty="0" smtClean="0"/>
              <a:t>במצב </a:t>
            </a:r>
            <a:r>
              <a:rPr lang="he-IL" dirty="0"/>
              <a:t>המתואר בסעיף 3, מה גודלה ומה כיוונה של התאוצה הכוללת של הגוף</a:t>
            </a:r>
            <a:r>
              <a:rPr lang="he-IL" dirty="0" smtClean="0"/>
              <a:t>?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נחשב את גודל התאוצה השקולה: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כיוונה </a:t>
            </a:r>
            <a:r>
              <a:rPr lang="he-IL" dirty="0" smtClean="0"/>
              <a:t>של התאוצה נקבע ע"י הזווית </a:t>
            </a:r>
            <a:r>
              <a:rPr lang="he-IL" dirty="0" smtClean="0">
                <a:sym typeface="Symbol"/>
              </a:rPr>
              <a:t>, כך ש:</a:t>
            </a:r>
          </a:p>
          <a:p>
            <a:pPr marL="0" indent="0">
              <a:buNone/>
            </a:pPr>
            <a:endParaRPr lang="he-IL" dirty="0" smtClean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9253758"/>
              </p:ext>
            </p:extLst>
          </p:nvPr>
        </p:nvGraphicFramePr>
        <p:xfrm>
          <a:off x="2911475" y="1974850"/>
          <a:ext cx="4164013" cy="271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4" name="Equation" r:id="rId3" imgW="2908080" imgH="1892160" progId="Equation.DSMT4">
                  <p:embed/>
                </p:oleObj>
              </mc:Choice>
              <mc:Fallback>
                <p:oleObj name="Equation" r:id="rId3" imgW="2908080" imgH="1892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1475" y="1974850"/>
                        <a:ext cx="4164013" cy="271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33" y="1237722"/>
            <a:ext cx="1582615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949754"/>
              </p:ext>
            </p:extLst>
          </p:nvPr>
        </p:nvGraphicFramePr>
        <p:xfrm>
          <a:off x="2742203" y="5140145"/>
          <a:ext cx="2152650" cy="129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5" name="Equation" r:id="rId6" imgW="1409400" imgH="850680" progId="Equation.DSMT4">
                  <p:embed/>
                </p:oleObj>
              </mc:Choice>
              <mc:Fallback>
                <p:oleObj name="Equation" r:id="rId6" imgW="1409400" imgH="85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2203" y="5140145"/>
                        <a:ext cx="2152650" cy="129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4829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5 </a:t>
            </a:r>
            <a:r>
              <a:rPr lang="he-IL" sz="1800" dirty="0" smtClean="0"/>
              <a:t>מתוך בחינת </a:t>
            </a:r>
            <a:r>
              <a:rPr lang="he-IL" sz="1800" dirty="0" smtClean="0"/>
              <a:t>הבגרות 2003</a:t>
            </a:r>
            <a:endParaRPr lang="he-IL" sz="18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86431" y="709067"/>
            <a:ext cx="8589651" cy="5753877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גוף נע על מדרון לא </a:t>
            </a:r>
            <a:r>
              <a:rPr lang="he-IL" dirty="0" smtClean="0"/>
              <a:t>חלק, </a:t>
            </a:r>
            <a:r>
              <a:rPr lang="he-IL" dirty="0"/>
              <a:t>שזווית השיפוע שלו </a:t>
            </a:r>
            <a:r>
              <a:rPr lang="he-IL" dirty="0" smtClean="0"/>
              <a:t>היא </a:t>
            </a:r>
            <a:r>
              <a:rPr lang="el-GR" dirty="0" smtClean="0"/>
              <a:t>α</a:t>
            </a:r>
            <a:r>
              <a:rPr lang="he-IL" dirty="0" smtClean="0"/>
              <a:t>. </a:t>
            </a:r>
            <a:r>
              <a:rPr lang="he-IL" dirty="0"/>
              <a:t>מקדם החיכוך הקינטי בין </a:t>
            </a:r>
            <a:r>
              <a:rPr lang="he-IL" dirty="0" smtClean="0"/>
              <a:t>הגוף </a:t>
            </a:r>
            <a:r>
              <a:rPr lang="he-IL" dirty="0"/>
              <a:t>למשטח הוא </a:t>
            </a:r>
            <a:r>
              <a:rPr lang="el-GR" dirty="0" smtClean="0"/>
              <a:t>μ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r>
              <a:rPr lang="he-IL" dirty="0"/>
              <a:t>הגרף </a:t>
            </a:r>
            <a:r>
              <a:rPr lang="he-IL" dirty="0" smtClean="0"/>
              <a:t>שלפניכם </a:t>
            </a:r>
            <a:r>
              <a:rPr lang="he-IL" dirty="0"/>
              <a:t>מתאר את מהירות הגוף מתחילת תנועתו במעלה המדרון עד לרגע </a:t>
            </a:r>
            <a:r>
              <a:rPr lang="he-IL" dirty="0" smtClean="0"/>
              <a:t>חזרתו </a:t>
            </a:r>
            <a:r>
              <a:rPr lang="he-IL" dirty="0"/>
              <a:t>לתחתית </a:t>
            </a:r>
            <a:r>
              <a:rPr lang="he-IL" dirty="0" smtClean="0"/>
              <a:t>המדרון.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pPr marL="342900" indent="-342900">
              <a:buFont typeface="+mj-cs"/>
              <a:buAutoNum type="hebrew2Minus"/>
            </a:pPr>
            <a:r>
              <a:rPr lang="he-IL" dirty="0" smtClean="0"/>
              <a:t>קבעו </a:t>
            </a:r>
            <a:r>
              <a:rPr lang="he-IL" dirty="0"/>
              <a:t>בעזרת הגרף את תאוצת הגוף </a:t>
            </a:r>
            <a:r>
              <a:rPr lang="he-IL" u="sng" dirty="0"/>
              <a:t>בעלייה</a:t>
            </a:r>
            <a:r>
              <a:rPr lang="he-IL" dirty="0"/>
              <a:t> ואת תאוצתו </a:t>
            </a:r>
            <a:r>
              <a:rPr lang="he-IL" u="sng" dirty="0"/>
              <a:t>בירידה</a:t>
            </a:r>
            <a:r>
              <a:rPr lang="he-IL" dirty="0"/>
              <a:t> (לכל תאוצה </a:t>
            </a:r>
            <a:r>
              <a:rPr lang="he-IL" dirty="0" smtClean="0"/>
              <a:t>ציינו </a:t>
            </a:r>
            <a:r>
              <a:rPr lang="he-IL" dirty="0"/>
              <a:t>גודל וכיוון</a:t>
            </a:r>
            <a:r>
              <a:rPr lang="he-IL" dirty="0" smtClean="0"/>
              <a:t>).</a:t>
            </a:r>
            <a:endParaRPr lang="he-IL" dirty="0" smtClean="0"/>
          </a:p>
          <a:p>
            <a:pPr marL="342900" indent="-342900">
              <a:buFont typeface="+mj-cs"/>
              <a:buAutoNum type="hebrew2Minus"/>
            </a:pPr>
            <a:r>
              <a:rPr lang="he-IL" dirty="0" smtClean="0"/>
              <a:t>ציירו </a:t>
            </a:r>
            <a:r>
              <a:rPr lang="he-IL" dirty="0"/>
              <a:t>במחברתך את תרשימי הכוחות הפועלים על הגוף </a:t>
            </a:r>
            <a:r>
              <a:rPr lang="he-IL" u="sng" dirty="0"/>
              <a:t>בעלייתו</a:t>
            </a:r>
            <a:r>
              <a:rPr lang="he-IL" dirty="0"/>
              <a:t> ו</a:t>
            </a:r>
            <a:r>
              <a:rPr lang="he-IL" u="sng" dirty="0"/>
              <a:t>בירידתו</a:t>
            </a:r>
            <a:r>
              <a:rPr lang="he-IL" dirty="0" smtClean="0"/>
              <a:t>.</a:t>
            </a:r>
          </a:p>
          <a:p>
            <a:pPr marL="342900" indent="-342900">
              <a:buFont typeface="+mj-cs"/>
              <a:buAutoNum type="hebrew2Minus"/>
            </a:pPr>
            <a:r>
              <a:rPr lang="he-IL" dirty="0" smtClean="0"/>
              <a:t>כתבו </a:t>
            </a:r>
            <a:r>
              <a:rPr lang="he-IL" dirty="0"/>
              <a:t>ביטויים המתארים את תאוצת הגוף </a:t>
            </a:r>
            <a:r>
              <a:rPr lang="he-IL" u="sng" dirty="0"/>
              <a:t>בעלייתו</a:t>
            </a:r>
            <a:r>
              <a:rPr lang="he-IL" dirty="0"/>
              <a:t> ו</a:t>
            </a:r>
            <a:r>
              <a:rPr lang="he-IL" u="sng" dirty="0"/>
              <a:t>בירידתו</a:t>
            </a:r>
            <a:r>
              <a:rPr lang="he-IL" dirty="0"/>
              <a:t> כפונקציה של מקדם החיכוך </a:t>
            </a:r>
            <a:r>
              <a:rPr lang="el-GR" dirty="0" smtClean="0"/>
              <a:t>μ</a:t>
            </a:r>
            <a:r>
              <a:rPr lang="he-IL" dirty="0" smtClean="0"/>
              <a:t>, </a:t>
            </a:r>
            <a:r>
              <a:rPr lang="he-IL" dirty="0"/>
              <a:t>זווית השיפוע </a:t>
            </a:r>
            <a:r>
              <a:rPr lang="el-GR" dirty="0"/>
              <a:t>α</a:t>
            </a:r>
            <a:r>
              <a:rPr lang="he-IL" dirty="0" smtClean="0"/>
              <a:t> </a:t>
            </a:r>
            <a:r>
              <a:rPr lang="he-IL" dirty="0"/>
              <a:t>ו- </a:t>
            </a:r>
            <a:r>
              <a:rPr lang="en-US" dirty="0"/>
              <a:t>g</a:t>
            </a:r>
            <a:r>
              <a:rPr lang="he-IL" dirty="0" smtClean="0"/>
              <a:t>.</a:t>
            </a:r>
          </a:p>
          <a:p>
            <a:pPr marL="342900" indent="-342900">
              <a:buFont typeface="+mj-cs"/>
              <a:buAutoNum type="hebrew2Minus"/>
            </a:pPr>
            <a:r>
              <a:rPr lang="he-IL" dirty="0"/>
              <a:t>על פי הגרף, זמן הירידה גדול מזמן העלייה. בהסתמך על הביטויים שכתבת בסעיף ג, </a:t>
            </a:r>
            <a:r>
              <a:rPr lang="he-IL" dirty="0" smtClean="0"/>
              <a:t>הסבירו </a:t>
            </a:r>
            <a:r>
              <a:rPr lang="he-IL" dirty="0"/>
              <a:t>מדוע הירידה ארכה זמן רב יותר.</a:t>
            </a:r>
            <a:endParaRPr lang="en-US" dirty="0"/>
          </a:p>
          <a:p>
            <a:pPr marL="342900" indent="-342900">
              <a:buFont typeface="+mj-cs"/>
              <a:buAutoNum type="hebrew2Minus"/>
            </a:pPr>
            <a:endParaRPr lang="he-IL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1" y="1544960"/>
            <a:ext cx="3129008" cy="2782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09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5א'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7553" y="709067"/>
            <a:ext cx="8682361" cy="5798265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גוף נע על מדרון לא חלק, שזווית השיפוע שלו היא </a:t>
            </a:r>
            <a:r>
              <a:rPr lang="el-GR" dirty="0"/>
              <a:t>α</a:t>
            </a:r>
            <a:r>
              <a:rPr lang="he-IL" dirty="0"/>
              <a:t>. מקדם החיכוך הקינטי בין הגוף למשטח הוא </a:t>
            </a:r>
            <a:r>
              <a:rPr lang="el-GR" dirty="0"/>
              <a:t>μ</a:t>
            </a:r>
            <a:r>
              <a:rPr lang="he-IL" dirty="0"/>
              <a:t>.</a:t>
            </a:r>
          </a:p>
          <a:p>
            <a:pPr marL="0" indent="0">
              <a:buNone/>
            </a:pPr>
            <a:r>
              <a:rPr lang="he-IL" dirty="0"/>
              <a:t>הגרף שלפניכם מתאר את מהירות הגוף מתחילת תנועתו במעלה המדרון עד לרגע חזרתו לתחתית המדרון.</a:t>
            </a: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342900" indent="-342900">
              <a:buFont typeface="+mj-cs"/>
              <a:buAutoNum type="hebrew2Minus"/>
            </a:pPr>
            <a:r>
              <a:rPr lang="he-IL" dirty="0" smtClean="0"/>
              <a:t>קבעו </a:t>
            </a:r>
            <a:r>
              <a:rPr lang="he-IL" dirty="0"/>
              <a:t>בעזרת הגרף את תאוצת הגוף </a:t>
            </a:r>
            <a:r>
              <a:rPr lang="he-IL" u="sng" dirty="0"/>
              <a:t>בעלייה</a:t>
            </a:r>
            <a:r>
              <a:rPr lang="he-IL" dirty="0"/>
              <a:t> ואת תאוצתו </a:t>
            </a:r>
            <a:r>
              <a:rPr lang="he-IL" u="sng" dirty="0"/>
              <a:t>בירידה</a:t>
            </a:r>
            <a:r>
              <a:rPr lang="he-IL" dirty="0"/>
              <a:t> (לכל תאוצה </a:t>
            </a:r>
            <a:r>
              <a:rPr lang="he-IL" dirty="0" smtClean="0"/>
              <a:t>ציינו </a:t>
            </a:r>
            <a:r>
              <a:rPr lang="he-IL" dirty="0"/>
              <a:t>גודל וכיוון</a:t>
            </a:r>
            <a:r>
              <a:rPr lang="he-IL" dirty="0" smtClean="0"/>
              <a:t>).</a:t>
            </a:r>
            <a:endParaRPr lang="he-IL" dirty="0" smtClean="0"/>
          </a:p>
          <a:p>
            <a:r>
              <a:rPr lang="he-IL" dirty="0"/>
              <a:t>תאוצת הגוף </a:t>
            </a:r>
            <a:r>
              <a:rPr lang="he-IL" dirty="0" smtClean="0"/>
              <a:t>בעלייה </a:t>
            </a:r>
            <a:r>
              <a:rPr lang="he-IL" dirty="0"/>
              <a:t>(התאוצה נגד כיוון העלייה):</a:t>
            </a: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/>
              <a:t>תאוצת הגוף בירידה (התאוצה היא עם כיוון הירידה</a:t>
            </a:r>
            <a:r>
              <a:rPr lang="he-IL" dirty="0" smtClean="0"/>
              <a:t>):</a:t>
            </a:r>
            <a:endParaRPr lang="he-IL" dirty="0" smtClean="0"/>
          </a:p>
          <a:p>
            <a:pPr rtl="0"/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342900" indent="-342900">
              <a:buFont typeface="+mj-cs"/>
              <a:buAutoNum type="hebrew2Minus"/>
            </a:pPr>
            <a:endParaRPr lang="he-IL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3896710"/>
              </p:ext>
            </p:extLst>
          </p:nvPr>
        </p:nvGraphicFramePr>
        <p:xfrm>
          <a:off x="1527205" y="5784234"/>
          <a:ext cx="2565401" cy="572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6" name="Equation" r:id="rId3" imgW="1765300" imgH="393700" progId="Equation.DSMT4">
                  <p:embed/>
                </p:oleObj>
              </mc:Choice>
              <mc:Fallback>
                <p:oleObj name="Equation" r:id="rId3" imgW="1765300" imgH="393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205" y="5784234"/>
                        <a:ext cx="2565401" cy="5721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50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198329"/>
              </p:ext>
            </p:extLst>
          </p:nvPr>
        </p:nvGraphicFramePr>
        <p:xfrm>
          <a:off x="1544468" y="4660345"/>
          <a:ext cx="2319618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7" name="Equation" r:id="rId5" imgW="1714320" imgH="431640" progId="Equation.DSMT4">
                  <p:embed/>
                </p:oleObj>
              </mc:Choice>
              <mc:Fallback>
                <p:oleObj name="Equation" r:id="rId5" imgW="17143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44468" y="4660345"/>
                        <a:ext cx="2319618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2" t="4458" b="7806"/>
          <a:stretch/>
        </p:blipFill>
        <p:spPr bwMode="auto">
          <a:xfrm>
            <a:off x="177554" y="1411550"/>
            <a:ext cx="2929631" cy="244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3279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</a:t>
            </a:r>
            <a:r>
              <a:rPr lang="he-IL" dirty="0" smtClean="0"/>
              <a:t>5ב'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גוף נע על מדרון לא חלק, שזווית השיפוע שלו היא </a:t>
            </a:r>
            <a:r>
              <a:rPr lang="el-GR" dirty="0"/>
              <a:t>α</a:t>
            </a:r>
            <a:r>
              <a:rPr lang="he-IL" dirty="0"/>
              <a:t>. מקדם החיכוך הקינטי בין הגוף למשטח הוא </a:t>
            </a:r>
            <a:r>
              <a:rPr lang="el-GR" dirty="0"/>
              <a:t>μ</a:t>
            </a:r>
            <a:r>
              <a:rPr lang="he-IL" dirty="0"/>
              <a:t>.</a:t>
            </a:r>
          </a:p>
          <a:p>
            <a:pPr marL="342900" indent="-342900">
              <a:buFont typeface="+mj-cs"/>
              <a:buAutoNum type="hebrew2Minus" startAt="2"/>
            </a:pPr>
            <a:r>
              <a:rPr lang="he-IL" dirty="0" smtClean="0"/>
              <a:t>ציירו במחברתכם </a:t>
            </a:r>
            <a:r>
              <a:rPr lang="he-IL" dirty="0"/>
              <a:t>את תרשימי הכוחות הפועלים על הגוף </a:t>
            </a:r>
            <a:r>
              <a:rPr lang="he-IL" u="sng" dirty="0"/>
              <a:t>בעלייתו</a:t>
            </a:r>
            <a:r>
              <a:rPr lang="he-IL" dirty="0"/>
              <a:t> ו</a:t>
            </a:r>
            <a:r>
              <a:rPr lang="he-IL" u="sng" dirty="0"/>
              <a:t>בירידתו</a:t>
            </a:r>
            <a:r>
              <a:rPr lang="he-IL" dirty="0"/>
              <a:t>.</a:t>
            </a:r>
          </a:p>
          <a:p>
            <a:endParaRPr lang="he-IL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206" y="2399314"/>
            <a:ext cx="6282736" cy="2075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2402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</a:t>
            </a:r>
            <a:r>
              <a:rPr lang="he-IL" dirty="0" smtClean="0"/>
              <a:t>5ג'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7452" y="709067"/>
            <a:ext cx="8518630" cy="4067119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גוף נע על מדרון לא חלק, שזווית השיפוע שלו היא </a:t>
            </a:r>
            <a:r>
              <a:rPr lang="el-GR" dirty="0"/>
              <a:t>α</a:t>
            </a:r>
            <a:r>
              <a:rPr lang="he-IL" dirty="0"/>
              <a:t>. מקדם החיכוך הקינטי בין הגוף למשטח הוא </a:t>
            </a:r>
            <a:r>
              <a:rPr lang="el-GR" dirty="0"/>
              <a:t>μ</a:t>
            </a:r>
            <a:r>
              <a:rPr lang="he-IL" dirty="0"/>
              <a:t>.</a:t>
            </a:r>
          </a:p>
          <a:p>
            <a:pPr marL="342900" indent="-342900">
              <a:buFont typeface="+mj-cs"/>
              <a:buAutoNum type="hebrew2Minus" startAt="3"/>
            </a:pPr>
            <a:r>
              <a:rPr lang="he-IL" dirty="0" smtClean="0"/>
              <a:t>כתבו ביטויים, </a:t>
            </a:r>
            <a:r>
              <a:rPr lang="he-IL" dirty="0"/>
              <a:t>המתארים את תאוצת הגוף </a:t>
            </a:r>
            <a:r>
              <a:rPr lang="he-IL" u="sng" dirty="0"/>
              <a:t>בעלייתו</a:t>
            </a:r>
            <a:r>
              <a:rPr lang="he-IL" dirty="0"/>
              <a:t> </a:t>
            </a:r>
            <a:r>
              <a:rPr lang="he-IL" dirty="0" smtClean="0"/>
              <a:t>ו</a:t>
            </a:r>
            <a:r>
              <a:rPr lang="he-IL" u="sng" dirty="0" smtClean="0"/>
              <a:t>בירידתו,</a:t>
            </a:r>
            <a:r>
              <a:rPr lang="he-IL" dirty="0" smtClean="0"/>
              <a:t> </a:t>
            </a:r>
            <a:r>
              <a:rPr lang="he-IL" dirty="0"/>
              <a:t>כפונקציה של מקדם החיכוך </a:t>
            </a:r>
            <a:r>
              <a:rPr lang="el-GR" dirty="0"/>
              <a:t>μ</a:t>
            </a:r>
            <a:r>
              <a:rPr lang="he-IL" dirty="0"/>
              <a:t>, זווית השיפוע </a:t>
            </a:r>
            <a:r>
              <a:rPr lang="el-GR" dirty="0"/>
              <a:t>α</a:t>
            </a:r>
            <a:r>
              <a:rPr lang="he-IL" dirty="0"/>
              <a:t> ו- </a:t>
            </a:r>
            <a:r>
              <a:rPr lang="en-US" dirty="0"/>
              <a:t>g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/>
              <a:t> החוק השני של ניוטון בעלייה</a:t>
            </a:r>
            <a:r>
              <a:rPr lang="he-IL" dirty="0" smtClean="0"/>
              <a:t>: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/>
              <a:t> החוק השני של ניוטון בירידה: </a:t>
            </a:r>
            <a:endParaRPr lang="he-IL" dirty="0" smtClean="0"/>
          </a:p>
          <a:p>
            <a:pPr marL="0" indent="0">
              <a:buNone/>
            </a:pPr>
            <a:r>
              <a:rPr lang="he-IL" dirty="0"/>
              <a:t> 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57" y="2675740"/>
            <a:ext cx="759513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256" y="5350592"/>
            <a:ext cx="2950471" cy="99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167" y="1427225"/>
            <a:ext cx="1729111" cy="1412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חץ שמאלה 4"/>
          <p:cNvSpPr/>
          <p:nvPr/>
        </p:nvSpPr>
        <p:spPr>
          <a:xfrm>
            <a:off x="4172505" y="3366302"/>
            <a:ext cx="781235" cy="14925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356" y="4056865"/>
            <a:ext cx="1626463" cy="1167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2846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</a:t>
            </a:r>
            <a:r>
              <a:rPr lang="he-IL" dirty="0" smtClean="0"/>
              <a:t>5ד'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גוף נע על מדרון לא חלק, שזווית השיפוע שלו היא </a:t>
            </a:r>
            <a:r>
              <a:rPr lang="el-GR" dirty="0"/>
              <a:t>α</a:t>
            </a:r>
            <a:r>
              <a:rPr lang="he-IL" dirty="0"/>
              <a:t>. מקדם החיכוך הקינטי בין הגוף למשטח הוא </a:t>
            </a:r>
            <a:r>
              <a:rPr lang="el-GR" dirty="0"/>
              <a:t>μ</a:t>
            </a:r>
            <a:r>
              <a:rPr lang="he-IL" dirty="0"/>
              <a:t>.</a:t>
            </a:r>
          </a:p>
          <a:p>
            <a:pPr marL="342900" indent="-342900">
              <a:buFont typeface="+mj-cs"/>
              <a:buAutoNum type="hebrew2Minus" startAt="4"/>
            </a:pPr>
            <a:r>
              <a:rPr lang="he-IL" dirty="0" smtClean="0"/>
              <a:t>על </a:t>
            </a:r>
            <a:r>
              <a:rPr lang="he-IL" dirty="0"/>
              <a:t>פי הגרף, זמן הירידה גדול מזמן העלייה.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בהסתמך </a:t>
            </a:r>
            <a:r>
              <a:rPr lang="he-IL" dirty="0"/>
              <a:t>על הביטויים </a:t>
            </a:r>
            <a:r>
              <a:rPr lang="he-IL" dirty="0" smtClean="0"/>
              <a:t>שכתבתם </a:t>
            </a:r>
            <a:r>
              <a:rPr lang="he-IL" dirty="0"/>
              <a:t>בסעיף ג, </a:t>
            </a:r>
            <a:r>
              <a:rPr lang="he-IL" dirty="0" smtClean="0"/>
              <a:t>הסבירו </a:t>
            </a:r>
            <a:r>
              <a:rPr lang="he-IL" dirty="0"/>
              <a:t>מדוע הירידה ארכה זמן רב יותר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lvl="0"/>
            <a:r>
              <a:rPr lang="he-IL" dirty="0"/>
              <a:t>תאוצת הגוף בערכה המוחלט גדולה יותר בעלייה מאשר בירידה, מאחר </a:t>
            </a:r>
            <a:r>
              <a:rPr lang="he-IL" dirty="0" smtClean="0"/>
              <a:t>וההעתק בעלייה </a:t>
            </a:r>
            <a:r>
              <a:rPr lang="he-IL" dirty="0"/>
              <a:t>זהה לזה שבירידה, אזי הגוף הנע בתאוצה גדולה יותר עובר העתק </a:t>
            </a:r>
            <a:r>
              <a:rPr lang="he-IL" dirty="0" smtClean="0"/>
              <a:t>זהה בזמן </a:t>
            </a:r>
            <a:r>
              <a:rPr lang="he-IL" dirty="0"/>
              <a:t>קצר יותר.</a:t>
            </a:r>
            <a:endParaRPr lang="en-US" dirty="0"/>
          </a:p>
          <a:p>
            <a:r>
              <a:rPr lang="en-US" b="1" dirty="0"/>
              <a:t>   </a:t>
            </a:r>
            <a:r>
              <a:rPr lang="he-IL" b="1" dirty="0"/>
              <a:t>הסבר נוסף</a:t>
            </a:r>
            <a:r>
              <a:rPr lang="he-IL" b="1" dirty="0" smtClean="0"/>
              <a:t>: </a:t>
            </a:r>
            <a:r>
              <a:rPr lang="he-IL" dirty="0"/>
              <a:t>ה</a:t>
            </a:r>
            <a:r>
              <a:rPr lang="he-IL" dirty="0" smtClean="0"/>
              <a:t>חיכוך </a:t>
            </a:r>
            <a:r>
              <a:rPr lang="he-IL" dirty="0"/>
              <a:t>בירידה מקטין את התאוצה השלילית לעומת החיכוך בעלייה שתורם  </a:t>
            </a:r>
            <a:r>
              <a:rPr lang="en-US" dirty="0"/>
              <a:t>         </a:t>
            </a:r>
            <a:r>
              <a:rPr lang="he-IL" dirty="0"/>
              <a:t>לתאוצה השלילית.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10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1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/>
              <a:t>כוח שקול של 20</a:t>
            </a:r>
            <a:r>
              <a:rPr lang="he-IL" dirty="0"/>
              <a:t> </a:t>
            </a:r>
            <a:r>
              <a:rPr lang="he-IL" dirty="0" smtClean="0"/>
              <a:t>ניוטון מעניק למסה </a:t>
            </a:r>
            <a:r>
              <a:rPr lang="en-US" dirty="0" smtClean="0"/>
              <a:t>m</a:t>
            </a:r>
            <a:r>
              <a:rPr lang="he-IL" dirty="0" smtClean="0"/>
              <a:t> תאוצה של 8 מ/ש</a:t>
            </a:r>
            <a:r>
              <a:rPr lang="he-IL" baseline="30000" dirty="0" smtClean="0"/>
              <a:t>2 </a:t>
            </a:r>
            <a:r>
              <a:rPr lang="he-IL" dirty="0" smtClean="0"/>
              <a:t> ולמסה </a:t>
            </a:r>
            <a:r>
              <a:rPr lang="en-US" dirty="0" smtClean="0"/>
              <a:t>m’</a:t>
            </a:r>
            <a:r>
              <a:rPr lang="he-IL" dirty="0" smtClean="0"/>
              <a:t> תאוצה של 24 מ/ש</a:t>
            </a:r>
            <a:r>
              <a:rPr lang="he-IL" baseline="30000" dirty="0" smtClean="0"/>
              <a:t>2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r>
              <a:rPr lang="he-IL" dirty="0" smtClean="0"/>
              <a:t>מה התאוצה שיעניק הכוח לשתי המסות, אם יחברו אותן יחד?</a:t>
            </a:r>
          </a:p>
        </p:txBody>
      </p:sp>
    </p:spTree>
    <p:extLst>
      <p:ext uri="{BB962C8B-B14F-4D97-AF65-F5344CB8AC3E}">
        <p14:creationId xmlns:p14="http://schemas.microsoft.com/office/powerpoint/2010/main" val="3883383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מכניקה ניוטונית עמ' 282</a:t>
            </a:r>
            <a:endParaRPr lang="he-IL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006" y="849683"/>
            <a:ext cx="3765651" cy="2782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7521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מכניקה ניוטונית עמ' 283</a:t>
            </a:r>
            <a:endParaRPr lang="he-IL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656" y="653125"/>
            <a:ext cx="3940203" cy="3439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65372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תרגילים </a:t>
            </a:r>
            <a:r>
              <a:rPr lang="he-IL" dirty="0" smtClean="0"/>
              <a:t>מומלצים נוספים </a:t>
            </a:r>
            <a:r>
              <a:rPr lang="he-IL" dirty="0"/>
              <a:t>מהספר: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פרק ד' עמוד 268: תרגילים 43, 51, 74, 82</a:t>
            </a:r>
          </a:p>
          <a:p>
            <a:pPr marL="0" indent="0">
              <a:buNone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27950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1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434281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כוח שקול של 20 ניוטון מעניק למסה </a:t>
            </a:r>
            <a:r>
              <a:rPr lang="en-US" dirty="0"/>
              <a:t>m</a:t>
            </a:r>
            <a:r>
              <a:rPr lang="he-IL" dirty="0"/>
              <a:t> תאוצה של 8 מ/ש</a:t>
            </a:r>
            <a:r>
              <a:rPr lang="he-IL" baseline="30000" dirty="0"/>
              <a:t>2 </a:t>
            </a:r>
            <a:r>
              <a:rPr lang="he-IL" dirty="0"/>
              <a:t> ולמסה </a:t>
            </a:r>
            <a:r>
              <a:rPr lang="en-US" dirty="0"/>
              <a:t>m’</a:t>
            </a:r>
            <a:r>
              <a:rPr lang="he-IL" dirty="0"/>
              <a:t> תאוצה של 24 מ/ש</a:t>
            </a:r>
            <a:r>
              <a:rPr lang="he-IL" baseline="30000" dirty="0"/>
              <a:t>2</a:t>
            </a:r>
            <a:r>
              <a:rPr lang="he-IL" dirty="0"/>
              <a:t>.</a:t>
            </a:r>
          </a:p>
          <a:p>
            <a:pPr marL="0" indent="0">
              <a:buNone/>
            </a:pPr>
            <a:r>
              <a:rPr lang="he-IL" dirty="0"/>
              <a:t>מה התאוצה שיעניק הכוח לשתי המסות, אם יחברו אותן יחד</a:t>
            </a:r>
            <a:r>
              <a:rPr lang="he-IL" dirty="0" smtClean="0"/>
              <a:t>?</a:t>
            </a:r>
          </a:p>
          <a:p>
            <a:pPr marL="0" indent="0">
              <a:buNone/>
            </a:pPr>
            <a:endParaRPr lang="he-IL" dirty="0"/>
          </a:p>
          <a:p>
            <a:r>
              <a:rPr lang="he-IL" dirty="0" smtClean="0"/>
              <a:t>נחשב תחילה את המסות, על פי החוק השני של ניוטון: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כעת נחשב את התאוצה של שני הגופים, המחוברים יחד:</a:t>
            </a:r>
          </a:p>
          <a:p>
            <a:endParaRPr lang="he-IL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937678"/>
              </p:ext>
            </p:extLst>
          </p:nvPr>
        </p:nvGraphicFramePr>
        <p:xfrm>
          <a:off x="1725613" y="1781175"/>
          <a:ext cx="1755775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" name="Equation" r:id="rId3" imgW="1269720" imgH="1536480" progId="Equation.DSMT4">
                  <p:embed/>
                </p:oleObj>
              </mc:Choice>
              <mc:Fallback>
                <p:oleObj name="Equation" r:id="rId3" imgW="1269720" imgH="1536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25613" y="1781175"/>
                        <a:ext cx="1755775" cy="212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9969195"/>
              </p:ext>
            </p:extLst>
          </p:nvPr>
        </p:nvGraphicFramePr>
        <p:xfrm>
          <a:off x="1609478" y="4969199"/>
          <a:ext cx="3144838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" name="Equation" r:id="rId5" imgW="2082600" imgH="431640" progId="Equation.DSMT4">
                  <p:embed/>
                </p:oleObj>
              </mc:Choice>
              <mc:Fallback>
                <p:oleObj name="Equation" r:id="rId5" imgW="2082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09478" y="4969199"/>
                        <a:ext cx="3144838" cy="652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099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2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/>
              <a:t>מסה של 5 ק"ג קשורה לחוט חסר מסה כמתואר בתרשים.</a:t>
            </a:r>
          </a:p>
          <a:p>
            <a:pPr marL="0" indent="0">
              <a:buNone/>
            </a:pPr>
            <a:r>
              <a:rPr lang="he-IL" dirty="0" smtClean="0"/>
              <a:t>מה המתיחות בחוט, אם תאוצת המסה היא:</a:t>
            </a:r>
          </a:p>
          <a:p>
            <a:pPr marL="0" indent="0">
              <a:buNone/>
            </a:pPr>
            <a:endParaRPr lang="he-IL" dirty="0" smtClean="0"/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1.5 מ/ש</a:t>
            </a:r>
            <a:r>
              <a:rPr lang="he-IL" baseline="30000" dirty="0" smtClean="0"/>
              <a:t>2</a:t>
            </a:r>
            <a:r>
              <a:rPr lang="he-IL" dirty="0" smtClean="0"/>
              <a:t> כלפי מעלה ?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/>
              <a:t>1.5 </a:t>
            </a:r>
            <a:r>
              <a:rPr lang="he-IL" dirty="0" smtClean="0"/>
              <a:t>מ/ש</a:t>
            </a:r>
            <a:r>
              <a:rPr lang="he-IL" baseline="30000" dirty="0" smtClean="0"/>
              <a:t>2</a:t>
            </a:r>
            <a:r>
              <a:rPr lang="he-IL" dirty="0" smtClean="0"/>
              <a:t> </a:t>
            </a:r>
            <a:r>
              <a:rPr lang="he-IL" dirty="0"/>
              <a:t>כלפי </a:t>
            </a:r>
            <a:r>
              <a:rPr lang="he-IL" dirty="0" smtClean="0"/>
              <a:t>מעלה ?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10 מ/ש</a:t>
            </a:r>
            <a:r>
              <a:rPr lang="he-IL" baseline="30000" dirty="0" smtClean="0"/>
              <a:t>2</a:t>
            </a:r>
            <a:r>
              <a:rPr lang="he-IL" dirty="0" smtClean="0"/>
              <a:t> </a:t>
            </a:r>
            <a:r>
              <a:rPr lang="he-IL" dirty="0"/>
              <a:t>כלפי </a:t>
            </a:r>
            <a:r>
              <a:rPr lang="he-IL" dirty="0" smtClean="0"/>
              <a:t>מטה ?</a:t>
            </a:r>
            <a:endParaRPr lang="he-IL" dirty="0"/>
          </a:p>
          <a:p>
            <a:pPr marL="342900" indent="-342900">
              <a:buFont typeface="+mj-lt"/>
              <a:buAutoNum type="arabicPeriod"/>
            </a:pPr>
            <a:endParaRPr lang="he-IL" dirty="0" smtClean="0"/>
          </a:p>
          <a:p>
            <a:pPr marL="342900" indent="-342900">
              <a:buFont typeface="+mj-lt"/>
              <a:buAutoNum type="arabicPeriod"/>
            </a:pPr>
            <a:endParaRPr lang="he-IL" dirty="0"/>
          </a:p>
          <a:p>
            <a:pPr marL="342900" indent="-342900">
              <a:buFont typeface="+mj-lt"/>
              <a:buAutoNum type="arabicPeriod"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463" y="2595563"/>
            <a:ext cx="56197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5081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2 (1)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מסה של 5 ק"ג קשורה לחוט חסר מסה כמתואר בתרשים.</a:t>
            </a:r>
          </a:p>
          <a:p>
            <a:pPr marL="342900" indent="-342900">
              <a:buAutoNum type="arabicPeriod"/>
            </a:pPr>
            <a:r>
              <a:rPr lang="he-IL" dirty="0" smtClean="0"/>
              <a:t>מה </a:t>
            </a:r>
            <a:r>
              <a:rPr lang="he-IL" dirty="0"/>
              <a:t>המתיחות בחוט, אם תאוצת המסה </a:t>
            </a:r>
            <a:r>
              <a:rPr lang="he-IL" dirty="0" smtClean="0"/>
              <a:t>היא 1.5 מ/ש</a:t>
            </a:r>
            <a:r>
              <a:rPr lang="he-IL" baseline="30000" dirty="0" smtClean="0"/>
              <a:t>2</a:t>
            </a:r>
            <a:r>
              <a:rPr lang="he-IL" dirty="0" smtClean="0"/>
              <a:t> </a:t>
            </a:r>
            <a:r>
              <a:rPr lang="he-IL" dirty="0"/>
              <a:t>כלפי </a:t>
            </a:r>
            <a:r>
              <a:rPr lang="he-IL" dirty="0" smtClean="0"/>
              <a:t>מעלה? 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במקרה זה הכוחות הפועלים על הגוף הם כמוראה בתרשים.</a:t>
            </a:r>
          </a:p>
          <a:p>
            <a:r>
              <a:rPr lang="he-IL" dirty="0" smtClean="0"/>
              <a:t>ממשוואת הכוחות נקבל:</a:t>
            </a:r>
          </a:p>
          <a:p>
            <a:endParaRPr lang="he-IL" dirty="0" smtClean="0"/>
          </a:p>
          <a:p>
            <a:endParaRPr lang="he-IL" dirty="0"/>
          </a:p>
          <a:p>
            <a:endParaRPr lang="he-I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813" y="1876425"/>
            <a:ext cx="7524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809668"/>
              </p:ext>
            </p:extLst>
          </p:nvPr>
        </p:nvGraphicFramePr>
        <p:xfrm>
          <a:off x="4095473" y="2559775"/>
          <a:ext cx="335597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Equation" r:id="rId4" imgW="2425680" imgH="711000" progId="Equation.DSMT4">
                  <p:embed/>
                </p:oleObj>
              </mc:Choice>
              <mc:Fallback>
                <p:oleObj name="Equation" r:id="rId4" imgW="2425680" imgH="711000" progId="Equation.DSMT4">
                  <p:embed/>
                  <p:pic>
                    <p:nvPicPr>
                      <p:cNvPr id="0" name="אובייקט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473" y="2559775"/>
                        <a:ext cx="3355975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8161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2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מסה של 5 ק"ג קשורה לחוט חסר מסה כמתואר בתרשים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6"/>
                </a:solidFill>
              </a:rPr>
              <a:t>2. </a:t>
            </a:r>
            <a:r>
              <a:rPr lang="he-IL" dirty="0" smtClean="0"/>
              <a:t>מה </a:t>
            </a:r>
            <a:r>
              <a:rPr lang="he-IL" dirty="0"/>
              <a:t>המתיחות בחוט, אם תאוצת המסה היא 1.5 מ/ש</a:t>
            </a:r>
            <a:r>
              <a:rPr lang="he-IL" baseline="30000" dirty="0"/>
              <a:t>2</a:t>
            </a:r>
            <a:r>
              <a:rPr lang="he-IL" dirty="0"/>
              <a:t> כלפי </a:t>
            </a:r>
            <a:r>
              <a:rPr lang="he-IL" dirty="0" smtClean="0"/>
              <a:t>מטה? </a:t>
            </a: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במקרה </a:t>
            </a:r>
            <a:r>
              <a:rPr lang="he-IL" dirty="0"/>
              <a:t>זה הכוחות הפועלים על הגוף הם כמוראה בתרשים.</a:t>
            </a:r>
          </a:p>
          <a:p>
            <a:r>
              <a:rPr lang="he-IL" dirty="0"/>
              <a:t>ממשוואת הכוחות </a:t>
            </a:r>
            <a:r>
              <a:rPr lang="he-IL" dirty="0" smtClean="0"/>
              <a:t>נקבל (התאוצה כלפי מטה, ולכן שלילית):</a:t>
            </a:r>
            <a:endParaRPr lang="he-I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913" y="1751013"/>
            <a:ext cx="7524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402533"/>
              </p:ext>
            </p:extLst>
          </p:nvPr>
        </p:nvGraphicFramePr>
        <p:xfrm>
          <a:off x="3910090" y="3349888"/>
          <a:ext cx="367347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4" name="Equation" r:id="rId4" imgW="2654280" imgH="711000" progId="Equation.DSMT4">
                  <p:embed/>
                </p:oleObj>
              </mc:Choice>
              <mc:Fallback>
                <p:oleObj name="Equation" r:id="rId4" imgW="2654280" imgH="711000" progId="Equation.DSMT4">
                  <p:embed/>
                  <p:pic>
                    <p:nvPicPr>
                      <p:cNvPr id="0" name="אובייקט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0090" y="3349888"/>
                        <a:ext cx="3673475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6804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2 (3)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מסה של 5 ק"ג קשורה לחוט חסר מסה כמתואר בתרשים.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6"/>
                </a:solidFill>
              </a:rPr>
              <a:t>3. </a:t>
            </a:r>
            <a:r>
              <a:rPr lang="he-IL" dirty="0"/>
              <a:t>מה המתיחות בחוט, אם תאוצת המסה היא </a:t>
            </a:r>
            <a:r>
              <a:rPr lang="he-IL" dirty="0" smtClean="0"/>
              <a:t>10 </a:t>
            </a:r>
            <a:r>
              <a:rPr lang="he-IL" dirty="0"/>
              <a:t>מ/ש</a:t>
            </a:r>
            <a:r>
              <a:rPr lang="he-IL" baseline="30000" dirty="0"/>
              <a:t>2</a:t>
            </a:r>
            <a:r>
              <a:rPr lang="he-IL" dirty="0"/>
              <a:t> כלפי מטה? </a:t>
            </a:r>
            <a:r>
              <a:rPr lang="he-IL" dirty="0" smtClean="0"/>
              <a:t>(כלומר: </a:t>
            </a:r>
            <a:r>
              <a:rPr lang="en-US" dirty="0" smtClean="0"/>
              <a:t>(a=g= -10m/s</a:t>
            </a:r>
            <a:r>
              <a:rPr lang="en-US" baseline="30000" dirty="0" smtClean="0"/>
              <a:t>2</a:t>
            </a: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במקרה </a:t>
            </a:r>
            <a:r>
              <a:rPr lang="he-IL" dirty="0"/>
              <a:t>זה הכוחות הפועלים על הגוף הם </a:t>
            </a:r>
            <a:r>
              <a:rPr lang="he-IL" dirty="0" smtClean="0"/>
              <a:t>כמתואר </a:t>
            </a:r>
            <a:r>
              <a:rPr lang="he-IL" dirty="0"/>
              <a:t>בתרשים.</a:t>
            </a:r>
          </a:p>
          <a:p>
            <a:r>
              <a:rPr lang="he-IL" dirty="0"/>
              <a:t>ממשוואת הכוחות נקבל </a:t>
            </a:r>
            <a:r>
              <a:rPr lang="he-IL" dirty="0" smtClean="0"/>
              <a:t>(גם במקרה זה התאוצה </a:t>
            </a:r>
            <a:r>
              <a:rPr lang="he-IL" dirty="0"/>
              <a:t>כלפי מטה, ולכן שלילית</a:t>
            </a:r>
            <a:r>
              <a:rPr lang="he-IL" dirty="0" smtClean="0"/>
              <a:t>):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r>
              <a:rPr lang="he-IL" dirty="0" smtClean="0"/>
              <a:t>במצב זה המתיחות היא 0 (חוט קרוע או רפוי).</a:t>
            </a:r>
            <a:endParaRPr lang="he-I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513" y="1928813"/>
            <a:ext cx="7524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496791"/>
              </p:ext>
            </p:extLst>
          </p:nvPr>
        </p:nvGraphicFramePr>
        <p:xfrm>
          <a:off x="3712793" y="2559775"/>
          <a:ext cx="33385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Equation" r:id="rId4" imgW="2412720" imgH="711000" progId="Equation.DSMT4">
                  <p:embed/>
                </p:oleObj>
              </mc:Choice>
              <mc:Fallback>
                <p:oleObj name="Equation" r:id="rId4" imgW="2412720" imgH="711000" progId="Equation.DSMT4">
                  <p:embed/>
                  <p:pic>
                    <p:nvPicPr>
                      <p:cNvPr id="0" name="אובייקט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2793" y="2559775"/>
                        <a:ext cx="3338512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7831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3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23585" y="692134"/>
            <a:ext cx="8236530" cy="4569371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כוח של 400 ניוטון דוחף תיבה בת 25 ק"ג </a:t>
            </a:r>
            <a:r>
              <a:rPr lang="he-IL" dirty="0"/>
              <a:t>בזווית של 50</a:t>
            </a:r>
            <a:r>
              <a:rPr lang="he-IL" dirty="0">
                <a:latin typeface="Arial"/>
                <a:cs typeface="Arial"/>
              </a:rPr>
              <a:t>°</a:t>
            </a:r>
            <a:r>
              <a:rPr lang="he-IL" dirty="0"/>
              <a:t> כלפי מטה, </a:t>
            </a:r>
            <a:r>
              <a:rPr lang="he-IL" dirty="0" smtClean="0"/>
              <a:t>כמוראה בתרשים. </a:t>
            </a:r>
          </a:p>
          <a:p>
            <a:pPr marL="0" indent="0">
              <a:buNone/>
            </a:pPr>
            <a:r>
              <a:rPr lang="he-IL" dirty="0" smtClean="0"/>
              <a:t>התיבה התחילה תנועתה ממנוחה, והגיעה למהירות של 2 מ/ש תוך 4 שניות.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מהו מקדם החיכוך בין התיבה לרצפה?</a:t>
            </a:r>
          </a:p>
          <a:p>
            <a:pPr marL="342900" indent="-342900">
              <a:buFont typeface="+mj-lt"/>
              <a:buAutoNum type="arabicPeriod"/>
            </a:pPr>
            <a:endParaRPr lang="he-IL" dirty="0"/>
          </a:p>
          <a:p>
            <a:pPr marL="342900" indent="-342900">
              <a:buFont typeface="+mj-lt"/>
              <a:buAutoNum type="arabicPeriod"/>
            </a:pPr>
            <a:endParaRPr lang="he-IL" dirty="0" smtClean="0"/>
          </a:p>
          <a:p>
            <a:pPr marL="342900" indent="-342900">
              <a:buFont typeface="+mj-lt"/>
              <a:buAutoNum type="arabicPeriod"/>
            </a:pPr>
            <a:endParaRPr lang="he-IL" dirty="0"/>
          </a:p>
          <a:p>
            <a:pPr marL="342900" indent="-342900">
              <a:buFont typeface="+mj-lt"/>
              <a:buAutoNum type="arabicPeriod"/>
            </a:pPr>
            <a:endParaRPr lang="he-I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650" y="2381250"/>
            <a:ext cx="39624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960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3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1" y="709067"/>
            <a:ext cx="9001957" cy="5922552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כוח של 400 ניוטון דוחף תיבה בת 25 ק"ג </a:t>
            </a:r>
            <a:r>
              <a:rPr lang="he-IL" dirty="0" smtClean="0"/>
              <a:t>בזווית של 50</a:t>
            </a:r>
            <a:r>
              <a:rPr lang="he-IL" dirty="0" smtClean="0">
                <a:latin typeface="Arial"/>
                <a:cs typeface="Arial"/>
              </a:rPr>
              <a:t>°</a:t>
            </a:r>
            <a:r>
              <a:rPr lang="he-IL" dirty="0" smtClean="0"/>
              <a:t> כלפי מטה, כמוראה </a:t>
            </a:r>
            <a:r>
              <a:rPr lang="he-IL" dirty="0"/>
              <a:t>בתרשים. </a:t>
            </a:r>
          </a:p>
          <a:p>
            <a:pPr marL="0" indent="0">
              <a:buNone/>
            </a:pPr>
            <a:r>
              <a:rPr lang="he-IL" dirty="0"/>
              <a:t>התיבה </a:t>
            </a:r>
            <a:r>
              <a:rPr lang="he-IL" dirty="0" smtClean="0"/>
              <a:t>החלה </a:t>
            </a:r>
            <a:r>
              <a:rPr lang="he-IL" dirty="0"/>
              <a:t>תנועתה ממנוחה, והגיעה למהירות של 2 מ/ש תוך 4 שניות.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מהו </a:t>
            </a:r>
            <a:r>
              <a:rPr lang="he-IL" dirty="0"/>
              <a:t>מקדם החיכוך בין התיבה </a:t>
            </a:r>
            <a:r>
              <a:rPr lang="he-IL" dirty="0" smtClean="0"/>
              <a:t>לרצפה?</a:t>
            </a:r>
            <a:endParaRPr lang="he-IL" dirty="0"/>
          </a:p>
          <a:p>
            <a:r>
              <a:rPr lang="he-IL" dirty="0" smtClean="0"/>
              <a:t>נחשב את תאוצת התיבה:</a:t>
            </a: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כעת נפרק לרכיבים את הכוחות הפועלים על התיבה</a:t>
            </a: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נחשב את </a:t>
            </a:r>
            <a:r>
              <a:rPr lang="en-US" dirty="0" smtClean="0"/>
              <a:t>µ</a:t>
            </a:r>
            <a:r>
              <a:rPr lang="he-IL" dirty="0" smtClean="0"/>
              <a:t>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612031"/>
              </p:ext>
            </p:extLst>
          </p:nvPr>
        </p:nvGraphicFramePr>
        <p:xfrm>
          <a:off x="4383088" y="3180518"/>
          <a:ext cx="2111375" cy="223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9" name="Equation" r:id="rId3" imgW="1612800" imgH="1701720" progId="Equation.DSMT4">
                  <p:embed/>
                </p:oleObj>
              </mc:Choice>
              <mc:Fallback>
                <p:oleObj name="Equation" r:id="rId3" imgW="1612800" imgH="1701720" progId="Equation.DSMT4">
                  <p:embed/>
                  <p:pic>
                    <p:nvPicPr>
                      <p:cNvPr id="0" name="אובייקט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3088" y="3180518"/>
                        <a:ext cx="2111375" cy="2233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100972"/>
              </p:ext>
            </p:extLst>
          </p:nvPr>
        </p:nvGraphicFramePr>
        <p:xfrm>
          <a:off x="4417872" y="5753614"/>
          <a:ext cx="193760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0" name="Equation" r:id="rId5" imgW="1562040" imgH="660240" progId="Equation.DSMT4">
                  <p:embed/>
                </p:oleObj>
              </mc:Choice>
              <mc:Fallback>
                <p:oleObj name="Equation" r:id="rId5" imgW="156204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17872" y="5753614"/>
                        <a:ext cx="1937605" cy="819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944581"/>
              </p:ext>
            </p:extLst>
          </p:nvPr>
        </p:nvGraphicFramePr>
        <p:xfrm>
          <a:off x="4321513" y="1657802"/>
          <a:ext cx="1203009" cy="100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1" name="Equation" r:id="rId7" imgW="850680" imgH="711000" progId="Equation.DSMT4">
                  <p:embed/>
                </p:oleObj>
              </mc:Choice>
              <mc:Fallback>
                <p:oleObj name="Equation" r:id="rId7" imgW="85068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21513" y="1657802"/>
                        <a:ext cx="1203009" cy="100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387" name="Picture 17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71" y="2311400"/>
            <a:ext cx="3605755" cy="361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02047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c587296cdf5bac844bb90b02be1c9e4de377423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</TotalTime>
  <Words>1090</Words>
  <Application>Microsoft Office PowerPoint</Application>
  <PresentationFormat>‫הצגה על המסך (4:3)</PresentationFormat>
  <Paragraphs>218</Paragraphs>
  <Slides>22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2</vt:i4>
      </vt:variant>
      <vt:variant>
        <vt:lpstr>כותרות שקופיות</vt:lpstr>
      </vt:variant>
      <vt:variant>
        <vt:i4>22</vt:i4>
      </vt:variant>
    </vt:vector>
  </HeadingPairs>
  <TitlesOfParts>
    <vt:vector size="25" baseType="lpstr">
      <vt:lpstr>ערכת נושא Office</vt:lpstr>
      <vt:lpstr>Equation</vt:lpstr>
      <vt:lpstr>MathType 6.0 Equation</vt:lpstr>
      <vt:lpstr>החוק השני של ניוטון יישומים (חלק א)</vt:lpstr>
      <vt:lpstr>תרגיל 1</vt:lpstr>
      <vt:lpstr>פתרון 1</vt:lpstr>
      <vt:lpstr>תרגיל 2</vt:lpstr>
      <vt:lpstr>פתרון 2 (1)</vt:lpstr>
      <vt:lpstr>פתרון 2 (2)</vt:lpstr>
      <vt:lpstr>פתרון 2 (3)</vt:lpstr>
      <vt:lpstr>תרגיל 3</vt:lpstr>
      <vt:lpstr>פתרון 3</vt:lpstr>
      <vt:lpstr>תרגיל 4</vt:lpstr>
      <vt:lpstr>פתרון 4 (סעיף 1)</vt:lpstr>
      <vt:lpstr>פתרון 4 (סעיף 2)</vt:lpstr>
      <vt:lpstr>פתרון 4 (סעיף 3)</vt:lpstr>
      <vt:lpstr>פתרון 4 (סעיף 4)</vt:lpstr>
      <vt:lpstr>תרגיל 5 מתוך בחינת הבגרות 2003</vt:lpstr>
      <vt:lpstr>פתרון 5א'</vt:lpstr>
      <vt:lpstr>פתרון 5ב'</vt:lpstr>
      <vt:lpstr>פתרון 5ג'</vt:lpstr>
      <vt:lpstr>פתרון 5ד'</vt:lpstr>
      <vt:lpstr>מכניקה ניוטונית עמ' 282</vt:lpstr>
      <vt:lpstr>מכניקה ניוטונית עמ' 283</vt:lpstr>
      <vt:lpstr>תרגילים מומלצים נוספים מהספר:</vt:lpstr>
    </vt:vector>
  </TitlesOfParts>
  <Company>Vista - Rotter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Nisim</dc:creator>
  <cp:lastModifiedBy>Orly Stettiner</cp:lastModifiedBy>
  <cp:revision>668</cp:revision>
  <dcterms:created xsi:type="dcterms:W3CDTF">2012-04-17T09:32:02Z</dcterms:created>
  <dcterms:modified xsi:type="dcterms:W3CDTF">2013-06-16T12:23:44Z</dcterms:modified>
</cp:coreProperties>
</file>