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80" r:id="rId14"/>
    <p:sldId id="268" r:id="rId15"/>
    <p:sldId id="269" r:id="rId16"/>
    <p:sldId id="270" r:id="rId17"/>
    <p:sldId id="278" r:id="rId18"/>
    <p:sldId id="275" r:id="rId19"/>
    <p:sldId id="276" r:id="rId20"/>
    <p:sldId id="277" r:id="rId21"/>
    <p:sldId id="279" r:id="rId22"/>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E2E2"/>
    <a:srgbClr val="DCDCDC"/>
    <a:srgbClr val="5B5B5B"/>
    <a:srgbClr val="353C65"/>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84337" autoAdjust="0"/>
  </p:normalViewPr>
  <p:slideViewPr>
    <p:cSldViewPr snapToGrid="0">
      <p:cViewPr>
        <p:scale>
          <a:sx n="66" d="100"/>
          <a:sy n="66" d="100"/>
        </p:scale>
        <p:origin x="-2850" y="-1014"/>
      </p:cViewPr>
      <p:guideLst>
        <p:guide orient="horz" pos="624"/>
        <p:guide pos="240"/>
        <p:guide pos="552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BA0FE629-00E8-4440-B9B4-C9C221F206DF}" type="datetimeFigureOut">
              <a:rPr lang="he-IL" smtClean="0"/>
              <a:t>ט'/אלול/תשע"ו</a:t>
            </a:fld>
            <a:endParaRPr lang="he-IL"/>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CA6F5AEA-FADF-49BC-9A69-3B57564594C2}" type="slidenum">
              <a:rPr lang="he-IL" smtClean="0"/>
              <a:t>‹#›</a:t>
            </a:fld>
            <a:endParaRPr lang="he-IL"/>
          </a:p>
        </p:txBody>
      </p:sp>
    </p:spTree>
    <p:extLst>
      <p:ext uri="{BB962C8B-B14F-4D97-AF65-F5344CB8AC3E}">
        <p14:creationId xmlns:p14="http://schemas.microsoft.com/office/powerpoint/2010/main" val="64589832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Author: CFCF, some rights </a:t>
            </a:r>
            <a:r>
              <a:rPr lang="en-US" sz="1200" kern="1200" dirty="0" smtClean="0">
                <a:solidFill>
                  <a:schemeClr val="tx1"/>
                </a:solidFill>
                <a:effectLst/>
                <a:latin typeface="+mn-lt"/>
                <a:ea typeface="+mn-ea"/>
                <a:cs typeface="+mn-cs"/>
              </a:rPr>
              <a:t>reserved</a:t>
            </a:r>
            <a:r>
              <a:rPr lang="en-US" sz="1200" i="1" kern="1200" dirty="0" smtClean="0">
                <a:solidFill>
                  <a:schemeClr val="tx1"/>
                </a:solidFill>
                <a:effectLst/>
                <a:latin typeface="+mn-lt"/>
                <a:ea typeface="+mn-ea"/>
                <a:cs typeface="+mn-cs"/>
              </a:rPr>
              <a:t> by CC-BY</a:t>
            </a:r>
            <a:endParaRPr lang="en-US" sz="1200" kern="1200" dirty="0" smtClean="0">
              <a:solidFill>
                <a:schemeClr val="tx1"/>
              </a:solidFill>
              <a:effectLst/>
              <a:latin typeface="+mn-lt"/>
              <a:ea typeface="+mn-ea"/>
              <a:cs typeface="+mn-cs"/>
            </a:endParaRPr>
          </a:p>
          <a:p>
            <a:endParaRPr lang="he-IL" dirty="0"/>
          </a:p>
        </p:txBody>
      </p:sp>
      <p:sp>
        <p:nvSpPr>
          <p:cNvPr id="4" name="Slide Number Placeholder 3"/>
          <p:cNvSpPr>
            <a:spLocks noGrp="1"/>
          </p:cNvSpPr>
          <p:nvPr>
            <p:ph type="sldNum" sz="quarter" idx="10"/>
          </p:nvPr>
        </p:nvSpPr>
        <p:spPr/>
        <p:txBody>
          <a:bodyPr/>
          <a:lstStyle/>
          <a:p>
            <a:fld id="{CA6F5AEA-FADF-49BC-9A69-3B57564594C2}" type="slidenum">
              <a:rPr lang="he-IL" smtClean="0"/>
              <a:t>3</a:t>
            </a:fld>
            <a:endParaRPr lang="he-IL"/>
          </a:p>
        </p:txBody>
      </p:sp>
    </p:spTree>
    <p:extLst>
      <p:ext uri="{BB962C8B-B14F-4D97-AF65-F5344CB8AC3E}">
        <p14:creationId xmlns:p14="http://schemas.microsoft.com/office/powerpoint/2010/main" val="2824365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371600" y="1143000"/>
            <a:ext cx="4114800" cy="3086100"/>
          </a:xfrm>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CA6F5AEA-FADF-49BC-9A69-3B57564594C2}" type="slidenum">
              <a:rPr lang="he-IL" smtClean="0"/>
              <a:t>5</a:t>
            </a:fld>
            <a:endParaRPr lang="he-IL"/>
          </a:p>
        </p:txBody>
      </p:sp>
    </p:spTree>
    <p:extLst>
      <p:ext uri="{BB962C8B-B14F-4D97-AF65-F5344CB8AC3E}">
        <p14:creationId xmlns:p14="http://schemas.microsoft.com/office/powerpoint/2010/main" val="23408259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תמונה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567" y="0"/>
            <a:ext cx="9199136" cy="6858000"/>
          </a:xfrm>
          <a:prstGeom prst="rect">
            <a:avLst/>
          </a:prstGeom>
        </p:spPr>
      </p:pic>
      <p:sp>
        <p:nvSpPr>
          <p:cNvPr id="2" name="Title 1"/>
          <p:cNvSpPr>
            <a:spLocks noGrp="1"/>
          </p:cNvSpPr>
          <p:nvPr>
            <p:ph type="ctrTitle"/>
          </p:nvPr>
        </p:nvSpPr>
        <p:spPr>
          <a:xfrm>
            <a:off x="1143000" y="1122363"/>
            <a:ext cx="6858000" cy="2387600"/>
          </a:xfrm>
        </p:spPr>
        <p:txBody>
          <a:bodyPr anchor="b">
            <a:normAutofit/>
          </a:bodyPr>
          <a:lstStyle>
            <a:lvl1pPr algn="ctr">
              <a:defRPr sz="5400" b="1">
                <a:solidFill>
                  <a:srgbClr val="5B5B5B"/>
                </a:solidFill>
                <a:latin typeface="Arial" panose="020B0604020202020204" pitchFamily="34" charset="0"/>
                <a:cs typeface="Arial" panose="020B0604020202020204" pitchFamily="34" charset="0"/>
              </a:defRPr>
            </a:lvl1pPr>
          </a:lstStyle>
          <a:p>
            <a:r>
              <a:rPr lang="en-US" smtClean="0"/>
              <a:t>Click to edit Master title style</a:t>
            </a:r>
            <a:endParaRPr lang="he-IL"/>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p>
            <a:fld id="{74C3A801-D294-498D-9EC2-773828CF26B0}" type="datetimeFigureOut">
              <a:rPr lang="he-IL" smtClean="0"/>
              <a:t>ט'/אלול/תשע"ו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123B9B6-EE56-4EE0-A40A-0392B2D663CD}" type="slidenum">
              <a:rPr lang="he-IL" smtClean="0"/>
              <a:t>‹#›</a:t>
            </a:fld>
            <a:endParaRPr lang="he-IL"/>
          </a:p>
        </p:txBody>
      </p:sp>
      <p:pic>
        <p:nvPicPr>
          <p:cNvPr id="1026" name="Picture 2" descr="K:\מדעי המוח\Logo\Brain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07426" y="4749800"/>
            <a:ext cx="2528688" cy="1991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587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74C3A801-D294-498D-9EC2-773828CF26B0}" type="datetimeFigureOut">
              <a:rPr lang="he-IL" smtClean="0"/>
              <a:t>ט'/אלול/תשע"ו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123B9B6-EE56-4EE0-A40A-0392B2D663CD}" type="slidenum">
              <a:rPr lang="he-IL" smtClean="0"/>
              <a:t>‹#›</a:t>
            </a:fld>
            <a:endParaRPr lang="he-IL"/>
          </a:p>
        </p:txBody>
      </p:sp>
    </p:spTree>
    <p:extLst>
      <p:ext uri="{BB962C8B-B14F-4D97-AF65-F5344CB8AC3E}">
        <p14:creationId xmlns:p14="http://schemas.microsoft.com/office/powerpoint/2010/main" val="1889290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74C3A801-D294-498D-9EC2-773828CF26B0}" type="datetimeFigureOut">
              <a:rPr lang="he-IL" smtClean="0"/>
              <a:t>ט'/אלול/תשע"ו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123B9B6-EE56-4EE0-A40A-0392B2D663CD}" type="slidenum">
              <a:rPr lang="he-IL" smtClean="0"/>
              <a:t>‹#›</a:t>
            </a:fld>
            <a:endParaRPr lang="he-IL"/>
          </a:p>
        </p:txBody>
      </p:sp>
    </p:spTree>
    <p:extLst>
      <p:ext uri="{BB962C8B-B14F-4D97-AF65-F5344CB8AC3E}">
        <p14:creationId xmlns:p14="http://schemas.microsoft.com/office/powerpoint/2010/main" val="76364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4" name="Date Placeholder 3"/>
          <p:cNvSpPr>
            <a:spLocks noGrp="1"/>
          </p:cNvSpPr>
          <p:nvPr>
            <p:ph type="dt" sz="half" idx="10"/>
          </p:nvPr>
        </p:nvSpPr>
        <p:spPr/>
        <p:txBody>
          <a:bodyPr/>
          <a:lstStyle/>
          <a:p>
            <a:fld id="{74C3A801-D294-498D-9EC2-773828CF26B0}" type="datetimeFigureOut">
              <a:rPr lang="he-IL" smtClean="0"/>
              <a:t>ט'/אלול/תשע"ו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123B9B6-EE56-4EE0-A40A-0392B2D663CD}" type="slidenum">
              <a:rPr lang="he-IL" smtClean="0"/>
              <a:t>‹#›</a:t>
            </a:fld>
            <a:endParaRPr lang="he-IL"/>
          </a:p>
        </p:txBody>
      </p:sp>
    </p:spTree>
    <p:extLst>
      <p:ext uri="{BB962C8B-B14F-4D97-AF65-F5344CB8AC3E}">
        <p14:creationId xmlns:p14="http://schemas.microsoft.com/office/powerpoint/2010/main" val="1961429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he-IL"/>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C3A801-D294-498D-9EC2-773828CF26B0}" type="datetimeFigureOut">
              <a:rPr lang="he-IL" smtClean="0"/>
              <a:t>ט'/אלול/תשע"ו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123B9B6-EE56-4EE0-A40A-0392B2D663CD}" type="slidenum">
              <a:rPr lang="he-IL" smtClean="0"/>
              <a:t>‹#›</a:t>
            </a:fld>
            <a:endParaRPr lang="he-IL"/>
          </a:p>
        </p:txBody>
      </p:sp>
    </p:spTree>
    <p:extLst>
      <p:ext uri="{BB962C8B-B14F-4D97-AF65-F5344CB8AC3E}">
        <p14:creationId xmlns:p14="http://schemas.microsoft.com/office/powerpoint/2010/main" val="482523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Date Placeholder 4"/>
          <p:cNvSpPr>
            <a:spLocks noGrp="1"/>
          </p:cNvSpPr>
          <p:nvPr>
            <p:ph type="dt" sz="half" idx="10"/>
          </p:nvPr>
        </p:nvSpPr>
        <p:spPr/>
        <p:txBody>
          <a:bodyPr/>
          <a:lstStyle/>
          <a:p>
            <a:fld id="{74C3A801-D294-498D-9EC2-773828CF26B0}" type="datetimeFigureOut">
              <a:rPr lang="he-IL" smtClean="0"/>
              <a:t>ט'/אלול/תשע"ו</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0123B9B6-EE56-4EE0-A40A-0392B2D663CD}" type="slidenum">
              <a:rPr lang="he-IL" smtClean="0"/>
              <a:t>‹#›</a:t>
            </a:fld>
            <a:endParaRPr lang="he-IL"/>
          </a:p>
        </p:txBody>
      </p:sp>
    </p:spTree>
    <p:extLst>
      <p:ext uri="{BB962C8B-B14F-4D97-AF65-F5344CB8AC3E}">
        <p14:creationId xmlns:p14="http://schemas.microsoft.com/office/powerpoint/2010/main" val="52473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he-IL"/>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Date Placeholder 6"/>
          <p:cNvSpPr>
            <a:spLocks noGrp="1"/>
          </p:cNvSpPr>
          <p:nvPr>
            <p:ph type="dt" sz="half" idx="10"/>
          </p:nvPr>
        </p:nvSpPr>
        <p:spPr/>
        <p:txBody>
          <a:bodyPr/>
          <a:lstStyle/>
          <a:p>
            <a:fld id="{74C3A801-D294-498D-9EC2-773828CF26B0}" type="datetimeFigureOut">
              <a:rPr lang="he-IL" smtClean="0"/>
              <a:t>ט'/אלול/תשע"ו</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0123B9B6-EE56-4EE0-A40A-0392B2D663CD}" type="slidenum">
              <a:rPr lang="he-IL" smtClean="0"/>
              <a:t>‹#›</a:t>
            </a:fld>
            <a:endParaRPr lang="he-IL"/>
          </a:p>
        </p:txBody>
      </p:sp>
    </p:spTree>
    <p:extLst>
      <p:ext uri="{BB962C8B-B14F-4D97-AF65-F5344CB8AC3E}">
        <p14:creationId xmlns:p14="http://schemas.microsoft.com/office/powerpoint/2010/main" val="1687260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Date Placeholder 2"/>
          <p:cNvSpPr>
            <a:spLocks noGrp="1"/>
          </p:cNvSpPr>
          <p:nvPr>
            <p:ph type="dt" sz="half" idx="10"/>
          </p:nvPr>
        </p:nvSpPr>
        <p:spPr/>
        <p:txBody>
          <a:bodyPr/>
          <a:lstStyle/>
          <a:p>
            <a:fld id="{74C3A801-D294-498D-9EC2-773828CF26B0}" type="datetimeFigureOut">
              <a:rPr lang="he-IL" smtClean="0"/>
              <a:t>ט'/אלול/תשע"ו</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0123B9B6-EE56-4EE0-A40A-0392B2D663CD}" type="slidenum">
              <a:rPr lang="he-IL" smtClean="0"/>
              <a:t>‹#›</a:t>
            </a:fld>
            <a:endParaRPr lang="he-IL"/>
          </a:p>
        </p:txBody>
      </p:sp>
    </p:spTree>
    <p:extLst>
      <p:ext uri="{BB962C8B-B14F-4D97-AF65-F5344CB8AC3E}">
        <p14:creationId xmlns:p14="http://schemas.microsoft.com/office/powerpoint/2010/main" val="732645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C3A801-D294-498D-9EC2-773828CF26B0}" type="datetimeFigureOut">
              <a:rPr lang="he-IL" smtClean="0"/>
              <a:t>ט'/אלול/תשע"ו</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0123B9B6-EE56-4EE0-A40A-0392B2D663CD}" type="slidenum">
              <a:rPr lang="he-IL" smtClean="0"/>
              <a:t>‹#›</a:t>
            </a:fld>
            <a:endParaRPr lang="he-IL"/>
          </a:p>
        </p:txBody>
      </p:sp>
    </p:spTree>
    <p:extLst>
      <p:ext uri="{BB962C8B-B14F-4D97-AF65-F5344CB8AC3E}">
        <p14:creationId xmlns:p14="http://schemas.microsoft.com/office/powerpoint/2010/main" val="1373580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he-IL"/>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C3A801-D294-498D-9EC2-773828CF26B0}" type="datetimeFigureOut">
              <a:rPr lang="he-IL" smtClean="0"/>
              <a:t>ט'/אלול/תשע"ו</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0123B9B6-EE56-4EE0-A40A-0392B2D663CD}" type="slidenum">
              <a:rPr lang="he-IL" smtClean="0"/>
              <a:t>‹#›</a:t>
            </a:fld>
            <a:endParaRPr lang="he-IL"/>
          </a:p>
        </p:txBody>
      </p:sp>
    </p:spTree>
    <p:extLst>
      <p:ext uri="{BB962C8B-B14F-4D97-AF65-F5344CB8AC3E}">
        <p14:creationId xmlns:p14="http://schemas.microsoft.com/office/powerpoint/2010/main" val="1019861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he-IL"/>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C3A801-D294-498D-9EC2-773828CF26B0}" type="datetimeFigureOut">
              <a:rPr lang="he-IL" smtClean="0"/>
              <a:t>ט'/אלול/תשע"ו</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0123B9B6-EE56-4EE0-A40A-0392B2D663CD}" type="slidenum">
              <a:rPr lang="he-IL" smtClean="0"/>
              <a:t>‹#›</a:t>
            </a:fld>
            <a:endParaRPr lang="he-IL"/>
          </a:p>
        </p:txBody>
      </p:sp>
    </p:spTree>
    <p:extLst>
      <p:ext uri="{BB962C8B-B14F-4D97-AF65-F5344CB8AC3E}">
        <p14:creationId xmlns:p14="http://schemas.microsoft.com/office/powerpoint/2010/main" val="2393290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תמונה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7568" y="0"/>
            <a:ext cx="9199136" cy="6858000"/>
          </a:xfrm>
          <a:prstGeom prst="rect">
            <a:avLst/>
          </a:prstGeom>
        </p:spPr>
      </p:pic>
      <p:sp>
        <p:nvSpPr>
          <p:cNvPr id="2" name="Title Placeholder 1"/>
          <p:cNvSpPr>
            <a:spLocks noGrp="1"/>
          </p:cNvSpPr>
          <p:nvPr>
            <p:ph type="title"/>
          </p:nvPr>
        </p:nvSpPr>
        <p:spPr>
          <a:xfrm>
            <a:off x="628650" y="631826"/>
            <a:ext cx="7886700" cy="1082675"/>
          </a:xfrm>
          <a:prstGeom prst="rect">
            <a:avLst/>
          </a:prstGeom>
        </p:spPr>
        <p:txBody>
          <a:bodyPr vert="horz" lIns="91440" tIns="45720" rIns="91440" bIns="45720" rtlCol="1" anchor="ctr">
            <a:normAutofit/>
          </a:bodyPr>
          <a:lstStyle/>
          <a:p>
            <a:r>
              <a:rPr lang="en-US" smtClean="0"/>
              <a:t>Click to edit Master title style</a:t>
            </a:r>
            <a:endParaRPr lang="he-IL"/>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4" name="Date Placeholder 3"/>
          <p:cNvSpPr>
            <a:spLocks noGrp="1"/>
          </p:cNvSpPr>
          <p:nvPr>
            <p:ph type="dt" sz="half" idx="2"/>
          </p:nvPr>
        </p:nvSpPr>
        <p:spPr>
          <a:xfrm>
            <a:off x="6457950" y="6356351"/>
            <a:ext cx="20574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4C3A801-D294-498D-9EC2-773828CF26B0}" type="datetimeFigureOut">
              <a:rPr lang="he-IL" smtClean="0"/>
              <a:t>ט'/אלול/תשע"ו</a:t>
            </a:fld>
            <a:endParaRPr lang="he-I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628650" y="6356351"/>
            <a:ext cx="20574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123B9B6-EE56-4EE0-A40A-0392B2D663CD}" type="slidenum">
              <a:rPr lang="he-IL" smtClean="0"/>
              <a:t>‹#›</a:t>
            </a:fld>
            <a:endParaRPr lang="he-IL"/>
          </a:p>
        </p:txBody>
      </p:sp>
    </p:spTree>
    <p:extLst>
      <p:ext uri="{BB962C8B-B14F-4D97-AF65-F5344CB8AC3E}">
        <p14:creationId xmlns:p14="http://schemas.microsoft.com/office/powerpoint/2010/main" val="113058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b="1" kern="1200">
          <a:solidFill>
            <a:srgbClr val="5B5B5B"/>
          </a:solidFill>
          <a:latin typeface="Arial" panose="020B0604020202020204" pitchFamily="34" charset="0"/>
          <a:ea typeface="+mj-ea"/>
          <a:cs typeface="Arial" panose="020B0604020202020204" pitchFamily="34" charset="0"/>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rgbClr val="5B5B5B"/>
          </a:solidFill>
          <a:latin typeface="Arial" panose="020B0604020202020204" pitchFamily="34" charset="0"/>
          <a:ea typeface="+mn-ea"/>
          <a:cs typeface="Arial" panose="020B0604020202020204"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rgbClr val="5B5B5B"/>
          </a:solidFill>
          <a:latin typeface="Arial" panose="020B0604020202020204" pitchFamily="34" charset="0"/>
          <a:ea typeface="+mn-ea"/>
          <a:cs typeface="Arial" panose="020B0604020202020204" pitchFamily="34" charset="0"/>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rgbClr val="5B5B5B"/>
          </a:solidFill>
          <a:latin typeface="Arial" panose="020B0604020202020204" pitchFamily="34" charset="0"/>
          <a:ea typeface="+mn-ea"/>
          <a:cs typeface="Arial" panose="020B0604020202020204" pitchFamily="34" charset="0"/>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rgbClr val="5B5B5B"/>
          </a:solidFill>
          <a:latin typeface="Arial" panose="020B0604020202020204" pitchFamily="34" charset="0"/>
          <a:ea typeface="+mn-ea"/>
          <a:cs typeface="Arial" panose="020B0604020202020204" pitchFamily="34" charset="0"/>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rgbClr val="5B5B5B"/>
          </a:solidFill>
          <a:latin typeface="Arial" panose="020B0604020202020204" pitchFamily="34" charset="0"/>
          <a:ea typeface="+mn-ea"/>
          <a:cs typeface="Arial" panose="020B0604020202020204" pitchFamily="34" charset="0"/>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commons.wikimedia.org/wiki/User:MrArifnajafov" TargetMode="External"/><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836738"/>
            <a:ext cx="6858000" cy="2387600"/>
          </a:xfrm>
        </p:spPr>
        <p:txBody>
          <a:bodyPr/>
          <a:lstStyle/>
          <a:p>
            <a:r>
              <a:rPr lang="he-IL" b="1" dirty="0"/>
              <a:t>הרכב מערכת העצבים</a:t>
            </a:r>
            <a:r>
              <a:rPr lang="en-US" b="1" dirty="0"/>
              <a:t/>
            </a:r>
            <a:br>
              <a:rPr lang="en-US" b="1" dirty="0"/>
            </a:br>
            <a:endParaRPr lang="he-IL" dirty="0"/>
          </a:p>
        </p:txBody>
      </p:sp>
      <p:pic>
        <p:nvPicPr>
          <p:cNvPr id="3" name="Picture 2" descr="C:\Users\yairb\Downloads\OR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86946"/>
            <a:ext cx="3044110" cy="1515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345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1434873" y="1474570"/>
            <a:ext cx="7315200" cy="1047979"/>
          </a:xfrm>
          <a:prstGeom prst="rect">
            <a:avLst/>
          </a:prstGeom>
          <a:extLst/>
        </p:spPr>
        <p:txBody>
          <a:bodyPr wrap="square">
            <a:spAutoFit/>
          </a:bodyPr>
          <a:lstStyle/>
          <a:p>
            <a:pPr marL="342900" indent="-342900" algn="just">
              <a:lnSpc>
                <a:spcPct val="115000"/>
              </a:lnSpc>
              <a:spcAft>
                <a:spcPts val="1000"/>
              </a:spcAft>
              <a:buFont typeface="Symbol" panose="05050102010706020507" pitchFamily="18" charset="2"/>
              <a:buChar char=""/>
            </a:pPr>
            <a:r>
              <a:rPr lang="he-IL" altLang="he-IL" dirty="0">
                <a:latin typeface="Calibri" panose="020F0502020204030204" pitchFamily="34" charset="0"/>
                <a:ea typeface="Calibri" panose="020F0502020204030204" pitchFamily="34" charset="0"/>
              </a:rPr>
              <a:t>מוח השִדרה הוא המשך ישיר של מוח הגולגולת, שעוזר לו לתקשר עם מערכת העצבים ההיקפית, הפרושה ברחבי הגוף. חוט השִדרה מאפשר למערכת העצבים המרכזית גישה נוחה יותר לאזורים מרוחקים של הגוף, כגון כף הרגל. </a:t>
            </a:r>
            <a:endParaRPr lang="en-US" altLang="he-IL" dirty="0">
              <a:latin typeface="Calibri" panose="020F0502020204030204" pitchFamily="34" charset="0"/>
              <a:ea typeface="Calibri" panose="020F0502020204030204" pitchFamily="34" charset="0"/>
            </a:endParaRPr>
          </a:p>
        </p:txBody>
      </p:sp>
      <p:grpSp>
        <p:nvGrpSpPr>
          <p:cNvPr id="3" name="קבוצה 32"/>
          <p:cNvGrpSpPr/>
          <p:nvPr/>
        </p:nvGrpSpPr>
        <p:grpSpPr>
          <a:xfrm>
            <a:off x="1759353" y="2866403"/>
            <a:ext cx="2926948" cy="3833469"/>
            <a:chOff x="2358390" y="0"/>
            <a:chExt cx="1865267" cy="2430634"/>
          </a:xfrm>
        </p:grpSpPr>
        <p:pic>
          <p:nvPicPr>
            <p:cNvPr id="4" name="תמונה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02114" y="0"/>
              <a:ext cx="1821543" cy="1995714"/>
            </a:xfrm>
            <a:prstGeom prst="rect">
              <a:avLst/>
            </a:prstGeom>
            <a:noFill/>
            <a:ln>
              <a:noFill/>
            </a:ln>
          </p:spPr>
        </p:pic>
        <p:sp>
          <p:nvSpPr>
            <p:cNvPr id="5" name="תיבת טקסט 30"/>
            <p:cNvSpPr txBox="1"/>
            <p:nvPr/>
          </p:nvSpPr>
          <p:spPr>
            <a:xfrm>
              <a:off x="2358390" y="1995659"/>
              <a:ext cx="1865267" cy="4349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rtl="1">
                <a:spcAft>
                  <a:spcPts val="0"/>
                </a:spcAft>
                <a:tabLst>
                  <a:tab pos="2743200" algn="ctr"/>
                  <a:tab pos="5486400" algn="r"/>
                </a:tabLst>
              </a:pPr>
              <a:r>
                <a:rPr lang="en-US" sz="1100" dirty="0">
                  <a:effectLst/>
                  <a:ea typeface="Tahoma" panose="020B0604030504040204" pitchFamily="34" charset="0"/>
                </a:rPr>
                <a:t>Author: Patrick J. Lynch, medical illustrator, some rights reserved by CC-B</a:t>
              </a:r>
              <a:r>
                <a:rPr lang="en-US" sz="800" dirty="0">
                  <a:effectLst/>
                  <a:ea typeface="Tahoma" panose="020B0604030504040204" pitchFamily="34" charset="0"/>
                </a:rPr>
                <a:t>Y</a:t>
              </a:r>
              <a:endParaRPr lang="en-US" sz="1100" dirty="0">
                <a:effectLst/>
                <a:ea typeface="Tahoma" panose="020B0604030504040204" pitchFamily="34" charset="0"/>
              </a:endParaRPr>
            </a:p>
          </p:txBody>
        </p:sp>
      </p:grpSp>
      <p:sp>
        <p:nvSpPr>
          <p:cNvPr id="6" name="Rectangle 6"/>
          <p:cNvSpPr>
            <a:spLocks noChangeArrowheads="1"/>
          </p:cNvSpPr>
          <p:nvPr/>
        </p:nvSpPr>
        <p:spPr bwMode="auto">
          <a:xfrm>
            <a:off x="9073569" y="-322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
        <p:nvSpPr>
          <p:cNvPr id="7" name="Rectangle 6"/>
          <p:cNvSpPr/>
          <p:nvPr/>
        </p:nvSpPr>
        <p:spPr>
          <a:xfrm>
            <a:off x="4686300" y="5367608"/>
            <a:ext cx="2687496" cy="1200329"/>
          </a:xfrm>
          <a:prstGeom prst="rect">
            <a:avLst/>
          </a:prstGeom>
        </p:spPr>
        <p:txBody>
          <a:bodyPr wrap="square">
            <a:spAutoFit/>
          </a:bodyPr>
          <a:lstStyle/>
          <a:p>
            <a:pPr algn="l"/>
            <a:r>
              <a:rPr lang="he-IL" dirty="0">
                <a:latin typeface="Calibri" panose="020F0502020204030204" pitchFamily="34" charset="0"/>
                <a:ea typeface="Calibri" panose="020F0502020204030204" pitchFamily="34" charset="0"/>
              </a:rPr>
              <a:t>תמונת ה-</a:t>
            </a:r>
            <a:r>
              <a:rPr lang="en-US" dirty="0" smtClean="0">
                <a:effectLst/>
                <a:latin typeface="Calibri" panose="020F0502020204030204" pitchFamily="34" charset="0"/>
                <a:ea typeface="Calibri" panose="020F0502020204030204" pitchFamily="34" charset="0"/>
                <a:cs typeface="Arial" panose="020B0604020202020204" pitchFamily="34" charset="0"/>
              </a:rPr>
              <a:t>MRI</a:t>
            </a:r>
            <a:r>
              <a:rPr lang="he-IL" dirty="0">
                <a:latin typeface="Calibri" panose="020F0502020204030204" pitchFamily="34" charset="0"/>
                <a:ea typeface="Calibri" panose="020F0502020204030204" pitchFamily="34" charset="0"/>
              </a:rPr>
              <a:t> </a:t>
            </a:r>
            <a:r>
              <a:rPr lang="he-IL" dirty="0" smtClean="0">
                <a:latin typeface="Calibri" panose="020F0502020204030204" pitchFamily="34" charset="0"/>
                <a:ea typeface="Calibri" panose="020F0502020204030204" pitchFamily="34" charset="0"/>
              </a:rPr>
              <a:t>(</a:t>
            </a:r>
            <a:r>
              <a:rPr lang="he-IL" dirty="0">
                <a:latin typeface="Calibri" panose="020F0502020204030204" pitchFamily="34" charset="0"/>
                <a:ea typeface="Calibri" panose="020F0502020204030204" pitchFamily="34" charset="0"/>
              </a:rPr>
              <a:t>דימות בתהודה מגנטית - </a:t>
            </a:r>
            <a:r>
              <a:rPr lang="en-US" dirty="0" smtClean="0">
                <a:effectLst/>
                <a:latin typeface="Calibri" panose="020F0502020204030204" pitchFamily="34" charset="0"/>
                <a:ea typeface="Calibri" panose="020F0502020204030204" pitchFamily="34" charset="0"/>
                <a:cs typeface="Arial" panose="020B0604020202020204" pitchFamily="34" charset="0"/>
              </a:rPr>
              <a:t>Magnetic Resonance Imaging</a:t>
            </a:r>
            <a:r>
              <a:rPr lang="he-IL" dirty="0">
                <a:latin typeface="Calibri" panose="020F0502020204030204" pitchFamily="34" charset="0"/>
                <a:ea typeface="Calibri" panose="020F0502020204030204" pitchFamily="34" charset="0"/>
              </a:rPr>
              <a:t>) </a:t>
            </a:r>
            <a:endParaRPr lang="he-IL" dirty="0"/>
          </a:p>
        </p:txBody>
      </p:sp>
      <p:sp>
        <p:nvSpPr>
          <p:cNvPr id="10" name="מלבן 9"/>
          <p:cNvSpPr/>
          <p:nvPr/>
        </p:nvSpPr>
        <p:spPr>
          <a:xfrm>
            <a:off x="5359401" y="996435"/>
            <a:ext cx="3390672" cy="461665"/>
          </a:xfrm>
          <a:prstGeom prst="rect">
            <a:avLst/>
          </a:prstGeom>
        </p:spPr>
        <p:txBody>
          <a:bodyPr wrap="none">
            <a:spAutoFit/>
          </a:bodyPr>
          <a:lstStyle/>
          <a:p>
            <a:r>
              <a:rPr lang="he-IL" sz="2400" b="1" dirty="0">
                <a:latin typeface="+mj-lt"/>
              </a:rPr>
              <a:t>מערכת העצבים המרכזית </a:t>
            </a:r>
          </a:p>
        </p:txBody>
      </p:sp>
    </p:spTree>
    <p:extLst>
      <p:ext uri="{BB962C8B-B14F-4D97-AF65-F5344CB8AC3E}">
        <p14:creationId xmlns:p14="http://schemas.microsoft.com/office/powerpoint/2010/main" val="31143116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קבוצה 36"/>
          <p:cNvGrpSpPr/>
          <p:nvPr/>
        </p:nvGrpSpPr>
        <p:grpSpPr>
          <a:xfrm>
            <a:off x="2303362" y="2667000"/>
            <a:ext cx="4085987" cy="3721736"/>
            <a:chOff x="0" y="0"/>
            <a:chExt cx="3810000" cy="3482340"/>
          </a:xfrm>
        </p:grpSpPr>
        <p:pic>
          <p:nvPicPr>
            <p:cNvPr id="4" name="תמונה 2" descr="\\mapa\all\שני\מדעי המוח איורים מוכנים ומתורגמים\פרק ראשון – הצגת הרכב מערכת העצבים\spin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810000" cy="3048000"/>
            </a:xfrm>
            <a:prstGeom prst="rect">
              <a:avLst/>
            </a:prstGeom>
            <a:noFill/>
            <a:ln w="9525">
              <a:noFill/>
              <a:miter lim="800000"/>
              <a:headEnd/>
              <a:tailEnd/>
            </a:ln>
          </p:spPr>
        </p:pic>
        <p:sp>
          <p:nvSpPr>
            <p:cNvPr id="5" name="תיבת טקסט 35"/>
            <p:cNvSpPr txBox="1"/>
            <p:nvPr/>
          </p:nvSpPr>
          <p:spPr>
            <a:xfrm>
              <a:off x="239486" y="3048000"/>
              <a:ext cx="3185885" cy="43434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rtl="1">
                <a:lnSpc>
                  <a:spcPct val="115000"/>
                </a:lnSpc>
                <a:spcAft>
                  <a:spcPts val="1000"/>
                </a:spcAft>
              </a:pPr>
              <a:r>
                <a:rPr lang="en-US" sz="900" dirty="0">
                  <a:solidFill>
                    <a:srgbClr val="595959"/>
                  </a:solidFill>
                  <a:effectLst/>
                  <a:ea typeface="Tahoma" panose="020B0604030504040204" pitchFamily="34" charset="0"/>
                </a:rPr>
                <a:t>Author: </a:t>
              </a:r>
              <a:r>
                <a:rPr lang="en-US" sz="900" u="sng" dirty="0" err="1">
                  <a:solidFill>
                    <a:srgbClr val="595959"/>
                  </a:solidFill>
                  <a:effectLst/>
                  <a:ea typeface="Tahoma" panose="020B0604030504040204" pitchFamily="34" charset="0"/>
                  <a:hlinkClick r:id="rId3" tooltip="User:MrArifnajafov"/>
                </a:rPr>
                <a:t>MrArifnajafov</a:t>
              </a:r>
              <a:r>
                <a:rPr lang="en-US" sz="900" dirty="0">
                  <a:solidFill>
                    <a:srgbClr val="595959"/>
                  </a:solidFill>
                  <a:effectLst/>
                  <a:ea typeface="Tahoma" panose="020B0604030504040204" pitchFamily="34" charset="0"/>
                </a:rPr>
                <a:t>, some rights reserved by CC-BY-SA</a:t>
              </a:r>
            </a:p>
          </p:txBody>
        </p:sp>
      </p:grpSp>
      <p:sp>
        <p:nvSpPr>
          <p:cNvPr id="7" name="מלבן 6"/>
          <p:cNvSpPr/>
          <p:nvPr/>
        </p:nvSpPr>
        <p:spPr>
          <a:xfrm>
            <a:off x="5359401" y="996435"/>
            <a:ext cx="3390672" cy="461665"/>
          </a:xfrm>
          <a:prstGeom prst="rect">
            <a:avLst/>
          </a:prstGeom>
        </p:spPr>
        <p:txBody>
          <a:bodyPr wrap="none">
            <a:spAutoFit/>
          </a:bodyPr>
          <a:lstStyle/>
          <a:p>
            <a:r>
              <a:rPr lang="he-IL" sz="2400" b="1" dirty="0">
                <a:latin typeface="+mj-lt"/>
              </a:rPr>
              <a:t>מערכת העצבים המרכזית </a:t>
            </a:r>
          </a:p>
        </p:txBody>
      </p:sp>
      <p:sp>
        <p:nvSpPr>
          <p:cNvPr id="8" name="מלבן 7"/>
          <p:cNvSpPr/>
          <p:nvPr/>
        </p:nvSpPr>
        <p:spPr>
          <a:xfrm>
            <a:off x="1752600" y="1569135"/>
            <a:ext cx="6997473" cy="369332"/>
          </a:xfrm>
          <a:prstGeom prst="rect">
            <a:avLst/>
          </a:prstGeom>
        </p:spPr>
        <p:txBody>
          <a:bodyPr wrap="square">
            <a:spAutoFit/>
          </a:bodyPr>
          <a:lstStyle/>
          <a:p>
            <a:r>
              <a:rPr lang="he-IL" dirty="0"/>
              <a:t>חוט השִדרה הוא מוח לכל דבר. הוא מושחל בתוך חוליות עמוד השִדרה:</a:t>
            </a:r>
          </a:p>
        </p:txBody>
      </p:sp>
    </p:spTree>
    <p:extLst>
      <p:ext uri="{BB962C8B-B14F-4D97-AF65-F5344CB8AC3E}">
        <p14:creationId xmlns:p14="http://schemas.microsoft.com/office/powerpoint/2010/main" val="13924805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4525" y="990601"/>
            <a:ext cx="6858000" cy="2015936"/>
          </a:xfrm>
          <a:prstGeom prst="rect">
            <a:avLst/>
          </a:prstGeom>
        </p:spPr>
        <p:txBody>
          <a:bodyPr wrap="square">
            <a:spAutoFit/>
          </a:bodyPr>
          <a:lstStyle/>
          <a:p>
            <a:pPr algn="just">
              <a:lnSpc>
                <a:spcPts val="2000"/>
              </a:lnSpc>
              <a:spcAft>
                <a:spcPts val="1000"/>
              </a:spcAft>
            </a:pPr>
            <a:r>
              <a:rPr lang="he-IL" b="1" dirty="0">
                <a:latin typeface="Calibri" panose="020F0502020204030204" pitchFamily="34" charset="0"/>
                <a:ea typeface="Calibri" panose="020F0502020204030204" pitchFamily="34" charset="0"/>
              </a:rPr>
              <a:t>הגנה מיוחדת למערכת העצבים המרכזית</a:t>
            </a:r>
          </a:p>
          <a:p>
            <a:pPr algn="just">
              <a:lnSpc>
                <a:spcPts val="2000"/>
              </a:lnSpc>
              <a:spcAft>
                <a:spcPts val="1000"/>
              </a:spcAft>
            </a:pPr>
            <a:r>
              <a:rPr lang="he-IL" dirty="0">
                <a:latin typeface="Calibri" panose="020F0502020204030204" pitchFamily="34" charset="0"/>
                <a:ea typeface="Calibri" panose="020F0502020204030204" pitchFamily="34" charset="0"/>
              </a:rPr>
              <a:t>מוח הגולגולת ומוח השִדרה מהווים את מערכת העצבים המרכזית, כלומר מרכז הבקרה הגבוה ביותר של הגוף. הגוף אינו יכול להתקיים בלעדיהם, ולכן הם זוכים להגנה מיוחדת, בין היתר:</a:t>
            </a:r>
            <a:endParaRPr lang="en-US" dirty="0">
              <a:latin typeface="Calibri" panose="020F0502020204030204" pitchFamily="34" charset="0"/>
              <a:ea typeface="Calibri" panose="020F0502020204030204" pitchFamily="34" charset="0"/>
            </a:endParaRPr>
          </a:p>
          <a:p>
            <a:pPr marL="342900" indent="-342900" algn="just">
              <a:lnSpc>
                <a:spcPts val="2000"/>
              </a:lnSpc>
              <a:spcAft>
                <a:spcPts val="1000"/>
              </a:spcAft>
              <a:buFont typeface="Symbol" panose="05050102010706020507" pitchFamily="18" charset="2"/>
              <a:buChar char=""/>
            </a:pPr>
            <a:r>
              <a:rPr lang="he-IL" dirty="0" err="1">
                <a:latin typeface="Calibri" panose="020F0502020204030204" pitchFamily="34" charset="0"/>
                <a:ea typeface="Calibri" panose="020F0502020204030204" pitchFamily="34" charset="0"/>
              </a:rPr>
              <a:t>מעוטפים</a:t>
            </a:r>
            <a:r>
              <a:rPr lang="he-IL" dirty="0">
                <a:latin typeface="Calibri" panose="020F0502020204030204" pitchFamily="34" charset="0"/>
                <a:ea typeface="Calibri" panose="020F0502020204030204" pitchFamily="34" charset="0"/>
              </a:rPr>
              <a:t> בעצמות הגולגולת ובעמוד השִדרה.</a:t>
            </a:r>
            <a:endParaRPr lang="en-US" dirty="0">
              <a:latin typeface="Calibri" panose="020F0502020204030204" pitchFamily="34" charset="0"/>
              <a:ea typeface="Calibri" panose="020F0502020204030204" pitchFamily="34" charset="0"/>
            </a:endParaRPr>
          </a:p>
          <a:p>
            <a:pPr marL="342900" indent="-342900" algn="just">
              <a:lnSpc>
                <a:spcPts val="2000"/>
              </a:lnSpc>
              <a:spcAft>
                <a:spcPts val="1000"/>
              </a:spcAft>
              <a:buFont typeface="Symbol" panose="05050102010706020507" pitchFamily="18" charset="2"/>
              <a:buChar char=""/>
            </a:pPr>
            <a:r>
              <a:rPr lang="he-IL" dirty="0">
                <a:latin typeface="Calibri" panose="020F0502020204030204" pitchFamily="34" charset="0"/>
                <a:ea typeface="Calibri" panose="020F0502020204030204" pitchFamily="34" charset="0"/>
              </a:rPr>
              <a:t>מכוסים בשק, בו הם צפים בנוזל מונע זעזועים</a:t>
            </a:r>
            <a:r>
              <a:rPr lang="he-IL" dirty="0" smtClean="0">
                <a:latin typeface="Calibri" panose="020F0502020204030204" pitchFamily="34" charset="0"/>
                <a:ea typeface="Calibri" panose="020F0502020204030204" pitchFamily="34" charset="0"/>
              </a:rPr>
              <a:t>.</a:t>
            </a:r>
            <a:endParaRPr lang="en-US" dirty="0">
              <a:latin typeface="Calibri" panose="020F0502020204030204" pitchFamily="34" charset="0"/>
              <a:ea typeface="Calibri" panose="020F0502020204030204" pitchFamily="34" charset="0"/>
            </a:endParaRPr>
          </a:p>
        </p:txBody>
      </p:sp>
      <p:sp>
        <p:nvSpPr>
          <p:cNvPr id="3" name="Rectangle 2"/>
          <p:cNvSpPr>
            <a:spLocks noChangeArrowheads="1"/>
          </p:cNvSpPr>
          <p:nvPr/>
        </p:nvSpPr>
        <p:spPr bwMode="auto">
          <a:xfrm flipV="1">
            <a:off x="1504950" y="4249234"/>
            <a:ext cx="65055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he-IL"/>
          </a:p>
        </p:txBody>
      </p:sp>
      <p:sp>
        <p:nvSpPr>
          <p:cNvPr id="5" name="מלבן 4"/>
          <p:cNvSpPr/>
          <p:nvPr/>
        </p:nvSpPr>
        <p:spPr>
          <a:xfrm>
            <a:off x="352425" y="3636000"/>
            <a:ext cx="8420100" cy="2657138"/>
          </a:xfrm>
          <a:prstGeom prst="rect">
            <a:avLst/>
          </a:prstGeom>
        </p:spPr>
        <p:txBody>
          <a:bodyPr wrap="square">
            <a:spAutoFit/>
          </a:bodyPr>
          <a:lstStyle/>
          <a:p>
            <a:pPr algn="just">
              <a:lnSpc>
                <a:spcPts val="2000"/>
              </a:lnSpc>
              <a:spcAft>
                <a:spcPts val="1000"/>
              </a:spcAft>
            </a:pPr>
            <a:r>
              <a:rPr lang="he-IL" b="1" dirty="0">
                <a:latin typeface="Calibri" panose="020F0502020204030204" pitchFamily="34" charset="0"/>
                <a:ea typeface="Calibri" panose="020F0502020204030204" pitchFamily="34" charset="0"/>
              </a:rPr>
              <a:t>למה כה חשוב להגן על מערכת העצבים המרכזית?</a:t>
            </a:r>
            <a:endParaRPr lang="en-US" b="1" dirty="0">
              <a:latin typeface="Calibri" panose="020F0502020204030204" pitchFamily="34" charset="0"/>
              <a:ea typeface="Calibri" panose="020F0502020204030204" pitchFamily="34" charset="0"/>
            </a:endParaRPr>
          </a:p>
          <a:p>
            <a:pPr algn="just">
              <a:lnSpc>
                <a:spcPts val="2000"/>
              </a:lnSpc>
              <a:spcAft>
                <a:spcPts val="1000"/>
              </a:spcAft>
            </a:pPr>
            <a:r>
              <a:rPr lang="he-IL" dirty="0">
                <a:latin typeface="Calibri" panose="020F0502020204030204" pitchFamily="34" charset="0"/>
                <a:ea typeface="Calibri" panose="020F0502020204030204" pitchFamily="34" charset="0"/>
              </a:rPr>
              <a:t>משום ש:</a:t>
            </a:r>
          </a:p>
          <a:p>
            <a:pPr marL="342900" indent="-342900" algn="just">
              <a:lnSpc>
                <a:spcPts val="2000"/>
              </a:lnSpc>
              <a:spcAft>
                <a:spcPts val="1000"/>
              </a:spcAft>
              <a:buFont typeface="Symbol" panose="05050102010706020507" pitchFamily="18" charset="2"/>
              <a:buChar char=""/>
            </a:pPr>
            <a:r>
              <a:rPr lang="he-IL" dirty="0">
                <a:latin typeface="Calibri" panose="020F0502020204030204" pitchFamily="34" charset="0"/>
                <a:ea typeface="Calibri" panose="020F0502020204030204" pitchFamily="34" charset="0"/>
              </a:rPr>
              <a:t>היא זו שמפרשת את כל המידע שמתקבל בחושים שלנו ויוצרת לנו את תמונת העולם.</a:t>
            </a:r>
            <a:endParaRPr lang="en-US" dirty="0">
              <a:latin typeface="Calibri" panose="020F0502020204030204" pitchFamily="34" charset="0"/>
              <a:ea typeface="Calibri" panose="020F0502020204030204" pitchFamily="34" charset="0"/>
            </a:endParaRPr>
          </a:p>
          <a:p>
            <a:pPr marL="342900" indent="-342900" algn="just">
              <a:lnSpc>
                <a:spcPts val="2000"/>
              </a:lnSpc>
              <a:spcAft>
                <a:spcPts val="1000"/>
              </a:spcAft>
              <a:buFont typeface="Symbol" panose="05050102010706020507" pitchFamily="18" charset="2"/>
              <a:buChar char=""/>
            </a:pPr>
            <a:r>
              <a:rPr lang="he-IL" dirty="0">
                <a:latin typeface="Calibri" panose="020F0502020204030204" pitchFamily="34" charset="0"/>
                <a:ea typeface="Calibri" panose="020F0502020204030204" pitchFamily="34" charset="0"/>
              </a:rPr>
              <a:t>היא זו שמבקרת את ההתנהגות שלנו.</a:t>
            </a:r>
            <a:endParaRPr lang="en-US" dirty="0">
              <a:latin typeface="Calibri" panose="020F0502020204030204" pitchFamily="34" charset="0"/>
              <a:ea typeface="Calibri" panose="020F0502020204030204" pitchFamily="34" charset="0"/>
            </a:endParaRPr>
          </a:p>
          <a:p>
            <a:pPr marL="342900" indent="-342900" algn="just">
              <a:lnSpc>
                <a:spcPts val="2000"/>
              </a:lnSpc>
              <a:spcAft>
                <a:spcPts val="1000"/>
              </a:spcAft>
              <a:buFont typeface="Symbol" panose="05050102010706020507" pitchFamily="18" charset="2"/>
              <a:buChar char=""/>
            </a:pPr>
            <a:r>
              <a:rPr lang="he-IL" dirty="0">
                <a:latin typeface="Calibri" panose="020F0502020204030204" pitchFamily="34" charset="0"/>
                <a:ea typeface="Calibri" panose="020F0502020204030204" pitchFamily="34" charset="0"/>
              </a:rPr>
              <a:t>היא מכילה את </a:t>
            </a:r>
            <a:r>
              <a:rPr lang="he-IL" dirty="0" err="1">
                <a:latin typeface="Calibri" panose="020F0502020204030204" pitchFamily="34" charset="0"/>
                <a:ea typeface="Calibri" panose="020F0502020204030204" pitchFamily="34" charset="0"/>
              </a:rPr>
              <a:t>הזכרונות</a:t>
            </a:r>
            <a:r>
              <a:rPr lang="he-IL" dirty="0">
                <a:latin typeface="Calibri" panose="020F0502020204030204" pitchFamily="34" charset="0"/>
                <a:ea typeface="Calibri" panose="020F0502020204030204" pitchFamily="34" charset="0"/>
              </a:rPr>
              <a:t> שלנו.</a:t>
            </a:r>
            <a:endParaRPr lang="en-US" dirty="0">
              <a:latin typeface="Calibri" panose="020F0502020204030204" pitchFamily="34" charset="0"/>
              <a:ea typeface="Calibri" panose="020F0502020204030204" pitchFamily="34" charset="0"/>
            </a:endParaRPr>
          </a:p>
          <a:p>
            <a:pPr marL="342900" indent="-342900" algn="just">
              <a:lnSpc>
                <a:spcPts val="2000"/>
              </a:lnSpc>
              <a:spcAft>
                <a:spcPts val="1000"/>
              </a:spcAft>
              <a:buFont typeface="Symbol" panose="05050102010706020507" pitchFamily="18" charset="2"/>
              <a:buChar char=""/>
            </a:pPr>
            <a:r>
              <a:rPr lang="he-IL" dirty="0">
                <a:latin typeface="Calibri" panose="020F0502020204030204" pitchFamily="34" charset="0"/>
                <a:ea typeface="Calibri" panose="020F0502020204030204" pitchFamily="34" charset="0"/>
              </a:rPr>
              <a:t>היא קובעת את ההעדפות שלנו – מה אנחנו אוהבים ומה אנחנו שונאים.</a:t>
            </a:r>
            <a:endParaRPr lang="en-US" dirty="0">
              <a:latin typeface="Calibri" panose="020F0502020204030204" pitchFamily="34" charset="0"/>
              <a:ea typeface="Calibri" panose="020F0502020204030204" pitchFamily="34" charset="0"/>
            </a:endParaRPr>
          </a:p>
          <a:p>
            <a:pPr marL="342900" indent="-342900" algn="just">
              <a:lnSpc>
                <a:spcPts val="2000"/>
              </a:lnSpc>
              <a:spcAft>
                <a:spcPts val="1000"/>
              </a:spcAft>
              <a:buFont typeface="Symbol" panose="05050102010706020507" pitchFamily="18" charset="2"/>
              <a:buChar char=""/>
            </a:pPr>
            <a:r>
              <a:rPr lang="he-IL" dirty="0">
                <a:latin typeface="Calibri" panose="020F0502020204030204" pitchFamily="34" charset="0"/>
                <a:ea typeface="Calibri" panose="020F0502020204030204" pitchFamily="34" charset="0"/>
              </a:rPr>
              <a:t>היא מגדירה את רמת המוטיבציה שלנו.</a:t>
            </a:r>
            <a:endParaRPr lang="en-US"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1330668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496888" y="2067813"/>
            <a:ext cx="726825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1" eaLnBrk="0" fontAlgn="base" latinLnBrk="0" hangingPunct="0">
              <a:lnSpc>
                <a:spcPct val="100000"/>
              </a:lnSpc>
              <a:spcBef>
                <a:spcPct val="0"/>
              </a:spcBef>
              <a:spcAft>
                <a:spcPct val="0"/>
              </a:spcAft>
              <a:buClrTx/>
              <a:buSzTx/>
              <a:buFontTx/>
              <a:buNone/>
              <a:tabLst/>
            </a:pPr>
            <a:r>
              <a:rPr kumimoji="0" lang="he-IL" altLang="he-IL" sz="2400" b="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אם הייתה בידינו הטכנולוגיה לעשות ניתוח השתלה של מערכת עצבים מרכזית, מה הייתה המשמעות של ניתוח כזה? האם השתלת מוח היא כמו השתלת לב או כליה? האם מושתל מוח נשאר אותו אדם לאחר ההשתלה, כשם שמושתל לב נשאר אותו אדם? </a:t>
            </a:r>
            <a:endParaRPr kumimoji="0" lang="en-US" altLang="he-IL" sz="2400" b="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pic>
        <p:nvPicPr>
          <p:cNvPr id="4" name="תמונה 3" descr="P:\תיקיות אישיות\יאיר\מדעי המוח\הפקה ועיצוב\תבנית מסמכי וורד\אייקונים\אייקונים סופיים\אייקון מדעי המוח ג4_נקודה למחשבה דיון.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4016" y="1098316"/>
            <a:ext cx="1098510" cy="1100537"/>
          </a:xfrm>
          <a:prstGeom prst="rect">
            <a:avLst/>
          </a:prstGeom>
          <a:noFill/>
          <a:ln>
            <a:noFill/>
          </a:ln>
        </p:spPr>
      </p:pic>
    </p:spTree>
    <p:extLst>
      <p:ext uri="{BB962C8B-B14F-4D97-AF65-F5344CB8AC3E}">
        <p14:creationId xmlns:p14="http://schemas.microsoft.com/office/powerpoint/2010/main" val="21038622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83456" y="954437"/>
            <a:ext cx="3389069" cy="517065"/>
          </a:xfrm>
          <a:prstGeom prst="rect">
            <a:avLst/>
          </a:prstGeom>
        </p:spPr>
        <p:txBody>
          <a:bodyPr wrap="none">
            <a:spAutoFit/>
          </a:bodyPr>
          <a:lstStyle/>
          <a:p>
            <a:pPr algn="just">
              <a:lnSpc>
                <a:spcPct val="115000"/>
              </a:lnSpc>
              <a:spcBef>
                <a:spcPts val="1000"/>
              </a:spcBef>
            </a:pPr>
            <a:r>
              <a:rPr lang="he-IL" sz="2400" b="1" dirty="0" smtClean="0">
                <a:solidFill>
                  <a:srgbClr val="5B5B5B"/>
                </a:solidFill>
                <a:effectLst/>
                <a:latin typeface="Arial" panose="020B0604020202020204" pitchFamily="34" charset="0"/>
                <a:ea typeface="Calibri" panose="020F0502020204030204" pitchFamily="34" charset="0"/>
              </a:rPr>
              <a:t>מערכת העצבים ההיקפית </a:t>
            </a:r>
            <a:endParaRPr lang="en-US" sz="2400" b="1" dirty="0">
              <a:solidFill>
                <a:srgbClr val="5B5B5B"/>
              </a:solidFill>
              <a:effectLst/>
              <a:latin typeface="Arial" panose="020B0604020202020204" pitchFamily="34" charset="0"/>
              <a:ea typeface="Times New Roman" panose="02020603050405020304" pitchFamily="18" charset="0"/>
            </a:endParaRPr>
          </a:p>
        </p:txBody>
      </p:sp>
      <p:pic>
        <p:nvPicPr>
          <p:cNvPr id="7" name="תמונה 15" descr="http://stevegallik.org/sites/histologyolm.stevegallik.org/images/nervoussystem2.jpg"/>
          <p:cNvPicPr/>
          <p:nvPr/>
        </p:nvPicPr>
        <p:blipFill>
          <a:blip r:embed="rId2">
            <a:extLst>
              <a:ext uri="{28A0092B-C50C-407E-A947-70E740481C1C}">
                <a14:useLocalDpi xmlns:a14="http://schemas.microsoft.com/office/drawing/2010/main" val="0"/>
              </a:ext>
            </a:extLst>
          </a:blip>
          <a:srcRect/>
          <a:stretch>
            <a:fillRect/>
          </a:stretch>
        </p:blipFill>
        <p:spPr bwMode="auto">
          <a:xfrm>
            <a:off x="914160" y="990600"/>
            <a:ext cx="2946400" cy="5402570"/>
          </a:xfrm>
          <a:prstGeom prst="rect">
            <a:avLst/>
          </a:prstGeom>
          <a:noFill/>
          <a:ln>
            <a:noFill/>
          </a:ln>
        </p:spPr>
      </p:pic>
      <p:sp>
        <p:nvSpPr>
          <p:cNvPr id="6" name="TextBox 5"/>
          <p:cNvSpPr txBox="1"/>
          <p:nvPr/>
        </p:nvSpPr>
        <p:spPr>
          <a:xfrm>
            <a:off x="4181475" y="1471502"/>
            <a:ext cx="4591050" cy="3693319"/>
          </a:xfrm>
          <a:prstGeom prst="rect">
            <a:avLst/>
          </a:prstGeom>
          <a:noFill/>
        </p:spPr>
        <p:txBody>
          <a:bodyPr wrap="square" rtlCol="1">
            <a:spAutoFit/>
          </a:bodyPr>
          <a:lstStyle/>
          <a:p>
            <a:pPr lvl="0"/>
            <a:r>
              <a:rPr lang="he-IL" dirty="0"/>
              <a:t>המערכת ההיקפית כוללת סיבי עצבים שפרושים בכל רחבי הגוף.</a:t>
            </a:r>
            <a:endParaRPr lang="en-US" dirty="0" smtClean="0">
              <a:effectLst/>
            </a:endParaRPr>
          </a:p>
          <a:p>
            <a:pPr lvl="0"/>
            <a:endParaRPr lang="he-IL" dirty="0" smtClean="0"/>
          </a:p>
          <a:p>
            <a:pPr lvl="0"/>
            <a:r>
              <a:rPr lang="he-IL" dirty="0" smtClean="0"/>
              <a:t>היא </a:t>
            </a:r>
            <a:r>
              <a:rPr lang="he-IL" dirty="0"/>
              <a:t>מחוברת מצד אחד למערכת העצבים המרכזית, ומן הצד השני </a:t>
            </a:r>
            <a:r>
              <a:rPr lang="he-IL" b="1" dirty="0"/>
              <a:t>לאיברי חוש</a:t>
            </a:r>
            <a:r>
              <a:rPr lang="he-IL" dirty="0"/>
              <a:t> (עין/אוזן וכו'), </a:t>
            </a:r>
            <a:r>
              <a:rPr lang="he-IL" b="1" dirty="0"/>
              <a:t>לשרירים </a:t>
            </a:r>
            <a:r>
              <a:rPr lang="he-IL" dirty="0"/>
              <a:t>(למשל השריר של הרגל/היד) או </a:t>
            </a:r>
            <a:r>
              <a:rPr lang="he-IL" b="1" dirty="0"/>
              <a:t>לבלוטות </a:t>
            </a:r>
            <a:r>
              <a:rPr lang="he-IL" dirty="0"/>
              <a:t>(למשל בלוטות זיעה/רוק).</a:t>
            </a:r>
            <a:endParaRPr lang="en-US" dirty="0" smtClean="0">
              <a:effectLst/>
            </a:endParaRPr>
          </a:p>
          <a:p>
            <a:pPr lvl="0"/>
            <a:endParaRPr lang="he-IL" dirty="0" smtClean="0"/>
          </a:p>
          <a:p>
            <a:pPr lvl="0"/>
            <a:r>
              <a:rPr lang="he-IL" dirty="0" smtClean="0"/>
              <a:t>הקישור לאיברי חוש מאפשר </a:t>
            </a:r>
            <a:r>
              <a:rPr lang="he-IL" b="1" dirty="0" smtClean="0"/>
              <a:t>להעביר </a:t>
            </a:r>
            <a:r>
              <a:rPr lang="he-IL" b="1" dirty="0"/>
              <a:t>מידע חושי </a:t>
            </a:r>
            <a:r>
              <a:rPr lang="he-IL" dirty="0"/>
              <a:t>מהפריפריה אל מערכת העצבים </a:t>
            </a:r>
            <a:r>
              <a:rPr lang="he-IL" dirty="0" smtClean="0"/>
              <a:t>המרכזית.</a:t>
            </a:r>
            <a:endParaRPr lang="en-US" dirty="0" smtClean="0">
              <a:effectLst/>
            </a:endParaRPr>
          </a:p>
          <a:p>
            <a:pPr lvl="0"/>
            <a:r>
              <a:rPr lang="he-IL" dirty="0" smtClean="0"/>
              <a:t>הקישור לשרירים מאפשר </a:t>
            </a:r>
            <a:r>
              <a:rPr lang="he-IL" b="1" dirty="0" smtClean="0"/>
              <a:t>לתת פקודות לתנועה</a:t>
            </a:r>
            <a:r>
              <a:rPr lang="he-IL" dirty="0" smtClean="0"/>
              <a:t>.</a:t>
            </a:r>
            <a:endParaRPr lang="en-US" dirty="0" smtClean="0">
              <a:effectLst/>
            </a:endParaRPr>
          </a:p>
          <a:p>
            <a:r>
              <a:rPr lang="he-IL" dirty="0" smtClean="0"/>
              <a:t>הקישור לבלוטות </a:t>
            </a:r>
            <a:r>
              <a:rPr lang="he-IL" dirty="0"/>
              <a:t>מאפשר </a:t>
            </a:r>
            <a:r>
              <a:rPr lang="he-IL" b="1" dirty="0"/>
              <a:t>לתת פקודות להפרשה או הפסקת הפרשה</a:t>
            </a:r>
            <a:r>
              <a:rPr lang="he-IL" dirty="0"/>
              <a:t> מבלוטה כלשהי.</a:t>
            </a:r>
          </a:p>
        </p:txBody>
      </p:sp>
    </p:spTree>
    <p:extLst>
      <p:ext uri="{BB962C8B-B14F-4D97-AF65-F5344CB8AC3E}">
        <p14:creationId xmlns:p14="http://schemas.microsoft.com/office/powerpoint/2010/main" val="21406324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988536"/>
            <a:ext cx="8391525" cy="646331"/>
          </a:xfrm>
          <a:prstGeom prst="rect">
            <a:avLst/>
          </a:prstGeom>
          <a:noFill/>
        </p:spPr>
        <p:txBody>
          <a:bodyPr wrap="square" rtlCol="1">
            <a:spAutoFit/>
          </a:bodyPr>
          <a:lstStyle/>
          <a:p>
            <a:pPr>
              <a:lnSpc>
                <a:spcPct val="150000"/>
              </a:lnSpc>
            </a:pPr>
            <a:r>
              <a:rPr lang="he-IL" sz="2400" b="1" dirty="0" smtClean="0"/>
              <a:t>את מערכת העצבים ההיקפית ניתן לחלק ל-2 תת-מערכות:</a:t>
            </a:r>
          </a:p>
        </p:txBody>
      </p:sp>
      <p:sp>
        <p:nvSpPr>
          <p:cNvPr id="2" name="אליפסה 1"/>
          <p:cNvSpPr/>
          <p:nvPr/>
        </p:nvSpPr>
        <p:spPr>
          <a:xfrm>
            <a:off x="2120400" y="2949386"/>
            <a:ext cx="2160000" cy="2160000"/>
          </a:xfrm>
          <a:prstGeom prst="ellipse">
            <a:avLst/>
          </a:prstGeom>
          <a:pattFill prst="wdDnDiag">
            <a:fgClr>
              <a:srgbClr val="DCDCDC"/>
            </a:fgClr>
            <a:bgClr>
              <a:srgbClr val="E2E2E2"/>
            </a:bgClr>
          </a:pattFill>
          <a:ln>
            <a:noFill/>
          </a:ln>
        </p:spPr>
        <p:txBody>
          <a:bodyPr wrap="square" rtlCol="1" anchor="ctr">
            <a:spAutoFit/>
          </a:bodyPr>
          <a:lstStyle/>
          <a:p>
            <a:pPr algn="ctr"/>
            <a:r>
              <a:rPr lang="he-IL" b="1" dirty="0"/>
              <a:t>תת-המערכת האוטונומית</a:t>
            </a:r>
          </a:p>
        </p:txBody>
      </p:sp>
      <p:sp>
        <p:nvSpPr>
          <p:cNvPr id="5" name="אליפסה 4"/>
          <p:cNvSpPr/>
          <p:nvPr/>
        </p:nvSpPr>
        <p:spPr>
          <a:xfrm>
            <a:off x="4692867" y="2949386"/>
            <a:ext cx="2160000" cy="2160000"/>
          </a:xfrm>
          <a:prstGeom prst="ellipse">
            <a:avLst/>
          </a:prstGeom>
          <a:pattFill prst="wdDnDiag">
            <a:fgClr>
              <a:srgbClr val="DCDCDC"/>
            </a:fgClr>
            <a:bgClr>
              <a:srgbClr val="E2E2E2"/>
            </a:bgClr>
          </a:pattFill>
          <a:ln>
            <a:noFill/>
          </a:ln>
        </p:spPr>
        <p:txBody>
          <a:bodyPr wrap="square" rtlCol="1" anchor="ctr">
            <a:spAutoFit/>
          </a:bodyPr>
          <a:lstStyle/>
          <a:p>
            <a:pPr algn="ctr"/>
            <a:r>
              <a:rPr lang="he-IL" b="1" dirty="0">
                <a:solidFill>
                  <a:schemeClr val="tx1"/>
                </a:solidFill>
                <a:latin typeface="Calibri" panose="020F0502020204030204" pitchFamily="34" charset="0"/>
                <a:ea typeface="Calibri" panose="020F0502020204030204" pitchFamily="34" charset="0"/>
              </a:rPr>
              <a:t>תת-המערכת הסומטית (חישה ותנועה)</a:t>
            </a:r>
          </a:p>
        </p:txBody>
      </p:sp>
    </p:spTree>
    <p:extLst>
      <p:ext uri="{BB962C8B-B14F-4D97-AF65-F5344CB8AC3E}">
        <p14:creationId xmlns:p14="http://schemas.microsoft.com/office/powerpoint/2010/main" val="15087744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תמונה 15" descr="http://stevegallik.org/sites/histologyolm.stevegallik.org/images/nervoussystem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669" y="990600"/>
            <a:ext cx="1024056" cy="2223844"/>
          </a:xfrm>
          <a:prstGeom prst="rect">
            <a:avLst/>
          </a:prstGeom>
          <a:noFill/>
          <a:ln>
            <a:noFill/>
          </a:ln>
        </p:spPr>
      </p:pic>
      <p:sp>
        <p:nvSpPr>
          <p:cNvPr id="2" name="Rectangle 1"/>
          <p:cNvSpPr/>
          <p:nvPr/>
        </p:nvSpPr>
        <p:spPr>
          <a:xfrm>
            <a:off x="496887" y="933451"/>
            <a:ext cx="8275637" cy="1015663"/>
          </a:xfrm>
          <a:prstGeom prst="rect">
            <a:avLst/>
          </a:prstGeom>
        </p:spPr>
        <p:txBody>
          <a:bodyPr wrap="square">
            <a:spAutoFit/>
          </a:bodyPr>
          <a:lstStyle/>
          <a:p>
            <a:r>
              <a:rPr lang="he-IL" sz="2400" b="1" dirty="0">
                <a:ea typeface="Calibri" panose="020F0502020204030204" pitchFamily="34" charset="0"/>
              </a:rPr>
              <a:t>מערכת העצבים ההיקפית – תת-המערכת הסומטית: </a:t>
            </a:r>
            <a:endParaRPr lang="he-IL" sz="2400" b="1" dirty="0" smtClean="0">
              <a:ea typeface="Calibri" panose="020F0502020204030204" pitchFamily="34" charset="0"/>
            </a:endParaRPr>
          </a:p>
          <a:p>
            <a:r>
              <a:rPr lang="he-IL" sz="3600" b="1" dirty="0" smtClean="0">
                <a:ea typeface="Calibri" panose="020F0502020204030204" pitchFamily="34" charset="0"/>
              </a:rPr>
              <a:t>חישה </a:t>
            </a:r>
            <a:r>
              <a:rPr lang="he-IL" sz="3600" b="1" dirty="0">
                <a:ea typeface="Calibri" panose="020F0502020204030204" pitchFamily="34" charset="0"/>
              </a:rPr>
              <a:t>ותנועה</a:t>
            </a:r>
            <a:endParaRPr lang="he-IL" sz="3600" b="1" dirty="0"/>
          </a:p>
        </p:txBody>
      </p:sp>
      <p:sp>
        <p:nvSpPr>
          <p:cNvPr id="3" name="Rectangle 2"/>
          <p:cNvSpPr/>
          <p:nvPr/>
        </p:nvSpPr>
        <p:spPr>
          <a:xfrm>
            <a:off x="1552575" y="2007456"/>
            <a:ext cx="7219949" cy="923330"/>
          </a:xfrm>
          <a:prstGeom prst="rect">
            <a:avLst/>
          </a:prstGeom>
        </p:spPr>
        <p:txBody>
          <a:bodyPr wrap="square">
            <a:spAutoFit/>
          </a:bodyPr>
          <a:lstStyle/>
          <a:p>
            <a:pPr marL="342900" lvl="0" indent="-342900">
              <a:buFont typeface="Symbol" panose="05050102010706020507" pitchFamily="18" charset="2"/>
              <a:buChar char=""/>
            </a:pPr>
            <a:r>
              <a:rPr lang="he-IL" dirty="0" smtClean="0">
                <a:effectLst/>
                <a:latin typeface="Calibri" panose="020F0502020204030204" pitchFamily="34" charset="0"/>
                <a:ea typeface="Calibri" panose="020F0502020204030204" pitchFamily="34" charset="0"/>
              </a:rPr>
              <a:t>הרכיב הסומטי של מערכת העצבים ההיקפית מכיל </a:t>
            </a:r>
            <a:r>
              <a:rPr lang="he-IL" b="1" dirty="0" smtClean="0">
                <a:effectLst/>
                <a:latin typeface="Calibri" panose="020F0502020204030204" pitchFamily="34" charset="0"/>
                <a:ea typeface="Calibri" panose="020F0502020204030204" pitchFamily="34" charset="0"/>
              </a:rPr>
              <a:t>שלוחות חישה </a:t>
            </a:r>
            <a:r>
              <a:rPr lang="he-IL" dirty="0" smtClean="0">
                <a:effectLst/>
                <a:latin typeface="Calibri" panose="020F0502020204030204" pitchFamily="34" charset="0"/>
                <a:ea typeface="Calibri" panose="020F0502020204030204" pitchFamily="34" charset="0"/>
              </a:rPr>
              <a:t>ו</a:t>
            </a:r>
            <a:r>
              <a:rPr lang="he-IL" b="1" dirty="0" smtClean="0">
                <a:effectLst/>
                <a:latin typeface="Calibri" panose="020F0502020204030204" pitchFamily="34" charset="0"/>
                <a:ea typeface="Calibri" panose="020F0502020204030204" pitchFamily="34" charset="0"/>
              </a:rPr>
              <a:t>שלוחות תנועה</a:t>
            </a:r>
            <a:r>
              <a:rPr lang="he-IL" dirty="0" smtClean="0">
                <a:effectLst/>
                <a:latin typeface="Calibri" panose="020F0502020204030204" pitchFamily="34" charset="0"/>
                <a:ea typeface="Calibri" panose="020F0502020204030204" pitchFamily="34" charset="0"/>
              </a:rPr>
              <a:t>.</a:t>
            </a:r>
          </a:p>
          <a:p>
            <a:pPr marL="342900" lvl="0" indent="-342900">
              <a:buFont typeface="Symbol" panose="05050102010706020507" pitchFamily="18" charset="2"/>
              <a:buChar char=""/>
            </a:pPr>
            <a:r>
              <a:rPr lang="he-IL" dirty="0" smtClean="0">
                <a:effectLst/>
                <a:latin typeface="Calibri" panose="020F0502020204030204" pitchFamily="34" charset="0"/>
                <a:ea typeface="Calibri" panose="020F0502020204030204" pitchFamily="34" charset="0"/>
              </a:rPr>
              <a:t>שלוחות ה</a:t>
            </a:r>
            <a:r>
              <a:rPr lang="he-IL" b="1" dirty="0" smtClean="0">
                <a:effectLst/>
                <a:latin typeface="Calibri" panose="020F0502020204030204" pitchFamily="34" charset="0"/>
                <a:ea typeface="Calibri" panose="020F0502020204030204" pitchFamily="34" charset="0"/>
              </a:rPr>
              <a:t>חישה</a:t>
            </a:r>
            <a:r>
              <a:rPr lang="he-IL" dirty="0" smtClean="0">
                <a:effectLst/>
                <a:latin typeface="Calibri" panose="020F0502020204030204" pitchFamily="34" charset="0"/>
                <a:ea typeface="Calibri" panose="020F0502020204030204" pitchFamily="34" charset="0"/>
              </a:rPr>
              <a:t> קולטות מידע מה</a:t>
            </a:r>
            <a:r>
              <a:rPr lang="he-IL" b="1" dirty="0" smtClean="0">
                <a:effectLst/>
                <a:latin typeface="Calibri" panose="020F0502020204030204" pitchFamily="34" charset="0"/>
                <a:ea typeface="Calibri" panose="020F0502020204030204" pitchFamily="34" charset="0"/>
              </a:rPr>
              <a:t>חושים</a:t>
            </a:r>
            <a:r>
              <a:rPr lang="he-IL" dirty="0" smtClean="0">
                <a:effectLst/>
                <a:latin typeface="Calibri" panose="020F0502020204030204" pitchFamily="34" charset="0"/>
                <a:ea typeface="Calibri" panose="020F0502020204030204" pitchFamily="34" charset="0"/>
              </a:rPr>
              <a:t> שפרושים ברחבי הגוף.</a:t>
            </a:r>
            <a:endParaRPr lang="en-US" dirty="0"/>
          </a:p>
        </p:txBody>
      </p:sp>
      <p:sp>
        <p:nvSpPr>
          <p:cNvPr id="7" name="Rectangle 6"/>
          <p:cNvSpPr/>
          <p:nvPr/>
        </p:nvSpPr>
        <p:spPr>
          <a:xfrm>
            <a:off x="7580378" y="4270371"/>
            <a:ext cx="1162050" cy="864000"/>
          </a:xfrm>
          <a:prstGeom prst="rect">
            <a:avLst/>
          </a:prstGeom>
          <a:solidFill>
            <a:srgbClr val="353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effectLst/>
                <a:latin typeface="Calibri" panose="020F0502020204030204" pitchFamily="34" charset="0"/>
                <a:ea typeface="Calibri" panose="020F0502020204030204" pitchFamily="34" charset="0"/>
              </a:rPr>
              <a:t>מגע בעור</a:t>
            </a:r>
            <a:endParaRPr lang="he-IL" dirty="0"/>
          </a:p>
        </p:txBody>
      </p:sp>
      <p:sp>
        <p:nvSpPr>
          <p:cNvPr id="8" name="Rectangle 7"/>
          <p:cNvSpPr/>
          <p:nvPr/>
        </p:nvSpPr>
        <p:spPr>
          <a:xfrm>
            <a:off x="5241085" y="4251321"/>
            <a:ext cx="1847850" cy="864000"/>
          </a:xfrm>
          <a:prstGeom prst="rect">
            <a:avLst/>
          </a:prstGeom>
          <a:solidFill>
            <a:srgbClr val="353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effectLst/>
                <a:latin typeface="Calibri" panose="020F0502020204030204" pitchFamily="34" charset="0"/>
                <a:ea typeface="Calibri" panose="020F0502020204030204" pitchFamily="34" charset="0"/>
              </a:rPr>
              <a:t>הפעלה של קצות העצבים שמתחת לעור</a:t>
            </a:r>
            <a:endParaRPr lang="he-IL" dirty="0"/>
          </a:p>
        </p:txBody>
      </p:sp>
      <p:sp>
        <p:nvSpPr>
          <p:cNvPr id="9" name="Rectangle 8"/>
          <p:cNvSpPr/>
          <p:nvPr/>
        </p:nvSpPr>
        <p:spPr>
          <a:xfrm>
            <a:off x="2691717" y="4270371"/>
            <a:ext cx="2057926" cy="864000"/>
          </a:xfrm>
          <a:prstGeom prst="rect">
            <a:avLst/>
          </a:prstGeom>
          <a:solidFill>
            <a:srgbClr val="353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effectLst/>
                <a:latin typeface="Calibri" panose="020F0502020204030204" pitchFamily="34" charset="0"/>
                <a:ea typeface="Calibri" panose="020F0502020204030204" pitchFamily="34" charset="0"/>
              </a:rPr>
              <a:t>שליחה של המידע למערכת העצבים המרכזית</a:t>
            </a:r>
            <a:endParaRPr lang="he-IL" dirty="0"/>
          </a:p>
        </p:txBody>
      </p:sp>
      <p:sp>
        <p:nvSpPr>
          <p:cNvPr id="10" name="Rectangle 9"/>
          <p:cNvSpPr/>
          <p:nvPr/>
        </p:nvSpPr>
        <p:spPr>
          <a:xfrm>
            <a:off x="352425" y="4251321"/>
            <a:ext cx="1847850" cy="864000"/>
          </a:xfrm>
          <a:prstGeom prst="rect">
            <a:avLst/>
          </a:prstGeom>
          <a:solidFill>
            <a:srgbClr val="353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effectLst/>
                <a:latin typeface="Calibri" panose="020F0502020204030204" pitchFamily="34" charset="0"/>
                <a:ea typeface="Calibri" panose="020F0502020204030204" pitchFamily="34" charset="0"/>
              </a:rPr>
              <a:t>הבנה וחוויה של דקירה קלה בכף היד</a:t>
            </a:r>
            <a:endParaRPr lang="he-IL" dirty="0"/>
          </a:p>
        </p:txBody>
      </p:sp>
      <p:cxnSp>
        <p:nvCxnSpPr>
          <p:cNvPr id="12" name="Straight Arrow Connector 11"/>
          <p:cNvCxnSpPr/>
          <p:nvPr/>
        </p:nvCxnSpPr>
        <p:spPr>
          <a:xfrm flipH="1">
            <a:off x="7138511" y="4689469"/>
            <a:ext cx="4095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787932" y="4689469"/>
            <a:ext cx="4095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2238375" y="4721219"/>
            <a:ext cx="4095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מלבן 3"/>
          <p:cNvSpPr/>
          <p:nvPr/>
        </p:nvSpPr>
        <p:spPr>
          <a:xfrm>
            <a:off x="1552575" y="5647036"/>
            <a:ext cx="7219950" cy="646331"/>
          </a:xfrm>
          <a:prstGeom prst="rect">
            <a:avLst/>
          </a:prstGeom>
        </p:spPr>
        <p:txBody>
          <a:bodyPr wrap="square">
            <a:spAutoFit/>
          </a:bodyPr>
          <a:lstStyle/>
          <a:p>
            <a:r>
              <a:rPr lang="he-IL" dirty="0">
                <a:latin typeface="Calibri" panose="020F0502020204030204" pitchFamily="34" charset="0"/>
                <a:ea typeface="Calibri" panose="020F0502020204030204" pitchFamily="34" charset="0"/>
              </a:rPr>
              <a:t>לא כל האיברים מקבלים את אותה רמת עצבוב! בגב יש פחות עצבוב מאשר באצבע, ולכן ה</a:t>
            </a:r>
            <a:r>
              <a:rPr lang="he-IL" b="1" dirty="0">
                <a:latin typeface="Calibri" panose="020F0502020204030204" pitchFamily="34" charset="0"/>
                <a:ea typeface="Calibri" panose="020F0502020204030204" pitchFamily="34" charset="0"/>
              </a:rPr>
              <a:t>רזולוציה </a:t>
            </a:r>
            <a:r>
              <a:rPr lang="he-IL" dirty="0">
                <a:latin typeface="Calibri" panose="020F0502020204030204" pitchFamily="34" charset="0"/>
                <a:ea typeface="Calibri" panose="020F0502020204030204" pitchFamily="34" charset="0"/>
              </a:rPr>
              <a:t>של התחושה בגב נמוכה יותר. </a:t>
            </a:r>
            <a:endParaRPr lang="he-IL" dirty="0"/>
          </a:p>
        </p:txBody>
      </p:sp>
      <p:sp>
        <p:nvSpPr>
          <p:cNvPr id="5" name="מלבן 4"/>
          <p:cNvSpPr/>
          <p:nvPr/>
        </p:nvSpPr>
        <p:spPr>
          <a:xfrm>
            <a:off x="2295525" y="3545153"/>
            <a:ext cx="6477000" cy="646331"/>
          </a:xfrm>
          <a:prstGeom prst="rect">
            <a:avLst/>
          </a:prstGeom>
        </p:spPr>
        <p:txBody>
          <a:bodyPr wrap="square">
            <a:spAutoFit/>
          </a:bodyPr>
          <a:lstStyle/>
          <a:p>
            <a:r>
              <a:rPr lang="he-IL" b="1" dirty="0">
                <a:latin typeface="Calibri" panose="020F0502020204030204" pitchFamily="34" charset="0"/>
                <a:ea typeface="Calibri" panose="020F0502020204030204" pitchFamily="34" charset="0"/>
              </a:rPr>
              <a:t>הדגמה:</a:t>
            </a:r>
            <a:r>
              <a:rPr lang="he-IL" dirty="0">
                <a:latin typeface="Calibri" panose="020F0502020204030204" pitchFamily="34" charset="0"/>
                <a:ea typeface="Calibri" panose="020F0502020204030204" pitchFamily="34" charset="0"/>
              </a:rPr>
              <a:t> געו עם קצה העיפרון בכף ידכם. התחושה שהרגשתם היא למעשה תוצאה של התהליך:</a:t>
            </a:r>
          </a:p>
        </p:txBody>
      </p:sp>
    </p:spTree>
    <p:extLst>
      <p:ext uri="{BB962C8B-B14F-4D97-AF65-F5344CB8AC3E}">
        <p14:creationId xmlns:p14="http://schemas.microsoft.com/office/powerpoint/2010/main" val="40783902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842689" y="923925"/>
            <a:ext cx="793432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eaLnBrk="0" fontAlgn="base" latinLnBrk="0" hangingPunct="0">
              <a:lnSpc>
                <a:spcPct val="150000"/>
              </a:lnSpc>
              <a:spcBef>
                <a:spcPct val="0"/>
              </a:spcBef>
              <a:spcAft>
                <a:spcPct val="0"/>
              </a:spcAft>
              <a:buClrTx/>
              <a:buSzTx/>
              <a:buFontTx/>
              <a:buNone/>
              <a:tabLst/>
            </a:pPr>
            <a:r>
              <a:rPr kumimoji="0" lang="he-IL" altLang="he-IL" sz="2400" b="1" i="0" u="none" strike="noStrike" cap="none" normalizeH="0" baseline="0" dirty="0" smtClean="0">
                <a:ln>
                  <a:noFill/>
                </a:ln>
                <a:solidFill>
                  <a:srgbClr val="5B5B5B"/>
                </a:solidFill>
                <a:effectLst/>
                <a:latin typeface="Arial" panose="020B0604020202020204" pitchFamily="34" charset="0"/>
                <a:cs typeface="Arial" panose="020B0604020202020204" pitchFamily="34" charset="0"/>
              </a:rPr>
              <a:t>מהי רזולוציה וכיצד היא קשורה למערכת העצבים?</a:t>
            </a:r>
            <a:endParaRPr lang="he-IL" altLang="he-IL" sz="1400" dirty="0" smtClean="0">
              <a:solidFill>
                <a:srgbClr val="252525"/>
              </a:solidFill>
              <a:latin typeface="Arial" panose="020B0604020202020204" pitchFamily="34" charset="0"/>
              <a:cs typeface="Arial" panose="020B0604020202020204" pitchFamily="34" charset="0"/>
            </a:endParaRPr>
          </a:p>
          <a:p>
            <a:pPr marL="0" marR="0" lvl="0" indent="0" algn="r" defTabSz="914400" eaLnBrk="0" fontAlgn="base" latinLnBrk="0" hangingPunct="0">
              <a:lnSpc>
                <a:spcPct val="100000"/>
              </a:lnSpc>
              <a:spcBef>
                <a:spcPct val="0"/>
              </a:spcBef>
              <a:spcAft>
                <a:spcPct val="0"/>
              </a:spcAft>
              <a:buClrTx/>
              <a:buSzTx/>
              <a:buFontTx/>
              <a:buNone/>
              <a:tabLst/>
            </a:pPr>
            <a:r>
              <a:rPr kumimoji="0" lang="he-IL" altLang="he-IL" b="0" i="0" u="none" strike="noStrike" cap="none" normalizeH="0" baseline="0" dirty="0" smtClean="0">
                <a:ln>
                  <a:noFill/>
                </a:ln>
                <a:solidFill>
                  <a:srgbClr val="5B5B5B"/>
                </a:solidFill>
                <a:effectLst/>
                <a:latin typeface="Arial" panose="020B0604020202020204" pitchFamily="34" charset="0"/>
                <a:cs typeface="Arial" panose="020B0604020202020204" pitchFamily="34" charset="0"/>
              </a:rPr>
              <a:t>רזולוציה = כושר הפרדה, או כושר הבחנה. </a:t>
            </a:r>
            <a:endParaRPr kumimoji="0" lang="en-US" altLang="he-IL" b="0" i="0" u="none" strike="noStrike" cap="none" normalizeH="0" baseline="0" dirty="0" smtClean="0">
              <a:ln>
                <a:noFill/>
              </a:ln>
              <a:solidFill>
                <a:srgbClr val="5B5B5B"/>
              </a:solidFill>
              <a:effectLst/>
              <a:latin typeface="Arial" panose="020B0604020202020204" pitchFamily="34" charset="0"/>
            </a:endParaRPr>
          </a:p>
        </p:txBody>
      </p:sp>
      <p:pic>
        <p:nvPicPr>
          <p:cNvPr id="11265" name="תמונה 92" descr="https://upload.wikimedia.org/wikipedia/commons/f/f2/Resolution_illustr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922470"/>
            <a:ext cx="8208912" cy="138551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496888" y="3366042"/>
            <a:ext cx="827538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eaLnBrk="0" fontAlgn="base" latinLnBrk="0" hangingPunct="0">
              <a:lnSpc>
                <a:spcPct val="100000"/>
              </a:lnSpc>
              <a:spcBef>
                <a:spcPct val="0"/>
              </a:spcBef>
              <a:spcAft>
                <a:spcPct val="0"/>
              </a:spcAft>
              <a:buClrTx/>
              <a:buSzTx/>
              <a:buFontTx/>
              <a:buNone/>
              <a:tabLst/>
            </a:pPr>
            <a:r>
              <a:rPr kumimoji="0" lang="he-IL" altLang="he-IL" b="0" i="0" u="none" strike="noStrike" cap="none" normalizeH="0" baseline="0" dirty="0" smtClean="0">
                <a:ln>
                  <a:noFill/>
                </a:ln>
                <a:solidFill>
                  <a:srgbClr val="5B5B5B"/>
                </a:solidFill>
                <a:effectLst/>
                <a:ea typeface="Tahoma" panose="020B0604030504040204" pitchFamily="34" charset="0"/>
                <a:cs typeface="Arial" panose="020B0604020202020204" pitchFamily="34" charset="0"/>
              </a:rPr>
              <a:t>הרזולוציה נובעת מכמות היחידות הנפרדות שהשדה מחולק אליהן. ככל שנחלק את השדה ליותר יחידות נפרדות, כך נוכל להפריד את המידע בצורה טובה יותר, ולהגיע לרמת דיוק גבוהה יותר. זה מה שקרוי "רזולוציה גבוהה</a:t>
            </a:r>
            <a:r>
              <a:rPr kumimoji="0" lang="en-US" altLang="he-IL" b="0" i="0" u="none" strike="noStrike" cap="none" normalizeH="0" baseline="0" dirty="0" smtClean="0">
                <a:ln>
                  <a:noFill/>
                </a:ln>
                <a:solidFill>
                  <a:srgbClr val="5B5B5B"/>
                </a:solidFill>
                <a:effectLst/>
                <a:ea typeface="Tahoma" panose="020B0604030504040204" pitchFamily="34" charset="0"/>
                <a:cs typeface="Arial" panose="020B0604020202020204" pitchFamily="34" charset="0"/>
              </a:rPr>
              <a:t>".</a:t>
            </a:r>
            <a:r>
              <a:rPr kumimoji="0" lang="en-US" altLang="he-IL" b="0" i="0" u="none" strike="noStrike" cap="none" normalizeH="0" baseline="0" dirty="0" smtClean="0">
                <a:ln>
                  <a:noFill/>
                </a:ln>
                <a:solidFill>
                  <a:srgbClr val="5B5B5B"/>
                </a:solidFill>
                <a:effectLst/>
              </a:rPr>
              <a:t> </a:t>
            </a:r>
          </a:p>
        </p:txBody>
      </p:sp>
      <p:grpSp>
        <p:nvGrpSpPr>
          <p:cNvPr id="5" name="קבוצה 93"/>
          <p:cNvGrpSpPr/>
          <p:nvPr/>
        </p:nvGrpSpPr>
        <p:grpSpPr>
          <a:xfrm>
            <a:off x="5788343" y="5681831"/>
            <a:ext cx="838200" cy="812800"/>
            <a:chOff x="0" y="0"/>
            <a:chExt cx="1117600" cy="812800"/>
          </a:xfrm>
        </p:grpSpPr>
        <p:sp>
          <p:nvSpPr>
            <p:cNvPr id="6" name="מלבן 11"/>
            <p:cNvSpPr/>
            <p:nvPr/>
          </p:nvSpPr>
          <p:spPr>
            <a:xfrm>
              <a:off x="0" y="0"/>
              <a:ext cx="1117600" cy="8128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7" name="אליפסה 13"/>
            <p:cNvSpPr/>
            <p:nvPr/>
          </p:nvSpPr>
          <p:spPr>
            <a:xfrm>
              <a:off x="116115" y="391886"/>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8" name="אליפסה 14"/>
            <p:cNvSpPr/>
            <p:nvPr/>
          </p:nvSpPr>
          <p:spPr>
            <a:xfrm>
              <a:off x="994229" y="442686"/>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9" name="אליפסה 33"/>
            <p:cNvSpPr/>
            <p:nvPr/>
          </p:nvSpPr>
          <p:spPr>
            <a:xfrm>
              <a:off x="246743" y="210457"/>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10" name="אליפסה 39"/>
            <p:cNvSpPr/>
            <p:nvPr/>
          </p:nvSpPr>
          <p:spPr>
            <a:xfrm>
              <a:off x="159658" y="137886"/>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11" name="אליפסה 41"/>
            <p:cNvSpPr/>
            <p:nvPr/>
          </p:nvSpPr>
          <p:spPr>
            <a:xfrm>
              <a:off x="108858" y="254000"/>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12" name="אליפסה 49"/>
            <p:cNvSpPr/>
            <p:nvPr/>
          </p:nvSpPr>
          <p:spPr>
            <a:xfrm>
              <a:off x="290286" y="94343"/>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13" name="אליפסה 51"/>
            <p:cNvSpPr/>
            <p:nvPr/>
          </p:nvSpPr>
          <p:spPr>
            <a:xfrm>
              <a:off x="406400" y="166914"/>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14" name="אליפסה 52"/>
            <p:cNvSpPr/>
            <p:nvPr/>
          </p:nvSpPr>
          <p:spPr>
            <a:xfrm>
              <a:off x="384629" y="283029"/>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15" name="אליפסה 53"/>
            <p:cNvSpPr/>
            <p:nvPr/>
          </p:nvSpPr>
          <p:spPr>
            <a:xfrm>
              <a:off x="537029" y="239486"/>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16" name="אליפסה 54"/>
            <p:cNvSpPr/>
            <p:nvPr/>
          </p:nvSpPr>
          <p:spPr>
            <a:xfrm>
              <a:off x="682172" y="435429"/>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17" name="אליפסה 55"/>
            <p:cNvSpPr/>
            <p:nvPr/>
          </p:nvSpPr>
          <p:spPr>
            <a:xfrm>
              <a:off x="595086" y="370114"/>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18" name="אליפסה 56"/>
            <p:cNvSpPr/>
            <p:nvPr/>
          </p:nvSpPr>
          <p:spPr>
            <a:xfrm>
              <a:off x="544286" y="478971"/>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19" name="אליפסה 57"/>
            <p:cNvSpPr/>
            <p:nvPr/>
          </p:nvSpPr>
          <p:spPr>
            <a:xfrm>
              <a:off x="725715" y="319314"/>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20" name="אליפסה 58"/>
            <p:cNvSpPr/>
            <p:nvPr/>
          </p:nvSpPr>
          <p:spPr>
            <a:xfrm>
              <a:off x="841829" y="391886"/>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21" name="אליפסה 62"/>
            <p:cNvSpPr/>
            <p:nvPr/>
          </p:nvSpPr>
          <p:spPr>
            <a:xfrm>
              <a:off x="246743" y="370114"/>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22" name="אליפסה 63"/>
            <p:cNvSpPr/>
            <p:nvPr/>
          </p:nvSpPr>
          <p:spPr>
            <a:xfrm>
              <a:off x="413658" y="391886"/>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23" name="אליפסה 15"/>
            <p:cNvSpPr/>
            <p:nvPr/>
          </p:nvSpPr>
          <p:spPr>
            <a:xfrm>
              <a:off x="246743" y="624114"/>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24" name="אליפסה 16"/>
            <p:cNvSpPr/>
            <p:nvPr/>
          </p:nvSpPr>
          <p:spPr>
            <a:xfrm>
              <a:off x="159658" y="551543"/>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25" name="אליפסה 18"/>
            <p:cNvSpPr/>
            <p:nvPr/>
          </p:nvSpPr>
          <p:spPr>
            <a:xfrm>
              <a:off x="108858" y="660400"/>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26" name="אליפסה 19"/>
            <p:cNvSpPr/>
            <p:nvPr/>
          </p:nvSpPr>
          <p:spPr>
            <a:xfrm>
              <a:off x="290286" y="508000"/>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27" name="אליפסה 21"/>
            <p:cNvSpPr/>
            <p:nvPr/>
          </p:nvSpPr>
          <p:spPr>
            <a:xfrm>
              <a:off x="406400" y="573314"/>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28" name="אליפסה 22"/>
            <p:cNvSpPr/>
            <p:nvPr/>
          </p:nvSpPr>
          <p:spPr>
            <a:xfrm>
              <a:off x="384629" y="696686"/>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29" name="אליפסה 25"/>
            <p:cNvSpPr/>
            <p:nvPr/>
          </p:nvSpPr>
          <p:spPr>
            <a:xfrm>
              <a:off x="537029" y="645886"/>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30" name="אליפסה 59"/>
            <p:cNvSpPr/>
            <p:nvPr/>
          </p:nvSpPr>
          <p:spPr>
            <a:xfrm>
              <a:off x="682172" y="703943"/>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31" name="אליפסה 60"/>
            <p:cNvSpPr/>
            <p:nvPr/>
          </p:nvSpPr>
          <p:spPr>
            <a:xfrm>
              <a:off x="892629" y="522514"/>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32" name="אליפסה 61"/>
            <p:cNvSpPr/>
            <p:nvPr/>
          </p:nvSpPr>
          <p:spPr>
            <a:xfrm>
              <a:off x="638629" y="544286"/>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33" name="אליפסה 64"/>
            <p:cNvSpPr/>
            <p:nvPr/>
          </p:nvSpPr>
          <p:spPr>
            <a:xfrm>
              <a:off x="776515" y="595086"/>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34" name="אליפסה 65"/>
            <p:cNvSpPr/>
            <p:nvPr/>
          </p:nvSpPr>
          <p:spPr>
            <a:xfrm>
              <a:off x="994229" y="638629"/>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35" name="אליפסה 66"/>
            <p:cNvSpPr/>
            <p:nvPr/>
          </p:nvSpPr>
          <p:spPr>
            <a:xfrm>
              <a:off x="870858" y="711200"/>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36" name="אליפסה 68"/>
            <p:cNvSpPr/>
            <p:nvPr/>
          </p:nvSpPr>
          <p:spPr>
            <a:xfrm>
              <a:off x="217715" y="732971"/>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37" name="אליפסה 78"/>
            <p:cNvSpPr/>
            <p:nvPr/>
          </p:nvSpPr>
          <p:spPr>
            <a:xfrm>
              <a:off x="849086" y="188686"/>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38" name="אליפסה 79"/>
            <p:cNvSpPr/>
            <p:nvPr/>
          </p:nvSpPr>
          <p:spPr>
            <a:xfrm>
              <a:off x="762000" y="116114"/>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39" name="אליפסה 80"/>
            <p:cNvSpPr/>
            <p:nvPr/>
          </p:nvSpPr>
          <p:spPr>
            <a:xfrm>
              <a:off x="711200" y="232229"/>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40" name="אליפסה 81"/>
            <p:cNvSpPr/>
            <p:nvPr/>
          </p:nvSpPr>
          <p:spPr>
            <a:xfrm>
              <a:off x="892629" y="72571"/>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41" name="אליפסה 82"/>
            <p:cNvSpPr/>
            <p:nvPr/>
          </p:nvSpPr>
          <p:spPr>
            <a:xfrm>
              <a:off x="1001486" y="145143"/>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42" name="אליפסה 83"/>
            <p:cNvSpPr/>
            <p:nvPr/>
          </p:nvSpPr>
          <p:spPr>
            <a:xfrm>
              <a:off x="986972" y="261257"/>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43" name="אליפסה 84"/>
            <p:cNvSpPr/>
            <p:nvPr/>
          </p:nvSpPr>
          <p:spPr>
            <a:xfrm>
              <a:off x="638629" y="130629"/>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44" name="אליפסה 85"/>
            <p:cNvSpPr/>
            <p:nvPr/>
          </p:nvSpPr>
          <p:spPr>
            <a:xfrm>
              <a:off x="870858" y="304800"/>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45" name="אליפסה 86"/>
            <p:cNvSpPr/>
            <p:nvPr/>
          </p:nvSpPr>
          <p:spPr>
            <a:xfrm>
              <a:off x="529772" y="72571"/>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grpSp>
      <p:grpSp>
        <p:nvGrpSpPr>
          <p:cNvPr id="46" name="קבוצה 94"/>
          <p:cNvGrpSpPr/>
          <p:nvPr/>
        </p:nvGrpSpPr>
        <p:grpSpPr>
          <a:xfrm>
            <a:off x="3201352" y="5681831"/>
            <a:ext cx="838200" cy="812800"/>
            <a:chOff x="0" y="0"/>
            <a:chExt cx="1117600" cy="812800"/>
          </a:xfrm>
        </p:grpSpPr>
        <p:sp>
          <p:nvSpPr>
            <p:cNvPr id="47" name="מלבן 12"/>
            <p:cNvSpPr/>
            <p:nvPr/>
          </p:nvSpPr>
          <p:spPr>
            <a:xfrm>
              <a:off x="0" y="0"/>
              <a:ext cx="1117600" cy="8128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48" name="אליפסה 87"/>
            <p:cNvSpPr/>
            <p:nvPr/>
          </p:nvSpPr>
          <p:spPr>
            <a:xfrm>
              <a:off x="950685" y="558800"/>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49" name="אליפסה 88"/>
            <p:cNvSpPr/>
            <p:nvPr/>
          </p:nvSpPr>
          <p:spPr>
            <a:xfrm>
              <a:off x="254000" y="195943"/>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50" name="אליפסה 89"/>
            <p:cNvSpPr/>
            <p:nvPr/>
          </p:nvSpPr>
          <p:spPr>
            <a:xfrm>
              <a:off x="558800" y="464457"/>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51" name="אליפסה 90"/>
            <p:cNvSpPr/>
            <p:nvPr/>
          </p:nvSpPr>
          <p:spPr>
            <a:xfrm>
              <a:off x="116114" y="645885"/>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52" name="אליפסה 91"/>
            <p:cNvSpPr/>
            <p:nvPr/>
          </p:nvSpPr>
          <p:spPr>
            <a:xfrm>
              <a:off x="820057" y="130628"/>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grpSp>
      <p:grpSp>
        <p:nvGrpSpPr>
          <p:cNvPr id="11268" name="קבוצה 11267"/>
          <p:cNvGrpSpPr/>
          <p:nvPr/>
        </p:nvGrpSpPr>
        <p:grpSpPr>
          <a:xfrm>
            <a:off x="2270148" y="5681831"/>
            <a:ext cx="838200" cy="812800"/>
            <a:chOff x="3763872" y="5715515"/>
            <a:chExt cx="1117600" cy="812800"/>
          </a:xfrm>
        </p:grpSpPr>
        <p:grpSp>
          <p:nvGrpSpPr>
            <p:cNvPr id="94" name="קבוצה 136"/>
            <p:cNvGrpSpPr/>
            <p:nvPr/>
          </p:nvGrpSpPr>
          <p:grpSpPr>
            <a:xfrm>
              <a:off x="3763872" y="5715515"/>
              <a:ext cx="1117600" cy="812800"/>
              <a:chOff x="0" y="0"/>
              <a:chExt cx="1117600" cy="812800"/>
            </a:xfrm>
          </p:grpSpPr>
          <p:sp>
            <p:nvSpPr>
              <p:cNvPr id="95" name="מלבן 137"/>
              <p:cNvSpPr/>
              <p:nvPr/>
            </p:nvSpPr>
            <p:spPr>
              <a:xfrm>
                <a:off x="0" y="0"/>
                <a:ext cx="1117600" cy="8128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96" name="אליפסה 138"/>
              <p:cNvSpPr/>
              <p:nvPr/>
            </p:nvSpPr>
            <p:spPr>
              <a:xfrm>
                <a:off x="950685" y="558800"/>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97" name="אליפסה 139"/>
              <p:cNvSpPr/>
              <p:nvPr/>
            </p:nvSpPr>
            <p:spPr>
              <a:xfrm>
                <a:off x="254000" y="195943"/>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98" name="אליפסה 140"/>
              <p:cNvSpPr/>
              <p:nvPr/>
            </p:nvSpPr>
            <p:spPr>
              <a:xfrm>
                <a:off x="558800" y="464457"/>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99" name="אליפסה 141"/>
              <p:cNvSpPr/>
              <p:nvPr/>
            </p:nvSpPr>
            <p:spPr>
              <a:xfrm>
                <a:off x="116114" y="645885"/>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100" name="אליפסה 142"/>
              <p:cNvSpPr/>
              <p:nvPr/>
            </p:nvSpPr>
            <p:spPr>
              <a:xfrm>
                <a:off x="820057" y="130628"/>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grpSp>
        <p:sp>
          <p:nvSpPr>
            <p:cNvPr id="101" name="אליפסה 143"/>
            <p:cNvSpPr/>
            <p:nvPr/>
          </p:nvSpPr>
          <p:spPr>
            <a:xfrm>
              <a:off x="4085182" y="6069210"/>
              <a:ext cx="254000" cy="210185"/>
            </a:xfrm>
            <a:prstGeom prst="ellipse">
              <a:avLst/>
            </a:prstGeom>
            <a:solidFill>
              <a:srgbClr val="FFFF00">
                <a:alpha val="83000"/>
              </a:srgbClr>
            </a:solidFill>
            <a:ln w="381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102" name="אליפסה 144"/>
            <p:cNvSpPr/>
            <p:nvPr/>
          </p:nvSpPr>
          <p:spPr>
            <a:xfrm>
              <a:off x="4344262" y="6076195"/>
              <a:ext cx="254000" cy="210185"/>
            </a:xfrm>
            <a:prstGeom prst="ellipse">
              <a:avLst/>
            </a:prstGeom>
            <a:solidFill>
              <a:srgbClr val="FFFF00">
                <a:alpha val="83000"/>
              </a:srgbClr>
            </a:solidFill>
            <a:ln w="381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grpSp>
      <p:grpSp>
        <p:nvGrpSpPr>
          <p:cNvPr id="11269" name="קבוצה 11268"/>
          <p:cNvGrpSpPr/>
          <p:nvPr/>
        </p:nvGrpSpPr>
        <p:grpSpPr>
          <a:xfrm>
            <a:off x="4843971" y="5681831"/>
            <a:ext cx="838200" cy="812800"/>
            <a:chOff x="6460490" y="5706716"/>
            <a:chExt cx="1117600" cy="812800"/>
          </a:xfrm>
        </p:grpSpPr>
        <p:grpSp>
          <p:nvGrpSpPr>
            <p:cNvPr id="53" name="קבוצה 95"/>
            <p:cNvGrpSpPr/>
            <p:nvPr/>
          </p:nvGrpSpPr>
          <p:grpSpPr>
            <a:xfrm>
              <a:off x="6460490" y="5706716"/>
              <a:ext cx="1117600" cy="812800"/>
              <a:chOff x="0" y="0"/>
              <a:chExt cx="1117600" cy="812800"/>
            </a:xfrm>
          </p:grpSpPr>
          <p:sp>
            <p:nvSpPr>
              <p:cNvPr id="54" name="מלבן 96"/>
              <p:cNvSpPr/>
              <p:nvPr/>
            </p:nvSpPr>
            <p:spPr>
              <a:xfrm>
                <a:off x="0" y="0"/>
                <a:ext cx="1117600" cy="8128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55" name="אליפסה 97"/>
              <p:cNvSpPr/>
              <p:nvPr/>
            </p:nvSpPr>
            <p:spPr>
              <a:xfrm>
                <a:off x="116115" y="391886"/>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56" name="אליפסה 98"/>
              <p:cNvSpPr/>
              <p:nvPr/>
            </p:nvSpPr>
            <p:spPr>
              <a:xfrm>
                <a:off x="994229" y="442686"/>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57" name="אליפסה 99"/>
              <p:cNvSpPr/>
              <p:nvPr/>
            </p:nvSpPr>
            <p:spPr>
              <a:xfrm>
                <a:off x="246743" y="210457"/>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58" name="אליפסה 100"/>
              <p:cNvSpPr/>
              <p:nvPr/>
            </p:nvSpPr>
            <p:spPr>
              <a:xfrm>
                <a:off x="159658" y="137886"/>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59" name="אליפסה 101"/>
              <p:cNvSpPr/>
              <p:nvPr/>
            </p:nvSpPr>
            <p:spPr>
              <a:xfrm>
                <a:off x="108858" y="254000"/>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60" name="אליפסה 102"/>
              <p:cNvSpPr/>
              <p:nvPr/>
            </p:nvSpPr>
            <p:spPr>
              <a:xfrm>
                <a:off x="290286" y="94343"/>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61" name="אליפסה 103"/>
              <p:cNvSpPr/>
              <p:nvPr/>
            </p:nvSpPr>
            <p:spPr>
              <a:xfrm>
                <a:off x="406400" y="166914"/>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62" name="אליפסה 104"/>
              <p:cNvSpPr/>
              <p:nvPr/>
            </p:nvSpPr>
            <p:spPr>
              <a:xfrm>
                <a:off x="384629" y="283029"/>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63" name="אליפסה 105"/>
              <p:cNvSpPr/>
              <p:nvPr/>
            </p:nvSpPr>
            <p:spPr>
              <a:xfrm>
                <a:off x="537029" y="239486"/>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64" name="אליפסה 106"/>
              <p:cNvSpPr/>
              <p:nvPr/>
            </p:nvSpPr>
            <p:spPr>
              <a:xfrm>
                <a:off x="682172" y="435429"/>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65" name="אליפסה 107"/>
              <p:cNvSpPr/>
              <p:nvPr/>
            </p:nvSpPr>
            <p:spPr>
              <a:xfrm>
                <a:off x="595086" y="370114"/>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66" name="אליפסה 108"/>
              <p:cNvSpPr/>
              <p:nvPr/>
            </p:nvSpPr>
            <p:spPr>
              <a:xfrm>
                <a:off x="544286" y="478971"/>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67" name="אליפסה 109"/>
              <p:cNvSpPr/>
              <p:nvPr/>
            </p:nvSpPr>
            <p:spPr>
              <a:xfrm>
                <a:off x="725715" y="319314"/>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68" name="אליפסה 110"/>
              <p:cNvSpPr/>
              <p:nvPr/>
            </p:nvSpPr>
            <p:spPr>
              <a:xfrm>
                <a:off x="841829" y="391886"/>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69" name="אליפסה 111"/>
              <p:cNvSpPr/>
              <p:nvPr/>
            </p:nvSpPr>
            <p:spPr>
              <a:xfrm>
                <a:off x="246743" y="370114"/>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70" name="אליפסה 112"/>
              <p:cNvSpPr/>
              <p:nvPr/>
            </p:nvSpPr>
            <p:spPr>
              <a:xfrm>
                <a:off x="413658" y="391886"/>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71" name="אליפסה 113"/>
              <p:cNvSpPr/>
              <p:nvPr/>
            </p:nvSpPr>
            <p:spPr>
              <a:xfrm>
                <a:off x="246743" y="624114"/>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72" name="אליפסה 114"/>
              <p:cNvSpPr/>
              <p:nvPr/>
            </p:nvSpPr>
            <p:spPr>
              <a:xfrm>
                <a:off x="159658" y="551543"/>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73" name="אליפסה 115"/>
              <p:cNvSpPr/>
              <p:nvPr/>
            </p:nvSpPr>
            <p:spPr>
              <a:xfrm>
                <a:off x="108858" y="660400"/>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74" name="אליפסה 116"/>
              <p:cNvSpPr/>
              <p:nvPr/>
            </p:nvSpPr>
            <p:spPr>
              <a:xfrm>
                <a:off x="290286" y="508000"/>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75" name="אליפסה 117"/>
              <p:cNvSpPr/>
              <p:nvPr/>
            </p:nvSpPr>
            <p:spPr>
              <a:xfrm>
                <a:off x="406400" y="573314"/>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76" name="אליפסה 118"/>
              <p:cNvSpPr/>
              <p:nvPr/>
            </p:nvSpPr>
            <p:spPr>
              <a:xfrm>
                <a:off x="384629" y="696686"/>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77" name="אליפסה 119"/>
              <p:cNvSpPr/>
              <p:nvPr/>
            </p:nvSpPr>
            <p:spPr>
              <a:xfrm>
                <a:off x="537029" y="645886"/>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78" name="אליפסה 120"/>
              <p:cNvSpPr/>
              <p:nvPr/>
            </p:nvSpPr>
            <p:spPr>
              <a:xfrm>
                <a:off x="682172" y="703943"/>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79" name="אליפסה 121"/>
              <p:cNvSpPr/>
              <p:nvPr/>
            </p:nvSpPr>
            <p:spPr>
              <a:xfrm>
                <a:off x="892629" y="522514"/>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80" name="אליפסה 122"/>
              <p:cNvSpPr/>
              <p:nvPr/>
            </p:nvSpPr>
            <p:spPr>
              <a:xfrm>
                <a:off x="638629" y="544286"/>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81" name="אליפסה 123"/>
              <p:cNvSpPr/>
              <p:nvPr/>
            </p:nvSpPr>
            <p:spPr>
              <a:xfrm>
                <a:off x="776515" y="595086"/>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82" name="אליפסה 124"/>
              <p:cNvSpPr/>
              <p:nvPr/>
            </p:nvSpPr>
            <p:spPr>
              <a:xfrm>
                <a:off x="994229" y="638629"/>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83" name="אליפסה 125"/>
              <p:cNvSpPr/>
              <p:nvPr/>
            </p:nvSpPr>
            <p:spPr>
              <a:xfrm>
                <a:off x="870858" y="711200"/>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84" name="אליפסה 126"/>
              <p:cNvSpPr/>
              <p:nvPr/>
            </p:nvSpPr>
            <p:spPr>
              <a:xfrm>
                <a:off x="217715" y="732971"/>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85" name="אליפסה 127"/>
              <p:cNvSpPr/>
              <p:nvPr/>
            </p:nvSpPr>
            <p:spPr>
              <a:xfrm>
                <a:off x="849086" y="188686"/>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86" name="אליפסה 128"/>
              <p:cNvSpPr/>
              <p:nvPr/>
            </p:nvSpPr>
            <p:spPr>
              <a:xfrm>
                <a:off x="762000" y="116114"/>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87" name="אליפסה 129"/>
              <p:cNvSpPr/>
              <p:nvPr/>
            </p:nvSpPr>
            <p:spPr>
              <a:xfrm>
                <a:off x="711200" y="232229"/>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88" name="אליפסה 130"/>
              <p:cNvSpPr/>
              <p:nvPr/>
            </p:nvSpPr>
            <p:spPr>
              <a:xfrm>
                <a:off x="892629" y="72571"/>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89" name="אליפסה 131"/>
              <p:cNvSpPr/>
              <p:nvPr/>
            </p:nvSpPr>
            <p:spPr>
              <a:xfrm>
                <a:off x="1001486" y="145143"/>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90" name="אליפסה 132"/>
              <p:cNvSpPr/>
              <p:nvPr/>
            </p:nvSpPr>
            <p:spPr>
              <a:xfrm>
                <a:off x="986972" y="261257"/>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91" name="אליפסה 133"/>
              <p:cNvSpPr/>
              <p:nvPr/>
            </p:nvSpPr>
            <p:spPr>
              <a:xfrm>
                <a:off x="638629" y="130629"/>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92" name="אליפסה 134"/>
              <p:cNvSpPr/>
              <p:nvPr/>
            </p:nvSpPr>
            <p:spPr>
              <a:xfrm>
                <a:off x="870858" y="304800"/>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93" name="אליפסה 135"/>
              <p:cNvSpPr/>
              <p:nvPr/>
            </p:nvSpPr>
            <p:spPr>
              <a:xfrm>
                <a:off x="529772" y="72571"/>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grpSp>
        <p:sp>
          <p:nvSpPr>
            <p:cNvPr id="103" name="אליפסה 145"/>
            <p:cNvSpPr/>
            <p:nvPr/>
          </p:nvSpPr>
          <p:spPr>
            <a:xfrm>
              <a:off x="6703060" y="6075016"/>
              <a:ext cx="254000" cy="210185"/>
            </a:xfrm>
            <a:prstGeom prst="ellipse">
              <a:avLst/>
            </a:prstGeom>
            <a:solidFill>
              <a:srgbClr val="FFFF00">
                <a:alpha val="83000"/>
              </a:srgbClr>
            </a:solidFill>
            <a:ln w="381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104" name="אליפסה 146"/>
            <p:cNvSpPr/>
            <p:nvPr/>
          </p:nvSpPr>
          <p:spPr>
            <a:xfrm>
              <a:off x="6962140" y="6082001"/>
              <a:ext cx="254000" cy="210185"/>
            </a:xfrm>
            <a:prstGeom prst="ellipse">
              <a:avLst/>
            </a:prstGeom>
            <a:solidFill>
              <a:srgbClr val="FFFF00">
                <a:alpha val="83000"/>
              </a:srgbClr>
            </a:solidFill>
            <a:ln w="381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grpSp>
      <p:sp>
        <p:nvSpPr>
          <p:cNvPr id="4" name="Rectangle 104"/>
          <p:cNvSpPr>
            <a:spLocks noChangeArrowheads="1"/>
          </p:cNvSpPr>
          <p:nvPr/>
        </p:nvSpPr>
        <p:spPr bwMode="auto">
          <a:xfrm>
            <a:off x="496888" y="4346612"/>
            <a:ext cx="827563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eaLnBrk="0" fontAlgn="base" latinLnBrk="0" hangingPunct="0">
              <a:lnSpc>
                <a:spcPct val="100000"/>
              </a:lnSpc>
              <a:spcBef>
                <a:spcPct val="0"/>
              </a:spcBef>
              <a:spcAft>
                <a:spcPct val="0"/>
              </a:spcAft>
              <a:buClrTx/>
              <a:buSzTx/>
              <a:buFontTx/>
              <a:buNone/>
              <a:tabLst/>
            </a:pPr>
            <a:r>
              <a:rPr kumimoji="0" lang="he-IL" altLang="he-IL" sz="1800" b="1" i="0" u="none" strike="noStrike" cap="none" normalizeH="0" baseline="0" dirty="0" smtClean="0">
                <a:ln>
                  <a:noFill/>
                </a:ln>
                <a:solidFill>
                  <a:schemeClr val="tx1"/>
                </a:solidFill>
                <a:effectLst/>
                <a:latin typeface="Arial" panose="020B0604020202020204" pitchFamily="34" charset="0"/>
              </a:rPr>
              <a:t>רזולוציה של חישה</a:t>
            </a:r>
            <a:endParaRPr kumimoji="0" lang="en-US" altLang="he-IL" sz="1800" b="1" i="0" u="none" strike="noStrike" cap="none" normalizeH="0" baseline="0" dirty="0" smtClean="0">
              <a:ln>
                <a:noFill/>
              </a:ln>
              <a:solidFill>
                <a:schemeClr val="tx1"/>
              </a:solidFill>
              <a:effectLst/>
              <a:latin typeface="Arial" panose="020B0604020202020204" pitchFamily="34" charset="0"/>
            </a:endParaRPr>
          </a:p>
          <a:p>
            <a:pPr eaLnBrk="0" fontAlgn="base" hangingPunct="0">
              <a:spcBef>
                <a:spcPct val="0"/>
              </a:spcBef>
              <a:spcAft>
                <a:spcPct val="0"/>
              </a:spcAft>
            </a:pPr>
            <a:r>
              <a:rPr kumimoji="0" lang="he-IL" altLang="he-IL"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מתחת לעור פרושים קצוות של עצבים שקולטים מידע. ככל שיש יותר קצוות עצבים, זה מאפשר להפריד טוב יותר בין אזור לאזור על גבי העור. </a:t>
            </a:r>
            <a:endParaRPr kumimoji="0" lang="en-US" altLang="he-IL" b="0" i="0" u="none" strike="noStrike" cap="none" normalizeH="0" baseline="0" dirty="0" smtClean="0">
              <a:ln>
                <a:noFill/>
              </a:ln>
              <a:solidFill>
                <a:schemeClr val="tx1"/>
              </a:solidFill>
              <a:effectLst/>
              <a:cs typeface="Arial" panose="020B0604020202020204" pitchFamily="34" charset="0"/>
            </a:endParaRPr>
          </a:p>
        </p:txBody>
      </p:sp>
      <p:sp>
        <p:nvSpPr>
          <p:cNvPr id="11266" name="Rectangle 106"/>
          <p:cNvSpPr>
            <a:spLocks noChangeArrowheads="1"/>
          </p:cNvSpPr>
          <p:nvPr/>
        </p:nvSpPr>
        <p:spPr bwMode="auto">
          <a:xfrm>
            <a:off x="9073569" y="-322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
        <p:nvSpPr>
          <p:cNvPr id="11264" name="מלבן 11263"/>
          <p:cNvSpPr/>
          <p:nvPr/>
        </p:nvSpPr>
        <p:spPr>
          <a:xfrm>
            <a:off x="4424407" y="5300995"/>
            <a:ext cx="2677336" cy="369332"/>
          </a:xfrm>
          <a:prstGeom prst="rect">
            <a:avLst/>
          </a:prstGeom>
        </p:spPr>
        <p:txBody>
          <a:bodyPr wrap="none">
            <a:spAutoFit/>
          </a:bodyPr>
          <a:lstStyle/>
          <a:p>
            <a:r>
              <a:rPr lang="he-IL" altLang="he-IL" b="1" dirty="0">
                <a:latin typeface="Calibri" panose="020F0502020204030204" pitchFamily="34" charset="0"/>
                <a:ea typeface="Calibri" panose="020F0502020204030204" pitchFamily="34" charset="0"/>
                <a:cs typeface="Arial" panose="020B0604020202020204" pitchFamily="34" charset="0"/>
              </a:rPr>
              <a:t>עצבים מתחת לעור כף היד</a:t>
            </a:r>
            <a:r>
              <a:rPr lang="en-US" altLang="he-IL" b="1" dirty="0">
                <a:latin typeface="Calibri" panose="020F0502020204030204" pitchFamily="34" charset="0"/>
                <a:ea typeface="Calibri" panose="020F0502020204030204" pitchFamily="34" charset="0"/>
                <a:cs typeface="Arial" panose="020B0604020202020204" pitchFamily="34" charset="0"/>
              </a:rPr>
              <a:t> </a:t>
            </a:r>
            <a:endParaRPr lang="he-IL" b="1" dirty="0"/>
          </a:p>
        </p:txBody>
      </p:sp>
      <p:sp>
        <p:nvSpPr>
          <p:cNvPr id="11267" name="מלבן 11266"/>
          <p:cNvSpPr/>
          <p:nvPr/>
        </p:nvSpPr>
        <p:spPr>
          <a:xfrm>
            <a:off x="1937012" y="5300995"/>
            <a:ext cx="2358338" cy="369332"/>
          </a:xfrm>
          <a:prstGeom prst="rect">
            <a:avLst/>
          </a:prstGeom>
        </p:spPr>
        <p:txBody>
          <a:bodyPr wrap="none">
            <a:spAutoFit/>
          </a:bodyPr>
          <a:lstStyle/>
          <a:p>
            <a:pPr lvl="0" eaLnBrk="0" fontAlgn="base" hangingPunct="0">
              <a:spcBef>
                <a:spcPct val="0"/>
              </a:spcBef>
              <a:spcAft>
                <a:spcPct val="0"/>
              </a:spcAft>
            </a:pPr>
            <a:r>
              <a:rPr lang="he-IL" altLang="he-IL" b="1" dirty="0" smtClean="0">
                <a:latin typeface="Calibri" panose="020F0502020204030204" pitchFamily="34" charset="0"/>
                <a:ea typeface="Calibri" panose="020F0502020204030204" pitchFamily="34" charset="0"/>
                <a:cs typeface="Arial" panose="020B0604020202020204" pitchFamily="34" charset="0"/>
              </a:rPr>
              <a:t>עצבים </a:t>
            </a:r>
            <a:r>
              <a:rPr lang="he-IL" altLang="he-IL" b="1" dirty="0">
                <a:latin typeface="Calibri" panose="020F0502020204030204" pitchFamily="34" charset="0"/>
                <a:ea typeface="Calibri" panose="020F0502020204030204" pitchFamily="34" charset="0"/>
                <a:cs typeface="Arial" panose="020B0604020202020204" pitchFamily="34" charset="0"/>
              </a:rPr>
              <a:t>מתחת לעור הגב</a:t>
            </a:r>
            <a:endParaRPr lang="en-US" altLang="he-IL" b="1" dirty="0">
              <a:cs typeface="Arial" panose="020B0604020202020204" pitchFamily="34" charset="0"/>
            </a:endParaRPr>
          </a:p>
        </p:txBody>
      </p:sp>
    </p:spTree>
    <p:extLst>
      <p:ext uri="{BB962C8B-B14F-4D97-AF65-F5344CB8AC3E}">
        <p14:creationId xmlns:p14="http://schemas.microsoft.com/office/powerpoint/2010/main" val="10492334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83735"/>
            <a:ext cx="8391525" cy="1015663"/>
          </a:xfrm>
          <a:prstGeom prst="rect">
            <a:avLst/>
          </a:prstGeom>
        </p:spPr>
        <p:txBody>
          <a:bodyPr wrap="square">
            <a:spAutoFit/>
          </a:bodyPr>
          <a:lstStyle/>
          <a:p>
            <a:r>
              <a:rPr lang="he-IL" sz="2400" b="1" dirty="0">
                <a:ea typeface="Calibri" panose="020F0502020204030204" pitchFamily="34" charset="0"/>
              </a:rPr>
              <a:t>מערכת העצבים ההיקפית – תת-המערכת הסומטית: </a:t>
            </a:r>
            <a:endParaRPr lang="he-IL" sz="2400" b="1" dirty="0" smtClean="0">
              <a:ea typeface="Calibri" panose="020F0502020204030204" pitchFamily="34" charset="0"/>
            </a:endParaRPr>
          </a:p>
          <a:p>
            <a:r>
              <a:rPr lang="he-IL" sz="3600" b="1" dirty="0" smtClean="0">
                <a:ea typeface="Calibri" panose="020F0502020204030204" pitchFamily="34" charset="0"/>
              </a:rPr>
              <a:t>חישה ותנועה</a:t>
            </a:r>
            <a:endParaRPr lang="he-IL" sz="3600" b="1" dirty="0"/>
          </a:p>
        </p:txBody>
      </p:sp>
      <p:sp>
        <p:nvSpPr>
          <p:cNvPr id="108" name="Rectangle 107"/>
          <p:cNvSpPr/>
          <p:nvPr/>
        </p:nvSpPr>
        <p:spPr>
          <a:xfrm>
            <a:off x="2228850" y="1752656"/>
            <a:ext cx="6543675" cy="1754326"/>
          </a:xfrm>
          <a:prstGeom prst="rect">
            <a:avLst/>
          </a:prstGeom>
        </p:spPr>
        <p:txBody>
          <a:bodyPr wrap="square">
            <a:spAutoFit/>
          </a:bodyPr>
          <a:lstStyle/>
          <a:p>
            <a:pPr marL="342900" lvl="0" indent="-342900">
              <a:buFont typeface="Symbol" panose="05050102010706020507" pitchFamily="18" charset="2"/>
              <a:buChar char=""/>
            </a:pPr>
            <a:endParaRPr lang="he-IL" dirty="0" smtClean="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he-IL" dirty="0" smtClean="0">
                <a:effectLst/>
                <a:latin typeface="Calibri" panose="020F0502020204030204" pitchFamily="34" charset="0"/>
                <a:ea typeface="Calibri" panose="020F0502020204030204" pitchFamily="34" charset="0"/>
              </a:rPr>
              <a:t>שלוחות </a:t>
            </a:r>
            <a:r>
              <a:rPr lang="he-IL" b="1" dirty="0" smtClean="0">
                <a:effectLst/>
                <a:latin typeface="Calibri" panose="020F0502020204030204" pitchFamily="34" charset="0"/>
                <a:ea typeface="Calibri" panose="020F0502020204030204" pitchFamily="34" charset="0"/>
              </a:rPr>
              <a:t>תנועתיות</a:t>
            </a:r>
            <a:r>
              <a:rPr lang="he-IL" dirty="0" smtClean="0">
                <a:effectLst/>
                <a:latin typeface="Calibri" panose="020F0502020204030204" pitchFamily="34" charset="0"/>
                <a:ea typeface="Calibri" panose="020F0502020204030204" pitchFamily="34" charset="0"/>
              </a:rPr>
              <a:t>: </a:t>
            </a:r>
            <a:br>
              <a:rPr lang="he-IL" dirty="0" smtClean="0">
                <a:effectLst/>
                <a:latin typeface="Calibri" panose="020F0502020204030204" pitchFamily="34" charset="0"/>
                <a:ea typeface="Calibri" panose="020F0502020204030204" pitchFamily="34" charset="0"/>
              </a:rPr>
            </a:br>
            <a:r>
              <a:rPr lang="he-IL" dirty="0" smtClean="0">
                <a:effectLst/>
                <a:latin typeface="Calibri" panose="020F0502020204030204" pitchFamily="34" charset="0"/>
                <a:ea typeface="Calibri" panose="020F0502020204030204" pitchFamily="34" charset="0"/>
              </a:rPr>
              <a:t>כמו סיבי החישה, גם הסיבים האלה פרושים בכל הגוף. </a:t>
            </a:r>
            <a:r>
              <a:rPr lang="he-IL" dirty="0"/>
              <a:t/>
            </a:r>
            <a:br>
              <a:rPr lang="he-IL" dirty="0"/>
            </a:br>
            <a:r>
              <a:rPr lang="he-IL" dirty="0" smtClean="0">
                <a:effectLst/>
                <a:latin typeface="Calibri" panose="020F0502020204030204" pitchFamily="34" charset="0"/>
                <a:ea typeface="Calibri" panose="020F0502020204030204" pitchFamily="34" charset="0"/>
              </a:rPr>
              <a:t>קצותיהם מגיעים לשרירים ומשפיעים על כיווצם ועל הרפייתם.</a:t>
            </a:r>
            <a:endParaRPr lang="en-US" dirty="0" smtClean="0">
              <a:effectLst/>
            </a:endParaRPr>
          </a:p>
          <a:p>
            <a:endParaRPr lang="he-IL" dirty="0" smtClean="0">
              <a:latin typeface="Calibri" panose="020F0502020204030204" pitchFamily="34" charset="0"/>
              <a:ea typeface="Calibri" panose="020F0502020204030204" pitchFamily="34" charset="0"/>
            </a:endParaRPr>
          </a:p>
          <a:p>
            <a:endParaRPr lang="he-IL"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5288407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8342" y="990601"/>
            <a:ext cx="8254183" cy="461665"/>
          </a:xfrm>
          <a:prstGeom prst="rect">
            <a:avLst/>
          </a:prstGeom>
        </p:spPr>
        <p:txBody>
          <a:bodyPr wrap="none">
            <a:spAutoFit/>
          </a:bodyPr>
          <a:lstStyle/>
          <a:p>
            <a:r>
              <a:rPr lang="he-IL" sz="2400" b="1" dirty="0">
                <a:ea typeface="Calibri" panose="020F0502020204030204" pitchFamily="34" charset="0"/>
              </a:rPr>
              <a:t>מערכת העצבים ההיקפית – תת-המערכת הסומטית: חישה ותנועה</a:t>
            </a:r>
            <a:endParaRPr lang="he-IL" sz="2400" b="1" dirty="0"/>
          </a:p>
        </p:txBody>
      </p:sp>
      <p:sp>
        <p:nvSpPr>
          <p:cNvPr id="3" name="Rectangle 2"/>
          <p:cNvSpPr/>
          <p:nvPr/>
        </p:nvSpPr>
        <p:spPr>
          <a:xfrm>
            <a:off x="1038225" y="1503181"/>
            <a:ext cx="7734300" cy="1477328"/>
          </a:xfrm>
          <a:prstGeom prst="rect">
            <a:avLst/>
          </a:prstGeom>
        </p:spPr>
        <p:txBody>
          <a:bodyPr wrap="square">
            <a:spAutoFit/>
          </a:bodyPr>
          <a:lstStyle/>
          <a:p>
            <a:r>
              <a:rPr lang="he-IL" b="1" dirty="0" smtClean="0">
                <a:latin typeface="Calibri" panose="020F0502020204030204" pitchFamily="34" charset="0"/>
                <a:ea typeface="Calibri" panose="020F0502020204030204" pitchFamily="34" charset="0"/>
              </a:rPr>
              <a:t>פגיעה בעמוד השִדרה </a:t>
            </a:r>
            <a:r>
              <a:rPr lang="he-IL" dirty="0" smtClean="0">
                <a:latin typeface="Calibri" panose="020F0502020204030204" pitchFamily="34" charset="0"/>
                <a:ea typeface="Calibri" panose="020F0502020204030204" pitchFamily="34" charset="0"/>
              </a:rPr>
              <a:t>– כאשר עצמות עמוד השִדרה נשברות וחותכות את סיבי מערכת העצבים, הגוף משותק ממיקום הפגיעה ומטה, כלומר מנקודת הפגיעה בעמוד השִדרה. בתוך עמוד השִדרה יש גם סיבים חישתיים וגם סיבים תנועתיים, ולכן בדרך כלל בפגיעה בעמוד השִדרה האדם יאבד גם את יכולתו להרגיש וגם להניע את האיברים שממוקמים (בערך) מתחת למיקום הפגיעה.</a:t>
            </a:r>
            <a:endParaRPr lang="he-IL" dirty="0"/>
          </a:p>
        </p:txBody>
      </p:sp>
    </p:spTree>
    <p:extLst>
      <p:ext uri="{BB962C8B-B14F-4D97-AF65-F5344CB8AC3E}">
        <p14:creationId xmlns:p14="http://schemas.microsoft.com/office/powerpoint/2010/main" val="34569168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8225" y="985214"/>
            <a:ext cx="7715250" cy="2959272"/>
          </a:xfrm>
          <a:prstGeom prst="rect">
            <a:avLst/>
          </a:prstGeom>
        </p:spPr>
        <p:txBody>
          <a:bodyPr wrap="square">
            <a:spAutoFit/>
          </a:bodyPr>
          <a:lstStyle/>
          <a:p>
            <a:pPr marL="342900" lvl="0" indent="-342900" algn="just">
              <a:lnSpc>
                <a:spcPct val="115000"/>
              </a:lnSpc>
              <a:buFont typeface="Symbol" panose="05050102010706020507" pitchFamily="18" charset="2"/>
              <a:buChar char=""/>
            </a:pPr>
            <a:r>
              <a:rPr lang="he-IL" dirty="0" smtClean="0">
                <a:solidFill>
                  <a:srgbClr val="5B5B5B"/>
                </a:solidFill>
                <a:effectLst/>
                <a:latin typeface="Calibri" panose="020F0502020204030204" pitchFamily="34" charset="0"/>
                <a:ea typeface="Calibri" panose="020F0502020204030204" pitchFamily="34" charset="0"/>
              </a:rPr>
              <a:t>בחיי היומיום אנו חושבים, מרגישים, מקבלים החלטות, מבצעים פעולות. האיבר שמאפשר לנו לעשות את כל הדברים הללו בצורה איכותית הוא </a:t>
            </a:r>
            <a:r>
              <a:rPr lang="he-IL" b="1" dirty="0" smtClean="0">
                <a:solidFill>
                  <a:srgbClr val="5B5B5B"/>
                </a:solidFill>
                <a:effectLst/>
                <a:latin typeface="Calibri" panose="020F0502020204030204" pitchFamily="34" charset="0"/>
                <a:ea typeface="Calibri" panose="020F0502020204030204" pitchFamily="34" charset="0"/>
              </a:rPr>
              <a:t>המוח</a:t>
            </a:r>
            <a:r>
              <a:rPr lang="he-IL" dirty="0" smtClean="0">
                <a:solidFill>
                  <a:srgbClr val="5B5B5B"/>
                </a:solidFill>
                <a:effectLst/>
                <a:latin typeface="Calibri" panose="020F0502020204030204" pitchFamily="34" charset="0"/>
                <a:ea typeface="Calibri" panose="020F0502020204030204" pitchFamily="34" charset="0"/>
              </a:rPr>
              <a:t>. </a:t>
            </a:r>
          </a:p>
          <a:p>
            <a:pPr marL="342900" lvl="0" indent="-342900" algn="just">
              <a:lnSpc>
                <a:spcPct val="115000"/>
              </a:lnSpc>
              <a:buFont typeface="Symbol" panose="05050102010706020507" pitchFamily="18" charset="2"/>
              <a:buChar char=""/>
            </a:pPr>
            <a:endParaRPr lang="en-US" dirty="0" smtClean="0">
              <a:solidFill>
                <a:srgbClr val="5B5B5B"/>
              </a:solidFill>
              <a:effectLst/>
              <a:latin typeface="Arial" panose="020B0604020202020204" pitchFamily="34" charset="0"/>
              <a:ea typeface="Tahoma" panose="020B0604030504040204" pitchFamily="34" charset="0"/>
            </a:endParaRPr>
          </a:p>
          <a:p>
            <a:pPr marL="342900" lvl="0" indent="-342900" algn="just">
              <a:lnSpc>
                <a:spcPct val="115000"/>
              </a:lnSpc>
              <a:buFont typeface="Symbol" panose="05050102010706020507" pitchFamily="18" charset="2"/>
              <a:buChar char=""/>
            </a:pPr>
            <a:r>
              <a:rPr lang="he-IL" dirty="0" smtClean="0">
                <a:solidFill>
                  <a:srgbClr val="5B5B5B"/>
                </a:solidFill>
                <a:effectLst/>
                <a:latin typeface="Calibri" panose="020F0502020204030204" pitchFamily="34" charset="0"/>
                <a:ea typeface="Calibri" panose="020F0502020204030204" pitchFamily="34" charset="0"/>
              </a:rPr>
              <a:t>המוח לא עובד לבד, אלא הוא חלק ממערכת – </a:t>
            </a:r>
            <a:r>
              <a:rPr lang="he-IL" b="1" dirty="0" smtClean="0">
                <a:solidFill>
                  <a:srgbClr val="5B5B5B"/>
                </a:solidFill>
                <a:effectLst/>
                <a:latin typeface="Calibri" panose="020F0502020204030204" pitchFamily="34" charset="0"/>
                <a:ea typeface="Calibri" panose="020F0502020204030204" pitchFamily="34" charset="0"/>
              </a:rPr>
              <a:t>מערכת העצבים</a:t>
            </a:r>
            <a:r>
              <a:rPr lang="he-IL" dirty="0" smtClean="0">
                <a:solidFill>
                  <a:srgbClr val="5B5B5B"/>
                </a:solidFill>
                <a:effectLst/>
                <a:latin typeface="Calibri" panose="020F0502020204030204" pitchFamily="34" charset="0"/>
                <a:ea typeface="Calibri" panose="020F0502020204030204" pitchFamily="34" charset="0"/>
              </a:rPr>
              <a:t>. </a:t>
            </a:r>
          </a:p>
          <a:p>
            <a:pPr marL="342900" lvl="0" indent="-342900" algn="just">
              <a:lnSpc>
                <a:spcPct val="115000"/>
              </a:lnSpc>
              <a:buFont typeface="Symbol" panose="05050102010706020507" pitchFamily="18" charset="2"/>
              <a:buChar char=""/>
            </a:pPr>
            <a:endParaRPr lang="en-US" dirty="0" smtClean="0">
              <a:solidFill>
                <a:srgbClr val="5B5B5B"/>
              </a:solidFill>
              <a:effectLst/>
              <a:latin typeface="Arial" panose="020B0604020202020204" pitchFamily="34" charset="0"/>
              <a:ea typeface="Tahoma" panose="020B0604030504040204" pitchFamily="34" charset="0"/>
            </a:endParaRPr>
          </a:p>
          <a:p>
            <a:pPr marL="342900" lvl="0" indent="-342900" algn="just">
              <a:lnSpc>
                <a:spcPct val="115000"/>
              </a:lnSpc>
              <a:buFont typeface="Symbol" panose="05050102010706020507" pitchFamily="18" charset="2"/>
              <a:buChar char=""/>
            </a:pPr>
            <a:r>
              <a:rPr lang="he-IL" dirty="0" smtClean="0">
                <a:solidFill>
                  <a:srgbClr val="5B5B5B"/>
                </a:solidFill>
                <a:effectLst/>
                <a:latin typeface="Calibri" panose="020F0502020204030204" pitchFamily="34" charset="0"/>
                <a:ea typeface="Calibri" panose="020F0502020204030204" pitchFamily="34" charset="0"/>
              </a:rPr>
              <a:t>המוח מתקשר ללא הרף עם יתר החלקים של מערכת העצבים, התפקוד שלו תלוי בכך.</a:t>
            </a:r>
          </a:p>
          <a:p>
            <a:pPr marL="342900" lvl="0" indent="-342900" algn="just">
              <a:lnSpc>
                <a:spcPct val="115000"/>
              </a:lnSpc>
              <a:buFont typeface="Symbol" panose="05050102010706020507" pitchFamily="18" charset="2"/>
              <a:buChar char=""/>
            </a:pPr>
            <a:endParaRPr lang="en-US" dirty="0" smtClean="0">
              <a:solidFill>
                <a:srgbClr val="5B5B5B"/>
              </a:solidFill>
              <a:effectLst/>
              <a:latin typeface="Arial" panose="020B0604020202020204" pitchFamily="34" charset="0"/>
              <a:ea typeface="Tahoma" panose="020B0604030504040204" pitchFamily="34" charset="0"/>
            </a:endParaRPr>
          </a:p>
          <a:p>
            <a:pPr marL="342900" lvl="0" indent="-342900" algn="just">
              <a:lnSpc>
                <a:spcPct val="115000"/>
              </a:lnSpc>
              <a:spcAft>
                <a:spcPts val="1000"/>
              </a:spcAft>
              <a:buFont typeface="Symbol" panose="05050102010706020507" pitchFamily="18" charset="2"/>
              <a:buChar char=""/>
            </a:pPr>
            <a:r>
              <a:rPr lang="he-IL" dirty="0" smtClean="0">
                <a:solidFill>
                  <a:srgbClr val="5B5B5B"/>
                </a:solidFill>
                <a:effectLst/>
                <a:latin typeface="Calibri" panose="020F0502020204030204" pitchFamily="34" charset="0"/>
                <a:ea typeface="Calibri" panose="020F0502020204030204" pitchFamily="34" charset="0"/>
              </a:rPr>
              <a:t>מיהם יתר החלקים של מערכת העצבים?</a:t>
            </a:r>
            <a:endParaRPr lang="en-US" dirty="0">
              <a:solidFill>
                <a:srgbClr val="5B5B5B"/>
              </a:solidFill>
              <a:effectLst/>
              <a:latin typeface="Arial" panose="020B0604020202020204" pitchFamily="34" charset="0"/>
              <a:ea typeface="Tahoma" panose="020B0604030504040204" pitchFamily="34" charset="0"/>
            </a:endParaRPr>
          </a:p>
        </p:txBody>
      </p:sp>
    </p:spTree>
    <p:extLst>
      <p:ext uri="{BB962C8B-B14F-4D97-AF65-F5344CB8AC3E}">
        <p14:creationId xmlns:p14="http://schemas.microsoft.com/office/powerpoint/2010/main" val="29066447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576" y="887800"/>
            <a:ext cx="8362950" cy="646331"/>
          </a:xfrm>
          <a:prstGeom prst="rect">
            <a:avLst/>
          </a:prstGeom>
        </p:spPr>
        <p:txBody>
          <a:bodyPr wrap="square">
            <a:spAutoFit/>
          </a:bodyPr>
          <a:lstStyle/>
          <a:p>
            <a:r>
              <a:rPr lang="he-IL" sz="2400" b="1" dirty="0">
                <a:ea typeface="Calibri" panose="020F0502020204030204" pitchFamily="34" charset="0"/>
              </a:rPr>
              <a:t>מערכת העצבים ההיקפית – תת-המערכת </a:t>
            </a:r>
            <a:r>
              <a:rPr lang="he-IL" sz="3600" b="1" dirty="0" smtClean="0">
                <a:ea typeface="Calibri" panose="020F0502020204030204" pitchFamily="34" charset="0"/>
              </a:rPr>
              <a:t>האוטונומית</a:t>
            </a:r>
            <a:endParaRPr lang="he-IL" sz="2400" b="1" dirty="0"/>
          </a:p>
        </p:txBody>
      </p:sp>
      <p:sp>
        <p:nvSpPr>
          <p:cNvPr id="5" name="Rectangle 4"/>
          <p:cNvSpPr/>
          <p:nvPr/>
        </p:nvSpPr>
        <p:spPr>
          <a:xfrm>
            <a:off x="409575" y="1525588"/>
            <a:ext cx="8362951" cy="1477328"/>
          </a:xfrm>
          <a:prstGeom prst="rect">
            <a:avLst/>
          </a:prstGeom>
        </p:spPr>
        <p:txBody>
          <a:bodyPr wrap="square">
            <a:spAutoFit/>
          </a:bodyPr>
          <a:lstStyle/>
          <a:p>
            <a:pPr marL="342900" lvl="0" indent="-342900">
              <a:buFont typeface="Symbol" panose="05050102010706020507" pitchFamily="18" charset="2"/>
              <a:buChar char=""/>
            </a:pPr>
            <a:r>
              <a:rPr lang="he-IL" dirty="0" smtClean="0">
                <a:effectLst/>
                <a:latin typeface="Calibri" panose="020F0502020204030204" pitchFamily="34" charset="0"/>
                <a:ea typeface="Calibri" panose="020F0502020204030204" pitchFamily="34" charset="0"/>
              </a:rPr>
              <a:t>מערכת העצבים ההיקפית האוטונומית חשובה מאוד להישרדות שלנו, עוד מהימים שאבות אבותינו גרו במערות וטיפסו על עצים. </a:t>
            </a:r>
          </a:p>
          <a:p>
            <a:pPr marL="342900" lvl="0" indent="-342900">
              <a:buFont typeface="Symbol" panose="05050102010706020507" pitchFamily="18" charset="2"/>
              <a:buChar char=""/>
            </a:pPr>
            <a:r>
              <a:rPr lang="he-IL" b="1" dirty="0" smtClean="0">
                <a:effectLst/>
                <a:latin typeface="Calibri" panose="020F0502020204030204" pitchFamily="34" charset="0"/>
                <a:ea typeface="Calibri" panose="020F0502020204030204" pitchFamily="34" charset="0"/>
              </a:rPr>
              <a:t>מערכת זו מזהה מצבים של סכנה ומכינה אותנו לפעולה. </a:t>
            </a:r>
            <a:endParaRPr lang="en-US" b="1" dirty="0" smtClean="0">
              <a:effectLst/>
            </a:endParaRPr>
          </a:p>
          <a:p>
            <a:pPr marL="742950" lvl="1" indent="-285750">
              <a:buFont typeface="Courier New" panose="02070309020205020404" pitchFamily="49" charset="0"/>
              <a:buChar char="o"/>
            </a:pPr>
            <a:endParaRPr lang="he-IL" dirty="0" smtClean="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endParaRPr lang="he-IL" dirty="0">
              <a:latin typeface="Calibri" panose="020F0502020204030204" pitchFamily="34" charset="0"/>
              <a:ea typeface="Calibri" panose="020F0502020204030204" pitchFamily="34" charset="0"/>
            </a:endParaRPr>
          </a:p>
        </p:txBody>
      </p:sp>
      <p:sp>
        <p:nvSpPr>
          <p:cNvPr id="6" name="TextBox 5"/>
          <p:cNvSpPr txBox="1"/>
          <p:nvPr/>
        </p:nvSpPr>
        <p:spPr>
          <a:xfrm>
            <a:off x="4722526" y="2717800"/>
            <a:ext cx="4050000" cy="3139321"/>
          </a:xfrm>
          <a:prstGeom prst="rect">
            <a:avLst/>
          </a:prstGeom>
          <a:pattFill prst="wdDnDiag">
            <a:fgClr>
              <a:srgbClr val="DCDCDC"/>
            </a:fgClr>
            <a:bgClr>
              <a:srgbClr val="E2E2E2"/>
            </a:bgClr>
          </a:pattFill>
          <a:ln>
            <a:noFill/>
          </a:ln>
        </p:spPr>
        <p:txBody>
          <a:bodyPr wrap="square" rtlCol="1">
            <a:spAutoFit/>
          </a:bodyPr>
          <a:lstStyle/>
          <a:p>
            <a:r>
              <a:rPr lang="he-IL" dirty="0" smtClean="0">
                <a:effectLst/>
                <a:latin typeface="Calibri" panose="020F0502020204030204" pitchFamily="34" charset="0"/>
                <a:ea typeface="Calibri" panose="020F0502020204030204" pitchFamily="34" charset="0"/>
              </a:rPr>
              <a:t>במצבי </a:t>
            </a:r>
            <a:r>
              <a:rPr lang="he-IL" b="1" dirty="0" smtClean="0">
                <a:effectLst/>
                <a:latin typeface="Calibri" panose="020F0502020204030204" pitchFamily="34" charset="0"/>
                <a:ea typeface="Calibri" panose="020F0502020204030204" pitchFamily="34" charset="0"/>
              </a:rPr>
              <a:t>מצבי </a:t>
            </a:r>
            <a:r>
              <a:rPr lang="en-US" b="1" dirty="0" smtClean="0">
                <a:effectLst/>
                <a:latin typeface="Calibri" panose="020F0502020204030204" pitchFamily="34" charset="0"/>
                <a:ea typeface="Calibri" panose="020F0502020204030204" pitchFamily="34" charset="0"/>
              </a:rPr>
              <a:t>fight-or-flight</a:t>
            </a:r>
            <a:r>
              <a:rPr lang="he-IL" dirty="0" smtClean="0">
                <a:effectLst/>
                <a:latin typeface="Calibri" panose="020F0502020204030204" pitchFamily="34" charset="0"/>
                <a:ea typeface="Calibri" panose="020F0502020204030204" pitchFamily="34" charset="0"/>
              </a:rPr>
              <a:t> (הילחם או ברח) </a:t>
            </a:r>
            <a:r>
              <a:rPr lang="he-IL" dirty="0" smtClean="0">
                <a:latin typeface="Calibri" panose="020F0502020204030204" pitchFamily="34" charset="0"/>
                <a:ea typeface="Calibri" panose="020F0502020204030204" pitchFamily="34" charset="0"/>
              </a:rPr>
              <a:t>המערכת </a:t>
            </a:r>
            <a:r>
              <a:rPr lang="he-IL" b="1" dirty="0" smtClean="0">
                <a:latin typeface="Calibri" panose="020F0502020204030204" pitchFamily="34" charset="0"/>
                <a:ea typeface="Calibri" panose="020F0502020204030204" pitchFamily="34" charset="0"/>
              </a:rPr>
              <a:t>האוטונומית</a:t>
            </a:r>
            <a:r>
              <a:rPr lang="he-IL" dirty="0" smtClean="0">
                <a:latin typeface="Calibri" panose="020F0502020204030204" pitchFamily="34" charset="0"/>
                <a:ea typeface="Calibri" panose="020F0502020204030204" pitchFamily="34" charset="0"/>
              </a:rPr>
              <a:t> מפעילה</a:t>
            </a:r>
            <a:r>
              <a:rPr lang="he-IL" dirty="0" smtClean="0">
                <a:effectLst/>
                <a:latin typeface="Calibri" panose="020F0502020204030204" pitchFamily="34" charset="0"/>
                <a:ea typeface="Calibri" panose="020F0502020204030204" pitchFamily="34" charset="0"/>
              </a:rPr>
              <a:t> בבת-אחת את כל התגובות שמאפשרות להתמודד עם סכנה:</a:t>
            </a:r>
          </a:p>
          <a:p>
            <a:endParaRPr lang="he-IL" dirty="0" smtClean="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he-IL" dirty="0" smtClean="0">
                <a:latin typeface="Calibri" panose="020F0502020204030204" pitchFamily="34" charset="0"/>
                <a:ea typeface="Calibri" panose="020F0502020204030204" pitchFamily="34" charset="0"/>
              </a:rPr>
              <a:t>האצת קצב הלב</a:t>
            </a:r>
          </a:p>
          <a:p>
            <a:pPr marL="742950" lvl="1" indent="-285750">
              <a:buFont typeface="Courier New" panose="02070309020205020404" pitchFamily="49" charset="0"/>
              <a:buChar char="o"/>
            </a:pPr>
            <a:r>
              <a:rPr lang="he-IL" dirty="0" smtClean="0">
                <a:effectLst/>
                <a:latin typeface="Calibri" panose="020F0502020204030204" pitchFamily="34" charset="0"/>
                <a:ea typeface="Calibri" panose="020F0502020204030204" pitchFamily="34" charset="0"/>
              </a:rPr>
              <a:t>הרחבת אישונים</a:t>
            </a:r>
          </a:p>
          <a:p>
            <a:pPr marL="742950" lvl="1" indent="-285750">
              <a:buFont typeface="Courier New" panose="02070309020205020404" pitchFamily="49" charset="0"/>
              <a:buChar char="o"/>
            </a:pPr>
            <a:r>
              <a:rPr lang="he-IL" dirty="0" smtClean="0">
                <a:latin typeface="Calibri" panose="020F0502020204030204" pitchFamily="34" charset="0"/>
                <a:ea typeface="Calibri" panose="020F0502020204030204" pitchFamily="34" charset="0"/>
              </a:rPr>
              <a:t>עיכוב מערכת העיכול</a:t>
            </a:r>
          </a:p>
          <a:p>
            <a:pPr marL="742950" lvl="1" indent="-285750">
              <a:buFont typeface="Courier New" panose="02070309020205020404" pitchFamily="49" charset="0"/>
              <a:buChar char="o"/>
            </a:pPr>
            <a:r>
              <a:rPr lang="he-IL" dirty="0" smtClean="0">
                <a:effectLst/>
                <a:latin typeface="Calibri" panose="020F0502020204030204" pitchFamily="34" charset="0"/>
                <a:ea typeface="Calibri" panose="020F0502020204030204" pitchFamily="34" charset="0"/>
              </a:rPr>
              <a:t>הרפיה של שלפוחית השתן</a:t>
            </a:r>
          </a:p>
          <a:p>
            <a:pPr marL="742950" lvl="1" indent="-285750">
              <a:buFont typeface="Courier New" panose="02070309020205020404" pitchFamily="49" charset="0"/>
              <a:buChar char="o"/>
            </a:pPr>
            <a:r>
              <a:rPr lang="he-IL" dirty="0" smtClean="0">
                <a:latin typeface="Calibri" panose="020F0502020204030204" pitchFamily="34" charset="0"/>
                <a:ea typeface="Calibri" panose="020F0502020204030204" pitchFamily="34" charset="0"/>
              </a:rPr>
              <a:t>הגברת הזעה</a:t>
            </a:r>
            <a:endParaRPr lang="he-IL" dirty="0" smtClean="0">
              <a:effectLst/>
              <a:latin typeface="Calibri" panose="020F0502020204030204" pitchFamily="34" charset="0"/>
              <a:ea typeface="Calibri" panose="020F0502020204030204" pitchFamily="34" charset="0"/>
            </a:endParaRPr>
          </a:p>
          <a:p>
            <a:pPr marL="285750" indent="-285750">
              <a:buFont typeface="Courier New" panose="02070309020205020404" pitchFamily="49" charset="0"/>
              <a:buChar char="o"/>
            </a:pPr>
            <a:endParaRPr lang="he-IL" dirty="0">
              <a:latin typeface="Calibri" panose="020F0502020204030204" pitchFamily="34" charset="0"/>
            </a:endParaRPr>
          </a:p>
        </p:txBody>
      </p:sp>
      <p:sp>
        <p:nvSpPr>
          <p:cNvPr id="8" name="TextBox 7"/>
          <p:cNvSpPr txBox="1"/>
          <p:nvPr/>
        </p:nvSpPr>
        <p:spPr>
          <a:xfrm>
            <a:off x="352425" y="2717800"/>
            <a:ext cx="4050000" cy="3139321"/>
          </a:xfrm>
          <a:prstGeom prst="rect">
            <a:avLst/>
          </a:prstGeom>
          <a:pattFill prst="wdDnDiag">
            <a:fgClr>
              <a:srgbClr val="DCDCDC"/>
            </a:fgClr>
            <a:bgClr>
              <a:srgbClr val="E2E2E2"/>
            </a:bgClr>
          </a:pattFill>
          <a:ln>
            <a:noFill/>
          </a:ln>
        </p:spPr>
        <p:txBody>
          <a:bodyPr wrap="square" rtlCol="1">
            <a:spAutoFit/>
          </a:bodyPr>
          <a:lstStyle>
            <a:defPPr>
              <a:defRPr lang="he-IL"/>
            </a:defPPr>
            <a:lvl1pPr>
              <a:defRPr>
                <a:effectLst/>
                <a:latin typeface="Calibri" panose="020F0502020204030204" pitchFamily="34" charset="0"/>
                <a:ea typeface="Calibri" panose="020F0502020204030204" pitchFamily="34" charset="0"/>
              </a:defRPr>
            </a:lvl1pPr>
            <a:lvl2pPr marL="742950" lvl="1" indent="-285750">
              <a:buFont typeface="Courier New" panose="02070309020205020404" pitchFamily="49" charset="0"/>
              <a:buChar char="o"/>
              <a:defRPr>
                <a:latin typeface="Calibri" panose="020F0502020204030204" pitchFamily="34" charset="0"/>
                <a:ea typeface="Calibri" panose="020F0502020204030204" pitchFamily="34" charset="0"/>
              </a:defRPr>
            </a:lvl2pPr>
          </a:lstStyle>
          <a:p>
            <a:r>
              <a:rPr lang="he-IL" dirty="0"/>
              <a:t>בהיעדר איום, המערכת האוטונומית מפעילה שרירים שמפעילים תהליכים של מנוחה ואכילה:</a:t>
            </a:r>
          </a:p>
          <a:p>
            <a:endParaRPr lang="he-IL" dirty="0"/>
          </a:p>
          <a:p>
            <a:endParaRPr lang="he-IL" dirty="0"/>
          </a:p>
          <a:p>
            <a:r>
              <a:rPr lang="he-IL" dirty="0"/>
              <a:t>האטת קצב הלב</a:t>
            </a:r>
          </a:p>
          <a:p>
            <a:r>
              <a:rPr lang="he-IL" dirty="0"/>
              <a:t>כיווץ אישונים</a:t>
            </a:r>
          </a:p>
          <a:p>
            <a:r>
              <a:rPr lang="he-IL" dirty="0"/>
              <a:t>המרצה של שרירי העיכול</a:t>
            </a:r>
          </a:p>
          <a:p>
            <a:r>
              <a:rPr lang="he-IL" dirty="0"/>
              <a:t>כיווץ שלפוחית השתן</a:t>
            </a:r>
          </a:p>
          <a:p>
            <a:r>
              <a:rPr lang="he-IL" dirty="0"/>
              <a:t>הפחתת הזעה</a:t>
            </a:r>
          </a:p>
          <a:p>
            <a:endParaRPr lang="he-IL" dirty="0"/>
          </a:p>
        </p:txBody>
      </p:sp>
    </p:spTree>
    <p:extLst>
      <p:ext uri="{BB962C8B-B14F-4D97-AF65-F5344CB8AC3E}">
        <p14:creationId xmlns:p14="http://schemas.microsoft.com/office/powerpoint/2010/main" val="28863249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065" y="839568"/>
            <a:ext cx="7441461" cy="646331"/>
          </a:xfrm>
          <a:prstGeom prst="rect">
            <a:avLst/>
          </a:prstGeom>
        </p:spPr>
        <p:txBody>
          <a:bodyPr wrap="none">
            <a:spAutoFit/>
          </a:bodyPr>
          <a:lstStyle/>
          <a:p>
            <a:r>
              <a:rPr lang="he-IL" sz="2400" b="1" dirty="0">
                <a:ea typeface="Calibri" panose="020F0502020204030204" pitchFamily="34" charset="0"/>
              </a:rPr>
              <a:t>מערכת העצבים ההיקפית – תת-המערכת </a:t>
            </a:r>
            <a:r>
              <a:rPr lang="he-IL" sz="3600" b="1" dirty="0" smtClean="0">
                <a:ea typeface="Calibri" panose="020F0502020204030204" pitchFamily="34" charset="0"/>
              </a:rPr>
              <a:t>האוטונומית</a:t>
            </a:r>
            <a:endParaRPr lang="he-IL" sz="2400" b="1" dirty="0"/>
          </a:p>
        </p:txBody>
      </p:sp>
      <p:grpSp>
        <p:nvGrpSpPr>
          <p:cNvPr id="3" name="קבוצה 5"/>
          <p:cNvGrpSpPr/>
          <p:nvPr/>
        </p:nvGrpSpPr>
        <p:grpSpPr>
          <a:xfrm>
            <a:off x="3116667" y="1634147"/>
            <a:ext cx="3191542" cy="4822682"/>
            <a:chOff x="188706" y="1045063"/>
            <a:chExt cx="5022553" cy="5412473"/>
          </a:xfrm>
        </p:grpSpPr>
        <p:pic>
          <p:nvPicPr>
            <p:cNvPr id="4" name="תמונה 16" descr="http://blog.tapuz.co.il/BLISS/images/516593_347.jp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551" r="746" b="24"/>
            <a:stretch/>
          </p:blipFill>
          <p:spPr bwMode="auto">
            <a:xfrm>
              <a:off x="188706" y="1045063"/>
              <a:ext cx="4890349" cy="5412472"/>
            </a:xfrm>
            <a:prstGeom prst="rect">
              <a:avLst/>
            </a:prstGeom>
            <a:noFill/>
            <a:ln>
              <a:noFill/>
            </a:ln>
            <a:extLst>
              <a:ext uri="{53640926-AAD7-44D8-BBD7-CCE9431645EC}">
                <a14:shadowObscured xmlns:a14="http://schemas.microsoft.com/office/drawing/2010/main"/>
              </a:ext>
            </a:extLst>
          </p:spPr>
        </p:pic>
        <p:sp>
          <p:nvSpPr>
            <p:cNvPr id="5" name="מלבן 147"/>
            <p:cNvSpPr/>
            <p:nvPr/>
          </p:nvSpPr>
          <p:spPr>
            <a:xfrm>
              <a:off x="3716469" y="5675141"/>
              <a:ext cx="1494790" cy="7823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6" name="מלבן 148"/>
            <p:cNvSpPr/>
            <p:nvPr/>
          </p:nvSpPr>
          <p:spPr>
            <a:xfrm>
              <a:off x="4696183" y="2648913"/>
              <a:ext cx="348162" cy="26996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sp>
          <p:nvSpPr>
            <p:cNvPr id="7" name="מלבן 149"/>
            <p:cNvSpPr/>
            <p:nvPr/>
          </p:nvSpPr>
          <p:spPr>
            <a:xfrm>
              <a:off x="188706" y="3084378"/>
              <a:ext cx="362857" cy="1850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p>
          </p:txBody>
        </p:sp>
      </p:grpSp>
    </p:spTree>
    <p:extLst>
      <p:ext uri="{BB962C8B-B14F-4D97-AF65-F5344CB8AC3E}">
        <p14:creationId xmlns:p14="http://schemas.microsoft.com/office/powerpoint/2010/main" val="25922612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70873" y="990600"/>
            <a:ext cx="2983509" cy="517065"/>
          </a:xfrm>
          <a:prstGeom prst="rect">
            <a:avLst/>
          </a:prstGeom>
        </p:spPr>
        <p:txBody>
          <a:bodyPr wrap="none">
            <a:spAutoFit/>
          </a:bodyPr>
          <a:lstStyle/>
          <a:p>
            <a:pPr lvl="0" algn="just">
              <a:lnSpc>
                <a:spcPct val="115000"/>
              </a:lnSpc>
              <a:spcAft>
                <a:spcPts val="1000"/>
              </a:spcAft>
            </a:pPr>
            <a:r>
              <a:rPr lang="he-IL" sz="2400" b="1" dirty="0" smtClean="0">
                <a:effectLst/>
                <a:latin typeface="Arial" panose="020B0604020202020204" pitchFamily="34" charset="0"/>
                <a:ea typeface="Tahoma" panose="020B0604030504040204" pitchFamily="34" charset="0"/>
              </a:rPr>
              <a:t>חלקי מערכת העצבים: </a:t>
            </a:r>
            <a:endParaRPr lang="en-US" sz="2400" b="1" dirty="0">
              <a:effectLst/>
              <a:latin typeface="Arial" panose="020B0604020202020204" pitchFamily="34" charset="0"/>
              <a:ea typeface="Tahoma" panose="020B0604030504040204" pitchFamily="34" charset="0"/>
            </a:endParaRPr>
          </a:p>
        </p:txBody>
      </p:sp>
      <p:sp>
        <p:nvSpPr>
          <p:cNvPr id="4" name="Rectangle 3"/>
          <p:cNvSpPr/>
          <p:nvPr/>
        </p:nvSpPr>
        <p:spPr>
          <a:xfrm>
            <a:off x="4191000" y="1524432"/>
            <a:ext cx="4572000" cy="1366528"/>
          </a:xfrm>
          <a:prstGeom prst="rect">
            <a:avLst/>
          </a:prstGeom>
        </p:spPr>
        <p:txBody>
          <a:bodyPr>
            <a:spAutoFit/>
          </a:bodyPr>
          <a:lstStyle/>
          <a:p>
            <a:pPr marL="342900" lvl="0" indent="-342900" algn="just">
              <a:lnSpc>
                <a:spcPct val="115000"/>
              </a:lnSpc>
              <a:spcAft>
                <a:spcPts val="1000"/>
              </a:spcAft>
              <a:buFont typeface="Symbol" panose="05050102010706020507" pitchFamily="18" charset="2"/>
              <a:buChar char=""/>
            </a:pPr>
            <a:r>
              <a:rPr lang="he-IL" dirty="0" smtClean="0">
                <a:effectLst/>
                <a:latin typeface="Calibri" panose="020F0502020204030204" pitchFamily="34" charset="0"/>
                <a:ea typeface="Calibri" panose="020F0502020204030204" pitchFamily="34" charset="0"/>
              </a:rPr>
              <a:t>החלקים הם: </a:t>
            </a:r>
            <a:r>
              <a:rPr lang="he-IL" b="1" dirty="0" smtClean="0">
                <a:effectLst/>
                <a:latin typeface="Calibri" panose="020F0502020204030204" pitchFamily="34" charset="0"/>
                <a:ea typeface="Calibri" panose="020F0502020204030204" pitchFamily="34" charset="0"/>
              </a:rPr>
              <a:t>מוח הגולגולת</a:t>
            </a:r>
            <a:r>
              <a:rPr lang="he-IL" dirty="0" smtClean="0">
                <a:effectLst/>
                <a:latin typeface="Calibri" panose="020F0502020204030204" pitchFamily="34" charset="0"/>
                <a:ea typeface="Calibri" panose="020F0502020204030204" pitchFamily="34" charset="0"/>
              </a:rPr>
              <a:t> (שאנו רגילים לכנותו פשוט – "המוח"), </a:t>
            </a:r>
            <a:r>
              <a:rPr lang="he-IL" b="1" dirty="0" smtClean="0">
                <a:effectLst/>
                <a:latin typeface="Calibri" panose="020F0502020204030204" pitchFamily="34" charset="0"/>
                <a:ea typeface="Calibri" panose="020F0502020204030204" pitchFamily="34" charset="0"/>
              </a:rPr>
              <a:t>מוח השִדרה</a:t>
            </a:r>
            <a:r>
              <a:rPr lang="he-IL" dirty="0" smtClean="0">
                <a:effectLst/>
                <a:latin typeface="Calibri" panose="020F0502020204030204" pitchFamily="34" charset="0"/>
                <a:ea typeface="Calibri" panose="020F0502020204030204" pitchFamily="34" charset="0"/>
              </a:rPr>
              <a:t> (שאנו קוראים לו גם "חוט השִדרה") ו</a:t>
            </a:r>
            <a:r>
              <a:rPr lang="he-IL" b="1" dirty="0" smtClean="0">
                <a:effectLst/>
                <a:latin typeface="Calibri" panose="020F0502020204030204" pitchFamily="34" charset="0"/>
                <a:ea typeface="Calibri" panose="020F0502020204030204" pitchFamily="34" charset="0"/>
              </a:rPr>
              <a:t>העצבים של מערכת העצבים ההיקפית</a:t>
            </a:r>
            <a:r>
              <a:rPr lang="he-IL" dirty="0" smtClean="0">
                <a:effectLst/>
                <a:latin typeface="Calibri" panose="020F0502020204030204" pitchFamily="34" charset="0"/>
                <a:ea typeface="Calibri" panose="020F0502020204030204" pitchFamily="34" charset="0"/>
              </a:rPr>
              <a:t>.</a:t>
            </a:r>
            <a:endParaRPr lang="en-US" dirty="0">
              <a:effectLst/>
              <a:latin typeface="Arial" panose="020B0604020202020204" pitchFamily="34" charset="0"/>
              <a:ea typeface="Tahoma" panose="020B0604030504040204" pitchFamily="34" charset="0"/>
            </a:endParaRPr>
          </a:p>
        </p:txBody>
      </p:sp>
      <p:pic>
        <p:nvPicPr>
          <p:cNvPr id="6" name="תמונה 1" descr="\\mapa\all\שני\מדעי המוח איורים מוכנים ומתורגמים\פרק ראשון – הצגת הרכב מערכת העצבים\organ-systems.png"/>
          <p:cNvPicPr/>
          <p:nvPr/>
        </p:nvPicPr>
        <p:blipFill>
          <a:blip r:embed="rId3">
            <a:extLst>
              <a:ext uri="{28A0092B-C50C-407E-A947-70E740481C1C}">
                <a14:useLocalDpi xmlns:a14="http://schemas.microsoft.com/office/drawing/2010/main" val="0"/>
              </a:ext>
            </a:extLst>
          </a:blip>
          <a:srcRect/>
          <a:stretch>
            <a:fillRect/>
          </a:stretch>
        </p:blipFill>
        <p:spPr bwMode="auto">
          <a:xfrm>
            <a:off x="306782" y="990600"/>
            <a:ext cx="3884218" cy="5293376"/>
          </a:xfrm>
          <a:prstGeom prst="rect">
            <a:avLst/>
          </a:prstGeom>
          <a:noFill/>
          <a:ln>
            <a:noFill/>
          </a:ln>
        </p:spPr>
      </p:pic>
    </p:spTree>
    <p:extLst>
      <p:ext uri="{BB962C8B-B14F-4D97-AF65-F5344CB8AC3E}">
        <p14:creationId xmlns:p14="http://schemas.microsoft.com/office/powerpoint/2010/main" val="31795768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1" descr="\\mapa\all\שני\מדעי המוח איורים מוכנים ומתורגמים\פרק ראשון – הצגת הרכב מערכת העצבים\organ-systems.png"/>
          <p:cNvPicPr/>
          <p:nvPr/>
        </p:nvPicPr>
        <p:blipFill>
          <a:blip r:embed="rId2">
            <a:extLst>
              <a:ext uri="{28A0092B-C50C-407E-A947-70E740481C1C}">
                <a14:useLocalDpi xmlns:a14="http://schemas.microsoft.com/office/drawing/2010/main" val="0"/>
              </a:ext>
            </a:extLst>
          </a:blip>
          <a:srcRect/>
          <a:stretch>
            <a:fillRect/>
          </a:stretch>
        </p:blipFill>
        <p:spPr bwMode="auto">
          <a:xfrm>
            <a:off x="306782" y="990600"/>
            <a:ext cx="3884218" cy="5293376"/>
          </a:xfrm>
          <a:prstGeom prst="rect">
            <a:avLst/>
          </a:prstGeom>
          <a:noFill/>
          <a:ln>
            <a:noFill/>
          </a:ln>
        </p:spPr>
      </p:pic>
      <p:sp>
        <p:nvSpPr>
          <p:cNvPr id="4" name="Rectangle 3"/>
          <p:cNvSpPr/>
          <p:nvPr/>
        </p:nvSpPr>
        <p:spPr>
          <a:xfrm>
            <a:off x="4191000" y="979105"/>
            <a:ext cx="4572000" cy="4552015"/>
          </a:xfrm>
          <a:prstGeom prst="rect">
            <a:avLst/>
          </a:prstGeom>
        </p:spPr>
        <p:txBody>
          <a:bodyPr>
            <a:spAutoFit/>
          </a:bodyPr>
          <a:lstStyle/>
          <a:p>
            <a:pPr marL="342900" lvl="0" indent="-342900" algn="just">
              <a:lnSpc>
                <a:spcPct val="115000"/>
              </a:lnSpc>
              <a:buFont typeface="Symbol" panose="05050102010706020507" pitchFamily="18" charset="2"/>
              <a:buChar char=""/>
            </a:pPr>
            <a:r>
              <a:rPr lang="he-IL" dirty="0" smtClean="0">
                <a:effectLst/>
                <a:latin typeface="Calibri" panose="020F0502020204030204" pitchFamily="34" charset="0"/>
                <a:ea typeface="Calibri" panose="020F0502020204030204" pitchFamily="34" charset="0"/>
              </a:rPr>
              <a:t>מוח הגולגולת ומוח השִדרה מרכיבים את הליבה של מערכת העצבים – </a:t>
            </a:r>
            <a:r>
              <a:rPr lang="he-IL" b="1" dirty="0" smtClean="0">
                <a:effectLst/>
                <a:latin typeface="Calibri" panose="020F0502020204030204" pitchFamily="34" charset="0"/>
                <a:ea typeface="Calibri" panose="020F0502020204030204" pitchFamily="34" charset="0"/>
              </a:rPr>
              <a:t>מערכת העצבים המרכזית</a:t>
            </a:r>
            <a:r>
              <a:rPr lang="he-IL" dirty="0" smtClean="0">
                <a:effectLst/>
                <a:latin typeface="Calibri" panose="020F0502020204030204" pitchFamily="34" charset="0"/>
                <a:ea typeface="Calibri" panose="020F0502020204030204" pitchFamily="34" charset="0"/>
              </a:rPr>
              <a:t>. היא נחשבת מרכזית משום שבה מתרחשים תהליכי החישוב והעיבוד הגבוהים של מערכת העצבים, שהופכים את האדם ליצור כה משוכלל ובעל יכולות שכליות.</a:t>
            </a:r>
          </a:p>
          <a:p>
            <a:pPr marL="342900" lvl="0" indent="-342900" algn="just">
              <a:lnSpc>
                <a:spcPct val="115000"/>
              </a:lnSpc>
              <a:buFont typeface="Symbol" panose="05050102010706020507" pitchFamily="18" charset="2"/>
              <a:buChar char=""/>
            </a:pPr>
            <a:endParaRPr lang="en-US" dirty="0" smtClean="0">
              <a:effectLst/>
              <a:latin typeface="Arial" panose="020B0604020202020204" pitchFamily="34" charset="0"/>
              <a:ea typeface="Tahoma" panose="020B0604030504040204" pitchFamily="34" charset="0"/>
            </a:endParaRPr>
          </a:p>
          <a:p>
            <a:pPr marL="342900" lvl="0" indent="-342900" algn="just">
              <a:lnSpc>
                <a:spcPct val="115000"/>
              </a:lnSpc>
              <a:spcAft>
                <a:spcPts val="1000"/>
              </a:spcAft>
              <a:buFont typeface="Symbol" panose="05050102010706020507" pitchFamily="18" charset="2"/>
              <a:buChar char=""/>
            </a:pPr>
            <a:r>
              <a:rPr lang="he-IL" b="1" dirty="0" smtClean="0">
                <a:effectLst/>
                <a:latin typeface="Calibri" panose="020F0502020204030204" pitchFamily="34" charset="0"/>
                <a:ea typeface="Calibri" panose="020F0502020204030204" pitchFamily="34" charset="0"/>
              </a:rPr>
              <a:t>מערכת העצבים ההיקפית</a:t>
            </a:r>
            <a:r>
              <a:rPr lang="he-IL" dirty="0" smtClean="0">
                <a:effectLst/>
                <a:latin typeface="Calibri" panose="020F0502020204030204" pitchFamily="34" charset="0"/>
                <a:ea typeface="Calibri" panose="020F0502020204030204" pitchFamily="34" charset="0"/>
              </a:rPr>
              <a:t> מורכבת מהמוני עצבים שפרושים לאורכו ולרוחבו של הגוף. עצבי מערכת העצבים ההיקפית שולטים על התקשורת של המערכת המרכזית עם העולם שסביבנו – הם אוספים מידע מרחבי הגוף אל המערכת המרכזית, ומעבירים בחזרה לגוף פקודות והוראות ממנה.</a:t>
            </a:r>
            <a:endParaRPr lang="en-US" dirty="0">
              <a:effectLst/>
              <a:latin typeface="Arial" panose="020B0604020202020204" pitchFamily="34" charset="0"/>
              <a:ea typeface="Tahoma" panose="020B0604030504040204" pitchFamily="34" charset="0"/>
            </a:endParaRPr>
          </a:p>
        </p:txBody>
      </p:sp>
    </p:spTree>
    <p:extLst>
      <p:ext uri="{BB962C8B-B14F-4D97-AF65-F5344CB8AC3E}">
        <p14:creationId xmlns:p14="http://schemas.microsoft.com/office/powerpoint/2010/main" val="29650181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031" y="3719487"/>
            <a:ext cx="3114675" cy="284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095376" y="1000468"/>
            <a:ext cx="7662182" cy="2304221"/>
          </a:xfrm>
          <a:prstGeom prst="rect">
            <a:avLst/>
          </a:prstGeom>
        </p:spPr>
        <p:txBody>
          <a:bodyPr wrap="square">
            <a:spAutoFit/>
          </a:bodyPr>
          <a:lstStyle/>
          <a:p>
            <a:pPr lvl="0" algn="just">
              <a:lnSpc>
                <a:spcPct val="115000"/>
              </a:lnSpc>
              <a:spcAft>
                <a:spcPts val="1000"/>
              </a:spcAft>
            </a:pPr>
            <a:r>
              <a:rPr lang="he-IL" sz="2400" b="1" dirty="0" smtClean="0">
                <a:effectLst/>
                <a:latin typeface="Calibri" panose="020F0502020204030204" pitchFamily="34" charset="0"/>
                <a:ea typeface="Calibri" panose="020F0502020204030204" pitchFamily="34" charset="0"/>
              </a:rPr>
              <a:t>אילו סוגי מידע עוברים מהמערכת ההיקפית למרכזית? </a:t>
            </a:r>
          </a:p>
          <a:p>
            <a:pPr marL="342900" indent="-342900" algn="just">
              <a:lnSpc>
                <a:spcPct val="115000"/>
              </a:lnSpc>
              <a:spcAft>
                <a:spcPts val="1000"/>
              </a:spcAft>
              <a:buFont typeface="Symbol" panose="05050102010706020507" pitchFamily="18" charset="2"/>
              <a:buChar char=""/>
            </a:pPr>
            <a:r>
              <a:rPr lang="he-IL" dirty="0" smtClean="0">
                <a:effectLst/>
                <a:latin typeface="Calibri" panose="020F0502020204030204" pitchFamily="34" charset="0"/>
                <a:ea typeface="Calibri" panose="020F0502020204030204" pitchFamily="34" charset="0"/>
              </a:rPr>
              <a:t>מידע על לחץ מגיע מהרגל והמוח מפרש אותו כתחושת כאב</a:t>
            </a:r>
          </a:p>
          <a:p>
            <a:pPr marL="342900" indent="-342900" algn="just">
              <a:lnSpc>
                <a:spcPct val="115000"/>
              </a:lnSpc>
              <a:spcAft>
                <a:spcPts val="1000"/>
              </a:spcAft>
              <a:buFont typeface="Symbol" panose="05050102010706020507" pitchFamily="18" charset="2"/>
              <a:buChar char=""/>
            </a:pPr>
            <a:r>
              <a:rPr lang="he-IL" dirty="0" smtClean="0">
                <a:effectLst/>
                <a:latin typeface="Calibri" panose="020F0502020204030204" pitchFamily="34" charset="0"/>
                <a:ea typeface="Calibri" panose="020F0502020204030204" pitchFamily="34" charset="0"/>
              </a:rPr>
              <a:t>מידע על גלי קול מגיע מהאוזן והמוח מפרש אותו כצלילי מנגינה או כדיבור</a:t>
            </a:r>
          </a:p>
          <a:p>
            <a:pPr marL="342900" indent="-342900" algn="just">
              <a:lnSpc>
                <a:spcPct val="115000"/>
              </a:lnSpc>
              <a:spcAft>
                <a:spcPts val="1000"/>
              </a:spcAft>
              <a:buFont typeface="Symbol" panose="05050102010706020507" pitchFamily="18" charset="2"/>
              <a:buChar char=""/>
            </a:pPr>
            <a:r>
              <a:rPr lang="he-IL" dirty="0" smtClean="0">
                <a:effectLst/>
                <a:latin typeface="Calibri" panose="020F0502020204030204" pitchFamily="34" charset="0"/>
                <a:ea typeface="Calibri" panose="020F0502020204030204" pitchFamily="34" charset="0"/>
              </a:rPr>
              <a:t>מידע על אור מגיע מהעין והמוח מנתח אותו כתמונה</a:t>
            </a:r>
          </a:p>
          <a:p>
            <a:pPr marL="342900" indent="-342900" algn="just">
              <a:lnSpc>
                <a:spcPct val="115000"/>
              </a:lnSpc>
              <a:spcAft>
                <a:spcPts val="1000"/>
              </a:spcAft>
              <a:buFont typeface="Symbol" panose="05050102010706020507" pitchFamily="18" charset="2"/>
              <a:buChar char=""/>
            </a:pPr>
            <a:r>
              <a:rPr lang="he-IL" dirty="0" smtClean="0">
                <a:latin typeface="Calibri" panose="020F0502020204030204" pitchFamily="34" charset="0"/>
                <a:ea typeface="Tahoma" panose="020B0604030504040204" pitchFamily="34" charset="0"/>
              </a:rPr>
              <a:t>ועוד</a:t>
            </a:r>
            <a:endParaRPr lang="en-US" dirty="0">
              <a:effectLst/>
              <a:latin typeface="Arial" panose="020B0604020202020204" pitchFamily="34" charset="0"/>
              <a:ea typeface="Tahoma" panose="020B0604030504040204" pitchFamily="34" charset="0"/>
            </a:endParaRPr>
          </a:p>
        </p:txBody>
      </p:sp>
      <p:pic>
        <p:nvPicPr>
          <p:cNvPr id="10" name="Picture 2" descr="D:\מדעי המוח\!מצגת\ילד_כואב.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5475" y="4432599"/>
            <a:ext cx="2402494" cy="211569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94560" y="3734790"/>
            <a:ext cx="2926221" cy="2863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46573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6635496" y="1981318"/>
            <a:ext cx="2127505" cy="461665"/>
          </a:xfrm>
          <a:prstGeom prst="rect">
            <a:avLst/>
          </a:prstGeom>
        </p:spPr>
        <p:txBody>
          <a:bodyPr wrap="none">
            <a:spAutoFit/>
          </a:bodyPr>
          <a:lstStyle/>
          <a:p>
            <a:r>
              <a:rPr lang="he-IL" sz="2400" b="1" dirty="0"/>
              <a:t>האוזן כמיקרופון</a:t>
            </a:r>
          </a:p>
        </p:txBody>
      </p:sp>
      <p:sp>
        <p:nvSpPr>
          <p:cNvPr id="8" name="מלבן 7"/>
          <p:cNvSpPr/>
          <p:nvPr/>
        </p:nvSpPr>
        <p:spPr>
          <a:xfrm>
            <a:off x="6933653" y="5095771"/>
            <a:ext cx="1829347" cy="461665"/>
          </a:xfrm>
          <a:prstGeom prst="rect">
            <a:avLst/>
          </a:prstGeom>
        </p:spPr>
        <p:txBody>
          <a:bodyPr wrap="none">
            <a:spAutoFit/>
          </a:bodyPr>
          <a:lstStyle/>
          <a:p>
            <a:r>
              <a:rPr lang="he-IL" sz="2400" b="1" dirty="0"/>
              <a:t>העין כמצלמה</a:t>
            </a:r>
          </a:p>
        </p:txBody>
      </p:sp>
      <p:pic>
        <p:nvPicPr>
          <p:cNvPr id="3074" name="Picture 2" descr="D:\מדעי המוח\!איורים\פעילות מקוונת-חושים נוספים\אוזן.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9485" y="1321663"/>
            <a:ext cx="1269873" cy="201168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47220" y="4365103"/>
            <a:ext cx="2482985" cy="1950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9103" y="4323442"/>
            <a:ext cx="3174683" cy="2237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p:cNvPicPr>
            <a:picLocks noChangeAspect="1" noChangeArrowheads="1"/>
          </p:cNvPicPr>
          <p:nvPr/>
        </p:nvPicPr>
        <p:blipFill rotWithShape="1">
          <a:blip r:embed="rId5">
            <a:extLst>
              <a:ext uri="{28A0092B-C50C-407E-A947-70E740481C1C}">
                <a14:useLocalDpi xmlns:a14="http://schemas.microsoft.com/office/drawing/2010/main" val="0"/>
              </a:ext>
            </a:extLst>
          </a:blip>
          <a:srcRect l="6579" r="49369" b="17290"/>
          <a:stretch/>
        </p:blipFill>
        <p:spPr bwMode="auto">
          <a:xfrm rot="16200000">
            <a:off x="1465957" y="433985"/>
            <a:ext cx="1500977" cy="3670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55463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3375" y="990601"/>
            <a:ext cx="8429625" cy="2622769"/>
          </a:xfrm>
          <a:prstGeom prst="rect">
            <a:avLst/>
          </a:prstGeom>
        </p:spPr>
        <p:txBody>
          <a:bodyPr wrap="square">
            <a:spAutoFit/>
          </a:bodyPr>
          <a:lstStyle/>
          <a:p>
            <a:pPr algn="just">
              <a:lnSpc>
                <a:spcPct val="115000"/>
              </a:lnSpc>
              <a:spcAft>
                <a:spcPts val="1000"/>
              </a:spcAft>
            </a:pPr>
            <a:r>
              <a:rPr lang="he-IL" sz="2400" b="1" dirty="0">
                <a:latin typeface="Calibri" panose="020F0502020204030204" pitchFamily="34" charset="0"/>
                <a:ea typeface="Calibri" panose="020F0502020204030204" pitchFamily="34" charset="0"/>
              </a:rPr>
              <a:t>אילו סוגי מידע עוברים מהמערכת המרכזית להיקפית? </a:t>
            </a:r>
          </a:p>
          <a:p>
            <a:pPr algn="just">
              <a:lnSpc>
                <a:spcPct val="115000"/>
              </a:lnSpc>
              <a:spcAft>
                <a:spcPts val="1000"/>
              </a:spcAft>
            </a:pPr>
            <a:r>
              <a:rPr lang="he-IL" b="1" dirty="0">
                <a:latin typeface="Calibri" panose="020F0502020204030204" pitchFamily="34" charset="0"/>
                <a:ea typeface="Calibri" panose="020F0502020204030204" pitchFamily="34" charset="0"/>
              </a:rPr>
              <a:t>דוגמאות: </a:t>
            </a:r>
          </a:p>
          <a:p>
            <a:pPr marL="342900" indent="-342900" algn="just">
              <a:lnSpc>
                <a:spcPct val="115000"/>
              </a:lnSpc>
              <a:spcAft>
                <a:spcPts val="1000"/>
              </a:spcAft>
              <a:buFont typeface="Symbol" panose="05050102010706020507" pitchFamily="18" charset="2"/>
              <a:buChar char=""/>
            </a:pPr>
            <a:r>
              <a:rPr lang="he-IL" dirty="0">
                <a:latin typeface="Calibri" panose="020F0502020204030204" pitchFamily="34" charset="0"/>
                <a:ea typeface="Calibri" panose="020F0502020204030204" pitchFamily="34" charset="0"/>
              </a:rPr>
              <a:t>לאחר שהמוח "הגיע למסקנה" שחם, הוא מעביר פקודה דרך העצבים אל בלוטות ההזעה להפריש זיעה.</a:t>
            </a:r>
          </a:p>
          <a:p>
            <a:pPr marL="342900" indent="-342900" algn="just">
              <a:lnSpc>
                <a:spcPct val="115000"/>
              </a:lnSpc>
              <a:spcAft>
                <a:spcPts val="1000"/>
              </a:spcAft>
              <a:buFont typeface="Symbol" panose="05050102010706020507" pitchFamily="18" charset="2"/>
              <a:buChar char=""/>
            </a:pPr>
            <a:r>
              <a:rPr lang="he-IL" dirty="0">
                <a:latin typeface="Calibri" panose="020F0502020204030204" pitchFamily="34" charset="0"/>
                <a:ea typeface="Calibri" panose="020F0502020204030204" pitchFamily="34" charset="0"/>
              </a:rPr>
              <a:t>לאחר שהמוח זיהה כאב ביד הוא שולח פקודה דרך העצבים אל שרירי היד להזיז אותה. </a:t>
            </a:r>
            <a:endParaRPr lang="en-US" dirty="0">
              <a:latin typeface="Calibri" panose="020F0502020204030204" pitchFamily="34" charset="0"/>
              <a:ea typeface="Calibri" panose="020F0502020204030204" pitchFamily="34" charset="0"/>
            </a:endParaRPr>
          </a:p>
          <a:p>
            <a:pPr algn="just">
              <a:lnSpc>
                <a:spcPct val="115000"/>
              </a:lnSpc>
              <a:spcAft>
                <a:spcPts val="1000"/>
              </a:spcAft>
            </a:pPr>
            <a:endParaRPr lang="en-US" dirty="0">
              <a:latin typeface="Calibri" panose="020F0502020204030204" pitchFamily="34" charset="0"/>
              <a:ea typeface="Calibri" panose="020F0502020204030204" pitchFamily="34" charset="0"/>
            </a:endParaRPr>
          </a:p>
        </p:txBody>
      </p:sp>
      <p:pic>
        <p:nvPicPr>
          <p:cNvPr id="3" name="תמונה 2" descr="P:\תיקיות אישיות\יאיר\מדעי המוח\הפקה ועיצוב\תבנית מסמכי וורד\אייקונים\אייקונים סופיים\אייקון מדעי המוח ג4_נקודה למחשבה דיון.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9723" y="4132020"/>
            <a:ext cx="863277" cy="864870"/>
          </a:xfrm>
          <a:prstGeom prst="rect">
            <a:avLst/>
          </a:prstGeom>
          <a:noFill/>
          <a:ln>
            <a:noFill/>
          </a:ln>
        </p:spPr>
      </p:pic>
      <p:sp>
        <p:nvSpPr>
          <p:cNvPr id="4" name="מלבן 3"/>
          <p:cNvSpPr/>
          <p:nvPr/>
        </p:nvSpPr>
        <p:spPr>
          <a:xfrm>
            <a:off x="1047751" y="4359014"/>
            <a:ext cx="6600824" cy="410882"/>
          </a:xfrm>
          <a:prstGeom prst="rect">
            <a:avLst/>
          </a:prstGeom>
        </p:spPr>
        <p:txBody>
          <a:bodyPr wrap="square">
            <a:spAutoFit/>
          </a:bodyPr>
          <a:lstStyle/>
          <a:p>
            <a:pPr algn="just">
              <a:lnSpc>
                <a:spcPct val="115000"/>
              </a:lnSpc>
              <a:spcAft>
                <a:spcPts val="1000"/>
              </a:spcAft>
            </a:pPr>
            <a:r>
              <a:rPr lang="he-IL" dirty="0">
                <a:latin typeface="Calibri" panose="020F0502020204030204" pitchFamily="34" charset="0"/>
                <a:ea typeface="Calibri" panose="020F0502020204030204" pitchFamily="34" charset="0"/>
              </a:rPr>
              <a:t>מה היה קורה אילו </a:t>
            </a:r>
            <a:r>
              <a:rPr lang="he-IL" dirty="0" err="1">
                <a:latin typeface="Calibri" panose="020F0502020204030204" pitchFamily="34" charset="0"/>
                <a:ea typeface="Calibri" panose="020F0502020204030204" pitchFamily="34" charset="0"/>
              </a:rPr>
              <a:t>היתה</a:t>
            </a:r>
            <a:r>
              <a:rPr lang="he-IL" dirty="0">
                <a:latin typeface="Calibri" panose="020F0502020204030204" pitchFamily="34" charset="0"/>
                <a:ea typeface="Calibri" panose="020F0502020204030204" pitchFamily="34" charset="0"/>
              </a:rPr>
              <a:t> לנו רק תת-מערכת אחת – מרכזית או היקפית?</a:t>
            </a:r>
            <a:endParaRPr lang="en-US" dirty="0">
              <a:latin typeface="Arial" panose="020B0604020202020204" pitchFamily="34" charset="0"/>
              <a:ea typeface="Tahoma" panose="020B0604030504040204" pitchFamily="34" charset="0"/>
            </a:endParaRPr>
          </a:p>
        </p:txBody>
      </p:sp>
    </p:spTree>
    <p:extLst>
      <p:ext uri="{BB962C8B-B14F-4D97-AF65-F5344CB8AC3E}">
        <p14:creationId xmlns:p14="http://schemas.microsoft.com/office/powerpoint/2010/main" val="1177688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7750" y="990600"/>
            <a:ext cx="7715250" cy="2031325"/>
          </a:xfrm>
          <a:prstGeom prst="rect">
            <a:avLst/>
          </a:prstGeom>
        </p:spPr>
        <p:txBody>
          <a:bodyPr wrap="square">
            <a:spAutoFit/>
          </a:bodyPr>
          <a:lstStyle/>
          <a:p>
            <a:r>
              <a:rPr lang="he-IL" b="1" dirty="0">
                <a:latin typeface="Calibri" panose="020F0502020204030204" pitchFamily="34" charset="0"/>
                <a:ea typeface="Calibri" panose="020F0502020204030204" pitchFamily="34" charset="0"/>
              </a:rPr>
              <a:t>לכל היצורים החיים יש מערכת עצבים. </a:t>
            </a:r>
            <a:endParaRPr lang="he-IL" b="1" dirty="0" smtClean="0">
              <a:latin typeface="Calibri" panose="020F0502020204030204" pitchFamily="34" charset="0"/>
              <a:ea typeface="Calibri" panose="020F0502020204030204" pitchFamily="34" charset="0"/>
            </a:endParaRPr>
          </a:p>
          <a:p>
            <a:endParaRPr lang="he-IL" dirty="0">
              <a:latin typeface="Calibri" panose="020F0502020204030204" pitchFamily="34" charset="0"/>
              <a:ea typeface="Calibri" panose="020F0502020204030204" pitchFamily="34" charset="0"/>
            </a:endParaRPr>
          </a:p>
          <a:p>
            <a:r>
              <a:rPr lang="he-IL" dirty="0" smtClean="0">
                <a:latin typeface="Calibri" panose="020F0502020204030204" pitchFamily="34" charset="0"/>
                <a:ea typeface="Calibri" panose="020F0502020204030204" pitchFamily="34" charset="0"/>
              </a:rPr>
              <a:t>ישנם </a:t>
            </a:r>
            <a:r>
              <a:rPr lang="he-IL" dirty="0">
                <a:latin typeface="Calibri" panose="020F0502020204030204" pitchFamily="34" charset="0"/>
                <a:ea typeface="Calibri" panose="020F0502020204030204" pitchFamily="34" charset="0"/>
              </a:rPr>
              <a:t>יצורים פשוטים שלהם </a:t>
            </a:r>
            <a:r>
              <a:rPr lang="he-IL" b="1" dirty="0">
                <a:latin typeface="Calibri" panose="020F0502020204030204" pitchFamily="34" charset="0"/>
                <a:ea typeface="Calibri" panose="020F0502020204030204" pitchFamily="34" charset="0"/>
              </a:rPr>
              <a:t>אין</a:t>
            </a:r>
            <a:r>
              <a:rPr lang="he-IL" dirty="0">
                <a:latin typeface="Calibri" panose="020F0502020204030204" pitchFamily="34" charset="0"/>
                <a:ea typeface="Calibri" panose="020F0502020204030204" pitchFamily="34" charset="0"/>
              </a:rPr>
              <a:t> מערכת עצבים </a:t>
            </a:r>
            <a:r>
              <a:rPr lang="he-IL" b="1" dirty="0">
                <a:latin typeface="Calibri" panose="020F0502020204030204" pitchFamily="34" charset="0"/>
                <a:ea typeface="Calibri" panose="020F0502020204030204" pitchFamily="34" charset="0"/>
              </a:rPr>
              <a:t>מרכזית</a:t>
            </a:r>
            <a:r>
              <a:rPr lang="he-IL" dirty="0">
                <a:latin typeface="Calibri" panose="020F0502020204030204" pitchFamily="34" charset="0"/>
                <a:ea typeface="Calibri" panose="020F0502020204030204" pitchFamily="34" charset="0"/>
              </a:rPr>
              <a:t>, אלא רק עצבים היקפיים שפרושים ברחבי הגוף – לדוגמה תולעת. היכולת של תולעת לחוש את העולם ולפעול בו מבוססת על מערכת עצבים היקפית בלבד. זה מגביל אותה לעיבוד נמוך בהרבה, ומאפשר לה להבין את העולם בצורה יותר פשוטה וגם לבצע מספר מצומצם של </a:t>
            </a:r>
            <a:r>
              <a:rPr lang="he-IL" dirty="0" smtClean="0">
                <a:latin typeface="Calibri" panose="020F0502020204030204" pitchFamily="34" charset="0"/>
                <a:ea typeface="Calibri" panose="020F0502020204030204" pitchFamily="34" charset="0"/>
              </a:rPr>
              <a:t>פעולות.</a:t>
            </a:r>
            <a:endParaRPr lang="he-IL" dirty="0"/>
          </a:p>
        </p:txBody>
      </p:sp>
      <p:pic>
        <p:nvPicPr>
          <p:cNvPr id="4098"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508574">
            <a:off x="2262354" y="4581420"/>
            <a:ext cx="4767263"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6516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קבוצה 31"/>
          <p:cNvGrpSpPr/>
          <p:nvPr/>
        </p:nvGrpSpPr>
        <p:grpSpPr>
          <a:xfrm>
            <a:off x="2354104" y="2686920"/>
            <a:ext cx="4435793" cy="3555366"/>
            <a:chOff x="0" y="-1"/>
            <a:chExt cx="5914571" cy="3555548"/>
          </a:xfrm>
        </p:grpSpPr>
        <p:sp>
          <p:nvSpPr>
            <p:cNvPr id="4" name="תיבת טקסט 28"/>
            <p:cNvSpPr txBox="1"/>
            <p:nvPr/>
          </p:nvSpPr>
          <p:spPr>
            <a:xfrm>
              <a:off x="137886" y="3120572"/>
              <a:ext cx="2358390" cy="4349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rtl="1">
                <a:lnSpc>
                  <a:spcPct val="115000"/>
                </a:lnSpc>
                <a:spcAft>
                  <a:spcPts val="1000"/>
                </a:spcAft>
              </a:pPr>
              <a:r>
                <a:rPr lang="en-US" sz="900">
                  <a:solidFill>
                    <a:srgbClr val="595959"/>
                  </a:solidFill>
                  <a:effectLst/>
                  <a:ea typeface="Tahoma" panose="020B0604030504040204" pitchFamily="34" charset="0"/>
                </a:rPr>
                <a:t>Author: Patrick J. Lynch, medical illustrator, some rights reserved by CC-B</a:t>
              </a:r>
              <a:r>
                <a:rPr lang="en-US" sz="800">
                  <a:solidFill>
                    <a:srgbClr val="595959"/>
                  </a:solidFill>
                  <a:effectLst/>
                  <a:ea typeface="Tahoma" panose="020B0604030504040204" pitchFamily="34" charset="0"/>
                </a:rPr>
                <a:t>Y</a:t>
              </a:r>
              <a:endParaRPr lang="en-US" sz="900">
                <a:solidFill>
                  <a:srgbClr val="595959"/>
                </a:solidFill>
                <a:effectLst/>
                <a:ea typeface="Tahoma" panose="020B0604030504040204" pitchFamily="34" charset="0"/>
              </a:endParaRPr>
            </a:p>
          </p:txBody>
        </p:sp>
        <p:pic>
          <p:nvPicPr>
            <p:cNvPr id="5" name="תמונה 2" descr="קובץ:Skull and sagittal brain.svg"/>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8800"/>
                      </a14:imgEffect>
                      <a14:imgEffect>
                        <a14:saturation sat="80000"/>
                      </a14:imgEffect>
                    </a14:imgLayer>
                  </a14:imgProps>
                </a:ext>
                <a:ext uri="{28A0092B-C50C-407E-A947-70E740481C1C}">
                  <a14:useLocalDpi xmlns:a14="http://schemas.microsoft.com/office/drawing/2010/main" val="0"/>
                </a:ext>
              </a:extLst>
            </a:blip>
            <a:srcRect/>
            <a:stretch>
              <a:fillRect/>
            </a:stretch>
          </p:blipFill>
          <p:spPr bwMode="auto">
            <a:xfrm>
              <a:off x="0" y="0"/>
              <a:ext cx="3132353" cy="3069540"/>
            </a:xfrm>
            <a:prstGeom prst="rect">
              <a:avLst/>
            </a:prstGeom>
            <a:noFill/>
            <a:ln w="9525">
              <a:noFill/>
              <a:miter lim="800000"/>
              <a:headEnd/>
              <a:tailEnd/>
            </a:ln>
          </p:spPr>
        </p:pic>
        <p:pic>
          <p:nvPicPr>
            <p:cNvPr id="6" name="תמונה 5" descr="קובץ:Central nervous system 2.svg"/>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200"/>
                      </a14:imgEffect>
                      <a14:imgEffect>
                        <a14:saturation sat="7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621313" y="-1"/>
              <a:ext cx="1752899" cy="2943787"/>
            </a:xfrm>
            <a:prstGeom prst="rect">
              <a:avLst/>
            </a:prstGeom>
            <a:noFill/>
            <a:ln w="9525">
              <a:noFill/>
              <a:miter lim="800000"/>
              <a:headEnd/>
              <a:tailEnd/>
            </a:ln>
          </p:spPr>
        </p:pic>
        <p:sp>
          <p:nvSpPr>
            <p:cNvPr id="7" name="תיבת טקסט 29"/>
            <p:cNvSpPr txBox="1"/>
            <p:nvPr/>
          </p:nvSpPr>
          <p:spPr>
            <a:xfrm>
              <a:off x="3345543" y="3120572"/>
              <a:ext cx="2569028" cy="4349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rtl="0">
                <a:lnSpc>
                  <a:spcPct val="115000"/>
                </a:lnSpc>
                <a:spcAft>
                  <a:spcPts val="1000"/>
                </a:spcAft>
              </a:pPr>
              <a:r>
                <a:rPr lang="en-US" sz="900" dirty="0">
                  <a:solidFill>
                    <a:srgbClr val="595959"/>
                  </a:solidFill>
                  <a:effectLst/>
                  <a:ea typeface="Tahoma" panose="020B0604030504040204" pitchFamily="34" charset="0"/>
                </a:rPr>
                <a:t>Author: Jordi March </a:t>
              </a:r>
              <a:r>
                <a:rPr lang="en-US" sz="900" dirty="0" err="1">
                  <a:solidFill>
                    <a:srgbClr val="595959"/>
                  </a:solidFill>
                  <a:effectLst/>
                  <a:ea typeface="Tahoma" panose="020B0604030504040204" pitchFamily="34" charset="0"/>
                </a:rPr>
                <a:t>i</a:t>
              </a:r>
              <a:r>
                <a:rPr lang="en-US" sz="900" dirty="0">
                  <a:solidFill>
                    <a:srgbClr val="595959"/>
                  </a:solidFill>
                  <a:effectLst/>
                  <a:ea typeface="Tahoma" panose="020B0604030504040204" pitchFamily="34" charset="0"/>
                </a:rPr>
                <a:t> </a:t>
              </a:r>
              <a:r>
                <a:rPr lang="en-US" sz="900" dirty="0" err="1">
                  <a:solidFill>
                    <a:srgbClr val="595959"/>
                  </a:solidFill>
                  <a:effectLst/>
                  <a:ea typeface="Tahoma" panose="020B0604030504040204" pitchFamily="34" charset="0"/>
                </a:rPr>
                <a:t>Nogué</a:t>
              </a:r>
              <a:r>
                <a:rPr lang="en-US" sz="900" dirty="0">
                  <a:solidFill>
                    <a:srgbClr val="595959"/>
                  </a:solidFill>
                  <a:effectLst/>
                  <a:ea typeface="Tahoma" panose="020B0604030504040204" pitchFamily="34" charset="0"/>
                </a:rPr>
                <a:t>, medical illustrator, some rights reserved by CC-B</a:t>
              </a:r>
              <a:r>
                <a:rPr lang="en-US" sz="800" dirty="0">
                  <a:solidFill>
                    <a:srgbClr val="595959"/>
                  </a:solidFill>
                  <a:effectLst/>
                  <a:ea typeface="Tahoma" panose="020B0604030504040204" pitchFamily="34" charset="0"/>
                </a:rPr>
                <a:t>Y- SA     </a:t>
              </a:r>
              <a:endParaRPr lang="en-US" sz="900" dirty="0">
                <a:solidFill>
                  <a:srgbClr val="595959"/>
                </a:solidFill>
                <a:effectLst/>
                <a:ea typeface="Tahoma" panose="020B0604030504040204" pitchFamily="34" charset="0"/>
              </a:endParaRPr>
            </a:p>
          </p:txBody>
        </p:sp>
      </p:grpSp>
      <p:sp>
        <p:nvSpPr>
          <p:cNvPr id="8" name="Rectangle 9"/>
          <p:cNvSpPr>
            <a:spLocks noChangeArrowheads="1"/>
          </p:cNvSpPr>
          <p:nvPr/>
        </p:nvSpPr>
        <p:spPr bwMode="auto">
          <a:xfrm>
            <a:off x="8959269" y="272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
        <p:nvSpPr>
          <p:cNvPr id="10" name="Rectangle 1"/>
          <p:cNvSpPr/>
          <p:nvPr/>
        </p:nvSpPr>
        <p:spPr>
          <a:xfrm>
            <a:off x="1095376" y="1510701"/>
            <a:ext cx="7662182" cy="1176219"/>
          </a:xfrm>
          <a:prstGeom prst="rect">
            <a:avLst/>
          </a:prstGeom>
        </p:spPr>
        <p:txBody>
          <a:bodyPr wrap="square">
            <a:spAutoFit/>
          </a:bodyPr>
          <a:lstStyle/>
          <a:p>
            <a:pPr marL="342900" indent="-342900" algn="just">
              <a:lnSpc>
                <a:spcPct val="115000"/>
              </a:lnSpc>
              <a:spcAft>
                <a:spcPts val="1000"/>
              </a:spcAft>
              <a:buFont typeface="Symbol" panose="05050102010706020507" pitchFamily="18" charset="2"/>
              <a:buChar char=""/>
            </a:pPr>
            <a:r>
              <a:rPr lang="he-IL" dirty="0">
                <a:latin typeface="Calibri" panose="020F0502020204030204" pitchFamily="34" charset="0"/>
                <a:ea typeface="Calibri" panose="020F0502020204030204" pitchFamily="34" charset="0"/>
              </a:rPr>
              <a:t>מערכת העצבים המרכזית כוללת את מוח הגולגולת ואת מוח השִדרה.</a:t>
            </a:r>
          </a:p>
          <a:p>
            <a:pPr marL="342900" indent="-342900" algn="just">
              <a:lnSpc>
                <a:spcPct val="115000"/>
              </a:lnSpc>
              <a:spcAft>
                <a:spcPts val="1000"/>
              </a:spcAft>
              <a:buFont typeface="Symbol" panose="05050102010706020507" pitchFamily="18" charset="2"/>
              <a:buChar char=""/>
            </a:pPr>
            <a:r>
              <a:rPr lang="he-IL" dirty="0">
                <a:latin typeface="Calibri" panose="020F0502020204030204" pitchFamily="34" charset="0"/>
                <a:ea typeface="Calibri" panose="020F0502020204030204" pitchFamily="34" charset="0"/>
              </a:rPr>
              <a:t>מוח הגולגולת ממלא את חלל הגולגולת, הוא מצוי מאחורי העיניים ומעל החך העליון. רוב הראש מלא במוח</a:t>
            </a:r>
            <a:r>
              <a:rPr lang="he-IL" dirty="0" smtClean="0">
                <a:latin typeface="Calibri" panose="020F0502020204030204" pitchFamily="34" charset="0"/>
                <a:ea typeface="Calibri" panose="020F0502020204030204" pitchFamily="34" charset="0"/>
              </a:rPr>
              <a:t>!</a:t>
            </a:r>
            <a:endParaRPr lang="he-IL" dirty="0">
              <a:latin typeface="Calibri" panose="020F0502020204030204" pitchFamily="34" charset="0"/>
              <a:ea typeface="Calibri" panose="020F0502020204030204" pitchFamily="34" charset="0"/>
            </a:endParaRPr>
          </a:p>
        </p:txBody>
      </p:sp>
      <p:sp>
        <p:nvSpPr>
          <p:cNvPr id="12" name="מלבן 11"/>
          <p:cNvSpPr/>
          <p:nvPr/>
        </p:nvSpPr>
        <p:spPr>
          <a:xfrm>
            <a:off x="5359401" y="996435"/>
            <a:ext cx="3390672" cy="461665"/>
          </a:xfrm>
          <a:prstGeom prst="rect">
            <a:avLst/>
          </a:prstGeom>
        </p:spPr>
        <p:txBody>
          <a:bodyPr wrap="none">
            <a:spAutoFit/>
          </a:bodyPr>
          <a:lstStyle/>
          <a:p>
            <a:r>
              <a:rPr lang="he-IL" sz="2400" b="1" dirty="0">
                <a:latin typeface="+mj-lt"/>
              </a:rPr>
              <a:t>מערכת העצבים המרכזית </a:t>
            </a:r>
          </a:p>
        </p:txBody>
      </p:sp>
    </p:spTree>
    <p:extLst>
      <p:ext uri="{BB962C8B-B14F-4D97-AF65-F5344CB8AC3E}">
        <p14:creationId xmlns:p14="http://schemas.microsoft.com/office/powerpoint/2010/main" val="7642333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התאמה אישית 2">
      <a:dk1>
        <a:srgbClr val="5B5B5B"/>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607</TotalTime>
  <Words>1144</Words>
  <Application>Microsoft Office PowerPoint</Application>
  <PresentationFormat>‫הצגה על המסך (4:3)</PresentationFormat>
  <Paragraphs>108</Paragraphs>
  <Slides>21</Slides>
  <Notes>2</Notes>
  <HiddenSlides>0</HiddenSlides>
  <MMClips>0</MMClips>
  <ScaleCrop>false</ScaleCrop>
  <HeadingPairs>
    <vt:vector size="4" baseType="variant">
      <vt:variant>
        <vt:lpstr>ערכת נושא</vt:lpstr>
      </vt:variant>
      <vt:variant>
        <vt:i4>1</vt:i4>
      </vt:variant>
      <vt:variant>
        <vt:lpstr>כותרות שקופיות</vt:lpstr>
      </vt:variant>
      <vt:variant>
        <vt:i4>21</vt:i4>
      </vt:variant>
    </vt:vector>
  </HeadingPairs>
  <TitlesOfParts>
    <vt:vector size="22" baseType="lpstr">
      <vt:lpstr>Office Theme</vt:lpstr>
      <vt:lpstr>הרכב מערכת העצבים </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הרכב מערכת העצבים</dc:title>
  <dc:creator>s</dc:creator>
  <cp:lastModifiedBy>Yair Ben-Horin</cp:lastModifiedBy>
  <cp:revision>91</cp:revision>
  <dcterms:created xsi:type="dcterms:W3CDTF">2015-07-19T08:20:31Z</dcterms:created>
  <dcterms:modified xsi:type="dcterms:W3CDTF">2016-09-12T15:30:12Z</dcterms:modified>
</cp:coreProperties>
</file>