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</p:sldMasterIdLst>
  <p:notesMasterIdLst>
    <p:notesMasterId r:id="rId51"/>
  </p:notesMasterIdLst>
  <p:handoutMasterIdLst>
    <p:handoutMasterId r:id="rId52"/>
  </p:handoutMasterIdLst>
  <p:sldIdLst>
    <p:sldId id="311" r:id="rId8"/>
    <p:sldId id="334" r:id="rId9"/>
    <p:sldId id="354" r:id="rId10"/>
    <p:sldId id="393" r:id="rId11"/>
    <p:sldId id="358" r:id="rId12"/>
    <p:sldId id="394" r:id="rId13"/>
    <p:sldId id="395" r:id="rId14"/>
    <p:sldId id="396" r:id="rId15"/>
    <p:sldId id="359" r:id="rId16"/>
    <p:sldId id="397" r:id="rId17"/>
    <p:sldId id="398" r:id="rId18"/>
    <p:sldId id="401" r:id="rId19"/>
    <p:sldId id="399" r:id="rId20"/>
    <p:sldId id="402" r:id="rId21"/>
    <p:sldId id="400" r:id="rId22"/>
    <p:sldId id="403" r:id="rId23"/>
    <p:sldId id="404" r:id="rId24"/>
    <p:sldId id="409" r:id="rId25"/>
    <p:sldId id="411" r:id="rId26"/>
    <p:sldId id="410" r:id="rId27"/>
    <p:sldId id="406" r:id="rId28"/>
    <p:sldId id="412" r:id="rId29"/>
    <p:sldId id="413" r:id="rId30"/>
    <p:sldId id="414" r:id="rId31"/>
    <p:sldId id="415" r:id="rId32"/>
    <p:sldId id="416" r:id="rId33"/>
    <p:sldId id="419" r:id="rId34"/>
    <p:sldId id="417" r:id="rId35"/>
    <p:sldId id="418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8" r:id="rId44"/>
    <p:sldId id="429" r:id="rId45"/>
    <p:sldId id="430" r:id="rId46"/>
    <p:sldId id="427" r:id="rId47"/>
    <p:sldId id="431" r:id="rId48"/>
    <p:sldId id="432" r:id="rId49"/>
    <p:sldId id="392" r:id="rId5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k8JinCh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0CDD2"/>
    <a:srgbClr val="B2B2B2"/>
    <a:srgbClr val="DCEFF0"/>
    <a:srgbClr val="FF9900"/>
    <a:srgbClr val="FF0000"/>
    <a:srgbClr val="A8D8DC"/>
    <a:srgbClr val="B6DFE2"/>
    <a:srgbClr val="FF66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9665" autoAdjust="0"/>
  </p:normalViewPr>
  <p:slideViewPr>
    <p:cSldViewPr>
      <p:cViewPr varScale="1">
        <p:scale>
          <a:sx n="74" d="100"/>
          <a:sy n="74" d="100"/>
        </p:scale>
        <p:origin x="-234" y="-102"/>
      </p:cViewPr>
      <p:guideLst>
        <p:guide orient="horz" pos="2160"/>
        <p:guide orient="horz" pos="754"/>
        <p:guide orient="horz" pos="1071"/>
        <p:guide pos="2835"/>
        <p:guide pos="295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468F78-EB23-43B8-A99E-4AA34219A70B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B0897C-C174-400B-B9DF-EC6FCD307F92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163C2-9BFD-4F4C-90E1-EC0E06C11338}" type="slidenum">
              <a:rPr lang="he-IL"/>
              <a:pPr/>
              <a:t>1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8116-C310-44D7-BF55-D2D52A8866CF}" type="slidenum">
              <a:rPr lang="he-IL"/>
              <a:pPr/>
              <a:t>7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3C9A4-275B-480D-AC17-582E83C13890}" type="slidenum">
              <a:rPr lang="he-IL"/>
              <a:pPr/>
              <a:t>8</a:t>
            </a:fld>
            <a:endParaRPr 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65442-8252-40BD-80C6-CF6ECE1A8F29}" type="slidenum">
              <a:rPr lang="he-IL"/>
              <a:pPr/>
              <a:t>43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655A09-D85A-4CEE-9689-92DD558582F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9C597-438F-4AA0-AA11-7F14CF2372F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B84A09-0D94-475C-BD50-4C5B9830615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85B44A-C020-4A04-BFBE-554A0CD0B03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6D0FC0-9FAF-43A3-895B-318144A7B74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75C28D-158F-4916-9D20-114CA9AE000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F1BEC-98B4-4598-9BCE-5756AB0AC8D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2319DA-2955-44CF-8D6F-3AA6EA89B81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B75DD1-ECDD-44AE-B38C-3CF5157E358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7189CD-ADBE-47DD-A7D0-0216E1D2712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D54CC9-2CEF-4CCE-927E-1C516AD0631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CEFB3C-EB63-4319-90F7-EFF65B55857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84D8D-1AEE-4329-8010-E6918260CEE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B7BE99-0367-4B84-BD63-586C579A1D5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650DB7-5407-4540-9AFB-776B12A5F9B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B18DB-858B-4574-9DBD-A1C04C59054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57976-1C15-4C88-93F2-5EC0D3BA24E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6C9B0-AA47-454E-9376-5392E0430BD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B24C2C-3CF9-4C19-8A09-D50426CCCC6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1983BF-3F06-43ED-BB8E-B923C411F0B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45557-B485-4BDE-AA86-661CCE49693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1CC107-4CA0-4DF4-9031-0C6EF86A50B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8EF6F-AB74-4336-8071-3AF4CD19AC7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051B6E-5A0D-4A52-A549-091E56D36DD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A2D6D4-B4E3-4E47-A5A4-0FA51236738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492083-CBD1-4F94-83D5-13520BD4D20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9DE4AC-9307-44F8-9F7A-55EE5B59EE2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CDAE28-03F2-4AA6-A792-4565CC6D0E7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DCE2A-5E28-4EF3-90DF-37EFC3EC60F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5B6EE0-DEB3-4268-8814-5DE9FDAFB84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44FD0-D506-4E40-AFB4-737D1A3ABC5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DB3272-86A6-4A42-83AE-357F69A7FC9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65AB56-7046-4772-99C8-87265792CC0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_PPT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_PPT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44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288925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fld id="{BC4EE8B8-91BB-47C9-9963-CBE002CCB94A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_PPT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5689600"/>
            <a:ext cx="46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fld id="{8069C0BA-9DD1-4431-8706-1BC385681F42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_PPT_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908050"/>
            <a:ext cx="46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fld id="{17ECD3E8-859B-496F-BE32-EE00E3081C4C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haletOffic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haletOffic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haletOffic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haletOffic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haletOffic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haletOffic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haletOffic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haletOffic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5" descr="LME_PPT_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270000" y="-952500"/>
            <a:ext cx="11684000" cy="876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44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72039" name="Picture 7" descr="LME ptt fro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030663"/>
            <a:ext cx="9144000" cy="2827337"/>
          </a:xfrm>
          <a:prstGeom prst="rect">
            <a:avLst/>
          </a:prstGeom>
          <a:noFill/>
        </p:spPr>
      </p:pic>
      <p:pic>
        <p:nvPicPr>
          <p:cNvPr id="172040" name="Picture 8" descr="לוגו סטריפ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46250" y="115888"/>
            <a:ext cx="5651500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pic>
        <p:nvPicPr>
          <p:cNvPr id="173064" name="Picture 8" descr="LME ptt bac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64238"/>
            <a:ext cx="9144000" cy="893762"/>
          </a:xfrm>
          <a:prstGeom prst="rect">
            <a:avLst/>
          </a:prstGeom>
          <a:noFill/>
        </p:spPr>
      </p:pic>
      <p:pic>
        <p:nvPicPr>
          <p:cNvPr id="173066" name="Picture 10" descr="new robotec 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175" y="5970588"/>
            <a:ext cx="3422650" cy="8683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2pPr>
      <a:lvl3pPr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3pPr>
      <a:lvl4pPr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4pPr>
      <a:lvl5pPr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&#1505;&#1512;&#1496;&#1493;&#1504;&#1497;&#1501;/MINDSTORMS%20FOOTBALL%20512k.m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1844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6409" y="1268760"/>
            <a:ext cx="8027591" cy="2736304"/>
            <a:chOff x="1116409" y="1268760"/>
            <a:chExt cx="8027591" cy="2736304"/>
          </a:xfrm>
        </p:grpSpPr>
        <p:pic>
          <p:nvPicPr>
            <p:cNvPr id="6" name="Picture 5" descr="9797_prod_1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766048" y="1758726"/>
              <a:ext cx="3377952" cy="2246338"/>
            </a:xfrm>
            <a:prstGeom prst="rect">
              <a:avLst/>
            </a:prstGeom>
          </p:spPr>
        </p:pic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1116409" y="1268760"/>
              <a:ext cx="6911975" cy="2185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he-IL" sz="4400" b="1" dirty="0">
                  <a:solidFill>
                    <a:srgbClr val="1CB0C8"/>
                  </a:solidFill>
                  <a:cs typeface="Arial" charset="0"/>
                </a:rPr>
                <a:t>מערכת </a:t>
              </a:r>
              <a:r>
                <a:rPr lang="en-US" sz="4400" b="1" dirty="0">
                  <a:solidFill>
                    <a:srgbClr val="1CB0C8"/>
                  </a:solidFill>
                  <a:cs typeface="Arial" charset="0"/>
                </a:rPr>
                <a:t>NXT</a:t>
              </a:r>
              <a:r>
                <a:rPr lang="he-IL" sz="4400" b="1" dirty="0">
                  <a:solidFill>
                    <a:srgbClr val="1CB0C8"/>
                  </a:solidFill>
                  <a:cs typeface="Arial" charset="0"/>
                </a:rPr>
                <a:t> לבקרה ממוחשבת</a:t>
              </a:r>
            </a:p>
            <a:p>
              <a:pPr algn="ctr" rtl="1">
                <a:spcBef>
                  <a:spcPct val="50000"/>
                </a:spcBef>
              </a:pPr>
              <a:r>
                <a:rPr lang="he-IL" sz="3200" b="1" dirty="0" smtClean="0">
                  <a:solidFill>
                    <a:srgbClr val="1CB0C8"/>
                  </a:solidFill>
                  <a:latin typeface="Courier New" pitchFamily="49" charset="0"/>
                  <a:cs typeface="Courier New" pitchFamily="49" charset="0"/>
                </a:rPr>
                <a:t>הנעת הרובוט</a:t>
              </a:r>
              <a:endParaRPr lang="en-US" sz="3200" b="1" dirty="0">
                <a:solidFill>
                  <a:srgbClr val="1CB0C8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7" y="1341438"/>
            <a:ext cx="7571184" cy="4032250"/>
          </a:xfrm>
        </p:spPr>
        <p:txBody>
          <a:bodyPr/>
          <a:lstStyle/>
          <a:p>
            <a:r>
              <a:rPr lang="he-IL" sz="2400" dirty="0" smtClean="0">
                <a:cs typeface="Arial" charset="0"/>
              </a:rPr>
              <a:t>נסיעה בקו ישר תתבצע כאשר הסמן במרכז. משמעות הדבר שכל מנוע (ימין ושמאל) מקבל את אותה עוצמה.</a:t>
            </a:r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נסיעה בקו ישר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pic>
        <p:nvPicPr>
          <p:cNvPr id="4" name="Picture 8" descr="move menu"/>
          <p:cNvPicPr>
            <a:picLocks noChangeAspect="1" noChangeArrowheads="1"/>
          </p:cNvPicPr>
          <p:nvPr/>
        </p:nvPicPr>
        <p:blipFill>
          <a:blip r:embed="rId2" cstate="print"/>
          <a:srcRect l="12793" t="48033" r="43750"/>
          <a:stretch>
            <a:fillRect/>
          </a:stretch>
        </p:blipFill>
        <p:spPr bwMode="auto">
          <a:xfrm>
            <a:off x="2483768" y="2852936"/>
            <a:ext cx="4536653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7" y="1341438"/>
            <a:ext cx="7571184" cy="4032250"/>
          </a:xfrm>
        </p:spPr>
        <p:txBody>
          <a:bodyPr/>
          <a:lstStyle/>
          <a:p>
            <a:r>
              <a:rPr lang="he-IL" sz="2400" dirty="0" smtClean="0">
                <a:cs typeface="Arial" charset="0"/>
              </a:rPr>
              <a:t>פנייה ימינה תתבצע כאשר הסמן יהיה מימין למרכז. במצב זה מנוע ימין (</a:t>
            </a:r>
            <a:r>
              <a:rPr lang="en-US" sz="2400" dirty="0" smtClean="0">
                <a:cs typeface="Arial" charset="0"/>
              </a:rPr>
              <a:t>B</a:t>
            </a:r>
            <a:r>
              <a:rPr lang="he-IL" sz="2400" dirty="0" smtClean="0">
                <a:cs typeface="Arial" charset="0"/>
              </a:rPr>
              <a:t>) יקבל פחות כוח ממנוע שמאל (</a:t>
            </a:r>
            <a:r>
              <a:rPr lang="en-US" sz="2400" dirty="0" smtClean="0">
                <a:cs typeface="Arial" charset="0"/>
              </a:rPr>
              <a:t>C</a:t>
            </a:r>
            <a:r>
              <a:rPr lang="he-IL" sz="2400" dirty="0" smtClean="0">
                <a:cs typeface="Arial" charset="0"/>
              </a:rPr>
              <a:t>) ועל כן ייפנה הרכב בקשת לכיוון צד ימין. ככל שנגרור את הסמן יותר  ימינה כך מנוע </a:t>
            </a:r>
            <a:r>
              <a:rPr lang="en-US" sz="2400" dirty="0" smtClean="0">
                <a:cs typeface="Arial" charset="0"/>
              </a:rPr>
              <a:t>B</a:t>
            </a:r>
            <a:r>
              <a:rPr lang="he-IL" sz="2400" dirty="0" smtClean="0">
                <a:cs typeface="Arial" charset="0"/>
              </a:rPr>
              <a:t> ייקבל פחות כח וקשת הפנייה תהיה חדה יותר</a:t>
            </a:r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l="5704" t="91171" r="74822"/>
          <a:stretch>
            <a:fillRect/>
          </a:stretch>
        </p:blipFill>
        <p:spPr bwMode="auto">
          <a:xfrm>
            <a:off x="2483768" y="3429000"/>
            <a:ext cx="4536504" cy="1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בקשת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571184" cy="4032250"/>
          </a:xfrm>
        </p:spPr>
        <p:txBody>
          <a:bodyPr/>
          <a:lstStyle/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l="5704" t="91171" r="74822"/>
          <a:stretch>
            <a:fillRect/>
          </a:stretch>
        </p:blipFill>
        <p:spPr bwMode="auto">
          <a:xfrm>
            <a:off x="2483768" y="1340768"/>
            <a:ext cx="4536504" cy="1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בקשת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11760" y="3140968"/>
            <a:ext cx="3651916" cy="2333873"/>
            <a:chOff x="1763688" y="3140968"/>
            <a:chExt cx="3651916" cy="2333873"/>
          </a:xfrm>
        </p:grpSpPr>
        <p:pic>
          <p:nvPicPr>
            <p:cNvPr id="12" name="Picture 11" descr="Picture2.png"/>
            <p:cNvPicPr>
              <a:picLocks noChangeAspect="1"/>
            </p:cNvPicPr>
            <p:nvPr/>
          </p:nvPicPr>
          <p:blipFill>
            <a:blip r:embed="rId3" cstate="print"/>
            <a:srcRect r="50000" b="50000"/>
            <a:stretch>
              <a:fillRect/>
            </a:stretch>
          </p:blipFill>
          <p:spPr>
            <a:xfrm>
              <a:off x="3328192" y="3140968"/>
              <a:ext cx="2035896" cy="1962750"/>
            </a:xfrm>
            <a:prstGeom prst="rect">
              <a:avLst/>
            </a:prstGeom>
          </p:spPr>
        </p:pic>
        <p:pic>
          <p:nvPicPr>
            <p:cNvPr id="10" name="Picture 9" descr="Picture1.png"/>
            <p:cNvPicPr>
              <a:picLocks noChangeAspect="1"/>
            </p:cNvPicPr>
            <p:nvPr/>
          </p:nvPicPr>
          <p:blipFill>
            <a:blip r:embed="rId4" cstate="print"/>
            <a:srcRect r="50591" b="48540"/>
            <a:stretch>
              <a:fillRect/>
            </a:stretch>
          </p:blipFill>
          <p:spPr>
            <a:xfrm>
              <a:off x="3831428" y="3585895"/>
              <a:ext cx="1584176" cy="15250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63688" y="5013176"/>
              <a:ext cx="1515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 smtClean="0"/>
                <a:t>גלגל שמאל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9952" y="5013176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 smtClean="0"/>
                <a:t>גלגל ימין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7" y="1341438"/>
            <a:ext cx="7571184" cy="4032250"/>
          </a:xfrm>
        </p:spPr>
        <p:txBody>
          <a:bodyPr/>
          <a:lstStyle/>
          <a:p>
            <a:r>
              <a:rPr lang="he-IL" sz="2400" dirty="0" smtClean="0">
                <a:cs typeface="Arial" charset="0"/>
              </a:rPr>
              <a:t>פנייה שמאלה תתבצע כאשר הסמן יהיה משמאל למרכז. במצב זה מנוע שמאל (</a:t>
            </a:r>
            <a:r>
              <a:rPr lang="en-US" sz="2400" dirty="0" smtClean="0">
                <a:cs typeface="Arial" charset="0"/>
              </a:rPr>
              <a:t>C</a:t>
            </a:r>
            <a:r>
              <a:rPr lang="he-IL" sz="2400" dirty="0" smtClean="0">
                <a:cs typeface="Arial" charset="0"/>
              </a:rPr>
              <a:t>) יקבל פחות כוח ממנוע ימין (</a:t>
            </a:r>
            <a:r>
              <a:rPr lang="en-US" sz="2400" dirty="0" smtClean="0">
                <a:cs typeface="Arial" charset="0"/>
              </a:rPr>
              <a:t>B</a:t>
            </a:r>
            <a:r>
              <a:rPr lang="he-IL" sz="2400" dirty="0" smtClean="0">
                <a:cs typeface="Arial" charset="0"/>
              </a:rPr>
              <a:t>) ועל כן ייפנה הרכב בקשת לכיוון צד שמאל. ככל שנגרור את הסמן יותר  שמאלה כך מנוע </a:t>
            </a:r>
            <a:r>
              <a:rPr lang="en-US" sz="2400" dirty="0" smtClean="0">
                <a:cs typeface="Arial" charset="0"/>
              </a:rPr>
              <a:t>C</a:t>
            </a:r>
            <a:r>
              <a:rPr lang="he-IL" sz="2400" dirty="0" smtClean="0">
                <a:cs typeface="Arial" charset="0"/>
              </a:rPr>
              <a:t> ייקבל פחות כח וקשת הפנייה תהיה חדה יותר</a:t>
            </a:r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 l="5807" t="91171" r="74269"/>
          <a:stretch>
            <a:fillRect/>
          </a:stretch>
        </p:blipFill>
        <p:spPr bwMode="auto">
          <a:xfrm>
            <a:off x="2555776" y="3501008"/>
            <a:ext cx="4536504" cy="113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בקשת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571184" cy="4032250"/>
          </a:xfrm>
        </p:spPr>
        <p:txBody>
          <a:bodyPr/>
          <a:lstStyle/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 l="5807" t="91171" r="74269"/>
          <a:stretch>
            <a:fillRect/>
          </a:stretch>
        </p:blipFill>
        <p:spPr bwMode="auto">
          <a:xfrm>
            <a:off x="2483768" y="1340768"/>
            <a:ext cx="4536504" cy="113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בקשת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5856" y="3140968"/>
            <a:ext cx="3732471" cy="2333873"/>
            <a:chOff x="3635896" y="3140968"/>
            <a:chExt cx="3732471" cy="2333873"/>
          </a:xfrm>
        </p:grpSpPr>
        <p:pic>
          <p:nvPicPr>
            <p:cNvPr id="12" name="Picture 11" descr="Picture2.png"/>
            <p:cNvPicPr>
              <a:picLocks noChangeAspect="1"/>
            </p:cNvPicPr>
            <p:nvPr/>
          </p:nvPicPr>
          <p:blipFill>
            <a:blip r:embed="rId3" cstate="print"/>
            <a:srcRect r="50000" b="50000"/>
            <a:stretch>
              <a:fillRect/>
            </a:stretch>
          </p:blipFill>
          <p:spPr>
            <a:xfrm flipH="1">
              <a:off x="3832248" y="3140968"/>
              <a:ext cx="2035896" cy="1962750"/>
            </a:xfrm>
            <a:prstGeom prst="rect">
              <a:avLst/>
            </a:prstGeom>
          </p:spPr>
        </p:pic>
        <p:pic>
          <p:nvPicPr>
            <p:cNvPr id="10" name="Picture 9" descr="Picture1.png"/>
            <p:cNvPicPr>
              <a:picLocks noChangeAspect="1"/>
            </p:cNvPicPr>
            <p:nvPr/>
          </p:nvPicPr>
          <p:blipFill>
            <a:blip r:embed="rId4" cstate="print"/>
            <a:srcRect r="50591" b="48540"/>
            <a:stretch>
              <a:fillRect/>
            </a:stretch>
          </p:blipFill>
          <p:spPr>
            <a:xfrm flipH="1">
              <a:off x="3831428" y="3585895"/>
              <a:ext cx="1584176" cy="15250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635896" y="5013176"/>
              <a:ext cx="1515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 smtClean="0"/>
                <a:t>מנוע שמאל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6176" y="5013176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 smtClean="0"/>
                <a:t>מנוע ימין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3743" y="2349078"/>
            <a:ext cx="3610745" cy="3456186"/>
          </a:xfrm>
        </p:spPr>
        <p:txBody>
          <a:bodyPr/>
          <a:lstStyle/>
          <a:p>
            <a:pPr>
              <a:buNone/>
            </a:pPr>
            <a:r>
              <a:rPr lang="he-IL" sz="2400" dirty="0" smtClean="0">
                <a:cs typeface="Arial" charset="0"/>
              </a:rPr>
              <a:t>המשותף לכל הפניות שראינו קודם לכן שמרכז הסיבוב נמצא מחוץ לרובוט. כלומר,</a:t>
            </a:r>
          </a:p>
          <a:p>
            <a:pPr>
              <a:buNone/>
            </a:pPr>
            <a:endParaRPr lang="he-IL" sz="2400" dirty="0" smtClean="0">
              <a:cs typeface="Arial" charset="0"/>
            </a:endParaRPr>
          </a:p>
          <a:p>
            <a:pPr>
              <a:buNone/>
            </a:pPr>
            <a:r>
              <a:rPr lang="he-IL" sz="2400" dirty="0" smtClean="0">
                <a:cs typeface="Arial" charset="0"/>
              </a:rPr>
              <a:t> רדיוס קשת הפנייה גדול ממחצית אורך ציר הגלגלים</a:t>
            </a:r>
            <a:endParaRPr lang="he-IL" sz="2400" dirty="0">
              <a:cs typeface="Arial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בקשת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7544" y="1268760"/>
            <a:ext cx="5277076" cy="4536504"/>
            <a:chOff x="1959220" y="2693694"/>
            <a:chExt cx="4412980" cy="3471610"/>
          </a:xfrm>
        </p:grpSpPr>
        <p:sp>
          <p:nvSpPr>
            <p:cNvPr id="5" name="Rectangle 4"/>
            <p:cNvSpPr/>
            <p:nvPr/>
          </p:nvSpPr>
          <p:spPr bwMode="auto">
            <a:xfrm>
              <a:off x="2123728" y="4725144"/>
              <a:ext cx="720080" cy="10081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2483768" y="3212976"/>
              <a:ext cx="3168352" cy="2952328"/>
            </a:xfrm>
            <a:prstGeom prst="arc">
              <a:avLst>
                <a:gd name="adj1" fmla="val 10847989"/>
                <a:gd name="adj2" fmla="val 16109831"/>
              </a:avLst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46242" y="5157192"/>
              <a:ext cx="144016" cy="144016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8024" y="5085184"/>
              <a:ext cx="1237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800" dirty="0" smtClean="0">
                  <a:solidFill>
                    <a:srgbClr val="FF9900"/>
                  </a:solidFill>
                </a:rPr>
                <a:t>מרכז קשת הפנייה</a:t>
              </a:r>
              <a:endParaRPr lang="en-US" sz="1800" dirty="0">
                <a:solidFill>
                  <a:srgbClr val="FF99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16200000">
              <a:off x="4258210" y="2708920"/>
              <a:ext cx="720080" cy="10081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59220" y="4725144"/>
              <a:ext cx="1049096" cy="288032"/>
              <a:chOff x="1959220" y="4725144"/>
              <a:chExt cx="1049096" cy="288032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2864300" y="4725144"/>
                <a:ext cx="144016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959220" y="4725144"/>
                <a:ext cx="144016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6200000">
              <a:off x="4461355" y="3074226"/>
              <a:ext cx="1049096" cy="288032"/>
              <a:chOff x="1959220" y="4725144"/>
              <a:chExt cx="1049096" cy="288032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2864300" y="4725144"/>
                <a:ext cx="144016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1959220" y="4725144"/>
                <a:ext cx="144016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21" name="Straight Arrow Connector 20"/>
            <p:cNvCxnSpPr>
              <a:stCxn id="10" idx="6"/>
            </p:cNvCxnSpPr>
            <p:nvPr/>
          </p:nvCxnSpPr>
          <p:spPr bwMode="auto">
            <a:xfrm flipH="1">
              <a:off x="2483768" y="5229200"/>
              <a:ext cx="220649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779413" y="4918329"/>
              <a:ext cx="1834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1800" dirty="0" smtClean="0">
                  <a:solidFill>
                    <a:srgbClr val="00B050"/>
                  </a:solidFill>
                </a:rPr>
                <a:t>רדיוס קשת הפנייה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8" idx="2"/>
              <a:endCxn id="19" idx="6"/>
            </p:cNvCxnSpPr>
            <p:nvPr/>
          </p:nvCxnSpPr>
          <p:spPr bwMode="auto">
            <a:xfrm>
              <a:off x="4985903" y="2837710"/>
              <a:ext cx="0" cy="7610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135186" y="2852936"/>
              <a:ext cx="1237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800" dirty="0" smtClean="0">
                  <a:solidFill>
                    <a:srgbClr val="FF0000"/>
                  </a:solidFill>
                </a:rPr>
                <a:t>אורך ציר הגלגלים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7" y="1341438"/>
            <a:ext cx="7571184" cy="4032250"/>
          </a:xfrm>
        </p:spPr>
        <p:txBody>
          <a:bodyPr/>
          <a:lstStyle/>
          <a:p>
            <a:pPr>
              <a:buNone/>
            </a:pPr>
            <a:r>
              <a:rPr lang="he-IL" sz="2400" dirty="0" smtClean="0">
                <a:cs typeface="Arial" charset="0"/>
              </a:rPr>
              <a:t>פנייה במקום היא פנייה בה מרכז קשת הפנייה נמצא בתוך הרובוט. כלומר,רדיוס קשת הפנייה קטן ממחצית אורך הצירים</a:t>
            </a:r>
          </a:p>
          <a:p>
            <a:pPr>
              <a:buNone/>
            </a:pPr>
            <a:r>
              <a:rPr lang="he-IL" sz="2400" dirty="0" smtClean="0">
                <a:cs typeface="Arial" charset="0"/>
              </a:rPr>
              <a:t>באמצעות פקודת </a:t>
            </a:r>
            <a:r>
              <a:rPr lang="en-US" sz="2400" dirty="0" smtClean="0">
                <a:cs typeface="Arial" charset="0"/>
              </a:rPr>
              <a:t>move</a:t>
            </a:r>
            <a:r>
              <a:rPr lang="he-IL" sz="2400" dirty="0" smtClean="0">
                <a:cs typeface="Arial" charset="0"/>
              </a:rPr>
              <a:t> ומד ההיגוי יש לנו שתי אפשריות פנייה כאלו: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 smtClean="0">
                <a:cs typeface="Arial" charset="0"/>
              </a:rPr>
              <a:t>פנייה סביב אחד הגלגלים (על ידי עצירת אחד המנועים)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 smtClean="0">
                <a:cs typeface="Arial" charset="0"/>
              </a:rPr>
              <a:t>פנייה סביב מרכז ציר הגלגלים (על ידי סיבוב המנועים לאותו כיוון)</a:t>
            </a:r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9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7" y="1341438"/>
            <a:ext cx="7571184" cy="4032250"/>
          </a:xfrm>
        </p:spPr>
        <p:txBody>
          <a:bodyPr/>
          <a:lstStyle/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פנייה סביב אחד הגלגלים (על ידי עצירת אחד המנועים) תתבצע על ידי ביטול הסימון של אחד המנועים בפקודת </a:t>
            </a:r>
            <a:r>
              <a:rPr lang="en-US" sz="2400" dirty="0" smtClean="0">
                <a:cs typeface="Arial" charset="0"/>
              </a:rPr>
              <a:t>move</a:t>
            </a:r>
            <a:r>
              <a:rPr lang="he-IL" sz="2400" dirty="0" smtClean="0">
                <a:cs typeface="Arial" charset="0"/>
              </a:rPr>
              <a:t>.</a:t>
            </a:r>
          </a:p>
          <a:p>
            <a:pPr marL="457200" indent="-457200">
              <a:buNone/>
            </a:pPr>
            <a:endParaRPr lang="he-IL" sz="2400" dirty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r>
              <a:rPr lang="he-IL" sz="2400" dirty="0" smtClean="0">
                <a:cs typeface="Arial" charset="0"/>
              </a:rPr>
              <a:t>שימו לב שמד ההיגוי אינו פעיל כעת. סביב איזה גלגל יסתובב לדעתכם הרובוט במצב זה?</a:t>
            </a:r>
            <a:endParaRPr lang="he-IL" sz="2400" dirty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 (1)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39552" y="2636912"/>
            <a:ext cx="1254517" cy="1317344"/>
            <a:chOff x="3373622" y="3501008"/>
            <a:chExt cx="1254517" cy="1317344"/>
          </a:xfrm>
        </p:grpSpPr>
        <p:sp>
          <p:nvSpPr>
            <p:cNvPr id="5" name="Rectangle 4"/>
            <p:cNvSpPr/>
            <p:nvPr/>
          </p:nvSpPr>
          <p:spPr bwMode="auto">
            <a:xfrm>
              <a:off x="3563888" y="3501008"/>
              <a:ext cx="861077" cy="13173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55924" y="3513887"/>
              <a:ext cx="172215" cy="3763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373622" y="3513887"/>
              <a:ext cx="172215" cy="3763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420888"/>
            <a:ext cx="4032448" cy="1900740"/>
            <a:chOff x="2627784" y="2420888"/>
            <a:chExt cx="4032448" cy="1900740"/>
          </a:xfrm>
        </p:grpSpPr>
        <p:pic>
          <p:nvPicPr>
            <p:cNvPr id="529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807" t="83296" r="74269"/>
            <a:stretch>
              <a:fillRect/>
            </a:stretch>
          </p:blipFill>
          <p:spPr bwMode="auto">
            <a:xfrm>
              <a:off x="2627784" y="2420888"/>
              <a:ext cx="4032448" cy="190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3851920" y="2420888"/>
              <a:ext cx="1800200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9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4049" y="1341438"/>
            <a:ext cx="3682752" cy="4032250"/>
          </a:xfrm>
        </p:spPr>
        <p:txBody>
          <a:bodyPr/>
          <a:lstStyle/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במצב זה פועל רק מנוע </a:t>
            </a:r>
            <a:r>
              <a:rPr lang="en-US" sz="2400" dirty="0" smtClean="0">
                <a:cs typeface="Arial" charset="0"/>
              </a:rPr>
              <a:t>C</a:t>
            </a:r>
            <a:r>
              <a:rPr lang="he-IL" sz="2400" dirty="0" smtClean="0">
                <a:cs typeface="Arial" charset="0"/>
              </a:rPr>
              <a:t>. מנוע </a:t>
            </a:r>
            <a:r>
              <a:rPr lang="en-US" sz="2400" dirty="0" smtClean="0">
                <a:cs typeface="Arial" charset="0"/>
              </a:rPr>
              <a:t>B</a:t>
            </a:r>
            <a:r>
              <a:rPr lang="he-IL" sz="2400" dirty="0" smtClean="0">
                <a:cs typeface="Arial" charset="0"/>
              </a:rPr>
              <a:t>, המחובר לגלגל ימין, נמצא במצב נייח. </a:t>
            </a:r>
          </a:p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על כן, סיבוב הרובוט יהיה "רגל ציר" סביב מנוע ימין:</a:t>
            </a:r>
          </a:p>
          <a:p>
            <a:pPr marL="457200" indent="-457200">
              <a:buNone/>
            </a:pPr>
            <a:endParaRPr lang="he-IL" sz="2400" dirty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 (1)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83296" r="74269"/>
          <a:stretch>
            <a:fillRect/>
          </a:stretch>
        </p:blipFill>
        <p:spPr bwMode="auto">
          <a:xfrm>
            <a:off x="1115616" y="1484784"/>
            <a:ext cx="3024336" cy="142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1115616" y="4293096"/>
            <a:ext cx="1254517" cy="1317344"/>
            <a:chOff x="1115616" y="4293096"/>
            <a:chExt cx="1254517" cy="1317344"/>
          </a:xfrm>
        </p:grpSpPr>
        <p:grpSp>
          <p:nvGrpSpPr>
            <p:cNvPr id="3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15616" y="4293096"/>
            <a:ext cx="1254517" cy="1317344"/>
            <a:chOff x="1115616" y="4293096"/>
            <a:chExt cx="1254517" cy="1317344"/>
          </a:xfrm>
        </p:grpSpPr>
        <p:grpSp>
          <p:nvGrpSpPr>
            <p:cNvPr id="22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rgbClr val="DCEF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23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 (1)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83296" r="74269"/>
          <a:stretch>
            <a:fillRect/>
          </a:stretch>
        </p:blipFill>
        <p:spPr bwMode="auto">
          <a:xfrm>
            <a:off x="1115616" y="1484784"/>
            <a:ext cx="3024336" cy="142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/>
          <p:nvPr/>
        </p:nvGrpSpPr>
        <p:grpSpPr>
          <a:xfrm rot="1800000">
            <a:off x="958193" y="3968174"/>
            <a:ext cx="1254517" cy="1317344"/>
            <a:chOff x="1115616" y="4293096"/>
            <a:chExt cx="1254517" cy="1317344"/>
          </a:xfrm>
        </p:grpSpPr>
        <p:grpSp>
          <p:nvGrpSpPr>
            <p:cNvPr id="9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004049" y="1341438"/>
            <a:ext cx="368275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במצב זה פועל רק מנוע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</a:t>
            </a:r>
            <a:r>
              <a:rPr kumimoji="0" 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. מנוע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</a:t>
            </a:r>
            <a:r>
              <a:rPr kumimoji="0" 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המחובר לגלגל ימין, נמצא במצב נייח. 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על כן, סיבוב הרובוט יהיה "רגל ציר" סביב מנוע ימין: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הנעת הרובוט: </a:t>
            </a:r>
            <a:r>
              <a:rPr lang="he-IL" sz="3600" b="1" dirty="0">
                <a:solidFill>
                  <a:srgbClr val="1CB0C8"/>
                </a:solidFill>
                <a:cs typeface="Arial" charset="0"/>
              </a:rPr>
              <a:t>תקציר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03225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e-IL" dirty="0" smtClean="0">
                <a:cs typeface="Arial" charset="0"/>
              </a:rPr>
              <a:t>סקירת מערכת ההנעה</a:t>
            </a:r>
          </a:p>
          <a:p>
            <a:pPr>
              <a:buFontTx/>
              <a:buBlip>
                <a:blip r:embed="rId2"/>
              </a:buBlip>
            </a:pPr>
            <a:r>
              <a:rPr lang="he-IL" dirty="0" smtClean="0">
                <a:cs typeface="Arial" charset="0"/>
              </a:rPr>
              <a:t>פקודת </a:t>
            </a:r>
            <a:r>
              <a:rPr lang="en-US" dirty="0" smtClean="0">
                <a:cs typeface="Arial" charset="0"/>
              </a:rPr>
              <a:t>move</a:t>
            </a:r>
            <a:endParaRPr lang="he-IL" dirty="0">
              <a:cs typeface="Arial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he-IL" dirty="0" smtClean="0">
                <a:cs typeface="Arial" charset="0"/>
              </a:rPr>
              <a:t>אפשרויות היגוי</a:t>
            </a:r>
            <a:endParaRPr lang="he-IL" dirty="0">
              <a:cs typeface="Arial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he-IL" dirty="0" smtClean="0">
                <a:cs typeface="Arial" charset="0"/>
              </a:rPr>
              <a:t>פרמטרים ומידות</a:t>
            </a:r>
            <a:endParaRPr lang="he-IL" dirty="0">
              <a:cs typeface="Arial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he-IL" dirty="0" smtClean="0">
                <a:cs typeface="Arial" charset="0"/>
              </a:rPr>
              <a:t>גיאומטריה של פניית הרובוט</a:t>
            </a:r>
          </a:p>
          <a:p>
            <a:pPr>
              <a:buFontTx/>
              <a:buBlip>
                <a:blip r:embed="rId2"/>
              </a:buBlip>
            </a:pPr>
            <a:r>
              <a:rPr lang="he-IL" dirty="0" smtClean="0">
                <a:cs typeface="Arial" charset="0"/>
              </a:rPr>
              <a:t>סיכום</a:t>
            </a:r>
            <a:endParaRPr lang="he-IL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15616" y="4293096"/>
            <a:ext cx="1254517" cy="1317344"/>
            <a:chOff x="1115616" y="4293096"/>
            <a:chExt cx="1254517" cy="1317344"/>
          </a:xfrm>
        </p:grpSpPr>
        <p:grpSp>
          <p:nvGrpSpPr>
            <p:cNvPr id="22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rgbClr val="DCEF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23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 (1)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83296" r="74269"/>
          <a:stretch>
            <a:fillRect/>
          </a:stretch>
        </p:blipFill>
        <p:spPr bwMode="auto">
          <a:xfrm>
            <a:off x="1115616" y="1484784"/>
            <a:ext cx="3024336" cy="142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/>
          <p:nvPr/>
        </p:nvGrpSpPr>
        <p:grpSpPr>
          <a:xfrm rot="3600000">
            <a:off x="1004761" y="3596636"/>
            <a:ext cx="1254517" cy="1317344"/>
            <a:chOff x="1115616" y="4293096"/>
            <a:chExt cx="1254517" cy="1317344"/>
          </a:xfrm>
        </p:grpSpPr>
        <p:grpSp>
          <p:nvGrpSpPr>
            <p:cNvPr id="9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1115616" y="4305974"/>
              <a:ext cx="1254517" cy="376386"/>
              <a:chOff x="3373622" y="3513886"/>
              <a:chExt cx="1254517" cy="376386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4455924" y="3513886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373622" y="3513888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004049" y="1341438"/>
            <a:ext cx="368275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במצב זה פועל רק מנוע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</a:t>
            </a: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. מנוע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</a:t>
            </a: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המחובר לגלגל ימין, נמצא במצב נייח. 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על כן, סיבוב הרובוט יהיה "רגל ציר" סביב מנוע ימין: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15616" y="4293096"/>
            <a:ext cx="1254517" cy="1317344"/>
            <a:chOff x="1115616" y="4293096"/>
            <a:chExt cx="1254517" cy="1317344"/>
          </a:xfrm>
        </p:grpSpPr>
        <p:grpSp>
          <p:nvGrpSpPr>
            <p:cNvPr id="23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rgbClr val="DCEF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24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 (1)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83296" r="74269"/>
          <a:stretch>
            <a:fillRect/>
          </a:stretch>
        </p:blipFill>
        <p:spPr bwMode="auto">
          <a:xfrm>
            <a:off x="1115616" y="1484784"/>
            <a:ext cx="3024336" cy="142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/>
          <p:nvPr/>
        </p:nvGrpSpPr>
        <p:grpSpPr>
          <a:xfrm rot="5400000">
            <a:off x="1193280" y="3295197"/>
            <a:ext cx="1254517" cy="1317344"/>
            <a:chOff x="1115616" y="4293096"/>
            <a:chExt cx="1254517" cy="1317344"/>
          </a:xfrm>
        </p:grpSpPr>
        <p:grpSp>
          <p:nvGrpSpPr>
            <p:cNvPr id="9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5004049" y="1341438"/>
            <a:ext cx="368275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במצב זה פועל רק מנוע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</a:t>
            </a: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. מנוע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</a:t>
            </a: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המחובר לגלגל ימין, נמצא במצב נייח. 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על כן, סיבוב הרובוט יהיה "רגל ציר" סביב מנוע ימין: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7" y="1341438"/>
            <a:ext cx="7571184" cy="4032250"/>
          </a:xfrm>
        </p:spPr>
        <p:txBody>
          <a:bodyPr/>
          <a:lstStyle/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פנייה סביב מרכז ציר הגלגלים תתבצע על ידי הסטת סמן מד ההיגוי עד הסוף ימינה או שמאלה.</a:t>
            </a:r>
          </a:p>
          <a:p>
            <a:pPr marL="457200" indent="-457200">
              <a:buNone/>
            </a:pPr>
            <a:endParaRPr lang="he-IL" sz="2400" dirty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pic>
        <p:nvPicPr>
          <p:cNvPr id="530434" name="Picture 2"/>
          <p:cNvPicPr>
            <a:picLocks noChangeAspect="1" noChangeArrowheads="1"/>
          </p:cNvPicPr>
          <p:nvPr/>
        </p:nvPicPr>
        <p:blipFill>
          <a:blip r:embed="rId2" cstate="print"/>
          <a:srcRect l="5890" t="83296" r="74542"/>
          <a:stretch>
            <a:fillRect/>
          </a:stretch>
        </p:blipFill>
        <p:spPr bwMode="auto">
          <a:xfrm>
            <a:off x="2699792" y="2420888"/>
            <a:ext cx="3960440" cy="19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 (2)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39552" y="2636912"/>
            <a:ext cx="1254517" cy="1317344"/>
            <a:chOff x="3373622" y="3501008"/>
            <a:chExt cx="1254517" cy="1317344"/>
          </a:xfrm>
        </p:grpSpPr>
        <p:sp>
          <p:nvSpPr>
            <p:cNvPr id="5" name="Rectangle 4"/>
            <p:cNvSpPr/>
            <p:nvPr/>
          </p:nvSpPr>
          <p:spPr bwMode="auto">
            <a:xfrm>
              <a:off x="3563888" y="3501008"/>
              <a:ext cx="861077" cy="13173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55924" y="3513887"/>
              <a:ext cx="172215" cy="3763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373622" y="3513887"/>
              <a:ext cx="172215" cy="3763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5890" t="83296" r="74542"/>
          <a:stretch>
            <a:fillRect/>
          </a:stretch>
        </p:blipFill>
        <p:spPr bwMode="auto">
          <a:xfrm>
            <a:off x="1115616" y="1484784"/>
            <a:ext cx="2952328" cy="14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4049" y="1341438"/>
            <a:ext cx="3682752" cy="4032250"/>
          </a:xfrm>
        </p:spPr>
        <p:txBody>
          <a:bodyPr/>
          <a:lstStyle/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במצב זה מסתובבים המנועים לאותו כיוון (גלגל רודף גלגל).</a:t>
            </a:r>
          </a:p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על כן מסתובב הרובוט סביב מרכז אורך ציר הגלגלים.</a:t>
            </a:r>
          </a:p>
          <a:p>
            <a:pPr marL="457200" indent="-457200">
              <a:buNone/>
            </a:pPr>
            <a:endParaRPr lang="he-IL" sz="2400" dirty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15616" y="4293096"/>
            <a:ext cx="1254517" cy="1317344"/>
            <a:chOff x="1115616" y="4293096"/>
            <a:chExt cx="1254517" cy="1317344"/>
          </a:xfrm>
        </p:grpSpPr>
        <p:grpSp>
          <p:nvGrpSpPr>
            <p:cNvPr id="2" name="Group 12"/>
            <p:cNvGrpSpPr/>
            <p:nvPr/>
          </p:nvGrpSpPr>
          <p:grpSpPr>
            <a:xfrm>
              <a:off x="1115616" y="4293096"/>
              <a:ext cx="1254517" cy="1317344"/>
              <a:chOff x="1115616" y="4293096"/>
              <a:chExt cx="1254517" cy="1317344"/>
            </a:xfrm>
          </p:grpSpPr>
          <p:grpSp>
            <p:nvGrpSpPr>
              <p:cNvPr id="3" name="Group 8"/>
              <p:cNvGrpSpPr/>
              <p:nvPr/>
            </p:nvGrpSpPr>
            <p:grpSpPr>
              <a:xfrm>
                <a:off x="1115616" y="4293096"/>
                <a:ext cx="1254517" cy="1317344"/>
                <a:chOff x="3373622" y="3501008"/>
                <a:chExt cx="1254517" cy="1317344"/>
              </a:xfrm>
            </p:grpSpPr>
            <p:sp>
              <p:nvSpPr>
                <p:cNvPr id="5" name="Rectangle 4"/>
                <p:cNvSpPr/>
                <p:nvPr/>
              </p:nvSpPr>
              <p:spPr bwMode="auto">
                <a:xfrm>
                  <a:off x="3563888" y="3501008"/>
                  <a:ext cx="861077" cy="131734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 bwMode="auto">
                <a:xfrm>
                  <a:off x="4455924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3373622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4" name="Group 8"/>
              <p:cNvGrpSpPr/>
              <p:nvPr/>
            </p:nvGrpSpPr>
            <p:grpSpPr>
              <a:xfrm>
                <a:off x="1115616" y="4305975"/>
                <a:ext cx="1254517" cy="376384"/>
                <a:chOff x="3373622" y="3513887"/>
                <a:chExt cx="1254517" cy="376384"/>
              </a:xfrm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4455924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 bwMode="auto">
                <a:xfrm>
                  <a:off x="3373622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14" name="Oval 13"/>
            <p:cNvSpPr/>
            <p:nvPr/>
          </p:nvSpPr>
          <p:spPr bwMode="auto">
            <a:xfrm>
              <a:off x="1665922" y="442423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890" t="83296" r="74542"/>
          <a:stretch>
            <a:fillRect/>
          </a:stretch>
        </p:blipFill>
        <p:spPr bwMode="auto">
          <a:xfrm>
            <a:off x="1115616" y="1484784"/>
            <a:ext cx="2952328" cy="14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1115616" y="4293096"/>
            <a:ext cx="1254517" cy="1317344"/>
            <a:chOff x="1115616" y="4293096"/>
            <a:chExt cx="1254517" cy="1317344"/>
          </a:xfrm>
        </p:grpSpPr>
        <p:grpSp>
          <p:nvGrpSpPr>
            <p:cNvPr id="3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rgbClr val="DCEF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99592" y="4233967"/>
            <a:ext cx="1254517" cy="1317344"/>
            <a:chOff x="958193" y="3968174"/>
            <a:chExt cx="1254517" cy="1317344"/>
          </a:xfrm>
        </p:grpSpPr>
        <p:grpSp>
          <p:nvGrpSpPr>
            <p:cNvPr id="5" name="Group 12"/>
            <p:cNvGrpSpPr/>
            <p:nvPr/>
          </p:nvGrpSpPr>
          <p:grpSpPr>
            <a:xfrm rot="1800000">
              <a:off x="958193" y="3968174"/>
              <a:ext cx="1254517" cy="1317344"/>
              <a:chOff x="1115616" y="4293096"/>
              <a:chExt cx="1254517" cy="1317344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1115616" y="4293096"/>
                <a:ext cx="1254517" cy="1317344"/>
                <a:chOff x="3373622" y="3501008"/>
                <a:chExt cx="1254517" cy="1317344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563888" y="3501008"/>
                  <a:ext cx="861077" cy="131734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 bwMode="auto">
                <a:xfrm>
                  <a:off x="4455924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3373622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7" name="Group 8"/>
              <p:cNvGrpSpPr/>
              <p:nvPr/>
            </p:nvGrpSpPr>
            <p:grpSpPr>
              <a:xfrm>
                <a:off x="1115616" y="4305975"/>
                <a:ext cx="1254517" cy="376384"/>
                <a:chOff x="3373622" y="3513887"/>
                <a:chExt cx="1254517" cy="376384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4455924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3373622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21" name="Oval 20"/>
            <p:cNvSpPr/>
            <p:nvPr/>
          </p:nvSpPr>
          <p:spPr bwMode="auto">
            <a:xfrm>
              <a:off x="1717438" y="414908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004049" y="1341438"/>
            <a:ext cx="368275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במצב זה מסתובבים המנועים לאותו כיוון (גלגל רודף גלגל).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על כן מסתובב הרובוט סביב מרכז אורך ציר הגלגלים.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1115616" y="4293096"/>
            <a:ext cx="1254517" cy="1317344"/>
            <a:chOff x="1115616" y="4293096"/>
            <a:chExt cx="1254517" cy="1317344"/>
          </a:xfrm>
        </p:grpSpPr>
        <p:grpSp>
          <p:nvGrpSpPr>
            <p:cNvPr id="3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rgbClr val="DCEF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5" name="Group 21"/>
          <p:cNvGrpSpPr/>
          <p:nvPr/>
        </p:nvGrpSpPr>
        <p:grpSpPr>
          <a:xfrm rot="1800000">
            <a:off x="733336" y="4086432"/>
            <a:ext cx="1254517" cy="1317344"/>
            <a:chOff x="958193" y="3968174"/>
            <a:chExt cx="1254517" cy="1317344"/>
          </a:xfrm>
        </p:grpSpPr>
        <p:grpSp>
          <p:nvGrpSpPr>
            <p:cNvPr id="6" name="Group 12"/>
            <p:cNvGrpSpPr/>
            <p:nvPr/>
          </p:nvGrpSpPr>
          <p:grpSpPr>
            <a:xfrm rot="1800000">
              <a:off x="958193" y="3968174"/>
              <a:ext cx="1254517" cy="1317344"/>
              <a:chOff x="1115616" y="4293096"/>
              <a:chExt cx="1254517" cy="1317344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1115616" y="4293096"/>
                <a:ext cx="1254517" cy="1317344"/>
                <a:chOff x="3373622" y="3501008"/>
                <a:chExt cx="1254517" cy="1317344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563888" y="3501008"/>
                  <a:ext cx="861077" cy="131734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 bwMode="auto">
                <a:xfrm>
                  <a:off x="4455924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3373622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8" name="Group 8"/>
              <p:cNvGrpSpPr/>
              <p:nvPr/>
            </p:nvGrpSpPr>
            <p:grpSpPr>
              <a:xfrm>
                <a:off x="1115616" y="4305975"/>
                <a:ext cx="1254517" cy="376384"/>
                <a:chOff x="3373622" y="3513887"/>
                <a:chExt cx="1254517" cy="376384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4455924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3373622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21" name="Oval 20"/>
            <p:cNvSpPr/>
            <p:nvPr/>
          </p:nvSpPr>
          <p:spPr bwMode="auto">
            <a:xfrm>
              <a:off x="1717438" y="414908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890" t="83296" r="74542"/>
          <a:stretch>
            <a:fillRect/>
          </a:stretch>
        </p:blipFill>
        <p:spPr bwMode="auto">
          <a:xfrm>
            <a:off x="1115616" y="1484784"/>
            <a:ext cx="2952328" cy="14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004049" y="1341438"/>
            <a:ext cx="368275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במצב זה מסתובבים המנועים לאותו כיוון (גלגל רודף גלגל).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על כן מסתובב הרובוט סביב מרכז אורך ציר הגלגלים.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1115616" y="4293096"/>
            <a:ext cx="1254517" cy="1317344"/>
            <a:chOff x="1115616" y="4293096"/>
            <a:chExt cx="1254517" cy="1317344"/>
          </a:xfrm>
        </p:grpSpPr>
        <p:grpSp>
          <p:nvGrpSpPr>
            <p:cNvPr id="3" name="Group 8"/>
            <p:cNvGrpSpPr/>
            <p:nvPr/>
          </p:nvGrpSpPr>
          <p:grpSpPr>
            <a:xfrm>
              <a:off x="1115616" y="4293096"/>
              <a:ext cx="1254517" cy="1317344"/>
              <a:chOff x="3373622" y="3501008"/>
              <a:chExt cx="1254517" cy="1317344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3563888" y="3501008"/>
                <a:ext cx="861077" cy="1317344"/>
              </a:xfrm>
              <a:prstGeom prst="rect">
                <a:avLst/>
              </a:prstGeom>
              <a:solidFill>
                <a:srgbClr val="DCEF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1115616" y="4305975"/>
              <a:ext cx="1254517" cy="376384"/>
              <a:chOff x="3373622" y="3513887"/>
              <a:chExt cx="1254517" cy="376384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4455924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373622" y="3513887"/>
                <a:ext cx="172215" cy="376384"/>
              </a:xfrm>
              <a:prstGeom prst="ellipse">
                <a:avLst/>
              </a:prstGeom>
              <a:solidFill>
                <a:srgbClr val="B2B2B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פנייה במקום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5" name="Group 21"/>
          <p:cNvGrpSpPr/>
          <p:nvPr/>
        </p:nvGrpSpPr>
        <p:grpSpPr>
          <a:xfrm rot="3600000">
            <a:off x="663929" y="3879402"/>
            <a:ext cx="1254517" cy="1317344"/>
            <a:chOff x="958193" y="3968174"/>
            <a:chExt cx="1254517" cy="1317344"/>
          </a:xfrm>
        </p:grpSpPr>
        <p:grpSp>
          <p:nvGrpSpPr>
            <p:cNvPr id="6" name="Group 12"/>
            <p:cNvGrpSpPr/>
            <p:nvPr/>
          </p:nvGrpSpPr>
          <p:grpSpPr>
            <a:xfrm rot="1800000">
              <a:off x="958193" y="3968174"/>
              <a:ext cx="1254517" cy="1317344"/>
              <a:chOff x="1115616" y="4293096"/>
              <a:chExt cx="1254517" cy="1317344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1115616" y="4293096"/>
                <a:ext cx="1254517" cy="1317344"/>
                <a:chOff x="3373622" y="3501008"/>
                <a:chExt cx="1254517" cy="1317344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563888" y="3501008"/>
                  <a:ext cx="861077" cy="1317344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 bwMode="auto">
                <a:xfrm>
                  <a:off x="4455924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3373622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8" name="Group 8"/>
              <p:cNvGrpSpPr/>
              <p:nvPr/>
            </p:nvGrpSpPr>
            <p:grpSpPr>
              <a:xfrm>
                <a:off x="1115616" y="4305975"/>
                <a:ext cx="1254517" cy="376384"/>
                <a:chOff x="3373622" y="3513887"/>
                <a:chExt cx="1254517" cy="376384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4455924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3373622" y="3513887"/>
                  <a:ext cx="172215" cy="37638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21" name="Oval 20"/>
            <p:cNvSpPr/>
            <p:nvPr/>
          </p:nvSpPr>
          <p:spPr bwMode="auto">
            <a:xfrm>
              <a:off x="1717438" y="414908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890" t="83296" r="74542"/>
          <a:stretch>
            <a:fillRect/>
          </a:stretch>
        </p:blipFill>
        <p:spPr bwMode="auto">
          <a:xfrm>
            <a:off x="1115616" y="1484784"/>
            <a:ext cx="2952328" cy="14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5004049" y="1341438"/>
            <a:ext cx="368275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במצב זה מסתובבים המנועים לאותו כיוון (גלגל רודף גלגל).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על כן מסתובב הרובוט סביב מרכז אורך ציר הגלגלים.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59216" cy="4032250"/>
          </a:xfrm>
        </p:spPr>
        <p:txBody>
          <a:bodyPr/>
          <a:lstStyle/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יש לשים לב שכיוון </a:t>
            </a:r>
            <a:r>
              <a:rPr lang="he-IL" sz="2400" smtClean="0">
                <a:cs typeface="Arial" charset="0"/>
              </a:rPr>
              <a:t>סיבוב </a:t>
            </a:r>
            <a:r>
              <a:rPr lang="he-IL" sz="2400" smtClean="0">
                <a:cs typeface="Arial" charset="0"/>
              </a:rPr>
              <a:t>הגלגלים הופכי </a:t>
            </a:r>
            <a:r>
              <a:rPr lang="he-IL" sz="2400" dirty="0" smtClean="0">
                <a:cs typeface="Arial" charset="0"/>
              </a:rPr>
              <a:t>כאשר הרובוט נע קדימה. גלגל ימין מסתובב עם כיוון השעון בעוד גלגל שמאל מסתובב נגד כיוון השעון.</a:t>
            </a:r>
          </a:p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הופכיות זו נובעת מכך שהמנועים פונים לכיוונים שונים. לכן את סיבוב המנועים נתאר במונחי כיוון השעון ולא ימין/שמאל. הרובוט לעומת זאת יכול לפנות ימינה או שמאלה.</a:t>
            </a:r>
          </a:p>
          <a:p>
            <a:pPr marL="457200" indent="-457200">
              <a:buNone/>
            </a:pPr>
            <a:r>
              <a:rPr lang="he-IL" sz="2400" dirty="0" smtClean="0">
                <a:cs typeface="Arial" charset="0"/>
              </a:rPr>
              <a:t>אם נרצה שהרובוט ייסע אחורנית פשוט נסמן חץ אחורה בפקודת </a:t>
            </a:r>
            <a:r>
              <a:rPr lang="en-US" sz="2400" dirty="0" smtClean="0">
                <a:cs typeface="Arial" charset="0"/>
              </a:rPr>
              <a:t>move</a:t>
            </a:r>
            <a:r>
              <a:rPr lang="he-IL" sz="2400" dirty="0" smtClean="0">
                <a:cs typeface="Arial" charset="0"/>
              </a:rPr>
              <a:t>. פקודת </a:t>
            </a:r>
            <a:r>
              <a:rPr lang="en-US" sz="2400" dirty="0" smtClean="0">
                <a:cs typeface="Arial" charset="0"/>
              </a:rPr>
              <a:t>move</a:t>
            </a:r>
            <a:r>
              <a:rPr lang="he-IL" sz="2400" dirty="0" smtClean="0">
                <a:cs typeface="Arial" charset="0"/>
              </a:rPr>
              <a:t> תעביר פקודה למנוע ימין להסתובב נגד כיוון השעון ולמנוע שמאל להסתובב עם כיוון השעון.</a:t>
            </a:r>
          </a:p>
          <a:p>
            <a:pPr marL="457200" indent="-457200">
              <a:buNone/>
            </a:pPr>
            <a:endParaRPr lang="he-IL" sz="2400" dirty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pPr marL="457200" indent="-457200">
              <a:buNone/>
            </a:pPr>
            <a:endParaRPr lang="he-IL" sz="2400" dirty="0" smtClean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סיכום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טבלה מסכמת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95536" y="1397000"/>
          <a:ext cx="8352930" cy="37541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מהירות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גלגל שמאל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גלגל ימין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תנועת הרובוט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מד היגוי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המנועים</a:t>
                      </a:r>
                      <a:r>
                        <a:rPr lang="he-IL" baseline="0" dirty="0" smtClean="0"/>
                        <a:t> נעים במהירות זהה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נגד כיוון השעון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עם</a:t>
                      </a:r>
                      <a:r>
                        <a:rPr lang="he-IL" baseline="0" dirty="0" smtClean="0"/>
                        <a:t> כיוון השעון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קו ישר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במרכז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מנוע ימין איטי יותר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נגד 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עם</a:t>
                      </a:r>
                      <a:r>
                        <a:rPr lang="he-IL" baseline="0" dirty="0" smtClean="0"/>
                        <a:t> 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פנייה בקשת ימינה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מימין למרכז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רק מנוע שמאל פועל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נגד </a:t>
                      </a:r>
                      <a:r>
                        <a:rPr lang="he-IL" baseline="0" dirty="0" smtClean="0"/>
                        <a:t>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מבוטל</a:t>
                      </a:r>
                      <a:r>
                        <a:rPr lang="he-IL" baseline="0" dirty="0" smtClean="0"/>
                        <a:t> (אינו פועל)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פנייה במקום לכיוון ימין (סביב מנוע ימין)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לא זמין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המנועים</a:t>
                      </a:r>
                      <a:r>
                        <a:rPr lang="he-IL" baseline="0" dirty="0" smtClean="0"/>
                        <a:t> נעים במהירות זהה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עם</a:t>
                      </a:r>
                      <a:r>
                        <a:rPr lang="he-IL" baseline="0" dirty="0" smtClean="0"/>
                        <a:t> 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עם</a:t>
                      </a:r>
                      <a:r>
                        <a:rPr lang="he-IL" baseline="0" dirty="0" smtClean="0"/>
                        <a:t> 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פנייה במקום לכיוון</a:t>
                      </a:r>
                      <a:r>
                        <a:rPr lang="he-IL" baseline="0" dirty="0" smtClean="0"/>
                        <a:t> ימין (סביב מרכז ציר הגלגלים)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עד הסוף</a:t>
                      </a:r>
                      <a:r>
                        <a:rPr lang="he-IL" baseline="0" dirty="0" smtClean="0"/>
                        <a:t> ימינה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 – טבלה מסכמת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95536" y="1397000"/>
          <a:ext cx="8352930" cy="40284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מהירות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גלגל שמאל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גלגל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dirty="0" smtClean="0"/>
                        <a:t>ימין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תנועת הרובוט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מד היגוי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המנועים</a:t>
                      </a:r>
                      <a:r>
                        <a:rPr lang="he-IL" baseline="0" dirty="0" smtClean="0"/>
                        <a:t> נעים במהירות זהה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נגד כיוון השעון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עם</a:t>
                      </a:r>
                      <a:r>
                        <a:rPr lang="he-IL" baseline="0" dirty="0" smtClean="0"/>
                        <a:t> כיוון השעון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קו ישר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במרכז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מנוע שמאל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dirty="0" smtClean="0"/>
                        <a:t>איטי יותר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נגד 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עם</a:t>
                      </a:r>
                      <a:r>
                        <a:rPr lang="he-IL" baseline="0" dirty="0" smtClean="0"/>
                        <a:t> 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פנייה בקשת שמאלה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משמאל למרכז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רק מנוע ימין פועל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מבוטל</a:t>
                      </a:r>
                      <a:r>
                        <a:rPr lang="he-IL" baseline="0" dirty="0" smtClean="0"/>
                        <a:t> (אינו פועל)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עם</a:t>
                      </a:r>
                      <a:r>
                        <a:rPr lang="he-IL" baseline="0" dirty="0" smtClean="0"/>
                        <a:t> 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פנייה במקום לכיוון שמאל (סביב מנוע שמאל)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לא זמין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המנועים</a:t>
                      </a:r>
                      <a:r>
                        <a:rPr lang="he-IL" baseline="0" dirty="0" smtClean="0"/>
                        <a:t> נעים במהירות זהה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נגד </a:t>
                      </a:r>
                      <a:r>
                        <a:rPr lang="he-IL" baseline="0" dirty="0" smtClean="0"/>
                        <a:t>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נגד </a:t>
                      </a:r>
                      <a:r>
                        <a:rPr lang="he-IL" baseline="0" dirty="0" smtClean="0"/>
                        <a:t>כיוון השעון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פנייה במקום לכיוון</a:t>
                      </a:r>
                      <a:r>
                        <a:rPr lang="he-IL" baseline="0" dirty="0" smtClean="0"/>
                        <a:t> שמאל (סביב מרכז ציר הגלגלים)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עד הסוף</a:t>
                      </a:r>
                      <a:r>
                        <a:rPr lang="he-IL" baseline="0" dirty="0" smtClean="0"/>
                        <a:t> שמאלה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2" cstate="print"/>
          <a:srcRect l="2857" t="2874"/>
          <a:stretch>
            <a:fillRect/>
          </a:stretch>
        </p:blipFill>
        <p:spPr bwMode="auto">
          <a:xfrm>
            <a:off x="3203848" y="3071072"/>
            <a:ext cx="2808312" cy="279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מבנה מערכת ההנעה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446856" y="13414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מערכת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ההנעה של הרובוטי הבסיסי כוללת:</a:t>
            </a:r>
            <a:endParaRPr kumimoji="0" lang="he-I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he-I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מנוע ימין המניע באופן ישיר את גלגל ימין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he-I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מנוע שמאל המניע באופן ישיר את גלגל שמאל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5259632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גלגל שמאל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458112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גלגל ימין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483768" y="4788196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364088" y="5466700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פרמטרים ומידות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446856" y="1341438"/>
            <a:ext cx="8229600" cy="273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להלן המידות הנדרשות לביצוע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חישובים מתמטים אודות תנועת הרובוט:</a:t>
            </a:r>
            <a:endParaRPr kumimoji="0" lang="he-I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he-I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קוטר הצמיג הוא 56 מ"מ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he-IL" kern="0" dirty="0" smtClean="0">
                <a:latin typeface="+mn-lt"/>
                <a:ea typeface="+mn-ea"/>
                <a:cs typeface="Arial" charset="0"/>
              </a:rPr>
              <a:t>אורך ציר הגלגלים עומד על 115 מ"מ</a:t>
            </a:r>
            <a:endParaRPr kumimoji="0" lang="he-IL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31458" name="Picture 2"/>
          <p:cNvPicPr>
            <a:picLocks noChangeAspect="1" noChangeArrowheads="1"/>
          </p:cNvPicPr>
          <p:nvPr/>
        </p:nvPicPr>
        <p:blipFill>
          <a:blip r:embed="rId3" cstate="print"/>
          <a:srcRect l="15393" r="11060" b="12624"/>
          <a:stretch>
            <a:fillRect/>
          </a:stretch>
        </p:blipFill>
        <p:spPr bwMode="auto">
          <a:xfrm>
            <a:off x="126289" y="3923008"/>
            <a:ext cx="3653623" cy="19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67944" y="5013176"/>
            <a:ext cx="4485523" cy="646331"/>
          </a:xfrm>
          <a:prstGeom prst="rect">
            <a:avLst/>
          </a:prstGeom>
          <a:noFill/>
          <a:ln w="28575">
            <a:solidFill>
              <a:srgbClr val="90CDD2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/>
            <a:r>
              <a:rPr lang="he-IL" sz="1800" dirty="0" smtClean="0"/>
              <a:t>הגלגלים מורכבים על גבי צירים. </a:t>
            </a:r>
          </a:p>
          <a:p>
            <a:pPr algn="ctr"/>
            <a:r>
              <a:rPr lang="he-IL" sz="1800" dirty="0" smtClean="0"/>
              <a:t>יש להצמידם ככל שניתן לטבעת הצהובה שבאיור.</a:t>
            </a:r>
            <a:endParaRPr lang="en-US" sz="18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2961320" y="5287956"/>
            <a:ext cx="1178632" cy="157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446856" y="1341438"/>
            <a:ext cx="8229600" cy="273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e-IL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באמצעות המידות</a:t>
            </a:r>
            <a:r>
              <a:rPr kumimoji="0" lang="he-IL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שציינו בשקף הקודם נוכל לשלוט בפניית הרובוט.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e-IL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אנו נבצע חישובים מתמטיים בכדי לבצע פנייה מדוייקת סביב מרכז ציר הגלגלים.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e-IL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לפני שנבצע חישובים עלינו להבין כיצד התנועה נראית.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107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>
                <a:cs typeface="Arial" charset="0"/>
              </a:rPr>
              <a:t>כאשר הרובוט </a:t>
            </a:r>
            <a:r>
              <a:rPr lang="he-IL" kern="0" dirty="0" smtClean="0">
                <a:cs typeface="Arial" charset="0"/>
              </a:rPr>
              <a:t>מסתובב לכיוון שמאל, </a:t>
            </a:r>
            <a:r>
              <a:rPr lang="he-IL" kern="0" dirty="0">
                <a:cs typeface="Arial" charset="0"/>
              </a:rPr>
              <a:t>סביב מרכז ציר </a:t>
            </a:r>
            <a:r>
              <a:rPr lang="he-IL" kern="0" dirty="0" smtClean="0">
                <a:cs typeface="Arial" charset="0"/>
              </a:rPr>
              <a:t>הגלגלים, </a:t>
            </a:r>
            <a:r>
              <a:rPr lang="he-IL" kern="0" dirty="0">
                <a:cs typeface="Arial" charset="0"/>
              </a:rPr>
              <a:t>נעים הגלגלים על </a:t>
            </a:r>
            <a:r>
              <a:rPr lang="he-IL" kern="0" dirty="0" smtClean="0">
                <a:cs typeface="Arial" charset="0"/>
              </a:rPr>
              <a:t>מעגל </a:t>
            </a:r>
            <a:r>
              <a:rPr lang="he-IL" kern="0" dirty="0">
                <a:cs typeface="Arial" charset="0"/>
              </a:rPr>
              <a:t>שמרכזו מרכז ציר </a:t>
            </a:r>
            <a:r>
              <a:rPr lang="he-IL" kern="0" dirty="0" smtClean="0">
                <a:cs typeface="Arial" charset="0"/>
              </a:rPr>
              <a:t>הגלגלים :</a:t>
            </a: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87824" y="2420888"/>
            <a:ext cx="3456384" cy="331236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56687" y="3861048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0800000">
            <a:off x="6274434" y="3861048"/>
            <a:ext cx="288032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755669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800" dirty="0" smtClean="0"/>
              <a:t> גלגל ימין מסתובב</a:t>
            </a:r>
          </a:p>
          <a:p>
            <a:pPr algn="ctr"/>
            <a:r>
              <a:rPr lang="he-IL" sz="1800" dirty="0" smtClean="0"/>
              <a:t> עם כיוון השעון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3768548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800" dirty="0" smtClean="0"/>
              <a:t>גלגל שמאל מסתובב</a:t>
            </a:r>
          </a:p>
          <a:p>
            <a:pPr algn="ctr"/>
            <a:r>
              <a:rPr lang="he-IL" sz="1800" dirty="0" smtClean="0"/>
              <a:t>עם כיוון השעון</a:t>
            </a:r>
            <a:endParaRPr lang="en-US" sz="1800" dirty="0"/>
          </a:p>
        </p:txBody>
      </p:sp>
      <p:sp>
        <p:nvSpPr>
          <p:cNvPr id="12" name="Circular Arrow 11"/>
          <p:cNvSpPr/>
          <p:nvPr/>
        </p:nvSpPr>
        <p:spPr bwMode="auto">
          <a:xfrm flipV="1">
            <a:off x="2836195" y="2624033"/>
            <a:ext cx="3672408" cy="3312368"/>
          </a:xfrm>
          <a:prstGeom prst="circularArrow">
            <a:avLst>
              <a:gd name="adj1" fmla="val 4378"/>
              <a:gd name="adj2" fmla="val 408548"/>
              <a:gd name="adj3" fmla="val 15132220"/>
              <a:gd name="adj4" fmla="val 10800762"/>
              <a:gd name="adj5" fmla="val 600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Circular Arrow 12"/>
          <p:cNvSpPr/>
          <p:nvPr/>
        </p:nvSpPr>
        <p:spPr bwMode="auto">
          <a:xfrm rot="10800000" flipV="1">
            <a:off x="2928695" y="2204864"/>
            <a:ext cx="3672408" cy="3312368"/>
          </a:xfrm>
          <a:prstGeom prst="circularArrow">
            <a:avLst>
              <a:gd name="adj1" fmla="val 4378"/>
              <a:gd name="adj2" fmla="val 408548"/>
              <a:gd name="adj3" fmla="val 15132220"/>
              <a:gd name="adj4" fmla="val 10800762"/>
              <a:gd name="adj5" fmla="val 600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5" name="Straight Connector 14"/>
          <p:cNvCxnSpPr>
            <a:stCxn id="8" idx="3"/>
            <a:endCxn id="9" idx="3"/>
          </p:cNvCxnSpPr>
          <p:nvPr/>
        </p:nvCxnSpPr>
        <p:spPr bwMode="auto">
          <a:xfrm>
            <a:off x="3144719" y="4077072"/>
            <a:ext cx="31297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651621" y="401033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107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אם נרצה שהרובוט יסתובב ב 90 מעלות, עלינו לחשב את הדרך שעל כל גלגל לעשות.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מכיוון ושני הגלגלים נעים על אותו מעגל, על כל גלגל לעבור מרחק השווה לרבע מהיקף המעגל (0.25=90/360).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אם נכפיל את אורך ציר הגלגלים בקבוע פאי נקבל את ההיקף.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אם נכפיל את ההיקף ב 0.25 אז נקבל את המרחק במ"מ</a:t>
            </a: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1560" y="3801919"/>
            <a:ext cx="1807813" cy="1787321"/>
            <a:chOff x="2836195" y="2204864"/>
            <a:chExt cx="3764908" cy="3731537"/>
          </a:xfrm>
        </p:grpSpPr>
        <p:sp>
          <p:nvSpPr>
            <p:cNvPr id="7" name="Oval 6"/>
            <p:cNvSpPr/>
            <p:nvPr/>
          </p:nvSpPr>
          <p:spPr bwMode="auto">
            <a:xfrm>
              <a:off x="2987824" y="2420888"/>
              <a:ext cx="3456384" cy="331236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56687" y="3861048"/>
              <a:ext cx="288032" cy="43204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10800000">
              <a:off x="6274434" y="3861048"/>
              <a:ext cx="288032" cy="43204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" name="Circular Arrow 11"/>
            <p:cNvSpPr/>
            <p:nvPr/>
          </p:nvSpPr>
          <p:spPr bwMode="auto">
            <a:xfrm flipV="1">
              <a:off x="2836195" y="2624033"/>
              <a:ext cx="3672408" cy="3312368"/>
            </a:xfrm>
            <a:prstGeom prst="circularArrow">
              <a:avLst>
                <a:gd name="adj1" fmla="val 4378"/>
                <a:gd name="adj2" fmla="val 408548"/>
                <a:gd name="adj3" fmla="val 15132220"/>
                <a:gd name="adj4" fmla="val 10800762"/>
                <a:gd name="adj5" fmla="val 6008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" name="Circular Arrow 12"/>
            <p:cNvSpPr/>
            <p:nvPr/>
          </p:nvSpPr>
          <p:spPr bwMode="auto">
            <a:xfrm rot="10800000" flipV="1">
              <a:off x="2928695" y="2204864"/>
              <a:ext cx="3672408" cy="3312368"/>
            </a:xfrm>
            <a:prstGeom prst="circularArrow">
              <a:avLst>
                <a:gd name="adj1" fmla="val 4378"/>
                <a:gd name="adj2" fmla="val 408548"/>
                <a:gd name="adj3" fmla="val 15132220"/>
                <a:gd name="adj4" fmla="val 10800762"/>
                <a:gd name="adj5" fmla="val 6008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5" name="Straight Connector 14"/>
            <p:cNvCxnSpPr>
              <a:stCxn id="8" idx="3"/>
              <a:endCxn id="9" idx="3"/>
            </p:cNvCxnSpPr>
            <p:nvPr/>
          </p:nvCxnSpPr>
          <p:spPr bwMode="auto">
            <a:xfrm>
              <a:off x="3144719" y="4077072"/>
              <a:ext cx="31297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4651621" y="401033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51920" y="429309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rgbClr val="0070C0"/>
                </a:solidFill>
              </a:rPr>
              <a:t>היקף המעגל</a:t>
            </a:r>
            <a:r>
              <a:rPr lang="en-US" dirty="0" smtClean="0">
                <a:solidFill>
                  <a:srgbClr val="0070C0"/>
                </a:solidFill>
              </a:rPr>
              <a:t> = 3.</a:t>
            </a:r>
            <a:r>
              <a:rPr lang="he-IL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4X115=361.</a:t>
            </a:r>
            <a:r>
              <a:rPr lang="he-IL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he-IL" dirty="0" smtClean="0">
                <a:solidFill>
                  <a:srgbClr val="0070C0"/>
                </a:solidFill>
              </a:rPr>
              <a:t>מ"מ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5013176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rgbClr val="0070C0"/>
                </a:solidFill>
              </a:rPr>
              <a:t> רבע ההיקף</a:t>
            </a:r>
            <a:r>
              <a:rPr lang="en-US" dirty="0" smtClean="0">
                <a:solidFill>
                  <a:srgbClr val="0070C0"/>
                </a:solidFill>
              </a:rPr>
              <a:t>= 361.</a:t>
            </a:r>
            <a:r>
              <a:rPr lang="he-IL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X0.25 = 90.2</a:t>
            </a:r>
            <a:r>
              <a:rPr lang="he-IL" dirty="0" smtClean="0">
                <a:solidFill>
                  <a:srgbClr val="0070C0"/>
                </a:solidFill>
              </a:rPr>
              <a:t>7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he-IL" dirty="0" smtClean="0">
                <a:solidFill>
                  <a:srgbClr val="0070C0"/>
                </a:solidFill>
              </a:rPr>
              <a:t>מ"מ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107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כל גלגל עובר בסיבוב אחד מרחק השווה להיקפו.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היקף הגלגל שווה לקוטרו כפול פאי. כלומר </a:t>
            </a:r>
            <a:r>
              <a:rPr lang="en-US" kern="0" dirty="0" smtClean="0">
                <a:solidFill>
                  <a:srgbClr val="0070C0"/>
                </a:solidFill>
                <a:cs typeface="Arial" charset="0"/>
              </a:rPr>
              <a:t>3.14X56=175.84</a:t>
            </a:r>
            <a:r>
              <a:rPr lang="en-US" kern="0" dirty="0" smtClean="0">
                <a:cs typeface="Arial" charset="0"/>
              </a:rPr>
              <a:t> </a:t>
            </a: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המשמעות היא שבכל סיבוב של הגלגל, יעבור הגלגל מרחק השווה ל </a:t>
            </a:r>
            <a:r>
              <a:rPr lang="he-IL" kern="0" dirty="0" smtClean="0">
                <a:solidFill>
                  <a:srgbClr val="0070C0"/>
                </a:solidFill>
                <a:cs typeface="Arial" charset="0"/>
              </a:rPr>
              <a:t>175.84 מ"מ</a:t>
            </a:r>
            <a:r>
              <a:rPr lang="he-IL" kern="0" dirty="0" smtClean="0">
                <a:cs typeface="Arial" charset="0"/>
              </a:rPr>
              <a:t>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בשקף הקודם הבנו שעל כל גלגל לעבור מרחק השווה לרבע מההיקף בכדי שהרובוט יסתובב ב 90 מעלות (רבע מעגל).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חישבנו ומצאנו שמרחק זה שווה ל </a:t>
            </a:r>
            <a:r>
              <a:rPr lang="he-IL" kern="0" dirty="0" smtClean="0">
                <a:solidFill>
                  <a:srgbClr val="0070C0"/>
                </a:solidFill>
                <a:cs typeface="Arial" charset="0"/>
              </a:rPr>
              <a:t>90.27 מ"מ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37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אם בכל סיבוב של הגלגל, נע הגלגל למרחק של 175.84 מ"מ, בכדי שהוא יעבור מרחק של  90.27 מ"מ עלינו לאמר לגלגל לנוע למשך </a:t>
            </a:r>
            <a:r>
              <a:rPr lang="en-US" kern="0" smtClean="0">
                <a:cs typeface="Arial" charset="0"/>
              </a:rPr>
              <a:t>90.27 / 175.84 </a:t>
            </a:r>
            <a:r>
              <a:rPr lang="he-IL" kern="0" smtClean="0">
                <a:cs typeface="Arial" charset="0"/>
              </a:rPr>
              <a:t> </a:t>
            </a:r>
            <a:r>
              <a:rPr lang="he-IL" kern="0" dirty="0" smtClean="0">
                <a:cs typeface="Arial" charset="0"/>
              </a:rPr>
              <a:t>סיבובים.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en-US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ct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אם נכפיל את התוצאה ב 360 נקבל את התשובה במעלות.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852936"/>
            <a:ext cx="6552728" cy="461665"/>
          </a:xfrm>
          <a:prstGeom prst="rect">
            <a:avLst/>
          </a:prstGeom>
          <a:noFill/>
          <a:ln w="38100">
            <a:solidFill>
              <a:srgbClr val="0033CC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rgbClr val="0070C0"/>
                </a:solidFill>
              </a:rPr>
              <a:t> מספר הסיבובים</a:t>
            </a:r>
            <a:r>
              <a:rPr lang="en-US" dirty="0" smtClean="0">
                <a:solidFill>
                  <a:srgbClr val="0070C0"/>
                </a:solidFill>
              </a:rPr>
              <a:t>= </a:t>
            </a:r>
            <a:r>
              <a:rPr lang="he-IL" dirty="0" smtClean="0">
                <a:solidFill>
                  <a:srgbClr val="0070C0"/>
                </a:solidFill>
              </a:rPr>
              <a:t>90.2</a:t>
            </a:r>
            <a:r>
              <a:rPr lang="en-US" dirty="0" smtClean="0">
                <a:solidFill>
                  <a:srgbClr val="0070C0"/>
                </a:solidFill>
              </a:rPr>
              <a:t>7 / </a:t>
            </a:r>
            <a:r>
              <a:rPr lang="he-IL" dirty="0" smtClean="0">
                <a:solidFill>
                  <a:srgbClr val="0070C0"/>
                </a:solidFill>
              </a:rPr>
              <a:t>175.84</a:t>
            </a:r>
            <a:r>
              <a:rPr lang="en-US" dirty="0" smtClean="0">
                <a:solidFill>
                  <a:srgbClr val="0070C0"/>
                </a:solidFill>
              </a:rPr>
              <a:t> = 0.51</a:t>
            </a:r>
            <a:r>
              <a:rPr lang="he-IL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he-IL" dirty="0" smtClean="0">
                <a:solidFill>
                  <a:srgbClr val="0070C0"/>
                </a:solidFill>
              </a:rPr>
              <a:t>סיבובים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767535"/>
            <a:ext cx="5904656" cy="461665"/>
          </a:xfrm>
          <a:prstGeom prst="rect">
            <a:avLst/>
          </a:prstGeom>
          <a:noFill/>
          <a:ln w="38100">
            <a:solidFill>
              <a:srgbClr val="0033CC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rgbClr val="0070C0"/>
                </a:solidFill>
              </a:rPr>
              <a:t>מספר המעלות</a:t>
            </a:r>
            <a:r>
              <a:rPr lang="en-US" dirty="0" smtClean="0">
                <a:solidFill>
                  <a:srgbClr val="0070C0"/>
                </a:solidFill>
              </a:rPr>
              <a:t>= 0.51 X 360 = 183.6 </a:t>
            </a:r>
            <a:r>
              <a:rPr lang="he-IL" dirty="0" smtClean="0">
                <a:solidFill>
                  <a:srgbClr val="0070C0"/>
                </a:solidFill>
              </a:rPr>
              <a:t>מעלות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37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אם נאמר לרובוט לנוע בסיבוב סביב מרכז ציר הגלגלים למשך 183 מעלות, אזי אמור הרובוט להסתובב סביב מרכז ציר הגלגלים רבע סיבוב.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בחישובים שעשינו לקחנו בחשבון את המשתנים הבאים:</a:t>
            </a:r>
          </a:p>
          <a:p>
            <a:pPr marL="457200" lvl="0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e-IL" kern="0" dirty="0" smtClean="0">
                <a:cs typeface="Arial" charset="0"/>
              </a:rPr>
              <a:t>קוטר הגלגל</a:t>
            </a:r>
          </a:p>
          <a:p>
            <a:pPr marL="457200" lvl="0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e-IL" kern="0" dirty="0" smtClean="0">
                <a:cs typeface="Arial" charset="0"/>
              </a:rPr>
              <a:t>אורך ציר הגלגלים</a:t>
            </a:r>
          </a:p>
          <a:p>
            <a:pPr marL="457200" lvl="0" indent="-4572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כל שינוי באחד המשתנים יביא לשינוי בתוצאה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4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הנוסחא המלאה תראה כך: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en-US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15616" y="1556792"/>
          <a:ext cx="3867150" cy="1581150"/>
        </p:xfrm>
        <a:graphic>
          <a:graphicData uri="http://schemas.openxmlformats.org/presentationml/2006/ole">
            <p:oleObj spid="_x0000_s2050" name="Equation" r:id="rId3" imgW="1396800" imgH="571320" progId="Equation.3">
              <p:embed/>
            </p:oleObj>
          </a:graphicData>
        </a:graphic>
      </p:graphicFrame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1835696" y="3501008"/>
            <a:ext cx="699765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כאשר: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en-US" kern="0" dirty="0" smtClean="0">
                <a:cs typeface="Arial" charset="0"/>
              </a:rPr>
              <a:t>Y</a:t>
            </a:r>
            <a:r>
              <a:rPr lang="he-IL" kern="0" dirty="0" smtClean="0">
                <a:cs typeface="Arial" charset="0"/>
              </a:rPr>
              <a:t> – מספר המעלות הנדרש לסיבוב הגלגל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en-US" kern="0" dirty="0" smtClean="0">
                <a:cs typeface="Arial" charset="0"/>
              </a:rPr>
              <a:t>X</a:t>
            </a:r>
            <a:r>
              <a:rPr lang="he-IL" kern="0" dirty="0" smtClean="0">
                <a:cs typeface="Arial" charset="0"/>
              </a:rPr>
              <a:t> – מספר המעלות המבוקש לסיבוב הרובוט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en-US" kern="0" dirty="0" smtClean="0">
                <a:cs typeface="Arial" charset="0"/>
              </a:rPr>
              <a:t>D</a:t>
            </a:r>
            <a:r>
              <a:rPr lang="he-IL" kern="0" dirty="0" smtClean="0">
                <a:cs typeface="Arial" charset="0"/>
              </a:rPr>
              <a:t> – אורך ציר הגלגלים = קוטר מעגל סיבוב הרובוט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en-US" kern="0" dirty="0" smtClean="0">
                <a:cs typeface="Arial" charset="0"/>
              </a:rPr>
              <a:t>d</a:t>
            </a:r>
            <a:r>
              <a:rPr lang="he-IL" kern="0" dirty="0" smtClean="0">
                <a:cs typeface="Arial" charset="0"/>
              </a:rPr>
              <a:t> – קוטר הגלגל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en-US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4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הנוסחא המצומצמת תראה כך: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en-US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35896" y="2276872"/>
          <a:ext cx="1898650" cy="1089025"/>
        </p:xfrm>
        <a:graphic>
          <a:graphicData uri="http://schemas.openxmlformats.org/presentationml/2006/ole">
            <p:oleObj spid="_x0000_s3074" name="Equation" r:id="rId3" imgW="685800" imgH="393480" progId="Equation.3">
              <p:embed/>
            </p:oleObj>
          </a:graphicData>
        </a:graphic>
      </p:graphicFrame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611560" y="3789040"/>
            <a:ext cx="822179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במקרה הפרטי של הרובוט שלנו היחס בין הקטרים (</a:t>
            </a:r>
            <a:r>
              <a:rPr lang="en-US" kern="0" dirty="0" smtClean="0">
                <a:cs typeface="Arial" charset="0"/>
              </a:rPr>
              <a:t>D/d</a:t>
            </a:r>
            <a:r>
              <a:rPr lang="he-IL" kern="0" dirty="0" smtClean="0">
                <a:cs typeface="Arial" charset="0"/>
              </a:rPr>
              <a:t>) הוא קבוע. 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en-US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5856" y="4625057"/>
          <a:ext cx="2635920" cy="892175"/>
        </p:xfrm>
        <a:graphic>
          <a:graphicData uri="http://schemas.openxmlformats.org/presentationml/2006/ole">
            <p:oleObj spid="_x0000_s3075" name="Equation" r:id="rId4" imgW="990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4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ועל כן ניתן לפשט את הנוסחא עוד יותר: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en-US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91880" y="2420888"/>
          <a:ext cx="2251075" cy="492125"/>
        </p:xfrm>
        <a:graphic>
          <a:graphicData uri="http://schemas.openxmlformats.org/presentationml/2006/ole">
            <p:oleObj spid="_x0000_s4098" name="Equation" r:id="rId3" imgW="812520" imgH="177480" progId="Equation.3">
              <p:embed/>
            </p:oleObj>
          </a:graphicData>
        </a:graphic>
      </p:graphicFrame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1835696" y="3501008"/>
            <a:ext cx="699765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כאשר: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en-US" kern="0" dirty="0" smtClean="0">
                <a:cs typeface="Arial" charset="0"/>
              </a:rPr>
              <a:t>Y</a:t>
            </a:r>
            <a:r>
              <a:rPr lang="he-IL" kern="0" dirty="0" smtClean="0">
                <a:cs typeface="Arial" charset="0"/>
              </a:rPr>
              <a:t> – מספר המעלות הנדרש לסיבוב הגלגל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en-US" kern="0" dirty="0" smtClean="0">
                <a:cs typeface="Arial" charset="0"/>
              </a:rPr>
              <a:t>X</a:t>
            </a:r>
            <a:r>
              <a:rPr lang="he-IL" kern="0" dirty="0" smtClean="0">
                <a:cs typeface="Arial" charset="0"/>
              </a:rPr>
              <a:t> – מספר המעלות המבוקש לסיבוב הרובוט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en-US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999" y="2636912"/>
            <a:ext cx="4299089" cy="31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מבנה מערכת ההנעה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446856" y="13414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מערכת</a:t>
            </a:r>
            <a:r>
              <a:rPr kumimoji="0" lang="he-IL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ההנעה של הרובוטי הבסיסי כוללת:</a:t>
            </a:r>
            <a:endParaRPr kumimoji="0" lang="he-I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he-IL" kern="0" dirty="0" smtClean="0">
                <a:latin typeface="+mn-lt"/>
                <a:ea typeface="+mn-ea"/>
                <a:cs typeface="Arial" charset="0"/>
              </a:rPr>
              <a:t>גלגל "שיכור" אחורי (אשר מטרתו לתת יציבות לרובוט)</a:t>
            </a:r>
            <a:endParaRPr kumimoji="0" lang="he-IL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9979" y="5085184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גלגל "שיכור"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860032" y="529225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1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כך תראה תכנית המקבלת מהמשתמש את מספר המעלות הנדרש לפנייה סביב מרכז ציר הגלגלים ומחשבת את מס' המעלות לסיבוב הגלגלים על פי הנוסחא המצומצמת ושימוש בקבוע יחס הקטרים.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גיאומטריה של פניית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467" t="22266" r="51025" b="49188"/>
          <a:stretch>
            <a:fillRect/>
          </a:stretch>
        </p:blipFill>
        <p:spPr bwMode="auto">
          <a:xfrm>
            <a:off x="971600" y="2878694"/>
            <a:ext cx="744910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395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תנועת הרובוט נשלטת באמצעות פקודת </a:t>
            </a:r>
            <a:r>
              <a:rPr lang="en-US" kern="0" dirty="0" smtClean="0">
                <a:cs typeface="Arial" charset="0"/>
              </a:rPr>
              <a:t>MOVE</a:t>
            </a:r>
            <a:r>
              <a:rPr lang="he-IL" kern="0" dirty="0" smtClean="0">
                <a:cs typeface="Arial" charset="0"/>
              </a:rPr>
              <a:t> 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כאשר כל מנוע מקבל כמות כח שונה הרובוט נע בקשת (פונה) </a:t>
            </a: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הרובוט שלנו מסוגל לפנות במגוון קשתות:</a:t>
            </a:r>
          </a:p>
          <a:p>
            <a:pPr marL="914400" lvl="1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e-IL" sz="1800" kern="0" dirty="0" smtClean="0">
                <a:cs typeface="Arial" charset="0"/>
              </a:rPr>
              <a:t>כאשר מרכז הקשת מחוץ לרובוט</a:t>
            </a:r>
          </a:p>
          <a:p>
            <a:pPr marL="914400" lvl="1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e-IL" sz="1800" kern="0" dirty="0" smtClean="0">
                <a:cs typeface="Arial" charset="0"/>
              </a:rPr>
              <a:t>כאשר מרכז הקשת נמצא על אחד הגלגלים</a:t>
            </a:r>
          </a:p>
          <a:p>
            <a:pPr marL="914400" lvl="1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e-IL" sz="1800" kern="0" dirty="0" smtClean="0">
                <a:cs typeface="Arial" charset="0"/>
              </a:rPr>
              <a:t>כאשר מרכז הקשת הוא במרכז ציר הגלגלים</a:t>
            </a:r>
          </a:p>
          <a:p>
            <a:pPr marL="457200" lvl="0" indent="-4572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457200" lvl="0" indent="-457200" algn="r" rtl="1" eaLnBrk="1" hangingPunct="1">
              <a:spcBef>
                <a:spcPct val="20000"/>
              </a:spcBef>
              <a:defRPr/>
            </a:pPr>
            <a:r>
              <a:rPr lang="he-IL" kern="0" dirty="0" smtClean="0">
                <a:cs typeface="Arial" charset="0"/>
              </a:rPr>
              <a:t>על מידת הפנייה של הרובוט משפיעים:</a:t>
            </a:r>
          </a:p>
          <a:p>
            <a:pPr marL="914400" lvl="1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e-IL" sz="1800" kern="0" dirty="0" smtClean="0">
                <a:cs typeface="Arial" charset="0"/>
              </a:rPr>
              <a:t>קוטר הגלגל</a:t>
            </a:r>
          </a:p>
          <a:p>
            <a:pPr marL="914400" lvl="1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e-IL" sz="1800" kern="0" dirty="0" smtClean="0">
                <a:cs typeface="Arial" charset="0"/>
              </a:rPr>
              <a:t>אורך ציר הגלגלים</a:t>
            </a:r>
          </a:p>
          <a:p>
            <a:pPr marL="457200" lvl="0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סיכום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99256" y="1493838"/>
            <a:ext cx="8229600" cy="395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e-IL" kern="0" dirty="0" smtClean="0">
                <a:cs typeface="Arial" charset="0"/>
              </a:rPr>
              <a:t>אפשרו לתלמידיכם לחקור את תנועת הרובוט ולגלות בעצמם מהן צורות הפנייה השונות אותן מסוגל הרובוט לבצע</a:t>
            </a:r>
          </a:p>
          <a:p>
            <a:pPr marL="342900" lvl="0" indent="-342900" algn="r" rtl="1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e-IL" kern="0" dirty="0" smtClean="0">
                <a:cs typeface="Arial" charset="0"/>
              </a:rPr>
              <a:t>סייעו להם באמצעות המצגת בהבנת הגיאומטריה של התנועה וניסוחה באמצעות נוסחא</a:t>
            </a:r>
          </a:p>
          <a:p>
            <a:pPr marL="342900" lvl="0" indent="-342900" algn="r" rtl="1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e-IL" kern="0" dirty="0" smtClean="0">
                <a:cs typeface="Arial" charset="0"/>
              </a:rPr>
              <a:t>אפשרו לתלמידים לחקור מהם הגורמים המשפיעים על תנועת הרובוט ובאיזה אופן</a:t>
            </a:r>
            <a:endParaRPr lang="en-US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e-IL" kern="0" dirty="0" smtClean="0">
                <a:cs typeface="Arial" charset="0"/>
              </a:rPr>
              <a:t>קיימו דיון פתוח בגורמים השונים ונסו לראות כיצד ניתן להתמודד איתם </a:t>
            </a:r>
          </a:p>
          <a:p>
            <a:pPr marL="457200" lvl="0" indent="-457200" algn="r" rtl="1" eaLnBrk="1" hangingPunct="1">
              <a:spcBef>
                <a:spcPct val="20000"/>
              </a:spcBef>
              <a:buFont typeface="+mj-lt"/>
              <a:buAutoNum type="arabicPeriod"/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 smtClean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lvl="0" indent="-342900" algn="r" rtl="1" eaLnBrk="1" hangingPunct="1">
              <a:spcBef>
                <a:spcPct val="20000"/>
              </a:spcBef>
              <a:defRPr/>
            </a:pPr>
            <a:endParaRPr lang="he-IL" kern="0" dirty="0"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kern="0" baseline="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הצעות לפעילויות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Text Box 2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>
                <a:solidFill>
                  <a:srgbClr val="1CB0C8"/>
                </a:solidFill>
                <a:cs typeface="Arial" charset="0"/>
              </a:rPr>
              <a:t>בהצלחה,</a:t>
            </a:r>
            <a:endParaRPr lang="en-US" sz="3600" b="1">
              <a:solidFill>
                <a:srgbClr val="1CB0C8"/>
              </a:solidFill>
              <a:cs typeface="Arial" charset="0"/>
            </a:endParaRPr>
          </a:p>
        </p:txBody>
      </p:sp>
      <p:pic>
        <p:nvPicPr>
          <p:cNvPr id="527363" name="Picture 3" descr="nxt humanoid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725" y="1485900"/>
            <a:ext cx="331470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341438"/>
            <a:ext cx="7570787" cy="4032250"/>
          </a:xfrm>
        </p:spPr>
        <p:txBody>
          <a:bodyPr/>
          <a:lstStyle/>
          <a:p>
            <a:pPr>
              <a:buNone/>
            </a:pPr>
            <a:r>
              <a:rPr lang="he-IL" dirty="0" smtClean="0">
                <a:cs typeface="Arial" charset="0"/>
              </a:rPr>
              <a:t>כיצד מניעים את הרובוט?</a:t>
            </a:r>
          </a:p>
          <a:p>
            <a:r>
              <a:rPr lang="he-IL" sz="2400" dirty="0" smtClean="0">
                <a:cs typeface="Arial" charset="0"/>
              </a:rPr>
              <a:t>הנעת הרובוט מתאפשרת על ידי העברת אנרגיה חשמלית מהבקר למנועים. את פעולה זו אנו מבצעים באמצעות פקודת </a:t>
            </a:r>
            <a:r>
              <a:rPr lang="en-US" sz="2400" dirty="0" smtClean="0">
                <a:cs typeface="Arial" charset="0"/>
              </a:rPr>
              <a:t>MOVE</a:t>
            </a:r>
            <a:r>
              <a:rPr lang="he-IL" sz="2400" dirty="0">
                <a:cs typeface="Arial" charset="0"/>
              </a:rPr>
              <a:t> </a:t>
            </a:r>
            <a:r>
              <a:rPr lang="he-IL" sz="2400" dirty="0" smtClean="0">
                <a:cs typeface="Arial" charset="0"/>
              </a:rPr>
              <a:t>(סע).</a:t>
            </a:r>
          </a:p>
          <a:p>
            <a:r>
              <a:rPr lang="he-IL" sz="2400" dirty="0" smtClean="0">
                <a:cs typeface="Arial" charset="0"/>
              </a:rPr>
              <a:t>פקודת </a:t>
            </a:r>
            <a:r>
              <a:rPr lang="en-US" sz="2400" dirty="0" smtClean="0">
                <a:cs typeface="Arial" charset="0"/>
              </a:rPr>
              <a:t>MOVE</a:t>
            </a:r>
            <a:r>
              <a:rPr lang="he-IL" sz="2400" dirty="0" smtClean="0">
                <a:cs typeface="Arial" charset="0"/>
              </a:rPr>
              <a:t> מעבירה אנרגיה חשמלית למנועים באופן מבוקר בכדי להניע את הרובוט על פי הגדרתנו</a:t>
            </a:r>
          </a:p>
          <a:p>
            <a:r>
              <a:rPr lang="he-IL" sz="2400" dirty="0" smtClean="0">
                <a:cs typeface="Arial" charset="0"/>
              </a:rPr>
              <a:t>פקודת </a:t>
            </a:r>
            <a:r>
              <a:rPr lang="en-US" sz="2400" dirty="0" smtClean="0">
                <a:cs typeface="Arial" charset="0"/>
              </a:rPr>
              <a:t>MOVE</a:t>
            </a:r>
            <a:r>
              <a:rPr lang="he-IL" sz="2400" dirty="0" smtClean="0">
                <a:cs typeface="Arial" charset="0"/>
              </a:rPr>
              <a:t> אוספת מידע מהמנועים (משוב) בכדי לוודא שהיא מתבצעת על פי הגדרתנו.</a:t>
            </a:r>
          </a:p>
          <a:p>
            <a:endParaRPr lang="he-IL" sz="2400" dirty="0" smtClean="0">
              <a:cs typeface="Arial" charset="0"/>
            </a:endParaRPr>
          </a:p>
          <a:p>
            <a:pPr>
              <a:buNone/>
            </a:pPr>
            <a:endParaRPr lang="he-IL" sz="2400" dirty="0">
              <a:cs typeface="Arial" charset="0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הנעת הרובוט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18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931150" cy="4248150"/>
          </a:xfrm>
          <a:noFill/>
          <a:ln/>
        </p:spPr>
        <p:txBody>
          <a:bodyPr/>
          <a:lstStyle/>
          <a:p>
            <a:pPr marL="457200" indent="-457200" algn="ctr">
              <a:buFontTx/>
              <a:buNone/>
            </a:pPr>
            <a:endParaRPr lang="he-IL" sz="2400" dirty="0">
              <a:cs typeface="Arial" charset="0"/>
            </a:endParaRPr>
          </a:p>
          <a:p>
            <a:pPr marL="457200" indent="-457200"/>
            <a:r>
              <a:rPr lang="he-IL" sz="2400" dirty="0">
                <a:cs typeface="Arial" charset="0"/>
              </a:rPr>
              <a:t>מאפשרת הנעת רכב דו מנועי</a:t>
            </a:r>
          </a:p>
          <a:p>
            <a:pPr marL="457200" indent="-457200"/>
            <a:r>
              <a:rPr lang="he-IL" sz="2400" dirty="0">
                <a:cs typeface="Arial" charset="0"/>
              </a:rPr>
              <a:t>מאפשרת שליטה על כיוון הנסיעה (קדימה / אחורה)</a:t>
            </a:r>
          </a:p>
          <a:p>
            <a:pPr marL="457200" indent="-457200"/>
            <a:r>
              <a:rPr lang="he-IL" sz="2400" dirty="0">
                <a:cs typeface="Arial" charset="0"/>
              </a:rPr>
              <a:t>ניתן  לבצע היגוי מלא</a:t>
            </a:r>
          </a:p>
          <a:p>
            <a:pPr marL="457200" indent="-457200"/>
            <a:r>
              <a:rPr lang="he-IL" sz="2400" dirty="0">
                <a:cs typeface="Arial" charset="0"/>
              </a:rPr>
              <a:t>ניתן לשלוט על מהירות הנסיעה</a:t>
            </a:r>
          </a:p>
          <a:p>
            <a:pPr marL="457200" indent="-457200"/>
            <a:r>
              <a:rPr lang="he-IL" sz="2400" dirty="0">
                <a:cs typeface="Arial" charset="0"/>
              </a:rPr>
              <a:t>ניתן להגביל את הנסיעה על פי מרחק (על ידי שימוש בחיישן הסיבוב) או על פי זמן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260350"/>
            <a:ext cx="7954962" cy="1079500"/>
            <a:chOff x="385" y="164"/>
            <a:chExt cx="5011" cy="680"/>
          </a:xfrm>
        </p:grpSpPr>
        <p:sp>
          <p:nvSpPr>
            <p:cNvPr id="311300" name="Text Box 4"/>
            <p:cNvSpPr txBox="1">
              <a:spLocks noChangeArrowheads="1"/>
            </p:cNvSpPr>
            <p:nvPr/>
          </p:nvSpPr>
          <p:spPr bwMode="auto">
            <a:xfrm>
              <a:off x="385" y="284"/>
              <a:ext cx="50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he-IL" sz="3600" b="1">
                  <a:solidFill>
                    <a:srgbClr val="1CB0C8"/>
                  </a:solidFill>
                  <a:cs typeface="Arial" charset="0"/>
                </a:rPr>
                <a:t>פקודת </a:t>
              </a:r>
              <a:r>
                <a:rPr lang="en-US" sz="3600" b="1">
                  <a:solidFill>
                    <a:srgbClr val="1CB0C8"/>
                  </a:solidFill>
                  <a:cs typeface="Arial" charset="0"/>
                </a:rPr>
                <a:t>Move</a:t>
              </a:r>
              <a:r>
                <a:rPr lang="he-IL" sz="3600" b="1">
                  <a:solidFill>
                    <a:srgbClr val="1CB0C8"/>
                  </a:solidFill>
                  <a:cs typeface="Arial" charset="0"/>
                </a:rPr>
                <a:t> (סע)</a:t>
              </a:r>
              <a:endParaRPr lang="en-US" sz="3600" b="1">
                <a:solidFill>
                  <a:srgbClr val="1CB0C8"/>
                </a:solidFill>
                <a:cs typeface="Arial" charset="0"/>
              </a:endParaRPr>
            </a:p>
          </p:txBody>
        </p:sp>
        <p:pic>
          <p:nvPicPr>
            <p:cNvPr id="311301" name="Picture 5" descr="move butt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164"/>
              <a:ext cx="680" cy="6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1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1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6223000" y="254000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>
                <a:cs typeface="Arial" charset="0"/>
              </a:rPr>
              <a:t>הגדרת המנועים</a:t>
            </a:r>
            <a:endParaRPr lang="en-US">
              <a:cs typeface="Arial" charset="0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227763" y="304165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>
                <a:cs typeface="Arial" charset="0"/>
              </a:rPr>
              <a:t>כיוון נסיעה</a:t>
            </a:r>
            <a:endParaRPr lang="en-US">
              <a:cs typeface="Arial" charset="0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6224588" y="376396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>
                <a:cs typeface="Arial" charset="0"/>
              </a:rPr>
              <a:t>מד היגוי</a:t>
            </a:r>
            <a:endParaRPr lang="en-US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260350"/>
            <a:ext cx="7954962" cy="1079500"/>
            <a:chOff x="385" y="164"/>
            <a:chExt cx="5011" cy="680"/>
          </a:xfrm>
        </p:grpSpPr>
        <p:sp>
          <p:nvSpPr>
            <p:cNvPr id="312326" name="Text Box 6"/>
            <p:cNvSpPr txBox="1">
              <a:spLocks noChangeArrowheads="1"/>
            </p:cNvSpPr>
            <p:nvPr/>
          </p:nvSpPr>
          <p:spPr bwMode="auto">
            <a:xfrm>
              <a:off x="385" y="284"/>
              <a:ext cx="50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he-IL" sz="3600" b="1">
                  <a:solidFill>
                    <a:srgbClr val="1CB0C8"/>
                  </a:solidFill>
                  <a:cs typeface="Arial" charset="0"/>
                </a:rPr>
                <a:t>פקודת </a:t>
              </a:r>
              <a:r>
                <a:rPr lang="en-US" sz="3600" b="1">
                  <a:solidFill>
                    <a:srgbClr val="1CB0C8"/>
                  </a:solidFill>
                  <a:cs typeface="Arial" charset="0"/>
                </a:rPr>
                <a:t>Move</a:t>
              </a:r>
              <a:r>
                <a:rPr lang="he-IL" sz="3600" b="1">
                  <a:solidFill>
                    <a:srgbClr val="1CB0C8"/>
                  </a:solidFill>
                  <a:cs typeface="Arial" charset="0"/>
                </a:rPr>
                <a:t> (סע)</a:t>
              </a:r>
              <a:endParaRPr lang="en-US" sz="3600" b="1">
                <a:solidFill>
                  <a:srgbClr val="1CB0C8"/>
                </a:solidFill>
                <a:cs typeface="Arial" charset="0"/>
              </a:endParaRPr>
            </a:p>
          </p:txBody>
        </p:sp>
        <p:pic>
          <p:nvPicPr>
            <p:cNvPr id="312327" name="Picture 7" descr="move butt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64"/>
              <a:ext cx="680" cy="680"/>
            </a:xfrm>
            <a:prstGeom prst="rect">
              <a:avLst/>
            </a:prstGeom>
            <a:noFill/>
          </p:spPr>
        </p:pic>
      </p:grpSp>
      <p:pic>
        <p:nvPicPr>
          <p:cNvPr id="312328" name="Picture 8" descr="move menu"/>
          <p:cNvPicPr>
            <a:picLocks noChangeAspect="1" noChangeArrowheads="1"/>
          </p:cNvPicPr>
          <p:nvPr/>
        </p:nvPicPr>
        <p:blipFill>
          <a:blip r:embed="rId4" cstate="print"/>
          <a:srcRect r="43750"/>
          <a:stretch>
            <a:fillRect/>
          </a:stretch>
        </p:blipFill>
        <p:spPr bwMode="auto">
          <a:xfrm>
            <a:off x="284163" y="2420938"/>
            <a:ext cx="5872162" cy="2098675"/>
          </a:xfrm>
          <a:prstGeom prst="rect">
            <a:avLst/>
          </a:prstGeom>
          <a:noFill/>
        </p:spPr>
      </p:pic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1619250" y="2492375"/>
            <a:ext cx="4465638" cy="431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1619250" y="2986088"/>
            <a:ext cx="4465638" cy="431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1619250" y="3479800"/>
            <a:ext cx="4465638" cy="10064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/>
      <p:bldP spid="312323" grpId="0"/>
      <p:bldP spid="312324" grpId="0"/>
      <p:bldP spid="312329" grpId="0" animBg="1"/>
      <p:bldP spid="312330" grpId="0" animBg="1"/>
      <p:bldP spid="3123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6223000" y="254000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>
                <a:cs typeface="Arial" charset="0"/>
              </a:rPr>
              <a:t>עוצמת המנועים</a:t>
            </a:r>
            <a:endParaRPr lang="en-US">
              <a:cs typeface="Arial" charset="0"/>
            </a:endParaRP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227763" y="304165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>
                <a:cs typeface="Arial" charset="0"/>
              </a:rPr>
              <a:t>הגבלת התנועה</a:t>
            </a:r>
            <a:endParaRPr lang="en-US">
              <a:cs typeface="Arial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6224588" y="35004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>
                <a:cs typeface="Arial" charset="0"/>
              </a:rPr>
              <a:t>הפעולה הבאה?</a:t>
            </a:r>
            <a:endParaRPr lang="en-US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260350"/>
            <a:ext cx="7954962" cy="1079500"/>
            <a:chOff x="385" y="164"/>
            <a:chExt cx="5011" cy="680"/>
          </a:xfrm>
        </p:grpSpPr>
        <p:sp>
          <p:nvSpPr>
            <p:cNvPr id="314374" name="Text Box 6"/>
            <p:cNvSpPr txBox="1">
              <a:spLocks noChangeArrowheads="1"/>
            </p:cNvSpPr>
            <p:nvPr/>
          </p:nvSpPr>
          <p:spPr bwMode="auto">
            <a:xfrm>
              <a:off x="385" y="284"/>
              <a:ext cx="50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he-IL" sz="3600" b="1">
                  <a:solidFill>
                    <a:srgbClr val="1CB0C8"/>
                  </a:solidFill>
                  <a:cs typeface="Arial" charset="0"/>
                </a:rPr>
                <a:t>פקודת </a:t>
              </a:r>
              <a:r>
                <a:rPr lang="en-US" sz="3600" b="1">
                  <a:solidFill>
                    <a:srgbClr val="1CB0C8"/>
                  </a:solidFill>
                  <a:cs typeface="Arial" charset="0"/>
                </a:rPr>
                <a:t>Move</a:t>
              </a:r>
              <a:r>
                <a:rPr lang="he-IL" sz="3600" b="1">
                  <a:solidFill>
                    <a:srgbClr val="1CB0C8"/>
                  </a:solidFill>
                  <a:cs typeface="Arial" charset="0"/>
                </a:rPr>
                <a:t> (סע)</a:t>
              </a:r>
              <a:endParaRPr lang="en-US" sz="3600" b="1">
                <a:solidFill>
                  <a:srgbClr val="1CB0C8"/>
                </a:solidFill>
                <a:cs typeface="Arial" charset="0"/>
              </a:endParaRPr>
            </a:p>
          </p:txBody>
        </p:sp>
        <p:pic>
          <p:nvPicPr>
            <p:cNvPr id="314375" name="Picture 7" descr="move butt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64"/>
              <a:ext cx="680" cy="680"/>
            </a:xfrm>
            <a:prstGeom prst="rect">
              <a:avLst/>
            </a:prstGeom>
            <a:noFill/>
          </p:spPr>
        </p:pic>
      </p:grpSp>
      <p:pic>
        <p:nvPicPr>
          <p:cNvPr id="314376" name="Picture 8" descr="move menu"/>
          <p:cNvPicPr>
            <a:picLocks noChangeAspect="1" noChangeArrowheads="1"/>
          </p:cNvPicPr>
          <p:nvPr/>
        </p:nvPicPr>
        <p:blipFill>
          <a:blip r:embed="rId4" cstate="print"/>
          <a:srcRect l="55904"/>
          <a:stretch>
            <a:fillRect/>
          </a:stretch>
        </p:blipFill>
        <p:spPr bwMode="auto">
          <a:xfrm>
            <a:off x="323850" y="2420938"/>
            <a:ext cx="4618038" cy="2098675"/>
          </a:xfrm>
          <a:prstGeom prst="rect">
            <a:avLst/>
          </a:prstGeom>
          <a:noFill/>
        </p:spPr>
      </p:pic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371475" y="2492375"/>
            <a:ext cx="4465638" cy="431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379413" y="2997200"/>
            <a:ext cx="4465637" cy="431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73063" y="3513138"/>
            <a:ext cx="4465637" cy="431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/>
      <p:bldP spid="314372" grpId="0"/>
      <p:bldP spid="314377" grpId="0" animBg="1"/>
      <p:bldP spid="314378" grpId="0" animBg="1"/>
      <p:bldP spid="3143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7" y="1341438"/>
            <a:ext cx="7571184" cy="4463826"/>
          </a:xfrm>
        </p:spPr>
        <p:txBody>
          <a:bodyPr/>
          <a:lstStyle/>
          <a:p>
            <a:r>
              <a:rPr lang="he-IL" sz="2400" dirty="0" smtClean="0">
                <a:cs typeface="Arial" charset="0"/>
              </a:rPr>
              <a:t>הרובוט הבסיסי מסוגל לבצע ניווט מגוון על ידי שימוש במד ההיגוי</a:t>
            </a: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  <a:p>
            <a:endParaRPr lang="he-IL" sz="2400" dirty="0" smtClean="0">
              <a:cs typeface="Arial" charset="0"/>
            </a:endParaRPr>
          </a:p>
          <a:p>
            <a:r>
              <a:rPr lang="he-IL" sz="2400" dirty="0" smtClean="0">
                <a:cs typeface="Arial" charset="0"/>
              </a:rPr>
              <a:t>באמצעות גרירת הסמן במד ההיגוי אנו מגדירים לרובוט כיצד לנסוע. האם בקו ישר? האם לפנות? באיזו קשת? </a:t>
            </a:r>
          </a:p>
          <a:p>
            <a:endParaRPr lang="he-IL" sz="2400" dirty="0">
              <a:cs typeface="Arial" charset="0"/>
            </a:endParaRPr>
          </a:p>
          <a:p>
            <a:endParaRPr lang="he-IL" sz="2400" dirty="0">
              <a:cs typeface="Arial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450850"/>
            <a:ext cx="795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3600" b="1" dirty="0" smtClean="0">
                <a:solidFill>
                  <a:srgbClr val="1CB0C8"/>
                </a:solidFill>
                <a:cs typeface="Arial" charset="0"/>
              </a:rPr>
              <a:t>אפשרויות היגוי</a:t>
            </a:r>
            <a:endParaRPr lang="en-US" sz="3600" b="1" dirty="0">
              <a:solidFill>
                <a:srgbClr val="1CB0C8"/>
              </a:solidFill>
              <a:cs typeface="Arial" charset="0"/>
            </a:endParaRPr>
          </a:p>
        </p:txBody>
      </p:sp>
      <p:pic>
        <p:nvPicPr>
          <p:cNvPr id="4" name="Picture 8" descr="move menu"/>
          <p:cNvPicPr>
            <a:picLocks noChangeAspect="1" noChangeArrowheads="1"/>
          </p:cNvPicPr>
          <p:nvPr/>
        </p:nvPicPr>
        <p:blipFill>
          <a:blip r:embed="rId2" cstate="print"/>
          <a:srcRect l="12103" t="48033" r="43750"/>
          <a:stretch>
            <a:fillRect/>
          </a:stretch>
        </p:blipFill>
        <p:spPr bwMode="auto">
          <a:xfrm>
            <a:off x="2555776" y="2348880"/>
            <a:ext cx="4608661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aletOffice"/>
        <a:ea typeface=""/>
        <a:cs typeface=""/>
      </a:majorFont>
      <a:minorFont>
        <a:latin typeface="Chalet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ChaletOffice"/>
        <a:ea typeface=""/>
        <a:cs typeface=""/>
      </a:majorFont>
      <a:minorFont>
        <a:latin typeface="Chalet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ChaletOffice"/>
        <a:ea typeface=""/>
        <a:cs typeface=""/>
      </a:majorFont>
      <a:minorFont>
        <a:latin typeface="Chalet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ChaletOffice"/>
        <a:ea typeface=""/>
        <a:cs typeface=""/>
      </a:majorFont>
      <a:minorFont>
        <a:latin typeface="Chalet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ChaletOffice"/>
        <a:ea typeface=""/>
        <a:cs typeface=""/>
      </a:majorFont>
      <a:minorFont>
        <a:latin typeface="Chalet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LE_PowerpointTemplate</Template>
  <TotalTime>4148</TotalTime>
  <Words>1711</Words>
  <Application>Microsoft Office PowerPoint</Application>
  <PresentationFormat>On-screen Show (4:3)</PresentationFormat>
  <Paragraphs>398</Paragraphs>
  <Slides>43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1_Custom Design</vt:lpstr>
      <vt:lpstr>Custom Design</vt:lpstr>
      <vt:lpstr>2_Custom Design</vt:lpstr>
      <vt:lpstr>3_Custom Design</vt:lpstr>
      <vt:lpstr>4_Custom Design</vt:lpstr>
      <vt:lpstr>5_Custom Design</vt:lpstr>
      <vt:lpstr>6_Custom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Robotec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NXT for Junior high</dc:title>
  <dc:creator>Adi Shmorak</dc:creator>
  <cp:lastModifiedBy>a</cp:lastModifiedBy>
  <cp:revision>366</cp:revision>
  <dcterms:created xsi:type="dcterms:W3CDTF">2005-09-29T11:25:08Z</dcterms:created>
  <dcterms:modified xsi:type="dcterms:W3CDTF">2012-07-25T13:48:16Z</dcterms:modified>
</cp:coreProperties>
</file>