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6" r:id="rId3"/>
    <p:sldId id="277" r:id="rId4"/>
    <p:sldId id="294" r:id="rId5"/>
    <p:sldId id="279" r:id="rId6"/>
    <p:sldId id="295" r:id="rId7"/>
    <p:sldId id="296" r:id="rId8"/>
    <p:sldId id="298" r:id="rId9"/>
    <p:sldId id="280" r:id="rId10"/>
    <p:sldId id="281" r:id="rId11"/>
    <p:sldId id="297" r:id="rId12"/>
    <p:sldId id="299" r:id="rId13"/>
    <p:sldId id="300" r:id="rId14"/>
    <p:sldId id="282" r:id="rId15"/>
    <p:sldId id="302" r:id="rId16"/>
    <p:sldId id="283" r:id="rId17"/>
    <p:sldId id="303" r:id="rId18"/>
    <p:sldId id="284" r:id="rId19"/>
    <p:sldId id="304" r:id="rId20"/>
    <p:sldId id="305" r:id="rId21"/>
    <p:sldId id="306" r:id="rId22"/>
    <p:sldId id="287" r:id="rId23"/>
    <p:sldId id="307" r:id="rId24"/>
    <p:sldId id="288" r:id="rId25"/>
    <p:sldId id="308" r:id="rId26"/>
    <p:sldId id="289" r:id="rId27"/>
    <p:sldId id="309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F0F0"/>
    <a:srgbClr val="474646"/>
    <a:srgbClr val="5F3C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35" autoAdjust="0"/>
    <p:restoredTop sz="94660"/>
  </p:normalViewPr>
  <p:slideViewPr>
    <p:cSldViewPr snapToGrid="0">
      <p:cViewPr varScale="1">
        <p:scale>
          <a:sx n="73" d="100"/>
          <a:sy n="73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s://lh5.googleusercontent.com/v_Q8Cb69u88fNOYZxkapgbSAkf-MhL-fIH4_YMO2EVb8eUBwXsSYICdlgvYUSELEXY5FPKi8lk553FqcjCHcHXRbElu-zSWEOFQ_cjb9PjCUDozC3COOZQX_aPUgSSYHzMsDvNHyP4Q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1"/>
            <a:ext cx="12192000" cy="5910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מלבן 12"/>
          <p:cNvSpPr/>
          <p:nvPr/>
        </p:nvSpPr>
        <p:spPr>
          <a:xfrm>
            <a:off x="0" y="1955260"/>
            <a:ext cx="12192000" cy="3287949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47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001794"/>
            <a:ext cx="10058400" cy="2323317"/>
          </a:xfrm>
          <a:noFill/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8000" spc="-50" baseline="0">
                <a:solidFill>
                  <a:srgbClr val="47464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787588"/>
          </a:xfrm>
          <a:noFill/>
        </p:spPr>
        <p:txBody>
          <a:bodyPr lIns="91440" rIns="91440">
            <a:normAutofit/>
          </a:bodyPr>
          <a:lstStyle>
            <a:lvl1pPr marL="0" indent="0" algn="ctr">
              <a:buNone/>
              <a:defRPr sz="2400" b="1" cap="all" spc="200" baseline="0">
                <a:solidFill>
                  <a:srgbClr val="5D3DA0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3" descr="https://lh5.googleusercontent.com/i1SuYjwTpbA9VgTqX-4q-futLsmi3g_BRPbN0Iunjh1NlVZex-wshrMGe6t-tBElKYpmMeHgPHojAVaK_7Aae-kdJOv4rOBu2YmdnuZaOy-6L4Ava671qiVbCsLoMVmw6W70YtldTq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157162"/>
            <a:ext cx="1238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תמונה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185" y="157162"/>
            <a:ext cx="2933700" cy="5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8576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72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5CC667-A837-3347-8C35-D98B2F14041B}"/>
              </a:ext>
            </a:extLst>
          </p:cNvPr>
          <p:cNvSpPr/>
          <p:nvPr userDrawn="1"/>
        </p:nvSpPr>
        <p:spPr>
          <a:xfrm>
            <a:off x="0" y="0"/>
            <a:ext cx="12199777" cy="926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204612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558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A39FE795-2132-7B41-921F-570C1C1B5DB5}"/>
              </a:ext>
            </a:extLst>
          </p:cNvPr>
          <p:cNvGrpSpPr/>
          <p:nvPr userDrawn="1"/>
        </p:nvGrpSpPr>
        <p:grpSpPr>
          <a:xfrm>
            <a:off x="0" y="0"/>
            <a:ext cx="12281647" cy="6894512"/>
            <a:chOff x="0" y="0"/>
            <a:chExt cx="12281647" cy="689451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43429AB-4A57-9F48-A874-D440BF60FD7D}"/>
                </a:ext>
              </a:extLst>
            </p:cNvPr>
            <p:cNvSpPr/>
            <p:nvPr userDrawn="1"/>
          </p:nvSpPr>
          <p:spPr>
            <a:xfrm>
              <a:off x="0" y="457199"/>
              <a:ext cx="12192000" cy="6110941"/>
            </a:xfrm>
            <a:prstGeom prst="rect">
              <a:avLst/>
            </a:prstGeom>
            <a:solidFill>
              <a:srgbClr val="F0F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IL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860EF8C-4B2D-724D-953A-00DAED53ED6A}"/>
                </a:ext>
              </a:extLst>
            </p:cNvPr>
            <p:cNvSpPr/>
            <p:nvPr userDrawn="1"/>
          </p:nvSpPr>
          <p:spPr>
            <a:xfrm>
              <a:off x="0" y="6380536"/>
              <a:ext cx="12199777" cy="513976"/>
            </a:xfrm>
            <a:prstGeom prst="rect">
              <a:avLst/>
            </a:prstGeom>
            <a:solidFill>
              <a:srgbClr val="4746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IL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101346D-99E3-EB44-B85B-EC0869E40AAF}"/>
                </a:ext>
              </a:extLst>
            </p:cNvPr>
            <p:cNvSpPr/>
            <p:nvPr userDrawn="1"/>
          </p:nvSpPr>
          <p:spPr>
            <a:xfrm>
              <a:off x="0" y="0"/>
              <a:ext cx="12199777" cy="9263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IL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07765FD-0D23-D645-B5E2-3BFD3BEC9DF9}"/>
                </a:ext>
              </a:extLst>
            </p:cNvPr>
            <p:cNvSpPr/>
            <p:nvPr userDrawn="1"/>
          </p:nvSpPr>
          <p:spPr>
            <a:xfrm>
              <a:off x="0" y="926353"/>
              <a:ext cx="12199777" cy="866588"/>
            </a:xfrm>
            <a:prstGeom prst="rect">
              <a:avLst/>
            </a:prstGeom>
            <a:solidFill>
              <a:srgbClr val="5F3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IL"/>
            </a:p>
          </p:txBody>
        </p:sp>
        <p:sp>
          <p:nvSpPr>
            <p:cNvPr id="9" name="Triangle 8">
              <a:extLst>
                <a:ext uri="{FF2B5EF4-FFF2-40B4-BE49-F238E27FC236}">
                  <a16:creationId xmlns:a16="http://schemas.microsoft.com/office/drawing/2014/main" id="{F426ECE2-3A8E-274C-B0E5-D7950AEDBC6E}"/>
                </a:ext>
              </a:extLst>
            </p:cNvPr>
            <p:cNvSpPr/>
            <p:nvPr userDrawn="1"/>
          </p:nvSpPr>
          <p:spPr>
            <a:xfrm rot="10800000">
              <a:off x="9305364" y="1754094"/>
              <a:ext cx="274918" cy="197224"/>
            </a:xfrm>
            <a:prstGeom prst="triangle">
              <a:avLst/>
            </a:prstGeom>
            <a:solidFill>
              <a:srgbClr val="5F3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IL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679E0D2-2BC4-2147-8722-3731E59DE1CD}"/>
                </a:ext>
              </a:extLst>
            </p:cNvPr>
            <p:cNvSpPr/>
            <p:nvPr userDrawn="1"/>
          </p:nvSpPr>
          <p:spPr>
            <a:xfrm>
              <a:off x="0" y="6329082"/>
              <a:ext cx="12281647" cy="71718"/>
            </a:xfrm>
            <a:prstGeom prst="rect">
              <a:avLst/>
            </a:prstGeom>
            <a:solidFill>
              <a:srgbClr val="5F3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IL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20476"/>
            <a:ext cx="10058400" cy="145075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924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מלבן 11"/>
          <p:cNvSpPr/>
          <p:nvPr/>
        </p:nvSpPr>
        <p:spPr>
          <a:xfrm>
            <a:off x="0" y="930877"/>
            <a:ext cx="12192000" cy="5403440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47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 algn="ctr"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rgbClr val="D10B7C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8768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>
            <a:lvl1pPr>
              <a:defRPr>
                <a:solidFill>
                  <a:srgbClr val="48474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2DBEB5-55E3-F64A-9E65-359286118FBD}"/>
              </a:ext>
            </a:extLst>
          </p:cNvPr>
          <p:cNvSpPr/>
          <p:nvPr userDrawn="1"/>
        </p:nvSpPr>
        <p:spPr>
          <a:xfrm>
            <a:off x="0" y="0"/>
            <a:ext cx="12199777" cy="926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097174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>
            <a:lvl1pPr>
              <a:defRPr>
                <a:solidFill>
                  <a:srgbClr val="48474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rgbClr val="D10B7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rgbClr val="D10B7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96E4710-745C-0E42-87B6-411897835EB5}"/>
              </a:ext>
            </a:extLst>
          </p:cNvPr>
          <p:cNvSpPr/>
          <p:nvPr userDrawn="1"/>
        </p:nvSpPr>
        <p:spPr>
          <a:xfrm>
            <a:off x="0" y="0"/>
            <a:ext cx="12199777" cy="926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848980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7464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21990F-F072-3D4A-9841-B2F65AC50CAF}"/>
              </a:ext>
            </a:extLst>
          </p:cNvPr>
          <p:cNvSpPr/>
          <p:nvPr userDrawn="1"/>
        </p:nvSpPr>
        <p:spPr>
          <a:xfrm>
            <a:off x="0" y="0"/>
            <a:ext cx="12199777" cy="926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555079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47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3" descr="https://lh5.googleusercontent.com/i1SuYjwTpbA9VgTqX-4q-futLsmi3g_BRPbN0Iunjh1NlVZex-wshrMGe6t-tBElKYpmMeHgPHojAVaK_7Aae-kdJOv4rOBu2YmdnuZaOy-6L4Ava671qiVbCsLoMVmw6W70YtldTq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157162"/>
            <a:ext cx="1238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תמונה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185" y="157162"/>
            <a:ext cx="2933700" cy="561975"/>
          </a:xfrm>
          <a:prstGeom prst="rect">
            <a:avLst/>
          </a:prstGeom>
        </p:spPr>
      </p:pic>
      <p:sp>
        <p:nvSpPr>
          <p:cNvPr id="12" name="מלבן 11"/>
          <p:cNvSpPr/>
          <p:nvPr/>
        </p:nvSpPr>
        <p:spPr>
          <a:xfrm>
            <a:off x="0" y="930877"/>
            <a:ext cx="12192000" cy="5403440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C65DB87-B6EF-1E43-AF1A-16D17E3E7471}"/>
              </a:ext>
            </a:extLst>
          </p:cNvPr>
          <p:cNvSpPr/>
          <p:nvPr userDrawn="1"/>
        </p:nvSpPr>
        <p:spPr>
          <a:xfrm>
            <a:off x="0" y="0"/>
            <a:ext cx="12199777" cy="926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417529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rgbClr val="47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CC4195E-7B21-4793-9E6D-7DD1FAD7041C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600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rgbClr val="F0F0F0"/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415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לבן 14"/>
          <p:cNvSpPr/>
          <p:nvPr/>
        </p:nvSpPr>
        <p:spPr>
          <a:xfrm>
            <a:off x="0" y="1796345"/>
            <a:ext cx="12192000" cy="4537971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11"/>
          <p:cNvSpPr/>
          <p:nvPr/>
        </p:nvSpPr>
        <p:spPr>
          <a:xfrm>
            <a:off x="0" y="934304"/>
            <a:ext cx="12188840" cy="862041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47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e-IL" dirty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11512"/>
            <a:ext cx="10058400" cy="385758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CC4195E-7B21-4793-9E6D-7DD1FAD7041C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3" descr="https://lh5.googleusercontent.com/i1SuYjwTpbA9VgTqX-4q-futLsmi3g_BRPbN0Iunjh1NlVZex-wshrMGe6t-tBElKYpmMeHgPHojAVaK_7Aae-kdJOv4rOBu2YmdnuZaOy-6L4Ava671qiVbCsLoMVmw6W70YtldTq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157162"/>
            <a:ext cx="1238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185" y="157162"/>
            <a:ext cx="2933700" cy="561975"/>
          </a:xfrm>
          <a:prstGeom prst="rect">
            <a:avLst/>
          </a:prstGeom>
        </p:spPr>
      </p:pic>
      <p:sp>
        <p:nvSpPr>
          <p:cNvPr id="14" name="משולש שווה שוקיים 13"/>
          <p:cNvSpPr/>
          <p:nvPr/>
        </p:nvSpPr>
        <p:spPr>
          <a:xfrm rot="10800000">
            <a:off x="9280186" y="1737360"/>
            <a:ext cx="330741" cy="188427"/>
          </a:xfrm>
          <a:prstGeom prst="triangle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9852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r" defTabSz="914400" rtl="1" eaLnBrk="1" latinLnBrk="0" hangingPunct="1">
        <a:lnSpc>
          <a:spcPct val="85000"/>
        </a:lnSpc>
        <a:spcBef>
          <a:spcPct val="0"/>
        </a:spcBef>
        <a:buNone/>
        <a:defRPr sz="4400" kern="1200" spc="-50" baseline="0">
          <a:solidFill>
            <a:schemeClr val="bg1"/>
          </a:solidFill>
          <a:latin typeface="+mj-lt"/>
          <a:ea typeface="+mj-ea"/>
          <a:cs typeface="+mn-cs"/>
        </a:defRPr>
      </a:lvl1pPr>
    </p:titleStyle>
    <p:bodyStyle>
      <a:lvl1pPr marL="0" indent="0" algn="r" defTabSz="914400" rtl="1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Tx/>
        <a:buNone/>
        <a:defRPr sz="2000" kern="1200">
          <a:solidFill>
            <a:srgbClr val="474646"/>
          </a:solidFill>
          <a:latin typeface="+mn-lt"/>
          <a:ea typeface="+mn-ea"/>
          <a:cs typeface="+mn-cs"/>
        </a:defRPr>
      </a:lvl1pPr>
      <a:lvl2pPr marL="201168" indent="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Tx/>
        <a:buNone/>
        <a:defRPr sz="1800" kern="1200">
          <a:solidFill>
            <a:srgbClr val="474646"/>
          </a:solidFill>
          <a:latin typeface="+mn-lt"/>
          <a:ea typeface="+mn-ea"/>
          <a:cs typeface="+mn-cs"/>
        </a:defRPr>
      </a:lvl2pPr>
      <a:lvl3pPr marL="384048" indent="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Tx/>
        <a:buNone/>
        <a:defRPr sz="1400" kern="1200">
          <a:solidFill>
            <a:srgbClr val="474646"/>
          </a:solidFill>
          <a:latin typeface="+mn-lt"/>
          <a:ea typeface="+mn-ea"/>
          <a:cs typeface="+mn-cs"/>
        </a:defRPr>
      </a:lvl3pPr>
      <a:lvl4pPr marL="566928" indent="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Tx/>
        <a:buNone/>
        <a:defRPr sz="1400" kern="1200">
          <a:solidFill>
            <a:srgbClr val="474646"/>
          </a:solidFill>
          <a:latin typeface="+mn-lt"/>
          <a:ea typeface="+mn-ea"/>
          <a:cs typeface="+mn-cs"/>
        </a:defRPr>
      </a:lvl4pPr>
      <a:lvl5pPr marL="749808" indent="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Tx/>
        <a:buNone/>
        <a:defRPr sz="1400" kern="1200">
          <a:solidFill>
            <a:srgbClr val="474646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DZPGmDROvG0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rDI4Eub-78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 smtClean="0"/>
              <a:t>אנרגיה מתחדשת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e-IL" dirty="0" smtClean="0"/>
              <a:t>סולארי, רוח, הידרו-אלקטרית, גיאותרמי ודלק ביולוגי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874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b="1" dirty="0"/>
              <a:t>מיקום חוות רוח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b="1" dirty="0"/>
              <a:t>איפה שיש הרבה רוח. </a:t>
            </a:r>
          </a:p>
          <a:p>
            <a:r>
              <a:rPr lang="he-IL" b="1" dirty="0"/>
              <a:t>למשל, בים או בהר גבוה </a:t>
            </a:r>
            <a:r>
              <a:rPr lang="en-US" b="1" dirty="0"/>
              <a:t>                                                              </a:t>
            </a:r>
          </a:p>
          <a:p>
            <a:r>
              <a:rPr lang="he-IL" b="1" dirty="0"/>
              <a:t>כמו הרי ההימליה.</a:t>
            </a:r>
          </a:p>
          <a:p>
            <a:endParaRPr lang="he-IL" b="1" dirty="0"/>
          </a:p>
          <a:p>
            <a:r>
              <a:rPr lang="he-IL" b="1" dirty="0"/>
              <a:t>בישראל יש 2 חוות רוח:</a:t>
            </a:r>
          </a:p>
          <a:p>
            <a:pPr marL="457200" indent="-457200">
              <a:buAutoNum type="arabicPeriod"/>
            </a:pPr>
            <a:r>
              <a:rPr lang="he-IL" b="1" dirty="0"/>
              <a:t>הר הגלבוע </a:t>
            </a:r>
          </a:p>
          <a:p>
            <a:pPr marL="457200" indent="-457200">
              <a:buAutoNum type="arabicPeriod"/>
            </a:pPr>
            <a:r>
              <a:rPr lang="he-IL" b="1" dirty="0"/>
              <a:t>רמת הגולן</a:t>
            </a:r>
          </a:p>
          <a:p>
            <a:endParaRPr lang="he-IL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006" y="1922888"/>
            <a:ext cx="4233162" cy="26605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2920" y="4283587"/>
            <a:ext cx="1188720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100" dirty="0" smtClean="0"/>
              <a:t>NASA</a:t>
            </a:r>
            <a:endParaRPr lang="he-IL" sz="1100" dirty="0"/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006" y="4672062"/>
            <a:ext cx="2581363" cy="1585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8970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טבלה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6483179"/>
              </p:ext>
            </p:extLst>
          </p:nvPr>
        </p:nvGraphicFramePr>
        <p:xfrm>
          <a:off x="629393" y="459969"/>
          <a:ext cx="11291454" cy="419056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5645727">
                  <a:extLst>
                    <a:ext uri="{9D8B030D-6E8A-4147-A177-3AD203B41FA5}">
                      <a16:colId xmlns:a16="http://schemas.microsoft.com/office/drawing/2014/main" val="1078134312"/>
                    </a:ext>
                  </a:extLst>
                </a:gridCol>
                <a:gridCol w="5645727">
                  <a:extLst>
                    <a:ext uri="{9D8B030D-6E8A-4147-A177-3AD203B41FA5}">
                      <a16:colId xmlns:a16="http://schemas.microsoft.com/office/drawing/2014/main" val="904026225"/>
                    </a:ext>
                  </a:extLst>
                </a:gridCol>
              </a:tblGrid>
              <a:tr h="483960"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 smtClean="0"/>
                        <a:t>יתרון</a:t>
                      </a:r>
                      <a:r>
                        <a:rPr lang="he-IL" sz="2800" baseline="0" dirty="0" smtClean="0"/>
                        <a:t> של חוות רוח</a:t>
                      </a:r>
                      <a:endParaRPr lang="he-I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 smtClean="0"/>
                        <a:t>חסרון</a:t>
                      </a:r>
                      <a:endParaRPr lang="he-IL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6727354"/>
                  </a:ext>
                </a:extLst>
              </a:tr>
              <a:tr h="3672404">
                <a:tc>
                  <a:txBody>
                    <a:bodyPr/>
                    <a:lstStyle/>
                    <a:p>
                      <a:pPr algn="r" rtl="1"/>
                      <a:r>
                        <a:rPr lang="he-IL" sz="2800" dirty="0" smtClean="0"/>
                        <a:t>ניתן לייצר חשמל זול בטווח</a:t>
                      </a:r>
                      <a:r>
                        <a:rPr lang="he-IL" sz="2800" baseline="0" dirty="0" smtClean="0"/>
                        <a:t> ארוך</a:t>
                      </a:r>
                    </a:p>
                    <a:p>
                      <a:pPr algn="r" rtl="1"/>
                      <a:endParaRPr lang="he-IL" sz="2800" baseline="0" dirty="0" smtClean="0"/>
                    </a:p>
                    <a:p>
                      <a:pPr algn="r" rtl="1"/>
                      <a:r>
                        <a:rPr lang="he-IL" sz="2800" baseline="0" dirty="0" smtClean="0"/>
                        <a:t>הייצור לא מזהם</a:t>
                      </a:r>
                      <a:endParaRPr lang="he-IL" sz="2800" dirty="0" smtClean="0"/>
                    </a:p>
                    <a:p>
                      <a:pPr algn="r" rtl="1"/>
                      <a:endParaRPr lang="he-I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2800" dirty="0" smtClean="0"/>
                        <a:t>ציפורים</a:t>
                      </a:r>
                      <a:r>
                        <a:rPr lang="he-IL" sz="2800" baseline="0" dirty="0" smtClean="0"/>
                        <a:t> מתות בשל התנגשות בלהבים המסתובבים</a:t>
                      </a:r>
                    </a:p>
                    <a:p>
                      <a:pPr algn="r" rtl="1"/>
                      <a:endParaRPr lang="he-IL" sz="2800" baseline="0" dirty="0" smtClean="0"/>
                    </a:p>
                    <a:p>
                      <a:pPr algn="r" rtl="1"/>
                      <a:r>
                        <a:rPr lang="he-IL" sz="2800" baseline="0" dirty="0" smtClean="0"/>
                        <a:t>יש הטוענים שחוות רוח מכרעת את הנוף</a:t>
                      </a:r>
                    </a:p>
                    <a:p>
                      <a:pPr algn="r" rtl="1"/>
                      <a:endParaRPr lang="he-IL" sz="2800" baseline="0" dirty="0" smtClean="0"/>
                    </a:p>
                    <a:p>
                      <a:pPr algn="r" rtl="1"/>
                      <a:r>
                        <a:rPr lang="he-IL" sz="2800" baseline="0" dirty="0" smtClean="0"/>
                        <a:t>לא תמיד יש רוח (פתרון = לאגור או להשתמש בתחליפים)</a:t>
                      </a:r>
                      <a:endParaRPr lang="he-IL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402658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01338" y="4872447"/>
            <a:ext cx="10162902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dirty="0"/>
              <a:t>בישראל צה"ל מתנגד להקמת חוות רוח בטענה שחוות הרוח פוגעות בתשדורות וגם מפריעות למטוסים</a:t>
            </a:r>
          </a:p>
          <a:p>
            <a:pPr algn="r"/>
            <a:endParaRPr lang="he-IL" dirty="0"/>
          </a:p>
          <a:p>
            <a:pPr algn="r"/>
            <a:r>
              <a:rPr lang="he-IL" dirty="0"/>
              <a:t>והנה סרטון שבו תושבי הגולן מתנגדים לבניית חוות רוח</a:t>
            </a:r>
          </a:p>
          <a:p>
            <a:pPr algn="r"/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www.youtube.com/watch?v=DZPGmDROvG0</a:t>
            </a:r>
            <a:endParaRPr lang="en-US" dirty="0" smtClean="0"/>
          </a:p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3147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468" y="1223004"/>
            <a:ext cx="8278957" cy="420678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946600" y="5684717"/>
            <a:ext cx="622069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www.youtube.com/watch?v=SrDI4Eub-78</a:t>
            </a:r>
            <a:endParaRPr lang="en-US" dirty="0" smtClean="0"/>
          </a:p>
          <a:p>
            <a:pPr algn="l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4438813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75131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אנרגיה הידרו-אלקטרית</a:t>
            </a:r>
            <a:endParaRPr lang="he-IL" dirty="0"/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5430" y="1947317"/>
            <a:ext cx="5810250" cy="4295775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6927" y="2404790"/>
            <a:ext cx="1800225" cy="317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3691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778" y="283708"/>
            <a:ext cx="10111603" cy="5484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7426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מיקום סכר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22515" y="2272769"/>
            <a:ext cx="10058400" cy="3857582"/>
          </a:xfrm>
        </p:spPr>
        <p:txBody>
          <a:bodyPr/>
          <a:lstStyle/>
          <a:p>
            <a:r>
              <a:rPr lang="he-IL" dirty="0" smtClean="0"/>
              <a:t>- על </a:t>
            </a:r>
            <a:r>
              <a:rPr lang="he-IL" b="1" dirty="0"/>
              <a:t>נהרות רחבים שזורמים מהר</a:t>
            </a:r>
            <a:r>
              <a:rPr lang="he-IL" dirty="0"/>
              <a:t>. לכן עדיף על נהר באזור הררי ולא במישור. </a:t>
            </a:r>
            <a:r>
              <a:rPr lang="he-IL" dirty="0" smtClean="0"/>
              <a:t>                                                 לכן </a:t>
            </a:r>
            <a:r>
              <a:rPr lang="he-IL" dirty="0"/>
              <a:t>זה יהיה במעלה הנהר ולא במורד הנהר (ככל שמתקרבים לים, הזרימה יותר חלשה).</a:t>
            </a:r>
          </a:p>
          <a:p>
            <a:r>
              <a:rPr lang="he-IL" dirty="0"/>
              <a:t>- </a:t>
            </a:r>
            <a:r>
              <a:rPr lang="he-IL" b="1" dirty="0" smtClean="0"/>
              <a:t>הרחק ממקום </a:t>
            </a:r>
            <a:r>
              <a:rPr lang="he-IL" b="1" dirty="0"/>
              <a:t>יישוב </a:t>
            </a:r>
            <a:r>
              <a:rPr lang="he-IL" dirty="0"/>
              <a:t>כדי להימנע מהצורך לפנות יישובים</a:t>
            </a:r>
          </a:p>
          <a:p>
            <a:r>
              <a:rPr lang="he-IL" dirty="0"/>
              <a:t>- </a:t>
            </a:r>
            <a:r>
              <a:rPr lang="he-IL" b="1" dirty="0" smtClean="0"/>
              <a:t>הרחק ממפגש </a:t>
            </a:r>
            <a:r>
              <a:rPr lang="he-IL" b="1" dirty="0"/>
              <a:t>של לוחות </a:t>
            </a:r>
            <a:r>
              <a:rPr lang="he-IL" b="1" dirty="0" smtClean="0"/>
              <a:t>טקטוניים </a:t>
            </a:r>
            <a:r>
              <a:rPr lang="he-IL" dirty="0"/>
              <a:t>(אזור של רעידת אדמה)</a:t>
            </a:r>
          </a:p>
          <a:p>
            <a:endParaRPr lang="he-IL" dirty="0"/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0955" y="4201560"/>
            <a:ext cx="4591050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9675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84" y="1109393"/>
            <a:ext cx="6331479" cy="500452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584" y="6061663"/>
            <a:ext cx="4932219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200" dirty="0"/>
              <a:t>https://earthobservatory.nasa.gov/images/38879/three-gorges-dam-china</a:t>
            </a:r>
            <a:endParaRPr lang="he-IL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7641772" y="1854925"/>
            <a:ext cx="3056708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dirty="0"/>
              <a:t>מאגרי </a:t>
            </a:r>
            <a:r>
              <a:rPr lang="he-IL" dirty="0" smtClean="0"/>
              <a:t>מים שמופיעים במפה  </a:t>
            </a:r>
            <a:r>
              <a:rPr lang="he-IL" dirty="0"/>
              <a:t>יכולים לרמז על קיומו של סכר (אבל לא תמיד – יש גם אגמים טבעיים)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70617" y="5190585"/>
            <a:ext cx="2858392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dirty="0" smtClean="0"/>
              <a:t>תמונת </a:t>
            </a:r>
            <a:r>
              <a:rPr lang="he-IL" dirty="0" err="1" smtClean="0"/>
              <a:t>לווין</a:t>
            </a:r>
            <a:r>
              <a:rPr lang="he-IL" dirty="0" smtClean="0"/>
              <a:t> של הסכר הגדול בעולם </a:t>
            </a:r>
            <a:r>
              <a:rPr lang="he-IL" dirty="0" smtClean="0"/>
              <a:t>שנמצא בסין</a:t>
            </a:r>
            <a:r>
              <a:rPr lang="he-IL" dirty="0" smtClean="0"/>
              <a:t>. </a:t>
            </a:r>
          </a:p>
          <a:p>
            <a:pPr algn="r"/>
            <a:r>
              <a:rPr lang="he-IL" dirty="0" smtClean="0"/>
              <a:t>נסו לחפש את הסכר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4700685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כיצד לדעת את כיוון זרימת הנהר</a:t>
            </a:r>
            <a:endParaRPr lang="he-IL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1765" y="2285864"/>
            <a:ext cx="6569429" cy="3331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290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טבלה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3451154"/>
              </p:ext>
            </p:extLst>
          </p:nvPr>
        </p:nvGraphicFramePr>
        <p:xfrm>
          <a:off x="332905" y="366969"/>
          <a:ext cx="11596254" cy="5910308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992581">
                  <a:extLst>
                    <a:ext uri="{9D8B030D-6E8A-4147-A177-3AD203B41FA5}">
                      <a16:colId xmlns:a16="http://schemas.microsoft.com/office/drawing/2014/main" val="2513382891"/>
                    </a:ext>
                  </a:extLst>
                </a:gridCol>
                <a:gridCol w="8603673">
                  <a:extLst>
                    <a:ext uri="{9D8B030D-6E8A-4147-A177-3AD203B41FA5}">
                      <a16:colId xmlns:a16="http://schemas.microsoft.com/office/drawing/2014/main" val="3041229220"/>
                    </a:ext>
                  </a:extLst>
                </a:gridCol>
              </a:tblGrid>
              <a:tr h="319466">
                <a:tc>
                  <a:txBody>
                    <a:bodyPr/>
                    <a:lstStyle/>
                    <a:p>
                      <a:pPr algn="ctr" rtl="1"/>
                      <a:r>
                        <a:rPr lang="he-IL" sz="2000" b="1" dirty="0" smtClean="0"/>
                        <a:t>יתרון סכר</a:t>
                      </a:r>
                      <a:endParaRPr lang="he-I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b="1" dirty="0" smtClean="0"/>
                        <a:t>חסרון סכר</a:t>
                      </a:r>
                      <a:endParaRPr lang="he-IL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262096"/>
                  </a:ext>
                </a:extLst>
              </a:tr>
              <a:tr h="5514068">
                <a:tc>
                  <a:txBody>
                    <a:bodyPr/>
                    <a:lstStyle/>
                    <a:p>
                      <a:pPr algn="r" rtl="1"/>
                      <a:r>
                        <a:rPr lang="he-IL" sz="2000" b="1" dirty="0" smtClean="0"/>
                        <a:t>יצור אנרגיה </a:t>
                      </a:r>
                      <a:r>
                        <a:rPr lang="he-IL" sz="2000" b="1" dirty="0" smtClean="0">
                          <a:solidFill>
                            <a:srgbClr val="FF0000"/>
                          </a:solidFill>
                        </a:rPr>
                        <a:t>לא מתכלה</a:t>
                      </a:r>
                      <a:r>
                        <a:rPr lang="he-IL" sz="2000" b="1" dirty="0" smtClean="0"/>
                        <a:t>, </a:t>
                      </a:r>
                      <a:r>
                        <a:rPr lang="he-IL" sz="2000" b="1" dirty="0" smtClean="0">
                          <a:solidFill>
                            <a:srgbClr val="FF0000"/>
                          </a:solidFill>
                        </a:rPr>
                        <a:t>לא מזהמת </a:t>
                      </a:r>
                      <a:r>
                        <a:rPr lang="he-IL" sz="2000" b="1" dirty="0" smtClean="0"/>
                        <a:t>וזולה בטווח ארוך.  </a:t>
                      </a:r>
                    </a:p>
                    <a:p>
                      <a:pPr algn="r" rtl="1"/>
                      <a:endParaRPr lang="he-IL" sz="2000" b="1" dirty="0" smtClean="0"/>
                    </a:p>
                    <a:p>
                      <a:pPr algn="r" rtl="1"/>
                      <a:r>
                        <a:rPr lang="he-IL" sz="2000" b="1" dirty="0" smtClean="0"/>
                        <a:t>הסכר</a:t>
                      </a:r>
                      <a:r>
                        <a:rPr lang="he-IL" sz="2000" b="1" baseline="0" dirty="0" smtClean="0"/>
                        <a:t> מאפשר</a:t>
                      </a:r>
                      <a:r>
                        <a:rPr lang="he-IL" sz="2000" b="1" dirty="0" smtClean="0"/>
                        <a:t> </a:t>
                      </a:r>
                      <a:r>
                        <a:rPr lang="he-IL" sz="2000" b="1" dirty="0" smtClean="0">
                          <a:solidFill>
                            <a:srgbClr val="FF0000"/>
                          </a:solidFill>
                        </a:rPr>
                        <a:t>לשלוט על המים</a:t>
                      </a:r>
                      <a:r>
                        <a:rPr lang="he-IL" sz="2000" b="1" dirty="0" smtClean="0"/>
                        <a:t>:</a:t>
                      </a:r>
                      <a:r>
                        <a:rPr lang="he-IL" sz="2000" b="1" baseline="0" dirty="0" smtClean="0"/>
                        <a:t> </a:t>
                      </a:r>
                    </a:p>
                    <a:p>
                      <a:pPr algn="r" rtl="1"/>
                      <a:r>
                        <a:rPr lang="he-IL" sz="2000" b="1" dirty="0" smtClean="0"/>
                        <a:t>בימי בצורת, הסכר יפתח להעביר מים מהמאגר למורד הנהר). </a:t>
                      </a:r>
                    </a:p>
                    <a:p>
                      <a:pPr algn="r" rtl="1"/>
                      <a:r>
                        <a:rPr lang="he-IL" sz="2000" b="1" dirty="0" smtClean="0"/>
                        <a:t>בימי גשם עז, הסכר </a:t>
                      </a:r>
                      <a:r>
                        <a:rPr lang="he-IL" sz="2000" b="1" dirty="0" err="1" smtClean="0"/>
                        <a:t>יסגר</a:t>
                      </a:r>
                      <a:r>
                        <a:rPr lang="he-IL" sz="2000" b="1" dirty="0" smtClean="0"/>
                        <a:t> כדי למנוע הצפה</a:t>
                      </a:r>
                    </a:p>
                    <a:p>
                      <a:pPr algn="r" rtl="1"/>
                      <a:r>
                        <a:rPr lang="he-IL" sz="2000" b="1" dirty="0" smtClean="0"/>
                        <a:t> </a:t>
                      </a:r>
                    </a:p>
                    <a:p>
                      <a:pPr algn="r" rtl="1"/>
                      <a:r>
                        <a:rPr lang="he-IL" sz="2000" b="1" dirty="0" smtClean="0"/>
                        <a:t>להשתמש</a:t>
                      </a:r>
                      <a:r>
                        <a:rPr lang="he-IL" sz="2000" b="1" baseline="0" dirty="0" smtClean="0"/>
                        <a:t> ב</a:t>
                      </a:r>
                      <a:r>
                        <a:rPr lang="he-IL" sz="2000" b="1" baseline="0" dirty="0" smtClean="0">
                          <a:solidFill>
                            <a:srgbClr val="FF0000"/>
                          </a:solidFill>
                        </a:rPr>
                        <a:t>מאגר המים</a:t>
                      </a:r>
                      <a:r>
                        <a:rPr lang="he-IL" sz="2000" b="1" baseline="0" dirty="0" smtClean="0"/>
                        <a:t> שנוצר לטובת דייג, תיירות ו</a:t>
                      </a:r>
                      <a:r>
                        <a:rPr lang="he-IL" sz="2000" b="1" dirty="0" smtClean="0"/>
                        <a:t>תחבורה ימית</a:t>
                      </a:r>
                    </a:p>
                    <a:p>
                      <a:pPr algn="r" rtl="1"/>
                      <a:endParaRPr lang="he-I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2000" b="1" dirty="0" smtClean="0"/>
                        <a:t>לעיתים צריך </a:t>
                      </a:r>
                      <a:r>
                        <a:rPr lang="he-IL" sz="2000" b="1" dirty="0" smtClean="0">
                          <a:solidFill>
                            <a:srgbClr val="FF0000"/>
                          </a:solidFill>
                        </a:rPr>
                        <a:t>לפנות אנשים מבתיהם </a:t>
                      </a:r>
                      <a:r>
                        <a:rPr lang="he-IL" sz="2000" b="1" dirty="0" smtClean="0"/>
                        <a:t>לטובת בנית הסכר</a:t>
                      </a:r>
                    </a:p>
                    <a:p>
                      <a:pPr algn="r" rtl="1"/>
                      <a:endParaRPr lang="he-IL" sz="2000" b="1" dirty="0" smtClean="0"/>
                    </a:p>
                    <a:p>
                      <a:pPr algn="r" rtl="1"/>
                      <a:r>
                        <a:rPr lang="he-IL" sz="2000" b="1" dirty="0" smtClean="0"/>
                        <a:t>אם</a:t>
                      </a:r>
                      <a:r>
                        <a:rPr lang="he-IL" sz="2000" b="1" baseline="0" dirty="0" smtClean="0"/>
                        <a:t> תהיה תקלה בסכר (או פיגוע טרור), יש חשש שהמאגר </a:t>
                      </a:r>
                      <a:r>
                        <a:rPr lang="he-IL" sz="2000" b="1" baseline="0" dirty="0" smtClean="0">
                          <a:solidFill>
                            <a:srgbClr val="FF0000"/>
                          </a:solidFill>
                        </a:rPr>
                        <a:t>יציף</a:t>
                      </a:r>
                      <a:r>
                        <a:rPr lang="he-IL" sz="2000" b="1" baseline="0" dirty="0" smtClean="0"/>
                        <a:t> את כל האזור</a:t>
                      </a:r>
                      <a:endParaRPr lang="he-IL" sz="2000" b="1" dirty="0" smtClean="0"/>
                    </a:p>
                    <a:p>
                      <a:pPr algn="r" rtl="1"/>
                      <a:endParaRPr lang="he-IL" sz="2000" b="1" dirty="0" smtClean="0"/>
                    </a:p>
                    <a:p>
                      <a:pPr algn="r" rtl="1"/>
                      <a:r>
                        <a:rPr lang="he-IL" sz="2000" b="1" dirty="0" smtClean="0"/>
                        <a:t>הסכר </a:t>
                      </a:r>
                      <a:r>
                        <a:rPr lang="he-IL" sz="2000" b="1" dirty="0" smtClean="0">
                          <a:solidFill>
                            <a:srgbClr val="FF0000"/>
                          </a:solidFill>
                        </a:rPr>
                        <a:t>מונע מהסחף </a:t>
                      </a:r>
                      <a:r>
                        <a:rPr lang="he-IL" sz="2000" b="1" dirty="0" smtClean="0"/>
                        <a:t>(אדמה </a:t>
                      </a:r>
                      <a:r>
                        <a:rPr lang="he-IL" sz="2000" b="1" dirty="0" err="1" smtClean="0"/>
                        <a:t>פוריה</a:t>
                      </a:r>
                      <a:r>
                        <a:rPr lang="he-IL" sz="2000" b="1" dirty="0" smtClean="0"/>
                        <a:t> שזורמת עם הנהר) </a:t>
                      </a:r>
                      <a:r>
                        <a:rPr lang="he-IL" sz="2000" b="1" dirty="0" smtClean="0">
                          <a:solidFill>
                            <a:srgbClr val="FF0000"/>
                          </a:solidFill>
                        </a:rPr>
                        <a:t>להמשיך במורד הנהר</a:t>
                      </a:r>
                      <a:r>
                        <a:rPr lang="he-IL" sz="2000" b="1" dirty="0" smtClean="0"/>
                        <a:t>. </a:t>
                      </a:r>
                    </a:p>
                    <a:p>
                      <a:pPr algn="r" rtl="1"/>
                      <a:r>
                        <a:rPr lang="he-IL" sz="2000" b="1" dirty="0" smtClean="0"/>
                        <a:t>לכן החקלאי  שגר במורד הנהר לא מקבל סחף עשיר</a:t>
                      </a:r>
                    </a:p>
                    <a:p>
                      <a:pPr algn="r" rtl="1"/>
                      <a:endParaRPr lang="he-IL" sz="2000" b="1" dirty="0" smtClean="0"/>
                    </a:p>
                    <a:p>
                      <a:pPr algn="r" rtl="1"/>
                      <a:r>
                        <a:rPr lang="he-IL" sz="2000" b="1" dirty="0" smtClean="0"/>
                        <a:t>בניית הסכר באמצע הנהר </a:t>
                      </a:r>
                      <a:r>
                        <a:rPr lang="he-IL" sz="2000" b="1" dirty="0" smtClean="0">
                          <a:solidFill>
                            <a:srgbClr val="FF0000"/>
                          </a:solidFill>
                        </a:rPr>
                        <a:t>פוגעת בבע"ח ובצמחיה </a:t>
                      </a:r>
                      <a:r>
                        <a:rPr lang="he-IL" sz="2000" b="1" dirty="0" smtClean="0"/>
                        <a:t>(כי באמצע אזור המחיה שלהם בנו חומה).</a:t>
                      </a:r>
                    </a:p>
                    <a:p>
                      <a:pPr algn="r" rtl="1"/>
                      <a:r>
                        <a:rPr lang="he-IL" sz="2000" b="1" dirty="0" smtClean="0"/>
                        <a:t> </a:t>
                      </a:r>
                    </a:p>
                    <a:p>
                      <a:pPr algn="r" rtl="1"/>
                      <a:r>
                        <a:rPr lang="he-IL" sz="2000" b="1" dirty="0" smtClean="0"/>
                        <a:t>בניית סכר במדינה אחת פוגעת בזרימת המים במדינה אחרת (אם זה </a:t>
                      </a:r>
                      <a:r>
                        <a:rPr lang="he-IL" sz="2000" b="1" dirty="0" smtClean="0">
                          <a:solidFill>
                            <a:srgbClr val="FF0000"/>
                          </a:solidFill>
                        </a:rPr>
                        <a:t>אזור מדברי</a:t>
                      </a:r>
                      <a:r>
                        <a:rPr lang="he-IL" sz="2000" b="1" dirty="0" smtClean="0"/>
                        <a:t>) ולכן נוצרו </a:t>
                      </a:r>
                      <a:r>
                        <a:rPr lang="he-IL" sz="2000" b="1" dirty="0" smtClean="0">
                          <a:solidFill>
                            <a:srgbClr val="FF0000"/>
                          </a:solidFill>
                        </a:rPr>
                        <a:t>סכסוכים </a:t>
                      </a:r>
                      <a:r>
                        <a:rPr lang="he-IL" sz="2000" b="1" dirty="0" err="1" smtClean="0">
                          <a:solidFill>
                            <a:srgbClr val="FF0000"/>
                          </a:solidFill>
                        </a:rPr>
                        <a:t>בינ"לים</a:t>
                      </a:r>
                      <a:r>
                        <a:rPr lang="he-IL" sz="2000" b="1" dirty="0" smtClean="0"/>
                        <a:t>.              </a:t>
                      </a:r>
                    </a:p>
                    <a:p>
                      <a:pPr algn="r" rtl="1"/>
                      <a:r>
                        <a:rPr lang="he-IL" sz="2000" b="1" dirty="0" smtClean="0"/>
                        <a:t>למשל, עיראק וסוריה זועמות על טורקיה שבנתה סכרים על נהרות הפרת והחידקל (נהרות שמתחילים בטורקיה וממשיכים לסוריה ועיראק). </a:t>
                      </a:r>
                    </a:p>
                    <a:p>
                      <a:pPr algn="r" rtl="1"/>
                      <a:r>
                        <a:rPr lang="he-IL" sz="2000" b="1" dirty="0" smtClean="0"/>
                        <a:t>כנ"ל מצרים מאיימת במלחמה על  אתיופיה, אם זו תממש את </a:t>
                      </a:r>
                      <a:r>
                        <a:rPr lang="he-IL" sz="2000" b="1" dirty="0" err="1" smtClean="0"/>
                        <a:t>תוכניתה</a:t>
                      </a:r>
                      <a:r>
                        <a:rPr lang="he-IL" sz="2000" b="1" dirty="0" smtClean="0"/>
                        <a:t> לבנות סכר על  נהר </a:t>
                      </a:r>
                      <a:r>
                        <a:rPr lang="he-IL" sz="2000" b="1" dirty="0" smtClean="0"/>
                        <a:t>הנילוס (אתיופיה</a:t>
                      </a:r>
                      <a:r>
                        <a:rPr lang="he-IL" sz="2000" b="1" baseline="0" dirty="0" smtClean="0"/>
                        <a:t> רוצה חשמל אבל מצרים צריכה את המים)</a:t>
                      </a:r>
                      <a:endParaRPr lang="he-IL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53402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7192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תוכן עניינים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 dirty="0"/>
          </a:p>
          <a:p>
            <a:r>
              <a:rPr lang="he-IL" dirty="0"/>
              <a:t> </a:t>
            </a:r>
            <a:r>
              <a:rPr lang="he-IL" sz="2800" dirty="0"/>
              <a:t>אנרגיה סולארית מהשמש </a:t>
            </a:r>
            <a:r>
              <a:rPr lang="he-IL" dirty="0" smtClean="0"/>
              <a:t>עמוד 7-4</a:t>
            </a:r>
            <a:endParaRPr lang="he-IL" dirty="0"/>
          </a:p>
          <a:p>
            <a:r>
              <a:rPr lang="he-IL" sz="2800" dirty="0"/>
              <a:t> חוות רוח </a:t>
            </a:r>
            <a:r>
              <a:rPr lang="he-IL" dirty="0"/>
              <a:t>עמוד </a:t>
            </a:r>
            <a:r>
              <a:rPr lang="he-IL" dirty="0" smtClean="0"/>
              <a:t>12-9</a:t>
            </a:r>
            <a:endParaRPr lang="he-IL" dirty="0"/>
          </a:p>
          <a:p>
            <a:r>
              <a:rPr lang="he-IL" dirty="0"/>
              <a:t> </a:t>
            </a:r>
            <a:r>
              <a:rPr lang="he-IL" sz="2800" dirty="0"/>
              <a:t>סכר, אנרגיה הידרו-אלקטרית ממים </a:t>
            </a:r>
            <a:r>
              <a:rPr lang="he-IL" dirty="0" smtClean="0"/>
              <a:t>עמוד 20-14</a:t>
            </a:r>
            <a:endParaRPr lang="he-IL" dirty="0"/>
          </a:p>
          <a:p>
            <a:r>
              <a:rPr lang="he-IL" dirty="0"/>
              <a:t> </a:t>
            </a:r>
            <a:r>
              <a:rPr lang="he-IL" sz="2800" dirty="0"/>
              <a:t>אנרגיה גיאותרמית מהחום שבאדמה </a:t>
            </a:r>
            <a:r>
              <a:rPr lang="he-IL" dirty="0" smtClean="0"/>
              <a:t>עמוד 24-22 </a:t>
            </a:r>
            <a:endParaRPr lang="he-IL" dirty="0"/>
          </a:p>
          <a:p>
            <a:r>
              <a:rPr lang="he-IL" dirty="0"/>
              <a:t> </a:t>
            </a:r>
            <a:r>
              <a:rPr lang="he-IL" sz="2800" dirty="0"/>
              <a:t>ביו-אנרגיה, דלק ביולוגי: אנרגיה מהצומח </a:t>
            </a:r>
            <a:r>
              <a:rPr lang="he-IL" dirty="0" smtClean="0"/>
              <a:t>עמוד 27-26 </a:t>
            </a:r>
            <a:endParaRPr lang="he-IL" dirty="0"/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1238685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4868" y="242709"/>
            <a:ext cx="9370535" cy="5380594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627" y="2451478"/>
            <a:ext cx="1571625" cy="317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9784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97590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אנרגיה גאו-תרמית</a:t>
            </a:r>
            <a:endParaRPr lang="he-IL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5056" y="1870937"/>
            <a:ext cx="8008213" cy="4289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5493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8609" y="445772"/>
            <a:ext cx="7293825" cy="54669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45029" y="2055854"/>
            <a:ext cx="2618509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2800" b="1" dirty="0" smtClean="0"/>
              <a:t>מיקום: </a:t>
            </a:r>
          </a:p>
          <a:p>
            <a:pPr algn="r"/>
            <a:r>
              <a:rPr lang="he-IL" sz="2800" dirty="0" smtClean="0"/>
              <a:t>קרוב לאזור </a:t>
            </a:r>
          </a:p>
          <a:p>
            <a:pPr algn="r"/>
            <a:r>
              <a:rPr lang="he-IL" sz="2800" dirty="0" smtClean="0"/>
              <a:t>שיש בו</a:t>
            </a:r>
          </a:p>
          <a:p>
            <a:pPr algn="r"/>
            <a:r>
              <a:rPr lang="he-IL" sz="2800" dirty="0" smtClean="0"/>
              <a:t>פעילות טקטונית (געשית)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25242503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-287382" y="703802"/>
            <a:ext cx="11965577" cy="1450757"/>
          </a:xfrm>
        </p:spPr>
        <p:txBody>
          <a:bodyPr>
            <a:normAutofit fontScale="90000"/>
          </a:bodyPr>
          <a:lstStyle/>
          <a:p>
            <a:r>
              <a:rPr lang="he-IL" sz="4000" dirty="0"/>
              <a:t>חברה </a:t>
            </a:r>
            <a:r>
              <a:rPr lang="he-IL" sz="4000" dirty="0" smtClean="0"/>
              <a:t>ישראלית בעלת </a:t>
            </a:r>
            <a:r>
              <a:rPr lang="he-IL" sz="4000" dirty="0"/>
              <a:t>תחנות </a:t>
            </a:r>
            <a:r>
              <a:rPr lang="he-IL" sz="4000" dirty="0" smtClean="0"/>
              <a:t>גאו-תרמיות </a:t>
            </a:r>
            <a:r>
              <a:rPr lang="he-IL" sz="4000" dirty="0"/>
              <a:t>במקומות רבים בעולם</a:t>
            </a:r>
            <a:r>
              <a:rPr lang="he-IL" dirty="0"/>
              <a:t/>
            </a:r>
            <a:br>
              <a:rPr lang="he-IL" dirty="0"/>
            </a:br>
            <a:endParaRPr lang="he-IL" dirty="0"/>
          </a:p>
        </p:txBody>
      </p:sp>
      <p:pic>
        <p:nvPicPr>
          <p:cNvPr id="4" name="מציין מיקום תוכן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963" y="2141377"/>
            <a:ext cx="10058400" cy="35975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6519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98290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דלק ביולוגי (ביו-אנרגיה)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6675120" y="2011512"/>
            <a:ext cx="4480560" cy="3409574"/>
          </a:xfrm>
        </p:spPr>
        <p:txBody>
          <a:bodyPr/>
          <a:lstStyle/>
          <a:p>
            <a:r>
              <a:rPr lang="he-IL" dirty="0"/>
              <a:t>אנרגיה חשמלית מחומר אורגני מהחי ומהצומח. </a:t>
            </a:r>
          </a:p>
          <a:p>
            <a:endParaRPr lang="he-IL" dirty="0"/>
          </a:p>
          <a:p>
            <a:r>
              <a:rPr lang="he-IL" dirty="0"/>
              <a:t>האנרגיה מופקת מבעירה של חומר צמחי או מהשמן שמופק מצמחים כמו </a:t>
            </a:r>
            <a:r>
              <a:rPr lang="he-IL" dirty="0" smtClean="0"/>
              <a:t>תירס, קנה-סוכר </a:t>
            </a:r>
            <a:r>
              <a:rPr lang="he-IL" dirty="0"/>
              <a:t>ואצות</a:t>
            </a:r>
            <a:r>
              <a:rPr lang="he-IL" dirty="0" smtClean="0"/>
              <a:t>.</a:t>
            </a:r>
          </a:p>
          <a:p>
            <a:endParaRPr lang="he-IL" dirty="0"/>
          </a:p>
          <a:p>
            <a:r>
              <a:rPr lang="he-IL" dirty="0" smtClean="0"/>
              <a:t>ניתן לייצר כך דלק וחשמל</a:t>
            </a:r>
            <a:endParaRPr lang="he-IL" dirty="0"/>
          </a:p>
          <a:p>
            <a:endParaRPr lang="he-IL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769" y="2011512"/>
            <a:ext cx="3307276" cy="40018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6265" y="5948000"/>
            <a:ext cx="3796145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1050" dirty="0"/>
              <a:t>katherine-volkovski-Q_MJjEN14uk-unsplash</a:t>
            </a:r>
            <a:endParaRPr lang="he-IL" sz="1050" dirty="0"/>
          </a:p>
        </p:txBody>
      </p:sp>
    </p:spTree>
    <p:extLst>
      <p:ext uri="{BB962C8B-B14F-4D97-AF65-F5344CB8AC3E}">
        <p14:creationId xmlns:p14="http://schemas.microsoft.com/office/powerpoint/2010/main" val="39268715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טבלה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9255617"/>
              </p:ext>
            </p:extLst>
          </p:nvPr>
        </p:nvGraphicFramePr>
        <p:xfrm>
          <a:off x="1064819" y="1184544"/>
          <a:ext cx="9594472" cy="5006476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797236">
                  <a:extLst>
                    <a:ext uri="{9D8B030D-6E8A-4147-A177-3AD203B41FA5}">
                      <a16:colId xmlns:a16="http://schemas.microsoft.com/office/drawing/2014/main" val="580742216"/>
                    </a:ext>
                  </a:extLst>
                </a:gridCol>
                <a:gridCol w="4797236">
                  <a:extLst>
                    <a:ext uri="{9D8B030D-6E8A-4147-A177-3AD203B41FA5}">
                      <a16:colId xmlns:a16="http://schemas.microsoft.com/office/drawing/2014/main" val="1733503346"/>
                    </a:ext>
                  </a:extLst>
                </a:gridCol>
              </a:tblGrid>
              <a:tr h="496566">
                <a:tc>
                  <a:txBody>
                    <a:bodyPr/>
                    <a:lstStyle/>
                    <a:p>
                      <a:pPr algn="ctr" rtl="1"/>
                      <a:r>
                        <a:rPr lang="he-IL" sz="3200" dirty="0" smtClean="0"/>
                        <a:t>יתרון ביו-אנרגיה</a:t>
                      </a:r>
                      <a:endParaRPr lang="he-IL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3200" dirty="0" smtClean="0"/>
                        <a:t>חסרון</a:t>
                      </a:r>
                      <a:endParaRPr lang="he-IL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5856557"/>
                  </a:ext>
                </a:extLst>
              </a:tr>
              <a:tr h="4427356">
                <a:tc>
                  <a:txBody>
                    <a:bodyPr/>
                    <a:lstStyle/>
                    <a:p>
                      <a:pPr algn="r" rtl="1"/>
                      <a:r>
                        <a:rPr lang="he-IL" sz="3200" dirty="0" smtClean="0"/>
                        <a:t>אנרגיה מתחדשת</a:t>
                      </a:r>
                      <a:r>
                        <a:rPr lang="he-IL" sz="3200" baseline="0" dirty="0" smtClean="0"/>
                        <a:t> </a:t>
                      </a:r>
                    </a:p>
                    <a:p>
                      <a:pPr algn="r" rtl="1"/>
                      <a:r>
                        <a:rPr lang="he-IL" sz="3200" dirty="0" smtClean="0"/>
                        <a:t>כמעט ו</a:t>
                      </a:r>
                      <a:r>
                        <a:rPr lang="he-IL" sz="3200" b="1" dirty="0" smtClean="0"/>
                        <a:t>לא מזהמת</a:t>
                      </a:r>
                      <a:r>
                        <a:rPr lang="he-IL" sz="3200" dirty="0" smtClean="0"/>
                        <a:t> את האוויר</a:t>
                      </a:r>
                      <a:endParaRPr lang="he-IL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3200" dirty="0" smtClean="0"/>
                        <a:t>גידול חקלאי לטובת דלק עלול לצמצם</a:t>
                      </a:r>
                      <a:r>
                        <a:rPr lang="he-IL" sz="3200" baseline="0" dirty="0" smtClean="0"/>
                        <a:t> את כמות המזון ולגרום </a:t>
                      </a:r>
                      <a:r>
                        <a:rPr lang="he-IL" sz="3200" dirty="0" smtClean="0"/>
                        <a:t> לעליית מחירי המזון </a:t>
                      </a:r>
                    </a:p>
                    <a:p>
                      <a:pPr algn="r" rtl="1"/>
                      <a:endParaRPr lang="he-IL" sz="3200" dirty="0" smtClean="0"/>
                    </a:p>
                    <a:p>
                      <a:pPr algn="r" rtl="1"/>
                      <a:r>
                        <a:rPr lang="he-IL" sz="3200" dirty="0" smtClean="0"/>
                        <a:t>גידול צמחים לטובת דלק אומר יותר שימוש</a:t>
                      </a:r>
                      <a:r>
                        <a:rPr lang="he-IL" sz="3200" baseline="0" dirty="0" smtClean="0"/>
                        <a:t> במים. זה</a:t>
                      </a:r>
                      <a:r>
                        <a:rPr lang="he-IL" sz="3200" dirty="0" smtClean="0"/>
                        <a:t> עלול להביא למחסור במים</a:t>
                      </a:r>
                      <a:endParaRPr lang="he-IL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29875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7633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/>
              <a:t>אנרגיה מתחדשת:</a:t>
            </a:r>
          </a:p>
          <a:p>
            <a:r>
              <a:rPr lang="he-IL" dirty="0"/>
              <a:t>אינה מתכלת</a:t>
            </a:r>
          </a:p>
          <a:p>
            <a:r>
              <a:rPr lang="he-IL" dirty="0"/>
              <a:t>לא מזהמת  ולכן זו </a:t>
            </a:r>
            <a:r>
              <a:rPr lang="he-IL" b="1" dirty="0">
                <a:solidFill>
                  <a:srgbClr val="00B050"/>
                </a:solidFill>
              </a:rPr>
              <a:t>אנרגיה ירוקה</a:t>
            </a:r>
          </a:p>
          <a:p>
            <a:endParaRPr lang="he-IL" dirty="0"/>
          </a:p>
        </p:txBody>
      </p:sp>
      <p:pic>
        <p:nvPicPr>
          <p:cNvPr id="4" name="תמונה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736" y="2263915"/>
            <a:ext cx="5771767" cy="31310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2258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אנרגיה סולארית</a:t>
            </a:r>
            <a:endParaRPr lang="he-IL" dirty="0"/>
          </a:p>
        </p:txBody>
      </p:sp>
      <p:pic>
        <p:nvPicPr>
          <p:cNvPr id="4" name="מציין מיקום תוכן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90" y="3667102"/>
            <a:ext cx="6295612" cy="2369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תמונה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17" y="2077368"/>
            <a:ext cx="2237078" cy="158973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" name="מחבר חץ ישר 5"/>
          <p:cNvCxnSpPr/>
          <p:nvPr/>
        </p:nvCxnSpPr>
        <p:spPr>
          <a:xfrm flipH="1">
            <a:off x="6535404" y="3082834"/>
            <a:ext cx="1406813" cy="147610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מלבן 9"/>
          <p:cNvSpPr/>
          <p:nvPr/>
        </p:nvSpPr>
        <p:spPr>
          <a:xfrm>
            <a:off x="2460414" y="3287672"/>
            <a:ext cx="16802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b="1" dirty="0"/>
              <a:t>קולטים </a:t>
            </a:r>
            <a:r>
              <a:rPr lang="he-IL" b="1" dirty="0" err="1"/>
              <a:t>סולארים</a:t>
            </a:r>
            <a:endParaRPr lang="he-IL" b="1" dirty="0"/>
          </a:p>
        </p:txBody>
      </p:sp>
    </p:spTree>
    <p:extLst>
      <p:ext uri="{BB962C8B-B14F-4D97-AF65-F5344CB8AC3E}">
        <p14:creationId xmlns:p14="http://schemas.microsoft.com/office/powerpoint/2010/main" val="17732814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22515" y="194350"/>
            <a:ext cx="11025051" cy="1490758"/>
          </a:xfrm>
        </p:spPr>
        <p:txBody>
          <a:bodyPr>
            <a:normAutofit/>
          </a:bodyPr>
          <a:lstStyle/>
          <a:p>
            <a:pPr algn="ctr"/>
            <a:r>
              <a:rPr lang="he-IL" sz="4000" dirty="0" smtClean="0"/>
              <a:t>מיקום של חווה סולארית: באזור חם עם הרבה שמש</a:t>
            </a:r>
            <a:endParaRPr lang="he-IL" sz="4000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8033656" y="2847535"/>
            <a:ext cx="3239589" cy="3641919"/>
          </a:xfrm>
        </p:spPr>
        <p:txBody>
          <a:bodyPr/>
          <a:lstStyle/>
          <a:p>
            <a:r>
              <a:rPr lang="he-IL" dirty="0" smtClean="0"/>
              <a:t>באזור </a:t>
            </a:r>
            <a:r>
              <a:rPr lang="he-IL" dirty="0"/>
              <a:t>חם, במדבר כי יש יותר </a:t>
            </a:r>
            <a:r>
              <a:rPr lang="he-IL" dirty="0" smtClean="0"/>
              <a:t>                               שעות </a:t>
            </a:r>
            <a:r>
              <a:rPr lang="he-IL" dirty="0"/>
              <a:t>שמש והשמש בעלת עוצמה יותר גבוהה. </a:t>
            </a:r>
            <a:r>
              <a:rPr lang="he-IL" dirty="0" smtClean="0"/>
              <a:t>                                  בנוסף</a:t>
            </a:r>
            <a:r>
              <a:rPr lang="he-IL" dirty="0"/>
              <a:t>, במדבר יש הרבה אדמות פנויות וזולות. </a:t>
            </a:r>
            <a:endParaRPr lang="he-IL" dirty="0" smtClean="0"/>
          </a:p>
          <a:p>
            <a:r>
              <a:rPr lang="he-IL" dirty="0" smtClean="0"/>
              <a:t>בישראל </a:t>
            </a:r>
            <a:r>
              <a:rPr lang="he-IL" dirty="0"/>
              <a:t>המקום המתאים זה הנגב המדברי והשומם.</a:t>
            </a:r>
          </a:p>
          <a:p>
            <a:endParaRPr lang="he-IL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885" y="2207454"/>
            <a:ext cx="7424453" cy="373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9226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6548" y="497612"/>
            <a:ext cx="8296276" cy="5442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9354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טבלה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8318007"/>
              </p:ext>
            </p:extLst>
          </p:nvPr>
        </p:nvGraphicFramePr>
        <p:xfrm>
          <a:off x="572785" y="1062049"/>
          <a:ext cx="10903528" cy="5112327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920835">
                  <a:extLst>
                    <a:ext uri="{9D8B030D-6E8A-4147-A177-3AD203B41FA5}">
                      <a16:colId xmlns:a16="http://schemas.microsoft.com/office/drawing/2014/main" val="2324394649"/>
                    </a:ext>
                  </a:extLst>
                </a:gridCol>
                <a:gridCol w="6982693">
                  <a:extLst>
                    <a:ext uri="{9D8B030D-6E8A-4147-A177-3AD203B41FA5}">
                      <a16:colId xmlns:a16="http://schemas.microsoft.com/office/drawing/2014/main" val="2707423503"/>
                    </a:ext>
                  </a:extLst>
                </a:gridCol>
              </a:tblGrid>
              <a:tr h="585146">
                <a:tc>
                  <a:txBody>
                    <a:bodyPr/>
                    <a:lstStyle/>
                    <a:p>
                      <a:pPr algn="ctr" rtl="1"/>
                      <a:r>
                        <a:rPr lang="he-IL" sz="3200" dirty="0" smtClean="0"/>
                        <a:t>יתרון סולארי</a:t>
                      </a:r>
                      <a:endParaRPr lang="he-IL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3200" dirty="0" smtClean="0"/>
                        <a:t>חסרון סולארי</a:t>
                      </a:r>
                      <a:endParaRPr lang="he-IL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568791"/>
                  </a:ext>
                </a:extLst>
              </a:tr>
              <a:tr h="4527181">
                <a:tc>
                  <a:txBody>
                    <a:bodyPr/>
                    <a:lstStyle/>
                    <a:p>
                      <a:pPr algn="r" rtl="1"/>
                      <a:r>
                        <a:rPr lang="he-IL" sz="3200" dirty="0" smtClean="0"/>
                        <a:t>ניתן לייצר חשמל זול בטווח</a:t>
                      </a:r>
                      <a:r>
                        <a:rPr lang="he-IL" sz="3200" baseline="0" dirty="0" smtClean="0"/>
                        <a:t> ארוך</a:t>
                      </a:r>
                    </a:p>
                    <a:p>
                      <a:pPr algn="r" rtl="1"/>
                      <a:endParaRPr lang="he-IL" sz="3200" baseline="0" dirty="0" smtClean="0"/>
                    </a:p>
                    <a:p>
                      <a:pPr algn="r" rtl="1"/>
                      <a:r>
                        <a:rPr lang="he-IL" sz="3200" baseline="0" dirty="0" smtClean="0"/>
                        <a:t>הייצור לא מזהם</a:t>
                      </a:r>
                      <a:endParaRPr lang="he-IL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3200" b="1" dirty="0" smtClean="0"/>
                        <a:t>אין תמיד שמש </a:t>
                      </a:r>
                      <a:r>
                        <a:rPr lang="he-IL" sz="3200" dirty="0" smtClean="0"/>
                        <a:t>ולכן או שבעתיד המהנדסים</a:t>
                      </a:r>
                      <a:r>
                        <a:rPr lang="he-IL" sz="3200" baseline="0" dirty="0" smtClean="0"/>
                        <a:t> ישפרו את היכולת </a:t>
                      </a:r>
                      <a:r>
                        <a:rPr lang="he-IL" sz="3200" b="1" baseline="0" dirty="0" smtClean="0"/>
                        <a:t>לאגור </a:t>
                      </a:r>
                      <a:r>
                        <a:rPr lang="he-IL" sz="3200" baseline="0" dirty="0" smtClean="0"/>
                        <a:t>חשמל (לאגור חשמל מהיום ואז להשתמש בו בלילה) או שלא תהיה ברירה אלא לייצר חשמל בעוד שיטות </a:t>
                      </a:r>
                    </a:p>
                    <a:p>
                      <a:pPr algn="r" rtl="1"/>
                      <a:endParaRPr lang="he-IL" sz="3200" baseline="0" dirty="0" smtClean="0"/>
                    </a:p>
                    <a:p>
                      <a:pPr algn="r" rtl="1"/>
                      <a:r>
                        <a:rPr lang="he-IL" sz="3200" baseline="0" dirty="0" smtClean="0"/>
                        <a:t>חוות סולאריות </a:t>
                      </a:r>
                      <a:r>
                        <a:rPr lang="he-IL" sz="3200" b="1" baseline="0" dirty="0" smtClean="0"/>
                        <a:t>לוקחות שטחים פתוחים </a:t>
                      </a:r>
                      <a:r>
                        <a:rPr lang="he-IL" sz="3200" baseline="0" dirty="0" smtClean="0"/>
                        <a:t>רבים. יש טוענים שזה מכער את הנוף</a:t>
                      </a:r>
                      <a:endParaRPr lang="he-IL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63338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9858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48340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אנרגיית רוח</a:t>
            </a:r>
            <a:endParaRPr lang="he-IL" dirty="0"/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915" y="1890001"/>
            <a:ext cx="8425129" cy="428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91409"/>
      </p:ext>
    </p:extLst>
  </p:cSld>
  <p:clrMapOvr>
    <a:masterClrMapping/>
  </p:clrMapOvr>
</p:sld>
</file>

<file path=ppt/theme/theme1.xml><?xml version="1.0" encoding="utf-8"?>
<a:theme xmlns:a="http://schemas.openxmlformats.org/drawingml/2006/main" name="מצגות קמפוס">
  <a:themeElements>
    <a:clrScheme name="מבט לאחור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מבט לאחור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מבט לאחור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מצגות קמפוס" id="{E693CF45-7A1A-4041-A430-EC7555623299}" vid="{BB2ABCE7-DEDE-4117-B870-9DF266F2FE7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מצגות קמפוס</Template>
  <TotalTime>46</TotalTime>
  <Words>638</Words>
  <Application>Microsoft Office PowerPoint</Application>
  <PresentationFormat>מסך רחב</PresentationFormat>
  <Paragraphs>101</Paragraphs>
  <Slides>27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מצגות קמפוס</vt:lpstr>
      <vt:lpstr>אנרגיה מתחדשת</vt:lpstr>
      <vt:lpstr>תוכן עניינים</vt:lpstr>
      <vt:lpstr>מצגת של PowerPoint‏</vt:lpstr>
      <vt:lpstr>אנרגיה סולארית</vt:lpstr>
      <vt:lpstr>מיקום של חווה סולארית: באזור חם עם הרבה שמש</vt:lpstr>
      <vt:lpstr>מצגת של PowerPoint‏</vt:lpstr>
      <vt:lpstr>מצגת של PowerPoint‏</vt:lpstr>
      <vt:lpstr>מצגת של PowerPoint‏</vt:lpstr>
      <vt:lpstr>אנרגיית רוח</vt:lpstr>
      <vt:lpstr>מיקום חוות רוח</vt:lpstr>
      <vt:lpstr>מצגת של PowerPoint‏</vt:lpstr>
      <vt:lpstr>מצגת של PowerPoint‏</vt:lpstr>
      <vt:lpstr>מצגת של PowerPoint‏</vt:lpstr>
      <vt:lpstr>אנרגיה הידרו-אלקטרית</vt:lpstr>
      <vt:lpstr>מצגת של PowerPoint‏</vt:lpstr>
      <vt:lpstr>מיקום סכר</vt:lpstr>
      <vt:lpstr>מצגת של PowerPoint‏</vt:lpstr>
      <vt:lpstr>כיצד לדעת את כיוון זרימת הנהר</vt:lpstr>
      <vt:lpstr>מצגת של PowerPoint‏</vt:lpstr>
      <vt:lpstr>מצגת של PowerPoint‏</vt:lpstr>
      <vt:lpstr>מצגת של PowerPoint‏</vt:lpstr>
      <vt:lpstr>אנרגיה גאו-תרמית</vt:lpstr>
      <vt:lpstr>מצגת של PowerPoint‏</vt:lpstr>
      <vt:lpstr>חברה ישראלית בעלת תחנות גאו-תרמיות במקומות רבים בעולם </vt:lpstr>
      <vt:lpstr>מצגת של PowerPoint‏</vt:lpstr>
      <vt:lpstr>דלק ביולוגי (ביו-אנרגיה)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Samokovlija</dc:creator>
  <cp:lastModifiedBy>‏‏משתמש Windows</cp:lastModifiedBy>
  <cp:revision>12</cp:revision>
  <dcterms:created xsi:type="dcterms:W3CDTF">2020-05-21T11:17:02Z</dcterms:created>
  <dcterms:modified xsi:type="dcterms:W3CDTF">2020-07-16T20:04:33Z</dcterms:modified>
</cp:coreProperties>
</file>