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6" r:id="rId4"/>
    <p:sldId id="259" r:id="rId5"/>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5" autoAdjust="0"/>
    <p:restoredTop sz="94660"/>
  </p:normalViewPr>
  <p:slideViewPr>
    <p:cSldViewPr snapToGrid="0">
      <p:cViewPr varScale="1">
        <p:scale>
          <a:sx n="75" d="100"/>
          <a:sy n="75" d="100"/>
        </p:scale>
        <p:origin x="82" y="3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FDF4E6E-D673-48D9-935D-6DBC3C354F14}"/>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2B41388-4261-4145-BAE4-13920FBE80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8CFD84C-8D80-4414-A3D1-1A7104A5FE57}"/>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5" name="מציין מיקום של כותרת תחתונה 4">
            <a:extLst>
              <a:ext uri="{FF2B5EF4-FFF2-40B4-BE49-F238E27FC236}">
                <a16:creationId xmlns:a16="http://schemas.microsoft.com/office/drawing/2014/main" id="{777A4C32-BDD5-46F5-8C44-D6987E2B14E3}"/>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018D9AC6-4607-4BD4-B12F-9A77C7E6D70F}"/>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3117034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85EFE6F-FB21-4659-B4DB-F0BCBCA106F5}"/>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C902D30-AE50-4D9E-B2D1-784BDB39525E}"/>
              </a:ext>
            </a:extLst>
          </p:cNvPr>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2C86C455-0051-44B1-A879-FBA8B393A24F}"/>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5" name="מציין מיקום של כותרת תחתונה 4">
            <a:extLst>
              <a:ext uri="{FF2B5EF4-FFF2-40B4-BE49-F238E27FC236}">
                <a16:creationId xmlns:a16="http://schemas.microsoft.com/office/drawing/2014/main" id="{EAE7AEAB-7D84-489A-B9D5-DC45CF95A48B}"/>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86C4B36-46EC-4D29-BE59-A9DB30CCBF17}"/>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3964850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07711E5E-702A-479F-91DE-9C121707848E}"/>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4CAFF36F-B5A9-48B1-AFDC-C282E65437EC}"/>
              </a:ext>
            </a:extLst>
          </p:cNvPr>
          <p:cNvSpPr>
            <a:spLocks noGrp="1"/>
          </p:cNvSpPr>
          <p:nvPr>
            <p:ph type="body" orient="vert" idx="1"/>
          </p:nvPr>
        </p:nvSpPr>
        <p:spPr>
          <a:xfrm>
            <a:off x="838200" y="365125"/>
            <a:ext cx="7734300" cy="581183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EF846955-A583-401B-B51D-992B6C9C95A7}"/>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5" name="מציין מיקום של כותרת תחתונה 4">
            <a:extLst>
              <a:ext uri="{FF2B5EF4-FFF2-40B4-BE49-F238E27FC236}">
                <a16:creationId xmlns:a16="http://schemas.microsoft.com/office/drawing/2014/main" id="{D41A95E0-6AE9-4519-9E9D-5758AF96330D}"/>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734C6205-9B4F-4963-8333-68FDEA6DF5A4}"/>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4135337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ABE409D-BA2F-43B5-B786-C3A28C87D889}"/>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46755B0-9A0C-401C-B7E9-9F37A7C16827}"/>
              </a:ext>
            </a:extLst>
          </p:cNvPr>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1A8F9CB0-5B0B-4DBC-A159-B7047DEF30D8}"/>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5" name="מציין מיקום של כותרת תחתונה 4">
            <a:extLst>
              <a:ext uri="{FF2B5EF4-FFF2-40B4-BE49-F238E27FC236}">
                <a16:creationId xmlns:a16="http://schemas.microsoft.com/office/drawing/2014/main" id="{F7F63872-FC87-4C67-896C-6BC67C14DAC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FA790622-FB47-48F0-9525-23949D371C3D}"/>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2071518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9C1C9B2E-11EF-4C53-A9E4-ECB4D683D0B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B484F092-07F0-41CE-8C8F-8A709892EE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a:extLst>
              <a:ext uri="{FF2B5EF4-FFF2-40B4-BE49-F238E27FC236}">
                <a16:creationId xmlns:a16="http://schemas.microsoft.com/office/drawing/2014/main" id="{4B4A9215-D3CB-4592-954D-FA88C626DFB1}"/>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5" name="מציין מיקום של כותרת תחתונה 4">
            <a:extLst>
              <a:ext uri="{FF2B5EF4-FFF2-40B4-BE49-F238E27FC236}">
                <a16:creationId xmlns:a16="http://schemas.microsoft.com/office/drawing/2014/main" id="{257A0708-5710-4333-9D3A-EA31AEA9E5FA}"/>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62B5BA4-B047-4E7D-8203-5D7E8B6E86CF}"/>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131491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B15657C-3C28-4D82-872A-AE9FEF88D79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D2A5198B-C63C-40F8-8CB9-9AE6B7B79E34}"/>
              </a:ext>
            </a:extLst>
          </p:cNvPr>
          <p:cNvSpPr>
            <a:spLocks noGrp="1"/>
          </p:cNvSpPr>
          <p:nvPr>
            <p:ph sz="half" idx="1"/>
          </p:nvPr>
        </p:nvSpPr>
        <p:spPr>
          <a:xfrm>
            <a:off x="838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5678BB8D-2853-4E34-82F0-801F47E75388}"/>
              </a:ext>
            </a:extLst>
          </p:cNvPr>
          <p:cNvSpPr>
            <a:spLocks noGrp="1"/>
          </p:cNvSpPr>
          <p:nvPr>
            <p:ph sz="half" idx="2"/>
          </p:nvPr>
        </p:nvSpPr>
        <p:spPr>
          <a:xfrm>
            <a:off x="6172200" y="1825625"/>
            <a:ext cx="5181600" cy="435133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A5645223-113A-48E3-8FEC-F5506C04E8D3}"/>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6" name="מציין מיקום של כותרת תחתונה 5">
            <a:extLst>
              <a:ext uri="{FF2B5EF4-FFF2-40B4-BE49-F238E27FC236}">
                <a16:creationId xmlns:a16="http://schemas.microsoft.com/office/drawing/2014/main" id="{4E8F5DCF-2C12-4716-94E5-0986A436A5C5}"/>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F4CEF83-D789-48EA-A7C2-70FADFC9D087}"/>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43187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BC4BCF1-2A44-48F5-AF7E-F47DFCB862CC}"/>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678DCCE7-BCC3-42F3-99AB-E8B31D847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מציין מיקום תוכן 3">
            <a:extLst>
              <a:ext uri="{FF2B5EF4-FFF2-40B4-BE49-F238E27FC236}">
                <a16:creationId xmlns:a16="http://schemas.microsoft.com/office/drawing/2014/main" id="{32389302-80EB-4302-99C6-305029682949}"/>
              </a:ext>
            </a:extLst>
          </p:cNvPr>
          <p:cNvSpPr>
            <a:spLocks noGrp="1"/>
          </p:cNvSpPr>
          <p:nvPr>
            <p:ph sz="half" idx="2"/>
          </p:nvPr>
        </p:nvSpPr>
        <p:spPr>
          <a:xfrm>
            <a:off x="839788" y="2505075"/>
            <a:ext cx="5157787"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2589ACC2-82C4-4809-BB26-E8B7C62A57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6" name="מציין מיקום תוכן 5">
            <a:extLst>
              <a:ext uri="{FF2B5EF4-FFF2-40B4-BE49-F238E27FC236}">
                <a16:creationId xmlns:a16="http://schemas.microsoft.com/office/drawing/2014/main" id="{00B51899-B692-41A2-98CE-86E84F26B19D}"/>
              </a:ext>
            </a:extLst>
          </p:cNvPr>
          <p:cNvSpPr>
            <a:spLocks noGrp="1"/>
          </p:cNvSpPr>
          <p:nvPr>
            <p:ph sz="quarter" idx="4"/>
          </p:nvPr>
        </p:nvSpPr>
        <p:spPr>
          <a:xfrm>
            <a:off x="6172200" y="2505075"/>
            <a:ext cx="5183188" cy="3684588"/>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CEF83EED-8BE6-4E74-B5F1-100BA7A127FF}"/>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8" name="מציין מיקום של כותרת תחתונה 7">
            <a:extLst>
              <a:ext uri="{FF2B5EF4-FFF2-40B4-BE49-F238E27FC236}">
                <a16:creationId xmlns:a16="http://schemas.microsoft.com/office/drawing/2014/main" id="{696686C2-0CBB-490A-A17B-D6BC56DA9991}"/>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B1C23BDD-B1A8-4D62-A17A-40C511AEAB21}"/>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145669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C56CA52-EDDF-43A8-9987-CAF2ED1AD962}"/>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9A2E5CBF-48AD-498C-9208-3BDCA646297D}"/>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4" name="מציין מיקום של כותרת תחתונה 3">
            <a:extLst>
              <a:ext uri="{FF2B5EF4-FFF2-40B4-BE49-F238E27FC236}">
                <a16:creationId xmlns:a16="http://schemas.microsoft.com/office/drawing/2014/main" id="{71B58A61-9707-4701-AA0A-EA3A81620C5F}"/>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49B5423C-3E7A-4743-9E1E-4BE1A8DE6A27}"/>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2204520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F9998AFF-3578-4581-BA8A-F4134E806388}"/>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3" name="מציין מיקום של כותרת תחתונה 2">
            <a:extLst>
              <a:ext uri="{FF2B5EF4-FFF2-40B4-BE49-F238E27FC236}">
                <a16:creationId xmlns:a16="http://schemas.microsoft.com/office/drawing/2014/main" id="{EAE257F8-5A0E-461A-B5B2-56FD0E937FEC}"/>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6E9FBB8B-66E0-4B4D-94D8-4B058096C0D9}"/>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2747463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C3739ED-E2EE-4EF6-834A-B1F56FB1EF1E}"/>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64534657-4C3A-4F6A-AC88-E77B795F262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F119612E-45F3-438B-A583-6B9B57249D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A77F2449-FBDF-45AC-A108-E2B4607DF6CF}"/>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6" name="מציין מיקום של כותרת תחתונה 5">
            <a:extLst>
              <a:ext uri="{FF2B5EF4-FFF2-40B4-BE49-F238E27FC236}">
                <a16:creationId xmlns:a16="http://schemas.microsoft.com/office/drawing/2014/main" id="{0E112FAA-0965-4F54-ACBF-3D019EEBB60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00546C65-076E-440F-8DDE-DFA3B02EB234}"/>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409197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ED0A4F01-0F43-4457-858C-B703D1D583F0}"/>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7953DCC4-A2E4-45B8-B8EB-DB9A9E71C66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FFBD3BDB-7ED2-4486-A3FD-C01D7047A7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לחץ כדי לערוך סגנונות טקסט של תבנית בסיס</a:t>
            </a:r>
          </a:p>
        </p:txBody>
      </p:sp>
      <p:sp>
        <p:nvSpPr>
          <p:cNvPr id="5" name="מציין מיקום של תאריך 4">
            <a:extLst>
              <a:ext uri="{FF2B5EF4-FFF2-40B4-BE49-F238E27FC236}">
                <a16:creationId xmlns:a16="http://schemas.microsoft.com/office/drawing/2014/main" id="{580472AA-777A-451A-93D4-940621391B10}"/>
              </a:ext>
            </a:extLst>
          </p:cNvPr>
          <p:cNvSpPr>
            <a:spLocks noGrp="1"/>
          </p:cNvSpPr>
          <p:nvPr>
            <p:ph type="dt" sz="half" idx="10"/>
          </p:nvPr>
        </p:nvSpPr>
        <p:spPr/>
        <p:txBody>
          <a:bodyPr/>
          <a:lstStyle/>
          <a:p>
            <a:fld id="{576A4792-3A83-4092-8611-62F8A1CC72E0}" type="datetimeFigureOut">
              <a:rPr lang="he-IL" smtClean="0"/>
              <a:t>ח'/כסלו/תשפ"א</a:t>
            </a:fld>
            <a:endParaRPr lang="he-IL"/>
          </a:p>
        </p:txBody>
      </p:sp>
      <p:sp>
        <p:nvSpPr>
          <p:cNvPr id="6" name="מציין מיקום של כותרת תחתונה 5">
            <a:extLst>
              <a:ext uri="{FF2B5EF4-FFF2-40B4-BE49-F238E27FC236}">
                <a16:creationId xmlns:a16="http://schemas.microsoft.com/office/drawing/2014/main" id="{62116585-2277-44C1-8894-8CFB1352BBAA}"/>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AD9CA899-593A-4DA7-9740-9E2D2CD83E77}"/>
              </a:ext>
            </a:extLst>
          </p:cNvPr>
          <p:cNvSpPr>
            <a:spLocks noGrp="1"/>
          </p:cNvSpPr>
          <p:nvPr>
            <p:ph type="sldNum" sz="quarter" idx="12"/>
          </p:nvPr>
        </p:nvSpPr>
        <p:spPr/>
        <p:txBody>
          <a:bodyPr/>
          <a:lstStyle/>
          <a:p>
            <a:fld id="{9B225566-3DBF-4469-86D5-4A486DBBEBB2}" type="slidenum">
              <a:rPr lang="he-IL" smtClean="0"/>
              <a:t>‹#›</a:t>
            </a:fld>
            <a:endParaRPr lang="he-IL"/>
          </a:p>
        </p:txBody>
      </p:sp>
    </p:spTree>
    <p:extLst>
      <p:ext uri="{BB962C8B-B14F-4D97-AF65-F5344CB8AC3E}">
        <p14:creationId xmlns:p14="http://schemas.microsoft.com/office/powerpoint/2010/main" val="242045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9239A62D-571B-4967-A57D-7B2AA3A1AE1F}"/>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F8887E5-A3E3-49F7-A0FF-C5CC33090F2B}"/>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79402408-93CD-41E8-A6C8-C2C3411867B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76A4792-3A83-4092-8611-62F8A1CC72E0}" type="datetimeFigureOut">
              <a:rPr lang="he-IL" smtClean="0"/>
              <a:t>ח'/כסלו/תשפ"א</a:t>
            </a:fld>
            <a:endParaRPr lang="he-IL"/>
          </a:p>
        </p:txBody>
      </p:sp>
      <p:sp>
        <p:nvSpPr>
          <p:cNvPr id="5" name="מציין מיקום של כותרת תחתונה 4">
            <a:extLst>
              <a:ext uri="{FF2B5EF4-FFF2-40B4-BE49-F238E27FC236}">
                <a16:creationId xmlns:a16="http://schemas.microsoft.com/office/drawing/2014/main" id="{EE4854EE-C541-4AD0-9447-7B2BFC19D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749B5232-7FC4-441A-9AF6-8C0507EADC9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9B225566-3DBF-4469-86D5-4A486DBBEBB2}" type="slidenum">
              <a:rPr lang="he-IL" smtClean="0"/>
              <a:t>‹#›</a:t>
            </a:fld>
            <a:endParaRPr lang="he-IL"/>
          </a:p>
        </p:txBody>
      </p:sp>
    </p:spTree>
    <p:extLst>
      <p:ext uri="{BB962C8B-B14F-4D97-AF65-F5344CB8AC3E}">
        <p14:creationId xmlns:p14="http://schemas.microsoft.com/office/powerpoint/2010/main" val="66952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2C63E38-AF46-4E71-8273-B8EE14CC2E22}"/>
              </a:ext>
            </a:extLst>
          </p:cNvPr>
          <p:cNvSpPr>
            <a:spLocks noGrp="1"/>
          </p:cNvSpPr>
          <p:nvPr>
            <p:ph type="ctrTitle"/>
          </p:nvPr>
        </p:nvSpPr>
        <p:spPr/>
        <p:txBody>
          <a:bodyPr/>
          <a:lstStyle/>
          <a:p>
            <a:r>
              <a:rPr lang="he-IL" dirty="0"/>
              <a:t>דרכי התמודדות עם יצרים שלילים</a:t>
            </a:r>
          </a:p>
        </p:txBody>
      </p:sp>
      <p:sp>
        <p:nvSpPr>
          <p:cNvPr id="3" name="כותרת משנה 2">
            <a:extLst>
              <a:ext uri="{FF2B5EF4-FFF2-40B4-BE49-F238E27FC236}">
                <a16:creationId xmlns:a16="http://schemas.microsoft.com/office/drawing/2014/main" id="{5F0228FF-F0EA-4B45-96B6-03E0DECF843F}"/>
              </a:ext>
            </a:extLst>
          </p:cNvPr>
          <p:cNvSpPr>
            <a:spLocks noGrp="1"/>
          </p:cNvSpPr>
          <p:nvPr>
            <p:ph type="subTitle" idx="1"/>
          </p:nvPr>
        </p:nvSpPr>
        <p:spPr/>
        <p:txBody>
          <a:bodyPr/>
          <a:lstStyle/>
          <a:p>
            <a:endParaRPr lang="he-IL"/>
          </a:p>
        </p:txBody>
      </p:sp>
    </p:spTree>
    <p:extLst>
      <p:ext uri="{BB962C8B-B14F-4D97-AF65-F5344CB8AC3E}">
        <p14:creationId xmlns:p14="http://schemas.microsoft.com/office/powerpoint/2010/main" val="2960190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14E9B51-B676-4A2A-ABAE-8D98A103D42F}"/>
              </a:ext>
            </a:extLst>
          </p:cNvPr>
          <p:cNvSpPr>
            <a:spLocks noGrp="1"/>
          </p:cNvSpPr>
          <p:nvPr>
            <p:ph type="title"/>
          </p:nvPr>
        </p:nvSpPr>
        <p:spPr>
          <a:xfrm>
            <a:off x="838200" y="594804"/>
            <a:ext cx="5766786" cy="1095884"/>
          </a:xfrm>
        </p:spPr>
        <p:txBody>
          <a:bodyPr/>
          <a:lstStyle/>
          <a:p>
            <a:r>
              <a:rPr lang="he-IL" dirty="0">
                <a:solidFill>
                  <a:srgbClr val="FF0000"/>
                </a:solidFill>
              </a:rPr>
              <a:t>תרגיל</a:t>
            </a:r>
            <a:r>
              <a:rPr lang="he-IL" dirty="0"/>
              <a:t>.</a:t>
            </a:r>
          </a:p>
        </p:txBody>
      </p:sp>
      <p:sp>
        <p:nvSpPr>
          <p:cNvPr id="3" name="מציין מיקום תוכן 2">
            <a:extLst>
              <a:ext uri="{FF2B5EF4-FFF2-40B4-BE49-F238E27FC236}">
                <a16:creationId xmlns:a16="http://schemas.microsoft.com/office/drawing/2014/main" id="{2C7F7CF5-CCE3-4E99-901E-252B356BEE3F}"/>
              </a:ext>
            </a:extLst>
          </p:cNvPr>
          <p:cNvSpPr>
            <a:spLocks noGrp="1"/>
          </p:cNvSpPr>
          <p:nvPr>
            <p:ph idx="1"/>
          </p:nvPr>
        </p:nvSpPr>
        <p:spPr/>
        <p:txBody>
          <a:bodyPr/>
          <a:lstStyle/>
          <a:p>
            <a:r>
              <a:rPr lang="he-IL" dirty="0"/>
              <a:t>חשבי על תכונה בולטת אצלך שאת מאוד אוהבת</a:t>
            </a:r>
          </a:p>
          <a:p>
            <a:r>
              <a:rPr lang="he-IL" dirty="0"/>
              <a:t>כעת חשבי על תכונה בולטת אצלך שאת מאוד לא אוהבת</a:t>
            </a:r>
          </a:p>
          <a:p>
            <a:endParaRPr lang="he-IL" dirty="0"/>
          </a:p>
          <a:p>
            <a:r>
              <a:rPr lang="he-IL" dirty="0"/>
              <a:t>חשבי לעומק- האם שתי התכונות האלו לא נובעות למעשה מאותו השורש??</a:t>
            </a:r>
          </a:p>
        </p:txBody>
      </p:sp>
    </p:spTree>
    <p:extLst>
      <p:ext uri="{BB962C8B-B14F-4D97-AF65-F5344CB8AC3E}">
        <p14:creationId xmlns:p14="http://schemas.microsoft.com/office/powerpoint/2010/main" val="1418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a:extLst>
              <a:ext uri="{FF2B5EF4-FFF2-40B4-BE49-F238E27FC236}">
                <a16:creationId xmlns:a16="http://schemas.microsoft.com/office/drawing/2014/main" id="{0C534983-E30C-464B-A14C-E4A7F5BFED20}"/>
              </a:ext>
            </a:extLst>
          </p:cNvPr>
          <p:cNvSpPr>
            <a:spLocks noGrp="1"/>
          </p:cNvSpPr>
          <p:nvPr>
            <p:ph sz="half" idx="1"/>
          </p:nvPr>
        </p:nvSpPr>
        <p:spPr>
          <a:xfrm>
            <a:off x="643631" y="932154"/>
            <a:ext cx="3742678" cy="3229577"/>
          </a:xfrm>
        </p:spPr>
        <p:txBody>
          <a:bodyPr>
            <a:normAutofit fontScale="77500" lnSpcReduction="20000"/>
          </a:bodyPr>
          <a:lstStyle/>
          <a:p>
            <a:pPr marL="0" indent="0">
              <a:buNone/>
            </a:pPr>
            <a:r>
              <a:rPr lang="he-IL" b="1" i="0" dirty="0">
                <a:solidFill>
                  <a:srgbClr val="847B4F"/>
                </a:solidFill>
                <a:effectLst/>
                <a:latin typeface="Arial" panose="020B0604020202020204" pitchFamily="34" charset="0"/>
              </a:rPr>
              <a:t>"</a:t>
            </a:r>
            <a:r>
              <a:rPr lang="he-IL" b="1" i="0" dirty="0">
                <a:solidFill>
                  <a:srgbClr val="002060"/>
                </a:solidFill>
                <a:effectLst/>
                <a:latin typeface="Arial" panose="020B0604020202020204" pitchFamily="34" charset="0"/>
              </a:rPr>
              <a:t>הוא עדינו </a:t>
            </a:r>
            <a:r>
              <a:rPr lang="he-IL" b="1" i="0" dirty="0" err="1">
                <a:solidFill>
                  <a:srgbClr val="002060"/>
                </a:solidFill>
                <a:effectLst/>
                <a:latin typeface="Arial" panose="020B0604020202020204" pitchFamily="34" charset="0"/>
              </a:rPr>
              <a:t>העצני</a:t>
            </a:r>
            <a:r>
              <a:rPr lang="he-IL" b="1" i="0" dirty="0">
                <a:solidFill>
                  <a:srgbClr val="002060"/>
                </a:solidFill>
                <a:effectLst/>
                <a:latin typeface="Arial" panose="020B0604020202020204" pitchFamily="34" charset="0"/>
              </a:rPr>
              <a:t>" מרמז: כשהוא יושב ועוסק בתורה היה מעדן ("עדינו") עצמו כתולעת זו שהיא רכה, ובשעה שיוצא למלחמה היה מקשה עצמו כעץ ("</a:t>
            </a:r>
            <a:r>
              <a:rPr lang="he-IL" b="1" i="0" dirty="0" err="1">
                <a:solidFill>
                  <a:srgbClr val="002060"/>
                </a:solidFill>
                <a:effectLst/>
                <a:latin typeface="Arial" panose="020B0604020202020204" pitchFamily="34" charset="0"/>
              </a:rPr>
              <a:t>העצני</a:t>
            </a:r>
            <a:r>
              <a:rPr lang="he-IL" b="1" i="0" dirty="0">
                <a:solidFill>
                  <a:srgbClr val="002060"/>
                </a:solidFill>
                <a:effectLst/>
                <a:latin typeface="Arial" panose="020B0604020202020204" pitchFamily="34" charset="0"/>
              </a:rPr>
              <a:t>") ומתחזק</a:t>
            </a:r>
            <a:r>
              <a:rPr lang="he-IL" b="1" i="0" dirty="0">
                <a:solidFill>
                  <a:srgbClr val="847B4F"/>
                </a:solidFill>
                <a:effectLst/>
                <a:latin typeface="Arial" panose="020B0604020202020204" pitchFamily="34" charset="0"/>
              </a:rPr>
              <a:t>. </a:t>
            </a:r>
            <a:endParaRPr lang="he-IL" dirty="0"/>
          </a:p>
        </p:txBody>
      </p:sp>
      <p:sp>
        <p:nvSpPr>
          <p:cNvPr id="5" name="מציין מיקום תוכן 4">
            <a:extLst>
              <a:ext uri="{FF2B5EF4-FFF2-40B4-BE49-F238E27FC236}">
                <a16:creationId xmlns:a16="http://schemas.microsoft.com/office/drawing/2014/main" id="{1574EB84-75F7-4545-BBE9-74812CAF0CA3}"/>
              </a:ext>
            </a:extLst>
          </p:cNvPr>
          <p:cNvSpPr>
            <a:spLocks noGrp="1"/>
          </p:cNvSpPr>
          <p:nvPr>
            <p:ph sz="half" idx="2"/>
          </p:nvPr>
        </p:nvSpPr>
        <p:spPr>
          <a:xfrm>
            <a:off x="7805692" y="1058633"/>
            <a:ext cx="3742678" cy="2585324"/>
          </a:xfrm>
        </p:spPr>
        <p:txBody>
          <a:bodyPr>
            <a:normAutofit fontScale="77500" lnSpcReduction="20000"/>
          </a:bodyPr>
          <a:lstStyle/>
          <a:p>
            <a:pPr marL="0" indent="0">
              <a:buNone/>
            </a:pPr>
            <a:r>
              <a:rPr lang="he-IL" dirty="0" err="1">
                <a:solidFill>
                  <a:srgbClr val="002060"/>
                </a:solidFill>
              </a:rPr>
              <a:t>בר"רפרשה</a:t>
            </a:r>
            <a:r>
              <a:rPr lang="he-IL" dirty="0">
                <a:solidFill>
                  <a:srgbClr val="002060"/>
                </a:solidFill>
              </a:rPr>
              <a:t> </a:t>
            </a:r>
            <a:r>
              <a:rPr lang="he-IL" dirty="0" err="1">
                <a:solidFill>
                  <a:srgbClr val="002060"/>
                </a:solidFill>
              </a:rPr>
              <a:t>סג</a:t>
            </a:r>
            <a:r>
              <a:rPr lang="he-IL" dirty="0">
                <a:solidFill>
                  <a:srgbClr val="002060"/>
                </a:solidFill>
              </a:rPr>
              <a:t> ד"ה ח וימלאו ימיה אדמוני, אמר רבי אבא בר כהנא כאלו שופך דמים, וכיון שראה שמואל את דוד אדמוני </a:t>
            </a:r>
            <a:r>
              <a:rPr lang="he-IL" dirty="0" err="1">
                <a:solidFill>
                  <a:srgbClr val="002060"/>
                </a:solidFill>
              </a:rPr>
              <a:t>דכתיב</a:t>
            </a:r>
            <a:r>
              <a:rPr lang="he-IL" dirty="0">
                <a:solidFill>
                  <a:srgbClr val="002060"/>
                </a:solidFill>
              </a:rPr>
              <a:t> )שמואל א </a:t>
            </a:r>
            <a:r>
              <a:rPr lang="he-IL" dirty="0" err="1">
                <a:solidFill>
                  <a:srgbClr val="002060"/>
                </a:solidFill>
              </a:rPr>
              <a:t>טז</a:t>
            </a:r>
            <a:r>
              <a:rPr lang="he-IL" dirty="0">
                <a:solidFill>
                  <a:srgbClr val="002060"/>
                </a:solidFill>
              </a:rPr>
              <a:t>( וישלח ויביאהו והוא אדמוני נתיירא ואמר אף זה שופך דמים כעשו, אמר לו הקב"ה עם יפה </a:t>
            </a:r>
            <a:r>
              <a:rPr lang="he-IL" dirty="0" err="1">
                <a:solidFill>
                  <a:srgbClr val="002060"/>
                </a:solidFill>
              </a:rPr>
              <a:t>עינים</a:t>
            </a:r>
            <a:r>
              <a:rPr lang="he-IL" dirty="0">
                <a:solidFill>
                  <a:srgbClr val="002060"/>
                </a:solidFill>
              </a:rPr>
              <a:t>, עשו מדעת עצמו הוא הורג אבל זה מדעת סנהדרין הוא הורג</a:t>
            </a:r>
          </a:p>
        </p:txBody>
      </p:sp>
      <p:sp>
        <p:nvSpPr>
          <p:cNvPr id="7" name="תיבת טקסט 6">
            <a:extLst>
              <a:ext uri="{FF2B5EF4-FFF2-40B4-BE49-F238E27FC236}">
                <a16:creationId xmlns:a16="http://schemas.microsoft.com/office/drawing/2014/main" id="{0BBCCAA3-694D-4D70-9151-20704A1D1AF9}"/>
              </a:ext>
            </a:extLst>
          </p:cNvPr>
          <p:cNvSpPr txBox="1"/>
          <p:nvPr/>
        </p:nvSpPr>
        <p:spPr>
          <a:xfrm>
            <a:off x="2697518" y="3585926"/>
            <a:ext cx="5688737" cy="2585323"/>
          </a:xfrm>
          <a:prstGeom prst="rect">
            <a:avLst/>
          </a:prstGeom>
          <a:noFill/>
        </p:spPr>
        <p:txBody>
          <a:bodyPr wrap="square" rtlCol="1">
            <a:spAutoFit/>
          </a:bodyPr>
          <a:lstStyle/>
          <a:p>
            <a:r>
              <a:rPr lang="he-IL" dirty="0">
                <a:solidFill>
                  <a:srgbClr val="002060"/>
                </a:solidFill>
              </a:rPr>
              <a:t>ביאור </a:t>
            </a:r>
            <a:r>
              <a:rPr lang="he-IL" dirty="0" err="1">
                <a:solidFill>
                  <a:srgbClr val="002060"/>
                </a:solidFill>
              </a:rPr>
              <a:t>הגר"א</a:t>
            </a:r>
            <a:r>
              <a:rPr lang="he-IL" dirty="0">
                <a:solidFill>
                  <a:srgbClr val="002060"/>
                </a:solidFill>
              </a:rPr>
              <a:t> משלי </a:t>
            </a:r>
            <a:r>
              <a:rPr lang="he-IL" dirty="0" err="1">
                <a:solidFill>
                  <a:srgbClr val="002060"/>
                </a:solidFill>
              </a:rPr>
              <a:t>כב:ו</a:t>
            </a:r>
            <a:r>
              <a:rPr lang="he-IL" dirty="0">
                <a:solidFill>
                  <a:srgbClr val="002060"/>
                </a:solidFill>
              </a:rPr>
              <a:t> )חנוך לנער ע"פ דרכו( ...והעניין כי האדם א"א לו לשבור דרכו כלומר מזלו שנולד בו כמ"ש האי מאן </a:t>
            </a:r>
            <a:r>
              <a:rPr lang="he-IL" dirty="0" err="1">
                <a:solidFill>
                  <a:srgbClr val="002060"/>
                </a:solidFill>
              </a:rPr>
              <a:t>דבצדק</a:t>
            </a:r>
            <a:r>
              <a:rPr lang="he-IL" dirty="0">
                <a:solidFill>
                  <a:srgbClr val="002060"/>
                </a:solidFill>
              </a:rPr>
              <a:t> יהיה גבר צדקן </a:t>
            </a:r>
            <a:r>
              <a:rPr lang="he-IL" dirty="0" err="1">
                <a:solidFill>
                  <a:srgbClr val="002060"/>
                </a:solidFill>
              </a:rPr>
              <a:t>כו</a:t>
            </a:r>
            <a:r>
              <a:rPr lang="he-IL" dirty="0">
                <a:solidFill>
                  <a:srgbClr val="002060"/>
                </a:solidFill>
              </a:rPr>
              <a:t>' וכשנולד במזל רע אז ע"ז ניתנה הבחירה ביד האדם שיוכל לאחוז במזלו לאיזה דבר שירצה להיות או צדיק או רשע או בינוני וכמ"ש במסכת שבת )קנו.( האי מאן </a:t>
            </a:r>
            <a:r>
              <a:rPr lang="he-IL" dirty="0" err="1">
                <a:solidFill>
                  <a:srgbClr val="002060"/>
                </a:solidFill>
              </a:rPr>
              <a:t>דבמאדים</a:t>
            </a:r>
            <a:r>
              <a:rPr lang="he-IL" dirty="0">
                <a:solidFill>
                  <a:srgbClr val="002060"/>
                </a:solidFill>
              </a:rPr>
              <a:t> יהיה שופך דמים </a:t>
            </a:r>
            <a:r>
              <a:rPr lang="he-IL" dirty="0" err="1">
                <a:solidFill>
                  <a:srgbClr val="002060"/>
                </a:solidFill>
              </a:rPr>
              <a:t>אר"א</a:t>
            </a:r>
            <a:r>
              <a:rPr lang="he-IL" dirty="0">
                <a:solidFill>
                  <a:srgbClr val="002060"/>
                </a:solidFill>
              </a:rPr>
              <a:t> או </a:t>
            </a:r>
            <a:r>
              <a:rPr lang="he-IL" dirty="0" err="1">
                <a:solidFill>
                  <a:srgbClr val="002060"/>
                </a:solidFill>
              </a:rPr>
              <a:t>מהולא</a:t>
            </a:r>
            <a:r>
              <a:rPr lang="he-IL" dirty="0">
                <a:solidFill>
                  <a:srgbClr val="002060"/>
                </a:solidFill>
              </a:rPr>
              <a:t> או טבחה או ליסטים. והעניין הוא כי בדוד </a:t>
            </a:r>
            <a:r>
              <a:rPr lang="he-IL" dirty="0" err="1">
                <a:solidFill>
                  <a:srgbClr val="002060"/>
                </a:solidFill>
              </a:rPr>
              <a:t>נאמ</a:t>
            </a:r>
            <a:r>
              <a:rPr lang="he-IL" dirty="0">
                <a:solidFill>
                  <a:srgbClr val="002060"/>
                </a:solidFill>
              </a:rPr>
              <a:t>' והוא אדמוני והוא </a:t>
            </a:r>
            <a:r>
              <a:rPr lang="he-IL" dirty="0" err="1">
                <a:solidFill>
                  <a:srgbClr val="002060"/>
                </a:solidFill>
              </a:rPr>
              <a:t>במאדם</a:t>
            </a:r>
            <a:r>
              <a:rPr lang="he-IL" dirty="0">
                <a:solidFill>
                  <a:srgbClr val="002060"/>
                </a:solidFill>
              </a:rPr>
              <a:t> ולכך טעה עליו שמואל בעת ראה קלסתר פניו והוא העביר </a:t>
            </a:r>
            <a:r>
              <a:rPr lang="he-IL" dirty="0" err="1">
                <a:solidFill>
                  <a:srgbClr val="002060"/>
                </a:solidFill>
              </a:rPr>
              <a:t>מדותיו</a:t>
            </a:r>
            <a:r>
              <a:rPr lang="he-IL" dirty="0">
                <a:solidFill>
                  <a:srgbClr val="002060"/>
                </a:solidFill>
              </a:rPr>
              <a:t> בכל.</a:t>
            </a:r>
          </a:p>
        </p:txBody>
      </p:sp>
      <p:sp>
        <p:nvSpPr>
          <p:cNvPr id="9" name="כותרת 8">
            <a:extLst>
              <a:ext uri="{FF2B5EF4-FFF2-40B4-BE49-F238E27FC236}">
                <a16:creationId xmlns:a16="http://schemas.microsoft.com/office/drawing/2014/main" id="{3979E82E-0C59-4134-B3CD-B45EA140B218}"/>
              </a:ext>
            </a:extLst>
          </p:cNvPr>
          <p:cNvSpPr>
            <a:spLocks noGrp="1"/>
          </p:cNvSpPr>
          <p:nvPr>
            <p:ph type="title"/>
          </p:nvPr>
        </p:nvSpPr>
        <p:spPr>
          <a:xfrm>
            <a:off x="1876887" y="275656"/>
            <a:ext cx="6645676" cy="632055"/>
          </a:xfrm>
        </p:spPr>
        <p:txBody>
          <a:bodyPr>
            <a:normAutofit fontScale="90000"/>
          </a:bodyPr>
          <a:lstStyle/>
          <a:p>
            <a:r>
              <a:rPr lang="he-IL" dirty="0">
                <a:solidFill>
                  <a:srgbClr val="FF0000"/>
                </a:solidFill>
              </a:rPr>
              <a:t>"אדמוני עם יפה </a:t>
            </a:r>
            <a:r>
              <a:rPr lang="he-IL" dirty="0" err="1">
                <a:solidFill>
                  <a:srgbClr val="FF0000"/>
                </a:solidFill>
              </a:rPr>
              <a:t>עינים</a:t>
            </a:r>
            <a:r>
              <a:rPr lang="he-IL" dirty="0">
                <a:solidFill>
                  <a:srgbClr val="FF0000"/>
                </a:solidFill>
              </a:rPr>
              <a:t>"</a:t>
            </a:r>
          </a:p>
        </p:txBody>
      </p:sp>
      <p:pic>
        <p:nvPicPr>
          <p:cNvPr id="10" name="דקלון דוד יפה עיניים">
            <a:hlinkClick r:id="" action="ppaction://media"/>
            <a:extLst>
              <a:ext uri="{FF2B5EF4-FFF2-40B4-BE49-F238E27FC236}">
                <a16:creationId xmlns:a16="http://schemas.microsoft.com/office/drawing/2014/main" id="{2ACEAD36-B73F-4230-9185-629AE7B0EC4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63726" y="4420239"/>
            <a:ext cx="487363" cy="487363"/>
          </a:xfrm>
          <a:prstGeom prst="rect">
            <a:avLst/>
          </a:prstGeom>
        </p:spPr>
      </p:pic>
    </p:spTree>
    <p:extLst>
      <p:ext uri="{BB962C8B-B14F-4D97-AF65-F5344CB8AC3E}">
        <p14:creationId xmlns:p14="http://schemas.microsoft.com/office/powerpoint/2010/main" val="352033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46543" fill="hold"/>
                                        <p:tgtEl>
                                          <p:spTgt spid="1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fill="hold" display="0">
                  <p:stCondLst>
                    <p:cond delay="indefinite"/>
                  </p:stCondLst>
                  <p:endCondLst>
                    <p:cond evt="onStopAudio" delay="0">
                      <p:tgtEl>
                        <p:sldTgt/>
                      </p:tgtEl>
                    </p:cond>
                  </p:endCondLst>
                </p:cTn>
                <p:tgtEl>
                  <p:spTgt spid="10"/>
                </p:tgtEl>
              </p:cMediaNode>
            </p:audio>
          </p:childTnLst>
        </p:cTn>
      </p:par>
    </p:tnLst>
    <p:bldLst>
      <p:bldP spid="3" grpId="0" build="p"/>
      <p:bldP spid="5" grpId="0" build="p"/>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4">
            <a:extLst>
              <a:ext uri="{FF2B5EF4-FFF2-40B4-BE49-F238E27FC236}">
                <a16:creationId xmlns:a16="http://schemas.microsoft.com/office/drawing/2014/main" id="{BE95FFA6-DBBD-4404-939A-A70FFCB56815}"/>
              </a:ext>
            </a:extLst>
          </p:cNvPr>
          <p:cNvSpPr/>
          <p:nvPr/>
        </p:nvSpPr>
        <p:spPr>
          <a:xfrm>
            <a:off x="2095130" y="931046"/>
            <a:ext cx="8416031" cy="10120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800" dirty="0">
                <a:effectLst/>
                <a:latin typeface="Garamond" panose="02020404030301010803" pitchFamily="18" charset="0"/>
                <a:ea typeface="Times New Roman" panose="02020603050405020304" pitchFamily="18" charset="0"/>
                <a:cs typeface="David" panose="020E0502060401010101" pitchFamily="34" charset="-79"/>
              </a:rPr>
              <a:t>הַתְּחִיָּה שֶׁל "הֲשָׁבַת לֵב אָבוֹת אֶל בָּנִים וְלֵב בָּנִים אֶל </a:t>
            </a:r>
            <a:r>
              <a:rPr lang="he-IL" sz="1800" dirty="0" err="1">
                <a:effectLst/>
                <a:latin typeface="Garamond" panose="02020404030301010803" pitchFamily="18" charset="0"/>
                <a:ea typeface="Times New Roman" panose="02020603050405020304" pitchFamily="18" charset="0"/>
                <a:cs typeface="David" panose="020E0502060401010101" pitchFamily="34" charset="-79"/>
              </a:rPr>
              <a:t>אֲבוֹתָם</a:t>
            </a:r>
            <a:r>
              <a:rPr lang="he-IL" sz="1800" dirty="0">
                <a:effectLst/>
                <a:latin typeface="Garamond" panose="02020404030301010803" pitchFamily="18" charset="0"/>
                <a:ea typeface="Times New Roman" panose="02020603050405020304" pitchFamily="18" charset="0"/>
                <a:cs typeface="David" panose="020E0502060401010101" pitchFamily="34" charset="-79"/>
              </a:rPr>
              <a:t>" אִי- אֶפְשָׁר לִהְיוֹת כִּי אִם </a:t>
            </a:r>
            <a:r>
              <a:rPr lang="he-IL" sz="1800" dirty="0" err="1">
                <a:effectLst/>
                <a:latin typeface="Garamond" panose="02020404030301010803" pitchFamily="18" charset="0"/>
                <a:ea typeface="Times New Roman" panose="02020603050405020304" pitchFamily="18" charset="0"/>
                <a:cs typeface="David" panose="020E0502060401010101" pitchFamily="34" charset="-79"/>
              </a:rPr>
              <a:t>דַּוְקָא</a:t>
            </a:r>
            <a:r>
              <a:rPr lang="he-IL" sz="1800" dirty="0">
                <a:effectLst/>
                <a:latin typeface="Garamond" panose="02020404030301010803" pitchFamily="18" charset="0"/>
                <a:ea typeface="Times New Roman" panose="02020603050405020304" pitchFamily="18" charset="0"/>
                <a:cs typeface="David" panose="020E0502060401010101" pitchFamily="34" charset="-79"/>
              </a:rPr>
              <a:t> עַל יְדֵי </a:t>
            </a:r>
            <a:r>
              <a:rPr lang="he-IL" sz="1800" dirty="0" err="1">
                <a:effectLst/>
                <a:latin typeface="Garamond" panose="02020404030301010803" pitchFamily="18" charset="0"/>
                <a:ea typeface="Times New Roman" panose="02020603050405020304" pitchFamily="18" charset="0"/>
                <a:cs typeface="David" panose="020E0502060401010101" pitchFamily="34" charset="-79"/>
              </a:rPr>
              <a:t>אֲוִירָא</a:t>
            </a:r>
            <a:r>
              <a:rPr lang="he-IL" sz="1800" dirty="0">
                <a:effectLst/>
                <a:latin typeface="Garamond" panose="02020404030301010803" pitchFamily="18" charset="0"/>
                <a:ea typeface="Times New Roman" panose="02020603050405020304" pitchFamily="18" charset="0"/>
                <a:cs typeface="David" panose="020E0502060401010101" pitchFamily="34" charset="-79"/>
              </a:rPr>
              <a:t> </a:t>
            </a:r>
            <a:r>
              <a:rPr lang="he-IL" sz="1800" dirty="0" err="1">
                <a:effectLst/>
                <a:latin typeface="Garamond" panose="02020404030301010803" pitchFamily="18" charset="0"/>
                <a:ea typeface="Times New Roman" panose="02020603050405020304" pitchFamily="18" charset="0"/>
                <a:cs typeface="David" panose="020E0502060401010101" pitchFamily="34" charset="-79"/>
              </a:rPr>
              <a:t>דְּאֶרֶץ־יִשְׂרָאֵל</a:t>
            </a:r>
            <a:r>
              <a:rPr lang="he-IL" sz="1800" dirty="0">
                <a:effectLst/>
                <a:latin typeface="Garamond" panose="02020404030301010803" pitchFamily="18" charset="0"/>
                <a:ea typeface="Times New Roman" panose="02020603050405020304" pitchFamily="18" charset="0"/>
                <a:cs typeface="David" panose="020E0502060401010101" pitchFamily="34" charset="-79"/>
              </a:rPr>
              <a:t>. </a:t>
            </a:r>
            <a:endParaRPr lang="he-IL" dirty="0"/>
          </a:p>
        </p:txBody>
      </p:sp>
      <p:sp>
        <p:nvSpPr>
          <p:cNvPr id="6" name="מלבן: פינות מעוגלות 5">
            <a:extLst>
              <a:ext uri="{FF2B5EF4-FFF2-40B4-BE49-F238E27FC236}">
                <a16:creationId xmlns:a16="http://schemas.microsoft.com/office/drawing/2014/main" id="{6BE4D4B5-6C69-4CA6-B2E7-8D63903D8E4C}"/>
              </a:ext>
            </a:extLst>
          </p:cNvPr>
          <p:cNvSpPr/>
          <p:nvPr/>
        </p:nvSpPr>
        <p:spPr>
          <a:xfrm>
            <a:off x="4693328" y="2059619"/>
            <a:ext cx="2805344" cy="156247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he-IL" sz="1800" b="1" dirty="0" err="1">
                <a:effectLst/>
                <a:latin typeface="Garamond" panose="02020404030301010803" pitchFamily="18" charset="0"/>
                <a:ea typeface="Times New Roman" panose="02020603050405020304" pitchFamily="18" charset="0"/>
                <a:cs typeface="David" panose="020E0502060401010101" pitchFamily="34" charset="-79"/>
              </a:rPr>
              <a:t>כְּהַהַטָּבָה</a:t>
            </a:r>
            <a:r>
              <a:rPr lang="he-IL" sz="1800" b="1" dirty="0">
                <a:effectLst/>
                <a:latin typeface="Garamond" panose="02020404030301010803" pitchFamily="18" charset="0"/>
                <a:ea typeface="Times New Roman" panose="02020603050405020304" pitchFamily="18" charset="0"/>
                <a:cs typeface="David" panose="020E0502060401010101" pitchFamily="34" charset="-79"/>
              </a:rPr>
              <a:t> הַמּוּסָרִית שֶׁל הַיָּחִיד, כֵּן שֶׁל הַכְּלָל כֻּלּוֹ הִיא נִכְלֶלֶת בִּשְׁתֵּי הַמַּדְרֵגוֹת הַיְּדוּעוֹת </a:t>
            </a:r>
            <a:endParaRPr lang="he-IL" dirty="0"/>
          </a:p>
        </p:txBody>
      </p:sp>
      <p:sp>
        <p:nvSpPr>
          <p:cNvPr id="7" name="חץ: ימינה 6">
            <a:extLst>
              <a:ext uri="{FF2B5EF4-FFF2-40B4-BE49-F238E27FC236}">
                <a16:creationId xmlns:a16="http://schemas.microsoft.com/office/drawing/2014/main" id="{D4229DC1-5FF3-421A-B81D-454EF9073FC0}"/>
              </a:ext>
            </a:extLst>
          </p:cNvPr>
          <p:cNvSpPr/>
          <p:nvPr/>
        </p:nvSpPr>
        <p:spPr>
          <a:xfrm>
            <a:off x="8149701" y="2627790"/>
            <a:ext cx="2166151" cy="80121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הישר</a:t>
            </a:r>
          </a:p>
        </p:txBody>
      </p:sp>
      <p:sp>
        <p:nvSpPr>
          <p:cNvPr id="8" name="חץ: ימינה 7">
            <a:extLst>
              <a:ext uri="{FF2B5EF4-FFF2-40B4-BE49-F238E27FC236}">
                <a16:creationId xmlns:a16="http://schemas.microsoft.com/office/drawing/2014/main" id="{328535DF-07E1-48D5-95B1-8A071DE71E80}"/>
              </a:ext>
            </a:extLst>
          </p:cNvPr>
          <p:cNvSpPr/>
          <p:nvPr/>
        </p:nvSpPr>
        <p:spPr>
          <a:xfrm flipH="1">
            <a:off x="1876147" y="2695482"/>
            <a:ext cx="1887984" cy="66582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t>הכובש</a:t>
            </a:r>
          </a:p>
        </p:txBody>
      </p:sp>
      <p:sp>
        <p:nvSpPr>
          <p:cNvPr id="9" name="מלבן: פינות מעוגלות 8">
            <a:extLst>
              <a:ext uri="{FF2B5EF4-FFF2-40B4-BE49-F238E27FC236}">
                <a16:creationId xmlns:a16="http://schemas.microsoft.com/office/drawing/2014/main" id="{1A98737E-0396-4B5D-9A91-4928D1542B8D}"/>
              </a:ext>
            </a:extLst>
          </p:cNvPr>
          <p:cNvSpPr/>
          <p:nvPr/>
        </p:nvSpPr>
        <p:spPr>
          <a:xfrm>
            <a:off x="1189610" y="3582140"/>
            <a:ext cx="2929630" cy="27343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effectLst/>
                <a:latin typeface="Garamond" panose="02020404030301010803" pitchFamily="18" charset="0"/>
                <a:ea typeface="Times New Roman" panose="02020603050405020304" pitchFamily="18" charset="0"/>
                <a:cs typeface="David" panose="020E0502060401010101" pitchFamily="34" charset="-79"/>
              </a:rPr>
              <a:t>כְּשֵׁם שֶׁהַיָּחִיד בְּשָׁעָה שֶׁהוּא עֲדַיִן לֹא עָלָה עַד מְרוֹם פִּסְגַּת הַמּוּסָר הַגָּמוּר, בְּשָׁעָה שֶׁבְּטִבְעוֹ עוֹד לֹא נֶחְקַק יָפֶה הַחוֹתָם שֶׁל הַצֶּדֶק וְהַטּוֹב, אָז דַּרְכּוֹ הַיְּשָׁרָה קָשָׁה עָלָיו, הוּא צָרִיךְ לְמִלְחָמוֹת עַל כָּל צַעַד וְהוּא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מֻכְרָח</a:t>
            </a:r>
            <a:r>
              <a:rPr lang="he-IL" sz="1400" dirty="0">
                <a:effectLst/>
                <a:latin typeface="Garamond" panose="02020404030301010803" pitchFamily="18" charset="0"/>
                <a:ea typeface="Times New Roman" panose="02020603050405020304" pitchFamily="18" charset="0"/>
                <a:cs typeface="David" panose="020E0502060401010101" pitchFamily="34" charset="-79"/>
              </a:rPr>
              <a:t> לַהֲדֹף אֶת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כֹּחוֹתָיו</a:t>
            </a:r>
            <a:r>
              <a:rPr lang="he-IL" sz="1400" dirty="0">
                <a:effectLst/>
                <a:latin typeface="Garamond" panose="02020404030301010803" pitchFamily="18" charset="0"/>
                <a:ea typeface="Times New Roman" panose="02020603050405020304" pitchFamily="18" charset="0"/>
                <a:cs typeface="David" panose="020E0502060401010101" pitchFamily="34" charset="-79"/>
              </a:rPr>
              <a:t> הָרָעִים, לְכָבְשָׁם וּלְבַטְּלָם לִפְעָמִים. אֲבָל זֶה אֵינֶנּוּ דֶּרֶךְ הָאוֹרָה עֲדַיִן,</a:t>
            </a:r>
            <a:endParaRPr lang="he-IL" sz="1400" dirty="0"/>
          </a:p>
        </p:txBody>
      </p:sp>
      <p:sp>
        <p:nvSpPr>
          <p:cNvPr id="10" name="מלבן: פינות מעוגלות 9">
            <a:extLst>
              <a:ext uri="{FF2B5EF4-FFF2-40B4-BE49-F238E27FC236}">
                <a16:creationId xmlns:a16="http://schemas.microsoft.com/office/drawing/2014/main" id="{98F90355-ECE3-4F1A-BCBA-44ECBE995CE5}"/>
              </a:ext>
            </a:extLst>
          </p:cNvPr>
          <p:cNvSpPr/>
          <p:nvPr/>
        </p:nvSpPr>
        <p:spPr>
          <a:xfrm>
            <a:off x="7394728" y="3429000"/>
            <a:ext cx="4013447" cy="330804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400" dirty="0">
                <a:effectLst/>
                <a:latin typeface="Garamond" panose="02020404030301010803" pitchFamily="18" charset="0"/>
                <a:ea typeface="Times New Roman" panose="02020603050405020304" pitchFamily="18" charset="0"/>
                <a:cs typeface="David" panose="020E0502060401010101" pitchFamily="34" charset="-79"/>
              </a:rPr>
              <a:t>כִּי כַּאֲשֶׁר יוֹסִיף לֶקַח, וְיִשְׁתַּמֵּשׁ בְּאוֹרָה שֶׁל תּוֹרָה מְצֹרָף עִם הַמָּאוֹר הַשִּׂכְלִי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וְהַנְּטִיָּה</a:t>
            </a:r>
            <a:r>
              <a:rPr lang="he-IL" sz="1400" dirty="0">
                <a:effectLst/>
                <a:latin typeface="Garamond" panose="02020404030301010803" pitchFamily="18" charset="0"/>
                <a:ea typeface="Times New Roman" panose="02020603050405020304" pitchFamily="18" charset="0"/>
                <a:cs typeface="David" panose="020E0502060401010101" pitchFamily="34" charset="-79"/>
              </a:rPr>
              <a:t> הַטִּבְעִית, שֶׁבַּלֵּב הַיָּשָׁר וְהַתָּמִים שֶׁהִתְעוֹרֵר יָפֶה, אָז יִמְצָא כִּי הוּא אֵינֶנּוּ צָרִיךְ כָּל כָּךְ לִהְיוֹת בַּעַל מִלְחָמוֹת. וְאִם לִפְעָמִים</a:t>
            </a:r>
            <a:r>
              <a:rPr lang="he-IL" sz="1800" dirty="0">
                <a:effectLst/>
                <a:latin typeface="Garamond" panose="02020404030301010803" pitchFamily="18" charset="0"/>
                <a:ea typeface="Times New Roman" panose="02020603050405020304" pitchFamily="18" charset="0"/>
                <a:cs typeface="David" panose="020E0502060401010101" pitchFamily="34" charset="-79"/>
              </a:rPr>
              <a:t> </a:t>
            </a:r>
            <a:r>
              <a:rPr lang="he-IL" sz="1400" dirty="0">
                <a:effectLst/>
                <a:latin typeface="Garamond" panose="02020404030301010803" pitchFamily="18" charset="0"/>
                <a:ea typeface="Times New Roman" panose="02020603050405020304" pitchFamily="18" charset="0"/>
                <a:cs typeface="David" panose="020E0502060401010101" pitchFamily="34" charset="-79"/>
              </a:rPr>
              <a:t>יִהְיֶה לוֹ צֹרֶךְ בְּמִלְחָמָה, יִרְאֶה גְּבוּרָה אַחֶרֶת, וּלְגַמְרֵי אַחֶרֶת, כִּי לֹא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יִכְבֹּש</a:t>
            </a:r>
            <a:r>
              <a:rPr lang="he-IL" sz="1400" dirty="0">
                <a:effectLst/>
                <a:latin typeface="Garamond" panose="02020404030301010803" pitchFamily="18" charset="0"/>
                <a:ea typeface="Times New Roman" panose="02020603050405020304" pitchFamily="18" charset="0"/>
                <a:cs typeface="David" panose="020E0502060401010101" pitchFamily="34" charset="-79"/>
              </a:rPr>
              <a:t>ׁ אֶת שׁוּם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כֹּח</a:t>
            </a:r>
            <a:r>
              <a:rPr lang="he-IL" sz="1400" dirty="0">
                <a:effectLst/>
                <a:latin typeface="Garamond" panose="02020404030301010803" pitchFamily="18" charset="0"/>
                <a:ea typeface="Times New Roman" panose="02020603050405020304" pitchFamily="18" charset="0"/>
                <a:cs typeface="David" panose="020E0502060401010101" pitchFamily="34" charset="-79"/>
              </a:rPr>
              <a:t>ַ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מִכֹּחוֹת</a:t>
            </a:r>
            <a:r>
              <a:rPr lang="he-IL" sz="1400" dirty="0">
                <a:effectLst/>
                <a:latin typeface="Garamond" panose="02020404030301010803" pitchFamily="18" charset="0"/>
                <a:ea typeface="Times New Roman" panose="02020603050405020304" pitchFamily="18" charset="0"/>
                <a:cs typeface="David" panose="020E0502060401010101" pitchFamily="34" charset="-79"/>
              </a:rPr>
              <a:t> נַפְשׁוֹ שֶׁיִּהְיוּ אֲסוּרִים וּכְלוּאִים, שֶׁלֹּא יַעֲשׂוּ מְאוּמָה, כִּי אִם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יִקָּחֵם</a:t>
            </a:r>
            <a:r>
              <a:rPr lang="he-IL" sz="1400" dirty="0">
                <a:effectLst/>
                <a:latin typeface="Garamond" panose="02020404030301010803" pitchFamily="18" charset="0"/>
                <a:ea typeface="Times New Roman" panose="02020603050405020304" pitchFamily="18" charset="0"/>
                <a:cs typeface="David" panose="020E0502060401010101" pitchFamily="34" charset="-79"/>
              </a:rPr>
              <a:t>, יְשַׁעְבְּדֵם בְּחֶבְלֵי אָדָם וּבַעֲבוֹתוֹת אַהֲבָה אֶל הַטּוֹב וְאֶל הַיֹּשֶׁר, אֶל </a:t>
            </a:r>
            <a:r>
              <a:rPr lang="he-IL" sz="1100" dirty="0">
                <a:effectLst/>
                <a:latin typeface="Garamond" panose="02020404030301010803" pitchFamily="18" charset="0"/>
                <a:ea typeface="Times New Roman" panose="02020603050405020304" pitchFamily="18" charset="0"/>
                <a:cs typeface="David" panose="020E0502060401010101" pitchFamily="34" charset="-79"/>
              </a:rPr>
              <a:t>מְרוֹ</a:t>
            </a:r>
            <a:r>
              <a:rPr lang="he-IL" sz="1400" dirty="0">
                <a:effectLst/>
                <a:latin typeface="Garamond" panose="02020404030301010803" pitchFamily="18" charset="0"/>
                <a:ea typeface="Times New Roman" panose="02020603050405020304" pitchFamily="18" charset="0"/>
                <a:cs typeface="David" panose="020E0502060401010101" pitchFamily="34" charset="-79"/>
              </a:rPr>
              <a:t>מֵי הַמְּגַמּוֹת הַיּוֹתֵר </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נִשָּׂאוֹת</a:t>
            </a:r>
            <a:r>
              <a:rPr lang="he-IL" sz="1400" dirty="0">
                <a:effectLst/>
                <a:latin typeface="Garamond" panose="02020404030301010803" pitchFamily="18" charset="0"/>
                <a:ea typeface="Times New Roman" panose="02020603050405020304" pitchFamily="18" charset="0"/>
                <a:cs typeface="David" panose="020E0502060401010101" pitchFamily="34" charset="-79"/>
              </a:rPr>
              <a:t>, שֶׁהֵם הִנָּם הַחֲפָצִים </a:t>
            </a:r>
            <a:r>
              <a:rPr lang="he-IL" sz="1800" dirty="0" err="1">
                <a:effectLst/>
                <a:latin typeface="Garamond" panose="02020404030301010803" pitchFamily="18" charset="0"/>
                <a:ea typeface="Times New Roman" panose="02020603050405020304" pitchFamily="18" charset="0"/>
                <a:cs typeface="David" panose="020E0502060401010101" pitchFamily="34" charset="-79"/>
              </a:rPr>
              <a:t>הָ</a:t>
            </a:r>
            <a:r>
              <a:rPr lang="he-IL" sz="1400" dirty="0" err="1">
                <a:effectLst/>
                <a:latin typeface="Garamond" panose="02020404030301010803" pitchFamily="18" charset="0"/>
                <a:ea typeface="Times New Roman" panose="02020603050405020304" pitchFamily="18" charset="0"/>
                <a:cs typeface="David" panose="020E0502060401010101" pitchFamily="34" charset="-79"/>
              </a:rPr>
              <a:t>אֱלֹהִיִּים</a:t>
            </a:r>
            <a:r>
              <a:rPr lang="he-IL" sz="1800" dirty="0">
                <a:effectLst/>
                <a:latin typeface="Garamond" panose="02020404030301010803" pitchFamily="18" charset="0"/>
                <a:ea typeface="Times New Roman" panose="02020603050405020304" pitchFamily="18" charset="0"/>
                <a:cs typeface="David" panose="020E0502060401010101" pitchFamily="34" charset="-79"/>
              </a:rPr>
              <a:t>,</a:t>
            </a:r>
          </a:p>
          <a:p>
            <a:pPr algn="ctr"/>
            <a:r>
              <a:rPr lang="he-IL" sz="1800" dirty="0">
                <a:effectLst/>
                <a:latin typeface="Garamond" panose="02020404030301010803" pitchFamily="18" charset="0"/>
                <a:ea typeface="Times New Roman" panose="02020603050405020304" pitchFamily="18" charset="0"/>
                <a:cs typeface="David" panose="020E0502060401010101" pitchFamily="34" charset="-79"/>
              </a:rPr>
              <a:t> וְאָז יֵצֵא מִכְּלָל עַבְדוּת וְיִהְיֶה בֶּן חוֹרִין, מְאֻשָּׁר, עָטוּר בָּעַבְדוּת הָעֶלְיוֹנָה שֶׁהִיא עֲטֶרֶת תִּפְאֶרֶת, "עֲטֶרֶת זָהָב מְזֻקָּק עַל רֹאשׁוֹ".</a:t>
            </a:r>
            <a:endParaRPr lang="he-IL" dirty="0"/>
          </a:p>
        </p:txBody>
      </p:sp>
      <p:sp>
        <p:nvSpPr>
          <p:cNvPr id="11" name="תיבת טקסט 10">
            <a:extLst>
              <a:ext uri="{FF2B5EF4-FFF2-40B4-BE49-F238E27FC236}">
                <a16:creationId xmlns:a16="http://schemas.microsoft.com/office/drawing/2014/main" id="{D2FE9848-72FE-46E5-8F51-CEBC1FA91DAE}"/>
              </a:ext>
            </a:extLst>
          </p:cNvPr>
          <p:cNvSpPr txBox="1"/>
          <p:nvPr/>
        </p:nvSpPr>
        <p:spPr>
          <a:xfrm>
            <a:off x="3116062" y="196286"/>
            <a:ext cx="6915705" cy="784830"/>
          </a:xfrm>
          <a:prstGeom prst="rect">
            <a:avLst/>
          </a:prstGeom>
          <a:noFill/>
        </p:spPr>
        <p:txBody>
          <a:bodyPr wrap="square" rtlCol="1">
            <a:spAutoFit/>
          </a:bodyPr>
          <a:lstStyle/>
          <a:p>
            <a:pPr indent="114300" algn="ctr" rtl="1">
              <a:lnSpc>
                <a:spcPct val="150000"/>
              </a:lnSpc>
            </a:pPr>
            <a:r>
              <a:rPr lang="he-IL" sz="1800" b="1" dirty="0" err="1">
                <a:effectLst/>
                <a:latin typeface="Times New Roman" panose="02020603050405020304" pitchFamily="18" charset="0"/>
                <a:ea typeface="Times New Roman" panose="02020603050405020304" pitchFamily="18" charset="0"/>
                <a:cs typeface="David" panose="020E0502060401010101" pitchFamily="34" charset="-79"/>
              </a:rPr>
              <a:t>הראי"ה</a:t>
            </a:r>
            <a:r>
              <a:rPr lang="he-IL" sz="1800" b="1" dirty="0">
                <a:effectLst/>
                <a:latin typeface="Times New Roman" panose="02020603050405020304" pitchFamily="18" charset="0"/>
                <a:ea typeface="Times New Roman" panose="02020603050405020304" pitchFamily="18" charset="0"/>
                <a:cs typeface="David" panose="020E0502060401010101" pitchFamily="34" charset="-79"/>
              </a:rPr>
              <a:t> קוק</a:t>
            </a:r>
            <a:r>
              <a:rPr lang="he-IL" sz="1800" b="1" baseline="30000" dirty="0">
                <a:effectLst/>
                <a:latin typeface="Times New Roman" panose="02020603050405020304" pitchFamily="18" charset="0"/>
                <a:ea typeface="Times New Roman" panose="02020603050405020304" pitchFamily="18" charset="0"/>
                <a:cs typeface="Times New Roman" panose="02020603050405020304" pitchFamily="18" charset="0"/>
                <a:hlinkClick r:id="rId2"/>
              </a:rPr>
              <a:t>*</a:t>
            </a:r>
            <a:r>
              <a:rPr lang="he-IL" sz="1800" b="1" dirty="0">
                <a:effectLst/>
                <a:latin typeface="Times New Roman" panose="02020603050405020304" pitchFamily="18" charset="0"/>
                <a:ea typeface="Times New Roman" panose="02020603050405020304" pitchFamily="18" charset="0"/>
                <a:cs typeface="David" panose="020E0502060401010101" pitchFamily="34" charset="-79"/>
              </a:rPr>
              <a:t>, עקבי הצאן, מאמר "הדור", עמ' קי"ב</a:t>
            </a:r>
            <a:endParaRPr lang="en-US" sz="1800" dirty="0">
              <a:effectLst/>
              <a:latin typeface="Garamond" panose="02020404030301010803" pitchFamily="18" charset="0"/>
              <a:ea typeface="Times New Roman" panose="02020603050405020304" pitchFamily="18" charset="0"/>
              <a:cs typeface="Miriam" panose="020B0502050101010101" pitchFamily="34" charset="-79"/>
            </a:endParaRPr>
          </a:p>
          <a:p>
            <a:pPr algn="r" rtl="1"/>
            <a:r>
              <a:rPr lang="he-IL" sz="1800" baseline="30000" dirty="0">
                <a:effectLst/>
                <a:latin typeface="Garamond" panose="02020404030301010803" pitchFamily="18" charset="0"/>
                <a:ea typeface="Times New Roman" panose="02020603050405020304" pitchFamily="18" charset="0"/>
                <a:cs typeface="David" panose="020E0502060401010101" pitchFamily="34" charset="-79"/>
                <a:hlinkClick r:id="rId3"/>
              </a:rPr>
              <a:t>*</a:t>
            </a:r>
            <a:endParaRPr lang="en-US" sz="1800" dirty="0">
              <a:effectLst/>
              <a:latin typeface="Garamond" panose="02020404030301010803" pitchFamily="18" charset="0"/>
              <a:ea typeface="Times New Roman" panose="02020603050405020304" pitchFamily="18" charset="0"/>
              <a:cs typeface="Miriam" panose="020B0502050101010101" pitchFamily="34" charset="-79"/>
            </a:endParaRPr>
          </a:p>
        </p:txBody>
      </p:sp>
    </p:spTree>
    <p:extLst>
      <p:ext uri="{BB962C8B-B14F-4D97-AF65-F5344CB8AC3E}">
        <p14:creationId xmlns:p14="http://schemas.microsoft.com/office/powerpoint/2010/main" val="704768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458</Words>
  <Application>Microsoft Office PowerPoint</Application>
  <PresentationFormat>מסך רחב</PresentationFormat>
  <Paragraphs>19</Paragraphs>
  <Slides>4</Slides>
  <Notes>0</Notes>
  <HiddenSlides>0</HiddenSlides>
  <MMClips>1</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4</vt:i4>
      </vt:variant>
    </vt:vector>
  </HeadingPairs>
  <TitlesOfParts>
    <vt:vector size="10" baseType="lpstr">
      <vt:lpstr>Arial</vt:lpstr>
      <vt:lpstr>Calibri</vt:lpstr>
      <vt:lpstr>Calibri Light</vt:lpstr>
      <vt:lpstr>Garamond</vt:lpstr>
      <vt:lpstr>Times New Roman</vt:lpstr>
      <vt:lpstr>ערכת נושא Office</vt:lpstr>
      <vt:lpstr>דרכי התמודדות עם יצרים שלילים</vt:lpstr>
      <vt:lpstr>תרגיל.</vt:lpstr>
      <vt:lpstr>"אדמוני עם יפה עינים"</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מצגת של PowerPoint‏</dc:title>
  <dc:creator>user</dc:creator>
  <cp:lastModifiedBy>user</cp:lastModifiedBy>
  <cp:revision>6</cp:revision>
  <dcterms:created xsi:type="dcterms:W3CDTF">2020-11-24T20:57:21Z</dcterms:created>
  <dcterms:modified xsi:type="dcterms:W3CDTF">2020-11-24T21:34:10Z</dcterms:modified>
</cp:coreProperties>
</file>