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ssistant" panose="020B0604020202020204" charset="-79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64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7585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08a7b21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08a7b21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שוק משחקי השולחן הכפיל את עצמו בשנתיים האחרונות ובשנת 2021 צפוי להגיע ל8.31 מיליארד דולר.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25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6425285a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6425285a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שוק משחקי השולחן הכפיל את עצמו בשנתיים האחרונות ובשנת 2021 צפוי להגיע ל8.31 מיליארד דולר.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759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6425285a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6425285a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שוק משחקי השולחן הכפיל את עצמו בשנתיים האחרונות ובשנת 2021 צפוי להגיע ל8.31 מיליארד דולר.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27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6425285a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6425285a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שוק משחקי השולחן הכפיל את עצמו בשנתיים האחרונות ובשנת 2021 צפוי להגיע ל8.31 מיליארד דולר.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716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6425285a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6425285a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שוק משחקי השולחן הכפיל את עצמו בשנתיים האחרונות ובשנת 2021 צפוי להגיע ל8.31 מיליארד דולר.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5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6425285a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6425285a0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שוק משחקי השולחן הכפיל את עצמו בשנתיים האחרונות ובשנת 2021 צפוי להגיע ל8.31 מיליארד דולר.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68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6425285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6425285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שוק משחקי השולחן הכפיל את עצמו בשנתיים האחרונות ובשנת 2021 צפוי להגיע ל8.31 מיליארד דולר.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083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6425285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6425285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שוק משחקי השולחן הכפיל את עצמו בשנתיים האחרונות ובשנת 2021 צפוי להגיע ל8.31 מיליארד דולר.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78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417500" y="792925"/>
            <a:ext cx="2519100" cy="23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5900" b="1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725" y="1581950"/>
            <a:ext cx="4722237" cy="16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6625" y="4083300"/>
            <a:ext cx="2755475" cy="10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63" y="4083302"/>
            <a:ext cx="2270074" cy="9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988" y="4366063"/>
            <a:ext cx="1848024" cy="65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4370" y="4311413"/>
            <a:ext cx="2039634" cy="7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318" y="4311425"/>
            <a:ext cx="1746763" cy="7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r="23594"/>
          <a:stretch/>
        </p:blipFill>
        <p:spPr>
          <a:xfrm>
            <a:off x="109325" y="1319875"/>
            <a:ext cx="4513025" cy="22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475075" y="498500"/>
            <a:ext cx="4305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469425" y="0"/>
            <a:ext cx="65256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000" b="1" dirty="0" smtClean="0">
                <a:latin typeface="Assistant"/>
                <a:ea typeface="Assistant"/>
                <a:cs typeface="Assistant"/>
                <a:sym typeface="Assistant"/>
              </a:rPr>
              <a:t>אז </a:t>
            </a:r>
            <a:r>
              <a:rPr lang="x-none" sz="5000" b="1" dirty="0">
                <a:latin typeface="Assistant"/>
                <a:ea typeface="Assistant"/>
                <a:cs typeface="Assistant"/>
                <a:sym typeface="Assistant"/>
              </a:rPr>
              <a:t>מה </a:t>
            </a:r>
            <a:r>
              <a:rPr lang="x-none" sz="5000" b="1" dirty="0" smtClean="0">
                <a:latin typeface="Assistant"/>
                <a:ea typeface="Assistant"/>
                <a:cs typeface="Assistant"/>
                <a:sym typeface="Assistant"/>
              </a:rPr>
              <a:t>זה</a:t>
            </a:r>
            <a:r>
              <a:rPr lang="he-IL" sz="5000" b="1" dirty="0" smtClean="0"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x-none" sz="5000" b="1" dirty="0" smtClean="0">
                <a:latin typeface="Assistant"/>
                <a:ea typeface="Assistant"/>
                <a:cs typeface="Assistant"/>
                <a:sym typeface="Assistant"/>
              </a:rPr>
              <a:t> iSTEAM</a:t>
            </a:r>
            <a:r>
              <a:rPr lang="he-IL" sz="5000" b="1" dirty="0">
                <a:latin typeface="Assistant"/>
                <a:ea typeface="Assistant"/>
                <a:cs typeface="Assistant"/>
                <a:sym typeface="Assistant"/>
              </a:rPr>
              <a:t>?</a:t>
            </a:r>
            <a:endParaRPr sz="5000" b="1" dirty="0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4572000" y="1744725"/>
            <a:ext cx="204000" cy="55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0775" y="1198316"/>
            <a:ext cx="3112400" cy="24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4475075" y="498500"/>
            <a:ext cx="4305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2469425" y="0"/>
            <a:ext cx="65256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000" b="1">
                <a:latin typeface="Assistant"/>
                <a:ea typeface="Assistant"/>
                <a:cs typeface="Assistant"/>
                <a:sym typeface="Assistant"/>
              </a:rPr>
              <a:t>על התכנית</a:t>
            </a:r>
            <a:endParaRPr sz="5000" b="1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572000" y="1744725"/>
            <a:ext cx="204000" cy="55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996975" y="719975"/>
            <a:ext cx="79125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9900" algn="r" rtl="1">
              <a:spcBef>
                <a:spcPts val="0"/>
              </a:spcBef>
              <a:spcAft>
                <a:spcPts val="0"/>
              </a:spcAft>
              <a:buSzPts val="3800"/>
              <a:buFont typeface="Assistant"/>
              <a:buChar char="●"/>
            </a:pPr>
            <a:r>
              <a:rPr lang="x-none" sz="3800" dirty="0">
                <a:latin typeface="Assistant"/>
                <a:ea typeface="Assistant"/>
                <a:cs typeface="Assistant"/>
                <a:sym typeface="Assistant"/>
              </a:rPr>
              <a:t>קבוצות של </a:t>
            </a:r>
            <a:r>
              <a:rPr lang="he-IL" sz="3800" dirty="0" smtClean="0">
                <a:latin typeface="Assistant"/>
                <a:ea typeface="Assistant"/>
                <a:cs typeface="Assistant"/>
                <a:sym typeface="Assistant"/>
              </a:rPr>
              <a:t>4-5 תלמידים</a:t>
            </a:r>
            <a:endParaRPr sz="3800" dirty="0"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469900" algn="r" rtl="1">
              <a:spcBef>
                <a:spcPts val="0"/>
              </a:spcBef>
              <a:spcAft>
                <a:spcPts val="0"/>
              </a:spcAft>
              <a:buSzPts val="3800"/>
              <a:buFont typeface="Assistant"/>
              <a:buChar char="●"/>
            </a:pPr>
            <a:r>
              <a:rPr lang="x-none" sz="3800" dirty="0">
                <a:latin typeface="Assistant"/>
                <a:ea typeface="Assistant"/>
                <a:cs typeface="Assistant"/>
                <a:sym typeface="Assistant"/>
              </a:rPr>
              <a:t>התקדמות עצמית - כל קבוצה בקצב שלה</a:t>
            </a:r>
            <a:endParaRPr sz="3800" dirty="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988" y="4366063"/>
            <a:ext cx="1848024" cy="65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4370" y="4311413"/>
            <a:ext cx="2039634" cy="7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318" y="4311425"/>
            <a:ext cx="1746763" cy="7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4475075" y="498500"/>
            <a:ext cx="4305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2469425" y="0"/>
            <a:ext cx="65256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000" b="1">
                <a:latin typeface="Assistant"/>
                <a:ea typeface="Assistant"/>
                <a:cs typeface="Assistant"/>
                <a:sym typeface="Assistant"/>
              </a:rPr>
              <a:t>כלים ללמידה</a:t>
            </a:r>
            <a:endParaRPr sz="5000" b="1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4572000" y="1744725"/>
            <a:ext cx="204000" cy="55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996975" y="719975"/>
            <a:ext cx="79125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r" rtl="1">
              <a:spcBef>
                <a:spcPts val="0"/>
              </a:spcBef>
              <a:spcAft>
                <a:spcPts val="0"/>
              </a:spcAft>
              <a:buSzPts val="3400"/>
              <a:buFont typeface="Assistant"/>
              <a:buChar char="●"/>
            </a:pPr>
            <a:r>
              <a:rPr lang="x-none" sz="3400">
                <a:latin typeface="Assistant"/>
                <a:ea typeface="Assistant"/>
                <a:cs typeface="Assistant"/>
                <a:sym typeface="Assistant"/>
              </a:rPr>
              <a:t>קורס MOODLE - הכל בפנים</a:t>
            </a:r>
            <a:endParaRPr sz="340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l="56438" t="14337" r="5553" b="10122"/>
          <a:stretch/>
        </p:blipFill>
        <p:spPr>
          <a:xfrm>
            <a:off x="109324" y="71525"/>
            <a:ext cx="3792252" cy="42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988" y="4366063"/>
            <a:ext cx="1848024" cy="65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4370" y="4311413"/>
            <a:ext cx="2039634" cy="7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318" y="4311425"/>
            <a:ext cx="1746763" cy="7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7">
            <a:alphaModFix/>
          </a:blip>
          <a:srcRect l="47115" t="15413" r="5484" b="10231"/>
          <a:stretch/>
        </p:blipFill>
        <p:spPr>
          <a:xfrm>
            <a:off x="5057742" y="1368100"/>
            <a:ext cx="3269308" cy="28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4475075" y="498500"/>
            <a:ext cx="4305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2469425" y="0"/>
            <a:ext cx="65256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000" b="1">
                <a:latin typeface="Assistant"/>
                <a:ea typeface="Assistant"/>
                <a:cs typeface="Assistant"/>
                <a:sym typeface="Assistant"/>
              </a:rPr>
              <a:t>כלים ללמידה</a:t>
            </a:r>
            <a:endParaRPr sz="5000" b="1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4572000" y="1744725"/>
            <a:ext cx="204000" cy="55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996975" y="719975"/>
            <a:ext cx="79125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r" rtl="1">
              <a:spcBef>
                <a:spcPts val="0"/>
              </a:spcBef>
              <a:spcAft>
                <a:spcPts val="0"/>
              </a:spcAft>
              <a:buSzPts val="3400"/>
              <a:buFont typeface="Assistant"/>
              <a:buChar char="●"/>
            </a:pPr>
            <a:r>
              <a:rPr lang="x-none" sz="3200" b="1" dirty="0">
                <a:latin typeface="Assistant"/>
                <a:ea typeface="Assistant"/>
                <a:cs typeface="Assistant"/>
                <a:sym typeface="Assistant"/>
              </a:rPr>
              <a:t>לוח מחיק קבוצתי</a:t>
            </a:r>
            <a:endParaRPr sz="3200" b="1" dirty="0"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444500" algn="r" rtl="1">
              <a:spcBef>
                <a:spcPts val="0"/>
              </a:spcBef>
              <a:spcAft>
                <a:spcPts val="0"/>
              </a:spcAft>
              <a:buSzPts val="3400"/>
              <a:buFont typeface="Assistant"/>
              <a:buChar char="●"/>
            </a:pPr>
            <a:r>
              <a:rPr lang="x-none" sz="3200" dirty="0">
                <a:latin typeface="Assistant"/>
                <a:ea typeface="Assistant"/>
                <a:cs typeface="Assistant"/>
                <a:sym typeface="Assistant"/>
              </a:rPr>
              <a:t>כל תלמיד מקבל</a:t>
            </a:r>
            <a:br>
              <a:rPr lang="x-none" sz="3200" dirty="0">
                <a:latin typeface="Assistant"/>
                <a:ea typeface="Assistant"/>
                <a:cs typeface="Assistant"/>
                <a:sym typeface="Assistant"/>
              </a:rPr>
            </a:br>
            <a:r>
              <a:rPr lang="x-none" sz="3200" dirty="0">
                <a:latin typeface="Assistant"/>
                <a:ea typeface="Assistant"/>
                <a:cs typeface="Assistant"/>
                <a:sym typeface="Assistant"/>
              </a:rPr>
              <a:t>צבע טוש קבוע</a:t>
            </a:r>
            <a:endParaRPr sz="3200" dirty="0"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444500" algn="r" rtl="1">
              <a:spcBef>
                <a:spcPts val="0"/>
              </a:spcBef>
              <a:spcAft>
                <a:spcPts val="0"/>
              </a:spcAft>
              <a:buSzPts val="3400"/>
              <a:buFont typeface="Assistant"/>
              <a:buChar char="●"/>
            </a:pPr>
            <a:r>
              <a:rPr lang="x-none" sz="3200" dirty="0">
                <a:latin typeface="Assistant"/>
                <a:ea typeface="Assistant"/>
                <a:cs typeface="Assistant"/>
                <a:sym typeface="Assistant"/>
              </a:rPr>
              <a:t>בכל סוף תרגיל </a:t>
            </a:r>
            <a:br>
              <a:rPr lang="x-none" sz="3200" dirty="0">
                <a:latin typeface="Assistant"/>
                <a:ea typeface="Assistant"/>
                <a:cs typeface="Assistant"/>
                <a:sym typeface="Assistant"/>
              </a:rPr>
            </a:br>
            <a:r>
              <a:rPr lang="x-none" sz="3200" dirty="0">
                <a:latin typeface="Assistant"/>
                <a:ea typeface="Assistant"/>
                <a:cs typeface="Assistant"/>
                <a:sym typeface="Assistant"/>
              </a:rPr>
              <a:t>מעלים צילום של </a:t>
            </a:r>
            <a:br>
              <a:rPr lang="x-none" sz="3200" dirty="0">
                <a:latin typeface="Assistant"/>
                <a:ea typeface="Assistant"/>
                <a:cs typeface="Assistant"/>
                <a:sym typeface="Assistant"/>
              </a:rPr>
            </a:br>
            <a:r>
              <a:rPr lang="x-none" sz="3200" dirty="0">
                <a:latin typeface="Assistant"/>
                <a:ea typeface="Assistant"/>
                <a:cs typeface="Assistant"/>
                <a:sym typeface="Assistant"/>
              </a:rPr>
              <a:t>הלוח לMoodle</a:t>
            </a:r>
            <a:endParaRPr sz="3200" dirty="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988" y="4366063"/>
            <a:ext cx="1848024" cy="65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4370" y="4311413"/>
            <a:ext cx="2039634" cy="7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318" y="4311425"/>
            <a:ext cx="1746763" cy="7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13595" b="4314"/>
          <a:stretch/>
        </p:blipFill>
        <p:spPr>
          <a:xfrm>
            <a:off x="29702" y="719975"/>
            <a:ext cx="5466310" cy="3398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4475075" y="498500"/>
            <a:ext cx="4305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2469425" y="0"/>
            <a:ext cx="65256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000" b="1">
                <a:latin typeface="Assistant"/>
                <a:ea typeface="Assistant"/>
                <a:cs typeface="Assistant"/>
                <a:sym typeface="Assistant"/>
              </a:rPr>
              <a:t>כלים ללמידה</a:t>
            </a:r>
            <a:endParaRPr sz="5000" b="1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4572000" y="1744725"/>
            <a:ext cx="204000" cy="55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988" y="4366063"/>
            <a:ext cx="1848024" cy="65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4370" y="4311413"/>
            <a:ext cx="2039634" cy="7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318" y="4311425"/>
            <a:ext cx="1746763" cy="7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996975" y="719975"/>
            <a:ext cx="79125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r" rtl="1">
              <a:spcBef>
                <a:spcPts val="0"/>
              </a:spcBef>
              <a:spcAft>
                <a:spcPts val="0"/>
              </a:spcAft>
              <a:buSzPts val="3400"/>
              <a:buFont typeface="Assistant"/>
              <a:buChar char="●"/>
            </a:pPr>
            <a:r>
              <a:rPr lang="x-none" sz="3400" b="1">
                <a:latin typeface="Assistant"/>
                <a:ea typeface="Assistant"/>
                <a:cs typeface="Assistant"/>
                <a:sym typeface="Assistant"/>
              </a:rPr>
              <a:t>סרטוני הנחייה</a:t>
            </a:r>
            <a:endParaRPr sz="340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6">
            <a:alphaModFix/>
          </a:blip>
          <a:srcRect t="14172" b="14895"/>
          <a:stretch/>
        </p:blipFill>
        <p:spPr>
          <a:xfrm>
            <a:off x="996974" y="1481375"/>
            <a:ext cx="6820552" cy="27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4475075" y="498500"/>
            <a:ext cx="4305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2469425" y="0"/>
            <a:ext cx="65256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000" b="1">
                <a:latin typeface="Assistant"/>
                <a:ea typeface="Assistant"/>
                <a:cs typeface="Assistant"/>
                <a:sym typeface="Assistant"/>
              </a:rPr>
              <a:t>הערכה</a:t>
            </a:r>
            <a:endParaRPr sz="5000" b="1"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4572000" y="1744725"/>
            <a:ext cx="204000" cy="55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988" y="4366063"/>
            <a:ext cx="1848024" cy="65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4370" y="4311413"/>
            <a:ext cx="2039634" cy="7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318" y="4311425"/>
            <a:ext cx="1746763" cy="7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996975" y="719975"/>
            <a:ext cx="79125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r" rtl="1">
              <a:spcBef>
                <a:spcPts val="0"/>
              </a:spcBef>
              <a:spcAft>
                <a:spcPts val="0"/>
              </a:spcAft>
              <a:buSzPts val="3300"/>
              <a:buFont typeface="Assistant"/>
              <a:buChar char="●"/>
            </a:pPr>
            <a:r>
              <a:rPr lang="x-none" sz="3300" u="sng">
                <a:latin typeface="Assistant"/>
                <a:ea typeface="Assistant"/>
                <a:cs typeface="Assistant"/>
                <a:sym typeface="Assistant"/>
              </a:rPr>
              <a:t>תהליך קבוצתי:</a:t>
            </a:r>
            <a:r>
              <a:rPr lang="x-none" sz="3300">
                <a:latin typeface="Assistant"/>
                <a:ea typeface="Assistant"/>
                <a:cs typeface="Assistant"/>
                <a:sym typeface="Assistant"/>
              </a:rPr>
              <a:t/>
            </a:r>
            <a:br>
              <a:rPr lang="x-none" sz="3300">
                <a:latin typeface="Assistant"/>
                <a:ea typeface="Assistant"/>
                <a:cs typeface="Assistant"/>
                <a:sym typeface="Assistant"/>
              </a:rPr>
            </a:br>
            <a:r>
              <a:rPr lang="x-none" sz="3300">
                <a:latin typeface="Assistant"/>
                <a:ea typeface="Assistant"/>
                <a:cs typeface="Assistant"/>
                <a:sym typeface="Assistant"/>
              </a:rPr>
              <a:t>התקדמות בשלבי הפרויקט, תיעוד בלוח</a:t>
            </a:r>
            <a:endParaRPr sz="3300"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438150" algn="r" rtl="1">
              <a:spcBef>
                <a:spcPts val="0"/>
              </a:spcBef>
              <a:spcAft>
                <a:spcPts val="0"/>
              </a:spcAft>
              <a:buSzPts val="3300"/>
              <a:buFont typeface="Assistant"/>
              <a:buChar char="●"/>
            </a:pPr>
            <a:r>
              <a:rPr lang="x-none" sz="3300" u="sng">
                <a:latin typeface="Assistant"/>
                <a:ea typeface="Assistant"/>
                <a:cs typeface="Assistant"/>
                <a:sym typeface="Assistant"/>
              </a:rPr>
              <a:t>תוצר קבצותי: </a:t>
            </a:r>
            <a:r>
              <a:rPr lang="x-none" sz="3300">
                <a:latin typeface="Assistant"/>
                <a:ea typeface="Assistant"/>
                <a:cs typeface="Assistant"/>
                <a:sym typeface="Assistant"/>
              </a:rPr>
              <a:t/>
            </a:r>
            <a:br>
              <a:rPr lang="x-none" sz="3300">
                <a:latin typeface="Assistant"/>
                <a:ea typeface="Assistant"/>
                <a:cs typeface="Assistant"/>
                <a:sym typeface="Assistant"/>
              </a:rPr>
            </a:br>
            <a:r>
              <a:rPr lang="x-none" sz="3300">
                <a:latin typeface="Assistant"/>
                <a:ea typeface="Assistant"/>
                <a:cs typeface="Assistant"/>
                <a:sym typeface="Assistant"/>
              </a:rPr>
              <a:t>המשחק עצמו - חלקים, עיצוב, רעיון וכו'</a:t>
            </a:r>
            <a:endParaRPr sz="3300">
              <a:latin typeface="Assistant"/>
              <a:ea typeface="Assistant"/>
              <a:cs typeface="Assistant"/>
              <a:sym typeface="Assistant"/>
            </a:endParaRPr>
          </a:p>
          <a:p>
            <a:pPr marL="457200" lvl="0" indent="-438150" algn="r" rtl="1">
              <a:spcBef>
                <a:spcPts val="0"/>
              </a:spcBef>
              <a:spcAft>
                <a:spcPts val="0"/>
              </a:spcAft>
              <a:buSzPts val="3300"/>
              <a:buFont typeface="Assistant"/>
              <a:buChar char="●"/>
            </a:pPr>
            <a:r>
              <a:rPr lang="x-none" sz="3300" u="sng">
                <a:latin typeface="Assistant"/>
                <a:ea typeface="Assistant"/>
                <a:cs typeface="Assistant"/>
                <a:sym typeface="Assistant"/>
              </a:rPr>
              <a:t>תהליך אישי:</a:t>
            </a:r>
            <a:r>
              <a:rPr lang="x-none" sz="3300">
                <a:latin typeface="Assistant"/>
                <a:ea typeface="Assistant"/>
                <a:cs typeface="Assistant"/>
                <a:sym typeface="Assistant"/>
              </a:rPr>
              <a:t> </a:t>
            </a:r>
            <a:br>
              <a:rPr lang="x-none" sz="3300">
                <a:latin typeface="Assistant"/>
                <a:ea typeface="Assistant"/>
                <a:cs typeface="Assistant"/>
                <a:sym typeface="Assistant"/>
              </a:rPr>
            </a:br>
            <a:r>
              <a:rPr lang="x-none" sz="3300">
                <a:latin typeface="Assistant"/>
                <a:ea typeface="Assistant"/>
                <a:cs typeface="Assistant"/>
                <a:sym typeface="Assistant"/>
              </a:rPr>
              <a:t>תרומה אישית - על הלוח, בפיתוח המשחק ורפלקציה אישית רציפה</a:t>
            </a:r>
            <a:endParaRPr sz="33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4475075" y="498500"/>
            <a:ext cx="4305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-778600" y="1744725"/>
            <a:ext cx="65256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000" b="1" dirty="0" smtClean="0">
                <a:latin typeface="Assistant"/>
                <a:ea typeface="Assistant"/>
                <a:cs typeface="Assistant"/>
                <a:sym typeface="Assistant"/>
              </a:rPr>
              <a:t>מתחילים</a:t>
            </a:r>
            <a:endParaRPr sz="5000" b="1" dirty="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988" y="4366063"/>
            <a:ext cx="1848024" cy="65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4370" y="4311413"/>
            <a:ext cx="2039634" cy="7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318" y="4311425"/>
            <a:ext cx="1746763" cy="76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18635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‫הצגה על המסך (16:9)</PresentationFormat>
  <Paragraphs>25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1" baseType="lpstr">
      <vt:lpstr>Arial</vt:lpstr>
      <vt:lpstr>Assistant</vt:lpstr>
      <vt:lpstr>Simple Light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Asaf Chertkoff</dc:creator>
  <cp:lastModifiedBy>Asaf Chertkoff</cp:lastModifiedBy>
  <cp:revision>2</cp:revision>
  <dcterms:modified xsi:type="dcterms:W3CDTF">2021-09-01T18:26:57Z</dcterms:modified>
</cp:coreProperties>
</file>