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443" r:id="rId3"/>
    <p:sldId id="447" r:id="rId4"/>
    <p:sldId id="261" r:id="rId5"/>
    <p:sldId id="263" r:id="rId6"/>
    <p:sldId id="264" r:id="rId7"/>
    <p:sldId id="265" r:id="rId8"/>
    <p:sldId id="266" r:id="rId9"/>
    <p:sldId id="278" r:id="rId10"/>
    <p:sldId id="280" r:id="rId11"/>
    <p:sldId id="281" r:id="rId12"/>
    <p:sldId id="282" r:id="rId13"/>
    <p:sldId id="283" r:id="rId14"/>
    <p:sldId id="284" r:id="rId15"/>
    <p:sldId id="267" r:id="rId16"/>
    <p:sldId id="268" r:id="rId17"/>
    <p:sldId id="279" r:id="rId18"/>
    <p:sldId id="269" r:id="rId19"/>
    <p:sldId id="270" r:id="rId20"/>
    <p:sldId id="271" r:id="rId21"/>
    <p:sldId id="272" r:id="rId22"/>
    <p:sldId id="273" r:id="rId23"/>
    <p:sldId id="277" r:id="rId24"/>
    <p:sldId id="274" r:id="rId25"/>
    <p:sldId id="275" r:id="rId26"/>
    <p:sldId id="449" r:id="rId27"/>
    <p:sldId id="260" r:id="rId28"/>
    <p:sldId id="276"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Segoe UI Semibold" panose="020B0702040204020203" pitchFamily="34"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0066FF"/>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786"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9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AFA28FF-FA81-4B4C-8479-9A6096BFAA7E}" type="datetimeFigureOut">
              <a:rPr lang="he-IL" smtClean="0"/>
              <a:t>ט"ז/חשון/תשפ"א</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B0CE1FE-66A9-4D8D-B12B-0AC1C0308A7D}" type="slidenum">
              <a:rPr lang="he-IL" smtClean="0"/>
              <a:t>‹#›</a:t>
            </a:fld>
            <a:endParaRPr lang="he-IL"/>
          </a:p>
        </p:txBody>
      </p:sp>
    </p:spTree>
    <p:extLst>
      <p:ext uri="{BB962C8B-B14F-4D97-AF65-F5344CB8AC3E}">
        <p14:creationId xmlns:p14="http://schemas.microsoft.com/office/powerpoint/2010/main" val="1852641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דגם של שעון כזה נמצא בעיר האסורה ומתוארך לפני כאלף שנים.</a:t>
            </a:r>
          </a:p>
        </p:txBody>
      </p:sp>
      <p:sp>
        <p:nvSpPr>
          <p:cNvPr id="4" name="מציין מיקום של מספר שקופית 3"/>
          <p:cNvSpPr>
            <a:spLocks noGrp="1"/>
          </p:cNvSpPr>
          <p:nvPr>
            <p:ph type="sldNum" sz="quarter" idx="10"/>
          </p:nvPr>
        </p:nvSpPr>
        <p:spPr/>
        <p:txBody>
          <a:bodyPr/>
          <a:lstStyle/>
          <a:p>
            <a:fld id="{767EFB4D-A2E5-4434-8185-AA2A76B42CA4}" type="slidenum">
              <a:rPr lang="he-IL" smtClean="0"/>
              <a:t>12</a:t>
            </a:fld>
            <a:endParaRPr lang="he-IL"/>
          </a:p>
        </p:txBody>
      </p:sp>
    </p:spTree>
    <p:extLst>
      <p:ext uri="{BB962C8B-B14F-4D97-AF65-F5344CB8AC3E}">
        <p14:creationId xmlns:p14="http://schemas.microsoft.com/office/powerpoint/2010/main" val="152070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שעון מים מצרי עתיק.</a:t>
            </a:r>
            <a:r>
              <a:rPr lang="he-IL" baseline="0" dirty="0"/>
              <a:t> בתחתית הקערה יש חור קטן המתמלא במים. השינוי בנפח המים מתרגם לזמן.</a:t>
            </a:r>
            <a:endParaRPr lang="he-IL" dirty="0"/>
          </a:p>
        </p:txBody>
      </p:sp>
      <p:sp>
        <p:nvSpPr>
          <p:cNvPr id="4" name="מציין מיקום של מספר שקופית 3"/>
          <p:cNvSpPr>
            <a:spLocks noGrp="1"/>
          </p:cNvSpPr>
          <p:nvPr>
            <p:ph type="sldNum" sz="quarter" idx="10"/>
          </p:nvPr>
        </p:nvSpPr>
        <p:spPr/>
        <p:txBody>
          <a:bodyPr/>
          <a:lstStyle/>
          <a:p>
            <a:fld id="{767EFB4D-A2E5-4434-8185-AA2A76B42CA4}" type="slidenum">
              <a:rPr lang="he-IL" smtClean="0"/>
              <a:t>13</a:t>
            </a:fld>
            <a:endParaRPr lang="he-IL"/>
          </a:p>
        </p:txBody>
      </p:sp>
    </p:spTree>
    <p:extLst>
      <p:ext uri="{BB962C8B-B14F-4D97-AF65-F5344CB8AC3E}">
        <p14:creationId xmlns:p14="http://schemas.microsoft.com/office/powerpoint/2010/main" val="216843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דגם של שעון כזה נמצא בעיר האסורה ומתוארך לפני כאלף שנים.</a:t>
            </a:r>
          </a:p>
        </p:txBody>
      </p:sp>
      <p:sp>
        <p:nvSpPr>
          <p:cNvPr id="4" name="מציין מיקום של מספר שקופית 3"/>
          <p:cNvSpPr>
            <a:spLocks noGrp="1"/>
          </p:cNvSpPr>
          <p:nvPr>
            <p:ph type="sldNum" sz="quarter" idx="10"/>
          </p:nvPr>
        </p:nvSpPr>
        <p:spPr/>
        <p:txBody>
          <a:bodyPr/>
          <a:lstStyle/>
          <a:p>
            <a:fld id="{767EFB4D-A2E5-4434-8185-AA2A76B42CA4}" type="slidenum">
              <a:rPr lang="he-IL" smtClean="0"/>
              <a:t>14</a:t>
            </a:fld>
            <a:endParaRPr lang="he-IL"/>
          </a:p>
        </p:txBody>
      </p:sp>
    </p:spTree>
    <p:extLst>
      <p:ext uri="{BB962C8B-B14F-4D97-AF65-F5344CB8AC3E}">
        <p14:creationId xmlns:p14="http://schemas.microsoft.com/office/powerpoint/2010/main" val="78848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במרכז השעון יש גלגל שסובב על ציר אופקי קבוע. על הגלגל כרוך חבל, שבקצהו משקולת. המשקולת מסובבת את הגלגל. אם נחבר לגלגל מחוג, הוא יכול לייצג זמן. כוח הכובד מאיץ את המשקולת. כדי למנוע את האצת התהליך, עוצרים את הגלגל כעבור פרק זמן קצר, ומאפשרים לו לרדת בכל פעם לפרק זמן קצוב. בכל פרק זמן כזה המערכת יוצאת ממנוחה. באופן כזה, בכל שלב המשקולת יורדת מרחק קבוע במרווחי זמן קצובים, ומסובבת את הגלגל בקצב קבוע.</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כדי לעצור את הנפילה בכל פרק זמן קבוע, יש צורך במערכת שעושה זאת במרווחי זמן קצובים. מערכת כזאת נקראת מחגר (</a:t>
            </a:r>
            <a:r>
              <a:rPr lang="en-US" sz="1200" kern="1200" dirty="0">
                <a:solidFill>
                  <a:schemeClr val="tx1"/>
                </a:solidFill>
                <a:effectLst/>
                <a:latin typeface="+mn-lt"/>
                <a:ea typeface="+mn-ea"/>
                <a:cs typeface="+mn-cs"/>
              </a:rPr>
              <a:t>escapement</a:t>
            </a:r>
            <a:r>
              <a:rPr lang="he-IL" sz="1200" kern="1200" dirty="0">
                <a:solidFill>
                  <a:schemeClr val="tx1"/>
                </a:solidFill>
                <a:effectLst/>
                <a:latin typeface="+mn-lt"/>
                <a:ea typeface="+mn-ea"/>
                <a:cs typeface="+mn-cs"/>
              </a:rPr>
              <a:t>). כדי להתוודע לפעולת המחגר, כדאי לעיין בסרטים. נתבונן תחילה בסרטים הבאים, שמציגים דגמים בני ימינו:</a:t>
            </a:r>
            <a:endParaRPr lang="en-US" sz="1200" kern="1200" dirty="0">
              <a:solidFill>
                <a:schemeClr val="tx1"/>
              </a:solidFill>
              <a:effectLst/>
              <a:latin typeface="+mn-lt"/>
              <a:ea typeface="+mn-ea"/>
              <a:cs typeface="+mn-cs"/>
            </a:endParaRPr>
          </a:p>
          <a:p>
            <a:r>
              <a:rPr lang="en-US" dirty="0"/>
              <a:t>http://www.youtube.com/watch?NR=1&amp;v=7HgAtCn3VUU</a:t>
            </a:r>
            <a:endParaRPr lang="he-IL" dirty="0"/>
          </a:p>
        </p:txBody>
      </p:sp>
      <p:sp>
        <p:nvSpPr>
          <p:cNvPr id="4" name="מציין מיקום של מספר שקופית 3"/>
          <p:cNvSpPr>
            <a:spLocks noGrp="1"/>
          </p:cNvSpPr>
          <p:nvPr>
            <p:ph type="sldNum" sz="quarter" idx="10"/>
          </p:nvPr>
        </p:nvSpPr>
        <p:spPr/>
        <p:txBody>
          <a:bodyPr/>
          <a:lstStyle/>
          <a:p>
            <a:fld id="{7BCDE156-4EE6-4D14-ACC4-4D6B18A268D3}" type="slidenum">
              <a:rPr lang="he-IL" smtClean="0"/>
              <a:t>15</a:t>
            </a:fld>
            <a:endParaRPr lang="he-IL"/>
          </a:p>
        </p:txBody>
      </p:sp>
    </p:spTree>
    <p:extLst>
      <p:ext uri="{BB962C8B-B14F-4D97-AF65-F5344CB8AC3E}">
        <p14:creationId xmlns:p14="http://schemas.microsoft.com/office/powerpoint/2010/main" val="119295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לפני כחמישים שנה הופיע שעון שכולל גביש קוורץ כקוצב הזמן. שעון זה הוא מדויק ביותר, ועלות הרכבתו זעירה ביחס לבניית שעון מכני. כניסתו של שעון הקוורץ סילקה את השעונים המכניים כמעט לגמרי (להוציא שעונים שנמכרים כסמלי מעמד). כך תם עידן שבו רבים הלכו עם התקנים מכניים מדויקים להפליא צמודים לגופם.</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BCDE156-4EE6-4D14-ACC4-4D6B18A268D3}" type="slidenum">
              <a:rPr lang="he-IL" smtClean="0"/>
              <a:t>20</a:t>
            </a:fld>
            <a:endParaRPr lang="he-IL"/>
          </a:p>
        </p:txBody>
      </p:sp>
    </p:spTree>
    <p:extLst>
      <p:ext uri="{BB962C8B-B14F-4D97-AF65-F5344CB8AC3E}">
        <p14:creationId xmlns:p14="http://schemas.microsoft.com/office/powerpoint/2010/main" val="419637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כמה שניות יש ביממה?</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ביממה יש 24 שעות. בכל אחת יש 60 דקות. בכל דקה יש 60 שניות. סה"כ 86400 שניות.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כמה שניות יש בשיעור שנמשך 45 דקות? כמה שעות יש בשיעור זה?</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45 דקות = 2700 שניות (די הרבה!) = 0.75 שעות. אם תלמידים מתקשים, יש צורך בהסבר נוסף.</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תלמיד טען כי יש ביממה כ-10</a:t>
            </a:r>
            <a:r>
              <a:rPr lang="he-IL" sz="1200" kern="1200" baseline="30000" dirty="0">
                <a:solidFill>
                  <a:schemeClr val="tx1"/>
                </a:solidFill>
                <a:effectLst/>
                <a:latin typeface="+mn-lt"/>
                <a:ea typeface="+mn-ea"/>
                <a:cs typeface="+mn-cs"/>
              </a:rPr>
              <a:t>5</a:t>
            </a:r>
            <a:r>
              <a:rPr lang="he-IL" sz="1200" kern="1200" dirty="0">
                <a:solidFill>
                  <a:schemeClr val="tx1"/>
                </a:solidFill>
                <a:effectLst/>
                <a:latin typeface="+mn-lt"/>
                <a:ea typeface="+mn-ea"/>
                <a:cs typeface="+mn-cs"/>
              </a:rPr>
              <a:t> שניות. האם אתם מסכימים </a:t>
            </a:r>
            <a:r>
              <a:rPr lang="he-IL" sz="1200" kern="1200" dirty="0" err="1">
                <a:solidFill>
                  <a:schemeClr val="tx1"/>
                </a:solidFill>
                <a:effectLst/>
                <a:latin typeface="+mn-lt"/>
                <a:ea typeface="+mn-ea"/>
                <a:cs typeface="+mn-cs"/>
              </a:rPr>
              <a:t>איתו</a:t>
            </a:r>
            <a:r>
              <a:rPr lang="he-I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מדובר ב-10000 שניות. זוהי הערכה, הסוטה </a:t>
            </a:r>
            <a:r>
              <a:rPr lang="he-IL" sz="1200" kern="1200" dirty="0" err="1">
                <a:solidFill>
                  <a:schemeClr val="tx1"/>
                </a:solidFill>
                <a:effectLst/>
                <a:latin typeface="+mn-lt"/>
                <a:ea typeface="+mn-ea"/>
                <a:cs typeface="+mn-cs"/>
              </a:rPr>
              <a:t>בלמעלה</a:t>
            </a:r>
            <a:r>
              <a:rPr lang="he-IL" sz="1200" kern="1200" dirty="0">
                <a:solidFill>
                  <a:schemeClr val="tx1"/>
                </a:solidFill>
                <a:effectLst/>
                <a:latin typeface="+mn-lt"/>
                <a:ea typeface="+mn-ea"/>
                <a:cs typeface="+mn-cs"/>
              </a:rPr>
              <a:t> מ-15% מן הדיוק המלא.</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תלמידים העריכו כמה שניות יש בשנה. הנה מספר תוצאות: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 10</a:t>
            </a:r>
            <a:r>
              <a:rPr lang="he-IL"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5	ב. 10</a:t>
            </a:r>
            <a:r>
              <a:rPr lang="he-IL"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3	ג. 10</a:t>
            </a:r>
            <a:r>
              <a:rPr lang="he-IL"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2		ד. 365</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איזו מהן היא הקרובה ביותר לאמת?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תשובה ב היא קרובה ביותר לאמת. זהו תרגיל בקריאת סדרי גודל ובהערכה. לאחר ההערכה כדאי לבצע את החישוב המלא על-מנת להמחיש זאת.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תלמיד ערך מדידת זמן של תהליך. שעון העצר הורה כי התהליך נמשך 6000 שניות. האם מדובר ביותר משעתיים או בפחות משעתיים?</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בשעתיים יש 7200 שניות. התהליך נמשך פחות משעתיים (אך למעלה משעה וחצי). שאלות כאלה מביאות להיכרות עם סדרי הגודל של זמנים.</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כעת יום ראשון בשעה 8 בבוקר. מה יהיו היום והשעה בעוד 200 שעות? 1000 שעות?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זוהי שאלה בחילוק עם שארית. לדוגמה: 200 שעות הן 8 יממות ו-8 שעות, ואידך </a:t>
            </a:r>
            <a:r>
              <a:rPr lang="he-IL" sz="1200" kern="1200" dirty="0" err="1">
                <a:solidFill>
                  <a:schemeClr val="tx1"/>
                </a:solidFill>
                <a:effectLst/>
                <a:latin typeface="+mn-lt"/>
                <a:ea typeface="+mn-ea"/>
                <a:cs typeface="+mn-cs"/>
              </a:rPr>
              <a:t>זיל</a:t>
            </a:r>
            <a:r>
              <a:rPr lang="he-IL" sz="1200" kern="1200" dirty="0">
                <a:solidFill>
                  <a:schemeClr val="tx1"/>
                </a:solidFill>
                <a:effectLst/>
                <a:latin typeface="+mn-lt"/>
                <a:ea typeface="+mn-ea"/>
                <a:cs typeface="+mn-cs"/>
              </a:rPr>
              <a:t> גמור.</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BCDE156-4EE6-4D14-ACC4-4D6B18A268D3}" type="slidenum">
              <a:rPr lang="he-IL" smtClean="0"/>
              <a:t>21</a:t>
            </a:fld>
            <a:endParaRPr lang="he-IL"/>
          </a:p>
        </p:txBody>
      </p:sp>
    </p:spTree>
    <p:extLst>
      <p:ext uri="{BB962C8B-B14F-4D97-AF65-F5344CB8AC3E}">
        <p14:creationId xmlns:p14="http://schemas.microsoft.com/office/powerpoint/2010/main" val="657949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תלמיד ערך מדידת זמן באמצעות שעון עצר משוכלל ביותר. מדוע בכל זאת יש חשש לשגיאה משמעותית במדידה (מעבר לשגיאת המדידה הקטנה של השעון עצמו)?</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בניסוי זה מעורב הגורם האנושי. בין הרגע שבו מתרחש אירוע לבין הרגע שבו היד מפעילה את שעון העצר חולף זמן (לפחות כרבע שנייה). יש צורך שחושינו יבחינו באירוע, שהדברים יגיעו לתודעתנו, שהמוח ייתן הוראה ליד, שההוראה תגיע אל היד ושהיד תבצע את הפעולה הנדרשת. בהייה או פיזור נפש עלולים להגדיל את הפיגור. אם היינו משוכנעים שהפיגור בהפעלת השעון שווה בגודלו לפיגור בהפסקת פעולתו, לא היינו מודאגים, אך איננו בטוחים בכך.</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איך אפשר לצמצם את הבעיה? הציעו דרכי פעולה.</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אם מדובר בתהליך מחזורי, נוכל לעשות את מה שעשינו בניסוי המטוטלת. אם לא, נצטרך לצמצם את מעורבות הגורם האנושי. ייתכן מאוד שתלמידים יציעו לצלם סרט וידאו ולהריצו בהילוך איטי. אפשר לעשות באמצעות הטלפון הסלולרי. המורה עשוי להדגים את פעולתו האוטומטית של שער אופטי. זה ישבה את לב התלמידים (עם זאת, גם אם הדבר נמנע מחוסר ציוד או זמן, אל דאגה, נקווה שעוד יהיו הזדמנויות בשנים הבאות).</a:t>
            </a:r>
            <a:endParaRPr lang="en-US"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גלילאו והמטוטלת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מספרים על גלילאו כי התעורר לעסוק במטוטלת בעת שישב בכנסיה וצפה בנברשת מתנודדת (הנברשת הכילה קטורת כדי לבשם את בית התפילה בעידן נטול דיאודורנט). מה לדעתכם הוא ראה?</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גלילאו ראה כי זמן המחזור של תנודת המטוטלת אינו משתנה גם אם טווח התנודה שלה משתנה.</a:t>
            </a:r>
            <a:endParaRPr lang="en-US"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7BCDE156-4EE6-4D14-ACC4-4D6B18A268D3}" type="slidenum">
              <a:rPr lang="he-IL" smtClean="0"/>
              <a:t>22</a:t>
            </a:fld>
            <a:endParaRPr lang="he-IL"/>
          </a:p>
        </p:txBody>
      </p:sp>
    </p:spTree>
    <p:extLst>
      <p:ext uri="{BB962C8B-B14F-4D97-AF65-F5344CB8AC3E}">
        <p14:creationId xmlns:p14="http://schemas.microsoft.com/office/powerpoint/2010/main" val="150719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1" kern="1200" dirty="0">
                <a:solidFill>
                  <a:schemeClr val="tx1"/>
                </a:solidFill>
                <a:effectLst/>
                <a:latin typeface="+mn-lt"/>
                <a:ea typeface="+mn-ea"/>
                <a:cs typeface="+mn-cs"/>
              </a:rPr>
              <a:t>שעונים על הירח</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תלמידים מתכוננים לטיול מדעי אל הירח. הם מכינים שני שעונים. באחד מהם </a:t>
            </a:r>
            <a:r>
              <a:rPr lang="he-IL" sz="1200" kern="1200" dirty="0" err="1">
                <a:solidFill>
                  <a:schemeClr val="tx1"/>
                </a:solidFill>
                <a:effectLst/>
                <a:latin typeface="+mn-lt"/>
                <a:ea typeface="+mn-ea"/>
                <a:cs typeface="+mn-cs"/>
              </a:rPr>
              <a:t>קציבת</a:t>
            </a:r>
            <a:r>
              <a:rPr lang="he-IL" sz="1200" kern="1200" dirty="0">
                <a:solidFill>
                  <a:schemeClr val="tx1"/>
                </a:solidFill>
                <a:effectLst/>
                <a:latin typeface="+mn-lt"/>
                <a:ea typeface="+mn-ea"/>
                <a:cs typeface="+mn-cs"/>
              </a:rPr>
              <a:t> הזמן נעשית על ידי מטוטלת. בשני </a:t>
            </a:r>
            <a:r>
              <a:rPr lang="he-IL" sz="1200" kern="1200" dirty="0" err="1">
                <a:solidFill>
                  <a:schemeClr val="tx1"/>
                </a:solidFill>
                <a:effectLst/>
                <a:latin typeface="+mn-lt"/>
                <a:ea typeface="+mn-ea"/>
                <a:cs typeface="+mn-cs"/>
              </a:rPr>
              <a:t>קציבת</a:t>
            </a:r>
            <a:r>
              <a:rPr lang="he-IL" sz="1200" kern="1200" dirty="0">
                <a:solidFill>
                  <a:schemeClr val="tx1"/>
                </a:solidFill>
                <a:effectLst/>
                <a:latin typeface="+mn-lt"/>
                <a:ea typeface="+mn-ea"/>
                <a:cs typeface="+mn-cs"/>
              </a:rPr>
              <a:t> הזמן נעשית על ידי קפיץ מתנודד. הם מכוונים את השעונים היטב על הארץ. בהגיעם לירח מתברר כי השעונים אינם נותנים מדידות זמן זהות. מדוע?</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תנועת המטוטלת נובעת ממשיכת הארץ. אם הארץ לא הייתה מושכת את המטוטלת, היא לא הייתה מתחילה לנוע, גם אם היינו מסיטים אותה מן הנקודה התחתונה ומשאירים אותה תלויה באוויר (במנוחה) במקום גבוה יותר. גם על הירח יש משיכה כלפי מטה, אך היא חלשה יותר. המטוטלת תתחיל לנוע, אך בקצב איטי יותר. הכיול של השעון הזה על הארץ אינו מתאים לירח. שעון הקפיץ אינו סובל מבעיה זו.</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BCDE156-4EE6-4D14-ACC4-4D6B18A268D3}" type="slidenum">
              <a:rPr lang="he-IL" smtClean="0"/>
              <a:t>24</a:t>
            </a:fld>
            <a:endParaRPr lang="he-IL"/>
          </a:p>
        </p:txBody>
      </p:sp>
    </p:spTree>
    <p:extLst>
      <p:ext uri="{BB962C8B-B14F-4D97-AF65-F5344CB8AC3E}">
        <p14:creationId xmlns:p14="http://schemas.microsoft.com/office/powerpoint/2010/main" val="201387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he-IL"/>
              <a:t>לחץ כדי לערוך סגנון כותרת של תבנית בסיס</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a:p>
        </p:txBody>
      </p:sp>
      <p:sp>
        <p:nvSpPr>
          <p:cNvPr id="6" name="Slide Number Placeholder 5"/>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Slide Number Placeholder 5"/>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Slide Number Placeholder 5"/>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atin typeface="Segoe UI Semibold" panose="020B0702040204020203" pitchFamily="34" charset="0"/>
                <a:cs typeface="Segoe UI Semibold" panose="020B0702040204020203" pitchFamily="34" charset="0"/>
              </a:defRPr>
            </a:lvl1pPr>
          </a:lstStyle>
          <a:p>
            <a:r>
              <a:rPr lang="he-IL"/>
              <a:t>לחץ כדי לערוך סגנון כותרת של תבנית בסיס</a:t>
            </a:r>
            <a:endParaRPr lang="en-US"/>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Slide Number Placeholder 5"/>
          <p:cNvSpPr>
            <a:spLocks noGrp="1"/>
          </p:cNvSpPr>
          <p:nvPr>
            <p:ph type="sldNum" sz="quarter" idx="12"/>
          </p:nvPr>
        </p:nvSpPr>
        <p:spPr>
          <a:xfrm>
            <a:off x="107504" y="6216869"/>
            <a:ext cx="2133600" cy="365125"/>
          </a:xfrm>
        </p:spPr>
        <p:txBody>
          <a:bodyPr/>
          <a:lstStyle>
            <a:lvl1pPr algn="l">
              <a:defRPr/>
            </a:lvl1pPr>
          </a:lstStyle>
          <a:p>
            <a:fld id="{D8B6221D-B678-41AD-A571-C7F7191C8A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e-IL"/>
              <a:t>לחץ כדי לערוך סגנון כותרת של תבנית בסיס</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6" name="Slide Number Placeholder 5"/>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Slide Number Placeholder 6"/>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9" name="Slide Number Placeholder 8"/>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5" name="Slide Number Placeholder 4"/>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e-IL"/>
              <a:t>לחץ כדי לערוך סגנון כותרת של תבנית בסיס</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7" name="Slide Number Placeholder 6"/>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e-IL"/>
              <a:t>לחץ כדי לערוך סגנון כותרת של תבנית בסיס</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5D6DCE-19AE-48E6-BCA2-4FC602C6FDC9}" type="datetimeFigureOut">
              <a:rPr lang="en-US" smtClean="0"/>
              <a:t>11/3/2020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8B6221D-B678-41AD-A571-C7F7191C8A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211144" cy="1143000"/>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457200" y="1600200"/>
            <a:ext cx="7211144" cy="4525963"/>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6" name="Slide Number Placeholder 5"/>
          <p:cNvSpPr>
            <a:spLocks noGrp="1"/>
          </p:cNvSpPr>
          <p:nvPr>
            <p:ph type="sldNum" sz="quarter" idx="4"/>
          </p:nvPr>
        </p:nvSpPr>
        <p:spPr>
          <a:xfrm>
            <a:off x="107504" y="621582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6221D-B678-41AD-A571-C7F7191C8A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rgbClr val="00518E"/>
          </a:solidFill>
          <a:latin typeface="Segoe UI Semibold" panose="020B0702040204020203" pitchFamily="34" charset="0"/>
          <a:ea typeface="+mj-ea"/>
          <a:cs typeface="Segoe UI Semibold" panose="020B0702040204020203" pitchFamily="34" charset="0"/>
        </a:defRPr>
      </a:lvl1pPr>
    </p:titleStyle>
    <p:bodyStyle>
      <a:lvl1pPr marL="342900" indent="-342900" algn="r" defTabSz="914400" rtl="1" eaLnBrk="1" latinLnBrk="0" hangingPunct="1">
        <a:spcBef>
          <a:spcPct val="20000"/>
        </a:spcBef>
        <a:buFont typeface="Arial" pitchFamily="34" charset="0"/>
        <a:buChar char="•"/>
        <a:defRPr sz="3200" kern="1200">
          <a:solidFill>
            <a:srgbClr val="00518E"/>
          </a:solidFill>
          <a:latin typeface="Segoe UI Semibold" panose="020B0702040204020203" pitchFamily="34" charset="0"/>
          <a:ea typeface="+mn-ea"/>
          <a:cs typeface="Segoe UI Semibold" panose="020B0702040204020203" pitchFamily="34" charset="0"/>
        </a:defRPr>
      </a:lvl1pPr>
      <a:lvl2pPr marL="742950" indent="-285750" algn="r" defTabSz="914400" rtl="1" eaLnBrk="1" latinLnBrk="0" hangingPunct="1">
        <a:spcBef>
          <a:spcPct val="20000"/>
        </a:spcBef>
        <a:buFont typeface="Arial" pitchFamily="34" charset="0"/>
        <a:buChar char="–"/>
        <a:defRPr sz="2800" kern="1200">
          <a:solidFill>
            <a:srgbClr val="00518E"/>
          </a:solidFill>
          <a:latin typeface="Segoe UI Semibold" panose="020B0702040204020203" pitchFamily="34" charset="0"/>
          <a:ea typeface="+mn-ea"/>
          <a:cs typeface="Segoe UI Semibold" panose="020B0702040204020203" pitchFamily="34" charset="0"/>
        </a:defRPr>
      </a:lvl2pPr>
      <a:lvl3pPr marL="1143000" indent="-228600" algn="r" defTabSz="914400" rtl="1" eaLnBrk="1" latinLnBrk="0" hangingPunct="1">
        <a:spcBef>
          <a:spcPct val="20000"/>
        </a:spcBef>
        <a:buFont typeface="Arial" pitchFamily="34" charset="0"/>
        <a:buChar char="•"/>
        <a:defRPr sz="2400" kern="1200">
          <a:solidFill>
            <a:srgbClr val="00518E"/>
          </a:solidFill>
          <a:latin typeface="Segoe UI Semibold" panose="020B0702040204020203" pitchFamily="34" charset="0"/>
          <a:ea typeface="+mn-ea"/>
          <a:cs typeface="Segoe UI Semibold" panose="020B0702040204020203" pitchFamily="34" charset="0"/>
        </a:defRPr>
      </a:lvl3pPr>
      <a:lvl4pPr marL="1600200" indent="-228600" algn="r" defTabSz="914400" rtl="1" eaLnBrk="1" latinLnBrk="0" hangingPunct="1">
        <a:spcBef>
          <a:spcPct val="20000"/>
        </a:spcBef>
        <a:buFont typeface="Arial" pitchFamily="34" charset="0"/>
        <a:buChar char="–"/>
        <a:defRPr sz="2000" kern="1200">
          <a:solidFill>
            <a:srgbClr val="00518E"/>
          </a:solidFill>
          <a:latin typeface="Segoe UI Semibold" panose="020B0702040204020203" pitchFamily="34" charset="0"/>
          <a:ea typeface="+mn-ea"/>
          <a:cs typeface="Segoe UI Semibold" panose="020B0702040204020203" pitchFamily="34" charset="0"/>
        </a:defRPr>
      </a:lvl4pPr>
      <a:lvl5pPr marL="2057400" indent="-228600" algn="r" defTabSz="914400" rtl="1" eaLnBrk="1" latinLnBrk="0" hangingPunct="1">
        <a:spcBef>
          <a:spcPct val="20000"/>
        </a:spcBef>
        <a:buFont typeface="Arial" pitchFamily="34" charset="0"/>
        <a:buChar char="»"/>
        <a:defRPr sz="2000" kern="1200">
          <a:solidFill>
            <a:srgbClr val="00518E"/>
          </a:solidFill>
          <a:latin typeface="Segoe UI Semibold" panose="020B0702040204020203" pitchFamily="34" charset="0"/>
          <a:ea typeface="+mn-ea"/>
          <a:cs typeface="Segoe UI Semibold" panose="020B0702040204020203"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www.technologystudent.com/prddes1/hisclk1.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www.technologystudent.com/prddes1/hisclk1.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echnologystudent.com/prddes1/hisclk1.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hyperlink" Target="http://www.technologystudent.com/prddes1/hisclk1.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hyperlink" Target="http://www.technologystudent.com/prddes1/hisclk1.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NR=1&amp;v=7HgAtCn3VU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youtube.com/watch?NR=1&amp;v=CIFsA78JT4M" TargetMode="Externa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technologystudent.com/prddes1/hisclk1.html"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8d4ioQP6Y4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hrYoqbgtGE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ms.education.gov.il/NR/rdonlyres/5414A6DD-42E2-4308-A65D-79C862809D59/145848/Unnamed6.zip" TargetMode="External"/><Relationship Id="rId2" Type="http://schemas.openxmlformats.org/officeDocument/2006/relationships/hyperlink" Target="http://www.technologystudent.com/prddes1/hisclk1.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hyperlink" Target="https://www.youtube.com/watch?v=74I0M0RKNI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ffden-2.phys.uaf.edu/211_fall2010.web.dir/Justin_Cannon_WEBPROJECT/BodyPageOne.html" TargetMode="External"/><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technologystudent.com/prddes1/hisclk1.html" TargetMode="External"/><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11785" y="5373216"/>
            <a:ext cx="3151825" cy="830997"/>
          </a:xfrm>
          <a:prstGeom prst="rect">
            <a:avLst/>
          </a:prstGeom>
          <a:noFill/>
        </p:spPr>
        <p:txBody>
          <a:bodyPr wrap="none" rtlCol="0">
            <a:spAutoFit/>
          </a:bodyPr>
          <a:lstStyle/>
          <a:p>
            <a:r>
              <a:rPr lang="he-IL" sz="4800" b="1" i="1" dirty="0">
                <a:solidFill>
                  <a:srgbClr val="005EA4"/>
                </a:solidFill>
              </a:rPr>
              <a:t>זמן ומדידתו</a:t>
            </a:r>
            <a:endParaRPr lang="en-US" sz="4800" b="1" i="1" dirty="0">
              <a:solidFill>
                <a:srgbClr val="005EA4"/>
              </a:solidFill>
            </a:endParaRPr>
          </a:p>
        </p:txBody>
      </p:sp>
      <p:sp>
        <p:nvSpPr>
          <p:cNvPr id="5" name="TextBox 4"/>
          <p:cNvSpPr txBox="1"/>
          <p:nvPr/>
        </p:nvSpPr>
        <p:spPr>
          <a:xfrm>
            <a:off x="3423144" y="6075402"/>
            <a:ext cx="2129109" cy="553998"/>
          </a:xfrm>
          <a:prstGeom prst="rect">
            <a:avLst/>
          </a:prstGeom>
          <a:noFill/>
        </p:spPr>
        <p:txBody>
          <a:bodyPr wrap="none" rtlCol="0">
            <a:spAutoFit/>
          </a:bodyPr>
          <a:lstStyle/>
          <a:p>
            <a:r>
              <a:rPr lang="he-IL" sz="3000" i="1" dirty="0">
                <a:solidFill>
                  <a:srgbClr val="005EA4"/>
                </a:solidFill>
              </a:rPr>
              <a:t>סמדר שרביט</a:t>
            </a:r>
            <a:endParaRPr lang="en-US" sz="3000" i="1" dirty="0">
              <a:solidFill>
                <a:srgbClr val="005EA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שמש אנגלי</a:t>
            </a:r>
          </a:p>
        </p:txBody>
      </p:sp>
      <p:sp>
        <p:nvSpPr>
          <p:cNvPr id="4" name="מלבן 3">
            <a:hlinkClick r:id="rId2"/>
          </p:cNvPr>
          <p:cNvSpPr/>
          <p:nvPr/>
        </p:nvSpPr>
        <p:spPr>
          <a:xfrm>
            <a:off x="2195736" y="6539832"/>
            <a:ext cx="4572000" cy="307777"/>
          </a:xfrm>
          <a:prstGeom prst="rect">
            <a:avLst/>
          </a:prstGeom>
        </p:spPr>
        <p:txBody>
          <a:bodyPr>
            <a:spAutoFit/>
          </a:bodyPr>
          <a:lstStyle/>
          <a:p>
            <a:pPr algn="ctr"/>
            <a:r>
              <a:rPr lang="he-IL" sz="1400" dirty="0"/>
              <a:t>http://www.technologystudent.com/prddes1/hisclk1.html</a:t>
            </a:r>
          </a:p>
        </p:txBody>
      </p:sp>
      <p:pic>
        <p:nvPicPr>
          <p:cNvPr id="32770" name="Picture 2" descr="http://www.technologystudent.com/prddes1/sundl3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7067128" cy="51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4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שמש אירופי</a:t>
            </a:r>
          </a:p>
        </p:txBody>
      </p:sp>
      <p:sp>
        <p:nvSpPr>
          <p:cNvPr id="4" name="מלבן 3">
            <a:hlinkClick r:id="rId2"/>
          </p:cNvPr>
          <p:cNvSpPr/>
          <p:nvPr/>
        </p:nvSpPr>
        <p:spPr>
          <a:xfrm>
            <a:off x="2195736" y="6539832"/>
            <a:ext cx="4572000" cy="307777"/>
          </a:xfrm>
          <a:prstGeom prst="rect">
            <a:avLst/>
          </a:prstGeom>
        </p:spPr>
        <p:txBody>
          <a:bodyPr>
            <a:spAutoFit/>
          </a:bodyPr>
          <a:lstStyle/>
          <a:p>
            <a:pPr algn="ctr"/>
            <a:r>
              <a:rPr lang="he-IL" sz="1400" dirty="0"/>
              <a:t>http://www.technologystudent.com/prddes1/hisclk1.html</a:t>
            </a:r>
          </a:p>
        </p:txBody>
      </p:sp>
      <p:pic>
        <p:nvPicPr>
          <p:cNvPr id="31746" name="Picture 2" descr="http://www.technologystudent.com/prddes1/sundl1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95" y="1196752"/>
            <a:ext cx="7898595" cy="502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0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שמש סיני</a:t>
            </a:r>
          </a:p>
        </p:txBody>
      </p:sp>
      <p:sp>
        <p:nvSpPr>
          <p:cNvPr id="4" name="מלבן 3">
            <a:hlinkClick r:id="rId3"/>
          </p:cNvPr>
          <p:cNvSpPr/>
          <p:nvPr/>
        </p:nvSpPr>
        <p:spPr>
          <a:xfrm>
            <a:off x="2195736" y="6539832"/>
            <a:ext cx="4572000" cy="307777"/>
          </a:xfrm>
          <a:prstGeom prst="rect">
            <a:avLst/>
          </a:prstGeom>
        </p:spPr>
        <p:txBody>
          <a:bodyPr>
            <a:spAutoFit/>
          </a:bodyPr>
          <a:lstStyle/>
          <a:p>
            <a:pPr algn="ctr"/>
            <a:r>
              <a:rPr lang="he-IL" sz="1400" dirty="0"/>
              <a:t>http://www.technologystudent.com/prddes1/hisclk1.html</a:t>
            </a:r>
          </a:p>
        </p:txBody>
      </p:sp>
      <p:pic>
        <p:nvPicPr>
          <p:cNvPr id="33794" name="Picture 2" descr="http://www.technologystudent.com/prddes1/sdial1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76281"/>
            <a:ext cx="6838528" cy="536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6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757808" y="239575"/>
            <a:ext cx="7772400" cy="1470025"/>
          </a:xfrm>
        </p:spPr>
        <p:txBody>
          <a:bodyPr/>
          <a:lstStyle/>
          <a:p>
            <a:r>
              <a:rPr lang="he-IL" sz="5400" b="1" dirty="0"/>
              <a:t>שעון מים</a:t>
            </a:r>
          </a:p>
        </p:txBody>
      </p:sp>
      <p:sp>
        <p:nvSpPr>
          <p:cNvPr id="4" name="מציין מיקום תוכן 3"/>
          <p:cNvSpPr>
            <a:spLocks noGrp="1"/>
          </p:cNvSpPr>
          <p:nvPr>
            <p:ph type="subTitle" idx="1"/>
          </p:nvPr>
        </p:nvSpPr>
        <p:spPr>
          <a:xfrm>
            <a:off x="467544" y="1802681"/>
            <a:ext cx="8496944" cy="3570536"/>
          </a:xfrm>
        </p:spPr>
        <p:txBody>
          <a:bodyPr/>
          <a:lstStyle/>
          <a:p>
            <a:pPr algn="r"/>
            <a:r>
              <a:rPr lang="he-IL" sz="3600" dirty="0"/>
              <a:t>שעון המבוסס על זרימת מים במיכל </a:t>
            </a:r>
            <a:r>
              <a:rPr lang="he-IL" sz="3600" dirty="0" err="1"/>
              <a:t>מכוייל</a:t>
            </a:r>
            <a:endParaRPr lang="en-US" sz="3600" dirty="0"/>
          </a:p>
        </p:txBody>
      </p:sp>
      <p:sp>
        <p:nvSpPr>
          <p:cNvPr id="3" name="מלבן 2">
            <a:hlinkClick r:id="rId3"/>
          </p:cNvPr>
          <p:cNvSpPr/>
          <p:nvPr/>
        </p:nvSpPr>
        <p:spPr>
          <a:xfrm>
            <a:off x="2358008" y="6581001"/>
            <a:ext cx="4572000" cy="276999"/>
          </a:xfrm>
          <a:prstGeom prst="rect">
            <a:avLst/>
          </a:prstGeom>
        </p:spPr>
        <p:txBody>
          <a:bodyPr>
            <a:spAutoFit/>
          </a:bodyPr>
          <a:lstStyle/>
          <a:p>
            <a:pPr algn="ctr"/>
            <a:r>
              <a:rPr lang="he-IL" sz="1200" dirty="0"/>
              <a:t>http://www.technologystudent.com/prddes1/hisclk1.html</a:t>
            </a:r>
          </a:p>
        </p:txBody>
      </p:sp>
      <p:pic>
        <p:nvPicPr>
          <p:cNvPr id="35842" name="Picture 2" descr="http://www.technologystudent.com/prddes1/level1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9034" y="2917384"/>
            <a:ext cx="7859406" cy="282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85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שמש סיני</a:t>
            </a:r>
          </a:p>
        </p:txBody>
      </p:sp>
      <p:sp>
        <p:nvSpPr>
          <p:cNvPr id="4" name="מלבן 3">
            <a:hlinkClick r:id="rId3"/>
          </p:cNvPr>
          <p:cNvSpPr/>
          <p:nvPr/>
        </p:nvSpPr>
        <p:spPr>
          <a:xfrm>
            <a:off x="2195736" y="6539832"/>
            <a:ext cx="4572000" cy="307777"/>
          </a:xfrm>
          <a:prstGeom prst="rect">
            <a:avLst/>
          </a:prstGeom>
        </p:spPr>
        <p:txBody>
          <a:bodyPr>
            <a:spAutoFit/>
          </a:bodyPr>
          <a:lstStyle/>
          <a:p>
            <a:pPr algn="ctr"/>
            <a:r>
              <a:rPr lang="he-IL" sz="1400" dirty="0"/>
              <a:t>http://www.technologystudent.com/prddes1/hisclk1.html</a:t>
            </a:r>
          </a:p>
        </p:txBody>
      </p:sp>
      <p:pic>
        <p:nvPicPr>
          <p:cNvPr id="34818" name="Picture 2" descr="http://www.technologystudent.com/prddes1/sung1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196751"/>
            <a:ext cx="3477766" cy="526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1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55576" y="1772816"/>
            <a:ext cx="7740848" cy="3816424"/>
          </a:xfrm>
        </p:spPr>
        <p:txBody>
          <a:bodyPr>
            <a:normAutofit fontScale="92500"/>
          </a:bodyPr>
          <a:lstStyle/>
          <a:p>
            <a:r>
              <a:rPr lang="he-IL" sz="3600" dirty="0"/>
              <a:t>במרכז השעון יש גלגל שסובב על ציר אופקי קבוע</a:t>
            </a:r>
          </a:p>
          <a:p>
            <a:r>
              <a:rPr lang="he-IL" sz="3600" dirty="0"/>
              <a:t>על הגלגל כרוך חבל, שבקצהו משקולת</a:t>
            </a:r>
          </a:p>
          <a:p>
            <a:r>
              <a:rPr lang="he-IL" sz="3600" dirty="0"/>
              <a:t>המשקולת מסובבת את הגלגל</a:t>
            </a:r>
          </a:p>
          <a:p>
            <a:r>
              <a:rPr lang="he-IL" sz="3600" dirty="0"/>
              <a:t>אם נחבר לגלגל מחוג, הוא יכול לייצג זמן</a:t>
            </a:r>
          </a:p>
        </p:txBody>
      </p:sp>
      <p:sp>
        <p:nvSpPr>
          <p:cNvPr id="2" name="כותרת 1"/>
          <p:cNvSpPr>
            <a:spLocks noGrp="1"/>
          </p:cNvSpPr>
          <p:nvPr>
            <p:ph type="title"/>
          </p:nvPr>
        </p:nvSpPr>
        <p:spPr/>
        <p:txBody>
          <a:bodyPr/>
          <a:lstStyle/>
          <a:p>
            <a:r>
              <a:rPr lang="he-IL" b="1" dirty="0"/>
              <a:t>גלגל, משקולת ומחגר</a:t>
            </a:r>
          </a:p>
        </p:txBody>
      </p:sp>
      <p:sp>
        <p:nvSpPr>
          <p:cNvPr id="4" name="מלבן 3">
            <a:hlinkClick r:id="rId3"/>
          </p:cNvPr>
          <p:cNvSpPr/>
          <p:nvPr/>
        </p:nvSpPr>
        <p:spPr>
          <a:xfrm>
            <a:off x="1475656" y="5975940"/>
            <a:ext cx="6300192" cy="369332"/>
          </a:xfrm>
          <a:prstGeom prst="rect">
            <a:avLst/>
          </a:prstGeom>
        </p:spPr>
        <p:txBody>
          <a:bodyPr wrap="square">
            <a:spAutoFit/>
          </a:bodyPr>
          <a:lstStyle/>
          <a:p>
            <a:r>
              <a:rPr lang="en-US" dirty="0">
                <a:hlinkClick r:id="rId3"/>
              </a:rPr>
              <a:t>http://www.youtube.com/watch?NR=1&amp;v=7HgAtCn3VUU</a:t>
            </a:r>
            <a:endParaRPr lang="he-IL" dirty="0"/>
          </a:p>
        </p:txBody>
      </p:sp>
      <p:sp>
        <p:nvSpPr>
          <p:cNvPr id="5" name="מלבן 4">
            <a:hlinkClick r:id="rId4"/>
          </p:cNvPr>
          <p:cNvSpPr/>
          <p:nvPr/>
        </p:nvSpPr>
        <p:spPr>
          <a:xfrm>
            <a:off x="1475656" y="6381328"/>
            <a:ext cx="6300192" cy="369332"/>
          </a:xfrm>
          <a:prstGeom prst="rect">
            <a:avLst/>
          </a:prstGeom>
        </p:spPr>
        <p:txBody>
          <a:bodyPr wrap="square">
            <a:spAutoFit/>
          </a:bodyPr>
          <a:lstStyle/>
          <a:p>
            <a:r>
              <a:rPr lang="en-US" dirty="0">
                <a:hlinkClick r:id="rId4"/>
              </a:rPr>
              <a:t>http://www.youtube.com/watch?NR=1&amp;v=CIFsA78JT4M</a:t>
            </a:r>
            <a:endParaRPr lang="he-IL" dirty="0"/>
          </a:p>
        </p:txBody>
      </p:sp>
    </p:spTree>
    <p:extLst>
      <p:ext uri="{BB962C8B-B14F-4D97-AF65-F5344CB8AC3E}">
        <p14:creationId xmlns:p14="http://schemas.microsoft.com/office/powerpoint/2010/main" val="327129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תוכן 6"/>
          <p:cNvSpPr>
            <a:spLocks noGrp="1"/>
          </p:cNvSpPr>
          <p:nvPr>
            <p:ph idx="1"/>
          </p:nvPr>
        </p:nvSpPr>
        <p:spPr>
          <a:xfrm>
            <a:off x="3751118" y="1844823"/>
            <a:ext cx="5033338" cy="3496103"/>
          </a:xfrm>
        </p:spPr>
        <p:txBody>
          <a:bodyPr>
            <a:normAutofit/>
          </a:bodyPr>
          <a:lstStyle/>
          <a:p>
            <a:r>
              <a:rPr lang="he-IL" dirty="0"/>
              <a:t>שני כדורים מזכוכית, זה על גבי השני מחוברים ביחד ומעבר צר ביניהם. הכדור העליון עם חול העובר לכדור התחתון בזמן קצוב.</a:t>
            </a:r>
            <a:endParaRPr lang="en-US" dirty="0"/>
          </a:p>
          <a:p>
            <a:endParaRPr lang="he-IL" dirty="0"/>
          </a:p>
        </p:txBody>
      </p:sp>
      <p:sp>
        <p:nvSpPr>
          <p:cNvPr id="2" name="כותרת 1"/>
          <p:cNvSpPr>
            <a:spLocks noGrp="1"/>
          </p:cNvSpPr>
          <p:nvPr>
            <p:ph type="title"/>
          </p:nvPr>
        </p:nvSpPr>
        <p:spPr/>
        <p:txBody>
          <a:bodyPr/>
          <a:lstStyle/>
          <a:p>
            <a:r>
              <a:rPr lang="he-IL" b="1" dirty="0"/>
              <a:t>שעון חול</a:t>
            </a:r>
          </a:p>
        </p:txBody>
      </p:sp>
      <p:graphicFrame>
        <p:nvGraphicFramePr>
          <p:cNvPr id="3" name="אובייקט 2"/>
          <p:cNvGraphicFramePr>
            <a:graphicFrameLocks noChangeAspect="1"/>
          </p:cNvGraphicFramePr>
          <p:nvPr/>
        </p:nvGraphicFramePr>
        <p:xfrm>
          <a:off x="539552" y="1231388"/>
          <a:ext cx="2808312" cy="4677568"/>
        </p:xfrm>
        <a:graphic>
          <a:graphicData uri="http://schemas.openxmlformats.org/presentationml/2006/ole">
            <mc:AlternateContent xmlns:mc="http://schemas.openxmlformats.org/markup-compatibility/2006">
              <mc:Choice xmlns:v="urn:schemas-microsoft-com:vml" Requires="v">
                <p:oleObj spid="_x0000_s1030" name="Photo Editor Photo" r:id="rId3" imgW="1714739" imgH="2857899" progId="MSPhotoEd.3">
                  <p:embed/>
                </p:oleObj>
              </mc:Choice>
              <mc:Fallback>
                <p:oleObj name="Photo Editor Photo" r:id="rId3" imgW="1714739" imgH="2857899" progId="MSPhotoEd.3">
                  <p:embed/>
                  <p:pic>
                    <p:nvPicPr>
                      <p:cNvPr id="3" name="אובייקט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31388"/>
                        <a:ext cx="2808312" cy="467756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9856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חול</a:t>
            </a:r>
          </a:p>
        </p:txBody>
      </p:sp>
      <p:pic>
        <p:nvPicPr>
          <p:cNvPr id="30722" name="Picture 2" descr="http://www.technologystudent.com/prddes1/sandclk1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8520" y="1268760"/>
            <a:ext cx="7700853"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hlinkClick r:id="rId3"/>
          </p:cNvPr>
          <p:cNvSpPr/>
          <p:nvPr/>
        </p:nvSpPr>
        <p:spPr>
          <a:xfrm>
            <a:off x="2286000" y="6596390"/>
            <a:ext cx="4572000" cy="261610"/>
          </a:xfrm>
          <a:prstGeom prst="rect">
            <a:avLst/>
          </a:prstGeom>
        </p:spPr>
        <p:txBody>
          <a:bodyPr>
            <a:spAutoFit/>
          </a:bodyPr>
          <a:lstStyle/>
          <a:p>
            <a:pPr algn="ctr"/>
            <a:r>
              <a:rPr lang="he-IL" sz="1100" dirty="0"/>
              <a:t>http://www.technologystudent.com/prddes1/hisclk1.html</a:t>
            </a:r>
          </a:p>
        </p:txBody>
      </p:sp>
    </p:spTree>
    <p:extLst>
      <p:ext uri="{BB962C8B-B14F-4D97-AF65-F5344CB8AC3E}">
        <p14:creationId xmlns:p14="http://schemas.microsoft.com/office/powerpoint/2010/main" val="101270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3131840" y="1700808"/>
            <a:ext cx="5364584" cy="3450696"/>
          </a:xfrm>
        </p:spPr>
        <p:txBody>
          <a:bodyPr>
            <a:normAutofit/>
          </a:bodyPr>
          <a:lstStyle/>
          <a:p>
            <a:r>
              <a:rPr lang="he-IL" sz="3600" dirty="0"/>
              <a:t>שעוני קיר הראשונים שהופעלו ע"י משקולת</a:t>
            </a:r>
            <a:endParaRPr lang="en-US" sz="3600" dirty="0"/>
          </a:p>
          <a:p>
            <a:endParaRPr lang="he-IL" sz="3600" dirty="0"/>
          </a:p>
        </p:txBody>
      </p:sp>
      <p:sp>
        <p:nvSpPr>
          <p:cNvPr id="3" name="כותרת 2"/>
          <p:cNvSpPr>
            <a:spLocks noGrp="1"/>
          </p:cNvSpPr>
          <p:nvPr>
            <p:ph type="title"/>
          </p:nvPr>
        </p:nvSpPr>
        <p:spPr/>
        <p:txBody>
          <a:bodyPr/>
          <a:lstStyle/>
          <a:p>
            <a:r>
              <a:rPr lang="he-IL" b="1" dirty="0"/>
              <a:t>שעון מטולטלת</a:t>
            </a:r>
            <a:endParaRPr lang="he-IL" dirty="0"/>
          </a:p>
        </p:txBody>
      </p:sp>
      <p:pic>
        <p:nvPicPr>
          <p:cNvPr id="36868" name="Picture 4" descr="Grandfather ClockPNG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73910"/>
            <a:ext cx="2106412" cy="606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8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קפיץ</a:t>
            </a:r>
          </a:p>
        </p:txBody>
      </p:sp>
      <p:graphicFrame>
        <p:nvGraphicFramePr>
          <p:cNvPr id="3" name="אובייקט 2"/>
          <p:cNvGraphicFramePr>
            <a:graphicFrameLocks noChangeAspect="1"/>
          </p:cNvGraphicFramePr>
          <p:nvPr/>
        </p:nvGraphicFramePr>
        <p:xfrm>
          <a:off x="4534096" y="2079910"/>
          <a:ext cx="4184994" cy="3005274"/>
        </p:xfrm>
        <a:graphic>
          <a:graphicData uri="http://schemas.openxmlformats.org/presentationml/2006/ole">
            <mc:AlternateContent xmlns:mc="http://schemas.openxmlformats.org/markup-compatibility/2006">
              <mc:Choice xmlns:v="urn:schemas-microsoft-com:vml" Requires="v">
                <p:oleObj spid="_x0000_s2054" name="תמונת מפת סיביות" r:id="rId3" imgW="4086795" imgH="2933333" progId="Paint.Picture">
                  <p:embed/>
                </p:oleObj>
              </mc:Choice>
              <mc:Fallback>
                <p:oleObj name="תמונת מפת סיביות" r:id="rId3" imgW="4086795" imgH="2933333" progId="Paint.Picture">
                  <p:embed/>
                  <p:pic>
                    <p:nvPicPr>
                      <p:cNvPr id="3" name="אובייקט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096" y="2079910"/>
                        <a:ext cx="4184994" cy="3005274"/>
                      </a:xfrm>
                      <a:prstGeom prst="rect">
                        <a:avLst/>
                      </a:prstGeom>
                      <a:noFill/>
                      <a:ln>
                        <a:noFill/>
                      </a:ln>
                      <a:effectLst/>
                    </p:spPr>
                  </p:pic>
                </p:oleObj>
              </mc:Fallback>
            </mc:AlternateContent>
          </a:graphicData>
        </a:graphic>
      </p:graphicFrame>
      <p:sp>
        <p:nvSpPr>
          <p:cNvPr id="4" name="Rectangle 3"/>
          <p:cNvSpPr>
            <a:spLocks noChangeArrowheads="1"/>
          </p:cNvSpPr>
          <p:nvPr/>
        </p:nvSpPr>
        <p:spPr bwMode="auto">
          <a:xfrm>
            <a:off x="457200" y="1628800"/>
            <a:ext cx="4021266" cy="3672408"/>
          </a:xfrm>
          <a:prstGeom prst="rect">
            <a:avLst/>
          </a:prstGeom>
        </p:spPr>
        <p:txBody>
          <a:bodyPr vert="horz" lIns="91440" tIns="45720" rIns="91440" bIns="45720" rtlCol="0">
            <a:normAutofit/>
          </a:bodyPr>
          <a:lstStyle/>
          <a:p>
            <a:pPr marL="274320" indent="-274320" algn="r" rtl="1">
              <a:spcBef>
                <a:spcPct val="20000"/>
              </a:spcBef>
              <a:buClr>
                <a:schemeClr val="accent1"/>
              </a:buClr>
              <a:buSzPct val="100000"/>
              <a:buFont typeface="Symbol" pitchFamily="18" charset="2"/>
              <a:buChar char=""/>
            </a:pPr>
            <a:r>
              <a:rPr lang="he-IL" sz="3600" dirty="0">
                <a:solidFill>
                  <a:schemeClr val="tx2"/>
                </a:solidFill>
              </a:rPr>
              <a:t>נבנה לראשונה לפני 500 שנה והיה בעל מחוג אחד. היום שעוני קפיץ ידועים בדיוקם הגבוה .  </a:t>
            </a:r>
            <a:endParaRPr lang="en-US" sz="3600" dirty="0">
              <a:solidFill>
                <a:schemeClr val="tx2"/>
              </a:solidFill>
            </a:endParaRPr>
          </a:p>
        </p:txBody>
      </p:sp>
    </p:spTree>
    <p:extLst>
      <p:ext uri="{BB962C8B-B14F-4D97-AF65-F5344CB8AC3E}">
        <p14:creationId xmlns:p14="http://schemas.microsoft.com/office/powerpoint/2010/main" val="423440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163E2E-63A4-48E0-8742-2983CE347042}"/>
              </a:ext>
            </a:extLst>
          </p:cNvPr>
          <p:cNvSpPr>
            <a:spLocks noGrp="1"/>
          </p:cNvSpPr>
          <p:nvPr>
            <p:ph type="title" idx="4294967295"/>
          </p:nvPr>
        </p:nvSpPr>
        <p:spPr>
          <a:xfrm>
            <a:off x="345873" y="5401317"/>
            <a:ext cx="8100392" cy="1017537"/>
          </a:xfrm>
        </p:spPr>
        <p:txBody>
          <a:bodyPr vert="horz" lIns="228600" tIns="228600" rIns="228600" bIns="0" rtlCol="0" anchor="ctr">
            <a:noAutofit/>
          </a:bodyPr>
          <a:lstStyle/>
          <a:p>
            <a:pPr defTabSz="914400">
              <a:lnSpc>
                <a:spcPct val="80000"/>
              </a:lnSpc>
            </a:pPr>
            <a:r>
              <a:rPr lang="he-IL" sz="5400" b="0" spc="-150" dirty="0"/>
              <a:t>איך אתם מרגישים היום?</a:t>
            </a:r>
            <a:endParaRPr lang="en-US" sz="5400" b="0" spc="-150" dirty="0"/>
          </a:p>
        </p:txBody>
      </p:sp>
      <p:sp>
        <p:nvSpPr>
          <p:cNvPr id="3" name="תיבת טקסט 2">
            <a:extLst>
              <a:ext uri="{FF2B5EF4-FFF2-40B4-BE49-F238E27FC236}">
                <a16:creationId xmlns:a16="http://schemas.microsoft.com/office/drawing/2014/main" id="{5A3B7EF9-3E70-4647-8E0F-9B4E9B07E3CC}"/>
              </a:ext>
            </a:extLst>
          </p:cNvPr>
          <p:cNvSpPr txBox="1"/>
          <p:nvPr/>
        </p:nvSpPr>
        <p:spPr>
          <a:xfrm>
            <a:off x="6329701" y="1965763"/>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א</a:t>
            </a:r>
          </a:p>
        </p:txBody>
      </p:sp>
      <p:sp>
        <p:nvSpPr>
          <p:cNvPr id="70" name="תיבת טקסט 69">
            <a:extLst>
              <a:ext uri="{FF2B5EF4-FFF2-40B4-BE49-F238E27FC236}">
                <a16:creationId xmlns:a16="http://schemas.microsoft.com/office/drawing/2014/main" id="{9AE68FAF-FCC2-4534-93DB-3D457BEAC7E6}"/>
              </a:ext>
            </a:extLst>
          </p:cNvPr>
          <p:cNvSpPr txBox="1"/>
          <p:nvPr/>
        </p:nvSpPr>
        <p:spPr>
          <a:xfrm>
            <a:off x="4103857" y="2065540"/>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ב</a:t>
            </a:r>
          </a:p>
        </p:txBody>
      </p:sp>
      <p:sp>
        <p:nvSpPr>
          <p:cNvPr id="71" name="תיבת טקסט 70">
            <a:extLst>
              <a:ext uri="{FF2B5EF4-FFF2-40B4-BE49-F238E27FC236}">
                <a16:creationId xmlns:a16="http://schemas.microsoft.com/office/drawing/2014/main" id="{7FA525C9-88F0-477C-B2CF-B443188267E8}"/>
              </a:ext>
            </a:extLst>
          </p:cNvPr>
          <p:cNvSpPr txBox="1"/>
          <p:nvPr/>
        </p:nvSpPr>
        <p:spPr>
          <a:xfrm>
            <a:off x="1674394" y="2065541"/>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ג</a:t>
            </a:r>
          </a:p>
        </p:txBody>
      </p:sp>
      <p:sp>
        <p:nvSpPr>
          <p:cNvPr id="72" name="תיבת טקסט 71">
            <a:extLst>
              <a:ext uri="{FF2B5EF4-FFF2-40B4-BE49-F238E27FC236}">
                <a16:creationId xmlns:a16="http://schemas.microsoft.com/office/drawing/2014/main" id="{69D6D429-E772-48F4-80F5-D46DBB7EA7AF}"/>
              </a:ext>
            </a:extLst>
          </p:cNvPr>
          <p:cNvSpPr txBox="1"/>
          <p:nvPr/>
        </p:nvSpPr>
        <p:spPr>
          <a:xfrm>
            <a:off x="5646228" y="4796199"/>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ד</a:t>
            </a:r>
          </a:p>
        </p:txBody>
      </p:sp>
      <p:pic>
        <p:nvPicPr>
          <p:cNvPr id="3080" name="Picture 8" descr="Emoji clipart apple, Emoji apple Transparent FREE for download on  WebStockReview 2020">
            <a:extLst>
              <a:ext uri="{FF2B5EF4-FFF2-40B4-BE49-F238E27FC236}">
                <a16:creationId xmlns:a16="http://schemas.microsoft.com/office/drawing/2014/main" id="{7E3543E5-FF5E-4022-8CAE-9C3168B1C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111" y="29961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CA19F82-4F0A-45DF-95F5-4E459D2F9F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537" y="294235"/>
            <a:ext cx="1800000" cy="17482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onfused Emoji PNG Clipart | PNG Mart">
            <a:extLst>
              <a:ext uri="{FF2B5EF4-FFF2-40B4-BE49-F238E27FC236}">
                <a16:creationId xmlns:a16="http://schemas.microsoft.com/office/drawing/2014/main" id="{BFC466C7-4C04-4903-B831-F733935AB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84" t="12279" r="2446" b="7402"/>
          <a:stretch/>
        </p:blipFill>
        <p:spPr bwMode="auto">
          <a:xfrm>
            <a:off x="1093362" y="260648"/>
            <a:ext cx="2077774" cy="2089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moji clipart - Emoji, Emoticon, Smiley, transparent clip art">
            <a:extLst>
              <a:ext uri="{FF2B5EF4-FFF2-40B4-BE49-F238E27FC236}">
                <a16:creationId xmlns:a16="http://schemas.microsoft.com/office/drawing/2014/main" id="{EB659A43-523F-4916-9F19-1FA207CA96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09" b="99391" l="609" r="98174">
                        <a14:foregroundMark x1="77485" y1="48682" x2="77485" y2="48682"/>
                        <a14:foregroundMark x1="29817" y1="43205" x2="29817" y2="43205"/>
                        <a14:foregroundMark x1="9939" y1="48073" x2="9939" y2="48073"/>
                        <a14:foregroundMark x1="9939" y1="66734" x2="9939" y2="66734"/>
                        <a14:foregroundMark x1="14807" y1="72211" x2="44219" y2="76673"/>
                        <a14:foregroundMark x1="44219" y1="76673" x2="61866" y2="52941"/>
                        <a14:foregroundMark x1="61866" y1="52941" x2="50913" y2="24746"/>
                        <a14:foregroundMark x1="50913" y1="24746" x2="23124" y2="23327"/>
                        <a14:foregroundMark x1="23124" y1="23327" x2="2434" y2="41988"/>
                        <a14:foregroundMark x1="2434" y1="41988" x2="6897" y2="57404"/>
                        <a14:foregroundMark x1="54564" y1="91481" x2="54564" y2="91481"/>
                        <a14:foregroundMark x1="50913" y1="92089" x2="23529" y2="84584"/>
                        <a14:foregroundMark x1="23529" y1="84584" x2="14199" y2="75254"/>
                        <a14:foregroundMark x1="14199" y1="73428" x2="49087" y2="73428"/>
                        <a14:foregroundMark x1="49087" y1="73428" x2="63286" y2="72211"/>
                        <a14:foregroundMark x1="31034" y1="10345" x2="31034" y2="10345"/>
                        <a14:foregroundMark x1="54564" y1="6491" x2="54564" y2="6491"/>
                        <a14:foregroundMark x1="59432" y1="7302" x2="59432" y2="7302"/>
                        <a14:foregroundMark x1="59432" y1="5882" x2="59432" y2="5882"/>
                        <a14:foregroundMark x1="43408" y1="7302" x2="43408" y2="7302"/>
                        <a14:foregroundMark x1="79919" y1="16430" x2="79919" y2="16430"/>
                        <a14:foregroundMark x1="78093" y1="12170" x2="78093" y2="12170"/>
                        <a14:foregroundMark x1="58824" y1="5882" x2="58824" y2="5882"/>
                        <a14:foregroundMark x1="55172" y1="97566" x2="55172" y2="97566"/>
                        <a14:foregroundMark x1="67546" y1="88438" x2="67546" y2="88438"/>
                        <a14:foregroundMark x1="82961" y1="51116" x2="82961" y2="51116"/>
                        <a14:foregroundMark x1="82353" y1="51116" x2="82353" y2="51116"/>
                        <a14:foregroundMark x1="82353" y1="51116" x2="82353" y2="51116"/>
                        <a14:foregroundMark x1="71197" y1="45639" x2="71197" y2="45639"/>
                        <a14:foregroundMark x1="29209" y1="45030" x2="29209" y2="45030"/>
                        <a14:foregroundMark x1="31034" y1="41988" x2="31034" y2="41988"/>
                        <a14:foregroundMark x1="29817" y1="40568" x2="29817" y2="40568"/>
                        <a14:foregroundMark x1="29209" y1="39959" x2="29209" y2="39959"/>
                        <a14:foregroundMark x1="22312" y1="35091" x2="22921" y2="49290"/>
                        <a14:foregroundMark x1="78093" y1="51724" x2="76268" y2="35091"/>
                        <a14:foregroundMark x1="24138" y1="11562" x2="76065" y2="27992"/>
                        <a14:foregroundMark x1="76065" y1="27992" x2="89249" y2="52130"/>
                        <a14:foregroundMark x1="89249" y1="52130" x2="68154" y2="70385"/>
                        <a14:foregroundMark x1="68154" y1="70385" x2="46045" y2="54564"/>
                        <a14:foregroundMark x1="46045" y1="54564" x2="28600" y2="32454"/>
                        <a14:foregroundMark x1="28600" y1="32454" x2="27992" y2="16430"/>
                        <a14:foregroundMark x1="92901" y1="46247" x2="82961" y2="18864"/>
                        <a14:foregroundMark x1="82961" y1="18864" x2="56998" y2="6491"/>
                        <a14:foregroundMark x1="56998" y1="6491" x2="50913" y2="33063"/>
                        <a14:foregroundMark x1="50913" y1="33063" x2="75659" y2="21095"/>
                        <a14:foregroundMark x1="75659" y1="21095" x2="66329" y2="5882"/>
                        <a14:foregroundMark x1="94118" y1="62880" x2="94523" y2="36105"/>
                        <a14:foregroundMark x1="94523" y1="36105" x2="87424" y2="25761"/>
                        <a14:foregroundMark x1="63895" y1="1623" x2="45233" y2="1014"/>
                        <a14:foregroundMark x1="98580" y1="62880" x2="96146" y2="37525"/>
                        <a14:foregroundMark x1="86207" y1="64909" x2="67343" y2="39351"/>
                        <a14:foregroundMark x1="67343" y1="39351" x2="45233" y2="21704"/>
                        <a14:foregroundMark x1="45233" y1="21704" x2="17850" y2="16227"/>
                        <a14:foregroundMark x1="17850" y1="16227" x2="2637" y2="40365"/>
                        <a14:foregroundMark x1="2637" y1="40365" x2="3448" y2="67343"/>
                        <a14:foregroundMark x1="3448" y1="67343" x2="21907" y2="89249"/>
                        <a14:foregroundMark x1="21907" y1="89249" x2="48276" y2="99594"/>
                        <a14:foregroundMark x1="48276" y1="99594" x2="71602" y2="86207"/>
                        <a14:foregroundMark x1="71602" y1="86207" x2="86815" y2="60649"/>
                        <a14:foregroundMark x1="86815" y1="60649" x2="80527" y2="54361"/>
                        <a14:foregroundMark x1="609" y1="59229" x2="1217" y2="42596"/>
                      </a14:backgroundRemoval>
                    </a14:imgEffect>
                  </a14:imgLayer>
                </a14:imgProps>
              </a:ext>
              <a:ext uri="{28A0092B-C50C-407E-A947-70E740481C1C}">
                <a14:useLocalDpi xmlns:a14="http://schemas.microsoft.com/office/drawing/2010/main" val="0"/>
              </a:ext>
            </a:extLst>
          </a:blip>
          <a:srcRect/>
          <a:stretch>
            <a:fillRect/>
          </a:stretch>
        </p:blipFill>
        <p:spPr bwMode="auto">
          <a:xfrm>
            <a:off x="3601336" y="20485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Free Shocked Emoji Transparent Background, Download Free Clip Art, Free Clip  Art on Clipart Library">
            <a:extLst>
              <a:ext uri="{FF2B5EF4-FFF2-40B4-BE49-F238E27FC236}">
                <a16:creationId xmlns:a16="http://schemas.microsoft.com/office/drawing/2014/main" id="{39420F65-8906-4D24-B8BB-323F026F905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7" t="7712" r="7129" b="14279"/>
          <a:stretch/>
        </p:blipFill>
        <p:spPr bwMode="auto">
          <a:xfrm>
            <a:off x="5148064" y="3167108"/>
            <a:ext cx="1800000" cy="161970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7599C682-142D-4289-BC82-865F7CE4CDC5}"/>
              </a:ext>
            </a:extLst>
          </p:cNvPr>
          <p:cNvSpPr txBox="1"/>
          <p:nvPr/>
        </p:nvSpPr>
        <p:spPr>
          <a:xfrm>
            <a:off x="2903275" y="4783976"/>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ה</a:t>
            </a:r>
          </a:p>
        </p:txBody>
      </p:sp>
    </p:spTree>
    <p:extLst>
      <p:ext uri="{BB962C8B-B14F-4D97-AF65-F5344CB8AC3E}">
        <p14:creationId xmlns:p14="http://schemas.microsoft.com/office/powerpoint/2010/main" val="3903275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00647" y="1922520"/>
            <a:ext cx="4212456" cy="3450696"/>
          </a:xfrm>
        </p:spPr>
        <p:txBody>
          <a:bodyPr>
            <a:noAutofit/>
          </a:bodyPr>
          <a:lstStyle/>
          <a:p>
            <a:r>
              <a:rPr lang="he-IL" sz="3600" dirty="0"/>
              <a:t>בשעון גביש קוורץ כקוצב הזמן</a:t>
            </a:r>
          </a:p>
          <a:p>
            <a:r>
              <a:rPr lang="he-IL" sz="3600" dirty="0"/>
              <a:t>שעון זה הוא מדויק ביותר, ועלות הרכבתו זעירה ביחס לבניית שעון מכני</a:t>
            </a:r>
          </a:p>
        </p:txBody>
      </p:sp>
      <p:sp>
        <p:nvSpPr>
          <p:cNvPr id="2" name="כותרת 1"/>
          <p:cNvSpPr>
            <a:spLocks noGrp="1"/>
          </p:cNvSpPr>
          <p:nvPr>
            <p:ph type="title"/>
          </p:nvPr>
        </p:nvSpPr>
        <p:spPr/>
        <p:txBody>
          <a:bodyPr/>
          <a:lstStyle/>
          <a:p>
            <a:r>
              <a:rPr lang="he-IL" b="1" dirty="0"/>
              <a:t>שעון קוורץ</a:t>
            </a:r>
          </a:p>
        </p:txBody>
      </p:sp>
      <p:sp>
        <p:nvSpPr>
          <p:cNvPr id="4" name="מלבן 3">
            <a:hlinkClick r:id="rId3"/>
          </p:cNvPr>
          <p:cNvSpPr/>
          <p:nvPr/>
        </p:nvSpPr>
        <p:spPr>
          <a:xfrm>
            <a:off x="1763688" y="5373216"/>
            <a:ext cx="6264696" cy="369332"/>
          </a:xfrm>
          <a:prstGeom prst="rect">
            <a:avLst/>
          </a:prstGeom>
        </p:spPr>
        <p:txBody>
          <a:bodyPr wrap="square">
            <a:spAutoFit/>
          </a:bodyPr>
          <a:lstStyle/>
          <a:p>
            <a:r>
              <a:rPr lang="en-US" dirty="0">
                <a:hlinkClick r:id="rId3"/>
              </a:rPr>
              <a:t>http://www.youtube.com/watch?v=8d4ioQP6Y4w</a:t>
            </a:r>
            <a:endParaRPr lang="he-IL" dirty="0"/>
          </a:p>
        </p:txBody>
      </p:sp>
      <p:sp>
        <p:nvSpPr>
          <p:cNvPr id="5" name="AutoShape 2" descr="data:image/jpeg;base64,/9j/4AAQSkZJRgABAQAAAQABAAD/2wCEAAkGBhQSERUUEhQWFBQVFxgWFRgVFxcUFxgYGBYVFxYYFxUXHCYeGBkjGxYVHy8gJScpLCwsGR8xNTAqNSYrLCkBCQoKDgwOGA8PGiwcHCQtLC8sKSkpLSwpLSwpKSkuKSwtKS0sLS0tLCwqLCo0KSkpLCkpLCkpLCksLCksKSwsLP/AABEIAMUBAAMBIgACEQEDEQH/xAAcAAACAwEBAQEAAAAAAAAAAAAABQMEBgIBBwj/xABFEAACAQIEBAQDAwkGBQQDAAABAhEAAwQSITEFBiJBE1FhcTKBkUJyoQcUFiMzUmKxwQhUgpPR0hVDssLwRHOSojRTY//EABoBAQACAwEAAAAAAAAAAAAAAAABAgMEBQb/xAAvEQEAAgIABQIEBgEFAAAAAAAAAQIDEQQSITFBE3FRYZGhBSOBsdHwIhQVMkLB/9oADAMBAAIRAxEAPwD7jRRRQFFFFAUUUUBRRURxK6wcxXcL1HX0FBLRUBuOQMqhT/H29YWZ9pFem0SQcxERIEAH6gn8aCWajOJXXqGm8GY94rl7SIS5geZY+fuYAqviuKWbA6mVfIDUn2VdaCwcWIkBiDporE/SNK9a+dIRjP3RHvLA/SaW8N4neuHqs5bc6Ox8Mx/7Zk/jV88RtTHiJPlnWfpNEpPEbNGXT96R/LevEd9ZQDy6pn8NKlFc3bmUSZ08gSfoNaIR+I8fAJ8s39Yoa6wAOQk9wCNPmYml2L5jtDoTNcuGYS2CW+cjSu+EnEnW9kC9liX9JKwv4fSidGBvEEDK0Hv0wPfWfwoXEgkiG081YD5GINQYrilu2QLjBJ2LSAfZtqs23DAFSCDsQZB+YohzbxStqGBjfXb38qkzV4yAiCJHkdajbCLAAGUDbKSn/SRQTUVC1ppENAG4IBn57zQHbNqoy9iDJ+ax/WgmoqG1iQ3mI3zArv71NQFFFFAUUUUBRRRQFFFFAUUVE1/qCgEnvA0A8ydvlvQds4AkmB5nQVC18kA2wGB7kwAP5n0jT1r23YOuc5p7QAogyIH9TNT0EPgdWYsx8hMKNPIDX5zXF/E27KyxVF+QE+g7mpcQrFSEOViDlJEgGNDFZ3E8JusFzq151JKszWwo02jL1KYBgiiYOMPxuy/w3AZ2OoH1Iir1ZxeDYi8IxFwLb727ek+hIA0+taIChIIqiOC2hcFxUCOO6gCfcRHz39av0UQScZ4U924CxdrIH7O2QpLT9rMQCIqqMDejJYsW8Op3Zirv+E/jPyrS0VGk7VOF4HwbS28xbLOp9ST8hrtVuiipQhu4VWIJUEjY7EexGoqtjcJdIPhXcpP7yhgPY6EfOav0UCThnL6g574Ny73ZznH+EeXuJ9qdAV7RQQYjFhN1ciJlVLD6LJ/CkF/itzEtlwqsuU9VxiVA9Mnf5gn0Faaonwyk5oGbbMNG19Rr3qEqTYn83tZr9wvG7BQNT2gbD1Ne2eO22QuM2QTLCGAjecpJH0qniuAXJJtYi5924zMp+YII/GobfAblwZb3SoOuW9dYN7I2g+tE9D5WW4sjK6n2YH+hrhsMQAEOWO0Zh7Eb/QivcFg0tIEQQo2Ek7mTqanqVUPjHNlKmOzbjbv3HzqVWB1Gor2oDh8oPhwpJnaR/wDEEb+YoJ6KhXEahWgMRMTPvBgTU1AUUUUBRRUF4ljCsBBGbzA3ge/8qDk3PEzBSVgwWAHzCk9+01OiQAB203J/E717FLr2LvG8baBFUAHM8ktO+RREx31oGJNE1j+Ybr2cRbuXity3HwnpUQIbpJInWZNOsPbd3R08O3aBklGz5xG2gCgd51OlRtblnWzeiiipVV8TxC3bjxLiJO2dlWfaTrVf9IMN/eLP+an+tVeP8m4PGlWxVhbpQEKWzAgEyQMpFI7v5GOEt/6MD2u3x/K5QaX9IsN/eLP+bb/3UfpHhf7zY/zbf+6sk/5DeEn/ANOw9r17+r1Xu/kD4Wdkur7XW/7poNmeZ8J/ebH+db/3Vyea8H/e8P8A51v/AHVhX/s88NP2sSPa4v8AW3VW5/ZxwPa/iR87R/7KD6Eeb8F/fMN/n2v91UOZOcLSYDEX8Ndt3WRSFyOrgvGiypPUZGm9YHEf2cMKNsXdX7y2z/pUPCOVUwJuYI3BisO+S9Dp4cOCyysGQQbY1BrU4vN6VNx3+Hy8smOu5JL35crlqDZRzckZlvElI7ggNM1tuVvy94LEQuJBwlw6S3XaJ/8AcA6f8QA9aWca5Rwt1Za1JG0sT+Oh/GlQ/IPZxNhLmGxBtXipY27gzp8TAQRDKNP4q1+Bz4pjkpuPedsvEc1rc0/tp9xwuLS4ge2yujaqykMpHoRoamr8vXeWuNcFcva8VEBkvYPjWW9XTUR99RWt5Y/tGMITH2J7G7Y0Pu1pjB+TD2rptZ90opJy9zng8cJwt9Lh7rOVx722hh9Kd0BRRRQeMwG+lQ4vEKiFmYIAPiMafXc+lSugIgiQdwdRSriHLNq6B8SkbZSYH+E6D5RQVOF8fu3rhVLYe2DBuGbentrr6fyrRVXwdjIoWFAGgyDKI+7rHerFEy5e2DuAY1E66jY1CtwrOciCQFOxM7Ajae3rViublsMCCJB0INEOqKhtucxUjQRlO4I2g+s/0qagixF7KpbeO3mdgB6kwK9s2QoMdySe8k7/APnpXNwnMoA01JPsNPnJ/CpqAri5aDaMAR6ia7rwtFBTbg9kzNpDIgyoMg7jXtWH43ydiMIxvcOuOF3a0pJI+6p0cehE+9fQrN9XEqwYeakEfUV1VL0i8dW1w3F5OHtuvWJ7xPWJ94fMOFflXuL04m0HjQsnQ3zU6H8K2nCOdMLiICXQGP2H6GnyAOhPsTVLmnkS1i5df1V798DRvvr399/esY/BcTca3grr2kRXyZkWWlVJB2E6f0mtO+TLhtET1iZ069q/h/FU56/l28xvt84jU79o0+tg17XFlMoAmYAEncx513W+88KKo4/jNqzlztGYwI6u06xsKojm+x5nVwg6SdyAG9F177Vhtnx1nltaIllrhyWjcRMweV4ap3uMWlTNnBBnKFOYtG4UD4joaX3eLu23QJ0jU6Me50giNI011rMxK3GcVmvlCdFAhexJhgSCdT5adqy+Owb/AJznIMFQO52LH/upxxLC5zmDENEHU6jWBv5mld7i920VVwpkiY7LsAI27+deb4zDmrltfW4lt47VmsQ9xGqwJPyNXuE5ltKraEAR3gglgY85O3oKTLzWSJFoSGUd9jlke4k6+leXOKXH0O0kCNmUnSRt860ZpbWtaZdweYfmdvEZbvUVIVCBBgiWkwO4Gw7Uk4hwDh3EXGfDqM4k3Um1dB6p+HRiMp+INNRmw5KnUQRPqAG0+pn5U94Bh/DQKq6DuRrue9W9WcVvUiZ5vdXkiej57xz+z7ftt4nDsSLmXVVuHwrgPbLcXpJ98tUsH+UzjPCWFvHWnupsBiAQxHfJiF+L3OavteGxWS8qj7Zhh6kbkDWYHftTrEYVLilXVXU7qwDKfcHQ16Tg+J/1OPn1pqXpyzpguWPy3cPxcLcc4W4fs34Ck+l0dP1y1v7d0MAVIIOoIMgjzBG9fOuZPyEcPxMtZDYW4e9rVPnabQD0UrWGbkPjnByWwN037Q1K2jmBH8WGud9/hk+tbij9A0V8X5f/ALQmVvC4lhmtONGe0Dof4rL9S/In2r6lwHmrC41c2FvpdHcKeofeQ9S/MUDavJqniOM2UbK1xQ3lMn5gbVn7V64LoL37bW5JLF7ls5T5CRB9BpUJ01tFZTE81rauKLbm/bPxTuD2yP8Aa9jPvrpqlM1JpHiLRYaGDoQfUefmO1d23BEgyK6qDDwCyidDmP8Aik6fOaIelT4gM6ZSCPWVgx8j9amqC8oDKxMRK++YiB9QKnoIMRjUT43VfvMB/Ok2Jx+FumCWvT9lRccD2VdBV/FcAsXHzvbBbvuJ9wDBq7ZsKohVCjyUAD6CoSydvgl63cz4TOincXcoH0kkj3ANanCF8o8UKH75CSvykTU9FNEztxdJgxvGk7T2rEcVu5cWH2PiWm1UgicqMcp189K3VY3ni31T52tPdGJ/7hWnxvTHFvhMSvj76PrvFoAA1aBmOyrvPn1AjVZrMnne013wzcJ269reYCNPIb67a1S5lt3rq2MPZ08dj4rmYVFUMxdvWR6mI70y/RLAJY8Igu3e6P2mbzDbD7u1brGyfMfEDaxVwxmnL5CRkWJ9B/SlTcw5ukLEiPPWJ2PbcV1zDwtrU6l1EAMRGkmBEmNO1IdczaHQj8S/+lcHNw9Zy2mY67drFmmMdYifD6JywxFsFge4URAAzE6DbdjrFPWuVQ4HcVrY7H/yRsO/vTB7ddyleWsR8HHtPNaZVnu0j43dEFydAB/X/Wnt6zNL8RgZqmbFGWvLJW3LO2VTEDUSZY3GGh2ztHtuKu4e8VTTcR8oQD+dXzwX0FQvwuPOufb8P3XpPX7M3qxvp2d/pG6ZhCmBGvYjJr67tXTc33SOkKv6q1c07MxEjXcGTVK/wlmLfxfhMz/P8Kls8AJJnYqq/JNq1v8AbbeYhb1oP+VGa7igxkhMx7kCQRAnbU7V9ArJcjWQpvQZ+D69Z861tdXhsHoU5WC9uadiiiitlQp47yphcauXFWLd3sCy9Y+646l+Rr5lxv8As/BW8XhuKexcGqrcJgH+G8kOv0avsdFB8BxXMfGOHQvFMIMXYGnikSwHpibe3+MSa0PLX5RcHfhbGLOFc/8AJxceGT5Lc1Q+kwa+uFaxXMv5IOHYyWNnwbh/5liLZn1WMjfMT60TtpeHYEjrdkdiBqiKq+4I1PvPypjWU/J5yN/wuzcs+O18NczoWBXKuUAKFkiZkkiJkeVauiBUKN1sI2C69zJbT5R+NTVFZzS07T0+0D+s0HV22GEHUafgZFc4a9mExBBII8iN/cetS0UBRRRQFQ38UqfEfLTc6mNvKag4lj8gAXV2+HuB/EwmcvbSsNx7mw2r62bSm9eJl92KqZbII1O8x2FBquIczpa+Iqu+hMkjsQBr+FZfiHHhimAEmFYSRAMx2neuBxPD4pQLqgN/Fp9HGo+cUi5jAsXl8FRbBQfCSTPUDqxnyrT47c4ZiPLPw9YtfTScN4n4lkKHC3AoGuuo09idDpvSnieNvWzF1mAM6gHLpHcCBvtWbwONYOGBhiDtv6xWnw/MVxcodZRyY+4q7D1nuay8PknJTcozY/TtqCxLmZ0IOhO+47EajvOm3zp5jOXzdK27YVGuNBJkDRHYzA10WqtnmDDwGNkA5GunKAPhJgDzOm9WLnOCBulDmAkGYhutdPSA2tZ2EY3hFzAMgzZ0IHV8MkRIIB0389av4DjyPoxg+umwkk9lHzNZviXHzdGi6tbDgnUgggEa7il9rUkFgs6An4RO5JGoj2NB9EADCQZBEiO4Oxrk2KxNrEXFPQ0hmUaNqUUHUiZVdO8bVY/Se8ANd7jbjsDAX0FBqzhqBhayX6XXtNv2idtwxtAr7AOfXavbXGMTcKAZj+ue0dN8y9Kt2mTp3oNRdCJqxAggGe06CfL50nx/GB8KD0+cwR9Ygg1UwPKeLxAXMCs22TNcJEMj/Cw+L2OorccC5OtWDnbrubydhIGYAbETsYoJuVOGNZszcnPcOZgdxpABnvFO6qcS4kli2blyQoZFMCfjdUGnuwqlf5rwyLmNz7DvAVpIQOXER8YFt+k69J00NA4opPY5rw7EjxI6/D6lZZaLZ7jb9YgkwJIHcVYwfH7F2PDuq0kAROpbNlidwcjwRp0nyoGFFFFAUUUUBRRRQcuCQYMGNDvB84715ZtBVCjYACu6KAooooCiiigz2LacQ8/ZAA38gTEjTfsaWcl8CFhsRib/AO3vXruWd1tC4yoB94KD7Zas8x3DZxC3I6XAE7AMNCC0E7AGB5VzeutcQ+C4V4kZhJg7SNxPtQd8fw2Hu9bIFYf8ychPv+986zPFMHaxLrFyCpiIiZjYn1FX8HypdvNmv3QuvnnY+3YD/wAim1zkixkIQuHgw2fdo0kRG/lVbVi0at2WraazuGMv8FXC2mduuNthvsCfKvemBIykiYOmh962GHyuquyhhAYqQDrvEHuD/Ks/+jr3Lhu4hwudpInWT2HYe2tK1isagtabTuS6zw4XCQBIjKT6Ht+NUuKYLw4CxmYwJB2E5tI9W19a0GK4nasr4doRuPXMDBDBhrPnNZTil5mYN21H4Hb00rHnma47THdfDETkiJeNhX8/p/SvbY1IMen9Zpf+evmyzpqI7QFBH8qYcIts0nftO/lXM4a+X1I5p26PEUx+nOo0nFip0Y99aurgz5V7+bV2onTkTG0CEeQ7dvKI/kPpW15Z47b8Atfe2hVype4yqWAAykliJIECfQVhsReCSI1+n1P+kVquRsCEtNde2ouXHLKxVc2UKirBiQOnarW7MdI6tGOZbbfskvXvLw7TZT7XHyp881e/neKf4LNu0Oxu3MzD3S0CP/vVtb9SrcqjKXtwe5dRlv3y0lCPCQWgrI63FZcxdplRuSPSqlzkeyzBme6x6yZK6m4t5LjfDKyLz6LA200p+r13QIbvJtlnDszswbN1ZDPTZVhqmgPgWyYgzMETFS4bl9Uv2nHwWbPhIJJJMwGbtKrmAP8A/V6c0UBRRRQFFFFAUUUUBRRRQFFFFAUUUUFbH4FLyFHEg/UeoPY+tYviPK+IsnNYbOgL3MvlA6Bl3dvw0rdPURag+b3OPYqwreLbJ8K0GcsJ6nIy5yNtDoo8qkxPN1xPEHgmbaW9wZzvEyO2kwvpW8vAHQgEeonbaq9y0pnpGpDHQasIgnzIga0GHucwYq4zItsrJW2DBlbnQW1I3/aCD6UrvYu7eHW0B0XMP41jWPrX0ggax3Mn38/esnxrhJtubiCUYzl8mM6BRuKBPh8Bm+e/v5imVvhYjUfhUvD8dbaBMGco03Ma6DYe9NrOU6ggztBmY3igQfovbkMBrmzSdTO30jtV+1wwKNAB300pt4VcOyjcjWSNd43jzqsViO0LTaZ7yX/mhqHFIEBn/X5kTMUY7j6KjMnXCzm+yNSIbWV2I96UpfN97gYkMgDhGHVB1jWDH+tTzRvSNTrZW2JJuu0fA9tgImVBCsNd5LLX0LDYwHYj2kSPQidDXzt2m8CsRcUge8FV/wDsi0xw1lLozILOpLMHtlj1EnXqBETHlpodYrkZOLyY7eNT+sR477jzEuTgz257f9us+fn4/SYfQhiwoliAPM6Cub/GQkGAyaZmBnLJjYAzWGv8GYjpS159D3k+qsYq/g8amHw2S4ArG5JGad9tfYCulgta9d3jX995/d0a2ma7mNf32hsbXH7B/wCao+8Sv/UBV+zjkb4XU+zA/wBaw9rillu/4g1On5u3cfNR/Q1tcinqz8G6Vq6rF28Nb+zcA9mZakvHEKv6l2uGdvGQAaHUl59O3eo5FoyfJsKKUW/zxo//AB7X+ZfJ/C0B+NH/AAi837TF3PUWktWh9SrOPkwqjKbTSfGc0W7TsrLchSVLhQUzi14xXeZya7R2maix3CMLaUNfLuJAHi3b17MTsBbLEMdDoB2NVMauAu3DcZlJXV8pcq4uWhaAgdLMVu2/h6tU9KC5jOcLNp8jB93UkAESisxETmMhTBAI84muLPNwJYHD3hF1LS6WySblu3cHTnkQLmo1gKSdAYXqOH5wBbzBtcwYspnXM5z6n9c2rCeo+dS3sTw97oc/Hl8TMPFT4SliIWDnPQmWJIAGulBq6KpYLjNm82W3cDkKHIE6Btp8p10Ouh8jV2gKKKKAooooIWNQuancVAy0EL1C5qZxUDiggdqr3HqdxUFygS4vgtttQMpAIEaCT3IG5qg3BHTVLh6bZRZ3zGZPoNq0FyknGuYrVi0XY5tYAXWT5TsKiZ0mImZ1BdjLFyypZrwVUAgkkd+oAe31rH4rm4syraDMoZjJ0OwjKJiCZJpdxrjN3FvNwwgPSg2H+pqxwfAF7tuzYXNdud26ABrJJOw0Na1s0zOqulj4SK15sr6RwDj1q3ZVjb1KjOVVVIggNt8XUSaV8SsF8T41uELqwcglgTmI0BO/pV+zya2BYB7nim4jdoURlkBT97fv6UpbCm2wNt1UOJa3cYAOTuVVtp11JHoa5NKehnteZ6x8Z77j/wA/umhxWf067r1iVFWItKftW3I+oDL+KPXWKbJcJUxrmUjSA3UNfY1PfwZss2ZW8Fz21I1JQ67MAdjvJ96T3ceH6A2YISF0hon+XeO01nwV9W269uv36/Xe+nzeWx8JfPbk/wCMxrfy10+8a1PyN7fM7ggQGA3OxP00H9e9McF+b33LkS50Kvr9EPSTpuBPpWVAoNwAiSATtJAn2866FeHjHH5U8v7fT+NPSVx8tYiJ+vlvF5aw7D9knuvT9CsV43Kdv7JuJ92438mmqnIl65euXGLE21gEn7Tny7aAan1rcrgxWxWba69JVjr3hj/0ZYfDiLg+8Fb+gqzhuXcTmEX0YSJzIymJ1iGPatWmC9KsWsJrpVtynlgwtHSu64tpAruoWVOIcOF0L1MjI2dHTLmVsrKYDKVMqzCCDvSteTbQMq9xSFQLlKdJTIVaSku3R9vMOpoAk0/ooET8oWjJL3cxBls/XJVVzZonN0Az51xY5MtIAFuXFILMCPCWGLpckKtsKIZNojqYEGa0FFBQ4XwdLAbIWJcgsWMlm7sYA1JJJ99IGlX6KKAooooCiiig5ZaguLVmuGSgpstROKuOtV3oKdxaq3RV+4Kq3EoFHE7BZCqmCY+nelWFhJs4hRcsv0mRIHl8v5bimuLW5bYtHiWyZIHxL7eY9KTcSw168AUXKs6AmGI8z/pQZXi3LLrfexhxOkqzaKqn4c7e4IgamK0PLOCtWbQuJ8TD9Yz/ABZgSrIfLKwIgeXevFv3LDnx9FJ6XEvb2gKw0KnTcefcVTbGt+cZLBEXjOaCEt3ApzZZ+0yLMkAyrRvNaPqVx2mtazNvHTp9e2vv8kZ/xGb/AOE948eZ/T+wYc0czMFRU1uIWzBgWKoR38tQuh1Gm1I+X+FXMQLlx4a2ohmYnNmjRVgzP4CtXw3gi2hA1J+Jju3v6elc4zgwtL4llTKEuyLtcUhRcUL+9Cqy/wASgdzWSuCefnt38t3FxNJ4OcGXHWbT51v9/MfGPoTWjdsCBN61tlPxgdwD3Hp+BpVxHgS4gh8MFBEyqDK4PfMpJn3XbyFbgcPV1V0IKsAykbEESCPlS/G8vBzMQ37w3+Y7isd+E1b1MM8tvtPvDjZMF6xvFOvl/E9fpO49mCvi5h2CX1gxOhBI+9Gx9N6YcH4E2ObLtYB62I3/AIVB7+vam7culHDYjK2HMZioIyHSPE8rZO7D4e+hkbrhnCltqqooVVEADYVtY5vy/wCfdsYcmS1fzK8s++1Ph3LCWgFw73MOB2Rsye5t3AyT5wATTdBirf2bWIH8M2Ln/wAWzIx/xKPar+HwtXkt1kZSuxxpCwS4l2y7HKBdQgEnYC4ua2T6BqiHN2GglWYwpYSlxVICO4h2ULBCPBnXKY2p5FKG5UsFAmVsoRU+NvhVLttdZ/duvr6jyoO7nM+HUkFzo2T4LkFgXBytlhgMjyRouUzFR/pdhv322Zo8K7IVQhLkZdEi4hzHSD6GpE5btAknOwLMwRnYoucXA4VNoPiv9fIAVSfkq2XDeJdI8O5bcFyWdHNmELfuBbZEfxkzOpC2vNOHJgOfiyk5LmUEObcs+XKFzgqGJgkEA6GvBzXhumbhGcwuZHXfJDQyiEOdOrbqGtFzlayYENl2ZMxyuPEa4FcfaAd2IHqRtpUZ5RsnJmNxzbPSXuFjl6OiTsv6tNoOm+pkJbPNOHbJlcnxGyp+ruaxlkjp+DrXq2130Me2OZ7DsqqxLOQEHh3BmBBIdZXW2QrHP8Oh1qH9EbPcuZuC6ZbdhlidO2Ua/FvJ1NT4Hlu1acOucsoyoWctlSCAig/ZEmO/qaBrRRRQFFFFAUUUUBRRRQcXFqEpVmuSlBRe1UNyzTFrdRm3QKnsVWfCU7OFrk4OgRHh86RI9dagxnAA9oosIdChA+B1Mo0DyYA+okd60n5vXosUNeSPhEXbQeMraq6/uOpKuvyYHXuIPemC4UVSt461buXWVbx8RwsLblbl1JtsbR2LQgDSQItz2JqxwvjiX7hVBIC5s2o28PQqQCD1/KI9goYTBixfNk/s7uZ7HkratdtfzuKPIuNkFNTgB5VQxXFrF5haZbvTdXK4QgK6XjaVg/YeKuTbXN+6SakXnHDlGcZyEz5wqZiioqszMFJgAOnrrBGjQFwcPHy220pfbw/5kQDrhDsdzhz5Mf8A9HkfsbHp1WTFc64a0CbhZIMLmUJng3AxTMRIHhP5EwIBkSz4XxJcQtwhSFW49vqAh8umYeamgtNcCiSYAE/Kpc1ZzH8p57hKeEqlAik2yblsKhQJbYMAqGZj38wVqvyJ0lFNoBrboXNom4rMLwZ7ZDCC3i9U75Y1kZQ1F3FKpAZgCYidJkhQJ8ySBFe28QrFgCCVMMB2MAwfkwPzFZt+UXuObl17TMbtu7l8MsilHsnTM0zltsM2nxbRoTiPJzXbt1w1tfEJbOLZ8XXDiz4bNmGa0YzEaeWh6gGnzj67Vw+IUFVJALEhR3JAJIHyUn5Gshd5GuMVIeygGchUtlVt5w6stuDIUhpImJnTq0vYDk8WsRbuJ4QS3qItxc/YCz4eaYFsEZojc+epDTUUUUBRRRQFFFFAUUn4nx/wrq2kQ3HaCROWFOeIkQT+rfQkDTUiRXuL5lt21Ryrm26eIHAERkLjpJzk5VJ0UwNTA1oG9FITzhbBIa3dBX9oIRijdeVTlc5i2RoyZhpqRXY5rtm3ZcKx8e54SDNZ+KGPxm5kYdJjIzT2mgd0UrtczYdlDC6IInZhpAIJkaSDIn4hqJGtGI5ksJMuDDBTGwm54RJJgABpJ1mATtQNKKWLzJhzmi58K526XkDvIj4hIld17gVEea8PNsI+c3HCLk1AJJAzEwFkqQJ1PYGgcUUsxfMVpMOb4OdFIUxlUybgtwfEKhYZtcxEVWPOOH8MvLHKpZlAzMsWzdjQwSVEjKTIMiV1oHleRS5uY7AYKbgDEqIIYEZ1zqSCOkEdzpOkzpXOH5mw7kBXnMFK6ETnzZek9SjpmSAIZddRQMsgqpxNroQGyAzKwJQwC6T1KrHQNGoJ0kQSJkd2uJ22ttcQ5lTNmjcFJzAgwQdNj6VWwnMdi5lyvqxygEEGdto2zdOb4c3TM6UC18AjFicJiAWObS8i5WksTby4n9USSSckTJmanwNlbJm3grqmMujWNoUd7/8AAv0p6DSbma/iFQfmw6ouMYQPOS07IsHbM4VfPXSCZAU8Zfw9oZ7+HuWkJ1dsrqGN03hm8K4xE3TIkQSQO4FL8Ty4ly2Ft4bEojAhpdC7IVRIm7icy9NtBlYEaCVkCLOIxOKzi24LqLkKfADLd/WWz1kaWgqliG0kr3KkNVs8Sx621EXHurbMB7GjkJcLO7iArK4VQsjMI3zyoM73D0eJwd8ETBW5aRhJcmGTEAic7zrqGI2qYNdUMuHwz22uPmL3HtFEJgM5VbrE6D4VGp3iSac4VGCKHbM0dTQFk99Bt7VLQeCvaKKAooooCiiigKKKKAooooCiiigpY7g9q8VNxZK7QWX5HKRmX+EyPSvMTwW1ccO6kkIbcZ3CFG+JTbDZGB7gg7DyFFFBD+jOH7282hBzM75pnW5mY+IRmaC0kSYImpP+BWsqLDDI2dSLlwPmIIJa4GzOSCZzEz3oooIjy1YAIRchKZJGunhi0JV5RoRQAGBAk/vGehy3YyhTbzAKqwxJBCkEFhMM0jUkSdQZBivKKCJeU8P1yhYOACGdzGxJGs5mKhmcyzHcmpF5XwwyRaAFuMoloEMzLImGgs0TMZmAgEiiigkt8v2Vs+CqEW82eA7ghs4cMHDZgQwBEHSK6t8CshcotgrmLkElpY2/CJbMTmJSQZ3kkySTRRQQjljD5mfw5ZgAxLOScsxu2+pJPckkya6TlzDghhbAIyCQW2Rcqg66rEaHQwJmBRRQdYLgNq0GVAVRgQUzEp1GWMEzJ0G+gECNZ8t8u2FIK28pXQEM4MZneJB2zOWjzCndVgooGKiP/JoivaKDyKIoooPaKKKAooooCiiigKKKKAooooCiiigKKKKD/9k="/>
          <p:cNvSpPr>
            <a:spLocks noChangeAspect="1" noChangeArrowheads="1"/>
          </p:cNvSpPr>
          <p:nvPr/>
        </p:nvSpPr>
        <p:spPr bwMode="auto">
          <a:xfrm>
            <a:off x="9015413"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22520"/>
            <a:ext cx="364938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299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lnSpcReduction="10000"/>
          </a:bodyPr>
          <a:lstStyle/>
          <a:p>
            <a:r>
              <a:rPr lang="he-IL" dirty="0"/>
              <a:t>כמה שניות יש ביממה?</a:t>
            </a:r>
            <a:endParaRPr lang="en-US" dirty="0"/>
          </a:p>
          <a:p>
            <a:r>
              <a:rPr lang="he-IL" dirty="0"/>
              <a:t>כמה שניות יש בשיעור שנמשך 45 דקות? כמה שעות יש בשיעור זה?</a:t>
            </a:r>
            <a:endParaRPr lang="en-US" dirty="0"/>
          </a:p>
          <a:p>
            <a:r>
              <a:rPr lang="he-IL" dirty="0"/>
              <a:t>תלמיד טען כי יש ביממה כ-10</a:t>
            </a:r>
            <a:r>
              <a:rPr lang="he-IL" baseline="30000" dirty="0"/>
              <a:t>5</a:t>
            </a:r>
            <a:r>
              <a:rPr lang="he-IL" dirty="0"/>
              <a:t> שניות. האם אתם מסכימים </a:t>
            </a:r>
            <a:r>
              <a:rPr lang="he-IL" dirty="0" err="1"/>
              <a:t>איתו</a:t>
            </a:r>
            <a:r>
              <a:rPr lang="he-IL" dirty="0"/>
              <a:t>?</a:t>
            </a:r>
            <a:endParaRPr lang="en-US" dirty="0"/>
          </a:p>
          <a:p>
            <a:r>
              <a:rPr lang="he-IL" dirty="0"/>
              <a:t>תלמידים העריכו כמה שניות יש בשנה. הנה מספר תוצאות:</a:t>
            </a:r>
            <a:endParaRPr lang="en-US" dirty="0"/>
          </a:p>
          <a:p>
            <a:pPr marL="301943" lvl="1" indent="0">
              <a:buNone/>
            </a:pPr>
            <a:r>
              <a:rPr lang="he-IL" dirty="0"/>
              <a:t>א. 10</a:t>
            </a:r>
            <a:r>
              <a:rPr lang="he-IL" baseline="30000" dirty="0"/>
              <a:t>6</a:t>
            </a:r>
            <a:r>
              <a:rPr lang="en-US" dirty="0"/>
              <a:t>×</a:t>
            </a:r>
            <a:r>
              <a:rPr lang="he-IL" dirty="0"/>
              <a:t>5	ב. 10</a:t>
            </a:r>
            <a:r>
              <a:rPr lang="he-IL" baseline="30000" dirty="0"/>
              <a:t>7</a:t>
            </a:r>
            <a:r>
              <a:rPr lang="en-US" dirty="0"/>
              <a:t>×</a:t>
            </a:r>
            <a:r>
              <a:rPr lang="he-IL" dirty="0"/>
              <a:t>3	ג. 10</a:t>
            </a:r>
            <a:r>
              <a:rPr lang="he-IL" baseline="30000" dirty="0"/>
              <a:t>9</a:t>
            </a:r>
            <a:r>
              <a:rPr lang="en-US" dirty="0"/>
              <a:t>×</a:t>
            </a:r>
            <a:r>
              <a:rPr lang="he-IL" dirty="0"/>
              <a:t>2	ד. 365</a:t>
            </a:r>
            <a:endParaRPr lang="en-US" dirty="0"/>
          </a:p>
          <a:p>
            <a:pPr marL="301943" lvl="1" indent="0">
              <a:buNone/>
            </a:pPr>
            <a:r>
              <a:rPr lang="he-IL" dirty="0"/>
              <a:t>איזו מהן היא הקרובה ביותר לאמת?</a:t>
            </a:r>
            <a:endParaRPr lang="en-US" dirty="0"/>
          </a:p>
          <a:p>
            <a:endParaRPr lang="he-IL" dirty="0"/>
          </a:p>
        </p:txBody>
      </p:sp>
      <p:sp>
        <p:nvSpPr>
          <p:cNvPr id="3" name="כותרת 2"/>
          <p:cNvSpPr>
            <a:spLocks noGrp="1"/>
          </p:cNvSpPr>
          <p:nvPr>
            <p:ph type="title"/>
          </p:nvPr>
        </p:nvSpPr>
        <p:spPr/>
        <p:txBody>
          <a:bodyPr/>
          <a:lstStyle/>
          <a:p>
            <a:r>
              <a:rPr lang="he-IL" b="1" dirty="0"/>
              <a:t>תרגול – זמנים אופייניים</a:t>
            </a:r>
          </a:p>
        </p:txBody>
      </p:sp>
    </p:spTree>
    <p:extLst>
      <p:ext uri="{BB962C8B-B14F-4D97-AF65-F5344CB8AC3E}">
        <p14:creationId xmlns:p14="http://schemas.microsoft.com/office/powerpoint/2010/main" val="262123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1"/>
          </p:nvPr>
        </p:nvSpPr>
        <p:spPr/>
        <p:txBody>
          <a:bodyPr>
            <a:normAutofit/>
          </a:bodyPr>
          <a:lstStyle/>
          <a:p>
            <a:r>
              <a:rPr lang="he-IL" sz="2800" dirty="0"/>
              <a:t>תלמיד ערך מדידת זמן באמצעות שעון עצר משוכלל ביותר. מדוע בכל זאת יש חשש לשגיאה משמעותית במדידה (מעבר לשגיאת המדידה הקטנה של השעון עצמו)?</a:t>
            </a:r>
            <a:endParaRPr lang="en-US" sz="2800" dirty="0"/>
          </a:p>
          <a:p>
            <a:r>
              <a:rPr lang="he-IL" sz="2800" dirty="0"/>
              <a:t>איך אפשר לצמצם את הבעיה? הציעו דרכי פעולה.</a:t>
            </a:r>
            <a:endParaRPr lang="en-US" sz="2800" dirty="0"/>
          </a:p>
          <a:p>
            <a:pPr marL="0" indent="0">
              <a:buNone/>
            </a:pPr>
            <a:endParaRPr lang="he-IL" sz="2800" dirty="0"/>
          </a:p>
        </p:txBody>
      </p:sp>
      <p:sp>
        <p:nvSpPr>
          <p:cNvPr id="3" name="כותרת 2"/>
          <p:cNvSpPr>
            <a:spLocks noGrp="1"/>
          </p:cNvSpPr>
          <p:nvPr>
            <p:ph type="title"/>
          </p:nvPr>
        </p:nvSpPr>
        <p:spPr/>
        <p:txBody>
          <a:bodyPr/>
          <a:lstStyle/>
          <a:p>
            <a:r>
              <a:rPr lang="he-IL" b="1" dirty="0"/>
              <a:t>תרגול – דיוק בניסוי</a:t>
            </a:r>
          </a:p>
        </p:txBody>
      </p:sp>
    </p:spTree>
    <p:extLst>
      <p:ext uri="{BB962C8B-B14F-4D97-AF65-F5344CB8AC3E}">
        <p14:creationId xmlns:p14="http://schemas.microsoft.com/office/powerpoint/2010/main" val="2719713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r>
              <a:rPr lang="he-IL" dirty="0"/>
              <a:t>תלמיד ערך מדידת זמן של תהליך. שעון העצר הורה כי התהליך נמשך 6000 שניות. האם מדובר ביותר משעתיים או בפחות משעתיים?</a:t>
            </a:r>
            <a:endParaRPr lang="en-US" dirty="0"/>
          </a:p>
          <a:p>
            <a:r>
              <a:rPr lang="he-IL" dirty="0"/>
              <a:t>כעת יום ראשון בשעה 8 בבוקר. מה יהיו היום והשעה בעוד 200 שעות? 1000 שעות?</a:t>
            </a:r>
          </a:p>
        </p:txBody>
      </p:sp>
      <p:sp>
        <p:nvSpPr>
          <p:cNvPr id="3" name="כותרת 2"/>
          <p:cNvSpPr>
            <a:spLocks noGrp="1"/>
          </p:cNvSpPr>
          <p:nvPr>
            <p:ph type="title"/>
          </p:nvPr>
        </p:nvSpPr>
        <p:spPr/>
        <p:txBody>
          <a:bodyPr/>
          <a:lstStyle/>
          <a:p>
            <a:r>
              <a:rPr lang="he-IL" dirty="0"/>
              <a:t>תרגול – זמנים אופייניים </a:t>
            </a:r>
            <a:r>
              <a:rPr lang="he-IL" sz="2800" dirty="0"/>
              <a:t>(המשך)</a:t>
            </a:r>
            <a:endParaRPr lang="he-IL" dirty="0"/>
          </a:p>
        </p:txBody>
      </p:sp>
    </p:spTree>
    <p:extLst>
      <p:ext uri="{BB962C8B-B14F-4D97-AF65-F5344CB8AC3E}">
        <p14:creationId xmlns:p14="http://schemas.microsoft.com/office/powerpoint/2010/main" val="1751531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a:bodyPr>
          <a:lstStyle/>
          <a:p>
            <a:r>
              <a:rPr lang="he-IL" sz="2800" dirty="0"/>
              <a:t>תלמידים מתכוננים לטיול מדעי אל הירח. הם מכינים שני שעונים. באחד מהם </a:t>
            </a:r>
            <a:r>
              <a:rPr lang="he-IL" sz="2800" dirty="0" err="1"/>
              <a:t>קציבת</a:t>
            </a:r>
            <a:r>
              <a:rPr lang="he-IL" sz="2800" dirty="0"/>
              <a:t> הזמן נעשית על ידי מטוטלת. בשני </a:t>
            </a:r>
            <a:r>
              <a:rPr lang="he-IL" sz="2800" dirty="0" err="1"/>
              <a:t>קציבת</a:t>
            </a:r>
            <a:r>
              <a:rPr lang="he-IL" sz="2800" dirty="0"/>
              <a:t> הזמן נעשית על ידי קפיץ מתנודד. הם מכוונים את השעונים היטב על הארץ. בהגיעם לירח מתברר כי השעונים אינם נותנים מדידות זמן זהות. מדוע?</a:t>
            </a:r>
            <a:endParaRPr lang="en-US" sz="2800" dirty="0"/>
          </a:p>
        </p:txBody>
      </p:sp>
      <p:sp>
        <p:nvSpPr>
          <p:cNvPr id="3" name="כותרת 2"/>
          <p:cNvSpPr>
            <a:spLocks noGrp="1"/>
          </p:cNvSpPr>
          <p:nvPr>
            <p:ph type="title"/>
          </p:nvPr>
        </p:nvSpPr>
        <p:spPr/>
        <p:txBody>
          <a:bodyPr/>
          <a:lstStyle/>
          <a:p>
            <a:r>
              <a:rPr lang="he-IL" b="1" dirty="0"/>
              <a:t>תרגול – שעונים על הירח</a:t>
            </a:r>
          </a:p>
        </p:txBody>
      </p:sp>
    </p:spTree>
    <p:extLst>
      <p:ext uri="{BB962C8B-B14F-4D97-AF65-F5344CB8AC3E}">
        <p14:creationId xmlns:p14="http://schemas.microsoft.com/office/powerpoint/2010/main" val="107498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buNone/>
            </a:pPr>
            <a:r>
              <a:rPr lang="he-IL" dirty="0"/>
              <a:t>מיקי, דונלד וגופי מנסים לנקות שעון:</a:t>
            </a:r>
          </a:p>
          <a:p>
            <a:pPr marL="0" indent="0">
              <a:buNone/>
            </a:pPr>
            <a:r>
              <a:rPr lang="en-US" sz="2800" dirty="0">
                <a:hlinkClick r:id="rId2"/>
              </a:rPr>
              <a:t>https://www.youtube.com/watch?v=hrYoqbgtGEc</a:t>
            </a:r>
            <a:endParaRPr lang="he-IL" sz="2800" dirty="0"/>
          </a:p>
        </p:txBody>
      </p:sp>
      <p:sp>
        <p:nvSpPr>
          <p:cNvPr id="3" name="כותרת 2"/>
          <p:cNvSpPr>
            <a:spLocks noGrp="1"/>
          </p:cNvSpPr>
          <p:nvPr>
            <p:ph type="title"/>
          </p:nvPr>
        </p:nvSpPr>
        <p:spPr/>
        <p:txBody>
          <a:bodyPr/>
          <a:lstStyle/>
          <a:p>
            <a:r>
              <a:rPr lang="he-IL" b="1" dirty="0"/>
              <a:t>סיכום</a:t>
            </a:r>
          </a:p>
        </p:txBody>
      </p:sp>
    </p:spTree>
    <p:extLst>
      <p:ext uri="{BB962C8B-B14F-4D97-AF65-F5344CB8AC3E}">
        <p14:creationId xmlns:p14="http://schemas.microsoft.com/office/powerpoint/2010/main" val="4113823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163E2E-63A4-48E0-8742-2983CE347042}"/>
              </a:ext>
            </a:extLst>
          </p:cNvPr>
          <p:cNvSpPr>
            <a:spLocks noGrp="1"/>
          </p:cNvSpPr>
          <p:nvPr>
            <p:ph type="title" idx="4294967295"/>
          </p:nvPr>
        </p:nvSpPr>
        <p:spPr>
          <a:xfrm>
            <a:off x="53661" y="5402713"/>
            <a:ext cx="8100392" cy="1017537"/>
          </a:xfrm>
        </p:spPr>
        <p:txBody>
          <a:bodyPr vert="horz" lIns="228600" tIns="228600" rIns="228600" bIns="0" rtlCol="0" anchor="ctr">
            <a:noAutofit/>
          </a:bodyPr>
          <a:lstStyle/>
          <a:p>
            <a:pPr defTabSz="914400">
              <a:lnSpc>
                <a:spcPct val="80000"/>
              </a:lnSpc>
            </a:pPr>
            <a:r>
              <a:rPr lang="he-IL" sz="5400" b="0" spc="-150" dirty="0"/>
              <a:t>ואיך אתם מרגישים </a:t>
            </a:r>
            <a:r>
              <a:rPr lang="he-IL" sz="5400" spc="-150" dirty="0"/>
              <a:t>עכשיו</a:t>
            </a:r>
            <a:r>
              <a:rPr lang="he-IL" sz="5400" b="0" spc="-150" dirty="0"/>
              <a:t>?</a:t>
            </a:r>
            <a:endParaRPr lang="en-US" sz="5400" b="0" spc="-150" dirty="0"/>
          </a:p>
        </p:txBody>
      </p:sp>
      <p:sp>
        <p:nvSpPr>
          <p:cNvPr id="3" name="תיבת טקסט 2">
            <a:extLst>
              <a:ext uri="{FF2B5EF4-FFF2-40B4-BE49-F238E27FC236}">
                <a16:creationId xmlns:a16="http://schemas.microsoft.com/office/drawing/2014/main" id="{5A3B7EF9-3E70-4647-8E0F-9B4E9B07E3CC}"/>
              </a:ext>
            </a:extLst>
          </p:cNvPr>
          <p:cNvSpPr txBox="1"/>
          <p:nvPr/>
        </p:nvSpPr>
        <p:spPr>
          <a:xfrm>
            <a:off x="6329701" y="1965763"/>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א</a:t>
            </a:r>
          </a:p>
        </p:txBody>
      </p:sp>
      <p:sp>
        <p:nvSpPr>
          <p:cNvPr id="70" name="תיבת טקסט 69">
            <a:extLst>
              <a:ext uri="{FF2B5EF4-FFF2-40B4-BE49-F238E27FC236}">
                <a16:creationId xmlns:a16="http://schemas.microsoft.com/office/drawing/2014/main" id="{9AE68FAF-FCC2-4534-93DB-3D457BEAC7E6}"/>
              </a:ext>
            </a:extLst>
          </p:cNvPr>
          <p:cNvSpPr txBox="1"/>
          <p:nvPr/>
        </p:nvSpPr>
        <p:spPr>
          <a:xfrm>
            <a:off x="4103857" y="2065540"/>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ב</a:t>
            </a:r>
          </a:p>
        </p:txBody>
      </p:sp>
      <p:sp>
        <p:nvSpPr>
          <p:cNvPr id="71" name="תיבת טקסט 70">
            <a:extLst>
              <a:ext uri="{FF2B5EF4-FFF2-40B4-BE49-F238E27FC236}">
                <a16:creationId xmlns:a16="http://schemas.microsoft.com/office/drawing/2014/main" id="{7FA525C9-88F0-477C-B2CF-B443188267E8}"/>
              </a:ext>
            </a:extLst>
          </p:cNvPr>
          <p:cNvSpPr txBox="1"/>
          <p:nvPr/>
        </p:nvSpPr>
        <p:spPr>
          <a:xfrm>
            <a:off x="1674394" y="2065541"/>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ג</a:t>
            </a:r>
          </a:p>
        </p:txBody>
      </p:sp>
      <p:sp>
        <p:nvSpPr>
          <p:cNvPr id="72" name="תיבת טקסט 71">
            <a:extLst>
              <a:ext uri="{FF2B5EF4-FFF2-40B4-BE49-F238E27FC236}">
                <a16:creationId xmlns:a16="http://schemas.microsoft.com/office/drawing/2014/main" id="{69D6D429-E772-48F4-80F5-D46DBB7EA7AF}"/>
              </a:ext>
            </a:extLst>
          </p:cNvPr>
          <p:cNvSpPr txBox="1"/>
          <p:nvPr/>
        </p:nvSpPr>
        <p:spPr>
          <a:xfrm>
            <a:off x="5646228" y="4796199"/>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ד</a:t>
            </a:r>
          </a:p>
        </p:txBody>
      </p:sp>
      <p:pic>
        <p:nvPicPr>
          <p:cNvPr id="3080" name="Picture 8" descr="Emoji clipart apple, Emoji apple Transparent FREE for download on  WebStockReview 2020">
            <a:extLst>
              <a:ext uri="{FF2B5EF4-FFF2-40B4-BE49-F238E27FC236}">
                <a16:creationId xmlns:a16="http://schemas.microsoft.com/office/drawing/2014/main" id="{7E3543E5-FF5E-4022-8CAE-9C3168B1C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111" y="29961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CA19F82-4F0A-45DF-95F5-4E459D2F9F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537" y="294235"/>
            <a:ext cx="1800000" cy="17482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onfused Emoji PNG Clipart | PNG Mart">
            <a:extLst>
              <a:ext uri="{FF2B5EF4-FFF2-40B4-BE49-F238E27FC236}">
                <a16:creationId xmlns:a16="http://schemas.microsoft.com/office/drawing/2014/main" id="{BFC466C7-4C04-4903-B831-F733935AB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84" t="12279" r="2446" b="7402"/>
          <a:stretch/>
        </p:blipFill>
        <p:spPr bwMode="auto">
          <a:xfrm>
            <a:off x="1093362" y="260648"/>
            <a:ext cx="2077774" cy="2089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moji clipart - Emoji, Emoticon, Smiley, transparent clip art">
            <a:extLst>
              <a:ext uri="{FF2B5EF4-FFF2-40B4-BE49-F238E27FC236}">
                <a16:creationId xmlns:a16="http://schemas.microsoft.com/office/drawing/2014/main" id="{EB659A43-523F-4916-9F19-1FA207CA96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09" b="99391" l="609" r="98174">
                        <a14:foregroundMark x1="77485" y1="48682" x2="77485" y2="48682"/>
                        <a14:foregroundMark x1="29817" y1="43205" x2="29817" y2="43205"/>
                        <a14:foregroundMark x1="9939" y1="48073" x2="9939" y2="48073"/>
                        <a14:foregroundMark x1="9939" y1="66734" x2="9939" y2="66734"/>
                        <a14:foregroundMark x1="14807" y1="72211" x2="44219" y2="76673"/>
                        <a14:foregroundMark x1="44219" y1="76673" x2="61866" y2="52941"/>
                        <a14:foregroundMark x1="61866" y1="52941" x2="50913" y2="24746"/>
                        <a14:foregroundMark x1="50913" y1="24746" x2="23124" y2="23327"/>
                        <a14:foregroundMark x1="23124" y1="23327" x2="2434" y2="41988"/>
                        <a14:foregroundMark x1="2434" y1="41988" x2="6897" y2="57404"/>
                        <a14:foregroundMark x1="54564" y1="91481" x2="54564" y2="91481"/>
                        <a14:foregroundMark x1="50913" y1="92089" x2="23529" y2="84584"/>
                        <a14:foregroundMark x1="23529" y1="84584" x2="14199" y2="75254"/>
                        <a14:foregroundMark x1="14199" y1="73428" x2="49087" y2="73428"/>
                        <a14:foregroundMark x1="49087" y1="73428" x2="63286" y2="72211"/>
                        <a14:foregroundMark x1="31034" y1="10345" x2="31034" y2="10345"/>
                        <a14:foregroundMark x1="54564" y1="6491" x2="54564" y2="6491"/>
                        <a14:foregroundMark x1="59432" y1="7302" x2="59432" y2="7302"/>
                        <a14:foregroundMark x1="59432" y1="5882" x2="59432" y2="5882"/>
                        <a14:foregroundMark x1="43408" y1="7302" x2="43408" y2="7302"/>
                        <a14:foregroundMark x1="79919" y1="16430" x2="79919" y2="16430"/>
                        <a14:foregroundMark x1="78093" y1="12170" x2="78093" y2="12170"/>
                        <a14:foregroundMark x1="58824" y1="5882" x2="58824" y2="5882"/>
                        <a14:foregroundMark x1="55172" y1="97566" x2="55172" y2="97566"/>
                        <a14:foregroundMark x1="67546" y1="88438" x2="67546" y2="88438"/>
                        <a14:foregroundMark x1="82961" y1="51116" x2="82961" y2="51116"/>
                        <a14:foregroundMark x1="82353" y1="51116" x2="82353" y2="51116"/>
                        <a14:foregroundMark x1="82353" y1="51116" x2="82353" y2="51116"/>
                        <a14:foregroundMark x1="71197" y1="45639" x2="71197" y2="45639"/>
                        <a14:foregroundMark x1="29209" y1="45030" x2="29209" y2="45030"/>
                        <a14:foregroundMark x1="31034" y1="41988" x2="31034" y2="41988"/>
                        <a14:foregroundMark x1="29817" y1="40568" x2="29817" y2="40568"/>
                        <a14:foregroundMark x1="29209" y1="39959" x2="29209" y2="39959"/>
                        <a14:foregroundMark x1="22312" y1="35091" x2="22921" y2="49290"/>
                        <a14:foregroundMark x1="78093" y1="51724" x2="76268" y2="35091"/>
                        <a14:foregroundMark x1="24138" y1="11562" x2="76065" y2="27992"/>
                        <a14:foregroundMark x1="76065" y1="27992" x2="89249" y2="52130"/>
                        <a14:foregroundMark x1="89249" y1="52130" x2="68154" y2="70385"/>
                        <a14:foregroundMark x1="68154" y1="70385" x2="46045" y2="54564"/>
                        <a14:foregroundMark x1="46045" y1="54564" x2="28600" y2="32454"/>
                        <a14:foregroundMark x1="28600" y1="32454" x2="27992" y2="16430"/>
                        <a14:foregroundMark x1="92901" y1="46247" x2="82961" y2="18864"/>
                        <a14:foregroundMark x1="82961" y1="18864" x2="56998" y2="6491"/>
                        <a14:foregroundMark x1="56998" y1="6491" x2="50913" y2="33063"/>
                        <a14:foregroundMark x1="50913" y1="33063" x2="75659" y2="21095"/>
                        <a14:foregroundMark x1="75659" y1="21095" x2="66329" y2="5882"/>
                        <a14:foregroundMark x1="94118" y1="62880" x2="94523" y2="36105"/>
                        <a14:foregroundMark x1="94523" y1="36105" x2="87424" y2="25761"/>
                        <a14:foregroundMark x1="63895" y1="1623" x2="45233" y2="1014"/>
                        <a14:foregroundMark x1="98580" y1="62880" x2="96146" y2="37525"/>
                        <a14:foregroundMark x1="86207" y1="64909" x2="67343" y2="39351"/>
                        <a14:foregroundMark x1="67343" y1="39351" x2="45233" y2="21704"/>
                        <a14:foregroundMark x1="45233" y1="21704" x2="17850" y2="16227"/>
                        <a14:foregroundMark x1="17850" y1="16227" x2="2637" y2="40365"/>
                        <a14:foregroundMark x1="2637" y1="40365" x2="3448" y2="67343"/>
                        <a14:foregroundMark x1="3448" y1="67343" x2="21907" y2="89249"/>
                        <a14:foregroundMark x1="21907" y1="89249" x2="48276" y2="99594"/>
                        <a14:foregroundMark x1="48276" y1="99594" x2="71602" y2="86207"/>
                        <a14:foregroundMark x1="71602" y1="86207" x2="86815" y2="60649"/>
                        <a14:foregroundMark x1="86815" y1="60649" x2="80527" y2="54361"/>
                        <a14:foregroundMark x1="609" y1="59229" x2="1217" y2="42596"/>
                      </a14:backgroundRemoval>
                    </a14:imgEffect>
                  </a14:imgLayer>
                </a14:imgProps>
              </a:ext>
              <a:ext uri="{28A0092B-C50C-407E-A947-70E740481C1C}">
                <a14:useLocalDpi xmlns:a14="http://schemas.microsoft.com/office/drawing/2010/main" val="0"/>
              </a:ext>
            </a:extLst>
          </a:blip>
          <a:srcRect/>
          <a:stretch>
            <a:fillRect/>
          </a:stretch>
        </p:blipFill>
        <p:spPr bwMode="auto">
          <a:xfrm>
            <a:off x="3601336" y="20485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Free Shocked Emoji Transparent Background, Download Free Clip Art, Free Clip  Art on Clipart Library">
            <a:extLst>
              <a:ext uri="{FF2B5EF4-FFF2-40B4-BE49-F238E27FC236}">
                <a16:creationId xmlns:a16="http://schemas.microsoft.com/office/drawing/2014/main" id="{39420F65-8906-4D24-B8BB-323F026F905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7" t="7712" r="7129" b="14279"/>
          <a:stretch/>
        </p:blipFill>
        <p:spPr bwMode="auto">
          <a:xfrm>
            <a:off x="5148064" y="3167108"/>
            <a:ext cx="1800000" cy="161970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7599C682-142D-4289-BC82-865F7CE4CDC5}"/>
              </a:ext>
            </a:extLst>
          </p:cNvPr>
          <p:cNvSpPr txBox="1"/>
          <p:nvPr/>
        </p:nvSpPr>
        <p:spPr>
          <a:xfrm>
            <a:off x="2903275" y="4783976"/>
            <a:ext cx="803671" cy="769441"/>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Segoe UI Semibold"/>
                <a:ea typeface="+mn-ea"/>
                <a:cs typeface="Segoe UI Semibold"/>
              </a:rPr>
              <a:t>ה</a:t>
            </a:r>
          </a:p>
        </p:txBody>
      </p:sp>
    </p:spTree>
    <p:extLst>
      <p:ext uri="{BB962C8B-B14F-4D97-AF65-F5344CB8AC3E}">
        <p14:creationId xmlns:p14="http://schemas.microsoft.com/office/powerpoint/2010/main" val="246017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t>קהלת – פרק ג'</a:t>
            </a:r>
          </a:p>
        </p:txBody>
      </p:sp>
      <p:sp>
        <p:nvSpPr>
          <p:cNvPr id="6" name="מציין מיקום תוכן 5"/>
          <p:cNvSpPr>
            <a:spLocks noGrp="1"/>
          </p:cNvSpPr>
          <p:nvPr>
            <p:ph sz="quarter" idx="13"/>
          </p:nvPr>
        </p:nvSpPr>
        <p:spPr>
          <a:xfrm>
            <a:off x="-36512" y="2006515"/>
            <a:ext cx="4495295" cy="3447288"/>
          </a:xfrm>
        </p:spPr>
        <p:txBody>
          <a:bodyPr>
            <a:normAutofit/>
          </a:bodyPr>
          <a:lstStyle/>
          <a:p>
            <a:pPr marL="0" lvl="0" indent="0" algn="r" rtl="1">
              <a:buNone/>
            </a:pPr>
            <a:r>
              <a:rPr lang="he-IL" sz="2200" b="1" dirty="0">
                <a:solidFill>
                  <a:srgbClr val="000000"/>
                </a:solidFill>
                <a:latin typeface="Arial" pitchFamily="34" charset="0"/>
                <a:ea typeface="Arial" pitchFamily="34" charset="0"/>
                <a:cs typeface="David" pitchFamily="34" charset="-79"/>
              </a:rPr>
              <a:t>ה</a:t>
            </a:r>
            <a:r>
              <a:rPr lang="he-IL" sz="2200" dirty="0">
                <a:solidFill>
                  <a:srgbClr val="000000"/>
                </a:solidFill>
                <a:latin typeface="Arial" pitchFamily="34" charset="0"/>
                <a:ea typeface="Arial" pitchFamily="34" charset="0"/>
                <a:cs typeface="David" pitchFamily="34" charset="-79"/>
              </a:rPr>
              <a:t>     עֵת לְהַשְׁלִיךְ אֲבָנִים,  וְעֵת כְּנוֹס אֲבָנִים;</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לַחֲבוֹק,        וְעֵת לִרְחֹק מֵחַבֵּק.</a:t>
            </a:r>
            <a:br>
              <a:rPr lang="he-IL" sz="2200" dirty="0">
                <a:solidFill>
                  <a:srgbClr val="000000"/>
                </a:solidFill>
                <a:latin typeface="Arial" pitchFamily="34" charset="0"/>
                <a:ea typeface="Arial" pitchFamily="34" charset="0"/>
                <a:cs typeface="David" pitchFamily="34" charset="-79"/>
              </a:rPr>
            </a:br>
            <a:r>
              <a:rPr lang="he-IL" sz="2200" b="1" dirty="0">
                <a:solidFill>
                  <a:srgbClr val="000000"/>
                </a:solidFill>
                <a:latin typeface="Arial" pitchFamily="34" charset="0"/>
                <a:ea typeface="Arial" pitchFamily="34" charset="0"/>
                <a:cs typeface="David" pitchFamily="34" charset="-79"/>
              </a:rPr>
              <a:t>ו</a:t>
            </a:r>
            <a:r>
              <a:rPr lang="he-IL" sz="2200" dirty="0">
                <a:solidFill>
                  <a:srgbClr val="000000"/>
                </a:solidFill>
                <a:latin typeface="Arial" pitchFamily="34" charset="0"/>
                <a:ea typeface="Arial" pitchFamily="34" charset="0"/>
                <a:cs typeface="David" pitchFamily="34" charset="-79"/>
              </a:rPr>
              <a:t>      עֵת לְבַקֵּשׁ         וְעֵת לְאַבֵּד,</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לִשְׁמוֹר       וְעֵת לְהַשְׁלִיךְ.</a:t>
            </a:r>
            <a:br>
              <a:rPr lang="he-IL" sz="2200" dirty="0">
                <a:solidFill>
                  <a:srgbClr val="000000"/>
                </a:solidFill>
                <a:latin typeface="Arial" pitchFamily="34" charset="0"/>
                <a:ea typeface="Arial" pitchFamily="34" charset="0"/>
                <a:cs typeface="David" pitchFamily="34" charset="-79"/>
              </a:rPr>
            </a:br>
            <a:r>
              <a:rPr lang="he-IL" sz="2200" b="1" dirty="0">
                <a:solidFill>
                  <a:srgbClr val="000000"/>
                </a:solidFill>
                <a:latin typeface="Arial" pitchFamily="34" charset="0"/>
                <a:ea typeface="Arial" pitchFamily="34" charset="0"/>
                <a:cs typeface="David" pitchFamily="34" charset="-79"/>
              </a:rPr>
              <a:t>ז</a:t>
            </a:r>
            <a:r>
              <a:rPr lang="he-IL" sz="2200" dirty="0">
                <a:solidFill>
                  <a:srgbClr val="000000"/>
                </a:solidFill>
                <a:latin typeface="Arial" pitchFamily="34" charset="0"/>
                <a:ea typeface="Arial" pitchFamily="34" charset="0"/>
                <a:cs typeface="David" pitchFamily="34" charset="-79"/>
              </a:rPr>
              <a:t>      עֵת לִקְרוֹעַ        וְעֵת לִתְפּוֹר,</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לַחֲשׁוֹת       וְעֵת לְדַבֵּר.</a:t>
            </a:r>
            <a:br>
              <a:rPr lang="he-IL" sz="2200" dirty="0">
                <a:solidFill>
                  <a:srgbClr val="000000"/>
                </a:solidFill>
                <a:latin typeface="Arial" pitchFamily="34" charset="0"/>
                <a:ea typeface="Arial" pitchFamily="34" charset="0"/>
                <a:cs typeface="David" pitchFamily="34" charset="-79"/>
              </a:rPr>
            </a:br>
            <a:r>
              <a:rPr lang="he-IL" sz="2200" b="1" dirty="0">
                <a:solidFill>
                  <a:srgbClr val="000000"/>
                </a:solidFill>
                <a:latin typeface="Arial" pitchFamily="34" charset="0"/>
                <a:ea typeface="Arial" pitchFamily="34" charset="0"/>
                <a:cs typeface="David" pitchFamily="34" charset="-79"/>
              </a:rPr>
              <a:t>ח</a:t>
            </a:r>
            <a:r>
              <a:rPr lang="he-IL" sz="2200" dirty="0">
                <a:solidFill>
                  <a:srgbClr val="000000"/>
                </a:solidFill>
                <a:latin typeface="Arial" pitchFamily="34" charset="0"/>
                <a:ea typeface="Arial" pitchFamily="34" charset="0"/>
                <a:cs typeface="David" pitchFamily="34" charset="-79"/>
              </a:rPr>
              <a:t>      עֵת לֶאֱהֹב         וְעֵת </a:t>
            </a:r>
            <a:r>
              <a:rPr lang="he-IL" sz="2200" dirty="0" err="1">
                <a:solidFill>
                  <a:srgbClr val="000000"/>
                </a:solidFill>
                <a:latin typeface="Arial" pitchFamily="34" charset="0"/>
                <a:ea typeface="Arial" pitchFamily="34" charset="0"/>
                <a:cs typeface="David" pitchFamily="34" charset="-79"/>
              </a:rPr>
              <a:t>לִשְׂנֹא</a:t>
            </a:r>
            <a:r>
              <a:rPr lang="he-IL" sz="2200" dirty="0">
                <a:solidFill>
                  <a:srgbClr val="000000"/>
                </a:solidFill>
                <a:latin typeface="Arial" pitchFamily="34" charset="0"/>
                <a:ea typeface="Arial" pitchFamily="34" charset="0"/>
                <a:cs typeface="David" pitchFamily="34" charset="-79"/>
              </a:rPr>
              <a:t>,</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מִלְחָמָה       וְעֵת שָׁלוֹם.  </a:t>
            </a:r>
          </a:p>
          <a:p>
            <a:pPr algn="r" rtl="1"/>
            <a:endParaRPr lang="he-IL" sz="2200" dirty="0"/>
          </a:p>
        </p:txBody>
      </p:sp>
      <p:sp>
        <p:nvSpPr>
          <p:cNvPr id="8" name="מציין מיקום תוכן 7"/>
          <p:cNvSpPr>
            <a:spLocks noGrp="1"/>
          </p:cNvSpPr>
          <p:nvPr>
            <p:ph sz="quarter" idx="14"/>
          </p:nvPr>
        </p:nvSpPr>
        <p:spPr>
          <a:xfrm>
            <a:off x="4283968" y="1988840"/>
            <a:ext cx="4536504" cy="3447288"/>
          </a:xfrm>
        </p:spPr>
        <p:txBody>
          <a:bodyPr>
            <a:noAutofit/>
          </a:bodyPr>
          <a:lstStyle/>
          <a:p>
            <a:pPr marL="0" lvl="0" indent="0" algn="r" rtl="1" fontAlgn="base">
              <a:spcBef>
                <a:spcPts val="500"/>
              </a:spcBef>
              <a:spcAft>
                <a:spcPts val="500"/>
              </a:spcAft>
              <a:buClrTx/>
              <a:buSzTx/>
              <a:buNone/>
            </a:pPr>
            <a:r>
              <a:rPr lang="he-IL" sz="2200" b="1" dirty="0">
                <a:solidFill>
                  <a:srgbClr val="000000"/>
                </a:solidFill>
                <a:latin typeface="Arial" pitchFamily="34" charset="0"/>
                <a:ea typeface="Arial" pitchFamily="34" charset="0"/>
                <a:cs typeface="David" pitchFamily="34" charset="-79"/>
              </a:rPr>
              <a:t>א</a:t>
            </a:r>
            <a:r>
              <a:rPr lang="he-IL" sz="2200" dirty="0">
                <a:solidFill>
                  <a:srgbClr val="000000"/>
                </a:solidFill>
                <a:latin typeface="Arial" pitchFamily="34" charset="0"/>
                <a:ea typeface="Arial" pitchFamily="34" charset="0"/>
                <a:cs typeface="David" pitchFamily="34" charset="-79"/>
              </a:rPr>
              <a:t>     לַכֹּל, זְמָן; וְעֵת לְכָל-חֵפֶץ, תַּחַת הַשָּׁמָיִם.  </a:t>
            </a:r>
          </a:p>
          <a:p>
            <a:pPr marL="0" lvl="0" indent="0" algn="r" rtl="1" fontAlgn="base">
              <a:spcBef>
                <a:spcPts val="500"/>
              </a:spcBef>
              <a:spcAft>
                <a:spcPts val="500"/>
              </a:spcAft>
              <a:buClrTx/>
              <a:buSzTx/>
              <a:buNone/>
            </a:pPr>
            <a:r>
              <a:rPr lang="he-IL" sz="2200" b="1" dirty="0">
                <a:solidFill>
                  <a:srgbClr val="000000"/>
                </a:solidFill>
                <a:latin typeface="Arial" pitchFamily="34" charset="0"/>
                <a:ea typeface="Arial" pitchFamily="34" charset="0"/>
                <a:cs typeface="David" pitchFamily="34" charset="-79"/>
              </a:rPr>
              <a:t>ב</a:t>
            </a:r>
            <a:r>
              <a:rPr lang="he-IL" sz="2200" dirty="0">
                <a:solidFill>
                  <a:srgbClr val="000000"/>
                </a:solidFill>
                <a:latin typeface="Arial" pitchFamily="34" charset="0"/>
                <a:ea typeface="Arial" pitchFamily="34" charset="0"/>
                <a:cs typeface="David" pitchFamily="34" charset="-79"/>
              </a:rPr>
              <a:t>      עֵת לָלֶדֶת,        וְעֵת לָמוּת;</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לָטַעַת,        וְעֵת לַעֲקוֹר נָטוּעַ.</a:t>
            </a:r>
            <a:br>
              <a:rPr lang="he-IL" sz="2200" dirty="0">
                <a:solidFill>
                  <a:srgbClr val="000000"/>
                </a:solidFill>
                <a:latin typeface="Arial" pitchFamily="34" charset="0"/>
                <a:ea typeface="Arial" pitchFamily="34" charset="0"/>
                <a:cs typeface="David" pitchFamily="34" charset="-79"/>
              </a:rPr>
            </a:br>
            <a:r>
              <a:rPr lang="he-IL" sz="2200" b="1" dirty="0">
                <a:solidFill>
                  <a:srgbClr val="000000"/>
                </a:solidFill>
                <a:latin typeface="Arial" pitchFamily="34" charset="0"/>
                <a:ea typeface="Arial" pitchFamily="34" charset="0"/>
                <a:cs typeface="David" pitchFamily="34" charset="-79"/>
              </a:rPr>
              <a:t>ג</a:t>
            </a:r>
            <a:r>
              <a:rPr lang="he-IL" sz="2200" dirty="0">
                <a:solidFill>
                  <a:srgbClr val="000000"/>
                </a:solidFill>
                <a:latin typeface="Arial" pitchFamily="34" charset="0"/>
                <a:ea typeface="Arial" pitchFamily="34" charset="0"/>
                <a:cs typeface="David" pitchFamily="34" charset="-79"/>
              </a:rPr>
              <a:t>      עֵת לַהֲרוֹג        וְעֵת לִרְפּוֹא,</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לִפְרוֹץ        וְעֵת לִבְנוֹת.</a:t>
            </a:r>
            <a:br>
              <a:rPr lang="he-IL" sz="2200" dirty="0">
                <a:solidFill>
                  <a:srgbClr val="000000"/>
                </a:solidFill>
                <a:latin typeface="Arial" pitchFamily="34" charset="0"/>
                <a:ea typeface="Arial" pitchFamily="34" charset="0"/>
                <a:cs typeface="David" pitchFamily="34" charset="-79"/>
              </a:rPr>
            </a:br>
            <a:r>
              <a:rPr lang="he-IL" sz="2200" b="1" dirty="0">
                <a:solidFill>
                  <a:srgbClr val="000000"/>
                </a:solidFill>
                <a:latin typeface="Arial" pitchFamily="34" charset="0"/>
                <a:ea typeface="Arial" pitchFamily="34" charset="0"/>
                <a:cs typeface="David" pitchFamily="34" charset="-79"/>
              </a:rPr>
              <a:t>ד</a:t>
            </a:r>
            <a:r>
              <a:rPr lang="he-IL" sz="2200" dirty="0">
                <a:solidFill>
                  <a:srgbClr val="000000"/>
                </a:solidFill>
                <a:latin typeface="Arial" pitchFamily="34" charset="0"/>
                <a:ea typeface="Arial" pitchFamily="34" charset="0"/>
                <a:cs typeface="David" pitchFamily="34" charset="-79"/>
              </a:rPr>
              <a:t>      עֵת לִבְכּוֹת          וְעֵת לִשְׂחוֹק,</a:t>
            </a:r>
            <a:br>
              <a:rPr lang="he-IL" sz="2200" dirty="0">
                <a:solidFill>
                  <a:srgbClr val="000000"/>
                </a:solidFill>
                <a:latin typeface="Arial" pitchFamily="34" charset="0"/>
                <a:ea typeface="Arial" pitchFamily="34" charset="0"/>
                <a:cs typeface="David" pitchFamily="34" charset="-79"/>
              </a:rPr>
            </a:br>
            <a:r>
              <a:rPr lang="he-IL" sz="2200" dirty="0">
                <a:solidFill>
                  <a:srgbClr val="000000"/>
                </a:solidFill>
                <a:latin typeface="Arial" pitchFamily="34" charset="0"/>
                <a:ea typeface="Arial" pitchFamily="34" charset="0"/>
                <a:cs typeface="David" pitchFamily="34" charset="-79"/>
              </a:rPr>
              <a:t>        עֵת סְפוֹד         וְעֵת רְקוֹד.</a:t>
            </a:r>
            <a:endParaRPr lang="he-IL" sz="2200" dirty="0"/>
          </a:p>
        </p:txBody>
      </p:sp>
    </p:spTree>
    <p:extLst>
      <p:ext uri="{BB962C8B-B14F-4D97-AF65-F5344CB8AC3E}">
        <p14:creationId xmlns:p14="http://schemas.microsoft.com/office/powerpoint/2010/main" val="10341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r>
              <a:rPr lang="en-US" dirty="0">
                <a:hlinkClick r:id="rId2"/>
              </a:rPr>
              <a:t>http://www.technologystudent.com/prddes1/hisclk1.html</a:t>
            </a:r>
            <a:endParaRPr lang="he-IL" dirty="0"/>
          </a:p>
          <a:p>
            <a:r>
              <a:rPr lang="he-IL" dirty="0">
                <a:hlinkClick r:id="rId3"/>
              </a:rPr>
              <a:t>זמן ומדידתו, יחידת לימוד של </a:t>
            </a:r>
            <a:r>
              <a:rPr lang="he-IL" dirty="0" err="1">
                <a:hlinkClick r:id="rId3"/>
              </a:rPr>
              <a:t>עמ"ט</a:t>
            </a:r>
            <a:r>
              <a:rPr lang="he-IL" dirty="0">
                <a:hlinkClick r:id="rId3"/>
              </a:rPr>
              <a:t>, פיתוח: זאב </a:t>
            </a:r>
            <a:r>
              <a:rPr lang="he-IL" dirty="0" err="1">
                <a:hlinkClick r:id="rId3"/>
              </a:rPr>
              <a:t>קרקובר</a:t>
            </a:r>
            <a:endParaRPr lang="he-IL" dirty="0"/>
          </a:p>
        </p:txBody>
      </p:sp>
      <p:sp>
        <p:nvSpPr>
          <p:cNvPr id="3" name="כותרת 2"/>
          <p:cNvSpPr>
            <a:spLocks noGrp="1"/>
          </p:cNvSpPr>
          <p:nvPr>
            <p:ph type="title"/>
          </p:nvPr>
        </p:nvSpPr>
        <p:spPr/>
        <p:txBody>
          <a:bodyPr/>
          <a:lstStyle/>
          <a:p>
            <a:r>
              <a:rPr lang="he-IL" dirty="0"/>
              <a:t>מקורות מידע</a:t>
            </a:r>
          </a:p>
        </p:txBody>
      </p:sp>
    </p:spTree>
    <p:extLst>
      <p:ext uri="{BB962C8B-B14F-4D97-AF65-F5344CB8AC3E}">
        <p14:creationId xmlns:p14="http://schemas.microsoft.com/office/powerpoint/2010/main" val="312082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443028-CDBF-4CC4-8F4D-E9B40BBE6AEB}"/>
              </a:ext>
            </a:extLst>
          </p:cNvPr>
          <p:cNvSpPr>
            <a:spLocks noGrp="1"/>
          </p:cNvSpPr>
          <p:nvPr>
            <p:ph type="title"/>
          </p:nvPr>
        </p:nvSpPr>
        <p:spPr/>
        <p:txBody>
          <a:bodyPr/>
          <a:lstStyle/>
          <a:p>
            <a:r>
              <a:rPr lang="he-IL" dirty="0"/>
              <a:t>פינת הסרטון</a:t>
            </a:r>
          </a:p>
        </p:txBody>
      </p:sp>
      <p:sp>
        <p:nvSpPr>
          <p:cNvPr id="3" name="מציין מיקום תוכן 2">
            <a:extLst>
              <a:ext uri="{FF2B5EF4-FFF2-40B4-BE49-F238E27FC236}">
                <a16:creationId xmlns:a16="http://schemas.microsoft.com/office/drawing/2014/main" id="{F24F1AC9-613B-498C-9867-FA5BAFB2434B}"/>
              </a:ext>
            </a:extLst>
          </p:cNvPr>
          <p:cNvSpPr>
            <a:spLocks noGrp="1"/>
          </p:cNvSpPr>
          <p:nvPr>
            <p:ph idx="1"/>
          </p:nvPr>
        </p:nvSpPr>
        <p:spPr>
          <a:xfrm>
            <a:off x="96110" y="5733256"/>
            <a:ext cx="7643193" cy="559719"/>
          </a:xfrm>
        </p:spPr>
        <p:txBody>
          <a:bodyPr>
            <a:normAutofit/>
          </a:bodyPr>
          <a:lstStyle/>
          <a:p>
            <a:pPr marL="0" indent="0" algn="ctr">
              <a:buNone/>
            </a:pPr>
            <a:r>
              <a:rPr lang="en-US" sz="2000" b="1" dirty="0">
                <a:hlinkClick r:id="rId4"/>
              </a:rPr>
              <a:t>The history of keeping time - Karen </a:t>
            </a:r>
            <a:r>
              <a:rPr lang="en-US" sz="2000" b="1" dirty="0" err="1">
                <a:hlinkClick r:id="rId4"/>
              </a:rPr>
              <a:t>Mensing</a:t>
            </a:r>
            <a:endParaRPr lang="en-US" sz="2000" b="1" dirty="0"/>
          </a:p>
        </p:txBody>
      </p:sp>
      <p:pic>
        <p:nvPicPr>
          <p:cNvPr id="5" name="Picture 2" descr="Movie Clapper Clipart - Film Camera Silhouette Png - Free Transparent PNG  Clipart Images Download">
            <a:extLst>
              <a:ext uri="{FF2B5EF4-FFF2-40B4-BE49-F238E27FC236}">
                <a16:creationId xmlns:a16="http://schemas.microsoft.com/office/drawing/2014/main" id="{5179C15F-9A52-44A7-A371-5504DB6EE6B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500" b="92955" l="10000" r="90000">
                        <a14:foregroundMark x1="70357" y1="8523" x2="70357" y2="8523"/>
                        <a14:foregroundMark x1="38214" y1="7955" x2="38214" y2="7955"/>
                        <a14:foregroundMark x1="72738" y1="92159" x2="72738" y2="92159"/>
                        <a14:foregroundMark x1="53929" y1="92955" x2="53929" y2="92955"/>
                        <a14:foregroundMark x1="69524" y1="7614" x2="69524" y2="7614"/>
                        <a14:foregroundMark x1="39881" y1="7500" x2="39881" y2="7500"/>
                      </a14:backgroundRemoval>
                    </a14:imgEffect>
                  </a14:imgLayer>
                </a14:imgProps>
              </a:ext>
              <a:ext uri="{28A0092B-C50C-407E-A947-70E740481C1C}">
                <a14:useLocalDpi xmlns:a14="http://schemas.microsoft.com/office/drawing/2010/main" val="0"/>
              </a:ext>
            </a:extLst>
          </a:blip>
          <a:srcRect/>
          <a:stretch>
            <a:fillRect/>
          </a:stretch>
        </p:blipFill>
        <p:spPr bwMode="auto">
          <a:xfrm>
            <a:off x="7524328" y="0"/>
            <a:ext cx="1876415" cy="1965595"/>
          </a:xfrm>
          <a:prstGeom prst="rect">
            <a:avLst/>
          </a:prstGeom>
          <a:noFill/>
          <a:extLst>
            <a:ext uri="{909E8E84-426E-40DD-AFC4-6F175D3DCCD1}">
              <a14:hiddenFill xmlns:a14="http://schemas.microsoft.com/office/drawing/2010/main">
                <a:solidFill>
                  <a:srgbClr val="FFFFFF"/>
                </a:solidFill>
              </a14:hiddenFill>
            </a:ext>
          </a:extLst>
        </p:spPr>
      </p:pic>
      <p:pic>
        <p:nvPicPr>
          <p:cNvPr id="4" name="The History of Keeping Time - Karen Mensing">
            <a:hlinkClick r:id="" action="ppaction://media"/>
            <a:extLst>
              <a:ext uri="{FF2B5EF4-FFF2-40B4-BE49-F238E27FC236}">
                <a16:creationId xmlns:a16="http://schemas.microsoft.com/office/drawing/2014/main" id="{99007A27-F0EA-4BFD-B702-69E62968F3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28" y="1268759"/>
            <a:ext cx="7717236" cy="4340945"/>
          </a:xfrm>
          <a:prstGeom prst="rect">
            <a:avLst/>
          </a:prstGeom>
        </p:spPr>
      </p:pic>
    </p:spTree>
    <p:extLst>
      <p:ext uri="{BB962C8B-B14F-4D97-AF65-F5344CB8AC3E}">
        <p14:creationId xmlns:p14="http://schemas.microsoft.com/office/powerpoint/2010/main" val="21435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dirty="0"/>
              <a:t>על סדר היום</a:t>
            </a:r>
          </a:p>
        </p:txBody>
      </p:sp>
      <p:sp>
        <p:nvSpPr>
          <p:cNvPr id="2" name="מציין מיקום תוכן 1"/>
          <p:cNvSpPr>
            <a:spLocks noGrp="1"/>
          </p:cNvSpPr>
          <p:nvPr>
            <p:ph idx="1"/>
          </p:nvPr>
        </p:nvSpPr>
        <p:spPr/>
        <p:txBody>
          <a:bodyPr/>
          <a:lstStyle/>
          <a:p>
            <a:r>
              <a:rPr lang="he-IL" dirty="0"/>
              <a:t>מד זמן - שעון</a:t>
            </a:r>
          </a:p>
          <a:p>
            <a:r>
              <a:rPr lang="he-IL" dirty="0"/>
              <a:t>השעונים המכניים </a:t>
            </a:r>
          </a:p>
          <a:p>
            <a:r>
              <a:rPr lang="he-IL" dirty="0"/>
              <a:t>שאלות לתרגול</a:t>
            </a:r>
          </a:p>
          <a:p>
            <a:r>
              <a:rPr lang="he-IL" dirty="0"/>
              <a:t>סיכום</a:t>
            </a:r>
          </a:p>
          <a:p>
            <a:r>
              <a:rPr lang="he-IL" dirty="0"/>
              <a:t>מקורות מידע</a:t>
            </a:r>
          </a:p>
        </p:txBody>
      </p:sp>
    </p:spTree>
    <p:extLst>
      <p:ext uri="{BB962C8B-B14F-4D97-AF65-F5344CB8AC3E}">
        <p14:creationId xmlns:p14="http://schemas.microsoft.com/office/powerpoint/2010/main" val="236716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a:bodyPr>
          <a:lstStyle/>
          <a:p>
            <a:r>
              <a:rPr lang="he-IL" sz="3600" dirty="0"/>
              <a:t>שעון הוא מד-זמן</a:t>
            </a:r>
          </a:p>
          <a:p>
            <a:r>
              <a:rPr lang="he-IL" sz="3600" dirty="0"/>
              <a:t>התקן שמאפשר מדידת זמן נוחה</a:t>
            </a:r>
          </a:p>
          <a:p>
            <a:r>
              <a:rPr lang="he-IL" sz="3600" dirty="0"/>
              <a:t>פועל באופן שוטף ועצמאי ובקצב קבוע</a:t>
            </a:r>
          </a:p>
        </p:txBody>
      </p:sp>
      <p:sp>
        <p:nvSpPr>
          <p:cNvPr id="3" name="כותרת 2"/>
          <p:cNvSpPr>
            <a:spLocks noGrp="1"/>
          </p:cNvSpPr>
          <p:nvPr>
            <p:ph type="title"/>
          </p:nvPr>
        </p:nvSpPr>
        <p:spPr/>
        <p:txBody>
          <a:bodyPr/>
          <a:lstStyle/>
          <a:p>
            <a:r>
              <a:rPr lang="he-IL" sz="5400" b="1" dirty="0"/>
              <a:t>מהו שעון?</a:t>
            </a:r>
          </a:p>
        </p:txBody>
      </p:sp>
    </p:spTree>
    <p:extLst>
      <p:ext uri="{BB962C8B-B14F-4D97-AF65-F5344CB8AC3E}">
        <p14:creationId xmlns:p14="http://schemas.microsoft.com/office/powerpoint/2010/main" val="1966642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fontScale="92500" lnSpcReduction="10000"/>
          </a:bodyPr>
          <a:lstStyle/>
          <a:p>
            <a:r>
              <a:rPr lang="he-IL" dirty="0"/>
              <a:t>בתחילת המאה השבע עשרה החל להיכנס לבתי החולים בצפון איטליה "מד דופק"</a:t>
            </a:r>
          </a:p>
          <a:p>
            <a:r>
              <a:rPr lang="he-IL" dirty="0"/>
              <a:t>גלילאו גליליי גילה כי למטוטלת המתמטית יש תנועה מחזורית מדויקת, שתלויה באורך החוט</a:t>
            </a:r>
          </a:p>
          <a:p>
            <a:r>
              <a:rPr lang="he-IL" dirty="0"/>
              <a:t> מכשיר העושה שימוש בתכונה זו הוא </a:t>
            </a:r>
            <a:r>
              <a:rPr lang="en-US" dirty="0" err="1"/>
              <a:t>Pulsilogium</a:t>
            </a:r>
            <a:endParaRPr lang="en-US" dirty="0"/>
          </a:p>
          <a:p>
            <a:r>
              <a:rPr lang="he-IL" dirty="0"/>
              <a:t>הוכנס לשימוש על ידי עמיתו של גלילאו גליליי, </a:t>
            </a:r>
            <a:r>
              <a:rPr lang="he-IL" dirty="0" err="1"/>
              <a:t>סנטוריו</a:t>
            </a:r>
            <a:r>
              <a:rPr lang="he-IL" dirty="0"/>
              <a:t> </a:t>
            </a:r>
            <a:r>
              <a:rPr lang="he-IL" dirty="0" err="1"/>
              <a:t>סנטוריו</a:t>
            </a:r>
            <a:r>
              <a:rPr lang="he-IL" dirty="0"/>
              <a:t>.</a:t>
            </a:r>
            <a:endParaRPr lang="en-US" dirty="0"/>
          </a:p>
          <a:p>
            <a:endParaRPr lang="he-IL" dirty="0"/>
          </a:p>
        </p:txBody>
      </p:sp>
      <p:sp>
        <p:nvSpPr>
          <p:cNvPr id="3" name="כותרת 2"/>
          <p:cNvSpPr>
            <a:spLocks noGrp="1"/>
          </p:cNvSpPr>
          <p:nvPr>
            <p:ph type="title"/>
          </p:nvPr>
        </p:nvSpPr>
        <p:spPr/>
        <p:txBody>
          <a:bodyPr/>
          <a:lstStyle/>
          <a:p>
            <a:r>
              <a:rPr lang="he-IL" b="1" dirty="0"/>
              <a:t>מטוטלת כמד דופק</a:t>
            </a:r>
          </a:p>
        </p:txBody>
      </p:sp>
    </p:spTree>
    <p:extLst>
      <p:ext uri="{BB962C8B-B14F-4D97-AF65-F5344CB8AC3E}">
        <p14:creationId xmlns:p14="http://schemas.microsoft.com/office/powerpoint/2010/main" val="209199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b="1" dirty="0"/>
              <a:t>שעון נר (שעון אש)</a:t>
            </a:r>
          </a:p>
        </p:txBody>
      </p:sp>
      <p:pic>
        <p:nvPicPr>
          <p:cNvPr id="4" name="Picture 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74679"/>
            <a:ext cx="2304256" cy="35043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4067944" y="2720492"/>
            <a:ext cx="4537720" cy="3012764"/>
          </a:xfrm>
          <a:prstGeom prst="rect">
            <a:avLst/>
          </a:prstGeom>
        </p:spPr>
        <p:txBody>
          <a:bodyPr vert="horz" lIns="91440" tIns="45720" rIns="91440" bIns="45720" rtlCol="0">
            <a:normAutofit/>
          </a:bodyPr>
          <a:lstStyle>
            <a:lvl1pPr marL="274320" indent="-274320" algn="r" rtl="1">
              <a:spcBef>
                <a:spcPct val="20000"/>
              </a:spcBef>
              <a:buClr>
                <a:schemeClr val="accent1"/>
              </a:buClr>
              <a:buSzPct val="100000"/>
              <a:buFont typeface="Symbol" pitchFamily="18" charset="2"/>
              <a:buChar char=""/>
              <a:defRPr sz="2400">
                <a:solidFill>
                  <a:schemeClr val="tx2"/>
                </a:solidFill>
              </a:defRPr>
            </a:lvl1pPr>
            <a:lvl2pPr marL="576263" indent="-274320" algn="r" rtl="1">
              <a:spcBef>
                <a:spcPct val="20000"/>
              </a:spcBef>
              <a:buClr>
                <a:schemeClr val="accent1"/>
              </a:buClr>
              <a:buSzPct val="100000"/>
              <a:buFont typeface="Symbol" pitchFamily="18" charset="2"/>
              <a:buChar char=""/>
              <a:defRPr sz="2200">
                <a:solidFill>
                  <a:schemeClr val="tx2"/>
                </a:solidFill>
              </a:defRPr>
            </a:lvl2pPr>
            <a:lvl3pPr marL="855663" indent="-228600" algn="r" rtl="1">
              <a:spcBef>
                <a:spcPct val="20000"/>
              </a:spcBef>
              <a:buClr>
                <a:schemeClr val="accent1"/>
              </a:buClr>
              <a:buSzPct val="100000"/>
              <a:buFont typeface="Symbol" pitchFamily="18" charset="2"/>
              <a:buChar char=""/>
              <a:defRPr sz="2000">
                <a:solidFill>
                  <a:schemeClr val="tx2"/>
                </a:solidFill>
              </a:defRPr>
            </a:lvl3pPr>
            <a:lvl4pPr marL="1143000" indent="-228600" algn="r" rtl="1">
              <a:spcBef>
                <a:spcPct val="20000"/>
              </a:spcBef>
              <a:buClr>
                <a:schemeClr val="accent1"/>
              </a:buClr>
              <a:buSzPct val="100000"/>
              <a:buFont typeface="Symbol" pitchFamily="18" charset="2"/>
              <a:buChar char=""/>
              <a:defRPr>
                <a:solidFill>
                  <a:schemeClr val="tx2"/>
                </a:solidFill>
              </a:defRPr>
            </a:lvl4pPr>
            <a:lvl5pPr marL="1463040" indent="-228600" algn="r" rtl="1">
              <a:spcBef>
                <a:spcPct val="20000"/>
              </a:spcBef>
              <a:buClr>
                <a:schemeClr val="accent1"/>
              </a:buClr>
              <a:buSzPct val="100000"/>
              <a:buFont typeface="Symbol" pitchFamily="18" charset="2"/>
              <a:buChar char=""/>
              <a:defRPr sz="1600">
                <a:solidFill>
                  <a:schemeClr val="tx2"/>
                </a:solidFill>
              </a:defRPr>
            </a:lvl5pPr>
            <a:lvl6pPr marL="1783080" indent="-228600" algn="r" rtl="1">
              <a:spcBef>
                <a:spcPts val="384"/>
              </a:spcBef>
              <a:buClr>
                <a:schemeClr val="accent1"/>
              </a:buClr>
              <a:buFont typeface="Symbol" pitchFamily="18" charset="2"/>
              <a:buChar char="*"/>
              <a:defRPr sz="1400">
                <a:solidFill>
                  <a:schemeClr val="tx2"/>
                </a:solidFill>
              </a:defRPr>
            </a:lvl6pPr>
            <a:lvl7pPr marL="2103120" indent="-228600" algn="r" rtl="1">
              <a:spcBef>
                <a:spcPts val="384"/>
              </a:spcBef>
              <a:buClr>
                <a:schemeClr val="accent1"/>
              </a:buClr>
              <a:buFont typeface="Symbol" pitchFamily="18" charset="2"/>
              <a:buChar char="*"/>
              <a:defRPr sz="1400">
                <a:solidFill>
                  <a:schemeClr val="tx2"/>
                </a:solidFill>
              </a:defRPr>
            </a:lvl7pPr>
            <a:lvl8pPr marL="2423160" indent="-228600" algn="r" rtl="1">
              <a:spcBef>
                <a:spcPts val="384"/>
              </a:spcBef>
              <a:buClr>
                <a:schemeClr val="accent1"/>
              </a:buClr>
              <a:buFont typeface="Symbol" pitchFamily="18" charset="2"/>
              <a:buChar char="*"/>
              <a:defRPr sz="1400">
                <a:solidFill>
                  <a:schemeClr val="tx2"/>
                </a:solidFill>
              </a:defRPr>
            </a:lvl8pPr>
            <a:lvl9pPr marL="2743200" indent="-228600" algn="r" rtl="1">
              <a:spcBef>
                <a:spcPts val="384"/>
              </a:spcBef>
              <a:buClr>
                <a:schemeClr val="accent1"/>
              </a:buClr>
              <a:buFont typeface="Symbol" pitchFamily="18" charset="2"/>
              <a:buChar char="*"/>
              <a:defRPr sz="1400">
                <a:solidFill>
                  <a:schemeClr val="tx2"/>
                </a:solidFill>
              </a:defRPr>
            </a:lvl9pPr>
          </a:lstStyle>
          <a:p>
            <a:r>
              <a:rPr lang="he-IL" sz="2800" dirty="0"/>
              <a:t>נר הדולק לאורך פרק זמן קבוע של שעות  ועליו סימנים ברווחים שווים.</a:t>
            </a:r>
          </a:p>
          <a:p>
            <a:r>
              <a:rPr lang="he-IL" sz="2800" dirty="0"/>
              <a:t>היה בשימוש בימי הביניים</a:t>
            </a:r>
            <a:endParaRPr lang="en-US" sz="2800" dirty="0"/>
          </a:p>
        </p:txBody>
      </p:sp>
    </p:spTree>
    <p:extLst>
      <p:ext uri="{BB962C8B-B14F-4D97-AF65-F5344CB8AC3E}">
        <p14:creationId xmlns:p14="http://schemas.microsoft.com/office/powerpoint/2010/main" val="157254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757808" y="239575"/>
            <a:ext cx="7772400" cy="1470025"/>
          </a:xfrm>
        </p:spPr>
        <p:txBody>
          <a:bodyPr/>
          <a:lstStyle/>
          <a:p>
            <a:r>
              <a:rPr lang="he-IL" sz="5400" b="1" dirty="0"/>
              <a:t>שעון שמש</a:t>
            </a:r>
          </a:p>
        </p:txBody>
      </p:sp>
      <p:sp>
        <p:nvSpPr>
          <p:cNvPr id="4" name="מציין מיקום תוכן 3"/>
          <p:cNvSpPr>
            <a:spLocks noGrp="1"/>
          </p:cNvSpPr>
          <p:nvPr>
            <p:ph type="subTitle" idx="1"/>
          </p:nvPr>
        </p:nvSpPr>
        <p:spPr>
          <a:xfrm>
            <a:off x="4572000" y="1802680"/>
            <a:ext cx="4392488" cy="4002583"/>
          </a:xfrm>
        </p:spPr>
        <p:txBody>
          <a:bodyPr>
            <a:normAutofit fontScale="92500"/>
          </a:bodyPr>
          <a:lstStyle/>
          <a:p>
            <a:pPr algn="r"/>
            <a:r>
              <a:rPr lang="he-IL" sz="3600" dirty="0"/>
              <a:t>שעון המבוסס על מוט אנכי על לוח עץ אופקי</a:t>
            </a:r>
          </a:p>
          <a:p>
            <a:pPr algn="r"/>
            <a:r>
              <a:rPr lang="he-IL" sz="3600" dirty="0"/>
              <a:t>הצל של המוט נע בהתאם לתנועת השמש</a:t>
            </a:r>
          </a:p>
          <a:p>
            <a:pPr algn="r"/>
            <a:r>
              <a:rPr lang="he-IL" sz="3600" dirty="0"/>
              <a:t>היה בשימוש במצרים הקדומה</a:t>
            </a:r>
            <a:endParaRPr lang="en-US" sz="3600" dirty="0"/>
          </a:p>
        </p:txBody>
      </p:sp>
      <p:pic>
        <p:nvPicPr>
          <p:cNvPr id="5" name="Picture 1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545" y="1988840"/>
            <a:ext cx="4471463" cy="2520280"/>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hlinkClick r:id="rId3"/>
          </p:cNvPr>
          <p:cNvSpPr/>
          <p:nvPr/>
        </p:nvSpPr>
        <p:spPr>
          <a:xfrm>
            <a:off x="1619672" y="6611779"/>
            <a:ext cx="6478488" cy="246221"/>
          </a:xfrm>
          <a:prstGeom prst="rect">
            <a:avLst/>
          </a:prstGeom>
        </p:spPr>
        <p:txBody>
          <a:bodyPr wrap="square">
            <a:spAutoFit/>
          </a:bodyPr>
          <a:lstStyle/>
          <a:p>
            <a:pPr algn="ctr"/>
            <a:r>
              <a:rPr lang="he-IL" sz="1000" dirty="0"/>
              <a:t>http://ffden-2.phys.uaf.edu/211_fall2010.web.dir/Justin_Cannon_WEBPROJECT/BodyPageOne.html</a:t>
            </a:r>
          </a:p>
        </p:txBody>
      </p:sp>
    </p:spTree>
    <p:extLst>
      <p:ext uri="{BB962C8B-B14F-4D97-AF65-F5344CB8AC3E}">
        <p14:creationId xmlns:p14="http://schemas.microsoft.com/office/powerpoint/2010/main" val="113864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שעון שמש מצרי עתיק</a:t>
            </a:r>
          </a:p>
        </p:txBody>
      </p:sp>
      <p:pic>
        <p:nvPicPr>
          <p:cNvPr id="18434" name="Picture 2" descr="http://www.technologystudent.com/prddes1/sundl2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04527"/>
            <a:ext cx="6120680" cy="4718026"/>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hlinkClick r:id="rId3"/>
          </p:cNvPr>
          <p:cNvSpPr/>
          <p:nvPr/>
        </p:nvSpPr>
        <p:spPr>
          <a:xfrm>
            <a:off x="2286000" y="6129690"/>
            <a:ext cx="4572000" cy="276999"/>
          </a:xfrm>
          <a:prstGeom prst="rect">
            <a:avLst/>
          </a:prstGeom>
        </p:spPr>
        <p:txBody>
          <a:bodyPr>
            <a:spAutoFit/>
          </a:bodyPr>
          <a:lstStyle/>
          <a:p>
            <a:pPr algn="ctr"/>
            <a:r>
              <a:rPr lang="he-IL" sz="1200" dirty="0"/>
              <a:t>http://www.technologystudent.com/prddes1/hisclk1.html</a:t>
            </a:r>
          </a:p>
        </p:txBody>
      </p:sp>
    </p:spTree>
    <p:extLst>
      <p:ext uri="{BB962C8B-B14F-4D97-AF65-F5344CB8AC3E}">
        <p14:creationId xmlns:p14="http://schemas.microsoft.com/office/powerpoint/2010/main" val="72971307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Hourglass-PowerPoint-Template-27600</Template>
  <TotalTime>1079</TotalTime>
  <Words>1781</Words>
  <Application>Microsoft Office PowerPoint</Application>
  <PresentationFormat>‫הצגה על המסך (4:3)</PresentationFormat>
  <Paragraphs>141</Paragraphs>
  <Slides>28</Slides>
  <Notes>8</Notes>
  <HiddenSlides>0</HiddenSlides>
  <MMClips>1</MMClips>
  <ScaleCrop>false</ScaleCrop>
  <HeadingPairs>
    <vt:vector size="8" baseType="variant">
      <vt:variant>
        <vt:lpstr>גופנים בשימוש</vt:lpstr>
      </vt:variant>
      <vt:variant>
        <vt:i4>4</vt:i4>
      </vt:variant>
      <vt:variant>
        <vt:lpstr>ערכת נושא</vt:lpstr>
      </vt:variant>
      <vt:variant>
        <vt:i4>1</vt:i4>
      </vt:variant>
      <vt:variant>
        <vt:lpstr>שרתי OLE מוטבעים</vt:lpstr>
      </vt:variant>
      <vt:variant>
        <vt:i4>2</vt:i4>
      </vt:variant>
      <vt:variant>
        <vt:lpstr>כותרות שקופיות</vt:lpstr>
      </vt:variant>
      <vt:variant>
        <vt:i4>28</vt:i4>
      </vt:variant>
    </vt:vector>
  </HeadingPairs>
  <TitlesOfParts>
    <vt:vector size="35" baseType="lpstr">
      <vt:lpstr>Segoe UI Semibold</vt:lpstr>
      <vt:lpstr>Arial</vt:lpstr>
      <vt:lpstr>Calibri</vt:lpstr>
      <vt:lpstr>Symbol</vt:lpstr>
      <vt:lpstr>ערכת נושא Office</vt:lpstr>
      <vt:lpstr>Photo Editor Photo</vt:lpstr>
      <vt:lpstr>תמונת מפת סיביות</vt:lpstr>
      <vt:lpstr>מצגת של PowerPoint‏</vt:lpstr>
      <vt:lpstr>איך אתם מרגישים היום?</vt:lpstr>
      <vt:lpstr>פינת הסרטון</vt:lpstr>
      <vt:lpstr>על סדר היום</vt:lpstr>
      <vt:lpstr>מהו שעון?</vt:lpstr>
      <vt:lpstr>מטוטלת כמד דופק</vt:lpstr>
      <vt:lpstr>שעון נר (שעון אש)</vt:lpstr>
      <vt:lpstr>שעון שמש</vt:lpstr>
      <vt:lpstr>שעון שמש מצרי עתיק</vt:lpstr>
      <vt:lpstr>שעון שמש אנגלי</vt:lpstr>
      <vt:lpstr>שעון שמש אירופי</vt:lpstr>
      <vt:lpstr>שעון שמש סיני</vt:lpstr>
      <vt:lpstr>שעון מים</vt:lpstr>
      <vt:lpstr>שעון שמש סיני</vt:lpstr>
      <vt:lpstr>גלגל, משקולת ומחגר</vt:lpstr>
      <vt:lpstr>שעון חול</vt:lpstr>
      <vt:lpstr>שעון חול</vt:lpstr>
      <vt:lpstr>שעון מטולטלת</vt:lpstr>
      <vt:lpstr>שעון קפיץ</vt:lpstr>
      <vt:lpstr>שעון קוורץ</vt:lpstr>
      <vt:lpstr>תרגול – זמנים אופייניים</vt:lpstr>
      <vt:lpstr>תרגול – דיוק בניסוי</vt:lpstr>
      <vt:lpstr>תרגול – זמנים אופייניים (המשך)</vt:lpstr>
      <vt:lpstr>תרגול – שעונים על הירח</vt:lpstr>
      <vt:lpstr>סיכום</vt:lpstr>
      <vt:lpstr>ואיך אתם מרגישים עכשיו?</vt:lpstr>
      <vt:lpstr>קהלת – פרק ג'</vt:lpstr>
      <vt:lpstr>מקורות מידע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Smadar Sharvit</dc:creator>
  <cp:lastModifiedBy>Smadar Sharvit</cp:lastModifiedBy>
  <cp:revision>6</cp:revision>
  <dcterms:created xsi:type="dcterms:W3CDTF">2020-09-30T09:27:28Z</dcterms:created>
  <dcterms:modified xsi:type="dcterms:W3CDTF">2020-11-04T08:32:26Z</dcterms:modified>
</cp:coreProperties>
</file>