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B5D9AA-6302-7030-39FB-94F308BE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A957BAD-CE0C-EF40-2074-8BEEF667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7115D4-BF94-90C5-8C62-0A117C3C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D5A520-3A90-A98F-8CB4-C0B61239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5AE2E5-2FD6-D2A8-BAB0-D899AC4F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7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CCDB98-ABF4-30BE-029C-BDC10138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A7A2921-9FA9-3CCD-CB96-D09AD2587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7BD9D8E-842E-8915-E1D3-D31743BD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4EFF26-62A0-534B-C342-46C19A3A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12036A-273D-8163-DDAC-F9538C42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1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DA8D08B-2159-DC7C-55F9-2C177D12F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DC14820-6E86-0387-C3B9-B859BD5D4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E3340C-3758-6C80-C292-B5E30971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299C89-947F-80CB-6B2D-42F5E47E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650E90-2A00-9B1C-67E2-E5FC6038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85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A8EC5A-E380-08F4-D35E-2BC5170D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49041D-9072-9089-E489-6DC27D11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6C7412-0258-DAF0-386B-C1074F99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D8E630-E20A-4CFC-F34E-711818D7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3DAFBF-7845-FA09-694E-F7E26987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055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A364D2-5C10-72E3-4C9B-BBBAEC75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5810FA-272C-717D-8167-152049F6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48DC70-6370-12BA-A5A7-A63B37D0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71C803-8151-C96A-FDCB-D5352D94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459C64-BD9F-E4D0-8114-BC05C910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4305EB-EEAE-B1C6-4AA5-8D04F5E7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18485A-AE1B-89F8-3F92-7262D3CAE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5AFE1F3-506F-205E-F645-77A365F45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B409CF6-402A-4633-69C9-3A302218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A3E553-DB67-672E-C1A8-8B39C927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788A22-8F7E-FF75-C5B4-F268AEA6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144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BF17C0-A381-2782-B942-B10E370E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C65CAE-7D08-3892-F8BB-7653A0922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F3C900-472D-CAF5-ED11-61FCC87D1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13A1E88-D5FD-3F8F-D913-A248BC871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D435E63-1ABA-3C83-C5D2-35F1DAE86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40C1909-99A3-9A7A-3917-83E80D5C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49C7964-501E-371A-83E3-BDD47B83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6CBD955-AA1F-5035-21D1-B780A2AF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05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7A6FC1-4109-2265-8B35-6F2A92B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9B89E5F-CE50-B5A2-A271-B4625C30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CEA7619-D12F-1CC2-9CE0-45FF456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D796386-7247-1DD3-BBD7-27D27C8A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3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607092D-2B3F-1E28-61AC-4E1AA54F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13D13C2-2F08-D2CF-BACB-9E8E408B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B9E9EC1-D7B5-DAEF-3C78-05D80FB0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87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3CB649-9F6C-DD25-DE58-4F59BE8C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207273-0410-BFC7-998C-40B4C76E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83998F3-0873-656A-BC85-22E18B75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801F335-94D6-CE60-DBFD-1D432ADB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301DBA-418D-3065-413A-94D2CCD1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D4F95CD-2F85-CECA-31D6-F1A3A6D0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34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E87FC5-16EB-FCD6-3697-7F9CAEC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8493A0A-99A9-3C25-72E7-D1030268D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90A7C62-6EC1-5BFA-0F44-E538C117F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95841F8-B5D6-3F6B-7936-3DA79A3A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6D9CB9A-AA46-498F-691F-47FF34C9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FA1C0D4-D340-E73C-034A-A3EEC164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54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230185A-D52C-FD5A-186E-78D452B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D8E0E1-F7ED-8B87-9B88-F1126EB2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D91EE2-08EB-845E-1427-787C00687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5DC-768F-4FA0-B236-CDE5375BD9F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5721A0-FDA9-B733-F937-A742993C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75E723-4059-E541-2A0C-E1C0EADA0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2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FB5C8E4E-31AE-35A1-964E-EC9602764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78" r="59484" b="37483"/>
          <a:stretch/>
        </p:blipFill>
        <p:spPr>
          <a:xfrm>
            <a:off x="0" y="3985419"/>
            <a:ext cx="3562267" cy="2622416"/>
          </a:xfrm>
          <a:prstGeom prst="roundRect">
            <a:avLst>
              <a:gd name="adj" fmla="val 72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-1193800"/>
            <a:ext cx="9144000" cy="2387600"/>
          </a:xfrm>
        </p:spPr>
        <p:txBody>
          <a:bodyPr/>
          <a:lstStyle/>
          <a:p>
            <a:r>
              <a:rPr lang="he-IL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אסטרופיזיקה-יחידות מידה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13" y="1664913"/>
            <a:ext cx="9144000" cy="4351518"/>
          </a:xfrm>
        </p:spPr>
        <p:txBody>
          <a:bodyPr>
            <a:normAutofit/>
          </a:bodyPr>
          <a:lstStyle/>
          <a:p>
            <a:pPr algn="r"/>
            <a:r>
              <a:rPr lang="he-IL" sz="2800" u="sng" dirty="0"/>
              <a:t>יחידה אסטרונומית(</a:t>
            </a:r>
            <a:r>
              <a:rPr lang="en-US" sz="2800" u="sng" dirty="0"/>
              <a:t>AU</a:t>
            </a:r>
            <a:r>
              <a:rPr lang="he-IL" sz="2800" u="sng" dirty="0"/>
              <a:t>)</a:t>
            </a:r>
            <a:r>
              <a:rPr lang="he-IL" sz="2800" dirty="0"/>
              <a:t> </a:t>
            </a:r>
            <a:r>
              <a:rPr lang="he-IL" dirty="0"/>
              <a:t>היא המרחק הממוצע בין כ"א לשמש אורכה הוא </a:t>
            </a:r>
            <a:r>
              <a:rPr lang="he-IL" b="1" dirty="0"/>
              <a:t>149,597,870,700 קילומטרים</a:t>
            </a:r>
          </a:p>
          <a:p>
            <a:pPr algn="r"/>
            <a:endParaRPr lang="he-IL" dirty="0"/>
          </a:p>
          <a:p>
            <a:pPr algn="r"/>
            <a:r>
              <a:rPr lang="he-IL" sz="2800" u="sng" dirty="0"/>
              <a:t>שנת אור</a:t>
            </a:r>
            <a:r>
              <a:rPr lang="he-IL" sz="2800" dirty="0"/>
              <a:t> </a:t>
            </a:r>
            <a:r>
              <a:rPr lang="he-IL" dirty="0"/>
              <a:t>היא המרחק שאור עובר בשנה אחת ואורכה </a:t>
            </a:r>
            <a:r>
              <a:rPr lang="he-I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9,460,730,472,580.8 קילומטרים או 63,241.077 יחידות אסטרונומיות</a:t>
            </a:r>
          </a:p>
          <a:p>
            <a:pPr algn="r"/>
            <a:endParaRPr lang="he-IL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/>
            <a:r>
              <a:rPr lang="he-IL" sz="2800" u="sng" dirty="0" err="1">
                <a:solidFill>
                  <a:srgbClr val="202122"/>
                </a:solidFill>
                <a:latin typeface="Arial" panose="020B0604020202020204" pitchFamily="34" charset="0"/>
              </a:rPr>
              <a:t>פארסק</a:t>
            </a:r>
            <a:r>
              <a:rPr lang="he-IL" sz="2800" u="sng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en-US" sz="2800" u="sng" dirty="0">
                <a:solidFill>
                  <a:srgbClr val="202122"/>
                </a:solidFill>
                <a:latin typeface="Arial" panose="020B0604020202020204" pitchFamily="34" charset="0"/>
              </a:rPr>
              <a:t>(pc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היא יחידת אורך המשמשת באסטרונומיה והיא שווה</a:t>
            </a:r>
          </a:p>
          <a:p>
            <a:pPr algn="r"/>
            <a:r>
              <a:rPr lang="he-IL" b="1" dirty="0">
                <a:solidFill>
                  <a:srgbClr val="202122"/>
                </a:solidFill>
                <a:effectLst/>
              </a:rPr>
              <a:t> </a:t>
            </a:r>
            <a:r>
              <a:rPr lang="en-US" b="1" dirty="0">
                <a:solidFill>
                  <a:srgbClr val="202122"/>
                </a:solidFill>
                <a:effectLst/>
              </a:rPr>
              <a:t>30.86*10</a:t>
            </a:r>
            <a:r>
              <a:rPr lang="en-US" b="1" baseline="30000" dirty="0">
                <a:solidFill>
                  <a:srgbClr val="202122"/>
                </a:solidFill>
                <a:effectLst/>
              </a:rPr>
              <a:t>12</a:t>
            </a:r>
            <a:r>
              <a:rPr lang="he-IL" b="1" baseline="30000" dirty="0">
                <a:solidFill>
                  <a:srgbClr val="202122"/>
                </a:solidFill>
                <a:effectLst/>
              </a:rPr>
              <a:t> </a:t>
            </a:r>
            <a:r>
              <a:rPr lang="he-IL" b="1" dirty="0">
                <a:solidFill>
                  <a:srgbClr val="202122"/>
                </a:solidFill>
                <a:effectLst/>
              </a:rPr>
              <a:t>קילומטרים או </a:t>
            </a:r>
            <a:r>
              <a:rPr lang="he-I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3.2616 שנות אור</a:t>
            </a:r>
            <a:endParaRPr lang="he-IL" b="1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4" descr="Planets set solar system simple flat Royalty Free Vector">
            <a:extLst>
              <a:ext uri="{FF2B5EF4-FFF2-40B4-BE49-F238E27FC236}">
                <a16:creationId xmlns:a16="http://schemas.microsoft.com/office/drawing/2014/main" id="{4D0AEA92-70F4-3A55-2FDB-55826080FA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AutoShape 6" descr="Planets set solar system simple flat Royalty Free Vector">
            <a:extLst>
              <a:ext uri="{FF2B5EF4-FFF2-40B4-BE49-F238E27FC236}">
                <a16:creationId xmlns:a16="http://schemas.microsoft.com/office/drawing/2014/main" id="{F9B2B712-444C-2685-4882-EFC1A65618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32" name="מחבר: מרפקי 31">
            <a:extLst>
              <a:ext uri="{FF2B5EF4-FFF2-40B4-BE49-F238E27FC236}">
                <a16:creationId xmlns:a16="http://schemas.microsoft.com/office/drawing/2014/main" id="{987FB3E7-0283-7771-E65E-9BF74074CB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4076" y="4641014"/>
            <a:ext cx="836762" cy="750494"/>
          </a:xfrm>
          <a:prstGeom prst="bentConnector3">
            <a:avLst>
              <a:gd name="adj1" fmla="val 829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מחבר: מרפקי 45">
            <a:extLst>
              <a:ext uri="{FF2B5EF4-FFF2-40B4-BE49-F238E27FC236}">
                <a16:creationId xmlns:a16="http://schemas.microsoft.com/office/drawing/2014/main" id="{13F26C69-3849-3C82-3B3D-33DBC93CC5CD}"/>
              </a:ext>
            </a:extLst>
          </p:cNvPr>
          <p:cNvCxnSpPr/>
          <p:nvPr/>
        </p:nvCxnSpPr>
        <p:spPr>
          <a:xfrm rot="16200000" flipH="1">
            <a:off x="2570672" y="4882551"/>
            <a:ext cx="759124" cy="258792"/>
          </a:xfrm>
          <a:prstGeom prst="bentConnector3">
            <a:avLst>
              <a:gd name="adj1" fmla="val 11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48B4E9BD-5F9C-A585-7401-F37AD66FCC02}"/>
              </a:ext>
            </a:extLst>
          </p:cNvPr>
          <p:cNvSpPr txBox="1"/>
          <p:nvPr/>
        </p:nvSpPr>
        <p:spPr>
          <a:xfrm>
            <a:off x="2297503" y="4285680"/>
            <a:ext cx="6326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1AU</a:t>
            </a:r>
            <a:endParaRPr lang="he-IL" sz="2000" b="1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9" name="מודל תלת-ממד 48">
                <a:extLst>
                  <a:ext uri="{FF2B5EF4-FFF2-40B4-BE49-F238E27FC236}">
                    <a16:creationId xmlns:a16="http://schemas.microsoft.com/office/drawing/2014/main" id="{445D8431-D9A9-FDDA-AB2B-B9E039468D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8573774"/>
                  </p:ext>
                </p:extLst>
              </p:nvPr>
            </p:nvGraphicFramePr>
            <p:xfrm>
              <a:off x="-73632" y="1073509"/>
              <a:ext cx="3562267" cy="258724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562267" cy="2587247"/>
                    </a:xfrm>
                    <a:prstGeom prst="rect">
                      <a:avLst/>
                    </a:prstGeom>
                  </am3d:spPr>
                  <am3d:camera>
                    <am3d:pos x="-9350702" y="0" z="65112469"/>
                    <am3d:up dx="0" dy="36000000" dz="0"/>
                    <am3d:lookAt x="-9350702" y="0" z="0"/>
                    <am3d:perspective fov="2618740"/>
                  </am3d:camera>
                  <am3d:trans>
                    <am3d:meterPerModelUnit n="13871" d="1000000"/>
                    <am3d:preTrans dx="-3341710" dy="-24" dz="1844718"/>
                    <am3d:scale>
                      <am3d:sx n="1000000" d="1000000"/>
                      <am3d:sy n="1000000" d="1000000"/>
                      <am3d:sz n="1000000" d="1000000"/>
                    </am3d:scale>
                    <am3d:rot ax="3779660" ay="4873678" az="3763230"/>
                    <am3d:postTrans dx="-9350702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מודל תלת-ממד 48">
                <a:extLst>
                  <a:ext uri="{FF2B5EF4-FFF2-40B4-BE49-F238E27FC236}">
                    <a16:creationId xmlns:a16="http://schemas.microsoft.com/office/drawing/2014/main" id="{445D8431-D9A9-FDDA-AB2B-B9E039468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632" y="1073509"/>
                <a:ext cx="3562267" cy="25872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820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-1464064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ניסוי מדידת מרחק בשיטת </a:t>
            </a:r>
            <a:r>
              <a:rPr lang="he-IL" dirty="0" err="1"/>
              <a:t>פרלקסה</a:t>
            </a:r>
            <a:endParaRPr lang="he-IL" dirty="0"/>
          </a:p>
          <a:p>
            <a:pPr algn="r"/>
            <a:r>
              <a:rPr lang="he-IL" dirty="0" err="1"/>
              <a:t>מטרה:מציאת</a:t>
            </a:r>
            <a:r>
              <a:rPr lang="he-IL" dirty="0"/>
              <a:t> מרחק לאובייקט </a:t>
            </a:r>
            <a:r>
              <a:rPr lang="en-US" dirty="0"/>
              <a:t>C</a:t>
            </a:r>
          </a:p>
          <a:p>
            <a:pPr algn="r"/>
            <a:endParaRPr lang="he-IL" dirty="0"/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560717" y="5080959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560717" y="3429000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2912853" y="5120706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583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Word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394" y="-1523074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נתון המצב המוצג כשאנחנו מסתכלים דרך נקודות </a:t>
            </a:r>
            <a:r>
              <a:rPr lang="en-US" dirty="0"/>
              <a:t>A,B</a:t>
            </a:r>
            <a:r>
              <a:rPr lang="he-IL" dirty="0"/>
              <a:t> ואנו רוצים לקבל את המרחק לנקודה </a:t>
            </a:r>
            <a:r>
              <a:rPr lang="en-US" dirty="0"/>
              <a:t>C</a:t>
            </a:r>
          </a:p>
          <a:p>
            <a:pPr algn="r"/>
            <a:r>
              <a:rPr lang="he-IL" dirty="0"/>
              <a:t>אנו יודעים שהמרחק בין </a:t>
            </a:r>
            <a:r>
              <a:rPr lang="en-US" dirty="0"/>
              <a:t>A</a:t>
            </a:r>
            <a:r>
              <a:rPr lang="he-IL" dirty="0"/>
              <a:t> ל</a:t>
            </a:r>
            <a:r>
              <a:rPr lang="en-US" dirty="0"/>
              <a:t>B</a:t>
            </a:r>
            <a:r>
              <a:rPr lang="he-IL" dirty="0"/>
              <a:t> הוא 5 מטרים</a:t>
            </a:r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645722" y="5408762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645722" y="2251494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7865853" y="3936830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  <p:sp>
        <p:nvSpPr>
          <p:cNvPr id="4" name="txt1">
            <a:extLst>
              <a:ext uri="{FF2B5EF4-FFF2-40B4-BE49-F238E27FC236}">
                <a16:creationId xmlns:a16="http://schemas.microsoft.com/office/drawing/2014/main" id="{606D3F04-A2FA-D2D3-369E-B8C668C1D231}"/>
              </a:ext>
            </a:extLst>
          </p:cNvPr>
          <p:cNvSpPr txBox="1"/>
          <p:nvPr/>
        </p:nvSpPr>
        <p:spPr>
          <a:xfrm>
            <a:off x="1583575" y="2942009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14" name="txt0">
            <a:extLst>
              <a:ext uri="{FF2B5EF4-FFF2-40B4-BE49-F238E27FC236}">
                <a16:creationId xmlns:a16="http://schemas.microsoft.com/office/drawing/2014/main" id="{B6AE0962-73F8-8F53-55F9-7F47EFF80B08}"/>
              </a:ext>
            </a:extLst>
          </p:cNvPr>
          <p:cNvSpPr txBox="1"/>
          <p:nvPr/>
        </p:nvSpPr>
        <p:spPr>
          <a:xfrm>
            <a:off x="20397" y="4305383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5 מטר</a:t>
            </a:r>
          </a:p>
        </p:txBody>
      </p:sp>
    </p:spTree>
    <p:extLst>
      <p:ext uri="{BB962C8B-B14F-4D97-AF65-F5344CB8AC3E}">
        <p14:creationId xmlns:p14="http://schemas.microsoft.com/office/powerpoint/2010/main" val="335101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775" y="-1523074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ניקח מד זווית ונמדוד את הזוויות בין </a:t>
            </a:r>
            <a:r>
              <a:rPr lang="en-US" dirty="0"/>
              <a:t>A,B  </a:t>
            </a:r>
            <a:r>
              <a:rPr lang="he-IL" dirty="0"/>
              <a:t>ל</a:t>
            </a:r>
            <a:r>
              <a:rPr lang="en-US" dirty="0"/>
              <a:t>C</a:t>
            </a:r>
          </a:p>
          <a:p>
            <a:pPr algn="r"/>
            <a:r>
              <a:rPr lang="he-IL" dirty="0"/>
              <a:t>לאחר מדידה נמצא כי שתי הזוויות הן 70 מעלות</a:t>
            </a:r>
          </a:p>
          <a:p>
            <a:pPr algn="r"/>
            <a:endParaRPr lang="he-IL" dirty="0"/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645722" y="5408762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645722" y="2251494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7865853" y="3936830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  <p:sp>
        <p:nvSpPr>
          <p:cNvPr id="4" name="txt0">
            <a:extLst>
              <a:ext uri="{FF2B5EF4-FFF2-40B4-BE49-F238E27FC236}">
                <a16:creationId xmlns:a16="http://schemas.microsoft.com/office/drawing/2014/main" id="{606D3F04-A2FA-D2D3-369E-B8C668C1D231}"/>
              </a:ext>
            </a:extLst>
          </p:cNvPr>
          <p:cNvSpPr txBox="1"/>
          <p:nvPr/>
        </p:nvSpPr>
        <p:spPr>
          <a:xfrm>
            <a:off x="1583575" y="2942009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14" name="txt1">
            <a:extLst>
              <a:ext uri="{FF2B5EF4-FFF2-40B4-BE49-F238E27FC236}">
                <a16:creationId xmlns:a16="http://schemas.microsoft.com/office/drawing/2014/main" id="{B6AE0962-73F8-8F53-55F9-7F47EFF80B08}"/>
              </a:ext>
            </a:extLst>
          </p:cNvPr>
          <p:cNvSpPr txBox="1"/>
          <p:nvPr/>
        </p:nvSpPr>
        <p:spPr>
          <a:xfrm>
            <a:off x="20397" y="4305383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5 מטר</a:t>
            </a: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1729775" y="2911415"/>
            <a:ext cx="0" cy="31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1729775" y="2911415"/>
            <a:ext cx="7220131" cy="168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1729775" y="4596751"/>
            <a:ext cx="7220131" cy="1471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Science Degrees Icon | iOS 7 Iconset | Icons8">
            <a:extLst>
              <a:ext uri="{FF2B5EF4-FFF2-40B4-BE49-F238E27FC236}">
                <a16:creationId xmlns:a16="http://schemas.microsoft.com/office/drawing/2014/main" id="{54AA1DE9-FA93-4E4C-3554-AB870063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2150">
            <a:off x="1237575" y="2140301"/>
            <a:ext cx="1588248" cy="15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חץ: למטה 30">
            <a:extLst>
              <a:ext uri="{FF2B5EF4-FFF2-40B4-BE49-F238E27FC236}">
                <a16:creationId xmlns:a16="http://schemas.microsoft.com/office/drawing/2014/main" id="{14B0BED1-260F-BA35-A519-91D21083B71B}"/>
              </a:ext>
            </a:extLst>
          </p:cNvPr>
          <p:cNvSpPr/>
          <p:nvPr/>
        </p:nvSpPr>
        <p:spPr>
          <a:xfrm rot="4846847">
            <a:off x="2930631" y="1673748"/>
            <a:ext cx="107260" cy="225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EC44626A-4D5D-AAF9-96FA-5E3DF66C9AF3}"/>
              </a:ext>
            </a:extLst>
          </p:cNvPr>
          <p:cNvSpPr txBox="1"/>
          <p:nvPr/>
        </p:nvSpPr>
        <p:spPr>
          <a:xfrm>
            <a:off x="4035847" y="2342900"/>
            <a:ext cx="601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70°</a:t>
            </a:r>
          </a:p>
        </p:txBody>
      </p:sp>
      <p:sp>
        <p:nvSpPr>
          <p:cNvPr id="33" name="חץ: למטה 32">
            <a:extLst>
              <a:ext uri="{FF2B5EF4-FFF2-40B4-BE49-F238E27FC236}">
                <a16:creationId xmlns:a16="http://schemas.microsoft.com/office/drawing/2014/main" id="{8096A5AE-D65E-44CC-6D54-BAF7FF4ADCC7}"/>
              </a:ext>
            </a:extLst>
          </p:cNvPr>
          <p:cNvSpPr/>
          <p:nvPr/>
        </p:nvSpPr>
        <p:spPr>
          <a:xfrm rot="3209996">
            <a:off x="2759407" y="4159273"/>
            <a:ext cx="107260" cy="225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8C4914BF-03FC-3803-B6C1-07AC77C19C65}"/>
              </a:ext>
            </a:extLst>
          </p:cNvPr>
          <p:cNvSpPr txBox="1"/>
          <p:nvPr/>
        </p:nvSpPr>
        <p:spPr>
          <a:xfrm>
            <a:off x="3657091" y="4321183"/>
            <a:ext cx="601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70°</a:t>
            </a:r>
          </a:p>
        </p:txBody>
      </p:sp>
    </p:spTree>
    <p:extLst>
      <p:ext uri="{BB962C8B-B14F-4D97-AF65-F5344CB8AC3E}">
        <p14:creationId xmlns:p14="http://schemas.microsoft.com/office/powerpoint/2010/main" val="298303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-1487908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נצייר משולש דומה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(כשהזוויות דומות גודלן) </a:t>
            </a:r>
            <a:r>
              <a:rPr lang="he-IL" dirty="0"/>
              <a:t>בקנה מידה קטן יותר</a:t>
            </a:r>
          </a:p>
          <a:p>
            <a:pPr algn="r"/>
            <a:r>
              <a:rPr lang="he-IL" dirty="0"/>
              <a:t>בגלל שהמרחק בין </a:t>
            </a:r>
            <a:r>
              <a:rPr lang="en-US" dirty="0"/>
              <a:t>A</a:t>
            </a:r>
            <a:r>
              <a:rPr lang="he-IL" dirty="0"/>
              <a:t> ל </a:t>
            </a:r>
            <a:r>
              <a:rPr lang="en-US" dirty="0"/>
              <a:t>B</a:t>
            </a:r>
            <a:r>
              <a:rPr lang="he-IL" dirty="0"/>
              <a:t> החדשים 5 ס"מ אז הקנה מידה הוא 1:100</a:t>
            </a:r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586775" y="5793859"/>
            <a:ext cx="593626" cy="46029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586775" y="4692769"/>
            <a:ext cx="593626" cy="46029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2563643" y="5280526"/>
            <a:ext cx="593626" cy="46029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C</a:t>
              </a:r>
              <a:endParaRPr lang="he-IL" sz="2000" dirty="0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883588" y="4945865"/>
            <a:ext cx="0" cy="1085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883588" y="4945865"/>
            <a:ext cx="1976868" cy="58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883588" y="5533622"/>
            <a:ext cx="1976868" cy="497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xt0">
            <a:extLst>
              <a:ext uri="{FF2B5EF4-FFF2-40B4-BE49-F238E27FC236}">
                <a16:creationId xmlns:a16="http://schemas.microsoft.com/office/drawing/2014/main" id="{5BBB82A7-F831-593F-6295-9E84C42758C1}"/>
              </a:ext>
            </a:extLst>
          </p:cNvPr>
          <p:cNvSpPr txBox="1"/>
          <p:nvPr/>
        </p:nvSpPr>
        <p:spPr>
          <a:xfrm>
            <a:off x="737387" y="4848446"/>
            <a:ext cx="2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/>
              <a:t>}</a:t>
            </a:r>
          </a:p>
        </p:txBody>
      </p:sp>
      <p:sp>
        <p:nvSpPr>
          <p:cNvPr id="17" name="txt1">
            <a:extLst>
              <a:ext uri="{FF2B5EF4-FFF2-40B4-BE49-F238E27FC236}">
                <a16:creationId xmlns:a16="http://schemas.microsoft.com/office/drawing/2014/main" id="{85B27BED-FA1E-C01C-1196-66F4FFE25483}"/>
              </a:ext>
            </a:extLst>
          </p:cNvPr>
          <p:cNvSpPr txBox="1"/>
          <p:nvPr/>
        </p:nvSpPr>
        <p:spPr>
          <a:xfrm>
            <a:off x="-360194" y="5373299"/>
            <a:ext cx="1095375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5 מטר</a:t>
            </a:r>
          </a:p>
        </p:txBody>
      </p:sp>
      <p:grpSp>
        <p:nvGrpSpPr>
          <p:cNvPr id="19" name="A">
            <a:extLst>
              <a:ext uri="{FF2B5EF4-FFF2-40B4-BE49-F238E27FC236}">
                <a16:creationId xmlns:a16="http://schemas.microsoft.com/office/drawing/2014/main" id="{424B2A60-71BE-F11F-0399-58BCC6CD3535}"/>
              </a:ext>
            </a:extLst>
          </p:cNvPr>
          <p:cNvGrpSpPr/>
          <p:nvPr/>
        </p:nvGrpSpPr>
        <p:grpSpPr>
          <a:xfrm>
            <a:off x="5324475" y="4939777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83E34755-00FE-138A-C6DA-F1409122035D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36356BF3-5FE9-9991-441C-96B6782A980C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BCD28D6E-DB1C-F9BD-BBBF-7F23CCB177B4}"/>
              </a:ext>
            </a:extLst>
          </p:cNvPr>
          <p:cNvGrpSpPr/>
          <p:nvPr/>
        </p:nvGrpSpPr>
        <p:grpSpPr>
          <a:xfrm>
            <a:off x="5340619" y="2546140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7B1F4A9F-A7D2-C6C6-4B0F-2394314585C4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83756CC9-A82D-E0FA-DF80-084F7154BBA8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27" name="C">
            <a:extLst>
              <a:ext uri="{FF2B5EF4-FFF2-40B4-BE49-F238E27FC236}">
                <a16:creationId xmlns:a16="http://schemas.microsoft.com/office/drawing/2014/main" id="{11BABDD5-5184-3691-D216-1FDA34658937}"/>
              </a:ext>
            </a:extLst>
          </p:cNvPr>
          <p:cNvGrpSpPr/>
          <p:nvPr/>
        </p:nvGrpSpPr>
        <p:grpSpPr>
          <a:xfrm>
            <a:off x="9382125" y="3487634"/>
            <a:ext cx="1036969" cy="840146"/>
            <a:chOff x="560717" y="5080959"/>
            <a:chExt cx="2168106" cy="131984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61D2187F-7F7F-F7CE-8A0D-0AD109D57C25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735F6421-8940-931A-D7EB-E45935FC82A7}"/>
                </a:ext>
              </a:extLst>
            </p:cNvPr>
            <p:cNvSpPr txBox="1"/>
            <p:nvPr/>
          </p:nvSpPr>
          <p:spPr>
            <a:xfrm>
              <a:off x="1644771" y="5233049"/>
              <a:ext cx="301926" cy="101536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3600" dirty="0"/>
                <a:t>C</a:t>
              </a:r>
              <a:endParaRPr lang="he-IL" sz="3600" dirty="0"/>
            </a:p>
          </p:txBody>
        </p:sp>
      </p:grp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3BF779B-FA05-D550-FF0B-1DAB1E1EF70A}"/>
              </a:ext>
            </a:extLst>
          </p:cNvPr>
          <p:cNvCxnSpPr>
            <a:cxnSpLocks/>
            <a:stCxn id="26" idx="1"/>
            <a:endCxn id="22" idx="1"/>
          </p:cNvCxnSpPr>
          <p:nvPr/>
        </p:nvCxnSpPr>
        <p:spPr>
          <a:xfrm flipH="1">
            <a:off x="5621288" y="2791243"/>
            <a:ext cx="16144" cy="2378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75932CB-EE4E-6586-188D-76768590E631}"/>
              </a:ext>
            </a:extLst>
          </p:cNvPr>
          <p:cNvCxnSpPr>
            <a:cxnSpLocks/>
            <a:stCxn id="26" idx="1"/>
            <a:endCxn id="29" idx="1"/>
          </p:cNvCxnSpPr>
          <p:nvPr/>
        </p:nvCxnSpPr>
        <p:spPr>
          <a:xfrm>
            <a:off x="5637432" y="2791243"/>
            <a:ext cx="4263178" cy="1116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FAE5112-A213-2862-E3BF-715EB00A6DBD}"/>
              </a:ext>
            </a:extLst>
          </p:cNvPr>
          <p:cNvCxnSpPr>
            <a:cxnSpLocks/>
            <a:stCxn id="22" idx="1"/>
            <a:endCxn id="29" idx="1"/>
          </p:cNvCxnSpPr>
          <p:nvPr/>
        </p:nvCxnSpPr>
        <p:spPr>
          <a:xfrm flipV="1">
            <a:off x="5621288" y="3907613"/>
            <a:ext cx="4279322" cy="1262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xt0">
            <a:extLst>
              <a:ext uri="{FF2B5EF4-FFF2-40B4-BE49-F238E27FC236}">
                <a16:creationId xmlns:a16="http://schemas.microsoft.com/office/drawing/2014/main" id="{0CE7F494-5630-D440-EE1F-DEDE51F253D6}"/>
              </a:ext>
            </a:extLst>
          </p:cNvPr>
          <p:cNvSpPr txBox="1"/>
          <p:nvPr/>
        </p:nvSpPr>
        <p:spPr>
          <a:xfrm>
            <a:off x="5491232" y="2441209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38" name="txt1">
            <a:extLst>
              <a:ext uri="{FF2B5EF4-FFF2-40B4-BE49-F238E27FC236}">
                <a16:creationId xmlns:a16="http://schemas.microsoft.com/office/drawing/2014/main" id="{F96B8F6E-C45A-05D6-796D-09E7822357C1}"/>
              </a:ext>
            </a:extLst>
          </p:cNvPr>
          <p:cNvSpPr txBox="1"/>
          <p:nvPr/>
        </p:nvSpPr>
        <p:spPr>
          <a:xfrm>
            <a:off x="3905949" y="3831170"/>
            <a:ext cx="10953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5 סנטימטר</a:t>
            </a:r>
          </a:p>
        </p:txBody>
      </p:sp>
    </p:spTree>
    <p:extLst>
      <p:ext uri="{BB962C8B-B14F-4D97-AF65-F5344CB8AC3E}">
        <p14:creationId xmlns:p14="http://schemas.microsoft.com/office/powerpoint/2010/main" val="1214195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396" y="-1526180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939" y="1152168"/>
            <a:ext cx="7300913" cy="175924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e-IL" dirty="0"/>
              <a:t>נמדוד באמצעות סרגל את המרחק</a:t>
            </a:r>
          </a:p>
          <a:p>
            <a:pPr algn="r"/>
            <a:r>
              <a:rPr lang="he-IL" dirty="0"/>
              <a:t>יצא לנו 5.31 ס"מ</a:t>
            </a:r>
          </a:p>
          <a:p>
            <a:pPr algn="r"/>
            <a:r>
              <a:rPr lang="he-IL" dirty="0"/>
              <a:t>עכשיו רק צריך להכפיל יחס של המשולש הגדול מהמשולש הקטן ונקבל</a:t>
            </a:r>
          </a:p>
          <a:p>
            <a:pPr algn="r"/>
            <a:r>
              <a:rPr lang="he-IL" dirty="0"/>
              <a:t> 5.31*100=531 ס"מ</a:t>
            </a:r>
          </a:p>
          <a:p>
            <a:pPr algn="r"/>
            <a:r>
              <a:rPr lang="he-IL" dirty="0"/>
              <a:t> שזה 5.31 מטרים</a:t>
            </a:r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586775" y="5793859"/>
            <a:ext cx="593626" cy="46029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586775" y="4692769"/>
            <a:ext cx="593626" cy="46029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2563643" y="5280526"/>
            <a:ext cx="593626" cy="46029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C</a:t>
              </a:r>
              <a:endParaRPr lang="he-IL" sz="2000" dirty="0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883588" y="4945865"/>
            <a:ext cx="0" cy="1085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883588" y="4945865"/>
            <a:ext cx="1976868" cy="58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883588" y="5533622"/>
            <a:ext cx="1976868" cy="497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xt0">
            <a:extLst>
              <a:ext uri="{FF2B5EF4-FFF2-40B4-BE49-F238E27FC236}">
                <a16:creationId xmlns:a16="http://schemas.microsoft.com/office/drawing/2014/main" id="{5BBB82A7-F831-593F-6295-9E84C42758C1}"/>
              </a:ext>
            </a:extLst>
          </p:cNvPr>
          <p:cNvSpPr txBox="1"/>
          <p:nvPr/>
        </p:nvSpPr>
        <p:spPr>
          <a:xfrm>
            <a:off x="737387" y="4848446"/>
            <a:ext cx="2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/>
              <a:t>}</a:t>
            </a:r>
          </a:p>
        </p:txBody>
      </p:sp>
      <p:sp>
        <p:nvSpPr>
          <p:cNvPr id="17" name="txt1">
            <a:extLst>
              <a:ext uri="{FF2B5EF4-FFF2-40B4-BE49-F238E27FC236}">
                <a16:creationId xmlns:a16="http://schemas.microsoft.com/office/drawing/2014/main" id="{85B27BED-FA1E-C01C-1196-66F4FFE25483}"/>
              </a:ext>
            </a:extLst>
          </p:cNvPr>
          <p:cNvSpPr txBox="1"/>
          <p:nvPr/>
        </p:nvSpPr>
        <p:spPr>
          <a:xfrm>
            <a:off x="-360194" y="5373299"/>
            <a:ext cx="1095375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5 מטר</a:t>
            </a:r>
          </a:p>
        </p:txBody>
      </p:sp>
      <p:grpSp>
        <p:nvGrpSpPr>
          <p:cNvPr id="19" name="A">
            <a:extLst>
              <a:ext uri="{FF2B5EF4-FFF2-40B4-BE49-F238E27FC236}">
                <a16:creationId xmlns:a16="http://schemas.microsoft.com/office/drawing/2014/main" id="{424B2A60-71BE-F11F-0399-58BCC6CD3535}"/>
              </a:ext>
            </a:extLst>
          </p:cNvPr>
          <p:cNvGrpSpPr/>
          <p:nvPr/>
        </p:nvGrpSpPr>
        <p:grpSpPr>
          <a:xfrm>
            <a:off x="5438775" y="6314575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83E34755-00FE-138A-C6DA-F1409122035D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36356BF3-5FE9-9991-441C-96B6782A980C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BCD28D6E-DB1C-F9BD-BBBF-7F23CCB177B4}"/>
              </a:ext>
            </a:extLst>
          </p:cNvPr>
          <p:cNvGrpSpPr/>
          <p:nvPr/>
        </p:nvGrpSpPr>
        <p:grpSpPr>
          <a:xfrm>
            <a:off x="5454919" y="3920938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7B1F4A9F-A7D2-C6C6-4B0F-2394314585C4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83756CC9-A82D-E0FA-DF80-084F7154BBA8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27" name="C">
            <a:extLst>
              <a:ext uri="{FF2B5EF4-FFF2-40B4-BE49-F238E27FC236}">
                <a16:creationId xmlns:a16="http://schemas.microsoft.com/office/drawing/2014/main" id="{11BABDD5-5184-3691-D216-1FDA34658937}"/>
              </a:ext>
            </a:extLst>
          </p:cNvPr>
          <p:cNvGrpSpPr/>
          <p:nvPr/>
        </p:nvGrpSpPr>
        <p:grpSpPr>
          <a:xfrm>
            <a:off x="9496425" y="4862432"/>
            <a:ext cx="1036969" cy="840146"/>
            <a:chOff x="560717" y="5080959"/>
            <a:chExt cx="2168106" cy="131984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61D2187F-7F7F-F7CE-8A0D-0AD109D57C25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735F6421-8940-931A-D7EB-E45935FC82A7}"/>
                </a:ext>
              </a:extLst>
            </p:cNvPr>
            <p:cNvSpPr txBox="1"/>
            <p:nvPr/>
          </p:nvSpPr>
          <p:spPr>
            <a:xfrm>
              <a:off x="1644771" y="5233049"/>
              <a:ext cx="301926" cy="101536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3600" dirty="0"/>
                <a:t>C</a:t>
              </a:r>
              <a:endParaRPr lang="he-IL" sz="3600" dirty="0"/>
            </a:p>
          </p:txBody>
        </p:sp>
      </p:grp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3BF779B-FA05-D550-FF0B-1DAB1E1EF70A}"/>
              </a:ext>
            </a:extLst>
          </p:cNvPr>
          <p:cNvCxnSpPr>
            <a:cxnSpLocks/>
            <a:stCxn id="26" idx="1"/>
            <a:endCxn id="22" idx="1"/>
          </p:cNvCxnSpPr>
          <p:nvPr/>
        </p:nvCxnSpPr>
        <p:spPr>
          <a:xfrm flipH="1">
            <a:off x="5735588" y="4166041"/>
            <a:ext cx="16144" cy="2378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75932CB-EE4E-6586-188D-76768590E631}"/>
              </a:ext>
            </a:extLst>
          </p:cNvPr>
          <p:cNvCxnSpPr>
            <a:cxnSpLocks/>
            <a:stCxn id="26" idx="1"/>
            <a:endCxn id="29" idx="1"/>
          </p:cNvCxnSpPr>
          <p:nvPr/>
        </p:nvCxnSpPr>
        <p:spPr>
          <a:xfrm>
            <a:off x="5751732" y="4166041"/>
            <a:ext cx="4263178" cy="1116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FAE5112-A213-2862-E3BF-715EB00A6DBD}"/>
              </a:ext>
            </a:extLst>
          </p:cNvPr>
          <p:cNvCxnSpPr>
            <a:cxnSpLocks/>
            <a:stCxn id="22" idx="1"/>
            <a:endCxn id="29" idx="1"/>
          </p:cNvCxnSpPr>
          <p:nvPr/>
        </p:nvCxnSpPr>
        <p:spPr>
          <a:xfrm flipV="1">
            <a:off x="5735588" y="5282411"/>
            <a:ext cx="4279322" cy="1262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xt0">
            <a:extLst>
              <a:ext uri="{FF2B5EF4-FFF2-40B4-BE49-F238E27FC236}">
                <a16:creationId xmlns:a16="http://schemas.microsoft.com/office/drawing/2014/main" id="{0CE7F494-5630-D440-EE1F-DEDE51F253D6}"/>
              </a:ext>
            </a:extLst>
          </p:cNvPr>
          <p:cNvSpPr txBox="1"/>
          <p:nvPr/>
        </p:nvSpPr>
        <p:spPr>
          <a:xfrm>
            <a:off x="5605532" y="3816007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38" name="txt1">
            <a:extLst>
              <a:ext uri="{FF2B5EF4-FFF2-40B4-BE49-F238E27FC236}">
                <a16:creationId xmlns:a16="http://schemas.microsoft.com/office/drawing/2014/main" id="{F96B8F6E-C45A-05D6-796D-09E7822357C1}"/>
              </a:ext>
            </a:extLst>
          </p:cNvPr>
          <p:cNvSpPr txBox="1"/>
          <p:nvPr/>
        </p:nvSpPr>
        <p:spPr>
          <a:xfrm>
            <a:off x="4020249" y="5205968"/>
            <a:ext cx="10953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5 סנטימטר</a:t>
            </a:r>
          </a:p>
        </p:txBody>
      </p:sp>
      <p:pic>
        <p:nvPicPr>
          <p:cNvPr id="1026" name="Picture 2" descr="Ruler PNG Picture | PNG Mart">
            <a:extLst>
              <a:ext uri="{FF2B5EF4-FFF2-40B4-BE49-F238E27FC236}">
                <a16:creationId xmlns:a16="http://schemas.microsoft.com/office/drawing/2014/main" id="{D2D4C738-85D7-A3EE-9C2E-12D22B0C1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2"/>
          <a:stretch/>
        </p:blipFill>
        <p:spPr bwMode="auto">
          <a:xfrm>
            <a:off x="5751732" y="4576359"/>
            <a:ext cx="4279322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3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69" y="-1497866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ומכאן קיבלנו שהמרחק לנקודה </a:t>
            </a:r>
            <a:r>
              <a:rPr lang="en-US" dirty="0"/>
              <a:t>C </a:t>
            </a:r>
            <a:r>
              <a:rPr lang="he-IL" dirty="0"/>
              <a:t>הוא </a:t>
            </a:r>
            <a:r>
              <a:rPr lang="he-IL"/>
              <a:t>5.31 מטרים</a:t>
            </a:r>
            <a:endParaRPr lang="he-IL" dirty="0"/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645722" y="5408762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645722" y="2251494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7865853" y="3936830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1729775" y="2911415"/>
            <a:ext cx="0" cy="31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1729775" y="2911415"/>
            <a:ext cx="7220131" cy="168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1729775" y="4596751"/>
            <a:ext cx="7220131" cy="1471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DACDB7A-5A18-DACF-F1EC-C03A53769203}"/>
              </a:ext>
            </a:extLst>
          </p:cNvPr>
          <p:cNvGrpSpPr/>
          <p:nvPr/>
        </p:nvGrpSpPr>
        <p:grpSpPr>
          <a:xfrm>
            <a:off x="1644770" y="4393961"/>
            <a:ext cx="7164013" cy="470138"/>
            <a:chOff x="1729774" y="4278700"/>
            <a:chExt cx="7164013" cy="636099"/>
          </a:xfrm>
        </p:grpSpPr>
        <p:sp>
          <p:nvSpPr>
            <p:cNvPr id="16" name="חץ: ימינה 15">
              <a:extLst>
                <a:ext uri="{FF2B5EF4-FFF2-40B4-BE49-F238E27FC236}">
                  <a16:creationId xmlns:a16="http://schemas.microsoft.com/office/drawing/2014/main" id="{5C31E761-BBE1-A329-F09D-A511A7B74652}"/>
                </a:ext>
              </a:extLst>
            </p:cNvPr>
            <p:cNvSpPr/>
            <p:nvPr/>
          </p:nvSpPr>
          <p:spPr>
            <a:xfrm>
              <a:off x="2449902" y="4278700"/>
              <a:ext cx="6443885" cy="63609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חץ: ימינה 16">
              <a:extLst>
                <a:ext uri="{FF2B5EF4-FFF2-40B4-BE49-F238E27FC236}">
                  <a16:creationId xmlns:a16="http://schemas.microsoft.com/office/drawing/2014/main" id="{F4B4D699-F527-E4A6-582B-15F2C801B3C5}"/>
                </a:ext>
              </a:extLst>
            </p:cNvPr>
            <p:cNvSpPr/>
            <p:nvPr/>
          </p:nvSpPr>
          <p:spPr>
            <a:xfrm rot="10800000">
              <a:off x="1729774" y="4278700"/>
              <a:ext cx="6443885" cy="63609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txt1">
            <a:extLst>
              <a:ext uri="{FF2B5EF4-FFF2-40B4-BE49-F238E27FC236}">
                <a16:creationId xmlns:a16="http://schemas.microsoft.com/office/drawing/2014/main" id="{B6AE0962-73F8-8F53-55F9-7F47EFF80B08}"/>
              </a:ext>
            </a:extLst>
          </p:cNvPr>
          <p:cNvSpPr txBox="1"/>
          <p:nvPr/>
        </p:nvSpPr>
        <p:spPr>
          <a:xfrm>
            <a:off x="3719400" y="4444364"/>
            <a:ext cx="1867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5.31 מטר</a:t>
            </a:r>
          </a:p>
        </p:txBody>
      </p:sp>
    </p:spTree>
    <p:extLst>
      <p:ext uri="{BB962C8B-B14F-4D97-AF65-F5344CB8AC3E}">
        <p14:creationId xmlns:p14="http://schemas.microsoft.com/office/powerpoint/2010/main" val="32174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231</Words>
  <Application>Microsoft Office PowerPoint</Application>
  <PresentationFormat>מסך רחב</PresentationFormat>
  <Paragraphs>67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ערכת נושא Office</vt:lpstr>
      <vt:lpstr>אסטרופיזיקה-יחידות מידה</vt:lpstr>
      <vt:lpstr>אסטרופיזיקה-ניסוי פרלקסה</vt:lpstr>
      <vt:lpstr>אסטרופיזיקה-ניסוי פרלקסה</vt:lpstr>
      <vt:lpstr>אסטרופיזיקה-ניסוי פרלקסה</vt:lpstr>
      <vt:lpstr>אסטרופיזיקה-ניסוי פרלקסה</vt:lpstr>
      <vt:lpstr>אסטרופיזיקה-ניסוי פרלקסה</vt:lpstr>
      <vt:lpstr>אסטרופיזיקה-ניסוי פרלקסה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ניסוי פרלקסה</dc:title>
  <dc:creator>שלומי לוי</dc:creator>
  <cp:lastModifiedBy>Liat</cp:lastModifiedBy>
  <cp:revision>8</cp:revision>
  <dcterms:created xsi:type="dcterms:W3CDTF">2023-01-22T13:28:39Z</dcterms:created>
  <dcterms:modified xsi:type="dcterms:W3CDTF">2023-02-04T07:39:31Z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a81dea-4d6c-46c2-b66b-652ec1fb581d_Enabled">
    <vt:lpwstr>true</vt:lpwstr>
  </property>
  <property fmtid="{D5CDD505-2E9C-101B-9397-08002B2CF9AE}" pid="3" name="MSIP_Label_00a81dea-4d6c-46c2-b66b-652ec1fb581d_SetDate">
    <vt:lpwstr>2023-01-22T13:44:10Z</vt:lpwstr>
  </property>
  <property fmtid="{D5CDD505-2E9C-101B-9397-08002B2CF9AE}" pid="4" name="MSIP_Label_00a81dea-4d6c-46c2-b66b-652ec1fb581d_Method">
    <vt:lpwstr>Standard</vt:lpwstr>
  </property>
  <property fmtid="{D5CDD505-2E9C-101B-9397-08002B2CF9AE}" pid="5" name="MSIP_Label_00a81dea-4d6c-46c2-b66b-652ec1fb581d_Name">
    <vt:lpwstr>הצפנת קבצים והודעות דואר אלקטרוני</vt:lpwstr>
  </property>
  <property fmtid="{D5CDD505-2E9C-101B-9397-08002B2CF9AE}" pid="6" name="MSIP_Label_00a81dea-4d6c-46c2-b66b-652ec1fb581d_SiteId">
    <vt:lpwstr>d84846a7-3371-4e86-afe6-dc8d9d7a3299</vt:lpwstr>
  </property>
  <property fmtid="{D5CDD505-2E9C-101B-9397-08002B2CF9AE}" pid="7" name="MSIP_Label_00a81dea-4d6c-46c2-b66b-652ec1fb581d_ActionId">
    <vt:lpwstr>b08fa9bf-f9aa-4b5d-b8b0-fdf0bd671409</vt:lpwstr>
  </property>
  <property fmtid="{D5CDD505-2E9C-101B-9397-08002B2CF9AE}" pid="8" name="MSIP_Label_00a81dea-4d6c-46c2-b66b-652ec1fb581d_ContentBits">
    <vt:lpwstr>0</vt:lpwstr>
  </property>
</Properties>
</file>