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8800" b="1" dirty="0" smtClean="0"/>
              <a:t>מדינות מפותחות ומדינות לא מפותחות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בקווים כללים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703802"/>
            <a:ext cx="12100560" cy="1450757"/>
          </a:xfrm>
        </p:spPr>
        <p:txBody>
          <a:bodyPr>
            <a:normAutofit/>
          </a:bodyPr>
          <a:lstStyle/>
          <a:p>
            <a:r>
              <a:rPr lang="he-IL" sz="3100" dirty="0"/>
              <a:t>במדינה לא מפותחת יש עדיין הרבה חקלאים. החקלאות מבוססת על עבודת כפיים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56" y="1908848"/>
            <a:ext cx="6204064" cy="44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3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58112" y="416915"/>
            <a:ext cx="12035246" cy="1450757"/>
          </a:xfrm>
        </p:spPr>
        <p:txBody>
          <a:bodyPr>
            <a:noAutofit/>
          </a:bodyPr>
          <a:lstStyle/>
          <a:p>
            <a:r>
              <a:rPr lang="he-IL" sz="2400" dirty="0"/>
              <a:t>במדינה מפותחת רוב האנשים עובדים במגזר השירותים. </a:t>
            </a:r>
            <a:r>
              <a:rPr lang="he-IL" sz="2400" dirty="0" smtClean="0"/>
              <a:t> יש עלייה ביי-טק.  אין </a:t>
            </a:r>
            <a:r>
              <a:rPr lang="he-IL" sz="2400" dirty="0"/>
              <a:t>כמעט חקלאים</a:t>
            </a:r>
            <a:br>
              <a:rPr lang="he-IL" sz="2400" dirty="0"/>
            </a:br>
            <a:endParaRPr lang="he-IL" sz="24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0220" y="2011363"/>
            <a:ext cx="3671886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3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98853"/>
            <a:ext cx="12057018" cy="1450757"/>
          </a:xfrm>
        </p:spPr>
        <p:txBody>
          <a:bodyPr>
            <a:normAutofit/>
          </a:bodyPr>
          <a:lstStyle/>
          <a:p>
            <a:r>
              <a:rPr lang="he-IL" sz="2800" dirty="0"/>
              <a:t>חברה לא </a:t>
            </a:r>
            <a:r>
              <a:rPr lang="he-IL" sz="2800" dirty="0" smtClean="0"/>
              <a:t>מפותחת – כמו באפריקה - </a:t>
            </a:r>
            <a:r>
              <a:rPr lang="he-IL" sz="2800" dirty="0"/>
              <a:t>מאופיינות בילודה גבוהה, מה שגורם לעניים להיות יותר </a:t>
            </a:r>
            <a:r>
              <a:rPr lang="he-IL" sz="2800" dirty="0" smtClean="0"/>
              <a:t>עניים. אצלנו בישראל זה המצב אצל החרדים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769" y="1859489"/>
            <a:ext cx="4875700" cy="45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1" y="1188720"/>
            <a:ext cx="10946675" cy="43704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סיכום</a:t>
            </a:r>
            <a:endParaRPr lang="he-IL" dirty="0"/>
          </a:p>
          <a:p>
            <a:pPr algn="r"/>
            <a:endParaRPr lang="he-IL" sz="2000" b="1" dirty="0" smtClean="0"/>
          </a:p>
          <a:p>
            <a:pPr algn="r"/>
            <a:r>
              <a:rPr lang="he-IL" sz="2000" b="1" dirty="0" smtClean="0">
                <a:solidFill>
                  <a:srgbClr val="FF0000"/>
                </a:solidFill>
              </a:rPr>
              <a:t>מדינות </a:t>
            </a:r>
            <a:r>
              <a:rPr lang="he-IL" sz="2000" b="1" dirty="0">
                <a:solidFill>
                  <a:srgbClr val="FF0000"/>
                </a:solidFill>
              </a:rPr>
              <a:t>מפותחות </a:t>
            </a:r>
            <a:r>
              <a:rPr lang="he-IL" sz="2000" dirty="0"/>
              <a:t>מכונות גם מדינות ה"מערב". </a:t>
            </a:r>
          </a:p>
          <a:p>
            <a:pPr algn="r"/>
            <a:r>
              <a:rPr lang="he-IL" sz="2000" dirty="0"/>
              <a:t>מדובר על: ארה"ב וקנדה בצפון אמריקה, מדינות מערב </a:t>
            </a:r>
            <a:r>
              <a:rPr lang="he-IL" sz="2000" dirty="0" smtClean="0"/>
              <a:t>אירופה כגון גרמניה וצרפת, </a:t>
            </a:r>
            <a:r>
              <a:rPr lang="he-IL" sz="2000" dirty="0"/>
              <a:t>אוסטרליה וניו-זילנד וגם </a:t>
            </a:r>
            <a:r>
              <a:rPr lang="he-IL" sz="2000" dirty="0" smtClean="0"/>
              <a:t>5 </a:t>
            </a:r>
            <a:r>
              <a:rPr lang="he-IL" sz="2000" dirty="0"/>
              <a:t>מדינות באסיה </a:t>
            </a:r>
            <a:r>
              <a:rPr lang="he-IL" sz="2000" dirty="0" smtClean="0"/>
              <a:t>שהן </a:t>
            </a:r>
            <a:r>
              <a:rPr lang="he-IL" sz="2000" dirty="0"/>
              <a:t>ישראל</a:t>
            </a:r>
            <a:r>
              <a:rPr lang="he-IL" sz="2000" dirty="0" smtClean="0"/>
              <a:t>, יפן, טאיוואן, סינגפור </a:t>
            </a:r>
            <a:r>
              <a:rPr lang="he-IL" sz="2000" dirty="0"/>
              <a:t>ודרום-קוריאה. </a:t>
            </a:r>
          </a:p>
          <a:p>
            <a:pPr algn="r"/>
            <a:r>
              <a:rPr lang="he-IL" sz="2000" dirty="0"/>
              <a:t>אלה מדינות </a:t>
            </a:r>
            <a:r>
              <a:rPr lang="he-IL" sz="2000" dirty="0" smtClean="0"/>
              <a:t>עשירות, בד"כ דמוקרטיות, משכילות, רמת </a:t>
            </a:r>
            <a:r>
              <a:rPr lang="he-IL" sz="2000" dirty="0"/>
              <a:t>היי-טק </a:t>
            </a:r>
            <a:r>
              <a:rPr lang="he-IL" sz="2000" dirty="0" smtClean="0"/>
              <a:t>גבוהה, ילודה נמוכה, מעט חקלאים, תשתיות מפותחות וכו'</a:t>
            </a:r>
            <a:endParaRPr lang="he-IL" sz="2000" dirty="0"/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רוב מדינות העולם לא מפותחות אלא </a:t>
            </a:r>
            <a:r>
              <a:rPr lang="he-IL" sz="2000" b="1" dirty="0">
                <a:solidFill>
                  <a:srgbClr val="FF0000"/>
                </a:solidFill>
              </a:rPr>
              <a:t>מדינות מתפתחות </a:t>
            </a:r>
            <a:r>
              <a:rPr lang="he-IL" sz="2000" dirty="0"/>
              <a:t>או </a:t>
            </a:r>
            <a:r>
              <a:rPr lang="he-IL" sz="2000" b="1" dirty="0">
                <a:solidFill>
                  <a:srgbClr val="FF0000"/>
                </a:solidFill>
              </a:rPr>
              <a:t>מדינות בתת-פיתוח</a:t>
            </a:r>
            <a:r>
              <a:rPr lang="he-IL" sz="2000" dirty="0"/>
              <a:t>. </a:t>
            </a:r>
            <a:endParaRPr lang="he-IL" sz="2000" dirty="0" smtClean="0"/>
          </a:p>
          <a:p>
            <a:pPr algn="r"/>
            <a:r>
              <a:rPr lang="he-IL" sz="2000" dirty="0" smtClean="0"/>
              <a:t>לעיתים </a:t>
            </a:r>
            <a:r>
              <a:rPr lang="he-IL" sz="2000" dirty="0"/>
              <a:t>מדינות לא מפותחות מכונות גם מדינות "העולם השלישי".</a:t>
            </a:r>
          </a:p>
          <a:p>
            <a:pPr algn="r"/>
            <a:r>
              <a:rPr lang="he-IL" sz="2000" dirty="0"/>
              <a:t>העוני הכי גדול קיים בעיקר במדינות באפריקה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/>
              <a:t>את </a:t>
            </a:r>
            <a:r>
              <a:rPr lang="he-IL" sz="2000" b="1" dirty="0">
                <a:solidFill>
                  <a:srgbClr val="FF0000"/>
                </a:solidFill>
              </a:rPr>
              <a:t>נסיכויות הנפט במפרץ הפרסי</a:t>
            </a:r>
            <a:r>
              <a:rPr lang="he-IL" sz="2000" dirty="0">
                <a:solidFill>
                  <a:srgbClr val="FF0000"/>
                </a:solidFill>
              </a:rPr>
              <a:t> </a:t>
            </a:r>
            <a:r>
              <a:rPr lang="he-IL" sz="2000" dirty="0"/>
              <a:t>– כגון קטאר וכווית – קשה להגדיר </a:t>
            </a:r>
            <a:r>
              <a:rPr lang="he-IL" sz="2000" dirty="0" smtClean="0"/>
              <a:t>כי </a:t>
            </a:r>
            <a:r>
              <a:rPr lang="he-IL" sz="2000" dirty="0"/>
              <a:t>מצד אחד הן לא משכילות </a:t>
            </a:r>
            <a:endParaRPr lang="he-IL" sz="2000" dirty="0" smtClean="0"/>
          </a:p>
          <a:p>
            <a:pPr algn="r"/>
            <a:r>
              <a:rPr lang="he-IL" sz="2000" dirty="0" smtClean="0"/>
              <a:t>ומצד </a:t>
            </a:r>
            <a:r>
              <a:rPr lang="he-IL" sz="2000" dirty="0"/>
              <a:t>שני הן עשירות בזכות הנפט</a:t>
            </a:r>
          </a:p>
        </p:txBody>
      </p:sp>
    </p:spTree>
    <p:extLst>
      <p:ext uri="{BB962C8B-B14F-4D97-AF65-F5344CB8AC3E}">
        <p14:creationId xmlns:p14="http://schemas.microsoft.com/office/powerpoint/2010/main" val="3168623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6102"/>
            <a:ext cx="11038115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 smtClean="0"/>
              <a:t>תרגול</a:t>
            </a:r>
          </a:p>
          <a:p>
            <a:pPr algn="ctr" rtl="1"/>
            <a:endParaRPr lang="he-IL" dirty="0" smtClean="0"/>
          </a:p>
          <a:p>
            <a:pPr algn="r" rtl="1"/>
            <a:r>
              <a:rPr lang="he-IL" dirty="0" smtClean="0"/>
              <a:t>ציין </a:t>
            </a:r>
            <a:r>
              <a:rPr lang="he-IL" dirty="0"/>
              <a:t>איזה היגד נכון ואיזה היגד </a:t>
            </a:r>
            <a:r>
              <a:rPr lang="he-IL" dirty="0" smtClean="0"/>
              <a:t>שגוי</a:t>
            </a:r>
          </a:p>
          <a:p>
            <a:pPr algn="r" rtl="1"/>
            <a:endParaRPr lang="en-US" dirty="0"/>
          </a:p>
          <a:p>
            <a:pPr algn="r" rtl="1"/>
            <a:r>
              <a:rPr lang="he-IL" dirty="0" smtClean="0"/>
              <a:t>1. במדינה </a:t>
            </a:r>
            <a:r>
              <a:rPr lang="he-IL" dirty="0"/>
              <a:t>בתת-פיתוח הרבה עוסקים בחקלאות                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2. תמ"ג </a:t>
            </a:r>
            <a:r>
              <a:rPr lang="he-IL" dirty="0"/>
              <a:t>זה מדד שבודק את רמת ההשכלה במדינה                    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3. מדינות </a:t>
            </a:r>
            <a:r>
              <a:rPr lang="he-IL" dirty="0"/>
              <a:t>מפותחות מכונות לעיתים מדינות העולם </a:t>
            </a:r>
            <a:r>
              <a:rPr lang="he-IL" dirty="0" smtClean="0"/>
              <a:t>השלישי. מדינות </a:t>
            </a:r>
            <a:r>
              <a:rPr lang="he-IL" dirty="0"/>
              <a:t>מפותחות מכונות לרוב מדינות ה"מערב".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4. מדינות </a:t>
            </a:r>
            <a:r>
              <a:rPr lang="he-IL" dirty="0"/>
              <a:t>המערב הן מדינות לא מפותחות                                </a:t>
            </a:r>
            <a:endParaRPr lang="en-US" dirty="0"/>
          </a:p>
          <a:p>
            <a:pPr algn="r" rtl="1"/>
            <a:r>
              <a:rPr lang="he-IL" dirty="0" smtClean="0"/>
              <a:t>5. ישראל </a:t>
            </a:r>
            <a:r>
              <a:rPr lang="he-IL" dirty="0"/>
              <a:t>היא מדינה לא מפותחת                                  </a:t>
            </a:r>
            <a:endParaRPr lang="en-US" dirty="0"/>
          </a:p>
          <a:p>
            <a:pPr algn="r" rtl="1"/>
            <a:r>
              <a:rPr lang="he-IL" dirty="0" smtClean="0"/>
              <a:t>6. אחד </a:t>
            </a:r>
            <a:r>
              <a:rPr lang="he-IL" dirty="0"/>
              <a:t>מהתנאים לפיתוח מדינה הוא השכלה איכותית    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7. מדינות </a:t>
            </a:r>
            <a:r>
              <a:rPr lang="he-IL" dirty="0"/>
              <a:t>מפותחות מייצאות בעיקר חומרי גלם ומחצבים             </a:t>
            </a:r>
            <a:endParaRPr lang="he-IL" dirty="0" smtClean="0"/>
          </a:p>
          <a:p>
            <a:pPr algn="r" rtl="1"/>
            <a:r>
              <a:rPr lang="he-IL" dirty="0" smtClean="0"/>
              <a:t>8. במדינה מפותחת </a:t>
            </a:r>
            <a:r>
              <a:rPr lang="he-IL" dirty="0"/>
              <a:t>הילודה גבוהה                                        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9. במדינה </a:t>
            </a:r>
            <a:r>
              <a:rPr lang="he-IL" dirty="0"/>
              <a:t>לא מפותחת קיים קיטוב יותר גדול ופערים בין עשירים לעניים                         </a:t>
            </a:r>
            <a:endParaRPr lang="en-US" dirty="0"/>
          </a:p>
          <a:p>
            <a:pPr algn="r" rtl="1"/>
            <a:r>
              <a:rPr lang="he-IL" dirty="0" smtClean="0"/>
              <a:t>10. במדינה </a:t>
            </a:r>
            <a:r>
              <a:rPr lang="he-IL" dirty="0"/>
              <a:t>לא מפותחת טביעת הרגל האקולוגית נמוכה                                                </a:t>
            </a:r>
            <a:endParaRPr lang="en-US" dirty="0"/>
          </a:p>
          <a:p>
            <a:pPr algn="r" rtl="1"/>
            <a:r>
              <a:rPr lang="he-IL" dirty="0" smtClean="0"/>
              <a:t>11. ביבשת </a:t>
            </a:r>
            <a:r>
              <a:rPr lang="he-IL" dirty="0"/>
              <a:t>אפריקה יש מדינות מפותחות                                           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520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70" y="1482200"/>
            <a:ext cx="10358044" cy="537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313509"/>
            <a:ext cx="109989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לפניך מספר מדינות מפותחות בצבעים שונים: העבירי קו בין שם המדינה לבין מיקומה במפה:</a:t>
            </a:r>
          </a:p>
          <a:p>
            <a:pPr algn="r"/>
            <a:r>
              <a:rPr lang="he-IL" dirty="0" smtClean="0"/>
              <a:t>יפן          דרום-קוריאה         אוסטרליה       ניו-זילנד      בריטניה      גרמניה       צרפת      נורבגיה     ארה"ב      קנדה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3595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2674" y="2037638"/>
            <a:ext cx="10058400" cy="3857582"/>
          </a:xfrm>
        </p:spPr>
        <p:txBody>
          <a:bodyPr>
            <a:normAutofit fontScale="92500" lnSpcReduction="20000"/>
          </a:bodyPr>
          <a:lstStyle/>
          <a:p>
            <a:r>
              <a:rPr lang="he-IL" dirty="0"/>
              <a:t>מצגת זו תעסוק ב-2 נושאים:</a:t>
            </a:r>
          </a:p>
          <a:p>
            <a:r>
              <a:rPr lang="he-IL" dirty="0"/>
              <a:t>א. </a:t>
            </a:r>
            <a:r>
              <a:rPr lang="he-IL" b="1" dirty="0"/>
              <a:t>מיון מדינות העולם ל-4 סוגים לפי רמת פיתוח</a:t>
            </a:r>
            <a:r>
              <a:rPr lang="he-IL" dirty="0"/>
              <a:t>:</a:t>
            </a:r>
          </a:p>
          <a:p>
            <a:r>
              <a:rPr lang="he-IL" dirty="0"/>
              <a:t>    1. מדינות מפותחות</a:t>
            </a:r>
          </a:p>
          <a:p>
            <a:r>
              <a:rPr lang="he-IL" dirty="0"/>
              <a:t>    2. מדינות מתפתחות</a:t>
            </a:r>
          </a:p>
          <a:p>
            <a:r>
              <a:rPr lang="he-IL" dirty="0"/>
              <a:t>    3. מדינות בתת פיתוח</a:t>
            </a:r>
          </a:p>
          <a:p>
            <a:r>
              <a:rPr lang="he-IL" dirty="0"/>
              <a:t>    4. הקושי להגדיר את נסיכויות הנפט במפרץ הפרסי</a:t>
            </a:r>
          </a:p>
          <a:p>
            <a:pPr marL="342900" indent="-342900">
              <a:buAutoNum type="arabicPeriod"/>
            </a:pPr>
            <a:endParaRPr lang="he-IL" dirty="0"/>
          </a:p>
          <a:p>
            <a:r>
              <a:rPr lang="he-IL" dirty="0"/>
              <a:t>ב. </a:t>
            </a:r>
            <a:r>
              <a:rPr lang="he-IL" b="1" dirty="0"/>
              <a:t>הגדרה כללית של מפותחת ומדינה לא </a:t>
            </a:r>
            <a:r>
              <a:rPr lang="he-IL" b="1" dirty="0" smtClean="0"/>
              <a:t>מפותחת</a:t>
            </a:r>
          </a:p>
          <a:p>
            <a:endParaRPr lang="he-IL" b="1" dirty="0"/>
          </a:p>
          <a:p>
            <a:r>
              <a:rPr lang="he-IL" b="1" dirty="0" smtClean="0"/>
              <a:t>תרגול </a:t>
            </a:r>
            <a:r>
              <a:rPr lang="he-IL" sz="1900" dirty="0" smtClean="0"/>
              <a:t>עמוד 15-14</a:t>
            </a:r>
            <a:r>
              <a:rPr lang="he-IL" b="1" dirty="0" smtClean="0"/>
              <a:t> </a:t>
            </a:r>
            <a:r>
              <a:rPr lang="he-IL" dirty="0" smtClean="0"/>
              <a:t> 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934" y="1892522"/>
            <a:ext cx="8298382" cy="430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70" y="1761567"/>
            <a:ext cx="3590463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b="1" dirty="0" smtClean="0"/>
              <a:t>מדינות מפותחות</a:t>
            </a:r>
            <a:r>
              <a:rPr lang="he-IL" dirty="0" smtClean="0"/>
              <a:t>: מדינות עשירות בעלות רמת חיים גבוהה. </a:t>
            </a:r>
          </a:p>
          <a:p>
            <a:pPr algn="r"/>
            <a:endParaRPr lang="he-IL" b="1" dirty="0" smtClean="0"/>
          </a:p>
          <a:p>
            <a:pPr algn="r"/>
            <a:r>
              <a:rPr lang="he-IL" b="1" dirty="0" smtClean="0"/>
              <a:t>מדינות מתפתחות</a:t>
            </a:r>
            <a:r>
              <a:rPr lang="he-IL" dirty="0" smtClean="0"/>
              <a:t>: מדינות שיש בהן התקדמות, אך הן עדיין ברמת פיתוח נמוכה, לפחות יחסית למדינות מפותחות. </a:t>
            </a:r>
          </a:p>
          <a:p>
            <a:pPr algn="r"/>
            <a:endParaRPr lang="he-IL" dirty="0" smtClean="0"/>
          </a:p>
          <a:p>
            <a:pPr algn="r"/>
            <a:r>
              <a:rPr lang="he-IL" b="1" dirty="0" smtClean="0"/>
              <a:t>מדינות בתת-פיתוח</a:t>
            </a:r>
            <a:r>
              <a:rPr lang="he-IL" dirty="0" smtClean="0"/>
              <a:t>: מדינות שיש בהן התקדמות מסוימת אך הן עדיין המדינות העניות יותר. 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הערה: מדינות לא מפותחות (בין אם הן מתפתחות ובין אם הן בתת-פיתוח) מכונות לעיתים "</a:t>
            </a:r>
            <a:r>
              <a:rPr lang="he-IL" b="1" dirty="0" smtClean="0"/>
              <a:t>העולם השלישי</a:t>
            </a:r>
            <a:r>
              <a:rPr lang="he-IL" dirty="0" smtClean="0"/>
              <a:t>"</a:t>
            </a:r>
          </a:p>
          <a:p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3103774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מאפייני מדינה מפותחת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28601" y="1869141"/>
            <a:ext cx="11672046" cy="4235824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AutoNum type="arabicPeriod"/>
            </a:pPr>
            <a:r>
              <a:rPr lang="he-IL" sz="2900" b="1" dirty="0" smtClean="0">
                <a:solidFill>
                  <a:srgbClr val="FF0000"/>
                </a:solidFill>
              </a:rPr>
              <a:t>תמ"ג </a:t>
            </a:r>
            <a:r>
              <a:rPr lang="he-IL" sz="2900" b="1" dirty="0">
                <a:solidFill>
                  <a:srgbClr val="FF0000"/>
                </a:solidFill>
              </a:rPr>
              <a:t>לנפש גבוה</a:t>
            </a:r>
            <a:r>
              <a:rPr lang="he-IL" sz="2900" dirty="0"/>
              <a:t>: תמ"ג לנפש פירושו חלוקת </a:t>
            </a:r>
            <a:r>
              <a:rPr lang="he-IL" sz="2900" dirty="0" err="1"/>
              <a:t>התמ"ג</a:t>
            </a:r>
            <a:r>
              <a:rPr lang="he-IL" sz="2900" dirty="0"/>
              <a:t> (תוצר מקומי גולמי, סך ההכנסות בשנה) בכמות התושבים.</a:t>
            </a:r>
          </a:p>
          <a:p>
            <a:pPr marL="342900" indent="-342900">
              <a:buAutoNum type="arabicPeriod"/>
            </a:pPr>
            <a:r>
              <a:rPr lang="he-IL" sz="2900" b="1" dirty="0">
                <a:solidFill>
                  <a:srgbClr val="FF0000"/>
                </a:solidFill>
              </a:rPr>
              <a:t>השכלה</a:t>
            </a:r>
            <a:r>
              <a:rPr lang="he-IL" sz="2900" dirty="0">
                <a:solidFill>
                  <a:srgbClr val="FF0000"/>
                </a:solidFill>
              </a:rPr>
              <a:t> </a:t>
            </a:r>
            <a:r>
              <a:rPr lang="he-IL" sz="2900" dirty="0" smtClean="0">
                <a:solidFill>
                  <a:srgbClr val="FF0000"/>
                </a:solidFill>
              </a:rPr>
              <a:t>גבוהה</a:t>
            </a:r>
            <a:r>
              <a:rPr lang="he-IL" sz="2900" dirty="0" smtClean="0">
                <a:solidFill>
                  <a:schemeClr val="tx1"/>
                </a:solidFill>
              </a:rPr>
              <a:t>. </a:t>
            </a:r>
            <a:r>
              <a:rPr lang="he-IL" sz="2900" dirty="0">
                <a:solidFill>
                  <a:schemeClr val="tx1"/>
                </a:solidFill>
              </a:rPr>
              <a:t>לכן </a:t>
            </a:r>
            <a:r>
              <a:rPr lang="he-IL" sz="2900" dirty="0">
                <a:solidFill>
                  <a:srgbClr val="FF0000"/>
                </a:solidFill>
              </a:rPr>
              <a:t>הייצוא לחו"ל מבוסס על טכנולוגיה ומידע</a:t>
            </a:r>
          </a:p>
          <a:p>
            <a:pPr marL="342900" indent="-342900">
              <a:buAutoNum type="arabicPeriod"/>
            </a:pPr>
            <a:r>
              <a:rPr lang="he-IL" sz="2900" b="1" dirty="0"/>
              <a:t>תחבורה</a:t>
            </a:r>
            <a:r>
              <a:rPr lang="he-IL" sz="2900" dirty="0"/>
              <a:t> איכותית </a:t>
            </a:r>
          </a:p>
          <a:p>
            <a:pPr marL="342900" indent="-342900">
              <a:buAutoNum type="arabicPeriod"/>
            </a:pPr>
            <a:r>
              <a:rPr lang="he-IL" sz="2900" dirty="0" smtClean="0"/>
              <a:t>רוב </a:t>
            </a:r>
            <a:r>
              <a:rPr lang="he-IL" sz="2900" dirty="0"/>
              <a:t>האנשים </a:t>
            </a:r>
            <a:r>
              <a:rPr lang="he-IL" sz="2900" dirty="0" smtClean="0"/>
              <a:t>עובדי </a:t>
            </a:r>
            <a:r>
              <a:rPr lang="he-IL" sz="2900" b="1" dirty="0" smtClean="0">
                <a:solidFill>
                  <a:srgbClr val="FF0000"/>
                </a:solidFill>
              </a:rPr>
              <a:t>שירותים</a:t>
            </a:r>
            <a:r>
              <a:rPr lang="he-IL" sz="2900" dirty="0"/>
              <a:t>. יש עלייה ב-% עובדי </a:t>
            </a:r>
            <a:r>
              <a:rPr lang="he-IL" sz="2900" b="1" dirty="0"/>
              <a:t>היי-טק</a:t>
            </a:r>
            <a:r>
              <a:rPr lang="he-IL" sz="2900" dirty="0"/>
              <a:t> (מחשבים וטכנולוגיה גבוהה). כמעט ואין חקלאים (וכל החקלאות מודרנית) ויש ירידה ב-% העובדים בתעשייה קלה וכבדה. </a:t>
            </a:r>
          </a:p>
          <a:p>
            <a:pPr marL="342900" indent="-342900">
              <a:buAutoNum type="arabicPeriod"/>
            </a:pPr>
            <a:r>
              <a:rPr lang="he-IL" sz="2900" b="1" dirty="0">
                <a:solidFill>
                  <a:srgbClr val="FF0000"/>
                </a:solidFill>
              </a:rPr>
              <a:t>תוחלת חיים גבוהה</a:t>
            </a:r>
            <a:r>
              <a:rPr lang="he-IL" sz="2900" dirty="0">
                <a:solidFill>
                  <a:srgbClr val="FF0000"/>
                </a:solidFill>
              </a:rPr>
              <a:t> </a:t>
            </a:r>
            <a:r>
              <a:rPr lang="he-IL" sz="2900" dirty="0"/>
              <a:t>בשל רפואה מתקדמת (תמותה נמוכה), </a:t>
            </a:r>
            <a:r>
              <a:rPr lang="he-IL" sz="2900" b="1" dirty="0">
                <a:solidFill>
                  <a:srgbClr val="FF0000"/>
                </a:solidFill>
              </a:rPr>
              <a:t>ילודה נמוכה</a:t>
            </a:r>
            <a:r>
              <a:rPr lang="he-IL" sz="2900" dirty="0">
                <a:solidFill>
                  <a:srgbClr val="FF0000"/>
                </a:solidFill>
              </a:rPr>
              <a:t> </a:t>
            </a:r>
            <a:r>
              <a:rPr lang="he-IL" sz="2900" dirty="0"/>
              <a:t>(זוג צעיר לא מוליד הרבה תינוקות), </a:t>
            </a:r>
            <a:r>
              <a:rPr lang="he-IL" sz="2900" b="1" dirty="0"/>
              <a:t>מאזן הגירה חיובי</a:t>
            </a:r>
            <a:r>
              <a:rPr lang="he-IL" sz="2900" dirty="0"/>
              <a:t> (יותר אנשים מהגרים למדינה מאשר עוזבים אותה).</a:t>
            </a:r>
          </a:p>
          <a:p>
            <a:pPr marL="342900" indent="-342900">
              <a:buAutoNum type="arabicPeriod"/>
            </a:pPr>
            <a:r>
              <a:rPr lang="he-IL" sz="2900" dirty="0"/>
              <a:t>הרוב </a:t>
            </a:r>
            <a:r>
              <a:rPr lang="he-IL" sz="2900" b="1" dirty="0"/>
              <a:t>גר בעיר מודרנית</a:t>
            </a:r>
            <a:r>
              <a:rPr lang="he-IL" sz="2900" dirty="0"/>
              <a:t> ולא בכפר + יש </a:t>
            </a:r>
            <a:r>
              <a:rPr lang="he-IL" sz="2900" dirty="0" err="1"/>
              <a:t>פירוור</a:t>
            </a:r>
            <a:r>
              <a:rPr lang="he-IL" sz="2900" dirty="0"/>
              <a:t> (עזיבה של חלק מהאנשים את העיר לטובת פרבר ששוכן ליד לעיר). </a:t>
            </a:r>
          </a:p>
          <a:p>
            <a:pPr marL="342900" indent="-342900">
              <a:buAutoNum type="arabicPeriod"/>
            </a:pPr>
            <a:r>
              <a:rPr lang="he-IL" sz="2900" b="1" dirty="0"/>
              <a:t>רמת מינוע גבוהה</a:t>
            </a:r>
            <a:r>
              <a:rPr lang="he-IL" sz="2900" dirty="0"/>
              <a:t>: להרבה אנשים יש מכונית פרטית</a:t>
            </a:r>
            <a:r>
              <a:rPr lang="he-IL" sz="2900" dirty="0" smtClean="0"/>
              <a:t>. כנ"ל יש </a:t>
            </a:r>
            <a:r>
              <a:rPr lang="he-IL" sz="2900" b="1" dirty="0" smtClean="0"/>
              <a:t>צריכת </a:t>
            </a:r>
            <a:r>
              <a:rPr lang="he-IL" sz="2900" b="1" dirty="0"/>
              <a:t>אנרגיה גבוהה</a:t>
            </a:r>
            <a:r>
              <a:rPr lang="he-IL" sz="2900" dirty="0"/>
              <a:t>: צורכים חשמל רב כי יש להם הרבה מכשירים </a:t>
            </a:r>
            <a:r>
              <a:rPr lang="he-IL" sz="2900" dirty="0" err="1"/>
              <a:t>חשמלים</a:t>
            </a:r>
            <a:r>
              <a:rPr lang="he-IL" sz="2900" dirty="0"/>
              <a:t>.</a:t>
            </a:r>
          </a:p>
          <a:p>
            <a:pPr marL="342900" indent="-342900">
              <a:buAutoNum type="arabicPeriod"/>
            </a:pPr>
            <a:r>
              <a:rPr lang="he-IL" sz="2900" b="1" dirty="0">
                <a:solidFill>
                  <a:srgbClr val="FF0000"/>
                </a:solidFill>
              </a:rPr>
              <a:t>טביעת רגל אקולוגית גבוהה</a:t>
            </a:r>
            <a:r>
              <a:rPr lang="he-IL" sz="2900" dirty="0"/>
              <a:t>: בשל רמת חיים גבוהה, </a:t>
            </a:r>
            <a:r>
              <a:rPr lang="he-IL" sz="2900" dirty="0" smtClean="0"/>
              <a:t>יש זיהום רב של מים, קרקע ואוויר. </a:t>
            </a:r>
            <a:r>
              <a:rPr lang="he-IL" sz="2900" dirty="0"/>
              <a:t>הזיהום רב למרות שדווקא במדינות אלה יש </a:t>
            </a:r>
            <a:r>
              <a:rPr lang="he-IL" sz="2900" dirty="0" smtClean="0"/>
              <a:t> </a:t>
            </a:r>
            <a:r>
              <a:rPr lang="he-IL" sz="2900" dirty="0"/>
              <a:t>מודעות </a:t>
            </a:r>
            <a:r>
              <a:rPr lang="he-IL" sz="2900" dirty="0" smtClean="0"/>
              <a:t>לאקולוגיה.</a:t>
            </a:r>
            <a:endParaRPr lang="he-IL" sz="2900" dirty="0"/>
          </a:p>
          <a:p>
            <a:pPr marL="342900" indent="-342900">
              <a:buAutoNum type="arabicPeriod"/>
            </a:pPr>
            <a:r>
              <a:rPr lang="he-IL" sz="2900" dirty="0"/>
              <a:t>בד"כ אלה מדינות </a:t>
            </a:r>
            <a:r>
              <a:rPr lang="he-IL" sz="2900" b="1" dirty="0">
                <a:solidFill>
                  <a:srgbClr val="FF0000"/>
                </a:solidFill>
              </a:rPr>
              <a:t>דמוקרטיות</a:t>
            </a:r>
            <a:r>
              <a:rPr lang="he-IL" sz="2900" dirty="0"/>
              <a:t> (עם בחירות חופשיות והגנה על זכויות אדם), שמבוססות על כלכלה </a:t>
            </a:r>
            <a:r>
              <a:rPr lang="he-IL" sz="2900" b="1" dirty="0">
                <a:solidFill>
                  <a:srgbClr val="FF0000"/>
                </a:solidFill>
              </a:rPr>
              <a:t>ליברלית</a:t>
            </a:r>
            <a:r>
              <a:rPr lang="he-IL" sz="2900" b="1" dirty="0"/>
              <a:t>-</a:t>
            </a:r>
            <a:r>
              <a:rPr lang="he-IL" sz="2900" b="1" dirty="0">
                <a:solidFill>
                  <a:srgbClr val="FF0000"/>
                </a:solidFill>
              </a:rPr>
              <a:t>קפיטליסטית</a:t>
            </a:r>
            <a:r>
              <a:rPr lang="he-IL" sz="2900" dirty="0"/>
              <a:t> (כלכלה חופשית. השלטון לא מתערב יותר מדי בכלכלה) והן חלק מה</a:t>
            </a:r>
            <a:r>
              <a:rPr lang="he-IL" sz="2900" b="1" dirty="0"/>
              <a:t>גלובליזציה</a:t>
            </a:r>
            <a:r>
              <a:rPr lang="he-IL" sz="2900" dirty="0"/>
              <a:t> (מעבר החופשי של אנשים, סחורות ומידע בין מדינות שונות).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7354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קשה להגדיר את רמת הפיתוח בנסיכויות הנפט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8" y="2057400"/>
            <a:ext cx="5831540" cy="40936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5495" y="1933575"/>
            <a:ext cx="5244354" cy="347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נסיכויות הנפט במפרץ </a:t>
            </a:r>
            <a:r>
              <a:rPr lang="he-IL" sz="2000" dirty="0" smtClean="0"/>
              <a:t>הפרסי הן </a:t>
            </a:r>
            <a:r>
              <a:rPr lang="he-IL" sz="2000" b="1" dirty="0" smtClean="0"/>
              <a:t>ערב-הסעודית</a:t>
            </a:r>
            <a:r>
              <a:rPr lang="he-IL" sz="2000" dirty="0"/>
              <a:t>, </a:t>
            </a:r>
            <a:r>
              <a:rPr lang="he-IL" sz="2000" b="1" dirty="0"/>
              <a:t>איחוד </a:t>
            </a:r>
            <a:r>
              <a:rPr lang="he-IL" sz="2000" b="1" dirty="0" smtClean="0"/>
              <a:t>אמירויות ערביות</a:t>
            </a:r>
            <a:r>
              <a:rPr lang="he-IL" sz="2000" dirty="0"/>
              <a:t>, </a:t>
            </a:r>
            <a:r>
              <a:rPr lang="he-IL" sz="2000" b="1" dirty="0"/>
              <a:t>קטאר</a:t>
            </a:r>
            <a:r>
              <a:rPr lang="he-IL" sz="2000" dirty="0"/>
              <a:t>, </a:t>
            </a:r>
            <a:r>
              <a:rPr lang="he-IL" sz="2000" b="1" dirty="0"/>
              <a:t>בחריין</a:t>
            </a:r>
            <a:r>
              <a:rPr lang="he-IL" sz="2000" dirty="0"/>
              <a:t> ו</a:t>
            </a:r>
            <a:r>
              <a:rPr lang="he-IL" sz="2000" b="1" dirty="0"/>
              <a:t>כווית</a:t>
            </a:r>
            <a:r>
              <a:rPr lang="he-IL" sz="2000" dirty="0"/>
              <a:t>. </a:t>
            </a:r>
          </a:p>
          <a:p>
            <a:pPr algn="r"/>
            <a:endParaRPr lang="he-IL" dirty="0"/>
          </a:p>
          <a:p>
            <a:pPr algn="r"/>
            <a:endParaRPr lang="en-US" dirty="0"/>
          </a:p>
          <a:p>
            <a:pPr lvl="0" algn="r"/>
            <a:r>
              <a:rPr lang="he-IL" dirty="0"/>
              <a:t>מצד אחד, רמת החיים בהן מאד גבוהה, בעיקר בתחומים של תשתיות מודרניות (כמו תחבורה) ותמ"</a:t>
            </a:r>
            <a:r>
              <a:rPr lang="he-IL" b="1" dirty="0"/>
              <a:t>ג לנפש מאד גבוה</a:t>
            </a:r>
            <a:r>
              <a:rPr lang="he-IL" dirty="0"/>
              <a:t>.</a:t>
            </a:r>
            <a:endParaRPr lang="en-US" dirty="0"/>
          </a:p>
          <a:p>
            <a:pPr lvl="0" algn="r"/>
            <a:r>
              <a:rPr lang="he-IL" dirty="0" smtClean="0"/>
              <a:t>מצד </a:t>
            </a:r>
            <a:r>
              <a:rPr lang="he-IL" dirty="0"/>
              <a:t>שני, העושר </a:t>
            </a:r>
            <a:r>
              <a:rPr lang="he-IL" b="1" dirty="0" smtClean="0"/>
              <a:t>לא </a:t>
            </a:r>
            <a:r>
              <a:rPr lang="he-IL" b="1" dirty="0"/>
              <a:t>נובע מהשכלה</a:t>
            </a:r>
            <a:r>
              <a:rPr lang="he-IL" dirty="0"/>
              <a:t> אלא רק מהנפט שנמצא באדמתן. בעתיד הנפט יגמר כי הוא </a:t>
            </a:r>
            <a:r>
              <a:rPr lang="he-IL" b="1" dirty="0"/>
              <a:t>מתכלה</a:t>
            </a:r>
            <a:r>
              <a:rPr lang="he-IL" dirty="0"/>
              <a:t>. </a:t>
            </a:r>
          </a:p>
          <a:p>
            <a:pPr lvl="0" algn="r"/>
            <a:endParaRPr lang="he-IL" dirty="0"/>
          </a:p>
          <a:p>
            <a:pPr lvl="0" algn="r"/>
            <a:r>
              <a:rPr lang="he-IL" dirty="0"/>
              <a:t>לכן קשה לומר האם נסיכויות הנפט הן מדינות מפותחות. </a:t>
            </a:r>
          </a:p>
          <a:p>
            <a:pPr lvl="0" algn="r"/>
            <a:r>
              <a:rPr lang="he-IL" dirty="0"/>
              <a:t>באופן כללי, ניתן לומר ש</a:t>
            </a:r>
            <a:r>
              <a:rPr lang="he-IL" dirty="0">
                <a:solidFill>
                  <a:srgbClr val="FF0000"/>
                </a:solidFill>
              </a:rPr>
              <a:t>לא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991" y="1871831"/>
            <a:ext cx="5942940" cy="4401350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80438" cy="1450757"/>
          </a:xfrm>
        </p:spPr>
        <p:txBody>
          <a:bodyPr/>
          <a:lstStyle/>
          <a:p>
            <a:r>
              <a:rPr lang="he-IL" dirty="0">
                <a:solidFill>
                  <a:schemeClr val="bg1"/>
                </a:solidFill>
              </a:rPr>
              <a:t>במדינות לא מפותחות העוני </a:t>
            </a:r>
            <a:r>
              <a:rPr lang="he-IL" dirty="0" smtClean="0">
                <a:solidFill>
                  <a:schemeClr val="bg1"/>
                </a:solidFill>
              </a:rPr>
              <a:t>קיצוני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7991" y="6276847"/>
            <a:ext cx="468283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steve-knutson-lQ2BzDNmnHE-unsplash</a:t>
            </a:r>
            <a:endParaRPr lang="he-IL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38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</a:rPr>
              <a:t>תחבורה במדינה לא מפותחת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09" y="1911717"/>
            <a:ext cx="6245141" cy="4374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54787" y="5916462"/>
            <a:ext cx="9278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הודו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4151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7524206" cy="1450757"/>
          </a:xfrm>
        </p:spPr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כביש ראשי במדינה מפותחת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64" y="1977623"/>
            <a:ext cx="6013665" cy="42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5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chemeClr val="bg1"/>
                </a:solidFill>
              </a:rPr>
              <a:t>במדינות מפותחות יש רשת של רכבות תחתיות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378" y="1907177"/>
            <a:ext cx="5805031" cy="4325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13668" y="2312127"/>
            <a:ext cx="27170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בישראל עוד עובדים על זה.</a:t>
            </a:r>
          </a:p>
          <a:p>
            <a:pPr algn="r"/>
            <a:r>
              <a:rPr lang="he-IL" dirty="0" smtClean="0"/>
              <a:t>הרכבת תחתית תהיה מוכנה כשיבוא המשיח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1322735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44</TotalTime>
  <Words>771</Words>
  <Application>Microsoft Office PowerPoint</Application>
  <PresentationFormat>מסך רחב</PresentationFormat>
  <Paragraphs>78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מצגות קמפוס</vt:lpstr>
      <vt:lpstr>מדינות מפותחות ומדינות לא מפותחות</vt:lpstr>
      <vt:lpstr>מצגת של PowerPoint‏</vt:lpstr>
      <vt:lpstr>מצגת של PowerPoint‏</vt:lpstr>
      <vt:lpstr>מאפייני מדינה מפותחת</vt:lpstr>
      <vt:lpstr>קשה להגדיר את רמת הפיתוח בנסיכויות הנפט</vt:lpstr>
      <vt:lpstr>במדינות לא מפותחות העוני קיצוני</vt:lpstr>
      <vt:lpstr>תחבורה במדינה לא מפותחת</vt:lpstr>
      <vt:lpstr>כביש ראשי במדינה מפותחת</vt:lpstr>
      <vt:lpstr>במדינות מפותחות יש רשת של רכבות תחתיות</vt:lpstr>
      <vt:lpstr>במדינה לא מפותחת יש עדיין הרבה חקלאים. החקלאות מבוססת על עבודת כפיים </vt:lpstr>
      <vt:lpstr>במדינה מפותחת רוב האנשים עובדים במגזר השירותים.  יש עלייה ביי-טק.  אין כמעט חקלאים </vt:lpstr>
      <vt:lpstr>חברה לא מפותחת – כמו באפריקה - מאופיינות בילודה גבוהה, מה שגורם לעניים להיות יותר עניים. אצלנו בישראל זה המצב אצל החרדים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13</cp:revision>
  <dcterms:created xsi:type="dcterms:W3CDTF">2020-05-21T11:17:02Z</dcterms:created>
  <dcterms:modified xsi:type="dcterms:W3CDTF">2020-07-19T13:15:37Z</dcterms:modified>
</cp:coreProperties>
</file>