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7B4181-8651-44C6-824F-2B068EC10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009DEF3-BD6B-4A85-A380-AA9477285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CECCBE7-639A-4173-88E0-20B3D871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3EDD134-8EF5-42A8-B915-B283DC2EC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60F6989-DFC4-4CD9-B07A-E5FBA56DF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362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0DECBC-68CB-43FA-88EA-BAE7AA1F8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BBAE7E1-C789-4749-8E65-97E03A115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EB7C887-B5CD-4778-B03D-5BFF1D98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5402D38-D70A-4FB3-A67B-6B680AFB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5F0B39-3B44-4D63-A3E3-DF63A964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847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3C9FFE3-0EF1-4D80-AE96-CCCD68EFC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A733CAC-4307-4B08-9890-BB5A7ADEC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46376CC-E464-4857-87CA-FDF9F23AF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45C7FFF-029E-43C4-8BA4-255203C7A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8E1C2D1-FC8C-4911-A059-1E8B1E36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48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D5C41B-3F1F-458A-A620-958A24F47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15E07DF-F746-4017-AFEF-2F1B977F7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238B0FC-05B3-4B36-BE7B-1A7875000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56F006F-476E-4760-9F29-B47B5149D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C0EBF82-EA3E-4EF1-B909-6175B2E2F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080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3788318-33F1-4E6E-8CBC-636319481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AAB3721-40D6-40E3-AA4A-BC6AEAA2C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361F17C-6E79-456D-8D62-08E3E15DB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C777605-FE47-4648-9140-937E73A5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4C7324B-4561-4ADC-9BD4-28DF70B4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041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733764-0E83-4C37-BBDD-E92C4ED4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B715AC7-C4FD-446A-AC1B-69720B92F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F80B327-DCAF-4140-BEBB-DA7EDB27F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4240D81-D3ED-4574-B7F1-6147F1E9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FD645F1-F47B-48E1-BDB1-117EAD39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A2876DC-DDC3-4CDF-BA5E-5843D4D3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781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07912BB-5190-4732-ACB9-5A890E69C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48C0637-8619-436B-9083-09D3385E4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4DA628B-B7A2-4CA7-ABB2-F09E3766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760A860-06DF-4D5F-A0C9-586CF6E17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0B356EA-3F05-44BB-AFC4-D93503062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CC167FA4-9D76-494B-9525-D6ADFCC46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CA61708-8C84-4A93-8851-8B50ED636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4DC278F-946F-48C2-B008-D63085ED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087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2E7E18-C11A-42B4-BE1B-67AF7EDF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C4571CB-3F51-444F-8143-9105642C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43D9EE9-409B-45E6-94AC-64D7AFBC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E83D33F-DD4B-4FF2-8F05-C6372DFA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69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68A275C-2125-47B5-9212-51CB03A2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39CD427-58A8-41F8-8686-EF7000889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D9F39C3-2A52-49AC-8690-2E0330A8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3938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CF801E-2BC8-42E0-B121-9F7596686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D710FD5-526D-4EFF-93F8-FED2F4BED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A6C9F48-7766-4843-9008-08369B7C4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C179261-9859-4F9F-A1A8-8520C8B97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A8CD863-517D-4C35-9A8A-D6FD875E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11A9E8D-75DF-40C1-9856-3451729D9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630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080D83-45EA-44D3-B532-9100CDF12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7DDB295-6688-4438-ADF8-F4F552B70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2663DCA-7202-4E0D-B120-52E5D43DB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4E93927-B0A6-482D-BD00-28EEBA83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7182354-E996-4041-B0A6-011C06688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572E287-A519-47E7-B080-287D1553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107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D72A0CB-14CD-4343-9E09-C689D4684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19A6410-2DF7-48C5-A12E-CB804FC90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419377F-1B8A-4D49-B28A-147E0662E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2CAB0-E2E0-4182-BAAC-78C3A7860F47}" type="datetimeFigureOut">
              <a:rPr lang="he-IL" smtClean="0"/>
              <a:t>כ'/חשון/תשע"ח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1BC47F8-1D35-41D5-B277-DCB2C8376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AABB177-F685-4107-B47D-2A1916E7C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70D63-8CCC-4B2B-AC9F-8DDBAAEBBCB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283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326340" y="215987"/>
            <a:ext cx="4700289" cy="53635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e-IL" sz="3600" dirty="0">
                <a:cs typeface="+mj-cs"/>
              </a:rPr>
              <a:t>מיומנות ההשוואה</a:t>
            </a:r>
          </a:p>
        </p:txBody>
      </p:sp>
      <p:sp>
        <p:nvSpPr>
          <p:cNvPr id="4" name="מלבן 3"/>
          <p:cNvSpPr/>
          <p:nvPr/>
        </p:nvSpPr>
        <p:spPr>
          <a:xfrm>
            <a:off x="4326341" y="1594547"/>
            <a:ext cx="775192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he-IL" altLang="he-IL" sz="2400" dirty="0">
                <a:cs typeface="+mj-cs"/>
              </a:rPr>
              <a:t>"העמדה של שני דברים או שני אנשים כדי </a:t>
            </a:r>
            <a:r>
              <a:rPr lang="he-IL" altLang="he-IL" sz="2400" b="1" i="1" u="sng" dirty="0">
                <a:cs typeface="+mj-cs"/>
              </a:rPr>
              <a:t>למצוא את הדומה והשונה ביניהם</a:t>
            </a:r>
            <a:r>
              <a:rPr lang="he-IL" altLang="he-IL" sz="2400" dirty="0">
                <a:cs typeface="+mj-cs"/>
              </a:rPr>
              <a:t>, כדי להצביע על ההבדלים או על הדמיון ביניהם</a:t>
            </a:r>
            <a:r>
              <a:rPr lang="he-IL" altLang="he-IL" sz="2000" dirty="0">
                <a:cs typeface="+mj-cs"/>
              </a:rPr>
              <a:t>".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96586" y="935822"/>
            <a:ext cx="528168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800" dirty="0">
                <a:cs typeface="+mj-cs"/>
              </a:rPr>
              <a:t>הגדרת המילון למונח השוואה ???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833DFC-953C-476F-9C69-BAA732CC7431}"/>
              </a:ext>
            </a:extLst>
          </p:cNvPr>
          <p:cNvSpPr txBox="1"/>
          <p:nvPr/>
        </p:nvSpPr>
        <p:spPr>
          <a:xfrm>
            <a:off x="6796586" y="2923961"/>
            <a:ext cx="528168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dirty="0">
                <a:cs typeface="+mj-cs"/>
              </a:rPr>
              <a:t>ראשית הבנת הטקסט: 5 המ"מים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47A1560A-ED4D-425A-A660-D6D72B43F32D}"/>
              </a:ext>
            </a:extLst>
          </p:cNvPr>
          <p:cNvSpPr/>
          <p:nvPr/>
        </p:nvSpPr>
        <p:spPr>
          <a:xfrm>
            <a:off x="4326340" y="3514711"/>
            <a:ext cx="7751927" cy="32537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85800">
              <a:lnSpc>
                <a:spcPct val="107000"/>
              </a:lnSpc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מתי?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685800">
              <a:lnSpc>
                <a:spcPct val="107000"/>
              </a:lnSpc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מי כתב ומיהו קהל היעד אליו כוון המסמך?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685800">
              <a:lnSpc>
                <a:spcPct val="107000"/>
              </a:lnSpc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מהיכן?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685800">
              <a:lnSpc>
                <a:spcPct val="107000"/>
              </a:lnSpc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סוג המקור: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ראשוני: מכתב, יומן, נאום, ספר זיכרונות, פקודה צבאית.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משני: היסטוריון, עיתונאי, אוהד או מתנגד כותב על דבר מה.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– ההקשר שבו נכתב כתב המקור.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arenR"/>
            </a:pPr>
            <a:r>
              <a:rPr lang="he-I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מה המשמעויות של הכתוב, מה מטרות הכותב וכנגד מי הוא יוצא.</a:t>
            </a:r>
            <a:r>
              <a:rPr lang="he-I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onotype Hadassah" pitchFamily="2" charset="-79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2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288DEAE-A87A-43FC-8F79-038312A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056" y="365126"/>
            <a:ext cx="4024744" cy="7709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e-IL" sz="3600" dirty="0">
                <a:cs typeface="+mj-cs"/>
              </a:rPr>
              <a:t>תרגול השוואה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F4E5643-5FA4-4392-87E8-47B4286A9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3000" y="1506195"/>
            <a:ext cx="8707271" cy="169420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2600" dirty="0">
                <a:cs typeface="+mj-cs"/>
              </a:rPr>
              <a:t>בחר שני נושאים/ מוצרים/ תקופות, תהליכים, אירועים ועוד..</a:t>
            </a:r>
          </a:p>
          <a:p>
            <a:r>
              <a:rPr lang="he-IL" sz="2600" dirty="0">
                <a:cs typeface="+mj-cs"/>
              </a:rPr>
              <a:t>ערוך השוואה ביניהם עם לפחות 3 תבחינים / קריטריונים</a:t>
            </a:r>
          </a:p>
          <a:p>
            <a:r>
              <a:rPr lang="he-IL" sz="2600" dirty="0">
                <a:cs typeface="+mj-cs"/>
              </a:rPr>
              <a:t> ענה על השאלות:</a:t>
            </a:r>
          </a:p>
        </p:txBody>
      </p:sp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id="{E295134B-75DC-405B-A96B-8F896733F4CD}"/>
              </a:ext>
            </a:extLst>
          </p:cNvPr>
          <p:cNvSpPr txBox="1">
            <a:spLocks/>
          </p:cNvSpPr>
          <p:nvPr/>
        </p:nvSpPr>
        <p:spPr>
          <a:xfrm>
            <a:off x="3173001" y="3432482"/>
            <a:ext cx="8707271" cy="16798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45720" rIns="0" bIns="45720" rtlCol="0">
            <a:noAutofit/>
          </a:bodyPr>
          <a:lstStyle>
            <a:lvl1pPr marL="91440" indent="-91440" algn="r" defTabSz="914400" rtl="1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8404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56692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74980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93268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1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cs"/>
              <a:buAutoNum type="hebrew2Minus"/>
            </a:pPr>
            <a:r>
              <a:rPr lang="he-IL" sz="2400" dirty="0"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 ערוך השוואה הדומה והשונה בין שני קטעי המקור.  </a:t>
            </a:r>
          </a:p>
          <a:p>
            <a:pPr marL="457200" indent="-457200">
              <a:buFont typeface="+mj-cs"/>
              <a:buAutoNum type="hebrew2Minus"/>
            </a:pPr>
            <a:r>
              <a:rPr lang="he-IL" sz="2400" dirty="0"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פרט את המסקנה העיקרית העולה מתוך ההשוואה. </a:t>
            </a:r>
          </a:p>
          <a:p>
            <a:pPr marL="457200" indent="-457200">
              <a:buFont typeface="+mj-cs"/>
              <a:buAutoNum type="hebrew2Minus"/>
            </a:pPr>
            <a:r>
              <a:rPr lang="he-IL" sz="2400" dirty="0">
                <a:latin typeface="David" panose="020E0502060401010101" pitchFamily="34" charset="-79"/>
                <a:cs typeface="+mj-cs"/>
              </a:rPr>
              <a:t>מה הם ההסברים האפשריים להבדלים אלה ?</a:t>
            </a:r>
          </a:p>
        </p:txBody>
      </p:sp>
    </p:spTree>
    <p:extLst>
      <p:ext uri="{BB962C8B-B14F-4D97-AF65-F5344CB8AC3E}">
        <p14:creationId xmlns:p14="http://schemas.microsoft.com/office/powerpoint/2010/main" val="81769359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155</Words>
  <Application>Microsoft Office PowerPoint</Application>
  <PresentationFormat>מסך רחב</PresentationFormat>
  <Paragraphs>19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David</vt:lpstr>
      <vt:lpstr>Monotype Hadassah</vt:lpstr>
      <vt:lpstr>Times New Roman</vt:lpstr>
      <vt:lpstr>ערכת נושא Office</vt:lpstr>
      <vt:lpstr>מיומנות ההשוואה</vt:lpstr>
      <vt:lpstr>תרגול השוואה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מיומנות ההשוואה</dc:title>
  <dc:creator>אלי לוי</dc:creator>
  <cp:lastModifiedBy>אלי לוי</cp:lastModifiedBy>
  <cp:revision>4</cp:revision>
  <dcterms:created xsi:type="dcterms:W3CDTF">2017-10-29T18:02:05Z</dcterms:created>
  <dcterms:modified xsi:type="dcterms:W3CDTF">2017-11-09T20:05:24Z</dcterms:modified>
</cp:coreProperties>
</file>