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9"/>
  </p:notesMasterIdLst>
  <p:sldIdLst>
    <p:sldId id="288" r:id="rId2"/>
    <p:sldId id="257" r:id="rId3"/>
    <p:sldId id="260" r:id="rId4"/>
    <p:sldId id="259" r:id="rId5"/>
    <p:sldId id="287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5B5B"/>
    <a:srgbClr val="F6BA92"/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3038" autoAdjust="0"/>
    <p:restoredTop sz="90586" autoAdjust="0"/>
  </p:normalViewPr>
  <p:slideViewPr>
    <p:cSldViewPr>
      <p:cViewPr varScale="1">
        <p:scale>
          <a:sx n="117" d="100"/>
          <a:sy n="117" d="100"/>
        </p:scale>
        <p:origin x="-1380" y="-96"/>
      </p:cViewPr>
      <p:guideLst>
        <p:guide orient="horz" pos="572"/>
        <p:guide pos="5511"/>
        <p:guide pos="295"/>
        <p:guide pos="4150"/>
        <p:guide pos="40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C65A7-A2A6-4BCA-BE4A-013D13A2F0BA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E76C3-89E2-4A3C-8EC8-A6A8EA924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5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תמונה:</a:t>
            </a:r>
            <a:r>
              <a:rPr lang="en-US" dirty="0" smtClean="0"/>
              <a:t> </a:t>
            </a:r>
            <a:r>
              <a:rPr lang="en-US" sz="1200" dirty="0" smtClean="0"/>
              <a:t>https://www.aig.co.il/%D7%9E%D7%92%D7%96%D7%99%D7%9F-aig/%D7%A8%D7%9B%D7%91/%D7%97%D7%A0%D7%99%D7%94-%D7%91%D7%A8%D7%95%D7%95%D7%A8%D7%A1-%D7%98%D7%99%D7%A4%D7%99%D7%9D-%D7%9C%D7%97%D7%A0%D7%99%D7%94-%D7%97%D7%9C%D7%A7%D7%94-041214</a:t>
            </a:r>
            <a:endParaRPr lang="he-IL" sz="1200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 smtClean="0"/>
              <a:t>תמונה ילדים: </a:t>
            </a:r>
            <a:r>
              <a:rPr lang="en-US" sz="1200" dirty="0" smtClean="0"/>
              <a:t>http://www.mouse.co.il/CM.articles_item,1593,209,66293,.aspx</a:t>
            </a:r>
            <a:r>
              <a:rPr lang="he-IL" sz="1200" dirty="0" smtClean="0"/>
              <a:t> </a:t>
            </a:r>
            <a:endParaRPr lang="en-US" sz="1200" dirty="0" smtClean="0"/>
          </a:p>
          <a:p>
            <a:pPr algn="r" rtl="1"/>
            <a:endParaRPr lang="he-IL" dirty="0" smtClean="0"/>
          </a:p>
          <a:p>
            <a:pPr algn="r" rtl="1"/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E76C3-89E2-4A3C-8EC8-A6A8EA92460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5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67" y="0"/>
            <a:ext cx="9199136" cy="6858000"/>
          </a:xfrm>
          <a:prstGeom prst="rect">
            <a:avLst/>
          </a:prstGeom>
        </p:spPr>
      </p:pic>
      <p:pic>
        <p:nvPicPr>
          <p:cNvPr id="8" name="Picture 2" descr="K:\מדעי המוח\Logo\Brain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375" y="4749800"/>
            <a:ext cx="2528688" cy="199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68" y="0"/>
            <a:ext cx="9199136" cy="6858000"/>
          </a:xfrm>
          <a:prstGeom prst="rect">
            <a:avLst/>
          </a:prstGeom>
        </p:spPr>
      </p:pic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User:Gary_Alpert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reativecommons.org/licenses/by-sa/3.0" TargetMode="Externa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26" Type="http://schemas.openxmlformats.org/officeDocument/2006/relationships/image" Target="../media/image37.png"/><Relationship Id="rId39" Type="http://schemas.openxmlformats.org/officeDocument/2006/relationships/image" Target="../media/image50.png"/><Relationship Id="rId21" Type="http://schemas.openxmlformats.org/officeDocument/2006/relationships/image" Target="../media/image32.png"/><Relationship Id="rId34" Type="http://schemas.openxmlformats.org/officeDocument/2006/relationships/image" Target="../media/image45.png"/><Relationship Id="rId42" Type="http://schemas.openxmlformats.org/officeDocument/2006/relationships/image" Target="../media/image53.png"/><Relationship Id="rId47" Type="http://schemas.openxmlformats.org/officeDocument/2006/relationships/image" Target="../media/image58.png"/><Relationship Id="rId50" Type="http://schemas.openxmlformats.org/officeDocument/2006/relationships/image" Target="../media/image61.png"/><Relationship Id="rId55" Type="http://schemas.openxmlformats.org/officeDocument/2006/relationships/image" Target="../media/image66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7.png"/><Relationship Id="rId29" Type="http://schemas.openxmlformats.org/officeDocument/2006/relationships/image" Target="../media/image40.png"/><Relationship Id="rId11" Type="http://schemas.openxmlformats.org/officeDocument/2006/relationships/image" Target="../media/image22.png"/><Relationship Id="rId24" Type="http://schemas.openxmlformats.org/officeDocument/2006/relationships/image" Target="../media/image35.png"/><Relationship Id="rId32" Type="http://schemas.openxmlformats.org/officeDocument/2006/relationships/image" Target="../media/image43.png"/><Relationship Id="rId37" Type="http://schemas.openxmlformats.org/officeDocument/2006/relationships/image" Target="../media/image48.png"/><Relationship Id="rId40" Type="http://schemas.openxmlformats.org/officeDocument/2006/relationships/image" Target="../media/image51.png"/><Relationship Id="rId45" Type="http://schemas.openxmlformats.org/officeDocument/2006/relationships/image" Target="../media/image56.png"/><Relationship Id="rId53" Type="http://schemas.openxmlformats.org/officeDocument/2006/relationships/image" Target="../media/image64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31" Type="http://schemas.openxmlformats.org/officeDocument/2006/relationships/image" Target="../media/image42.png"/><Relationship Id="rId44" Type="http://schemas.openxmlformats.org/officeDocument/2006/relationships/image" Target="../media/image55.png"/><Relationship Id="rId52" Type="http://schemas.openxmlformats.org/officeDocument/2006/relationships/image" Target="../media/image63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Relationship Id="rId22" Type="http://schemas.openxmlformats.org/officeDocument/2006/relationships/image" Target="../media/image33.png"/><Relationship Id="rId27" Type="http://schemas.openxmlformats.org/officeDocument/2006/relationships/image" Target="../media/image38.png"/><Relationship Id="rId30" Type="http://schemas.openxmlformats.org/officeDocument/2006/relationships/image" Target="../media/image41.png"/><Relationship Id="rId35" Type="http://schemas.openxmlformats.org/officeDocument/2006/relationships/image" Target="../media/image46.png"/><Relationship Id="rId43" Type="http://schemas.openxmlformats.org/officeDocument/2006/relationships/image" Target="../media/image54.png"/><Relationship Id="rId48" Type="http://schemas.openxmlformats.org/officeDocument/2006/relationships/image" Target="../media/image59.png"/><Relationship Id="rId56" Type="http://schemas.openxmlformats.org/officeDocument/2006/relationships/image" Target="../media/image67.png"/><Relationship Id="rId8" Type="http://schemas.openxmlformats.org/officeDocument/2006/relationships/image" Target="../media/image19.png"/><Relationship Id="rId51" Type="http://schemas.openxmlformats.org/officeDocument/2006/relationships/image" Target="../media/image62.png"/><Relationship Id="rId3" Type="http://schemas.openxmlformats.org/officeDocument/2006/relationships/image" Target="../media/image14.emf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5" Type="http://schemas.openxmlformats.org/officeDocument/2006/relationships/image" Target="../media/image36.png"/><Relationship Id="rId33" Type="http://schemas.openxmlformats.org/officeDocument/2006/relationships/image" Target="../media/image44.png"/><Relationship Id="rId38" Type="http://schemas.openxmlformats.org/officeDocument/2006/relationships/image" Target="../media/image49.png"/><Relationship Id="rId46" Type="http://schemas.openxmlformats.org/officeDocument/2006/relationships/image" Target="../media/image57.png"/><Relationship Id="rId20" Type="http://schemas.openxmlformats.org/officeDocument/2006/relationships/image" Target="../media/image31.png"/><Relationship Id="rId41" Type="http://schemas.openxmlformats.org/officeDocument/2006/relationships/image" Target="../media/image52.png"/><Relationship Id="rId54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5" Type="http://schemas.openxmlformats.org/officeDocument/2006/relationships/image" Target="../media/image26.png"/><Relationship Id="rId23" Type="http://schemas.openxmlformats.org/officeDocument/2006/relationships/image" Target="../media/image34.png"/><Relationship Id="rId28" Type="http://schemas.openxmlformats.org/officeDocument/2006/relationships/image" Target="../media/image39.png"/><Relationship Id="rId36" Type="http://schemas.openxmlformats.org/officeDocument/2006/relationships/image" Target="../media/image47.png"/><Relationship Id="rId49" Type="http://schemas.openxmlformats.org/officeDocument/2006/relationships/image" Target="../media/image6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otolib.noaa.gov/htmls/reef1842.htm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845840" y="1772816"/>
            <a:ext cx="7452320" cy="267649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he-IL" sz="4400" b="1" dirty="0" smtClean="0">
                <a:latin typeface="+mj-lt"/>
                <a:ea typeface="+mj-ea"/>
                <a:cs typeface="+mj-cs"/>
              </a:rPr>
              <a:t>חושים אחרים – </a:t>
            </a:r>
          </a:p>
          <a:p>
            <a:pPr algn="ctr">
              <a:spcBef>
                <a:spcPct val="0"/>
              </a:spcBef>
            </a:pPr>
            <a:r>
              <a:rPr lang="he-IL" sz="4400" b="1" dirty="0" smtClean="0">
                <a:latin typeface="+mj-lt"/>
                <a:ea typeface="+mj-ea"/>
                <a:cs typeface="+mj-cs"/>
              </a:rPr>
              <a:t>בעלי </a:t>
            </a:r>
            <a:r>
              <a:rPr lang="he-IL" sz="4400" b="1" dirty="0">
                <a:latin typeface="+mj-lt"/>
                <a:ea typeface="+mj-ea"/>
                <a:cs typeface="+mj-cs"/>
              </a:rPr>
              <a:t>חיים ומערכות טכנולוגיות </a:t>
            </a:r>
          </a:p>
        </p:txBody>
      </p:sp>
      <p:pic>
        <p:nvPicPr>
          <p:cNvPr id="3" name="Picture 2" descr="C:\Users\yairb\Downloads\O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6946"/>
            <a:ext cx="3044110" cy="151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8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Picture 68" descr="File:American-cockro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227" y="906885"/>
            <a:ext cx="2146165" cy="1297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95288" y="755987"/>
            <a:ext cx="597693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he-IL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ג'וק:</a:t>
            </a:r>
            <a:r>
              <a:rPr kumimoji="0" lang="he-IL" alt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he-IL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he-IL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אחד מבעלי החיים היחידים</a:t>
            </a:r>
            <a:r>
              <a:rPr kumimoji="0" lang="he-IL" alt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שמסוגלים ללכת על כל משטח ובכל זווית – </a:t>
            </a:r>
            <a:r>
              <a:rPr lang="he-IL" altLang="en-US" sz="2000" dirty="0">
                <a:latin typeface="Calibri" pitchFamily="34" charset="0"/>
                <a:ea typeface="Calibri" pitchFamily="34" charset="0"/>
                <a:cs typeface="Arial" pitchFamily="34" charset="0"/>
              </a:rPr>
              <a:t>במהירות וביעילות! </a:t>
            </a:r>
            <a:endParaRPr kumimoji="0" lang="he-IL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לג'וק</a:t>
            </a:r>
            <a:r>
              <a:rPr kumimoji="0" lang="he-IL" alt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יש קולטנים מיוחדים </a:t>
            </a:r>
            <a:r>
              <a:rPr kumimoji="0" lang="he-IL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ברגליים</a:t>
            </a:r>
            <a:r>
              <a:rPr kumimoji="0" lang="he-IL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, שרגישים</a:t>
            </a:r>
            <a:r>
              <a:rPr kumimoji="0" lang="he-IL" alt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לסוגים שונים של משטחים. הקולטנים ממירים את המידע מהמשטח ל________  </a:t>
            </a:r>
            <a:r>
              <a:rPr lang="he-IL" altLang="en-US" sz="20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שמגיע ל_________  של הג'וק ועובר עיבוד.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he-IL" sz="2000" dirty="0"/>
              <a:t>"חוש הצעידה" הזה מאפשר לג'וק לחשב את הזווית והעוצמה של הצעד שהוא צריך להפעיל על המשטח כדי ללכת בצורה יציבה. </a:t>
            </a:r>
            <a:endParaRPr kumimoji="0" lang="he-IL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he-IL" sz="2000" dirty="0" smtClean="0"/>
              <a:t>כיום ישנם חוקרי מוח שחוקרים את מערכת החישה של ג'וקים. מידע </a:t>
            </a:r>
            <a:r>
              <a:rPr lang="he-IL" sz="2000" dirty="0"/>
              <a:t>זה יוכל לסייע בפיתוח רובוטים מתקדמים </a:t>
            </a:r>
            <a:r>
              <a:rPr lang="he-IL" sz="2000" dirty="0" smtClean="0"/>
              <a:t>שמסוגלים ללכת על לסוגי </a:t>
            </a:r>
            <a:r>
              <a:rPr lang="he-IL" sz="2000" dirty="0"/>
              <a:t>משטחים </a:t>
            </a:r>
            <a:r>
              <a:rPr lang="he-IL" sz="2000" dirty="0" smtClean="0"/>
              <a:t>שונים – גם </a:t>
            </a:r>
            <a:r>
              <a:rPr lang="he-IL" sz="2000" dirty="0"/>
              <a:t>באזורים קשים ולא נודעים כמו בחלל החיצון</a:t>
            </a:r>
            <a:r>
              <a:rPr lang="he-IL" sz="2000" dirty="0" smtClean="0"/>
              <a:t>.</a:t>
            </a:r>
            <a:endParaRPr lang="he-IL" altLang="en-US" sz="2000" dirty="0">
              <a:latin typeface="Calibri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98525" y="2332857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solidFill>
                  <a:schemeClr val="accent2"/>
                </a:solidFill>
              </a:rPr>
              <a:t>?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4990499" y="2332857"/>
            <a:ext cx="1188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solidFill>
                  <a:schemeClr val="accent2"/>
                </a:solidFill>
              </a:rPr>
              <a:t>אות חשמלי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49132" y="2323607"/>
            <a:ext cx="1080120" cy="4468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solidFill>
                  <a:schemeClr val="accent2"/>
                </a:solidFill>
              </a:rPr>
              <a:t>?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2694827" y="2324511"/>
            <a:ext cx="1435008" cy="4468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solidFill>
                  <a:schemeClr val="accent2"/>
                </a:solidFill>
              </a:rPr>
              <a:t>מערכת עצבים</a:t>
            </a:r>
            <a:endParaRPr lang="he-IL" dirty="0">
              <a:solidFill>
                <a:schemeClr val="accent2"/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605225" y="2293137"/>
            <a:ext cx="239475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900" i="1" dirty="0"/>
              <a:t>(תמונה מתוך </a:t>
            </a:r>
            <a:r>
              <a:rPr lang="en-US" sz="900" i="1" dirty="0"/>
              <a:t>English language Wikipedia  </a:t>
            </a:r>
            <a:r>
              <a:rPr lang="he-IL" sz="900" i="1" dirty="0"/>
              <a:t> על ידי </a:t>
            </a:r>
            <a:r>
              <a:rPr lang="en-US" sz="900" i="1" dirty="0">
                <a:hlinkClick r:id="rId3" tooltip="en:User:Gary Alpert"/>
              </a:rPr>
              <a:t>Gary Alpert</a:t>
            </a:r>
            <a:r>
              <a:rPr lang="he-IL" sz="900" i="1" dirty="0"/>
              <a:t> ומוצגת לפי </a:t>
            </a:r>
            <a:r>
              <a:rPr lang="he-IL" sz="900" i="1" dirty="0" err="1"/>
              <a:t>רשיון</a:t>
            </a:r>
            <a:r>
              <a:rPr lang="he-IL" sz="900" i="1" dirty="0"/>
              <a:t> </a:t>
            </a:r>
            <a:r>
              <a:rPr lang="en-US" sz="900" i="1" dirty="0">
                <a:hlinkClick r:id="rId4"/>
              </a:rPr>
              <a:t>CC BY-SA 3.0</a:t>
            </a:r>
            <a:r>
              <a:rPr lang="he-IL" sz="900" i="1" dirty="0"/>
              <a:t>)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73859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Rectangle 171"/>
          <p:cNvSpPr>
            <a:spLocks noChangeArrowheads="1"/>
          </p:cNvSpPr>
          <p:nvPr/>
        </p:nvSpPr>
        <p:spPr bwMode="auto">
          <a:xfrm>
            <a:off x="-73309" y="4572167"/>
            <a:ext cx="9335069" cy="8850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 dirty="0"/>
          </a:p>
        </p:txBody>
      </p:sp>
      <p:sp>
        <p:nvSpPr>
          <p:cNvPr id="578" name="Rectangle 171"/>
          <p:cNvSpPr>
            <a:spLocks noChangeArrowheads="1"/>
          </p:cNvSpPr>
          <p:nvPr/>
        </p:nvSpPr>
        <p:spPr bwMode="auto">
          <a:xfrm>
            <a:off x="-82550" y="4662266"/>
            <a:ext cx="9335069" cy="1903006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 dirty="0"/>
          </a:p>
        </p:txBody>
      </p:sp>
      <p:sp>
        <p:nvSpPr>
          <p:cNvPr id="579" name="Rectangle 171"/>
          <p:cNvSpPr>
            <a:spLocks noChangeArrowheads="1"/>
          </p:cNvSpPr>
          <p:nvPr/>
        </p:nvSpPr>
        <p:spPr bwMode="auto">
          <a:xfrm>
            <a:off x="-82550" y="5877272"/>
            <a:ext cx="9335069" cy="68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 dirty="0"/>
          </a:p>
        </p:txBody>
      </p:sp>
      <p:sp>
        <p:nvSpPr>
          <p:cNvPr id="4" name="הסבר מלבני מעוגל 3"/>
          <p:cNvSpPr/>
          <p:nvPr/>
        </p:nvSpPr>
        <p:spPr>
          <a:xfrm>
            <a:off x="4716016" y="908720"/>
            <a:ext cx="3275856" cy="2088232"/>
          </a:xfrm>
          <a:prstGeom prst="wedgeRoundRectCallout">
            <a:avLst>
              <a:gd name="adj1" fmla="val 40458"/>
              <a:gd name="adj2" fmla="val 141048"/>
              <a:gd name="adj3" fmla="val 16667"/>
            </a:avLst>
          </a:prstGeom>
          <a:ln w="12700"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solidFill>
                  <a:schemeClr val="tx1"/>
                </a:solidFill>
                <a:ea typeface="Tahoma"/>
              </a:rPr>
              <a:t>לפעמים נדמה לי שלמכונית של ההורים שלי יש חיים משלה. היא מתחילה לצפצף אם לא מישהו לא חגור וגם מתריעה אם מתקרב אליה מישהו מאחור.</a:t>
            </a:r>
            <a:endParaRPr lang="en-US" dirty="0">
              <a:solidFill>
                <a:schemeClr val="tx1"/>
              </a:solidFill>
              <a:ea typeface="Tahoma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5536" y="5085184"/>
            <a:ext cx="437490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כיצד המכונית</a:t>
            </a:r>
            <a:r>
              <a:rPr kumimoji="0" lang="he-IL" altLang="en-US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"יודעת" אם יושבי הרכב חגורים, או אם יש עצם כלשהו בקרבתה?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altLang="en-US" sz="2000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en-US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למכונית יש מערכת חישה!</a:t>
            </a:r>
            <a:endParaRPr lang="he-IL" altLang="en-US" sz="2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</p:txBody>
      </p:sp>
      <p:pic>
        <p:nvPicPr>
          <p:cNvPr id="307" name="Picture 302" descr="D:\מדעי המוח\!מצגת\שיחה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075" y="4407794"/>
            <a:ext cx="3576638" cy="224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27" name="Group 306"/>
          <p:cNvGrpSpPr>
            <a:grpSpLocks noChangeAspect="1"/>
          </p:cNvGrpSpPr>
          <p:nvPr/>
        </p:nvGrpSpPr>
        <p:grpSpPr bwMode="auto">
          <a:xfrm>
            <a:off x="482601" y="4190012"/>
            <a:ext cx="4386263" cy="696913"/>
            <a:chOff x="304" y="2688"/>
            <a:chExt cx="2763" cy="439"/>
          </a:xfrm>
        </p:grpSpPr>
        <p:sp>
          <p:nvSpPr>
            <p:cNvPr id="1236" name="AutoShape 305"/>
            <p:cNvSpPr>
              <a:spLocks noChangeAspect="1" noChangeArrowheads="1" noTextEdit="1"/>
            </p:cNvSpPr>
            <p:nvPr/>
          </p:nvSpPr>
          <p:spPr bwMode="auto">
            <a:xfrm>
              <a:off x="307" y="2704"/>
              <a:ext cx="2756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pic>
          <p:nvPicPr>
            <p:cNvPr id="1331" name="Picture 30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6" y="2755"/>
              <a:ext cx="672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7" name="Freeform 308"/>
            <p:cNvSpPr>
              <a:spLocks/>
            </p:cNvSpPr>
            <p:nvPr/>
          </p:nvSpPr>
          <p:spPr bwMode="auto">
            <a:xfrm>
              <a:off x="1253" y="2903"/>
              <a:ext cx="59" cy="47"/>
            </a:xfrm>
            <a:custGeom>
              <a:avLst/>
              <a:gdLst>
                <a:gd name="T0" fmla="*/ 0 w 64"/>
                <a:gd name="T1" fmla="*/ 50 h 51"/>
                <a:gd name="T2" fmla="*/ 43 w 64"/>
                <a:gd name="T3" fmla="*/ 46 h 51"/>
                <a:gd name="T4" fmla="*/ 63 w 64"/>
                <a:gd name="T5" fmla="*/ 0 h 51"/>
                <a:gd name="T6" fmla="*/ 0 w 64"/>
                <a:gd name="T7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51">
                  <a:moveTo>
                    <a:pt x="0" y="50"/>
                  </a:moveTo>
                  <a:cubicBezTo>
                    <a:pt x="13" y="51"/>
                    <a:pt x="29" y="51"/>
                    <a:pt x="43" y="46"/>
                  </a:cubicBezTo>
                  <a:cubicBezTo>
                    <a:pt x="62" y="39"/>
                    <a:pt x="64" y="17"/>
                    <a:pt x="63" y="0"/>
                  </a:cubicBezTo>
                  <a:cubicBezTo>
                    <a:pt x="26" y="15"/>
                    <a:pt x="9" y="35"/>
                    <a:pt x="0" y="5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38" name="Freeform 309"/>
            <p:cNvSpPr>
              <a:spLocks/>
            </p:cNvSpPr>
            <p:nvPr/>
          </p:nvSpPr>
          <p:spPr bwMode="auto">
            <a:xfrm>
              <a:off x="1778" y="2997"/>
              <a:ext cx="122" cy="53"/>
            </a:xfrm>
            <a:custGeom>
              <a:avLst/>
              <a:gdLst>
                <a:gd name="T0" fmla="*/ 134 w 134"/>
                <a:gd name="T1" fmla="*/ 11 h 58"/>
                <a:gd name="T2" fmla="*/ 120 w 134"/>
                <a:gd name="T3" fmla="*/ 42 h 58"/>
                <a:gd name="T4" fmla="*/ 28 w 134"/>
                <a:gd name="T5" fmla="*/ 57 h 58"/>
                <a:gd name="T6" fmla="*/ 10 w 134"/>
                <a:gd name="T7" fmla="*/ 58 h 58"/>
                <a:gd name="T8" fmla="*/ 0 w 134"/>
                <a:gd name="T9" fmla="*/ 7 h 58"/>
                <a:gd name="T10" fmla="*/ 130 w 134"/>
                <a:gd name="T11" fmla="*/ 0 h 58"/>
                <a:gd name="T12" fmla="*/ 134 w 134"/>
                <a:gd name="T13" fmla="*/ 1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58">
                  <a:moveTo>
                    <a:pt x="134" y="11"/>
                  </a:moveTo>
                  <a:cubicBezTo>
                    <a:pt x="134" y="18"/>
                    <a:pt x="127" y="42"/>
                    <a:pt x="120" y="42"/>
                  </a:cubicBezTo>
                  <a:cubicBezTo>
                    <a:pt x="28" y="57"/>
                    <a:pt x="28" y="57"/>
                    <a:pt x="28" y="57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30" y="0"/>
                    <a:pt x="134" y="3"/>
                    <a:pt x="134" y="11"/>
                  </a:cubicBezTo>
                  <a:close/>
                </a:path>
              </a:pathLst>
            </a:custGeom>
            <a:solidFill>
              <a:srgbClr val="FF9F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39" name="Freeform 310"/>
            <p:cNvSpPr>
              <a:spLocks/>
            </p:cNvSpPr>
            <p:nvPr/>
          </p:nvSpPr>
          <p:spPr bwMode="auto">
            <a:xfrm>
              <a:off x="1241" y="3017"/>
              <a:ext cx="87" cy="44"/>
            </a:xfrm>
            <a:custGeom>
              <a:avLst/>
              <a:gdLst>
                <a:gd name="T0" fmla="*/ 2 w 95"/>
                <a:gd name="T1" fmla="*/ 6 h 48"/>
                <a:gd name="T2" fmla="*/ 0 w 95"/>
                <a:gd name="T3" fmla="*/ 13 h 48"/>
                <a:gd name="T4" fmla="*/ 7 w 95"/>
                <a:gd name="T5" fmla="*/ 30 h 48"/>
                <a:gd name="T6" fmla="*/ 93 w 95"/>
                <a:gd name="T7" fmla="*/ 41 h 48"/>
                <a:gd name="T8" fmla="*/ 95 w 95"/>
                <a:gd name="T9" fmla="*/ 0 h 48"/>
                <a:gd name="T10" fmla="*/ 2 w 95"/>
                <a:gd name="T11" fmla="*/ 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48">
                  <a:moveTo>
                    <a:pt x="2" y="6"/>
                  </a:moveTo>
                  <a:cubicBezTo>
                    <a:pt x="2" y="6"/>
                    <a:pt x="0" y="8"/>
                    <a:pt x="0" y="13"/>
                  </a:cubicBezTo>
                  <a:cubicBezTo>
                    <a:pt x="1" y="17"/>
                    <a:pt x="1" y="23"/>
                    <a:pt x="7" y="30"/>
                  </a:cubicBezTo>
                  <a:cubicBezTo>
                    <a:pt x="14" y="36"/>
                    <a:pt x="43" y="48"/>
                    <a:pt x="93" y="41"/>
                  </a:cubicBezTo>
                  <a:cubicBezTo>
                    <a:pt x="95" y="0"/>
                    <a:pt x="95" y="0"/>
                    <a:pt x="95" y="0"/>
                  </a:cubicBezTo>
                  <a:lnTo>
                    <a:pt x="2" y="6"/>
                  </a:lnTo>
                  <a:close/>
                </a:path>
              </a:pathLst>
            </a:custGeom>
            <a:solidFill>
              <a:srgbClr val="FF9F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40" name="Freeform 311"/>
            <p:cNvSpPr>
              <a:spLocks/>
            </p:cNvSpPr>
            <p:nvPr/>
          </p:nvSpPr>
          <p:spPr bwMode="auto">
            <a:xfrm>
              <a:off x="1827" y="2916"/>
              <a:ext cx="52" cy="46"/>
            </a:xfrm>
            <a:custGeom>
              <a:avLst/>
              <a:gdLst>
                <a:gd name="T0" fmla="*/ 34 w 57"/>
                <a:gd name="T1" fmla="*/ 0 h 50"/>
                <a:gd name="T2" fmla="*/ 0 w 57"/>
                <a:gd name="T3" fmla="*/ 45 h 50"/>
                <a:gd name="T4" fmla="*/ 57 w 57"/>
                <a:gd name="T5" fmla="*/ 48 h 50"/>
                <a:gd name="T6" fmla="*/ 34 w 57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0">
                  <a:moveTo>
                    <a:pt x="34" y="0"/>
                  </a:moveTo>
                  <a:cubicBezTo>
                    <a:pt x="22" y="12"/>
                    <a:pt x="0" y="38"/>
                    <a:pt x="0" y="45"/>
                  </a:cubicBezTo>
                  <a:cubicBezTo>
                    <a:pt x="0" y="50"/>
                    <a:pt x="34" y="49"/>
                    <a:pt x="57" y="48"/>
                  </a:cubicBezTo>
                  <a:cubicBezTo>
                    <a:pt x="51" y="32"/>
                    <a:pt x="43" y="16"/>
                    <a:pt x="34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41" name="Freeform 312"/>
            <p:cNvSpPr>
              <a:spLocks/>
            </p:cNvSpPr>
            <p:nvPr/>
          </p:nvSpPr>
          <p:spPr bwMode="auto">
            <a:xfrm>
              <a:off x="1827" y="2953"/>
              <a:ext cx="49" cy="11"/>
            </a:xfrm>
            <a:custGeom>
              <a:avLst/>
              <a:gdLst>
                <a:gd name="T0" fmla="*/ 53 w 53"/>
                <a:gd name="T1" fmla="*/ 7 h 13"/>
                <a:gd name="T2" fmla="*/ 27 w 53"/>
                <a:gd name="T3" fmla="*/ 12 h 13"/>
                <a:gd name="T4" fmla="*/ 0 w 53"/>
                <a:gd name="T5" fmla="*/ 6 h 13"/>
                <a:gd name="T6" fmla="*/ 27 w 53"/>
                <a:gd name="T7" fmla="*/ 0 h 13"/>
                <a:gd name="T8" fmla="*/ 53 w 53"/>
                <a:gd name="T9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3">
                  <a:moveTo>
                    <a:pt x="53" y="7"/>
                  </a:moveTo>
                  <a:cubicBezTo>
                    <a:pt x="53" y="11"/>
                    <a:pt x="41" y="13"/>
                    <a:pt x="27" y="12"/>
                  </a:cubicBezTo>
                  <a:cubicBezTo>
                    <a:pt x="12" y="12"/>
                    <a:pt x="0" y="9"/>
                    <a:pt x="0" y="6"/>
                  </a:cubicBezTo>
                  <a:cubicBezTo>
                    <a:pt x="0" y="2"/>
                    <a:pt x="12" y="0"/>
                    <a:pt x="27" y="0"/>
                  </a:cubicBezTo>
                  <a:cubicBezTo>
                    <a:pt x="41" y="1"/>
                    <a:pt x="53" y="4"/>
                    <a:pt x="53" y="7"/>
                  </a:cubicBezTo>
                  <a:close/>
                </a:path>
              </a:pathLst>
            </a:custGeom>
            <a:solidFill>
              <a:srgbClr val="9B1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42" name="Freeform 313"/>
            <p:cNvSpPr>
              <a:spLocks/>
            </p:cNvSpPr>
            <p:nvPr/>
          </p:nvSpPr>
          <p:spPr bwMode="auto">
            <a:xfrm>
              <a:off x="1827" y="2953"/>
              <a:ext cx="50" cy="11"/>
            </a:xfrm>
            <a:custGeom>
              <a:avLst/>
              <a:gdLst>
                <a:gd name="T0" fmla="*/ 53 w 54"/>
                <a:gd name="T1" fmla="*/ 7 h 13"/>
                <a:gd name="T2" fmla="*/ 53 w 54"/>
                <a:gd name="T3" fmla="*/ 7 h 13"/>
                <a:gd name="T4" fmla="*/ 51 w 54"/>
                <a:gd name="T5" fmla="*/ 9 h 13"/>
                <a:gd name="T6" fmla="*/ 30 w 54"/>
                <a:gd name="T7" fmla="*/ 12 h 13"/>
                <a:gd name="T8" fmla="*/ 27 w 54"/>
                <a:gd name="T9" fmla="*/ 12 h 13"/>
                <a:gd name="T10" fmla="*/ 8 w 54"/>
                <a:gd name="T11" fmla="*/ 10 h 13"/>
                <a:gd name="T12" fmla="*/ 2 w 54"/>
                <a:gd name="T13" fmla="*/ 8 h 13"/>
                <a:gd name="T14" fmla="*/ 1 w 54"/>
                <a:gd name="T15" fmla="*/ 6 h 13"/>
                <a:gd name="T16" fmla="*/ 1 w 54"/>
                <a:gd name="T17" fmla="*/ 6 h 13"/>
                <a:gd name="T18" fmla="*/ 0 w 54"/>
                <a:gd name="T19" fmla="*/ 6 h 13"/>
                <a:gd name="T20" fmla="*/ 1 w 54"/>
                <a:gd name="T21" fmla="*/ 6 h 13"/>
                <a:gd name="T22" fmla="*/ 1 w 54"/>
                <a:gd name="T23" fmla="*/ 6 h 13"/>
                <a:gd name="T24" fmla="*/ 0 w 54"/>
                <a:gd name="T25" fmla="*/ 6 h 13"/>
                <a:gd name="T26" fmla="*/ 1 w 54"/>
                <a:gd name="T27" fmla="*/ 6 h 13"/>
                <a:gd name="T28" fmla="*/ 1 w 54"/>
                <a:gd name="T29" fmla="*/ 6 h 13"/>
                <a:gd name="T30" fmla="*/ 1 w 54"/>
                <a:gd name="T31" fmla="*/ 6 h 13"/>
                <a:gd name="T32" fmla="*/ 2 w 54"/>
                <a:gd name="T33" fmla="*/ 4 h 13"/>
                <a:gd name="T34" fmla="*/ 23 w 54"/>
                <a:gd name="T35" fmla="*/ 1 h 13"/>
                <a:gd name="T36" fmla="*/ 27 w 54"/>
                <a:gd name="T37" fmla="*/ 1 h 13"/>
                <a:gd name="T38" fmla="*/ 45 w 54"/>
                <a:gd name="T39" fmla="*/ 3 h 13"/>
                <a:gd name="T40" fmla="*/ 51 w 54"/>
                <a:gd name="T41" fmla="*/ 5 h 13"/>
                <a:gd name="T42" fmla="*/ 53 w 54"/>
                <a:gd name="T43" fmla="*/ 7 h 13"/>
                <a:gd name="T44" fmla="*/ 53 w 54"/>
                <a:gd name="T45" fmla="*/ 7 h 13"/>
                <a:gd name="T46" fmla="*/ 53 w 54"/>
                <a:gd name="T47" fmla="*/ 7 h 13"/>
                <a:gd name="T48" fmla="*/ 53 w 54"/>
                <a:gd name="T49" fmla="*/ 7 h 13"/>
                <a:gd name="T50" fmla="*/ 53 w 54"/>
                <a:gd name="T51" fmla="*/ 7 h 13"/>
                <a:gd name="T52" fmla="*/ 54 w 54"/>
                <a:gd name="T53" fmla="*/ 7 h 13"/>
                <a:gd name="T54" fmla="*/ 54 w 54"/>
                <a:gd name="T55" fmla="*/ 7 h 13"/>
                <a:gd name="T56" fmla="*/ 51 w 54"/>
                <a:gd name="T57" fmla="*/ 4 h 13"/>
                <a:gd name="T58" fmla="*/ 27 w 54"/>
                <a:gd name="T59" fmla="*/ 0 h 13"/>
                <a:gd name="T60" fmla="*/ 23 w 54"/>
                <a:gd name="T61" fmla="*/ 0 h 13"/>
                <a:gd name="T62" fmla="*/ 7 w 54"/>
                <a:gd name="T63" fmla="*/ 1 h 13"/>
                <a:gd name="T64" fmla="*/ 2 w 54"/>
                <a:gd name="T65" fmla="*/ 3 h 13"/>
                <a:gd name="T66" fmla="*/ 0 w 54"/>
                <a:gd name="T67" fmla="*/ 6 h 13"/>
                <a:gd name="T68" fmla="*/ 0 w 54"/>
                <a:gd name="T69" fmla="*/ 6 h 13"/>
                <a:gd name="T70" fmla="*/ 0 w 54"/>
                <a:gd name="T71" fmla="*/ 5 h 13"/>
                <a:gd name="T72" fmla="*/ 0 w 54"/>
                <a:gd name="T73" fmla="*/ 6 h 13"/>
                <a:gd name="T74" fmla="*/ 2 w 54"/>
                <a:gd name="T75" fmla="*/ 8 h 13"/>
                <a:gd name="T76" fmla="*/ 26 w 54"/>
                <a:gd name="T77" fmla="*/ 13 h 13"/>
                <a:gd name="T78" fmla="*/ 30 w 54"/>
                <a:gd name="T79" fmla="*/ 13 h 13"/>
                <a:gd name="T80" fmla="*/ 47 w 54"/>
                <a:gd name="T81" fmla="*/ 12 h 13"/>
                <a:gd name="T82" fmla="*/ 52 w 54"/>
                <a:gd name="T83" fmla="*/ 10 h 13"/>
                <a:gd name="T84" fmla="*/ 54 w 54"/>
                <a:gd name="T85" fmla="*/ 7 h 13"/>
                <a:gd name="T86" fmla="*/ 54 w 54"/>
                <a:gd name="T87" fmla="*/ 7 h 13"/>
                <a:gd name="T88" fmla="*/ 54 w 54"/>
                <a:gd name="T89" fmla="*/ 7 h 13"/>
                <a:gd name="T90" fmla="*/ 53 w 54"/>
                <a:gd name="T91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4" h="13">
                  <a:moveTo>
                    <a:pt x="53" y="7"/>
                  </a:moveTo>
                  <a:cubicBezTo>
                    <a:pt x="53" y="7"/>
                    <a:pt x="53" y="7"/>
                    <a:pt x="53" y="7"/>
                  </a:cubicBezTo>
                  <a:cubicBezTo>
                    <a:pt x="53" y="8"/>
                    <a:pt x="52" y="8"/>
                    <a:pt x="51" y="9"/>
                  </a:cubicBezTo>
                  <a:cubicBezTo>
                    <a:pt x="48" y="11"/>
                    <a:pt x="40" y="12"/>
                    <a:pt x="30" y="12"/>
                  </a:cubicBezTo>
                  <a:cubicBezTo>
                    <a:pt x="29" y="12"/>
                    <a:pt x="28" y="12"/>
                    <a:pt x="27" y="12"/>
                  </a:cubicBezTo>
                  <a:cubicBezTo>
                    <a:pt x="19" y="12"/>
                    <a:pt x="13" y="11"/>
                    <a:pt x="8" y="10"/>
                  </a:cubicBezTo>
                  <a:cubicBezTo>
                    <a:pt x="6" y="9"/>
                    <a:pt x="4" y="8"/>
                    <a:pt x="2" y="8"/>
                  </a:cubicBezTo>
                  <a:cubicBezTo>
                    <a:pt x="1" y="7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5"/>
                    <a:pt x="1" y="4"/>
                    <a:pt x="2" y="4"/>
                  </a:cubicBezTo>
                  <a:cubicBezTo>
                    <a:pt x="5" y="2"/>
                    <a:pt x="13" y="1"/>
                    <a:pt x="23" y="1"/>
                  </a:cubicBezTo>
                  <a:cubicBezTo>
                    <a:pt x="24" y="1"/>
                    <a:pt x="25" y="1"/>
                    <a:pt x="27" y="1"/>
                  </a:cubicBezTo>
                  <a:cubicBezTo>
                    <a:pt x="34" y="1"/>
                    <a:pt x="41" y="2"/>
                    <a:pt x="45" y="3"/>
                  </a:cubicBezTo>
                  <a:cubicBezTo>
                    <a:pt x="48" y="4"/>
                    <a:pt x="50" y="5"/>
                    <a:pt x="51" y="5"/>
                  </a:cubicBezTo>
                  <a:cubicBezTo>
                    <a:pt x="52" y="6"/>
                    <a:pt x="53" y="7"/>
                    <a:pt x="53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54" y="7"/>
                    <a:pt x="54" y="7"/>
                    <a:pt x="54" y="7"/>
                  </a:cubicBezTo>
                  <a:cubicBezTo>
                    <a:pt x="54" y="7"/>
                    <a:pt x="54" y="7"/>
                    <a:pt x="54" y="7"/>
                  </a:cubicBezTo>
                  <a:cubicBezTo>
                    <a:pt x="54" y="6"/>
                    <a:pt x="53" y="5"/>
                    <a:pt x="51" y="4"/>
                  </a:cubicBezTo>
                  <a:cubicBezTo>
                    <a:pt x="47" y="2"/>
                    <a:pt x="38" y="0"/>
                    <a:pt x="27" y="0"/>
                  </a:cubicBezTo>
                  <a:cubicBezTo>
                    <a:pt x="25" y="0"/>
                    <a:pt x="24" y="0"/>
                    <a:pt x="23" y="0"/>
                  </a:cubicBezTo>
                  <a:cubicBezTo>
                    <a:pt x="16" y="0"/>
                    <a:pt x="11" y="0"/>
                    <a:pt x="7" y="1"/>
                  </a:cubicBezTo>
                  <a:cubicBezTo>
                    <a:pt x="5" y="2"/>
                    <a:pt x="3" y="2"/>
                    <a:pt x="2" y="3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1" y="8"/>
                    <a:pt x="2" y="8"/>
                  </a:cubicBezTo>
                  <a:cubicBezTo>
                    <a:pt x="6" y="11"/>
                    <a:pt x="15" y="13"/>
                    <a:pt x="26" y="13"/>
                  </a:cubicBezTo>
                  <a:cubicBezTo>
                    <a:pt x="28" y="13"/>
                    <a:pt x="29" y="13"/>
                    <a:pt x="30" y="13"/>
                  </a:cubicBezTo>
                  <a:cubicBezTo>
                    <a:pt x="37" y="13"/>
                    <a:pt x="42" y="12"/>
                    <a:pt x="47" y="12"/>
                  </a:cubicBezTo>
                  <a:cubicBezTo>
                    <a:pt x="49" y="11"/>
                    <a:pt x="50" y="10"/>
                    <a:pt x="52" y="10"/>
                  </a:cubicBezTo>
                  <a:cubicBezTo>
                    <a:pt x="53" y="9"/>
                    <a:pt x="54" y="8"/>
                    <a:pt x="54" y="7"/>
                  </a:cubicBezTo>
                  <a:cubicBezTo>
                    <a:pt x="54" y="7"/>
                    <a:pt x="54" y="7"/>
                    <a:pt x="54" y="7"/>
                  </a:cubicBezTo>
                  <a:cubicBezTo>
                    <a:pt x="54" y="7"/>
                    <a:pt x="54" y="7"/>
                    <a:pt x="54" y="7"/>
                  </a:cubicBezTo>
                  <a:lnTo>
                    <a:pt x="53" y="7"/>
                  </a:lnTo>
                  <a:close/>
                </a:path>
              </a:pathLst>
            </a:custGeom>
            <a:solidFill>
              <a:srgbClr val="80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pic>
          <p:nvPicPr>
            <p:cNvPr id="1338" name="Picture 31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4" y="2971"/>
              <a:ext cx="154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43" name="Freeform 315"/>
            <p:cNvSpPr>
              <a:spLocks/>
            </p:cNvSpPr>
            <p:nvPr/>
          </p:nvSpPr>
          <p:spPr bwMode="auto">
            <a:xfrm>
              <a:off x="1304" y="2991"/>
              <a:ext cx="116" cy="116"/>
            </a:xfrm>
            <a:custGeom>
              <a:avLst/>
              <a:gdLst>
                <a:gd name="T0" fmla="*/ 127 w 127"/>
                <a:gd name="T1" fmla="*/ 63 h 127"/>
                <a:gd name="T2" fmla="*/ 64 w 127"/>
                <a:gd name="T3" fmla="*/ 127 h 127"/>
                <a:gd name="T4" fmla="*/ 1 w 127"/>
                <a:gd name="T5" fmla="*/ 64 h 127"/>
                <a:gd name="T6" fmla="*/ 63 w 127"/>
                <a:gd name="T7" fmla="*/ 0 h 127"/>
                <a:gd name="T8" fmla="*/ 127 w 127"/>
                <a:gd name="T9" fmla="*/ 6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27">
                  <a:moveTo>
                    <a:pt x="127" y="63"/>
                  </a:moveTo>
                  <a:cubicBezTo>
                    <a:pt x="127" y="98"/>
                    <a:pt x="99" y="127"/>
                    <a:pt x="64" y="127"/>
                  </a:cubicBezTo>
                  <a:cubicBezTo>
                    <a:pt x="29" y="127"/>
                    <a:pt x="1" y="99"/>
                    <a:pt x="1" y="64"/>
                  </a:cubicBezTo>
                  <a:cubicBezTo>
                    <a:pt x="0" y="29"/>
                    <a:pt x="28" y="1"/>
                    <a:pt x="63" y="0"/>
                  </a:cubicBezTo>
                  <a:cubicBezTo>
                    <a:pt x="98" y="0"/>
                    <a:pt x="127" y="28"/>
                    <a:pt x="127" y="63"/>
                  </a:cubicBezTo>
                  <a:close/>
                </a:path>
              </a:pathLst>
            </a:custGeom>
            <a:solidFill>
              <a:srgbClr val="444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44" name="Freeform 316"/>
            <p:cNvSpPr>
              <a:spLocks/>
            </p:cNvSpPr>
            <p:nvPr/>
          </p:nvSpPr>
          <p:spPr bwMode="auto">
            <a:xfrm>
              <a:off x="1327" y="3013"/>
              <a:ext cx="72" cy="72"/>
            </a:xfrm>
            <a:custGeom>
              <a:avLst/>
              <a:gdLst>
                <a:gd name="T0" fmla="*/ 78 w 79"/>
                <a:gd name="T1" fmla="*/ 39 h 79"/>
                <a:gd name="T2" fmla="*/ 39 w 79"/>
                <a:gd name="T3" fmla="*/ 79 h 79"/>
                <a:gd name="T4" fmla="*/ 0 w 79"/>
                <a:gd name="T5" fmla="*/ 40 h 79"/>
                <a:gd name="T6" fmla="*/ 39 w 79"/>
                <a:gd name="T7" fmla="*/ 0 h 79"/>
                <a:gd name="T8" fmla="*/ 78 w 79"/>
                <a:gd name="T9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78" y="39"/>
                  </a:moveTo>
                  <a:cubicBezTo>
                    <a:pt x="79" y="61"/>
                    <a:pt x="61" y="79"/>
                    <a:pt x="39" y="79"/>
                  </a:cubicBezTo>
                  <a:cubicBezTo>
                    <a:pt x="18" y="79"/>
                    <a:pt x="0" y="62"/>
                    <a:pt x="0" y="40"/>
                  </a:cubicBezTo>
                  <a:cubicBezTo>
                    <a:pt x="0" y="18"/>
                    <a:pt x="17" y="0"/>
                    <a:pt x="39" y="0"/>
                  </a:cubicBezTo>
                  <a:cubicBezTo>
                    <a:pt x="61" y="0"/>
                    <a:pt x="78" y="18"/>
                    <a:pt x="78" y="39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45" name="Freeform 317"/>
            <p:cNvSpPr>
              <a:spLocks/>
            </p:cNvSpPr>
            <p:nvPr/>
          </p:nvSpPr>
          <p:spPr bwMode="auto">
            <a:xfrm>
              <a:off x="1332" y="3013"/>
              <a:ext cx="66" cy="48"/>
            </a:xfrm>
            <a:custGeom>
              <a:avLst/>
              <a:gdLst>
                <a:gd name="T0" fmla="*/ 34 w 73"/>
                <a:gd name="T1" fmla="*/ 0 h 53"/>
                <a:gd name="T2" fmla="*/ 0 w 73"/>
                <a:gd name="T3" fmla="*/ 20 h 53"/>
                <a:gd name="T4" fmla="*/ 72 w 73"/>
                <a:gd name="T5" fmla="*/ 49 h 53"/>
                <a:gd name="T6" fmla="*/ 73 w 73"/>
                <a:gd name="T7" fmla="*/ 39 h 53"/>
                <a:gd name="T8" fmla="*/ 34 w 73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53">
                  <a:moveTo>
                    <a:pt x="34" y="0"/>
                  </a:moveTo>
                  <a:cubicBezTo>
                    <a:pt x="19" y="0"/>
                    <a:pt x="7" y="8"/>
                    <a:pt x="0" y="20"/>
                  </a:cubicBezTo>
                  <a:cubicBezTo>
                    <a:pt x="14" y="35"/>
                    <a:pt x="39" y="53"/>
                    <a:pt x="72" y="49"/>
                  </a:cubicBezTo>
                  <a:cubicBezTo>
                    <a:pt x="73" y="46"/>
                    <a:pt x="73" y="43"/>
                    <a:pt x="73" y="39"/>
                  </a:cubicBezTo>
                  <a:cubicBezTo>
                    <a:pt x="73" y="18"/>
                    <a:pt x="56" y="0"/>
                    <a:pt x="34" y="0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46" name="Freeform 318"/>
            <p:cNvSpPr>
              <a:spLocks/>
            </p:cNvSpPr>
            <p:nvPr/>
          </p:nvSpPr>
          <p:spPr bwMode="auto">
            <a:xfrm>
              <a:off x="1345" y="3034"/>
              <a:ext cx="34" cy="34"/>
            </a:xfrm>
            <a:custGeom>
              <a:avLst/>
              <a:gdLst>
                <a:gd name="T0" fmla="*/ 37 w 37"/>
                <a:gd name="T1" fmla="*/ 18 h 37"/>
                <a:gd name="T2" fmla="*/ 19 w 37"/>
                <a:gd name="T3" fmla="*/ 37 h 37"/>
                <a:gd name="T4" fmla="*/ 1 w 37"/>
                <a:gd name="T5" fmla="*/ 18 h 37"/>
                <a:gd name="T6" fmla="*/ 19 w 37"/>
                <a:gd name="T7" fmla="*/ 0 h 37"/>
                <a:gd name="T8" fmla="*/ 37 w 37"/>
                <a:gd name="T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7">
                  <a:moveTo>
                    <a:pt x="37" y="18"/>
                  </a:moveTo>
                  <a:cubicBezTo>
                    <a:pt x="37" y="28"/>
                    <a:pt x="29" y="37"/>
                    <a:pt x="19" y="37"/>
                  </a:cubicBezTo>
                  <a:cubicBezTo>
                    <a:pt x="9" y="37"/>
                    <a:pt x="1" y="29"/>
                    <a:pt x="1" y="18"/>
                  </a:cubicBezTo>
                  <a:cubicBezTo>
                    <a:pt x="0" y="8"/>
                    <a:pt x="9" y="0"/>
                    <a:pt x="19" y="0"/>
                  </a:cubicBezTo>
                  <a:cubicBezTo>
                    <a:pt x="29" y="0"/>
                    <a:pt x="37" y="8"/>
                    <a:pt x="37" y="18"/>
                  </a:cubicBez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47" name="Freeform 319"/>
            <p:cNvSpPr>
              <a:spLocks/>
            </p:cNvSpPr>
            <p:nvPr/>
          </p:nvSpPr>
          <p:spPr bwMode="auto">
            <a:xfrm>
              <a:off x="1347" y="3034"/>
              <a:ext cx="31" cy="31"/>
            </a:xfrm>
            <a:custGeom>
              <a:avLst/>
              <a:gdLst>
                <a:gd name="T0" fmla="*/ 34 w 34"/>
                <a:gd name="T1" fmla="*/ 17 h 34"/>
                <a:gd name="T2" fmla="*/ 17 w 34"/>
                <a:gd name="T3" fmla="*/ 34 h 34"/>
                <a:gd name="T4" fmla="*/ 0 w 34"/>
                <a:gd name="T5" fmla="*/ 17 h 34"/>
                <a:gd name="T6" fmla="*/ 17 w 34"/>
                <a:gd name="T7" fmla="*/ 0 h 34"/>
                <a:gd name="T8" fmla="*/ 34 w 34"/>
                <a:gd name="T9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4">
                  <a:moveTo>
                    <a:pt x="34" y="17"/>
                  </a:moveTo>
                  <a:cubicBezTo>
                    <a:pt x="34" y="26"/>
                    <a:pt x="27" y="34"/>
                    <a:pt x="17" y="34"/>
                  </a:cubicBez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4" y="7"/>
                    <a:pt x="34" y="17"/>
                  </a:cubicBezTo>
                  <a:close/>
                </a:path>
              </a:pathLst>
            </a:custGeom>
            <a:solidFill>
              <a:srgbClr val="56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48" name="Freeform 320"/>
            <p:cNvSpPr>
              <a:spLocks/>
            </p:cNvSpPr>
            <p:nvPr/>
          </p:nvSpPr>
          <p:spPr bwMode="auto">
            <a:xfrm>
              <a:off x="1349" y="3034"/>
              <a:ext cx="29" cy="20"/>
            </a:xfrm>
            <a:custGeom>
              <a:avLst/>
              <a:gdLst>
                <a:gd name="T0" fmla="*/ 15 w 32"/>
                <a:gd name="T1" fmla="*/ 0 h 22"/>
                <a:gd name="T2" fmla="*/ 0 w 32"/>
                <a:gd name="T3" fmla="*/ 8 h 22"/>
                <a:gd name="T4" fmla="*/ 32 w 32"/>
                <a:gd name="T5" fmla="*/ 21 h 22"/>
                <a:gd name="T6" fmla="*/ 32 w 32"/>
                <a:gd name="T7" fmla="*/ 17 h 22"/>
                <a:gd name="T8" fmla="*/ 15 w 32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22">
                  <a:moveTo>
                    <a:pt x="15" y="0"/>
                  </a:moveTo>
                  <a:cubicBezTo>
                    <a:pt x="9" y="0"/>
                    <a:pt x="3" y="3"/>
                    <a:pt x="0" y="8"/>
                  </a:cubicBezTo>
                  <a:cubicBezTo>
                    <a:pt x="6" y="15"/>
                    <a:pt x="17" y="22"/>
                    <a:pt x="32" y="21"/>
                  </a:cubicBezTo>
                  <a:cubicBezTo>
                    <a:pt x="32" y="19"/>
                    <a:pt x="32" y="18"/>
                    <a:pt x="32" y="17"/>
                  </a:cubicBezTo>
                  <a:cubicBezTo>
                    <a:pt x="32" y="7"/>
                    <a:pt x="24" y="0"/>
                    <a:pt x="15" y="0"/>
                  </a:cubicBezTo>
                  <a:close/>
                </a:path>
              </a:pathLst>
            </a:custGeom>
            <a:solidFill>
              <a:srgbClr val="56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pic>
          <p:nvPicPr>
            <p:cNvPr id="1345" name="Picture 32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6" y="3069"/>
              <a:ext cx="13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46" name="Picture 322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5" y="3015"/>
              <a:ext cx="13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47" name="Picture 32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5" y="3061"/>
              <a:ext cx="13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48" name="Picture 32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5" y="3020"/>
              <a:ext cx="14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49" name="Picture 32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3" y="3042"/>
              <a:ext cx="14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50" name="Picture 32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8" y="3042"/>
              <a:ext cx="14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51" name="Picture 327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4" y="3020"/>
              <a:ext cx="13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52" name="Picture 328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5" y="3062"/>
              <a:ext cx="17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53" name="Picture 329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5" y="2968"/>
              <a:ext cx="156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49" name="Freeform 330"/>
            <p:cNvSpPr>
              <a:spLocks/>
            </p:cNvSpPr>
            <p:nvPr/>
          </p:nvSpPr>
          <p:spPr bwMode="auto">
            <a:xfrm>
              <a:off x="1552" y="2797"/>
              <a:ext cx="2" cy="240"/>
            </a:xfrm>
            <a:custGeom>
              <a:avLst/>
              <a:gdLst>
                <a:gd name="T0" fmla="*/ 2 w 2"/>
                <a:gd name="T1" fmla="*/ 0 h 240"/>
                <a:gd name="T2" fmla="*/ 2 w 2"/>
                <a:gd name="T3" fmla="*/ 240 h 240"/>
                <a:gd name="T4" fmla="*/ 0 w 2"/>
                <a:gd name="T5" fmla="*/ 240 h 240"/>
                <a:gd name="T6" fmla="*/ 0 w 2"/>
                <a:gd name="T7" fmla="*/ 1 h 240"/>
                <a:gd name="T8" fmla="*/ 2 w 2"/>
                <a:gd name="T9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40">
                  <a:moveTo>
                    <a:pt x="2" y="0"/>
                  </a:moveTo>
                  <a:lnTo>
                    <a:pt x="2" y="240"/>
                  </a:lnTo>
                  <a:lnTo>
                    <a:pt x="0" y="240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9F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50" name="Freeform 331"/>
            <p:cNvSpPr>
              <a:spLocks/>
            </p:cNvSpPr>
            <p:nvPr/>
          </p:nvSpPr>
          <p:spPr bwMode="auto">
            <a:xfrm>
              <a:off x="1446" y="2879"/>
              <a:ext cx="287" cy="161"/>
            </a:xfrm>
            <a:custGeom>
              <a:avLst/>
              <a:gdLst>
                <a:gd name="T0" fmla="*/ 4 w 314"/>
                <a:gd name="T1" fmla="*/ 8 h 176"/>
                <a:gd name="T2" fmla="*/ 2 w 314"/>
                <a:gd name="T3" fmla="*/ 150 h 176"/>
                <a:gd name="T4" fmla="*/ 7 w 314"/>
                <a:gd name="T5" fmla="*/ 168 h 176"/>
                <a:gd name="T6" fmla="*/ 18 w 314"/>
                <a:gd name="T7" fmla="*/ 172 h 176"/>
                <a:gd name="T8" fmla="*/ 169 w 314"/>
                <a:gd name="T9" fmla="*/ 172 h 176"/>
                <a:gd name="T10" fmla="*/ 233 w 314"/>
                <a:gd name="T11" fmla="*/ 133 h 176"/>
                <a:gd name="T12" fmla="*/ 245 w 314"/>
                <a:gd name="T13" fmla="*/ 107 h 176"/>
                <a:gd name="T14" fmla="*/ 297 w 314"/>
                <a:gd name="T15" fmla="*/ 74 h 176"/>
                <a:gd name="T16" fmla="*/ 306 w 314"/>
                <a:gd name="T17" fmla="*/ 72 h 176"/>
                <a:gd name="T18" fmla="*/ 309 w 314"/>
                <a:gd name="T19" fmla="*/ 66 h 176"/>
                <a:gd name="T20" fmla="*/ 305 w 314"/>
                <a:gd name="T21" fmla="*/ 4 h 176"/>
                <a:gd name="T22" fmla="*/ 302 w 314"/>
                <a:gd name="T23" fmla="*/ 0 h 176"/>
                <a:gd name="T24" fmla="*/ 304 w 314"/>
                <a:gd name="T25" fmla="*/ 0 h 176"/>
                <a:gd name="T26" fmla="*/ 306 w 314"/>
                <a:gd name="T27" fmla="*/ 3 h 176"/>
                <a:gd name="T28" fmla="*/ 310 w 314"/>
                <a:gd name="T29" fmla="*/ 67 h 176"/>
                <a:gd name="T30" fmla="*/ 306 w 314"/>
                <a:gd name="T31" fmla="*/ 74 h 176"/>
                <a:gd name="T32" fmla="*/ 297 w 314"/>
                <a:gd name="T33" fmla="*/ 76 h 176"/>
                <a:gd name="T34" fmla="*/ 246 w 314"/>
                <a:gd name="T35" fmla="*/ 108 h 176"/>
                <a:gd name="T36" fmla="*/ 234 w 314"/>
                <a:gd name="T37" fmla="*/ 134 h 176"/>
                <a:gd name="T38" fmla="*/ 169 w 314"/>
                <a:gd name="T39" fmla="*/ 174 h 176"/>
                <a:gd name="T40" fmla="*/ 18 w 314"/>
                <a:gd name="T41" fmla="*/ 174 h 176"/>
                <a:gd name="T42" fmla="*/ 6 w 314"/>
                <a:gd name="T43" fmla="*/ 169 h 176"/>
                <a:gd name="T44" fmla="*/ 0 w 314"/>
                <a:gd name="T45" fmla="*/ 150 h 176"/>
                <a:gd name="T46" fmla="*/ 2 w 314"/>
                <a:gd name="T47" fmla="*/ 8 h 176"/>
                <a:gd name="T48" fmla="*/ 4 w 314"/>
                <a:gd name="T49" fmla="*/ 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14" h="176">
                  <a:moveTo>
                    <a:pt x="4" y="8"/>
                  </a:moveTo>
                  <a:cubicBezTo>
                    <a:pt x="3" y="32"/>
                    <a:pt x="2" y="129"/>
                    <a:pt x="2" y="150"/>
                  </a:cubicBezTo>
                  <a:cubicBezTo>
                    <a:pt x="2" y="158"/>
                    <a:pt x="3" y="164"/>
                    <a:pt x="7" y="168"/>
                  </a:cubicBezTo>
                  <a:cubicBezTo>
                    <a:pt x="11" y="173"/>
                    <a:pt x="18" y="172"/>
                    <a:pt x="18" y="172"/>
                  </a:cubicBezTo>
                  <a:cubicBezTo>
                    <a:pt x="19" y="172"/>
                    <a:pt x="99" y="174"/>
                    <a:pt x="169" y="172"/>
                  </a:cubicBezTo>
                  <a:cubicBezTo>
                    <a:pt x="220" y="170"/>
                    <a:pt x="225" y="154"/>
                    <a:pt x="233" y="133"/>
                  </a:cubicBezTo>
                  <a:cubicBezTo>
                    <a:pt x="236" y="125"/>
                    <a:pt x="239" y="116"/>
                    <a:pt x="245" y="107"/>
                  </a:cubicBezTo>
                  <a:cubicBezTo>
                    <a:pt x="261" y="80"/>
                    <a:pt x="283" y="76"/>
                    <a:pt x="297" y="74"/>
                  </a:cubicBezTo>
                  <a:cubicBezTo>
                    <a:pt x="301" y="73"/>
                    <a:pt x="304" y="73"/>
                    <a:pt x="306" y="72"/>
                  </a:cubicBezTo>
                  <a:cubicBezTo>
                    <a:pt x="307" y="71"/>
                    <a:pt x="308" y="69"/>
                    <a:pt x="309" y="66"/>
                  </a:cubicBezTo>
                  <a:cubicBezTo>
                    <a:pt x="312" y="50"/>
                    <a:pt x="308" y="9"/>
                    <a:pt x="305" y="4"/>
                  </a:cubicBezTo>
                  <a:cubicBezTo>
                    <a:pt x="305" y="4"/>
                    <a:pt x="304" y="2"/>
                    <a:pt x="302" y="0"/>
                  </a:cubicBezTo>
                  <a:cubicBezTo>
                    <a:pt x="304" y="0"/>
                    <a:pt x="304" y="0"/>
                    <a:pt x="304" y="0"/>
                  </a:cubicBezTo>
                  <a:cubicBezTo>
                    <a:pt x="305" y="1"/>
                    <a:pt x="306" y="3"/>
                    <a:pt x="306" y="3"/>
                  </a:cubicBezTo>
                  <a:cubicBezTo>
                    <a:pt x="309" y="8"/>
                    <a:pt x="314" y="50"/>
                    <a:pt x="310" y="67"/>
                  </a:cubicBezTo>
                  <a:cubicBezTo>
                    <a:pt x="309" y="71"/>
                    <a:pt x="308" y="73"/>
                    <a:pt x="306" y="74"/>
                  </a:cubicBezTo>
                  <a:cubicBezTo>
                    <a:pt x="304" y="75"/>
                    <a:pt x="301" y="75"/>
                    <a:pt x="297" y="76"/>
                  </a:cubicBezTo>
                  <a:cubicBezTo>
                    <a:pt x="284" y="78"/>
                    <a:pt x="262" y="82"/>
                    <a:pt x="246" y="108"/>
                  </a:cubicBezTo>
                  <a:cubicBezTo>
                    <a:pt x="240" y="117"/>
                    <a:pt x="237" y="126"/>
                    <a:pt x="234" y="134"/>
                  </a:cubicBezTo>
                  <a:cubicBezTo>
                    <a:pt x="227" y="155"/>
                    <a:pt x="221" y="172"/>
                    <a:pt x="169" y="174"/>
                  </a:cubicBezTo>
                  <a:cubicBezTo>
                    <a:pt x="99" y="176"/>
                    <a:pt x="19" y="174"/>
                    <a:pt x="18" y="174"/>
                  </a:cubicBezTo>
                  <a:cubicBezTo>
                    <a:pt x="18" y="174"/>
                    <a:pt x="11" y="175"/>
                    <a:pt x="6" y="169"/>
                  </a:cubicBezTo>
                  <a:cubicBezTo>
                    <a:pt x="2" y="165"/>
                    <a:pt x="0" y="159"/>
                    <a:pt x="0" y="150"/>
                  </a:cubicBezTo>
                  <a:cubicBezTo>
                    <a:pt x="0" y="129"/>
                    <a:pt x="2" y="32"/>
                    <a:pt x="2" y="8"/>
                  </a:cubicBezTo>
                  <a:cubicBezTo>
                    <a:pt x="3" y="8"/>
                    <a:pt x="3" y="8"/>
                    <a:pt x="4" y="8"/>
                  </a:cubicBezTo>
                  <a:close/>
                </a:path>
              </a:pathLst>
            </a:custGeom>
            <a:solidFill>
              <a:srgbClr val="FF9F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51" name="Freeform 332"/>
            <p:cNvSpPr>
              <a:spLocks/>
            </p:cNvSpPr>
            <p:nvPr/>
          </p:nvSpPr>
          <p:spPr bwMode="auto">
            <a:xfrm>
              <a:off x="1696" y="2991"/>
              <a:ext cx="116" cy="116"/>
            </a:xfrm>
            <a:custGeom>
              <a:avLst/>
              <a:gdLst>
                <a:gd name="T0" fmla="*/ 127 w 127"/>
                <a:gd name="T1" fmla="*/ 63 h 127"/>
                <a:gd name="T2" fmla="*/ 64 w 127"/>
                <a:gd name="T3" fmla="*/ 127 h 127"/>
                <a:gd name="T4" fmla="*/ 0 w 127"/>
                <a:gd name="T5" fmla="*/ 64 h 127"/>
                <a:gd name="T6" fmla="*/ 63 w 127"/>
                <a:gd name="T7" fmla="*/ 0 h 127"/>
                <a:gd name="T8" fmla="*/ 127 w 127"/>
                <a:gd name="T9" fmla="*/ 6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27">
                  <a:moveTo>
                    <a:pt x="127" y="63"/>
                  </a:moveTo>
                  <a:cubicBezTo>
                    <a:pt x="127" y="98"/>
                    <a:pt x="99" y="127"/>
                    <a:pt x="64" y="127"/>
                  </a:cubicBezTo>
                  <a:cubicBezTo>
                    <a:pt x="29" y="127"/>
                    <a:pt x="0" y="99"/>
                    <a:pt x="0" y="64"/>
                  </a:cubicBezTo>
                  <a:cubicBezTo>
                    <a:pt x="0" y="29"/>
                    <a:pt x="28" y="1"/>
                    <a:pt x="63" y="0"/>
                  </a:cubicBezTo>
                  <a:cubicBezTo>
                    <a:pt x="98" y="0"/>
                    <a:pt x="126" y="28"/>
                    <a:pt x="127" y="63"/>
                  </a:cubicBezTo>
                  <a:close/>
                </a:path>
              </a:pathLst>
            </a:custGeom>
            <a:solidFill>
              <a:srgbClr val="444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52" name="Freeform 333"/>
            <p:cNvSpPr>
              <a:spLocks/>
            </p:cNvSpPr>
            <p:nvPr/>
          </p:nvSpPr>
          <p:spPr bwMode="auto">
            <a:xfrm>
              <a:off x="1717" y="3013"/>
              <a:ext cx="73" cy="72"/>
            </a:xfrm>
            <a:custGeom>
              <a:avLst/>
              <a:gdLst>
                <a:gd name="T0" fmla="*/ 79 w 79"/>
                <a:gd name="T1" fmla="*/ 39 h 79"/>
                <a:gd name="T2" fmla="*/ 40 w 79"/>
                <a:gd name="T3" fmla="*/ 79 h 79"/>
                <a:gd name="T4" fmla="*/ 0 w 79"/>
                <a:gd name="T5" fmla="*/ 40 h 79"/>
                <a:gd name="T6" fmla="*/ 39 w 79"/>
                <a:gd name="T7" fmla="*/ 0 h 79"/>
                <a:gd name="T8" fmla="*/ 79 w 79"/>
                <a:gd name="T9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79" y="39"/>
                  </a:moveTo>
                  <a:cubicBezTo>
                    <a:pt x="79" y="61"/>
                    <a:pt x="62" y="79"/>
                    <a:pt x="40" y="79"/>
                  </a:cubicBezTo>
                  <a:cubicBezTo>
                    <a:pt x="18" y="79"/>
                    <a:pt x="0" y="62"/>
                    <a:pt x="0" y="40"/>
                  </a:cubicBezTo>
                  <a:cubicBezTo>
                    <a:pt x="0" y="18"/>
                    <a:pt x="18" y="0"/>
                    <a:pt x="39" y="0"/>
                  </a:cubicBezTo>
                  <a:cubicBezTo>
                    <a:pt x="61" y="0"/>
                    <a:pt x="79" y="18"/>
                    <a:pt x="79" y="39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53" name="Freeform 334"/>
            <p:cNvSpPr>
              <a:spLocks/>
            </p:cNvSpPr>
            <p:nvPr/>
          </p:nvSpPr>
          <p:spPr bwMode="auto">
            <a:xfrm>
              <a:off x="1722" y="3013"/>
              <a:ext cx="68" cy="48"/>
            </a:xfrm>
            <a:custGeom>
              <a:avLst/>
              <a:gdLst>
                <a:gd name="T0" fmla="*/ 34 w 74"/>
                <a:gd name="T1" fmla="*/ 0 h 53"/>
                <a:gd name="T2" fmla="*/ 0 w 74"/>
                <a:gd name="T3" fmla="*/ 20 h 53"/>
                <a:gd name="T4" fmla="*/ 73 w 74"/>
                <a:gd name="T5" fmla="*/ 49 h 53"/>
                <a:gd name="T6" fmla="*/ 74 w 74"/>
                <a:gd name="T7" fmla="*/ 39 h 53"/>
                <a:gd name="T8" fmla="*/ 34 w 74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53">
                  <a:moveTo>
                    <a:pt x="34" y="0"/>
                  </a:moveTo>
                  <a:cubicBezTo>
                    <a:pt x="20" y="0"/>
                    <a:pt x="7" y="8"/>
                    <a:pt x="0" y="20"/>
                  </a:cubicBezTo>
                  <a:cubicBezTo>
                    <a:pt x="15" y="35"/>
                    <a:pt x="39" y="53"/>
                    <a:pt x="73" y="49"/>
                  </a:cubicBezTo>
                  <a:cubicBezTo>
                    <a:pt x="74" y="46"/>
                    <a:pt x="74" y="43"/>
                    <a:pt x="74" y="39"/>
                  </a:cubicBezTo>
                  <a:cubicBezTo>
                    <a:pt x="74" y="18"/>
                    <a:pt x="56" y="0"/>
                    <a:pt x="34" y="0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54" name="Freeform 335"/>
            <p:cNvSpPr>
              <a:spLocks/>
            </p:cNvSpPr>
            <p:nvPr/>
          </p:nvSpPr>
          <p:spPr bwMode="auto">
            <a:xfrm>
              <a:off x="1737" y="3034"/>
              <a:ext cx="34" cy="34"/>
            </a:xfrm>
            <a:custGeom>
              <a:avLst/>
              <a:gdLst>
                <a:gd name="T0" fmla="*/ 37 w 37"/>
                <a:gd name="T1" fmla="*/ 18 h 37"/>
                <a:gd name="T2" fmla="*/ 19 w 37"/>
                <a:gd name="T3" fmla="*/ 37 h 37"/>
                <a:gd name="T4" fmla="*/ 0 w 37"/>
                <a:gd name="T5" fmla="*/ 18 h 37"/>
                <a:gd name="T6" fmla="*/ 18 w 37"/>
                <a:gd name="T7" fmla="*/ 0 h 37"/>
                <a:gd name="T8" fmla="*/ 37 w 37"/>
                <a:gd name="T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7">
                  <a:moveTo>
                    <a:pt x="37" y="18"/>
                  </a:moveTo>
                  <a:cubicBezTo>
                    <a:pt x="37" y="28"/>
                    <a:pt x="29" y="37"/>
                    <a:pt x="19" y="37"/>
                  </a:cubicBezTo>
                  <a:cubicBezTo>
                    <a:pt x="8" y="37"/>
                    <a:pt x="0" y="29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9" y="0"/>
                    <a:pt x="37" y="8"/>
                    <a:pt x="37" y="18"/>
                  </a:cubicBez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55" name="Freeform 336"/>
            <p:cNvSpPr>
              <a:spLocks/>
            </p:cNvSpPr>
            <p:nvPr/>
          </p:nvSpPr>
          <p:spPr bwMode="auto">
            <a:xfrm>
              <a:off x="1739" y="3034"/>
              <a:ext cx="31" cy="31"/>
            </a:xfrm>
            <a:custGeom>
              <a:avLst/>
              <a:gdLst>
                <a:gd name="T0" fmla="*/ 34 w 34"/>
                <a:gd name="T1" fmla="*/ 17 h 34"/>
                <a:gd name="T2" fmla="*/ 17 w 34"/>
                <a:gd name="T3" fmla="*/ 34 h 34"/>
                <a:gd name="T4" fmla="*/ 0 w 34"/>
                <a:gd name="T5" fmla="*/ 17 h 34"/>
                <a:gd name="T6" fmla="*/ 16 w 34"/>
                <a:gd name="T7" fmla="*/ 0 h 34"/>
                <a:gd name="T8" fmla="*/ 34 w 34"/>
                <a:gd name="T9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4">
                  <a:moveTo>
                    <a:pt x="34" y="17"/>
                  </a:moveTo>
                  <a:cubicBezTo>
                    <a:pt x="34" y="26"/>
                    <a:pt x="26" y="34"/>
                    <a:pt x="17" y="34"/>
                  </a:cubicBezTo>
                  <a:cubicBezTo>
                    <a:pt x="7" y="34"/>
                    <a:pt x="0" y="26"/>
                    <a:pt x="0" y="17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6" y="0"/>
                    <a:pt x="34" y="7"/>
                    <a:pt x="34" y="17"/>
                  </a:cubicBezTo>
                  <a:close/>
                </a:path>
              </a:pathLst>
            </a:custGeom>
            <a:solidFill>
              <a:srgbClr val="56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64" name="Freeform 337"/>
            <p:cNvSpPr>
              <a:spLocks/>
            </p:cNvSpPr>
            <p:nvPr/>
          </p:nvSpPr>
          <p:spPr bwMode="auto">
            <a:xfrm>
              <a:off x="1740" y="3034"/>
              <a:ext cx="30" cy="20"/>
            </a:xfrm>
            <a:custGeom>
              <a:avLst/>
              <a:gdLst>
                <a:gd name="T0" fmla="*/ 14 w 32"/>
                <a:gd name="T1" fmla="*/ 0 h 22"/>
                <a:gd name="T2" fmla="*/ 0 w 32"/>
                <a:gd name="T3" fmla="*/ 8 h 22"/>
                <a:gd name="T4" fmla="*/ 31 w 32"/>
                <a:gd name="T5" fmla="*/ 21 h 22"/>
                <a:gd name="T6" fmla="*/ 32 w 32"/>
                <a:gd name="T7" fmla="*/ 17 h 22"/>
                <a:gd name="T8" fmla="*/ 14 w 32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22">
                  <a:moveTo>
                    <a:pt x="14" y="0"/>
                  </a:moveTo>
                  <a:cubicBezTo>
                    <a:pt x="8" y="0"/>
                    <a:pt x="3" y="3"/>
                    <a:pt x="0" y="8"/>
                  </a:cubicBezTo>
                  <a:cubicBezTo>
                    <a:pt x="6" y="15"/>
                    <a:pt x="17" y="22"/>
                    <a:pt x="31" y="21"/>
                  </a:cubicBezTo>
                  <a:cubicBezTo>
                    <a:pt x="31" y="19"/>
                    <a:pt x="32" y="18"/>
                    <a:pt x="32" y="17"/>
                  </a:cubicBezTo>
                  <a:cubicBezTo>
                    <a:pt x="32" y="7"/>
                    <a:pt x="24" y="0"/>
                    <a:pt x="14" y="0"/>
                  </a:cubicBezTo>
                  <a:close/>
                </a:path>
              </a:pathLst>
            </a:custGeom>
            <a:solidFill>
              <a:srgbClr val="56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pic>
          <p:nvPicPr>
            <p:cNvPr id="1362" name="Picture 338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6" y="3069"/>
              <a:ext cx="14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63" name="Picture 339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6" y="3015"/>
              <a:ext cx="14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64" name="Picture 340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5" y="3061"/>
              <a:ext cx="14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65" name="Picture 341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6" y="3020"/>
              <a:ext cx="13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66" name="Picture 342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" y="3042"/>
              <a:ext cx="14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67" name="Picture 343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8" y="3042"/>
              <a:ext cx="14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68" name="Picture 344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5" y="3020"/>
              <a:ext cx="14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69" name="Picture 345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7" y="3062"/>
              <a:ext cx="16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65" name="Freeform 346"/>
            <p:cNvSpPr>
              <a:spLocks/>
            </p:cNvSpPr>
            <p:nvPr/>
          </p:nvSpPr>
          <p:spPr bwMode="auto">
            <a:xfrm>
              <a:off x="1404" y="2796"/>
              <a:ext cx="377" cy="91"/>
            </a:xfrm>
            <a:custGeom>
              <a:avLst/>
              <a:gdLst>
                <a:gd name="T0" fmla="*/ 300 w 413"/>
                <a:gd name="T1" fmla="*/ 9 h 99"/>
                <a:gd name="T2" fmla="*/ 300 w 413"/>
                <a:gd name="T3" fmla="*/ 9 h 99"/>
                <a:gd name="T4" fmla="*/ 413 w 413"/>
                <a:gd name="T5" fmla="*/ 66 h 99"/>
                <a:gd name="T6" fmla="*/ 413 w 413"/>
                <a:gd name="T7" fmla="*/ 66 h 99"/>
                <a:gd name="T8" fmla="*/ 400 w 413"/>
                <a:gd name="T9" fmla="*/ 89 h 99"/>
                <a:gd name="T10" fmla="*/ 66 w 413"/>
                <a:gd name="T11" fmla="*/ 98 h 99"/>
                <a:gd name="T12" fmla="*/ 0 w 413"/>
                <a:gd name="T13" fmla="*/ 98 h 99"/>
                <a:gd name="T14" fmla="*/ 122 w 413"/>
                <a:gd name="T15" fmla="*/ 16 h 99"/>
                <a:gd name="T16" fmla="*/ 300 w 413"/>
                <a:gd name="T17" fmla="*/ 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3" h="99">
                  <a:moveTo>
                    <a:pt x="300" y="9"/>
                  </a:moveTo>
                  <a:cubicBezTo>
                    <a:pt x="300" y="9"/>
                    <a:pt x="300" y="9"/>
                    <a:pt x="300" y="9"/>
                  </a:cubicBezTo>
                  <a:cubicBezTo>
                    <a:pt x="353" y="20"/>
                    <a:pt x="413" y="52"/>
                    <a:pt x="413" y="66"/>
                  </a:cubicBezTo>
                  <a:cubicBezTo>
                    <a:pt x="413" y="66"/>
                    <a:pt x="413" y="66"/>
                    <a:pt x="413" y="66"/>
                  </a:cubicBezTo>
                  <a:cubicBezTo>
                    <a:pt x="411" y="82"/>
                    <a:pt x="402" y="88"/>
                    <a:pt x="400" y="89"/>
                  </a:cubicBezTo>
                  <a:cubicBezTo>
                    <a:pt x="398" y="89"/>
                    <a:pt x="66" y="98"/>
                    <a:pt x="66" y="98"/>
                  </a:cubicBezTo>
                  <a:cubicBezTo>
                    <a:pt x="48" y="98"/>
                    <a:pt x="13" y="99"/>
                    <a:pt x="0" y="98"/>
                  </a:cubicBezTo>
                  <a:cubicBezTo>
                    <a:pt x="13" y="82"/>
                    <a:pt x="77" y="27"/>
                    <a:pt x="122" y="16"/>
                  </a:cubicBezTo>
                  <a:cubicBezTo>
                    <a:pt x="174" y="3"/>
                    <a:pt x="252" y="0"/>
                    <a:pt x="300" y="9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66" name="Freeform 347"/>
            <p:cNvSpPr>
              <a:spLocks/>
            </p:cNvSpPr>
            <p:nvPr/>
          </p:nvSpPr>
          <p:spPr bwMode="auto">
            <a:xfrm>
              <a:off x="1459" y="2796"/>
              <a:ext cx="294" cy="70"/>
            </a:xfrm>
            <a:custGeom>
              <a:avLst/>
              <a:gdLst>
                <a:gd name="T0" fmla="*/ 322 w 322"/>
                <a:gd name="T1" fmla="*/ 39 h 76"/>
                <a:gd name="T2" fmla="*/ 240 w 322"/>
                <a:gd name="T3" fmla="*/ 9 h 76"/>
                <a:gd name="T4" fmla="*/ 62 w 322"/>
                <a:gd name="T5" fmla="*/ 16 h 76"/>
                <a:gd name="T6" fmla="*/ 0 w 322"/>
                <a:gd name="T7" fmla="*/ 47 h 76"/>
                <a:gd name="T8" fmla="*/ 322 w 322"/>
                <a:gd name="T9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" h="76">
                  <a:moveTo>
                    <a:pt x="322" y="39"/>
                  </a:moveTo>
                  <a:cubicBezTo>
                    <a:pt x="299" y="27"/>
                    <a:pt x="269" y="15"/>
                    <a:pt x="240" y="9"/>
                  </a:cubicBezTo>
                  <a:cubicBezTo>
                    <a:pt x="192" y="0"/>
                    <a:pt x="114" y="3"/>
                    <a:pt x="62" y="16"/>
                  </a:cubicBezTo>
                  <a:cubicBezTo>
                    <a:pt x="43" y="20"/>
                    <a:pt x="21" y="33"/>
                    <a:pt x="0" y="47"/>
                  </a:cubicBezTo>
                  <a:cubicBezTo>
                    <a:pt x="111" y="76"/>
                    <a:pt x="247" y="55"/>
                    <a:pt x="322" y="39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67" name="Freeform 348"/>
            <p:cNvSpPr>
              <a:spLocks/>
            </p:cNvSpPr>
            <p:nvPr/>
          </p:nvSpPr>
          <p:spPr bwMode="auto">
            <a:xfrm>
              <a:off x="1534" y="2803"/>
              <a:ext cx="21" cy="79"/>
            </a:xfrm>
            <a:custGeom>
              <a:avLst/>
              <a:gdLst>
                <a:gd name="T0" fmla="*/ 13 w 21"/>
                <a:gd name="T1" fmla="*/ 1 h 79"/>
                <a:gd name="T2" fmla="*/ 0 w 21"/>
                <a:gd name="T3" fmla="*/ 79 h 79"/>
                <a:gd name="T4" fmla="*/ 20 w 21"/>
                <a:gd name="T5" fmla="*/ 79 h 79"/>
                <a:gd name="T6" fmla="*/ 21 w 21"/>
                <a:gd name="T7" fmla="*/ 0 h 79"/>
                <a:gd name="T8" fmla="*/ 13 w 21"/>
                <a:gd name="T9" fmla="*/ 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79">
                  <a:moveTo>
                    <a:pt x="13" y="1"/>
                  </a:moveTo>
                  <a:lnTo>
                    <a:pt x="0" y="79"/>
                  </a:lnTo>
                  <a:lnTo>
                    <a:pt x="20" y="79"/>
                  </a:lnTo>
                  <a:lnTo>
                    <a:pt x="21" y="0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68" name="Freeform 349"/>
            <p:cNvSpPr>
              <a:spLocks/>
            </p:cNvSpPr>
            <p:nvPr/>
          </p:nvSpPr>
          <p:spPr bwMode="auto">
            <a:xfrm>
              <a:off x="1684" y="2804"/>
              <a:ext cx="56" cy="76"/>
            </a:xfrm>
            <a:custGeom>
              <a:avLst/>
              <a:gdLst>
                <a:gd name="T0" fmla="*/ 0 w 56"/>
                <a:gd name="T1" fmla="*/ 0 h 76"/>
                <a:gd name="T2" fmla="*/ 27 w 56"/>
                <a:gd name="T3" fmla="*/ 76 h 76"/>
                <a:gd name="T4" fmla="*/ 56 w 56"/>
                <a:gd name="T5" fmla="*/ 75 h 76"/>
                <a:gd name="T6" fmla="*/ 8 w 56"/>
                <a:gd name="T7" fmla="*/ 1 h 76"/>
                <a:gd name="T8" fmla="*/ 0 w 56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76">
                  <a:moveTo>
                    <a:pt x="0" y="0"/>
                  </a:moveTo>
                  <a:lnTo>
                    <a:pt x="27" y="76"/>
                  </a:lnTo>
                  <a:lnTo>
                    <a:pt x="56" y="75"/>
                  </a:lnTo>
                  <a:lnTo>
                    <a:pt x="8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69" name="Freeform 350"/>
            <p:cNvSpPr>
              <a:spLocks/>
            </p:cNvSpPr>
            <p:nvPr/>
          </p:nvSpPr>
          <p:spPr bwMode="auto">
            <a:xfrm>
              <a:off x="1402" y="2879"/>
              <a:ext cx="20" cy="24"/>
            </a:xfrm>
            <a:custGeom>
              <a:avLst/>
              <a:gdLst>
                <a:gd name="T0" fmla="*/ 10 w 22"/>
                <a:gd name="T1" fmla="*/ 4 h 27"/>
                <a:gd name="T2" fmla="*/ 13 w 22"/>
                <a:gd name="T3" fmla="*/ 16 h 27"/>
                <a:gd name="T4" fmla="*/ 14 w 22"/>
                <a:gd name="T5" fmla="*/ 26 h 27"/>
                <a:gd name="T6" fmla="*/ 4 w 22"/>
                <a:gd name="T7" fmla="*/ 19 h 27"/>
                <a:gd name="T8" fmla="*/ 3 w 22"/>
                <a:gd name="T9" fmla="*/ 0 h 27"/>
                <a:gd name="T10" fmla="*/ 10 w 22"/>
                <a:gd name="T11" fmla="*/ 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27">
                  <a:moveTo>
                    <a:pt x="10" y="4"/>
                  </a:moveTo>
                  <a:cubicBezTo>
                    <a:pt x="10" y="4"/>
                    <a:pt x="12" y="13"/>
                    <a:pt x="13" y="16"/>
                  </a:cubicBezTo>
                  <a:cubicBezTo>
                    <a:pt x="14" y="19"/>
                    <a:pt x="22" y="25"/>
                    <a:pt x="14" y="26"/>
                  </a:cubicBezTo>
                  <a:cubicBezTo>
                    <a:pt x="7" y="27"/>
                    <a:pt x="0" y="26"/>
                    <a:pt x="4" y="19"/>
                  </a:cubicBezTo>
                  <a:cubicBezTo>
                    <a:pt x="7" y="11"/>
                    <a:pt x="3" y="0"/>
                    <a:pt x="3" y="0"/>
                  </a:cubicBezTo>
                  <a:lnTo>
                    <a:pt x="10" y="4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78" name="Freeform 351"/>
            <p:cNvSpPr>
              <a:spLocks/>
            </p:cNvSpPr>
            <p:nvPr/>
          </p:nvSpPr>
          <p:spPr bwMode="auto">
            <a:xfrm>
              <a:off x="1392" y="2855"/>
              <a:ext cx="26" cy="34"/>
            </a:xfrm>
            <a:custGeom>
              <a:avLst/>
              <a:gdLst>
                <a:gd name="T0" fmla="*/ 23 w 28"/>
                <a:gd name="T1" fmla="*/ 9 h 37"/>
                <a:gd name="T2" fmla="*/ 26 w 28"/>
                <a:gd name="T3" fmla="*/ 23 h 37"/>
                <a:gd name="T4" fmla="*/ 27 w 28"/>
                <a:gd name="T5" fmla="*/ 35 h 37"/>
                <a:gd name="T6" fmla="*/ 17 w 28"/>
                <a:gd name="T7" fmla="*/ 37 h 37"/>
                <a:gd name="T8" fmla="*/ 3 w 28"/>
                <a:gd name="T9" fmla="*/ 30 h 37"/>
                <a:gd name="T10" fmla="*/ 11 w 28"/>
                <a:gd name="T11" fmla="*/ 9 h 37"/>
                <a:gd name="T12" fmla="*/ 20 w 28"/>
                <a:gd name="T13" fmla="*/ 2 h 37"/>
                <a:gd name="T14" fmla="*/ 23 w 28"/>
                <a:gd name="T15" fmla="*/ 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37">
                  <a:moveTo>
                    <a:pt x="23" y="9"/>
                  </a:moveTo>
                  <a:cubicBezTo>
                    <a:pt x="24" y="12"/>
                    <a:pt x="25" y="19"/>
                    <a:pt x="26" y="23"/>
                  </a:cubicBezTo>
                  <a:cubicBezTo>
                    <a:pt x="27" y="27"/>
                    <a:pt x="28" y="34"/>
                    <a:pt x="27" y="35"/>
                  </a:cubicBezTo>
                  <a:cubicBezTo>
                    <a:pt x="25" y="37"/>
                    <a:pt x="22" y="37"/>
                    <a:pt x="17" y="37"/>
                  </a:cubicBezTo>
                  <a:cubicBezTo>
                    <a:pt x="12" y="37"/>
                    <a:pt x="6" y="36"/>
                    <a:pt x="3" y="30"/>
                  </a:cubicBezTo>
                  <a:cubicBezTo>
                    <a:pt x="0" y="22"/>
                    <a:pt x="8" y="12"/>
                    <a:pt x="11" y="9"/>
                  </a:cubicBezTo>
                  <a:cubicBezTo>
                    <a:pt x="15" y="5"/>
                    <a:pt x="18" y="0"/>
                    <a:pt x="20" y="2"/>
                  </a:cubicBezTo>
                  <a:cubicBezTo>
                    <a:pt x="22" y="3"/>
                    <a:pt x="22" y="5"/>
                    <a:pt x="23" y="9"/>
                  </a:cubicBezTo>
                  <a:close/>
                </a:path>
              </a:pathLst>
            </a:custGeom>
            <a:solidFill>
              <a:srgbClr val="FF9F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79" name="Freeform 352"/>
            <p:cNvSpPr>
              <a:spLocks/>
            </p:cNvSpPr>
            <p:nvPr/>
          </p:nvSpPr>
          <p:spPr bwMode="auto">
            <a:xfrm>
              <a:off x="2183" y="2724"/>
              <a:ext cx="249" cy="141"/>
            </a:xfrm>
            <a:custGeom>
              <a:avLst/>
              <a:gdLst>
                <a:gd name="T0" fmla="*/ 0 w 273"/>
                <a:gd name="T1" fmla="*/ 130 h 154"/>
                <a:gd name="T2" fmla="*/ 235 w 273"/>
                <a:gd name="T3" fmla="*/ 15 h 154"/>
                <a:gd name="T4" fmla="*/ 271 w 273"/>
                <a:gd name="T5" fmla="*/ 22 h 154"/>
                <a:gd name="T6" fmla="*/ 146 w 273"/>
                <a:gd name="T7" fmla="*/ 86 h 154"/>
                <a:gd name="T8" fmla="*/ 53 w 273"/>
                <a:gd name="T9" fmla="*/ 154 h 154"/>
                <a:gd name="T10" fmla="*/ 0 w 273"/>
                <a:gd name="T11" fmla="*/ 13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3" h="154">
                  <a:moveTo>
                    <a:pt x="0" y="130"/>
                  </a:moveTo>
                  <a:cubicBezTo>
                    <a:pt x="0" y="130"/>
                    <a:pt x="151" y="47"/>
                    <a:pt x="235" y="15"/>
                  </a:cubicBezTo>
                  <a:cubicBezTo>
                    <a:pt x="273" y="0"/>
                    <a:pt x="235" y="28"/>
                    <a:pt x="271" y="22"/>
                  </a:cubicBezTo>
                  <a:cubicBezTo>
                    <a:pt x="271" y="22"/>
                    <a:pt x="171" y="71"/>
                    <a:pt x="146" y="86"/>
                  </a:cubicBezTo>
                  <a:cubicBezTo>
                    <a:pt x="121" y="100"/>
                    <a:pt x="53" y="154"/>
                    <a:pt x="53" y="154"/>
                  </a:cubicBezTo>
                  <a:lnTo>
                    <a:pt x="0" y="13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44" name="Freeform 353"/>
            <p:cNvSpPr>
              <a:spLocks/>
            </p:cNvSpPr>
            <p:nvPr/>
          </p:nvSpPr>
          <p:spPr bwMode="auto">
            <a:xfrm>
              <a:off x="2758" y="2730"/>
              <a:ext cx="247" cy="131"/>
            </a:xfrm>
            <a:custGeom>
              <a:avLst/>
              <a:gdLst>
                <a:gd name="T0" fmla="*/ 271 w 271"/>
                <a:gd name="T1" fmla="*/ 116 h 144"/>
                <a:gd name="T2" fmla="*/ 41 w 271"/>
                <a:gd name="T3" fmla="*/ 15 h 144"/>
                <a:gd name="T4" fmla="*/ 0 w 271"/>
                <a:gd name="T5" fmla="*/ 12 h 144"/>
                <a:gd name="T6" fmla="*/ 125 w 271"/>
                <a:gd name="T7" fmla="*/ 76 h 144"/>
                <a:gd name="T8" fmla="*/ 218 w 271"/>
                <a:gd name="T9" fmla="*/ 144 h 144"/>
                <a:gd name="T10" fmla="*/ 271 w 271"/>
                <a:gd name="T11" fmla="*/ 11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1" h="144">
                  <a:moveTo>
                    <a:pt x="271" y="116"/>
                  </a:moveTo>
                  <a:cubicBezTo>
                    <a:pt x="271" y="116"/>
                    <a:pt x="125" y="47"/>
                    <a:pt x="41" y="15"/>
                  </a:cubicBezTo>
                  <a:cubicBezTo>
                    <a:pt x="3" y="0"/>
                    <a:pt x="36" y="18"/>
                    <a:pt x="0" y="12"/>
                  </a:cubicBezTo>
                  <a:cubicBezTo>
                    <a:pt x="0" y="12"/>
                    <a:pt x="100" y="61"/>
                    <a:pt x="125" y="76"/>
                  </a:cubicBezTo>
                  <a:cubicBezTo>
                    <a:pt x="150" y="90"/>
                    <a:pt x="218" y="144"/>
                    <a:pt x="218" y="144"/>
                  </a:cubicBezTo>
                  <a:lnTo>
                    <a:pt x="271" y="116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54" name="Freeform 354"/>
            <p:cNvSpPr>
              <a:spLocks/>
            </p:cNvSpPr>
            <p:nvPr/>
          </p:nvSpPr>
          <p:spPr bwMode="auto">
            <a:xfrm>
              <a:off x="1968" y="2866"/>
              <a:ext cx="985" cy="209"/>
            </a:xfrm>
            <a:custGeom>
              <a:avLst/>
              <a:gdLst>
                <a:gd name="T0" fmla="*/ 79 w 985"/>
                <a:gd name="T1" fmla="*/ 34 h 209"/>
                <a:gd name="T2" fmla="*/ 0 w 985"/>
                <a:gd name="T3" fmla="*/ 103 h 209"/>
                <a:gd name="T4" fmla="*/ 11 w 985"/>
                <a:gd name="T5" fmla="*/ 171 h 209"/>
                <a:gd name="T6" fmla="*/ 38 w 985"/>
                <a:gd name="T7" fmla="*/ 189 h 209"/>
                <a:gd name="T8" fmla="*/ 52 w 985"/>
                <a:gd name="T9" fmla="*/ 196 h 209"/>
                <a:gd name="T10" fmla="*/ 260 w 985"/>
                <a:gd name="T11" fmla="*/ 209 h 209"/>
                <a:gd name="T12" fmla="*/ 784 w 985"/>
                <a:gd name="T13" fmla="*/ 203 h 209"/>
                <a:gd name="T14" fmla="*/ 962 w 985"/>
                <a:gd name="T15" fmla="*/ 166 h 209"/>
                <a:gd name="T16" fmla="*/ 985 w 985"/>
                <a:gd name="T17" fmla="*/ 160 h 209"/>
                <a:gd name="T18" fmla="*/ 935 w 985"/>
                <a:gd name="T19" fmla="*/ 39 h 209"/>
                <a:gd name="T20" fmla="*/ 782 w 985"/>
                <a:gd name="T21" fmla="*/ 0 h 209"/>
                <a:gd name="T22" fmla="*/ 79 w 985"/>
                <a:gd name="T23" fmla="*/ 34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5" h="209">
                  <a:moveTo>
                    <a:pt x="79" y="34"/>
                  </a:moveTo>
                  <a:lnTo>
                    <a:pt x="0" y="103"/>
                  </a:lnTo>
                  <a:lnTo>
                    <a:pt x="11" y="171"/>
                  </a:lnTo>
                  <a:lnTo>
                    <a:pt x="38" y="189"/>
                  </a:lnTo>
                  <a:lnTo>
                    <a:pt x="52" y="196"/>
                  </a:lnTo>
                  <a:lnTo>
                    <a:pt x="260" y="209"/>
                  </a:lnTo>
                  <a:lnTo>
                    <a:pt x="784" y="203"/>
                  </a:lnTo>
                  <a:lnTo>
                    <a:pt x="962" y="166"/>
                  </a:lnTo>
                  <a:lnTo>
                    <a:pt x="985" y="160"/>
                  </a:lnTo>
                  <a:lnTo>
                    <a:pt x="935" y="39"/>
                  </a:lnTo>
                  <a:lnTo>
                    <a:pt x="782" y="0"/>
                  </a:lnTo>
                  <a:lnTo>
                    <a:pt x="79" y="34"/>
                  </a:lnTo>
                  <a:close/>
                </a:path>
              </a:pathLst>
            </a:custGeom>
            <a:solidFill>
              <a:srgbClr val="2221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55" name="Freeform 355"/>
            <p:cNvSpPr>
              <a:spLocks/>
            </p:cNvSpPr>
            <p:nvPr/>
          </p:nvSpPr>
          <p:spPr bwMode="auto">
            <a:xfrm>
              <a:off x="1892" y="2688"/>
              <a:ext cx="1175" cy="383"/>
            </a:xfrm>
            <a:custGeom>
              <a:avLst/>
              <a:gdLst>
                <a:gd name="T0" fmla="*/ 20 w 1285"/>
                <a:gd name="T1" fmla="*/ 330 h 420"/>
                <a:gd name="T2" fmla="*/ 46 w 1285"/>
                <a:gd name="T3" fmla="*/ 237 h 420"/>
                <a:gd name="T4" fmla="*/ 205 w 1285"/>
                <a:gd name="T5" fmla="*/ 170 h 420"/>
                <a:gd name="T6" fmla="*/ 362 w 1285"/>
                <a:gd name="T7" fmla="*/ 145 h 420"/>
                <a:gd name="T8" fmla="*/ 362 w 1285"/>
                <a:gd name="T9" fmla="*/ 181 h 420"/>
                <a:gd name="T10" fmla="*/ 573 w 1285"/>
                <a:gd name="T11" fmla="*/ 68 h 420"/>
                <a:gd name="T12" fmla="*/ 560 w 1285"/>
                <a:gd name="T13" fmla="*/ 55 h 420"/>
                <a:gd name="T14" fmla="*/ 988 w 1285"/>
                <a:gd name="T15" fmla="*/ 61 h 420"/>
                <a:gd name="T16" fmla="*/ 988 w 1285"/>
                <a:gd name="T17" fmla="*/ 69 h 420"/>
                <a:gd name="T18" fmla="*/ 1155 w 1285"/>
                <a:gd name="T19" fmla="*/ 150 h 420"/>
                <a:gd name="T20" fmla="*/ 1155 w 1285"/>
                <a:gd name="T21" fmla="*/ 132 h 420"/>
                <a:gd name="T22" fmla="*/ 1253 w 1285"/>
                <a:gd name="T23" fmla="*/ 164 h 420"/>
                <a:gd name="T24" fmla="*/ 1254 w 1285"/>
                <a:gd name="T25" fmla="*/ 233 h 420"/>
                <a:gd name="T26" fmla="*/ 1254 w 1285"/>
                <a:gd name="T27" fmla="*/ 254 h 420"/>
                <a:gd name="T28" fmla="*/ 1282 w 1285"/>
                <a:gd name="T29" fmla="*/ 287 h 420"/>
                <a:gd name="T30" fmla="*/ 1273 w 1285"/>
                <a:gd name="T31" fmla="*/ 329 h 420"/>
                <a:gd name="T32" fmla="*/ 1266 w 1285"/>
                <a:gd name="T33" fmla="*/ 333 h 420"/>
                <a:gd name="T34" fmla="*/ 1264 w 1285"/>
                <a:gd name="T35" fmla="*/ 360 h 420"/>
                <a:gd name="T36" fmla="*/ 1155 w 1285"/>
                <a:gd name="T37" fmla="*/ 394 h 420"/>
                <a:gd name="T38" fmla="*/ 1149 w 1285"/>
                <a:gd name="T39" fmla="*/ 376 h 420"/>
                <a:gd name="T40" fmla="*/ 1046 w 1285"/>
                <a:gd name="T41" fmla="*/ 269 h 420"/>
                <a:gd name="T42" fmla="*/ 940 w 1285"/>
                <a:gd name="T43" fmla="*/ 370 h 420"/>
                <a:gd name="T44" fmla="*/ 939 w 1285"/>
                <a:gd name="T45" fmla="*/ 406 h 420"/>
                <a:gd name="T46" fmla="*/ 938 w 1285"/>
                <a:gd name="T47" fmla="*/ 414 h 420"/>
                <a:gd name="T48" fmla="*/ 372 w 1285"/>
                <a:gd name="T49" fmla="*/ 416 h 420"/>
                <a:gd name="T50" fmla="*/ 372 w 1285"/>
                <a:gd name="T51" fmla="*/ 392 h 420"/>
                <a:gd name="T52" fmla="*/ 372 w 1285"/>
                <a:gd name="T53" fmla="*/ 384 h 420"/>
                <a:gd name="T54" fmla="*/ 247 w 1285"/>
                <a:gd name="T55" fmla="*/ 265 h 420"/>
                <a:gd name="T56" fmla="*/ 135 w 1285"/>
                <a:gd name="T57" fmla="*/ 387 h 420"/>
                <a:gd name="T58" fmla="*/ 133 w 1285"/>
                <a:gd name="T59" fmla="*/ 405 h 420"/>
                <a:gd name="T60" fmla="*/ 24 w 1285"/>
                <a:gd name="T61" fmla="*/ 371 h 420"/>
                <a:gd name="T62" fmla="*/ 20 w 1285"/>
                <a:gd name="T63" fmla="*/ 33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85" h="420">
                  <a:moveTo>
                    <a:pt x="20" y="330"/>
                  </a:moveTo>
                  <a:cubicBezTo>
                    <a:pt x="20" y="330"/>
                    <a:pt x="0" y="257"/>
                    <a:pt x="46" y="237"/>
                  </a:cubicBezTo>
                  <a:cubicBezTo>
                    <a:pt x="46" y="237"/>
                    <a:pt x="49" y="204"/>
                    <a:pt x="205" y="170"/>
                  </a:cubicBezTo>
                  <a:cubicBezTo>
                    <a:pt x="361" y="137"/>
                    <a:pt x="362" y="145"/>
                    <a:pt x="362" y="145"/>
                  </a:cubicBezTo>
                  <a:cubicBezTo>
                    <a:pt x="362" y="145"/>
                    <a:pt x="249" y="167"/>
                    <a:pt x="362" y="181"/>
                  </a:cubicBezTo>
                  <a:cubicBezTo>
                    <a:pt x="362" y="181"/>
                    <a:pt x="532" y="85"/>
                    <a:pt x="573" y="68"/>
                  </a:cubicBezTo>
                  <a:cubicBezTo>
                    <a:pt x="560" y="55"/>
                    <a:pt x="560" y="55"/>
                    <a:pt x="560" y="55"/>
                  </a:cubicBezTo>
                  <a:cubicBezTo>
                    <a:pt x="560" y="55"/>
                    <a:pt x="721" y="0"/>
                    <a:pt x="988" y="61"/>
                  </a:cubicBezTo>
                  <a:cubicBezTo>
                    <a:pt x="988" y="69"/>
                    <a:pt x="988" y="69"/>
                    <a:pt x="988" y="69"/>
                  </a:cubicBezTo>
                  <a:cubicBezTo>
                    <a:pt x="1155" y="150"/>
                    <a:pt x="1155" y="150"/>
                    <a:pt x="1155" y="150"/>
                  </a:cubicBezTo>
                  <a:cubicBezTo>
                    <a:pt x="1155" y="150"/>
                    <a:pt x="1193" y="148"/>
                    <a:pt x="1155" y="132"/>
                  </a:cubicBezTo>
                  <a:cubicBezTo>
                    <a:pt x="1155" y="132"/>
                    <a:pt x="1233" y="139"/>
                    <a:pt x="1253" y="164"/>
                  </a:cubicBezTo>
                  <a:cubicBezTo>
                    <a:pt x="1254" y="233"/>
                    <a:pt x="1254" y="233"/>
                    <a:pt x="1254" y="233"/>
                  </a:cubicBezTo>
                  <a:cubicBezTo>
                    <a:pt x="1254" y="254"/>
                    <a:pt x="1254" y="254"/>
                    <a:pt x="1254" y="254"/>
                  </a:cubicBezTo>
                  <a:cubicBezTo>
                    <a:pt x="1254" y="254"/>
                    <a:pt x="1285" y="265"/>
                    <a:pt x="1282" y="287"/>
                  </a:cubicBezTo>
                  <a:cubicBezTo>
                    <a:pt x="1279" y="309"/>
                    <a:pt x="1273" y="329"/>
                    <a:pt x="1273" y="329"/>
                  </a:cubicBezTo>
                  <a:cubicBezTo>
                    <a:pt x="1266" y="333"/>
                    <a:pt x="1266" y="333"/>
                    <a:pt x="1266" y="333"/>
                  </a:cubicBezTo>
                  <a:cubicBezTo>
                    <a:pt x="1264" y="360"/>
                    <a:pt x="1264" y="360"/>
                    <a:pt x="1264" y="360"/>
                  </a:cubicBezTo>
                  <a:cubicBezTo>
                    <a:pt x="1264" y="360"/>
                    <a:pt x="1207" y="389"/>
                    <a:pt x="1155" y="394"/>
                  </a:cubicBezTo>
                  <a:cubicBezTo>
                    <a:pt x="1149" y="376"/>
                    <a:pt x="1149" y="376"/>
                    <a:pt x="1149" y="376"/>
                  </a:cubicBezTo>
                  <a:cubicBezTo>
                    <a:pt x="1149" y="376"/>
                    <a:pt x="1157" y="263"/>
                    <a:pt x="1046" y="269"/>
                  </a:cubicBezTo>
                  <a:cubicBezTo>
                    <a:pt x="962" y="274"/>
                    <a:pt x="940" y="370"/>
                    <a:pt x="940" y="370"/>
                  </a:cubicBezTo>
                  <a:cubicBezTo>
                    <a:pt x="939" y="406"/>
                    <a:pt x="939" y="406"/>
                    <a:pt x="939" y="406"/>
                  </a:cubicBezTo>
                  <a:cubicBezTo>
                    <a:pt x="938" y="414"/>
                    <a:pt x="938" y="414"/>
                    <a:pt x="938" y="414"/>
                  </a:cubicBezTo>
                  <a:cubicBezTo>
                    <a:pt x="372" y="416"/>
                    <a:pt x="372" y="416"/>
                    <a:pt x="372" y="416"/>
                  </a:cubicBezTo>
                  <a:cubicBezTo>
                    <a:pt x="372" y="392"/>
                    <a:pt x="372" y="392"/>
                    <a:pt x="372" y="392"/>
                  </a:cubicBezTo>
                  <a:cubicBezTo>
                    <a:pt x="372" y="384"/>
                    <a:pt x="372" y="384"/>
                    <a:pt x="372" y="384"/>
                  </a:cubicBezTo>
                  <a:cubicBezTo>
                    <a:pt x="372" y="384"/>
                    <a:pt x="365" y="269"/>
                    <a:pt x="247" y="265"/>
                  </a:cubicBezTo>
                  <a:cubicBezTo>
                    <a:pt x="129" y="261"/>
                    <a:pt x="135" y="387"/>
                    <a:pt x="135" y="387"/>
                  </a:cubicBezTo>
                  <a:cubicBezTo>
                    <a:pt x="133" y="405"/>
                    <a:pt x="133" y="405"/>
                    <a:pt x="133" y="405"/>
                  </a:cubicBezTo>
                  <a:cubicBezTo>
                    <a:pt x="133" y="405"/>
                    <a:pt x="46" y="420"/>
                    <a:pt x="24" y="371"/>
                  </a:cubicBezTo>
                  <a:cubicBezTo>
                    <a:pt x="24" y="371"/>
                    <a:pt x="26" y="345"/>
                    <a:pt x="20" y="330"/>
                  </a:cubicBezTo>
                  <a:close/>
                </a:path>
              </a:pathLst>
            </a:custGeom>
            <a:solidFill>
              <a:srgbClr val="313E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56" name="Freeform 356"/>
            <p:cNvSpPr>
              <a:spLocks/>
            </p:cNvSpPr>
            <p:nvPr/>
          </p:nvSpPr>
          <p:spPr bwMode="auto">
            <a:xfrm>
              <a:off x="2245" y="2738"/>
              <a:ext cx="616" cy="134"/>
            </a:xfrm>
            <a:custGeom>
              <a:avLst/>
              <a:gdLst>
                <a:gd name="T0" fmla="*/ 0 w 674"/>
                <a:gd name="T1" fmla="*/ 147 h 147"/>
                <a:gd name="T2" fmla="*/ 214 w 674"/>
                <a:gd name="T3" fmla="*/ 22 h 147"/>
                <a:gd name="T4" fmla="*/ 388 w 674"/>
                <a:gd name="T5" fmla="*/ 4 h 147"/>
                <a:gd name="T6" fmla="*/ 582 w 674"/>
                <a:gd name="T7" fmla="*/ 42 h 147"/>
                <a:gd name="T8" fmla="*/ 638 w 674"/>
                <a:gd name="T9" fmla="*/ 79 h 147"/>
                <a:gd name="T10" fmla="*/ 642 w 674"/>
                <a:gd name="T11" fmla="*/ 114 h 147"/>
                <a:gd name="T12" fmla="*/ 266 w 674"/>
                <a:gd name="T13" fmla="*/ 132 h 147"/>
                <a:gd name="T14" fmla="*/ 0 w 674"/>
                <a:gd name="T15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4" h="147">
                  <a:moveTo>
                    <a:pt x="0" y="147"/>
                  </a:moveTo>
                  <a:cubicBezTo>
                    <a:pt x="0" y="147"/>
                    <a:pt x="134" y="48"/>
                    <a:pt x="214" y="22"/>
                  </a:cubicBezTo>
                  <a:cubicBezTo>
                    <a:pt x="214" y="22"/>
                    <a:pt x="267" y="0"/>
                    <a:pt x="388" y="4"/>
                  </a:cubicBezTo>
                  <a:cubicBezTo>
                    <a:pt x="510" y="7"/>
                    <a:pt x="554" y="29"/>
                    <a:pt x="582" y="42"/>
                  </a:cubicBezTo>
                  <a:cubicBezTo>
                    <a:pt x="582" y="42"/>
                    <a:pt x="626" y="69"/>
                    <a:pt x="638" y="79"/>
                  </a:cubicBezTo>
                  <a:cubicBezTo>
                    <a:pt x="638" y="79"/>
                    <a:pt x="674" y="113"/>
                    <a:pt x="642" y="114"/>
                  </a:cubicBezTo>
                  <a:cubicBezTo>
                    <a:pt x="610" y="114"/>
                    <a:pt x="266" y="132"/>
                    <a:pt x="266" y="132"/>
                  </a:cubicBezTo>
                  <a:lnTo>
                    <a:pt x="0" y="147"/>
                  </a:lnTo>
                  <a:close/>
                </a:path>
              </a:pathLst>
            </a:custGeom>
            <a:solidFill>
              <a:srgbClr val="2221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57" name="Freeform 357"/>
            <p:cNvSpPr>
              <a:spLocks/>
            </p:cNvSpPr>
            <p:nvPr/>
          </p:nvSpPr>
          <p:spPr bwMode="auto">
            <a:xfrm>
              <a:off x="2296" y="2751"/>
              <a:ext cx="267" cy="116"/>
            </a:xfrm>
            <a:custGeom>
              <a:avLst/>
              <a:gdLst>
                <a:gd name="T0" fmla="*/ 0 w 292"/>
                <a:gd name="T1" fmla="*/ 121 h 127"/>
                <a:gd name="T2" fmla="*/ 292 w 292"/>
                <a:gd name="T3" fmla="*/ 10 h 127"/>
                <a:gd name="T4" fmla="*/ 270 w 292"/>
                <a:gd name="T5" fmla="*/ 113 h 127"/>
                <a:gd name="T6" fmla="*/ 6 w 292"/>
                <a:gd name="T7" fmla="*/ 127 h 127"/>
                <a:gd name="T8" fmla="*/ 0 w 292"/>
                <a:gd name="T9" fmla="*/ 121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2" h="127">
                  <a:moveTo>
                    <a:pt x="0" y="121"/>
                  </a:moveTo>
                  <a:cubicBezTo>
                    <a:pt x="0" y="121"/>
                    <a:pt x="148" y="0"/>
                    <a:pt x="292" y="10"/>
                  </a:cubicBezTo>
                  <a:cubicBezTo>
                    <a:pt x="270" y="113"/>
                    <a:pt x="270" y="113"/>
                    <a:pt x="270" y="113"/>
                  </a:cubicBezTo>
                  <a:cubicBezTo>
                    <a:pt x="6" y="127"/>
                    <a:pt x="6" y="127"/>
                    <a:pt x="6" y="127"/>
                  </a:cubicBezTo>
                  <a:lnTo>
                    <a:pt x="0" y="121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58" name="Freeform 358"/>
            <p:cNvSpPr>
              <a:spLocks/>
            </p:cNvSpPr>
            <p:nvPr/>
          </p:nvSpPr>
          <p:spPr bwMode="auto">
            <a:xfrm>
              <a:off x="2581" y="2754"/>
              <a:ext cx="179" cy="96"/>
            </a:xfrm>
            <a:custGeom>
              <a:avLst/>
              <a:gdLst>
                <a:gd name="T0" fmla="*/ 14 w 196"/>
                <a:gd name="T1" fmla="*/ 4 h 105"/>
                <a:gd name="T2" fmla="*/ 0 w 196"/>
                <a:gd name="T3" fmla="*/ 105 h 105"/>
                <a:gd name="T4" fmla="*/ 150 w 196"/>
                <a:gd name="T5" fmla="*/ 95 h 105"/>
                <a:gd name="T6" fmla="*/ 14 w 196"/>
                <a:gd name="T7" fmla="*/ 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" h="105">
                  <a:moveTo>
                    <a:pt x="14" y="4"/>
                  </a:moveTo>
                  <a:cubicBezTo>
                    <a:pt x="0" y="105"/>
                    <a:pt x="0" y="105"/>
                    <a:pt x="0" y="105"/>
                  </a:cubicBezTo>
                  <a:cubicBezTo>
                    <a:pt x="150" y="95"/>
                    <a:pt x="150" y="95"/>
                    <a:pt x="150" y="95"/>
                  </a:cubicBezTo>
                  <a:cubicBezTo>
                    <a:pt x="150" y="95"/>
                    <a:pt x="196" y="0"/>
                    <a:pt x="14" y="4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59" name="Freeform 359"/>
            <p:cNvSpPr>
              <a:spLocks/>
            </p:cNvSpPr>
            <p:nvPr/>
          </p:nvSpPr>
          <p:spPr bwMode="auto">
            <a:xfrm>
              <a:off x="2124" y="2817"/>
              <a:ext cx="104" cy="33"/>
            </a:xfrm>
            <a:custGeom>
              <a:avLst/>
              <a:gdLst>
                <a:gd name="T0" fmla="*/ 113 w 113"/>
                <a:gd name="T1" fmla="*/ 0 h 36"/>
                <a:gd name="T2" fmla="*/ 82 w 113"/>
                <a:gd name="T3" fmla="*/ 36 h 36"/>
                <a:gd name="T4" fmla="*/ 113 w 113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" h="36">
                  <a:moveTo>
                    <a:pt x="113" y="0"/>
                  </a:moveTo>
                  <a:cubicBezTo>
                    <a:pt x="113" y="0"/>
                    <a:pt x="81" y="16"/>
                    <a:pt x="82" y="36"/>
                  </a:cubicBezTo>
                  <a:cubicBezTo>
                    <a:pt x="82" y="36"/>
                    <a:pt x="0" y="16"/>
                    <a:pt x="113" y="0"/>
                  </a:cubicBezTo>
                  <a:close/>
                </a:path>
              </a:pathLst>
            </a:custGeom>
            <a:solidFill>
              <a:srgbClr val="424F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60" name="Freeform 360"/>
            <p:cNvSpPr>
              <a:spLocks/>
            </p:cNvSpPr>
            <p:nvPr/>
          </p:nvSpPr>
          <p:spPr bwMode="auto">
            <a:xfrm>
              <a:off x="2036" y="2970"/>
              <a:ext cx="157" cy="157"/>
            </a:xfrm>
            <a:custGeom>
              <a:avLst/>
              <a:gdLst>
                <a:gd name="T0" fmla="*/ 172 w 172"/>
                <a:gd name="T1" fmla="*/ 85 h 172"/>
                <a:gd name="T2" fmla="*/ 86 w 172"/>
                <a:gd name="T3" fmla="*/ 171 h 172"/>
                <a:gd name="T4" fmla="*/ 0 w 172"/>
                <a:gd name="T5" fmla="*/ 86 h 172"/>
                <a:gd name="T6" fmla="*/ 85 w 172"/>
                <a:gd name="T7" fmla="*/ 0 h 172"/>
                <a:gd name="T8" fmla="*/ 172 w 172"/>
                <a:gd name="T9" fmla="*/ 85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172">
                  <a:moveTo>
                    <a:pt x="172" y="85"/>
                  </a:moveTo>
                  <a:cubicBezTo>
                    <a:pt x="172" y="132"/>
                    <a:pt x="134" y="171"/>
                    <a:pt x="86" y="171"/>
                  </a:cubicBezTo>
                  <a:cubicBezTo>
                    <a:pt x="39" y="172"/>
                    <a:pt x="1" y="134"/>
                    <a:pt x="0" y="86"/>
                  </a:cubicBezTo>
                  <a:cubicBezTo>
                    <a:pt x="0" y="39"/>
                    <a:pt x="38" y="0"/>
                    <a:pt x="85" y="0"/>
                  </a:cubicBezTo>
                  <a:cubicBezTo>
                    <a:pt x="133" y="0"/>
                    <a:pt x="171" y="38"/>
                    <a:pt x="172" y="85"/>
                  </a:cubicBezTo>
                  <a:close/>
                </a:path>
              </a:pathLst>
            </a:custGeom>
            <a:solidFill>
              <a:srgbClr val="444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61" name="Freeform 361"/>
            <p:cNvSpPr>
              <a:spLocks/>
            </p:cNvSpPr>
            <p:nvPr/>
          </p:nvSpPr>
          <p:spPr bwMode="auto">
            <a:xfrm>
              <a:off x="2066" y="2999"/>
              <a:ext cx="98" cy="98"/>
            </a:xfrm>
            <a:custGeom>
              <a:avLst/>
              <a:gdLst>
                <a:gd name="T0" fmla="*/ 107 w 107"/>
                <a:gd name="T1" fmla="*/ 53 h 107"/>
                <a:gd name="T2" fmla="*/ 54 w 107"/>
                <a:gd name="T3" fmla="*/ 107 h 107"/>
                <a:gd name="T4" fmla="*/ 0 w 107"/>
                <a:gd name="T5" fmla="*/ 54 h 107"/>
                <a:gd name="T6" fmla="*/ 53 w 107"/>
                <a:gd name="T7" fmla="*/ 0 h 107"/>
                <a:gd name="T8" fmla="*/ 107 w 107"/>
                <a:gd name="T9" fmla="*/ 53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07">
                  <a:moveTo>
                    <a:pt x="107" y="53"/>
                  </a:moveTo>
                  <a:cubicBezTo>
                    <a:pt x="107" y="83"/>
                    <a:pt x="83" y="107"/>
                    <a:pt x="54" y="107"/>
                  </a:cubicBezTo>
                  <a:cubicBezTo>
                    <a:pt x="24" y="107"/>
                    <a:pt x="0" y="84"/>
                    <a:pt x="0" y="54"/>
                  </a:cubicBezTo>
                  <a:cubicBezTo>
                    <a:pt x="0" y="25"/>
                    <a:pt x="23" y="1"/>
                    <a:pt x="53" y="0"/>
                  </a:cubicBezTo>
                  <a:cubicBezTo>
                    <a:pt x="82" y="0"/>
                    <a:pt x="106" y="24"/>
                    <a:pt x="107" y="53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70" name="Freeform 362"/>
            <p:cNvSpPr>
              <a:spLocks/>
            </p:cNvSpPr>
            <p:nvPr/>
          </p:nvSpPr>
          <p:spPr bwMode="auto">
            <a:xfrm>
              <a:off x="2072" y="2999"/>
              <a:ext cx="92" cy="66"/>
            </a:xfrm>
            <a:custGeom>
              <a:avLst/>
              <a:gdLst>
                <a:gd name="T0" fmla="*/ 46 w 100"/>
                <a:gd name="T1" fmla="*/ 0 h 72"/>
                <a:gd name="T2" fmla="*/ 0 w 100"/>
                <a:gd name="T3" fmla="*/ 27 h 72"/>
                <a:gd name="T4" fmla="*/ 98 w 100"/>
                <a:gd name="T5" fmla="*/ 66 h 72"/>
                <a:gd name="T6" fmla="*/ 100 w 100"/>
                <a:gd name="T7" fmla="*/ 53 h 72"/>
                <a:gd name="T8" fmla="*/ 46 w 100"/>
                <a:gd name="T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72">
                  <a:moveTo>
                    <a:pt x="46" y="0"/>
                  </a:moveTo>
                  <a:cubicBezTo>
                    <a:pt x="26" y="1"/>
                    <a:pt x="9" y="11"/>
                    <a:pt x="0" y="27"/>
                  </a:cubicBezTo>
                  <a:cubicBezTo>
                    <a:pt x="19" y="48"/>
                    <a:pt x="52" y="72"/>
                    <a:pt x="98" y="66"/>
                  </a:cubicBezTo>
                  <a:cubicBezTo>
                    <a:pt x="99" y="62"/>
                    <a:pt x="100" y="58"/>
                    <a:pt x="100" y="53"/>
                  </a:cubicBezTo>
                  <a:cubicBezTo>
                    <a:pt x="99" y="24"/>
                    <a:pt x="75" y="0"/>
                    <a:pt x="46" y="0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71" name="Oval 363"/>
            <p:cNvSpPr>
              <a:spLocks noChangeArrowheads="1"/>
            </p:cNvSpPr>
            <p:nvPr/>
          </p:nvSpPr>
          <p:spPr bwMode="auto">
            <a:xfrm>
              <a:off x="2091" y="3027"/>
              <a:ext cx="46" cy="46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72" name="Freeform 364"/>
            <p:cNvSpPr>
              <a:spLocks/>
            </p:cNvSpPr>
            <p:nvPr/>
          </p:nvSpPr>
          <p:spPr bwMode="auto">
            <a:xfrm>
              <a:off x="2093" y="3027"/>
              <a:ext cx="42" cy="42"/>
            </a:xfrm>
            <a:custGeom>
              <a:avLst/>
              <a:gdLst>
                <a:gd name="T0" fmla="*/ 46 w 46"/>
                <a:gd name="T1" fmla="*/ 23 h 46"/>
                <a:gd name="T2" fmla="*/ 23 w 46"/>
                <a:gd name="T3" fmla="*/ 46 h 46"/>
                <a:gd name="T4" fmla="*/ 0 w 46"/>
                <a:gd name="T5" fmla="*/ 23 h 46"/>
                <a:gd name="T6" fmla="*/ 23 w 46"/>
                <a:gd name="T7" fmla="*/ 0 h 46"/>
                <a:gd name="T8" fmla="*/ 46 w 46"/>
                <a:gd name="T9" fmla="*/ 2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6">
                  <a:moveTo>
                    <a:pt x="46" y="23"/>
                  </a:moveTo>
                  <a:cubicBezTo>
                    <a:pt x="46" y="35"/>
                    <a:pt x="36" y="46"/>
                    <a:pt x="23" y="46"/>
                  </a:cubicBezTo>
                  <a:cubicBezTo>
                    <a:pt x="11" y="46"/>
                    <a:pt x="0" y="36"/>
                    <a:pt x="0" y="23"/>
                  </a:cubicBezTo>
                  <a:cubicBezTo>
                    <a:pt x="0" y="10"/>
                    <a:pt x="10" y="0"/>
                    <a:pt x="23" y="0"/>
                  </a:cubicBezTo>
                  <a:cubicBezTo>
                    <a:pt x="36" y="0"/>
                    <a:pt x="46" y="10"/>
                    <a:pt x="46" y="23"/>
                  </a:cubicBezTo>
                  <a:close/>
                </a:path>
              </a:pathLst>
            </a:custGeom>
            <a:solidFill>
              <a:srgbClr val="56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73" name="Freeform 365"/>
            <p:cNvSpPr>
              <a:spLocks/>
            </p:cNvSpPr>
            <p:nvPr/>
          </p:nvSpPr>
          <p:spPr bwMode="auto">
            <a:xfrm>
              <a:off x="2096" y="3027"/>
              <a:ext cx="39" cy="29"/>
            </a:xfrm>
            <a:custGeom>
              <a:avLst/>
              <a:gdLst>
                <a:gd name="T0" fmla="*/ 20 w 43"/>
                <a:gd name="T1" fmla="*/ 0 h 31"/>
                <a:gd name="T2" fmla="*/ 0 w 43"/>
                <a:gd name="T3" fmla="*/ 11 h 31"/>
                <a:gd name="T4" fmla="*/ 43 w 43"/>
                <a:gd name="T5" fmla="*/ 28 h 31"/>
                <a:gd name="T6" fmla="*/ 43 w 43"/>
                <a:gd name="T7" fmla="*/ 23 h 31"/>
                <a:gd name="T8" fmla="*/ 20 w 43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1">
                  <a:moveTo>
                    <a:pt x="20" y="0"/>
                  </a:moveTo>
                  <a:cubicBezTo>
                    <a:pt x="12" y="0"/>
                    <a:pt x="4" y="5"/>
                    <a:pt x="0" y="11"/>
                  </a:cubicBezTo>
                  <a:cubicBezTo>
                    <a:pt x="9" y="20"/>
                    <a:pt x="23" y="31"/>
                    <a:pt x="43" y="28"/>
                  </a:cubicBezTo>
                  <a:cubicBezTo>
                    <a:pt x="43" y="26"/>
                    <a:pt x="43" y="25"/>
                    <a:pt x="43" y="23"/>
                  </a:cubicBezTo>
                  <a:cubicBezTo>
                    <a:pt x="43" y="10"/>
                    <a:pt x="33" y="0"/>
                    <a:pt x="20" y="0"/>
                  </a:cubicBezTo>
                  <a:close/>
                </a:path>
              </a:pathLst>
            </a:custGeom>
            <a:solidFill>
              <a:srgbClr val="56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pic>
          <p:nvPicPr>
            <p:cNvPr id="1390" name="Picture 366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6" y="3077"/>
              <a:ext cx="16" cy="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1" name="Picture 367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5" y="3003"/>
              <a:ext cx="17" cy="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2" name="Picture 368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" y="3064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3" name="Picture 369"/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9" y="3011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4" name="Picture 370"/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3" y="3039"/>
              <a:ext cx="16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5" name="Picture 371"/>
            <p:cNvPicPr>
              <a:picLocks noChangeAspect="1" noChangeArrowheads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9" y="3040"/>
              <a:ext cx="16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6" name="Picture 372"/>
            <p:cNvPicPr>
              <a:picLocks noChangeAspect="1" noChangeArrowheads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" y="3011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7" name="Picture 373"/>
            <p:cNvPicPr>
              <a:picLocks noChangeAspect="1" noChangeArrowheads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9" y="3064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74" name="Freeform 374"/>
            <p:cNvSpPr>
              <a:spLocks/>
            </p:cNvSpPr>
            <p:nvPr/>
          </p:nvSpPr>
          <p:spPr bwMode="auto">
            <a:xfrm>
              <a:off x="2778" y="2970"/>
              <a:ext cx="157" cy="157"/>
            </a:xfrm>
            <a:custGeom>
              <a:avLst/>
              <a:gdLst>
                <a:gd name="T0" fmla="*/ 172 w 172"/>
                <a:gd name="T1" fmla="*/ 85 h 172"/>
                <a:gd name="T2" fmla="*/ 87 w 172"/>
                <a:gd name="T3" fmla="*/ 171 h 172"/>
                <a:gd name="T4" fmla="*/ 1 w 172"/>
                <a:gd name="T5" fmla="*/ 86 h 172"/>
                <a:gd name="T6" fmla="*/ 86 w 172"/>
                <a:gd name="T7" fmla="*/ 0 h 172"/>
                <a:gd name="T8" fmla="*/ 172 w 172"/>
                <a:gd name="T9" fmla="*/ 85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172">
                  <a:moveTo>
                    <a:pt x="172" y="85"/>
                  </a:moveTo>
                  <a:cubicBezTo>
                    <a:pt x="172" y="132"/>
                    <a:pt x="134" y="171"/>
                    <a:pt x="87" y="171"/>
                  </a:cubicBezTo>
                  <a:cubicBezTo>
                    <a:pt x="40" y="172"/>
                    <a:pt x="1" y="134"/>
                    <a:pt x="1" y="86"/>
                  </a:cubicBezTo>
                  <a:cubicBezTo>
                    <a:pt x="0" y="39"/>
                    <a:pt x="38" y="0"/>
                    <a:pt x="86" y="0"/>
                  </a:cubicBezTo>
                  <a:cubicBezTo>
                    <a:pt x="133" y="0"/>
                    <a:pt x="172" y="38"/>
                    <a:pt x="172" y="85"/>
                  </a:cubicBezTo>
                  <a:close/>
                </a:path>
              </a:pathLst>
            </a:custGeom>
            <a:solidFill>
              <a:srgbClr val="444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75" name="Freeform 375"/>
            <p:cNvSpPr>
              <a:spLocks/>
            </p:cNvSpPr>
            <p:nvPr/>
          </p:nvSpPr>
          <p:spPr bwMode="auto">
            <a:xfrm>
              <a:off x="2808" y="2999"/>
              <a:ext cx="98" cy="98"/>
            </a:xfrm>
            <a:custGeom>
              <a:avLst/>
              <a:gdLst>
                <a:gd name="T0" fmla="*/ 107 w 107"/>
                <a:gd name="T1" fmla="*/ 53 h 107"/>
                <a:gd name="T2" fmla="*/ 54 w 107"/>
                <a:gd name="T3" fmla="*/ 107 h 107"/>
                <a:gd name="T4" fmla="*/ 0 w 107"/>
                <a:gd name="T5" fmla="*/ 54 h 107"/>
                <a:gd name="T6" fmla="*/ 53 w 107"/>
                <a:gd name="T7" fmla="*/ 0 h 107"/>
                <a:gd name="T8" fmla="*/ 107 w 107"/>
                <a:gd name="T9" fmla="*/ 53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07">
                  <a:moveTo>
                    <a:pt x="107" y="53"/>
                  </a:moveTo>
                  <a:cubicBezTo>
                    <a:pt x="107" y="83"/>
                    <a:pt x="84" y="107"/>
                    <a:pt x="54" y="107"/>
                  </a:cubicBezTo>
                  <a:cubicBezTo>
                    <a:pt x="25" y="107"/>
                    <a:pt x="1" y="84"/>
                    <a:pt x="0" y="54"/>
                  </a:cubicBezTo>
                  <a:cubicBezTo>
                    <a:pt x="0" y="25"/>
                    <a:pt x="24" y="1"/>
                    <a:pt x="53" y="0"/>
                  </a:cubicBezTo>
                  <a:cubicBezTo>
                    <a:pt x="83" y="0"/>
                    <a:pt x="107" y="24"/>
                    <a:pt x="107" y="53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76" name="Freeform 376"/>
            <p:cNvSpPr>
              <a:spLocks/>
            </p:cNvSpPr>
            <p:nvPr/>
          </p:nvSpPr>
          <p:spPr bwMode="auto">
            <a:xfrm>
              <a:off x="2814" y="2999"/>
              <a:ext cx="92" cy="66"/>
            </a:xfrm>
            <a:custGeom>
              <a:avLst/>
              <a:gdLst>
                <a:gd name="T0" fmla="*/ 46 w 100"/>
                <a:gd name="T1" fmla="*/ 0 h 72"/>
                <a:gd name="T2" fmla="*/ 0 w 100"/>
                <a:gd name="T3" fmla="*/ 27 h 72"/>
                <a:gd name="T4" fmla="*/ 99 w 100"/>
                <a:gd name="T5" fmla="*/ 66 h 72"/>
                <a:gd name="T6" fmla="*/ 100 w 100"/>
                <a:gd name="T7" fmla="*/ 53 h 72"/>
                <a:gd name="T8" fmla="*/ 46 w 100"/>
                <a:gd name="T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72">
                  <a:moveTo>
                    <a:pt x="46" y="0"/>
                  </a:moveTo>
                  <a:cubicBezTo>
                    <a:pt x="27" y="1"/>
                    <a:pt x="10" y="11"/>
                    <a:pt x="0" y="27"/>
                  </a:cubicBezTo>
                  <a:cubicBezTo>
                    <a:pt x="20" y="48"/>
                    <a:pt x="53" y="72"/>
                    <a:pt x="99" y="66"/>
                  </a:cubicBezTo>
                  <a:cubicBezTo>
                    <a:pt x="100" y="62"/>
                    <a:pt x="100" y="58"/>
                    <a:pt x="100" y="53"/>
                  </a:cubicBezTo>
                  <a:cubicBezTo>
                    <a:pt x="100" y="24"/>
                    <a:pt x="76" y="0"/>
                    <a:pt x="46" y="0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77" name="Freeform 377"/>
            <p:cNvSpPr>
              <a:spLocks/>
            </p:cNvSpPr>
            <p:nvPr/>
          </p:nvSpPr>
          <p:spPr bwMode="auto">
            <a:xfrm>
              <a:off x="2835" y="3027"/>
              <a:ext cx="45" cy="46"/>
            </a:xfrm>
            <a:custGeom>
              <a:avLst/>
              <a:gdLst>
                <a:gd name="T0" fmla="*/ 49 w 50"/>
                <a:gd name="T1" fmla="*/ 25 h 50"/>
                <a:gd name="T2" fmla="*/ 25 w 50"/>
                <a:gd name="T3" fmla="*/ 50 h 50"/>
                <a:gd name="T4" fmla="*/ 0 w 50"/>
                <a:gd name="T5" fmla="*/ 25 h 50"/>
                <a:gd name="T6" fmla="*/ 24 w 50"/>
                <a:gd name="T7" fmla="*/ 0 h 50"/>
                <a:gd name="T8" fmla="*/ 49 w 50"/>
                <a:gd name="T9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0">
                  <a:moveTo>
                    <a:pt x="49" y="25"/>
                  </a:moveTo>
                  <a:cubicBezTo>
                    <a:pt x="50" y="39"/>
                    <a:pt x="39" y="50"/>
                    <a:pt x="25" y="50"/>
                  </a:cubicBezTo>
                  <a:cubicBezTo>
                    <a:pt x="11" y="50"/>
                    <a:pt x="0" y="39"/>
                    <a:pt x="0" y="25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9" y="11"/>
                    <a:pt x="49" y="25"/>
                  </a:cubicBez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78" name="Freeform 378"/>
            <p:cNvSpPr>
              <a:spLocks/>
            </p:cNvSpPr>
            <p:nvPr/>
          </p:nvSpPr>
          <p:spPr bwMode="auto">
            <a:xfrm>
              <a:off x="2836" y="3027"/>
              <a:ext cx="42" cy="42"/>
            </a:xfrm>
            <a:custGeom>
              <a:avLst/>
              <a:gdLst>
                <a:gd name="T0" fmla="*/ 46 w 46"/>
                <a:gd name="T1" fmla="*/ 23 h 46"/>
                <a:gd name="T2" fmla="*/ 23 w 46"/>
                <a:gd name="T3" fmla="*/ 46 h 46"/>
                <a:gd name="T4" fmla="*/ 0 w 46"/>
                <a:gd name="T5" fmla="*/ 23 h 46"/>
                <a:gd name="T6" fmla="*/ 23 w 46"/>
                <a:gd name="T7" fmla="*/ 0 h 46"/>
                <a:gd name="T8" fmla="*/ 46 w 46"/>
                <a:gd name="T9" fmla="*/ 2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6">
                  <a:moveTo>
                    <a:pt x="46" y="23"/>
                  </a:moveTo>
                  <a:cubicBezTo>
                    <a:pt x="46" y="35"/>
                    <a:pt x="36" y="46"/>
                    <a:pt x="23" y="46"/>
                  </a:cubicBezTo>
                  <a:cubicBezTo>
                    <a:pt x="10" y="46"/>
                    <a:pt x="0" y="36"/>
                    <a:pt x="0" y="23"/>
                  </a:cubicBezTo>
                  <a:cubicBezTo>
                    <a:pt x="0" y="10"/>
                    <a:pt x="10" y="0"/>
                    <a:pt x="23" y="0"/>
                  </a:cubicBezTo>
                  <a:cubicBezTo>
                    <a:pt x="35" y="0"/>
                    <a:pt x="46" y="10"/>
                    <a:pt x="46" y="23"/>
                  </a:cubicBezTo>
                  <a:close/>
                </a:path>
              </a:pathLst>
            </a:custGeom>
            <a:solidFill>
              <a:srgbClr val="56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79" name="Freeform 379"/>
            <p:cNvSpPr>
              <a:spLocks/>
            </p:cNvSpPr>
            <p:nvPr/>
          </p:nvSpPr>
          <p:spPr bwMode="auto">
            <a:xfrm>
              <a:off x="2839" y="3027"/>
              <a:ext cx="39" cy="29"/>
            </a:xfrm>
            <a:custGeom>
              <a:avLst/>
              <a:gdLst>
                <a:gd name="T0" fmla="*/ 20 w 43"/>
                <a:gd name="T1" fmla="*/ 0 h 31"/>
                <a:gd name="T2" fmla="*/ 0 w 43"/>
                <a:gd name="T3" fmla="*/ 11 h 31"/>
                <a:gd name="T4" fmla="*/ 42 w 43"/>
                <a:gd name="T5" fmla="*/ 28 h 31"/>
                <a:gd name="T6" fmla="*/ 43 w 43"/>
                <a:gd name="T7" fmla="*/ 23 h 31"/>
                <a:gd name="T8" fmla="*/ 20 w 43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1">
                  <a:moveTo>
                    <a:pt x="20" y="0"/>
                  </a:moveTo>
                  <a:cubicBezTo>
                    <a:pt x="11" y="0"/>
                    <a:pt x="4" y="5"/>
                    <a:pt x="0" y="11"/>
                  </a:cubicBezTo>
                  <a:cubicBezTo>
                    <a:pt x="8" y="20"/>
                    <a:pt x="22" y="31"/>
                    <a:pt x="42" y="28"/>
                  </a:cubicBezTo>
                  <a:cubicBezTo>
                    <a:pt x="43" y="26"/>
                    <a:pt x="43" y="25"/>
                    <a:pt x="43" y="23"/>
                  </a:cubicBezTo>
                  <a:cubicBezTo>
                    <a:pt x="43" y="10"/>
                    <a:pt x="32" y="0"/>
                    <a:pt x="20" y="0"/>
                  </a:cubicBezTo>
                  <a:close/>
                </a:path>
              </a:pathLst>
            </a:custGeom>
            <a:solidFill>
              <a:srgbClr val="56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pic>
          <p:nvPicPr>
            <p:cNvPr id="1404" name="Picture 380"/>
            <p:cNvPicPr>
              <a:picLocks noChangeAspect="1" noChangeArrowheads="1"/>
            </p:cNvPicPr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8" y="3077"/>
              <a:ext cx="17" cy="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05" name="Picture 381"/>
            <p:cNvPicPr>
              <a:picLocks noChangeAspect="1" noChangeArrowheads="1"/>
            </p:cNvPicPr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8" y="3003"/>
              <a:ext cx="17" cy="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06" name="Picture 382"/>
            <p:cNvPicPr>
              <a:picLocks noChangeAspect="1" noChangeArrowheads="1"/>
            </p:cNvPicPr>
            <p:nvPr/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4" y="3064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07" name="Picture 383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2" y="3011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08" name="Picture 384"/>
            <p:cNvPicPr>
              <a:picLocks noChangeAspect="1" noChangeArrowheads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6" y="3039"/>
              <a:ext cx="16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09" name="Picture 385"/>
            <p:cNvPicPr>
              <a:picLocks noChangeAspect="1" noChangeArrowheads="1"/>
            </p:cNvPicPr>
            <p:nvPr/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1" y="3040"/>
              <a:ext cx="16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10" name="Picture 386"/>
            <p:cNvPicPr>
              <a:picLocks noChangeAspect="1" noChangeArrowheads="1"/>
            </p:cNvPicPr>
            <p:nvPr/>
          </p:nvPicPr>
          <p:blipFill>
            <a:blip r:embed="rId3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4" y="3011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11" name="Picture 387"/>
            <p:cNvPicPr>
              <a:picLocks noChangeAspect="1" noChangeArrowheads="1"/>
            </p:cNvPicPr>
            <p:nvPr/>
          </p:nvPicPr>
          <p:blipFill>
            <a:blip r:embed="rId3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2" y="3064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80" name="Freeform 388"/>
            <p:cNvSpPr>
              <a:spLocks/>
            </p:cNvSpPr>
            <p:nvPr/>
          </p:nvSpPr>
          <p:spPr bwMode="auto">
            <a:xfrm>
              <a:off x="1926" y="2996"/>
              <a:ext cx="19" cy="25"/>
            </a:xfrm>
            <a:custGeom>
              <a:avLst/>
              <a:gdLst>
                <a:gd name="T0" fmla="*/ 0 w 21"/>
                <a:gd name="T1" fmla="*/ 0 h 27"/>
                <a:gd name="T2" fmla="*/ 19 w 21"/>
                <a:gd name="T3" fmla="*/ 12 h 27"/>
                <a:gd name="T4" fmla="*/ 15 w 21"/>
                <a:gd name="T5" fmla="*/ 27 h 27"/>
                <a:gd name="T6" fmla="*/ 0 w 21"/>
                <a:gd name="T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7">
                  <a:moveTo>
                    <a:pt x="0" y="0"/>
                  </a:moveTo>
                  <a:cubicBezTo>
                    <a:pt x="0" y="0"/>
                    <a:pt x="19" y="10"/>
                    <a:pt x="19" y="12"/>
                  </a:cubicBezTo>
                  <a:cubicBezTo>
                    <a:pt x="20" y="15"/>
                    <a:pt x="21" y="20"/>
                    <a:pt x="15" y="27"/>
                  </a:cubicBezTo>
                  <a:cubicBezTo>
                    <a:pt x="15" y="27"/>
                    <a:pt x="1" y="15"/>
                    <a:pt x="0" y="0"/>
                  </a:cubicBezTo>
                  <a:close/>
                </a:path>
              </a:pathLst>
            </a:custGeom>
            <a:solidFill>
              <a:srgbClr val="2221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81" name="Freeform 389"/>
            <p:cNvSpPr>
              <a:spLocks/>
            </p:cNvSpPr>
            <p:nvPr/>
          </p:nvSpPr>
          <p:spPr bwMode="auto">
            <a:xfrm>
              <a:off x="1922" y="2900"/>
              <a:ext cx="107" cy="47"/>
            </a:xfrm>
            <a:custGeom>
              <a:avLst/>
              <a:gdLst>
                <a:gd name="T0" fmla="*/ 19 w 117"/>
                <a:gd name="T1" fmla="*/ 43 h 51"/>
                <a:gd name="T2" fmla="*/ 98 w 117"/>
                <a:gd name="T3" fmla="*/ 16 h 51"/>
                <a:gd name="T4" fmla="*/ 37 w 117"/>
                <a:gd name="T5" fmla="*/ 0 h 51"/>
                <a:gd name="T6" fmla="*/ 19 w 117"/>
                <a:gd name="T7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" h="51">
                  <a:moveTo>
                    <a:pt x="19" y="43"/>
                  </a:moveTo>
                  <a:cubicBezTo>
                    <a:pt x="58" y="51"/>
                    <a:pt x="84" y="22"/>
                    <a:pt x="98" y="16"/>
                  </a:cubicBezTo>
                  <a:cubicBezTo>
                    <a:pt x="117" y="10"/>
                    <a:pt x="38" y="17"/>
                    <a:pt x="37" y="0"/>
                  </a:cubicBezTo>
                  <a:cubicBezTo>
                    <a:pt x="0" y="16"/>
                    <a:pt x="0" y="31"/>
                    <a:pt x="19" y="43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82" name="Freeform 390"/>
            <p:cNvSpPr>
              <a:spLocks/>
            </p:cNvSpPr>
            <p:nvPr/>
          </p:nvSpPr>
          <p:spPr bwMode="auto">
            <a:xfrm>
              <a:off x="304" y="2945"/>
              <a:ext cx="52" cy="72"/>
            </a:xfrm>
            <a:custGeom>
              <a:avLst/>
              <a:gdLst>
                <a:gd name="T0" fmla="*/ 38 w 57"/>
                <a:gd name="T1" fmla="*/ 1 h 79"/>
                <a:gd name="T2" fmla="*/ 4 w 57"/>
                <a:gd name="T3" fmla="*/ 15 h 79"/>
                <a:gd name="T4" fmla="*/ 3 w 57"/>
                <a:gd name="T5" fmla="*/ 35 h 79"/>
                <a:gd name="T6" fmla="*/ 7 w 57"/>
                <a:gd name="T7" fmla="*/ 50 h 79"/>
                <a:gd name="T8" fmla="*/ 14 w 57"/>
                <a:gd name="T9" fmla="*/ 55 h 79"/>
                <a:gd name="T10" fmla="*/ 20 w 57"/>
                <a:gd name="T11" fmla="*/ 56 h 79"/>
                <a:gd name="T12" fmla="*/ 25 w 57"/>
                <a:gd name="T13" fmla="*/ 78 h 79"/>
                <a:gd name="T14" fmla="*/ 57 w 57"/>
                <a:gd name="T15" fmla="*/ 79 h 79"/>
                <a:gd name="T16" fmla="*/ 48 w 57"/>
                <a:gd name="T17" fmla="*/ 0 h 79"/>
                <a:gd name="T18" fmla="*/ 38 w 57"/>
                <a:gd name="T19" fmla="*/ 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79">
                  <a:moveTo>
                    <a:pt x="38" y="1"/>
                  </a:moveTo>
                  <a:cubicBezTo>
                    <a:pt x="38" y="1"/>
                    <a:pt x="5" y="10"/>
                    <a:pt x="4" y="15"/>
                  </a:cubicBezTo>
                  <a:cubicBezTo>
                    <a:pt x="3" y="20"/>
                    <a:pt x="0" y="33"/>
                    <a:pt x="3" y="35"/>
                  </a:cubicBezTo>
                  <a:cubicBezTo>
                    <a:pt x="5" y="37"/>
                    <a:pt x="7" y="41"/>
                    <a:pt x="7" y="50"/>
                  </a:cubicBezTo>
                  <a:cubicBezTo>
                    <a:pt x="8" y="56"/>
                    <a:pt x="11" y="56"/>
                    <a:pt x="14" y="55"/>
                  </a:cubicBezTo>
                  <a:cubicBezTo>
                    <a:pt x="17" y="55"/>
                    <a:pt x="19" y="55"/>
                    <a:pt x="20" y="56"/>
                  </a:cubicBezTo>
                  <a:cubicBezTo>
                    <a:pt x="23" y="61"/>
                    <a:pt x="25" y="78"/>
                    <a:pt x="25" y="78"/>
                  </a:cubicBezTo>
                  <a:cubicBezTo>
                    <a:pt x="57" y="79"/>
                    <a:pt x="57" y="79"/>
                    <a:pt x="57" y="79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38" y="1"/>
                    <a:pt x="38" y="1"/>
                    <a:pt x="38" y="1"/>
                  </a:cubicBezTo>
                </a:path>
              </a:pathLst>
            </a:custGeom>
            <a:solidFill>
              <a:srgbClr val="444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83" name="Freeform 391"/>
            <p:cNvSpPr>
              <a:spLocks/>
            </p:cNvSpPr>
            <p:nvPr/>
          </p:nvSpPr>
          <p:spPr bwMode="auto">
            <a:xfrm>
              <a:off x="1124" y="2827"/>
              <a:ext cx="82" cy="78"/>
            </a:xfrm>
            <a:custGeom>
              <a:avLst/>
              <a:gdLst>
                <a:gd name="T0" fmla="*/ 49 w 82"/>
                <a:gd name="T1" fmla="*/ 0 h 78"/>
                <a:gd name="T2" fmla="*/ 0 w 82"/>
                <a:gd name="T3" fmla="*/ 41 h 78"/>
                <a:gd name="T4" fmla="*/ 60 w 82"/>
                <a:gd name="T5" fmla="*/ 78 h 78"/>
                <a:gd name="T6" fmla="*/ 82 w 82"/>
                <a:gd name="T7" fmla="*/ 63 h 78"/>
                <a:gd name="T8" fmla="*/ 49 w 82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78">
                  <a:moveTo>
                    <a:pt x="49" y="0"/>
                  </a:moveTo>
                  <a:lnTo>
                    <a:pt x="0" y="41"/>
                  </a:lnTo>
                  <a:lnTo>
                    <a:pt x="60" y="78"/>
                  </a:lnTo>
                  <a:lnTo>
                    <a:pt x="82" y="63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84" name="Freeform 392"/>
            <p:cNvSpPr>
              <a:spLocks/>
            </p:cNvSpPr>
            <p:nvPr/>
          </p:nvSpPr>
          <p:spPr bwMode="auto">
            <a:xfrm>
              <a:off x="1124" y="2827"/>
              <a:ext cx="82" cy="78"/>
            </a:xfrm>
            <a:custGeom>
              <a:avLst/>
              <a:gdLst>
                <a:gd name="T0" fmla="*/ 49 w 82"/>
                <a:gd name="T1" fmla="*/ 0 h 78"/>
                <a:gd name="T2" fmla="*/ 0 w 82"/>
                <a:gd name="T3" fmla="*/ 41 h 78"/>
                <a:gd name="T4" fmla="*/ 60 w 82"/>
                <a:gd name="T5" fmla="*/ 78 h 78"/>
                <a:gd name="T6" fmla="*/ 82 w 82"/>
                <a:gd name="T7" fmla="*/ 63 h 78"/>
                <a:gd name="T8" fmla="*/ 49 w 82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78">
                  <a:moveTo>
                    <a:pt x="49" y="0"/>
                  </a:moveTo>
                  <a:lnTo>
                    <a:pt x="0" y="41"/>
                  </a:lnTo>
                  <a:lnTo>
                    <a:pt x="60" y="78"/>
                  </a:lnTo>
                  <a:lnTo>
                    <a:pt x="82" y="63"/>
                  </a:lnTo>
                  <a:lnTo>
                    <a:pt x="4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pic>
          <p:nvPicPr>
            <p:cNvPr id="1417" name="Picture 393"/>
            <p:cNvPicPr>
              <a:picLocks noChangeAspect="1" noChangeArrowheads="1"/>
            </p:cNvPicPr>
            <p:nvPr/>
          </p:nvPicPr>
          <p:blipFill>
            <a:blip r:embed="rId3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" y="2919"/>
              <a:ext cx="21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18" name="Picture 394"/>
            <p:cNvPicPr>
              <a:picLocks noChangeAspect="1" noChangeArrowheads="1"/>
            </p:cNvPicPr>
            <p:nvPr/>
          </p:nvPicPr>
          <p:blipFill>
            <a:blip r:embed="rId4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0" y="2914"/>
              <a:ext cx="197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85" name="Freeform 395"/>
            <p:cNvSpPr>
              <a:spLocks/>
            </p:cNvSpPr>
            <p:nvPr/>
          </p:nvSpPr>
          <p:spPr bwMode="auto">
            <a:xfrm>
              <a:off x="1028" y="2948"/>
              <a:ext cx="157" cy="157"/>
            </a:xfrm>
            <a:custGeom>
              <a:avLst/>
              <a:gdLst>
                <a:gd name="T0" fmla="*/ 172 w 172"/>
                <a:gd name="T1" fmla="*/ 85 h 172"/>
                <a:gd name="T2" fmla="*/ 87 w 172"/>
                <a:gd name="T3" fmla="*/ 172 h 172"/>
                <a:gd name="T4" fmla="*/ 0 w 172"/>
                <a:gd name="T5" fmla="*/ 87 h 172"/>
                <a:gd name="T6" fmla="*/ 85 w 172"/>
                <a:gd name="T7" fmla="*/ 0 h 172"/>
                <a:gd name="T8" fmla="*/ 172 w 172"/>
                <a:gd name="T9" fmla="*/ 85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172">
                  <a:moveTo>
                    <a:pt x="172" y="85"/>
                  </a:moveTo>
                  <a:cubicBezTo>
                    <a:pt x="172" y="133"/>
                    <a:pt x="134" y="171"/>
                    <a:pt x="87" y="172"/>
                  </a:cubicBezTo>
                  <a:cubicBezTo>
                    <a:pt x="39" y="172"/>
                    <a:pt x="1" y="134"/>
                    <a:pt x="0" y="87"/>
                  </a:cubicBezTo>
                  <a:cubicBezTo>
                    <a:pt x="0" y="39"/>
                    <a:pt x="38" y="1"/>
                    <a:pt x="85" y="0"/>
                  </a:cubicBezTo>
                  <a:cubicBezTo>
                    <a:pt x="133" y="0"/>
                    <a:pt x="171" y="38"/>
                    <a:pt x="172" y="85"/>
                  </a:cubicBezTo>
                  <a:close/>
                </a:path>
              </a:pathLst>
            </a:custGeom>
            <a:solidFill>
              <a:srgbClr val="444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86" name="Freeform 396"/>
            <p:cNvSpPr>
              <a:spLocks/>
            </p:cNvSpPr>
            <p:nvPr/>
          </p:nvSpPr>
          <p:spPr bwMode="auto">
            <a:xfrm>
              <a:off x="1058" y="2977"/>
              <a:ext cx="98" cy="98"/>
            </a:xfrm>
            <a:custGeom>
              <a:avLst/>
              <a:gdLst>
                <a:gd name="T0" fmla="*/ 107 w 107"/>
                <a:gd name="T1" fmla="*/ 54 h 107"/>
                <a:gd name="T2" fmla="*/ 54 w 107"/>
                <a:gd name="T3" fmla="*/ 107 h 107"/>
                <a:gd name="T4" fmla="*/ 0 w 107"/>
                <a:gd name="T5" fmla="*/ 54 h 107"/>
                <a:gd name="T6" fmla="*/ 53 w 107"/>
                <a:gd name="T7" fmla="*/ 1 h 107"/>
                <a:gd name="T8" fmla="*/ 107 w 107"/>
                <a:gd name="T9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07">
                  <a:moveTo>
                    <a:pt x="107" y="54"/>
                  </a:moveTo>
                  <a:cubicBezTo>
                    <a:pt x="107" y="83"/>
                    <a:pt x="83" y="107"/>
                    <a:pt x="54" y="107"/>
                  </a:cubicBezTo>
                  <a:cubicBezTo>
                    <a:pt x="24" y="107"/>
                    <a:pt x="0" y="84"/>
                    <a:pt x="0" y="54"/>
                  </a:cubicBezTo>
                  <a:cubicBezTo>
                    <a:pt x="0" y="25"/>
                    <a:pt x="23" y="1"/>
                    <a:pt x="53" y="1"/>
                  </a:cubicBezTo>
                  <a:cubicBezTo>
                    <a:pt x="82" y="0"/>
                    <a:pt x="106" y="24"/>
                    <a:pt x="107" y="54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87" name="Freeform 397"/>
            <p:cNvSpPr>
              <a:spLocks/>
            </p:cNvSpPr>
            <p:nvPr/>
          </p:nvSpPr>
          <p:spPr bwMode="auto">
            <a:xfrm>
              <a:off x="1065" y="2977"/>
              <a:ext cx="91" cy="66"/>
            </a:xfrm>
            <a:custGeom>
              <a:avLst/>
              <a:gdLst>
                <a:gd name="T0" fmla="*/ 46 w 100"/>
                <a:gd name="T1" fmla="*/ 1 h 72"/>
                <a:gd name="T2" fmla="*/ 0 w 100"/>
                <a:gd name="T3" fmla="*/ 28 h 72"/>
                <a:gd name="T4" fmla="*/ 98 w 100"/>
                <a:gd name="T5" fmla="*/ 67 h 72"/>
                <a:gd name="T6" fmla="*/ 100 w 100"/>
                <a:gd name="T7" fmla="*/ 54 h 72"/>
                <a:gd name="T8" fmla="*/ 46 w 100"/>
                <a:gd name="T9" fmla="*/ 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72">
                  <a:moveTo>
                    <a:pt x="46" y="1"/>
                  </a:moveTo>
                  <a:cubicBezTo>
                    <a:pt x="26" y="1"/>
                    <a:pt x="9" y="12"/>
                    <a:pt x="0" y="28"/>
                  </a:cubicBezTo>
                  <a:cubicBezTo>
                    <a:pt x="19" y="48"/>
                    <a:pt x="53" y="72"/>
                    <a:pt x="98" y="67"/>
                  </a:cubicBezTo>
                  <a:cubicBezTo>
                    <a:pt x="99" y="62"/>
                    <a:pt x="100" y="58"/>
                    <a:pt x="100" y="54"/>
                  </a:cubicBezTo>
                  <a:cubicBezTo>
                    <a:pt x="99" y="24"/>
                    <a:pt x="75" y="0"/>
                    <a:pt x="46" y="1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88" name="Freeform 398"/>
            <p:cNvSpPr>
              <a:spLocks/>
            </p:cNvSpPr>
            <p:nvPr/>
          </p:nvSpPr>
          <p:spPr bwMode="auto">
            <a:xfrm>
              <a:off x="1084" y="3005"/>
              <a:ext cx="46" cy="46"/>
            </a:xfrm>
            <a:custGeom>
              <a:avLst/>
              <a:gdLst>
                <a:gd name="T0" fmla="*/ 50 w 50"/>
                <a:gd name="T1" fmla="*/ 25 h 50"/>
                <a:gd name="T2" fmla="*/ 25 w 50"/>
                <a:gd name="T3" fmla="*/ 50 h 50"/>
                <a:gd name="T4" fmla="*/ 0 w 50"/>
                <a:gd name="T5" fmla="*/ 25 h 50"/>
                <a:gd name="T6" fmla="*/ 25 w 50"/>
                <a:gd name="T7" fmla="*/ 0 h 50"/>
                <a:gd name="T8" fmla="*/ 50 w 50"/>
                <a:gd name="T9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0">
                  <a:moveTo>
                    <a:pt x="50" y="25"/>
                  </a:moveTo>
                  <a:cubicBezTo>
                    <a:pt x="50" y="39"/>
                    <a:pt x="39" y="50"/>
                    <a:pt x="25" y="50"/>
                  </a:cubicBezTo>
                  <a:cubicBezTo>
                    <a:pt x="12" y="50"/>
                    <a:pt x="0" y="39"/>
                    <a:pt x="0" y="25"/>
                  </a:cubicBezTo>
                  <a:cubicBezTo>
                    <a:pt x="0" y="12"/>
                    <a:pt x="11" y="0"/>
                    <a:pt x="25" y="0"/>
                  </a:cubicBezTo>
                  <a:cubicBezTo>
                    <a:pt x="39" y="0"/>
                    <a:pt x="50" y="11"/>
                    <a:pt x="50" y="25"/>
                  </a:cubicBez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89" name="Freeform 399"/>
            <p:cNvSpPr>
              <a:spLocks/>
            </p:cNvSpPr>
            <p:nvPr/>
          </p:nvSpPr>
          <p:spPr bwMode="auto">
            <a:xfrm>
              <a:off x="1086" y="3005"/>
              <a:ext cx="42" cy="43"/>
            </a:xfrm>
            <a:custGeom>
              <a:avLst/>
              <a:gdLst>
                <a:gd name="T0" fmla="*/ 46 w 46"/>
                <a:gd name="T1" fmla="*/ 23 h 46"/>
                <a:gd name="T2" fmla="*/ 23 w 46"/>
                <a:gd name="T3" fmla="*/ 46 h 46"/>
                <a:gd name="T4" fmla="*/ 0 w 46"/>
                <a:gd name="T5" fmla="*/ 23 h 46"/>
                <a:gd name="T6" fmla="*/ 23 w 46"/>
                <a:gd name="T7" fmla="*/ 0 h 46"/>
                <a:gd name="T8" fmla="*/ 46 w 46"/>
                <a:gd name="T9" fmla="*/ 2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6">
                  <a:moveTo>
                    <a:pt x="46" y="23"/>
                  </a:moveTo>
                  <a:cubicBezTo>
                    <a:pt x="46" y="36"/>
                    <a:pt x="36" y="46"/>
                    <a:pt x="23" y="46"/>
                  </a:cubicBezTo>
                  <a:cubicBezTo>
                    <a:pt x="11" y="46"/>
                    <a:pt x="0" y="36"/>
                    <a:pt x="0" y="23"/>
                  </a:cubicBezTo>
                  <a:cubicBezTo>
                    <a:pt x="0" y="10"/>
                    <a:pt x="10" y="0"/>
                    <a:pt x="23" y="0"/>
                  </a:cubicBezTo>
                  <a:cubicBezTo>
                    <a:pt x="36" y="0"/>
                    <a:pt x="46" y="10"/>
                    <a:pt x="46" y="23"/>
                  </a:cubicBezTo>
                  <a:close/>
                </a:path>
              </a:pathLst>
            </a:custGeom>
            <a:solidFill>
              <a:srgbClr val="56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98" name="Freeform 400"/>
            <p:cNvSpPr>
              <a:spLocks/>
            </p:cNvSpPr>
            <p:nvPr/>
          </p:nvSpPr>
          <p:spPr bwMode="auto">
            <a:xfrm>
              <a:off x="1089" y="3005"/>
              <a:ext cx="39" cy="29"/>
            </a:xfrm>
            <a:custGeom>
              <a:avLst/>
              <a:gdLst>
                <a:gd name="T0" fmla="*/ 20 w 43"/>
                <a:gd name="T1" fmla="*/ 0 h 31"/>
                <a:gd name="T2" fmla="*/ 0 w 43"/>
                <a:gd name="T3" fmla="*/ 12 h 31"/>
                <a:gd name="T4" fmla="*/ 43 w 43"/>
                <a:gd name="T5" fmla="*/ 28 h 31"/>
                <a:gd name="T6" fmla="*/ 43 w 43"/>
                <a:gd name="T7" fmla="*/ 23 h 31"/>
                <a:gd name="T8" fmla="*/ 20 w 43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1">
                  <a:moveTo>
                    <a:pt x="20" y="0"/>
                  </a:moveTo>
                  <a:cubicBezTo>
                    <a:pt x="12" y="0"/>
                    <a:pt x="4" y="5"/>
                    <a:pt x="0" y="12"/>
                  </a:cubicBezTo>
                  <a:cubicBezTo>
                    <a:pt x="9" y="20"/>
                    <a:pt x="23" y="31"/>
                    <a:pt x="43" y="28"/>
                  </a:cubicBezTo>
                  <a:cubicBezTo>
                    <a:pt x="43" y="27"/>
                    <a:pt x="43" y="25"/>
                    <a:pt x="43" y="23"/>
                  </a:cubicBezTo>
                  <a:cubicBezTo>
                    <a:pt x="43" y="10"/>
                    <a:pt x="33" y="0"/>
                    <a:pt x="20" y="0"/>
                  </a:cubicBezTo>
                  <a:close/>
                </a:path>
              </a:pathLst>
            </a:custGeom>
            <a:solidFill>
              <a:srgbClr val="56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pic>
          <p:nvPicPr>
            <p:cNvPr id="1425" name="Picture 401"/>
            <p:cNvPicPr>
              <a:picLocks noChangeAspect="1" noChangeArrowheads="1"/>
            </p:cNvPicPr>
            <p:nvPr/>
          </p:nvPicPr>
          <p:blipFill>
            <a:blip r:embed="rId4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9" y="3055"/>
              <a:ext cx="16" cy="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26" name="Picture 402"/>
            <p:cNvPicPr>
              <a:picLocks noChangeAspect="1" noChangeArrowheads="1"/>
            </p:cNvPicPr>
            <p:nvPr/>
          </p:nvPicPr>
          <p:blipFill>
            <a:blip r:embed="rId4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" y="2981"/>
              <a:ext cx="16" cy="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27" name="Picture 403"/>
            <p:cNvPicPr>
              <a:picLocks noChangeAspect="1" noChangeArrowheads="1"/>
            </p:cNvPicPr>
            <p:nvPr/>
          </p:nvPicPr>
          <p:blipFill>
            <a:blip r:embed="rId4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4" y="3042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28" name="Picture 404"/>
            <p:cNvPicPr>
              <a:picLocks noChangeAspect="1" noChangeArrowheads="1"/>
            </p:cNvPicPr>
            <p:nvPr/>
          </p:nvPicPr>
          <p:blipFill>
            <a:blip r:embed="rId4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1" y="2990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29" name="Picture 405"/>
            <p:cNvPicPr>
              <a:picLocks noChangeAspect="1" noChangeArrowheads="1"/>
            </p:cNvPicPr>
            <p:nvPr/>
          </p:nvPicPr>
          <p:blipFill>
            <a:blip r:embed="rId4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5" y="3017"/>
              <a:ext cx="17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0" name="Picture 406"/>
            <p:cNvPicPr>
              <a:picLocks noChangeAspect="1" noChangeArrowheads="1"/>
            </p:cNvPicPr>
            <p:nvPr/>
          </p:nvPicPr>
          <p:blipFill>
            <a:blip r:embed="rId4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1" y="3018"/>
              <a:ext cx="17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1" name="Picture 407"/>
            <p:cNvPicPr>
              <a:picLocks noChangeAspect="1" noChangeArrowheads="1"/>
            </p:cNvPicPr>
            <p:nvPr/>
          </p:nvPicPr>
          <p:blipFill>
            <a:blip r:embed="rId4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4" y="2989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2" name="Picture 408"/>
            <p:cNvPicPr>
              <a:picLocks noChangeAspect="1" noChangeArrowheads="1"/>
            </p:cNvPicPr>
            <p:nvPr/>
          </p:nvPicPr>
          <p:blipFill>
            <a:blip r:embed="rId4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1" y="3042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99" name="Freeform 409"/>
            <p:cNvSpPr>
              <a:spLocks/>
            </p:cNvSpPr>
            <p:nvPr/>
          </p:nvSpPr>
          <p:spPr bwMode="auto">
            <a:xfrm>
              <a:off x="401" y="2948"/>
              <a:ext cx="157" cy="157"/>
            </a:xfrm>
            <a:custGeom>
              <a:avLst/>
              <a:gdLst>
                <a:gd name="T0" fmla="*/ 171 w 172"/>
                <a:gd name="T1" fmla="*/ 85 h 172"/>
                <a:gd name="T2" fmla="*/ 86 w 172"/>
                <a:gd name="T3" fmla="*/ 172 h 172"/>
                <a:gd name="T4" fmla="*/ 0 w 172"/>
                <a:gd name="T5" fmla="*/ 87 h 172"/>
                <a:gd name="T6" fmla="*/ 85 w 172"/>
                <a:gd name="T7" fmla="*/ 0 h 172"/>
                <a:gd name="T8" fmla="*/ 171 w 172"/>
                <a:gd name="T9" fmla="*/ 85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172">
                  <a:moveTo>
                    <a:pt x="171" y="85"/>
                  </a:moveTo>
                  <a:cubicBezTo>
                    <a:pt x="172" y="133"/>
                    <a:pt x="134" y="171"/>
                    <a:pt x="86" y="172"/>
                  </a:cubicBezTo>
                  <a:cubicBezTo>
                    <a:pt x="39" y="172"/>
                    <a:pt x="0" y="134"/>
                    <a:pt x="0" y="87"/>
                  </a:cubicBezTo>
                  <a:cubicBezTo>
                    <a:pt x="0" y="39"/>
                    <a:pt x="38" y="1"/>
                    <a:pt x="85" y="0"/>
                  </a:cubicBezTo>
                  <a:cubicBezTo>
                    <a:pt x="133" y="0"/>
                    <a:pt x="171" y="38"/>
                    <a:pt x="171" y="85"/>
                  </a:cubicBezTo>
                  <a:close/>
                </a:path>
              </a:pathLst>
            </a:custGeom>
            <a:solidFill>
              <a:srgbClr val="444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00" name="Freeform 410"/>
            <p:cNvSpPr>
              <a:spLocks/>
            </p:cNvSpPr>
            <p:nvPr/>
          </p:nvSpPr>
          <p:spPr bwMode="auto">
            <a:xfrm>
              <a:off x="431" y="2977"/>
              <a:ext cx="98" cy="98"/>
            </a:xfrm>
            <a:custGeom>
              <a:avLst/>
              <a:gdLst>
                <a:gd name="T0" fmla="*/ 106 w 107"/>
                <a:gd name="T1" fmla="*/ 54 h 107"/>
                <a:gd name="T2" fmla="*/ 54 w 107"/>
                <a:gd name="T3" fmla="*/ 107 h 107"/>
                <a:gd name="T4" fmla="*/ 0 w 107"/>
                <a:gd name="T5" fmla="*/ 54 h 107"/>
                <a:gd name="T6" fmla="*/ 53 w 107"/>
                <a:gd name="T7" fmla="*/ 1 h 107"/>
                <a:gd name="T8" fmla="*/ 106 w 107"/>
                <a:gd name="T9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07">
                  <a:moveTo>
                    <a:pt x="106" y="54"/>
                  </a:moveTo>
                  <a:cubicBezTo>
                    <a:pt x="107" y="83"/>
                    <a:pt x="83" y="107"/>
                    <a:pt x="54" y="107"/>
                  </a:cubicBezTo>
                  <a:cubicBezTo>
                    <a:pt x="24" y="107"/>
                    <a:pt x="0" y="84"/>
                    <a:pt x="0" y="54"/>
                  </a:cubicBezTo>
                  <a:cubicBezTo>
                    <a:pt x="0" y="25"/>
                    <a:pt x="23" y="1"/>
                    <a:pt x="53" y="1"/>
                  </a:cubicBezTo>
                  <a:cubicBezTo>
                    <a:pt x="82" y="0"/>
                    <a:pt x="106" y="24"/>
                    <a:pt x="106" y="54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01" name="Freeform 411"/>
            <p:cNvSpPr>
              <a:spLocks/>
            </p:cNvSpPr>
            <p:nvPr/>
          </p:nvSpPr>
          <p:spPr bwMode="auto">
            <a:xfrm>
              <a:off x="438" y="2977"/>
              <a:ext cx="91" cy="66"/>
            </a:xfrm>
            <a:custGeom>
              <a:avLst/>
              <a:gdLst>
                <a:gd name="T0" fmla="*/ 46 w 100"/>
                <a:gd name="T1" fmla="*/ 1 h 72"/>
                <a:gd name="T2" fmla="*/ 0 w 100"/>
                <a:gd name="T3" fmla="*/ 28 h 72"/>
                <a:gd name="T4" fmla="*/ 98 w 100"/>
                <a:gd name="T5" fmla="*/ 67 h 72"/>
                <a:gd name="T6" fmla="*/ 99 w 100"/>
                <a:gd name="T7" fmla="*/ 54 h 72"/>
                <a:gd name="T8" fmla="*/ 46 w 100"/>
                <a:gd name="T9" fmla="*/ 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72">
                  <a:moveTo>
                    <a:pt x="46" y="1"/>
                  </a:moveTo>
                  <a:cubicBezTo>
                    <a:pt x="26" y="1"/>
                    <a:pt x="9" y="12"/>
                    <a:pt x="0" y="28"/>
                  </a:cubicBezTo>
                  <a:cubicBezTo>
                    <a:pt x="19" y="48"/>
                    <a:pt x="52" y="72"/>
                    <a:pt x="98" y="67"/>
                  </a:cubicBezTo>
                  <a:cubicBezTo>
                    <a:pt x="99" y="62"/>
                    <a:pt x="100" y="58"/>
                    <a:pt x="99" y="54"/>
                  </a:cubicBezTo>
                  <a:cubicBezTo>
                    <a:pt x="99" y="24"/>
                    <a:pt x="75" y="0"/>
                    <a:pt x="46" y="1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02" name="Freeform 412"/>
            <p:cNvSpPr>
              <a:spLocks/>
            </p:cNvSpPr>
            <p:nvPr/>
          </p:nvSpPr>
          <p:spPr bwMode="auto">
            <a:xfrm>
              <a:off x="457" y="3005"/>
              <a:ext cx="46" cy="46"/>
            </a:xfrm>
            <a:custGeom>
              <a:avLst/>
              <a:gdLst>
                <a:gd name="T0" fmla="*/ 50 w 50"/>
                <a:gd name="T1" fmla="*/ 25 h 50"/>
                <a:gd name="T2" fmla="*/ 25 w 50"/>
                <a:gd name="T3" fmla="*/ 50 h 50"/>
                <a:gd name="T4" fmla="*/ 0 w 50"/>
                <a:gd name="T5" fmla="*/ 25 h 50"/>
                <a:gd name="T6" fmla="*/ 25 w 50"/>
                <a:gd name="T7" fmla="*/ 0 h 50"/>
                <a:gd name="T8" fmla="*/ 50 w 50"/>
                <a:gd name="T9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0">
                  <a:moveTo>
                    <a:pt x="50" y="25"/>
                  </a:moveTo>
                  <a:cubicBezTo>
                    <a:pt x="50" y="39"/>
                    <a:pt x="39" y="50"/>
                    <a:pt x="25" y="50"/>
                  </a:cubicBezTo>
                  <a:cubicBezTo>
                    <a:pt x="11" y="50"/>
                    <a:pt x="0" y="39"/>
                    <a:pt x="0" y="25"/>
                  </a:cubicBezTo>
                  <a:cubicBezTo>
                    <a:pt x="0" y="12"/>
                    <a:pt x="11" y="0"/>
                    <a:pt x="25" y="0"/>
                  </a:cubicBezTo>
                  <a:cubicBezTo>
                    <a:pt x="39" y="0"/>
                    <a:pt x="50" y="11"/>
                    <a:pt x="50" y="25"/>
                  </a:cubicBez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03" name="Freeform 413"/>
            <p:cNvSpPr>
              <a:spLocks/>
            </p:cNvSpPr>
            <p:nvPr/>
          </p:nvSpPr>
          <p:spPr bwMode="auto">
            <a:xfrm>
              <a:off x="459" y="3005"/>
              <a:ext cx="42" cy="43"/>
            </a:xfrm>
            <a:custGeom>
              <a:avLst/>
              <a:gdLst>
                <a:gd name="T0" fmla="*/ 46 w 46"/>
                <a:gd name="T1" fmla="*/ 23 h 46"/>
                <a:gd name="T2" fmla="*/ 23 w 46"/>
                <a:gd name="T3" fmla="*/ 46 h 46"/>
                <a:gd name="T4" fmla="*/ 0 w 46"/>
                <a:gd name="T5" fmla="*/ 23 h 46"/>
                <a:gd name="T6" fmla="*/ 23 w 46"/>
                <a:gd name="T7" fmla="*/ 0 h 46"/>
                <a:gd name="T8" fmla="*/ 46 w 46"/>
                <a:gd name="T9" fmla="*/ 2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6">
                  <a:moveTo>
                    <a:pt x="46" y="23"/>
                  </a:moveTo>
                  <a:cubicBezTo>
                    <a:pt x="46" y="36"/>
                    <a:pt x="36" y="46"/>
                    <a:pt x="23" y="46"/>
                  </a:cubicBezTo>
                  <a:cubicBezTo>
                    <a:pt x="11" y="46"/>
                    <a:pt x="0" y="36"/>
                    <a:pt x="0" y="23"/>
                  </a:cubicBezTo>
                  <a:cubicBezTo>
                    <a:pt x="0" y="10"/>
                    <a:pt x="10" y="0"/>
                    <a:pt x="23" y="0"/>
                  </a:cubicBezTo>
                  <a:cubicBezTo>
                    <a:pt x="36" y="0"/>
                    <a:pt x="46" y="10"/>
                    <a:pt x="46" y="23"/>
                  </a:cubicBezTo>
                  <a:close/>
                </a:path>
              </a:pathLst>
            </a:custGeom>
            <a:solidFill>
              <a:srgbClr val="56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12" name="Freeform 414"/>
            <p:cNvSpPr>
              <a:spLocks/>
            </p:cNvSpPr>
            <p:nvPr/>
          </p:nvSpPr>
          <p:spPr bwMode="auto">
            <a:xfrm>
              <a:off x="462" y="3005"/>
              <a:ext cx="39" cy="29"/>
            </a:xfrm>
            <a:custGeom>
              <a:avLst/>
              <a:gdLst>
                <a:gd name="T0" fmla="*/ 20 w 43"/>
                <a:gd name="T1" fmla="*/ 0 h 31"/>
                <a:gd name="T2" fmla="*/ 0 w 43"/>
                <a:gd name="T3" fmla="*/ 12 h 31"/>
                <a:gd name="T4" fmla="*/ 42 w 43"/>
                <a:gd name="T5" fmla="*/ 28 h 31"/>
                <a:gd name="T6" fmla="*/ 43 w 43"/>
                <a:gd name="T7" fmla="*/ 23 h 31"/>
                <a:gd name="T8" fmla="*/ 20 w 43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1">
                  <a:moveTo>
                    <a:pt x="20" y="0"/>
                  </a:moveTo>
                  <a:cubicBezTo>
                    <a:pt x="11" y="0"/>
                    <a:pt x="4" y="5"/>
                    <a:pt x="0" y="12"/>
                  </a:cubicBezTo>
                  <a:cubicBezTo>
                    <a:pt x="9" y="20"/>
                    <a:pt x="23" y="31"/>
                    <a:pt x="42" y="28"/>
                  </a:cubicBezTo>
                  <a:cubicBezTo>
                    <a:pt x="43" y="27"/>
                    <a:pt x="43" y="25"/>
                    <a:pt x="43" y="23"/>
                  </a:cubicBezTo>
                  <a:cubicBezTo>
                    <a:pt x="43" y="10"/>
                    <a:pt x="33" y="0"/>
                    <a:pt x="20" y="0"/>
                  </a:cubicBezTo>
                  <a:close/>
                </a:path>
              </a:pathLst>
            </a:custGeom>
            <a:solidFill>
              <a:srgbClr val="56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pic>
          <p:nvPicPr>
            <p:cNvPr id="1439" name="Picture 415"/>
            <p:cNvPicPr>
              <a:picLocks noChangeAspect="1" noChangeArrowheads="1"/>
            </p:cNvPicPr>
            <p:nvPr/>
          </p:nvPicPr>
          <p:blipFill>
            <a:blip r:embed="rId4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" y="3055"/>
              <a:ext cx="16" cy="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40" name="Picture 416"/>
            <p:cNvPicPr>
              <a:picLocks noChangeAspect="1" noChangeArrowheads="1"/>
            </p:cNvPicPr>
            <p:nvPr/>
          </p:nvPicPr>
          <p:blipFill>
            <a:blip r:embed="rId5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" y="2981"/>
              <a:ext cx="16" cy="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41" name="Picture 417"/>
            <p:cNvPicPr>
              <a:picLocks noChangeAspect="1" noChangeArrowheads="1"/>
            </p:cNvPicPr>
            <p:nvPr/>
          </p:nvPicPr>
          <p:blipFill>
            <a:blip r:embed="rId5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" y="3042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42" name="Picture 418"/>
            <p:cNvPicPr>
              <a:picLocks noChangeAspect="1" noChangeArrowheads="1"/>
            </p:cNvPicPr>
            <p:nvPr/>
          </p:nvPicPr>
          <p:blipFill>
            <a:blip r:embed="rId5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" y="2990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43" name="Picture 419"/>
            <p:cNvPicPr>
              <a:picLocks noChangeAspect="1" noChangeArrowheads="1"/>
            </p:cNvPicPr>
            <p:nvPr/>
          </p:nvPicPr>
          <p:blipFill>
            <a:blip r:embed="rId5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" y="3017"/>
              <a:ext cx="17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44" name="Picture 420"/>
            <p:cNvPicPr>
              <a:picLocks noChangeAspect="1" noChangeArrowheads="1"/>
            </p:cNvPicPr>
            <p:nvPr/>
          </p:nvPicPr>
          <p:blipFill>
            <a:blip r:embed="rId5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" y="3018"/>
              <a:ext cx="17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45" name="Picture 421"/>
            <p:cNvPicPr>
              <a:picLocks noChangeAspect="1" noChangeArrowheads="1"/>
            </p:cNvPicPr>
            <p:nvPr/>
          </p:nvPicPr>
          <p:blipFill>
            <a:blip r:embed="rId5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" y="2989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46" name="Picture 422"/>
            <p:cNvPicPr>
              <a:picLocks noChangeAspect="1" noChangeArrowheads="1"/>
            </p:cNvPicPr>
            <p:nvPr/>
          </p:nvPicPr>
          <p:blipFill>
            <a:blip r:embed="rId5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" y="3042"/>
              <a:ext cx="19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13" name="Freeform 423"/>
            <p:cNvSpPr>
              <a:spLocks/>
            </p:cNvSpPr>
            <p:nvPr/>
          </p:nvSpPr>
          <p:spPr bwMode="auto">
            <a:xfrm>
              <a:off x="985" y="2710"/>
              <a:ext cx="158" cy="49"/>
            </a:xfrm>
            <a:custGeom>
              <a:avLst/>
              <a:gdLst>
                <a:gd name="T0" fmla="*/ 0 w 173"/>
                <a:gd name="T1" fmla="*/ 0 h 53"/>
                <a:gd name="T2" fmla="*/ 145 w 173"/>
                <a:gd name="T3" fmla="*/ 7 h 53"/>
                <a:gd name="T4" fmla="*/ 158 w 173"/>
                <a:gd name="T5" fmla="*/ 32 h 53"/>
                <a:gd name="T6" fmla="*/ 134 w 173"/>
                <a:gd name="T7" fmla="*/ 53 h 53"/>
                <a:gd name="T8" fmla="*/ 0 w 173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53">
                  <a:moveTo>
                    <a:pt x="0" y="0"/>
                  </a:moveTo>
                  <a:cubicBezTo>
                    <a:pt x="0" y="0"/>
                    <a:pt x="117" y="9"/>
                    <a:pt x="145" y="7"/>
                  </a:cubicBezTo>
                  <a:cubicBezTo>
                    <a:pt x="173" y="6"/>
                    <a:pt x="164" y="24"/>
                    <a:pt x="158" y="32"/>
                  </a:cubicBezTo>
                  <a:cubicBezTo>
                    <a:pt x="152" y="41"/>
                    <a:pt x="134" y="53"/>
                    <a:pt x="134" y="5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1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14" name="Freeform 425"/>
            <p:cNvSpPr>
              <a:spLocks/>
            </p:cNvSpPr>
            <p:nvPr/>
          </p:nvSpPr>
          <p:spPr bwMode="auto">
            <a:xfrm>
              <a:off x="311" y="2696"/>
              <a:ext cx="917" cy="344"/>
            </a:xfrm>
            <a:custGeom>
              <a:avLst/>
              <a:gdLst>
                <a:gd name="T0" fmla="*/ 294 w 1003"/>
                <a:gd name="T1" fmla="*/ 374 h 377"/>
                <a:gd name="T2" fmla="*/ 182 w 1003"/>
                <a:gd name="T3" fmla="*/ 250 h 377"/>
                <a:gd name="T4" fmla="*/ 80 w 1003"/>
                <a:gd name="T5" fmla="*/ 377 h 377"/>
                <a:gd name="T6" fmla="*/ 6 w 1003"/>
                <a:gd name="T7" fmla="*/ 355 h 377"/>
                <a:gd name="T8" fmla="*/ 30 w 1003"/>
                <a:gd name="T9" fmla="*/ 346 h 377"/>
                <a:gd name="T10" fmla="*/ 44 w 1003"/>
                <a:gd name="T11" fmla="*/ 323 h 377"/>
                <a:gd name="T12" fmla="*/ 39 w 1003"/>
                <a:gd name="T13" fmla="*/ 289 h 377"/>
                <a:gd name="T14" fmla="*/ 23 w 1003"/>
                <a:gd name="T15" fmla="*/ 280 h 377"/>
                <a:gd name="T16" fmla="*/ 3 w 1003"/>
                <a:gd name="T17" fmla="*/ 280 h 377"/>
                <a:gd name="T18" fmla="*/ 92 w 1003"/>
                <a:gd name="T19" fmla="*/ 181 h 377"/>
                <a:gd name="T20" fmla="*/ 194 w 1003"/>
                <a:gd name="T21" fmla="*/ 149 h 377"/>
                <a:gd name="T22" fmla="*/ 259 w 1003"/>
                <a:gd name="T23" fmla="*/ 145 h 377"/>
                <a:gd name="T24" fmla="*/ 373 w 1003"/>
                <a:gd name="T25" fmla="*/ 71 h 377"/>
                <a:gd name="T26" fmla="*/ 572 w 1003"/>
                <a:gd name="T27" fmla="*/ 10 h 377"/>
                <a:gd name="T28" fmla="*/ 943 w 1003"/>
                <a:gd name="T29" fmla="*/ 144 h 377"/>
                <a:gd name="T30" fmla="*/ 904 w 1003"/>
                <a:gd name="T31" fmla="*/ 182 h 377"/>
                <a:gd name="T32" fmla="*/ 909 w 1003"/>
                <a:gd name="T33" fmla="*/ 196 h 377"/>
                <a:gd name="T34" fmla="*/ 949 w 1003"/>
                <a:gd name="T35" fmla="*/ 219 h 377"/>
                <a:gd name="T36" fmla="*/ 979 w 1003"/>
                <a:gd name="T37" fmla="*/ 213 h 377"/>
                <a:gd name="T38" fmla="*/ 1002 w 1003"/>
                <a:gd name="T39" fmla="*/ 307 h 377"/>
                <a:gd name="T40" fmla="*/ 975 w 1003"/>
                <a:gd name="T41" fmla="*/ 347 h 377"/>
                <a:gd name="T42" fmla="*/ 866 w 1003"/>
                <a:gd name="T43" fmla="*/ 244 h 377"/>
                <a:gd name="T44" fmla="*/ 771 w 1003"/>
                <a:gd name="T45" fmla="*/ 368 h 377"/>
                <a:gd name="T46" fmla="*/ 294 w 1003"/>
                <a:gd name="T47" fmla="*/ 374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03" h="377">
                  <a:moveTo>
                    <a:pt x="294" y="374"/>
                  </a:moveTo>
                  <a:cubicBezTo>
                    <a:pt x="294" y="374"/>
                    <a:pt x="298" y="244"/>
                    <a:pt x="182" y="250"/>
                  </a:cubicBezTo>
                  <a:cubicBezTo>
                    <a:pt x="73" y="256"/>
                    <a:pt x="80" y="360"/>
                    <a:pt x="80" y="377"/>
                  </a:cubicBezTo>
                  <a:cubicBezTo>
                    <a:pt x="80" y="377"/>
                    <a:pt x="9" y="377"/>
                    <a:pt x="6" y="355"/>
                  </a:cubicBezTo>
                  <a:cubicBezTo>
                    <a:pt x="6" y="355"/>
                    <a:pt x="4" y="347"/>
                    <a:pt x="30" y="346"/>
                  </a:cubicBezTo>
                  <a:cubicBezTo>
                    <a:pt x="30" y="346"/>
                    <a:pt x="47" y="345"/>
                    <a:pt x="44" y="323"/>
                  </a:cubicBezTo>
                  <a:cubicBezTo>
                    <a:pt x="41" y="300"/>
                    <a:pt x="39" y="289"/>
                    <a:pt x="39" y="289"/>
                  </a:cubicBezTo>
                  <a:cubicBezTo>
                    <a:pt x="39" y="289"/>
                    <a:pt x="39" y="274"/>
                    <a:pt x="23" y="280"/>
                  </a:cubicBezTo>
                  <a:cubicBezTo>
                    <a:pt x="7" y="285"/>
                    <a:pt x="0" y="288"/>
                    <a:pt x="3" y="280"/>
                  </a:cubicBezTo>
                  <a:cubicBezTo>
                    <a:pt x="5" y="271"/>
                    <a:pt x="12" y="207"/>
                    <a:pt x="92" y="181"/>
                  </a:cubicBezTo>
                  <a:cubicBezTo>
                    <a:pt x="172" y="156"/>
                    <a:pt x="194" y="149"/>
                    <a:pt x="194" y="149"/>
                  </a:cubicBezTo>
                  <a:cubicBezTo>
                    <a:pt x="194" y="149"/>
                    <a:pt x="251" y="146"/>
                    <a:pt x="259" y="145"/>
                  </a:cubicBezTo>
                  <a:cubicBezTo>
                    <a:pt x="259" y="145"/>
                    <a:pt x="314" y="105"/>
                    <a:pt x="373" y="71"/>
                  </a:cubicBezTo>
                  <a:cubicBezTo>
                    <a:pt x="441" y="33"/>
                    <a:pt x="525" y="14"/>
                    <a:pt x="572" y="10"/>
                  </a:cubicBezTo>
                  <a:cubicBezTo>
                    <a:pt x="693" y="0"/>
                    <a:pt x="872" y="13"/>
                    <a:pt x="943" y="144"/>
                  </a:cubicBezTo>
                  <a:cubicBezTo>
                    <a:pt x="943" y="144"/>
                    <a:pt x="950" y="150"/>
                    <a:pt x="904" y="182"/>
                  </a:cubicBezTo>
                  <a:cubicBezTo>
                    <a:pt x="904" y="182"/>
                    <a:pt x="894" y="190"/>
                    <a:pt x="909" y="196"/>
                  </a:cubicBezTo>
                  <a:cubicBezTo>
                    <a:pt x="924" y="201"/>
                    <a:pt x="949" y="219"/>
                    <a:pt x="949" y="219"/>
                  </a:cubicBezTo>
                  <a:cubicBezTo>
                    <a:pt x="949" y="219"/>
                    <a:pt x="975" y="215"/>
                    <a:pt x="979" y="213"/>
                  </a:cubicBezTo>
                  <a:cubicBezTo>
                    <a:pt x="982" y="212"/>
                    <a:pt x="1000" y="276"/>
                    <a:pt x="1002" y="307"/>
                  </a:cubicBezTo>
                  <a:cubicBezTo>
                    <a:pt x="1003" y="338"/>
                    <a:pt x="982" y="345"/>
                    <a:pt x="975" y="347"/>
                  </a:cubicBezTo>
                  <a:cubicBezTo>
                    <a:pt x="975" y="347"/>
                    <a:pt x="975" y="238"/>
                    <a:pt x="866" y="244"/>
                  </a:cubicBezTo>
                  <a:cubicBezTo>
                    <a:pt x="756" y="250"/>
                    <a:pt x="769" y="355"/>
                    <a:pt x="771" y="368"/>
                  </a:cubicBezTo>
                  <a:cubicBezTo>
                    <a:pt x="294" y="374"/>
                    <a:pt x="294" y="374"/>
                    <a:pt x="294" y="374"/>
                  </a:cubicBezTo>
                </a:path>
              </a:pathLst>
            </a:custGeom>
            <a:solidFill>
              <a:srgbClr val="DD05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15" name="Freeform 427"/>
            <p:cNvSpPr>
              <a:spLocks/>
            </p:cNvSpPr>
            <p:nvPr/>
          </p:nvSpPr>
          <p:spPr bwMode="auto">
            <a:xfrm>
              <a:off x="329" y="2875"/>
              <a:ext cx="79" cy="53"/>
            </a:xfrm>
            <a:custGeom>
              <a:avLst/>
              <a:gdLst>
                <a:gd name="T0" fmla="*/ 0 w 86"/>
                <a:gd name="T1" fmla="*/ 58 h 58"/>
                <a:gd name="T2" fmla="*/ 31 w 86"/>
                <a:gd name="T3" fmla="*/ 16 h 58"/>
                <a:gd name="T4" fmla="*/ 83 w 86"/>
                <a:gd name="T5" fmla="*/ 3 h 58"/>
                <a:gd name="T6" fmla="*/ 59 w 86"/>
                <a:gd name="T7" fmla="*/ 38 h 58"/>
                <a:gd name="T8" fmla="*/ 0 w 86"/>
                <a:gd name="T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58">
                  <a:moveTo>
                    <a:pt x="0" y="58"/>
                  </a:moveTo>
                  <a:cubicBezTo>
                    <a:pt x="0" y="58"/>
                    <a:pt x="8" y="34"/>
                    <a:pt x="31" y="16"/>
                  </a:cubicBezTo>
                  <a:cubicBezTo>
                    <a:pt x="50" y="0"/>
                    <a:pt x="83" y="3"/>
                    <a:pt x="83" y="3"/>
                  </a:cubicBezTo>
                  <a:cubicBezTo>
                    <a:pt x="83" y="3"/>
                    <a:pt x="86" y="21"/>
                    <a:pt x="59" y="38"/>
                  </a:cubicBezTo>
                  <a:cubicBezTo>
                    <a:pt x="32" y="55"/>
                    <a:pt x="0" y="58"/>
                    <a:pt x="0" y="58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16" name="Freeform 428"/>
            <p:cNvSpPr>
              <a:spLocks/>
            </p:cNvSpPr>
            <p:nvPr/>
          </p:nvSpPr>
          <p:spPr bwMode="auto">
            <a:xfrm>
              <a:off x="610" y="2785"/>
              <a:ext cx="472" cy="243"/>
            </a:xfrm>
            <a:custGeom>
              <a:avLst/>
              <a:gdLst>
                <a:gd name="T0" fmla="*/ 38 w 517"/>
                <a:gd name="T1" fmla="*/ 266 h 266"/>
                <a:gd name="T2" fmla="*/ 17 w 517"/>
                <a:gd name="T3" fmla="*/ 250 h 266"/>
                <a:gd name="T4" fmla="*/ 15 w 517"/>
                <a:gd name="T5" fmla="*/ 246 h 266"/>
                <a:gd name="T6" fmla="*/ 1 w 517"/>
                <a:gd name="T7" fmla="*/ 144 h 266"/>
                <a:gd name="T8" fmla="*/ 35 w 517"/>
                <a:gd name="T9" fmla="*/ 23 h 266"/>
                <a:gd name="T10" fmla="*/ 36 w 517"/>
                <a:gd name="T11" fmla="*/ 24 h 266"/>
                <a:gd name="T12" fmla="*/ 2 w 517"/>
                <a:gd name="T13" fmla="*/ 144 h 266"/>
                <a:gd name="T14" fmla="*/ 17 w 517"/>
                <a:gd name="T15" fmla="*/ 245 h 266"/>
                <a:gd name="T16" fmla="*/ 18 w 517"/>
                <a:gd name="T17" fmla="*/ 250 h 266"/>
                <a:gd name="T18" fmla="*/ 39 w 517"/>
                <a:gd name="T19" fmla="*/ 264 h 266"/>
                <a:gd name="T20" fmla="*/ 396 w 517"/>
                <a:gd name="T21" fmla="*/ 255 h 266"/>
                <a:gd name="T22" fmla="*/ 427 w 517"/>
                <a:gd name="T23" fmla="*/ 237 h 266"/>
                <a:gd name="T24" fmla="*/ 429 w 517"/>
                <a:gd name="T25" fmla="*/ 230 h 266"/>
                <a:gd name="T26" fmla="*/ 495 w 517"/>
                <a:gd name="T27" fmla="*/ 135 h 266"/>
                <a:gd name="T28" fmla="*/ 508 w 517"/>
                <a:gd name="T29" fmla="*/ 124 h 266"/>
                <a:gd name="T30" fmla="*/ 515 w 517"/>
                <a:gd name="T31" fmla="*/ 94 h 266"/>
                <a:gd name="T32" fmla="*/ 505 w 517"/>
                <a:gd name="T33" fmla="*/ 1 h 266"/>
                <a:gd name="T34" fmla="*/ 507 w 517"/>
                <a:gd name="T35" fmla="*/ 0 h 266"/>
                <a:gd name="T36" fmla="*/ 516 w 517"/>
                <a:gd name="T37" fmla="*/ 94 h 266"/>
                <a:gd name="T38" fmla="*/ 509 w 517"/>
                <a:gd name="T39" fmla="*/ 125 h 266"/>
                <a:gd name="T40" fmla="*/ 496 w 517"/>
                <a:gd name="T41" fmla="*/ 136 h 266"/>
                <a:gd name="T42" fmla="*/ 430 w 517"/>
                <a:gd name="T43" fmla="*/ 231 h 266"/>
                <a:gd name="T44" fmla="*/ 429 w 517"/>
                <a:gd name="T45" fmla="*/ 237 h 266"/>
                <a:gd name="T46" fmla="*/ 396 w 517"/>
                <a:gd name="T47" fmla="*/ 257 h 266"/>
                <a:gd name="T48" fmla="*/ 40 w 517"/>
                <a:gd name="T49" fmla="*/ 266 h 266"/>
                <a:gd name="T50" fmla="*/ 38 w 517"/>
                <a:gd name="T51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17" h="266">
                  <a:moveTo>
                    <a:pt x="38" y="266"/>
                  </a:moveTo>
                  <a:cubicBezTo>
                    <a:pt x="21" y="266"/>
                    <a:pt x="19" y="258"/>
                    <a:pt x="17" y="250"/>
                  </a:cubicBezTo>
                  <a:cubicBezTo>
                    <a:pt x="16" y="249"/>
                    <a:pt x="16" y="247"/>
                    <a:pt x="15" y="246"/>
                  </a:cubicBezTo>
                  <a:cubicBezTo>
                    <a:pt x="15" y="244"/>
                    <a:pt x="1" y="203"/>
                    <a:pt x="1" y="144"/>
                  </a:cubicBezTo>
                  <a:cubicBezTo>
                    <a:pt x="0" y="91"/>
                    <a:pt x="34" y="24"/>
                    <a:pt x="35" y="23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6" y="25"/>
                    <a:pt x="2" y="92"/>
                    <a:pt x="2" y="144"/>
                  </a:cubicBezTo>
                  <a:cubicBezTo>
                    <a:pt x="3" y="202"/>
                    <a:pt x="17" y="244"/>
                    <a:pt x="17" y="245"/>
                  </a:cubicBezTo>
                  <a:cubicBezTo>
                    <a:pt x="18" y="247"/>
                    <a:pt x="18" y="248"/>
                    <a:pt x="18" y="250"/>
                  </a:cubicBezTo>
                  <a:cubicBezTo>
                    <a:pt x="20" y="257"/>
                    <a:pt x="22" y="265"/>
                    <a:pt x="39" y="264"/>
                  </a:cubicBezTo>
                  <a:cubicBezTo>
                    <a:pt x="60" y="264"/>
                    <a:pt x="392" y="255"/>
                    <a:pt x="396" y="255"/>
                  </a:cubicBezTo>
                  <a:cubicBezTo>
                    <a:pt x="396" y="255"/>
                    <a:pt x="421" y="256"/>
                    <a:pt x="427" y="237"/>
                  </a:cubicBezTo>
                  <a:cubicBezTo>
                    <a:pt x="427" y="235"/>
                    <a:pt x="428" y="232"/>
                    <a:pt x="429" y="230"/>
                  </a:cubicBezTo>
                  <a:cubicBezTo>
                    <a:pt x="435" y="208"/>
                    <a:pt x="447" y="167"/>
                    <a:pt x="495" y="135"/>
                  </a:cubicBezTo>
                  <a:cubicBezTo>
                    <a:pt x="495" y="135"/>
                    <a:pt x="503" y="128"/>
                    <a:pt x="508" y="124"/>
                  </a:cubicBezTo>
                  <a:cubicBezTo>
                    <a:pt x="512" y="119"/>
                    <a:pt x="514" y="112"/>
                    <a:pt x="515" y="94"/>
                  </a:cubicBezTo>
                  <a:cubicBezTo>
                    <a:pt x="515" y="76"/>
                    <a:pt x="510" y="12"/>
                    <a:pt x="505" y="1"/>
                  </a:cubicBezTo>
                  <a:cubicBezTo>
                    <a:pt x="507" y="0"/>
                    <a:pt x="507" y="0"/>
                    <a:pt x="507" y="0"/>
                  </a:cubicBezTo>
                  <a:cubicBezTo>
                    <a:pt x="512" y="12"/>
                    <a:pt x="517" y="76"/>
                    <a:pt x="516" y="94"/>
                  </a:cubicBezTo>
                  <a:cubicBezTo>
                    <a:pt x="516" y="113"/>
                    <a:pt x="514" y="120"/>
                    <a:pt x="509" y="125"/>
                  </a:cubicBezTo>
                  <a:cubicBezTo>
                    <a:pt x="504" y="130"/>
                    <a:pt x="496" y="136"/>
                    <a:pt x="496" y="136"/>
                  </a:cubicBezTo>
                  <a:cubicBezTo>
                    <a:pt x="448" y="168"/>
                    <a:pt x="437" y="209"/>
                    <a:pt x="430" y="231"/>
                  </a:cubicBezTo>
                  <a:cubicBezTo>
                    <a:pt x="430" y="233"/>
                    <a:pt x="429" y="235"/>
                    <a:pt x="429" y="237"/>
                  </a:cubicBezTo>
                  <a:cubicBezTo>
                    <a:pt x="422" y="258"/>
                    <a:pt x="396" y="257"/>
                    <a:pt x="396" y="257"/>
                  </a:cubicBezTo>
                  <a:cubicBezTo>
                    <a:pt x="392" y="257"/>
                    <a:pt x="60" y="266"/>
                    <a:pt x="40" y="266"/>
                  </a:cubicBezTo>
                  <a:lnTo>
                    <a:pt x="38" y="266"/>
                  </a:lnTo>
                  <a:close/>
                </a:path>
              </a:pathLst>
            </a:custGeom>
            <a:solidFill>
              <a:srgbClr val="AF08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19" name="Freeform 429"/>
            <p:cNvSpPr>
              <a:spLocks/>
            </p:cNvSpPr>
            <p:nvPr/>
          </p:nvSpPr>
          <p:spPr bwMode="auto">
            <a:xfrm>
              <a:off x="547" y="2717"/>
              <a:ext cx="219" cy="111"/>
            </a:xfrm>
            <a:custGeom>
              <a:avLst/>
              <a:gdLst>
                <a:gd name="T0" fmla="*/ 0 w 239"/>
                <a:gd name="T1" fmla="*/ 122 h 122"/>
                <a:gd name="T2" fmla="*/ 239 w 239"/>
                <a:gd name="T3" fmla="*/ 0 h 122"/>
                <a:gd name="T4" fmla="*/ 113 w 239"/>
                <a:gd name="T5" fmla="*/ 63 h 122"/>
                <a:gd name="T6" fmla="*/ 30 w 239"/>
                <a:gd name="T7" fmla="*/ 120 h 122"/>
                <a:gd name="T8" fmla="*/ 0 w 239"/>
                <a:gd name="T9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122">
                  <a:moveTo>
                    <a:pt x="0" y="122"/>
                  </a:moveTo>
                  <a:cubicBezTo>
                    <a:pt x="0" y="122"/>
                    <a:pt x="122" y="18"/>
                    <a:pt x="239" y="0"/>
                  </a:cubicBezTo>
                  <a:cubicBezTo>
                    <a:pt x="239" y="0"/>
                    <a:pt x="139" y="48"/>
                    <a:pt x="113" y="63"/>
                  </a:cubicBezTo>
                  <a:cubicBezTo>
                    <a:pt x="89" y="77"/>
                    <a:pt x="30" y="120"/>
                    <a:pt x="30" y="120"/>
                  </a:cubicBezTo>
                  <a:lnTo>
                    <a:pt x="0" y="122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20" name="Freeform 430"/>
            <p:cNvSpPr>
              <a:spLocks/>
            </p:cNvSpPr>
            <p:nvPr/>
          </p:nvSpPr>
          <p:spPr bwMode="auto">
            <a:xfrm>
              <a:off x="866" y="2725"/>
              <a:ext cx="23" cy="297"/>
            </a:xfrm>
            <a:custGeom>
              <a:avLst/>
              <a:gdLst>
                <a:gd name="T0" fmla="*/ 12 w 25"/>
                <a:gd name="T1" fmla="*/ 325 h 325"/>
                <a:gd name="T2" fmla="*/ 9 w 25"/>
                <a:gd name="T3" fmla="*/ 159 h 325"/>
                <a:gd name="T4" fmla="*/ 23 w 25"/>
                <a:gd name="T5" fmla="*/ 0 h 325"/>
                <a:gd name="T6" fmla="*/ 25 w 25"/>
                <a:gd name="T7" fmla="*/ 0 h 325"/>
                <a:gd name="T8" fmla="*/ 11 w 25"/>
                <a:gd name="T9" fmla="*/ 159 h 325"/>
                <a:gd name="T10" fmla="*/ 14 w 25"/>
                <a:gd name="T11" fmla="*/ 323 h 325"/>
                <a:gd name="T12" fmla="*/ 12 w 25"/>
                <a:gd name="T13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325">
                  <a:moveTo>
                    <a:pt x="12" y="325"/>
                  </a:moveTo>
                  <a:cubicBezTo>
                    <a:pt x="0" y="309"/>
                    <a:pt x="7" y="179"/>
                    <a:pt x="9" y="159"/>
                  </a:cubicBezTo>
                  <a:cubicBezTo>
                    <a:pt x="11" y="137"/>
                    <a:pt x="23" y="1"/>
                    <a:pt x="23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1"/>
                    <a:pt x="13" y="137"/>
                    <a:pt x="11" y="159"/>
                  </a:cubicBezTo>
                  <a:cubicBezTo>
                    <a:pt x="8" y="183"/>
                    <a:pt x="2" y="309"/>
                    <a:pt x="14" y="323"/>
                  </a:cubicBezTo>
                  <a:lnTo>
                    <a:pt x="12" y="325"/>
                  </a:lnTo>
                  <a:close/>
                </a:path>
              </a:pathLst>
            </a:custGeom>
            <a:solidFill>
              <a:srgbClr val="AF08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21" name="Freeform 431"/>
            <p:cNvSpPr>
              <a:spLocks/>
            </p:cNvSpPr>
            <p:nvPr/>
          </p:nvSpPr>
          <p:spPr bwMode="auto">
            <a:xfrm>
              <a:off x="633" y="2818"/>
              <a:ext cx="26" cy="33"/>
            </a:xfrm>
            <a:custGeom>
              <a:avLst/>
              <a:gdLst>
                <a:gd name="T0" fmla="*/ 12 w 28"/>
                <a:gd name="T1" fmla="*/ 6 h 36"/>
                <a:gd name="T2" fmla="*/ 16 w 28"/>
                <a:gd name="T3" fmla="*/ 21 h 36"/>
                <a:gd name="T4" fmla="*/ 18 w 28"/>
                <a:gd name="T5" fmla="*/ 35 h 36"/>
                <a:gd name="T6" fmla="*/ 4 w 28"/>
                <a:gd name="T7" fmla="*/ 25 h 36"/>
                <a:gd name="T8" fmla="*/ 3 w 28"/>
                <a:gd name="T9" fmla="*/ 0 h 36"/>
                <a:gd name="T10" fmla="*/ 12 w 28"/>
                <a:gd name="T11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6">
                  <a:moveTo>
                    <a:pt x="12" y="6"/>
                  </a:moveTo>
                  <a:cubicBezTo>
                    <a:pt x="12" y="6"/>
                    <a:pt x="15" y="17"/>
                    <a:pt x="16" y="21"/>
                  </a:cubicBezTo>
                  <a:cubicBezTo>
                    <a:pt x="17" y="25"/>
                    <a:pt x="28" y="34"/>
                    <a:pt x="18" y="35"/>
                  </a:cubicBezTo>
                  <a:cubicBezTo>
                    <a:pt x="8" y="36"/>
                    <a:pt x="0" y="36"/>
                    <a:pt x="4" y="25"/>
                  </a:cubicBezTo>
                  <a:cubicBezTo>
                    <a:pt x="9" y="15"/>
                    <a:pt x="3" y="0"/>
                    <a:pt x="3" y="0"/>
                  </a:cubicBezTo>
                  <a:lnTo>
                    <a:pt x="12" y="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22" name="Freeform 432"/>
            <p:cNvSpPr>
              <a:spLocks/>
            </p:cNvSpPr>
            <p:nvPr/>
          </p:nvSpPr>
          <p:spPr bwMode="auto">
            <a:xfrm>
              <a:off x="635" y="2706"/>
              <a:ext cx="481" cy="123"/>
            </a:xfrm>
            <a:custGeom>
              <a:avLst/>
              <a:gdLst>
                <a:gd name="T0" fmla="*/ 382 w 526"/>
                <a:gd name="T1" fmla="*/ 13 h 135"/>
                <a:gd name="T2" fmla="*/ 382 w 526"/>
                <a:gd name="T3" fmla="*/ 13 h 135"/>
                <a:gd name="T4" fmla="*/ 526 w 526"/>
                <a:gd name="T5" fmla="*/ 90 h 135"/>
                <a:gd name="T6" fmla="*/ 526 w 526"/>
                <a:gd name="T7" fmla="*/ 90 h 135"/>
                <a:gd name="T8" fmla="*/ 509 w 526"/>
                <a:gd name="T9" fmla="*/ 122 h 135"/>
                <a:gd name="T10" fmla="*/ 84 w 526"/>
                <a:gd name="T11" fmla="*/ 133 h 135"/>
                <a:gd name="T12" fmla="*/ 0 w 526"/>
                <a:gd name="T13" fmla="*/ 134 h 135"/>
                <a:gd name="T14" fmla="*/ 156 w 526"/>
                <a:gd name="T15" fmla="*/ 21 h 135"/>
                <a:gd name="T16" fmla="*/ 382 w 526"/>
                <a:gd name="T17" fmla="*/ 13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6" h="135">
                  <a:moveTo>
                    <a:pt x="382" y="13"/>
                  </a:moveTo>
                  <a:cubicBezTo>
                    <a:pt x="382" y="13"/>
                    <a:pt x="382" y="13"/>
                    <a:pt x="382" y="13"/>
                  </a:cubicBezTo>
                  <a:cubicBezTo>
                    <a:pt x="450" y="27"/>
                    <a:pt x="526" y="71"/>
                    <a:pt x="526" y="90"/>
                  </a:cubicBezTo>
                  <a:cubicBezTo>
                    <a:pt x="526" y="90"/>
                    <a:pt x="526" y="90"/>
                    <a:pt x="526" y="90"/>
                  </a:cubicBezTo>
                  <a:cubicBezTo>
                    <a:pt x="524" y="112"/>
                    <a:pt x="512" y="120"/>
                    <a:pt x="509" y="122"/>
                  </a:cubicBezTo>
                  <a:cubicBezTo>
                    <a:pt x="508" y="122"/>
                    <a:pt x="84" y="133"/>
                    <a:pt x="84" y="133"/>
                  </a:cubicBezTo>
                  <a:cubicBezTo>
                    <a:pt x="61" y="134"/>
                    <a:pt x="17" y="135"/>
                    <a:pt x="0" y="134"/>
                  </a:cubicBezTo>
                  <a:cubicBezTo>
                    <a:pt x="16" y="111"/>
                    <a:pt x="98" y="37"/>
                    <a:pt x="156" y="21"/>
                  </a:cubicBezTo>
                  <a:cubicBezTo>
                    <a:pt x="222" y="4"/>
                    <a:pt x="321" y="0"/>
                    <a:pt x="382" y="13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23" name="Freeform 433"/>
            <p:cNvSpPr>
              <a:spLocks/>
            </p:cNvSpPr>
            <p:nvPr/>
          </p:nvSpPr>
          <p:spPr bwMode="auto">
            <a:xfrm>
              <a:off x="706" y="2706"/>
              <a:ext cx="373" cy="95"/>
            </a:xfrm>
            <a:custGeom>
              <a:avLst/>
              <a:gdLst>
                <a:gd name="T0" fmla="*/ 409 w 409"/>
                <a:gd name="T1" fmla="*/ 54 h 104"/>
                <a:gd name="T2" fmla="*/ 305 w 409"/>
                <a:gd name="T3" fmla="*/ 13 h 104"/>
                <a:gd name="T4" fmla="*/ 79 w 409"/>
                <a:gd name="T5" fmla="*/ 21 h 104"/>
                <a:gd name="T6" fmla="*/ 0 w 409"/>
                <a:gd name="T7" fmla="*/ 64 h 104"/>
                <a:gd name="T8" fmla="*/ 409 w 409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104">
                  <a:moveTo>
                    <a:pt x="409" y="54"/>
                  </a:moveTo>
                  <a:cubicBezTo>
                    <a:pt x="381" y="37"/>
                    <a:pt x="342" y="21"/>
                    <a:pt x="305" y="13"/>
                  </a:cubicBezTo>
                  <a:cubicBezTo>
                    <a:pt x="244" y="0"/>
                    <a:pt x="145" y="4"/>
                    <a:pt x="79" y="21"/>
                  </a:cubicBezTo>
                  <a:cubicBezTo>
                    <a:pt x="54" y="28"/>
                    <a:pt x="26" y="45"/>
                    <a:pt x="0" y="64"/>
                  </a:cubicBezTo>
                  <a:cubicBezTo>
                    <a:pt x="141" y="104"/>
                    <a:pt x="314" y="75"/>
                    <a:pt x="409" y="54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24" name="Freeform 434"/>
            <p:cNvSpPr>
              <a:spLocks/>
            </p:cNvSpPr>
            <p:nvPr/>
          </p:nvSpPr>
          <p:spPr bwMode="auto">
            <a:xfrm>
              <a:off x="869" y="2709"/>
              <a:ext cx="28" cy="114"/>
            </a:xfrm>
            <a:custGeom>
              <a:avLst/>
              <a:gdLst>
                <a:gd name="T0" fmla="*/ 18 w 28"/>
                <a:gd name="T1" fmla="*/ 1 h 114"/>
                <a:gd name="T2" fmla="*/ 0 w 28"/>
                <a:gd name="T3" fmla="*/ 114 h 114"/>
                <a:gd name="T4" fmla="*/ 27 w 28"/>
                <a:gd name="T5" fmla="*/ 114 h 114"/>
                <a:gd name="T6" fmla="*/ 28 w 28"/>
                <a:gd name="T7" fmla="*/ 0 h 114"/>
                <a:gd name="T8" fmla="*/ 18 w 28"/>
                <a:gd name="T9" fmla="*/ 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14">
                  <a:moveTo>
                    <a:pt x="18" y="1"/>
                  </a:moveTo>
                  <a:lnTo>
                    <a:pt x="0" y="114"/>
                  </a:lnTo>
                  <a:lnTo>
                    <a:pt x="27" y="114"/>
                  </a:lnTo>
                  <a:lnTo>
                    <a:pt x="28" y="0"/>
                  </a:lnTo>
                  <a:lnTo>
                    <a:pt x="18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33" name="Freeform 435"/>
            <p:cNvSpPr>
              <a:spLocks/>
            </p:cNvSpPr>
            <p:nvPr/>
          </p:nvSpPr>
          <p:spPr bwMode="auto">
            <a:xfrm>
              <a:off x="621" y="2786"/>
              <a:ext cx="32" cy="46"/>
            </a:xfrm>
            <a:custGeom>
              <a:avLst/>
              <a:gdLst>
                <a:gd name="T0" fmla="*/ 28 w 36"/>
                <a:gd name="T1" fmla="*/ 11 h 50"/>
                <a:gd name="T2" fmla="*/ 32 w 36"/>
                <a:gd name="T3" fmla="*/ 31 h 50"/>
                <a:gd name="T4" fmla="*/ 34 w 36"/>
                <a:gd name="T5" fmla="*/ 48 h 50"/>
                <a:gd name="T6" fmla="*/ 21 w 36"/>
                <a:gd name="T7" fmla="*/ 49 h 50"/>
                <a:gd name="T8" fmla="*/ 3 w 36"/>
                <a:gd name="T9" fmla="*/ 40 h 50"/>
                <a:gd name="T10" fmla="*/ 14 w 36"/>
                <a:gd name="T11" fmla="*/ 11 h 50"/>
                <a:gd name="T12" fmla="*/ 24 w 36"/>
                <a:gd name="T13" fmla="*/ 1 h 50"/>
                <a:gd name="T14" fmla="*/ 28 w 36"/>
                <a:gd name="T15" fmla="*/ 1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50">
                  <a:moveTo>
                    <a:pt x="28" y="11"/>
                  </a:moveTo>
                  <a:cubicBezTo>
                    <a:pt x="29" y="15"/>
                    <a:pt x="31" y="26"/>
                    <a:pt x="32" y="31"/>
                  </a:cubicBezTo>
                  <a:cubicBezTo>
                    <a:pt x="34" y="36"/>
                    <a:pt x="36" y="45"/>
                    <a:pt x="34" y="48"/>
                  </a:cubicBezTo>
                  <a:cubicBezTo>
                    <a:pt x="32" y="50"/>
                    <a:pt x="27" y="49"/>
                    <a:pt x="21" y="49"/>
                  </a:cubicBezTo>
                  <a:cubicBezTo>
                    <a:pt x="15" y="49"/>
                    <a:pt x="6" y="49"/>
                    <a:pt x="3" y="40"/>
                  </a:cubicBezTo>
                  <a:cubicBezTo>
                    <a:pt x="0" y="30"/>
                    <a:pt x="10" y="16"/>
                    <a:pt x="14" y="11"/>
                  </a:cubicBezTo>
                  <a:cubicBezTo>
                    <a:pt x="18" y="6"/>
                    <a:pt x="22" y="0"/>
                    <a:pt x="24" y="1"/>
                  </a:cubicBezTo>
                  <a:cubicBezTo>
                    <a:pt x="27" y="3"/>
                    <a:pt x="27" y="6"/>
                    <a:pt x="28" y="11"/>
                  </a:cubicBezTo>
                  <a:close/>
                </a:path>
              </a:pathLst>
            </a:custGeom>
            <a:solidFill>
              <a:srgbClr val="AF08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1672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68313" y="908050"/>
            <a:ext cx="828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חישה של סביבה נעשית באמצעות </a:t>
            </a:r>
            <a:r>
              <a:rPr lang="he-IL" b="1" dirty="0" smtClean="0"/>
              <a:t>חיישן</a:t>
            </a:r>
            <a:r>
              <a:rPr lang="he-IL" dirty="0" smtClean="0"/>
              <a:t>. </a:t>
            </a:r>
            <a:r>
              <a:rPr lang="he-IL" dirty="0"/>
              <a:t>חיישן הוא רכיב הרגיש לגירוי פיסיקלי מסוים בסביבתו, וממיר גירוי לקלט אשר מוזן למערכת. </a:t>
            </a:r>
            <a:endParaRPr lang="en-US" dirty="0"/>
          </a:p>
        </p:txBody>
      </p:sp>
      <p:grpSp>
        <p:nvGrpSpPr>
          <p:cNvPr id="11" name="קבוצה 10"/>
          <p:cNvGrpSpPr>
            <a:grpSpLocks/>
          </p:cNvGrpSpPr>
          <p:nvPr/>
        </p:nvGrpSpPr>
        <p:grpSpPr bwMode="auto">
          <a:xfrm>
            <a:off x="1644425" y="2681248"/>
            <a:ext cx="5928175" cy="1182027"/>
            <a:chOff x="2277" y="3985"/>
            <a:chExt cx="7558" cy="1507"/>
          </a:xfrm>
        </p:grpSpPr>
        <p:sp>
          <p:nvSpPr>
            <p:cNvPr id="12" name="Text Box 43"/>
            <p:cNvSpPr txBox="1">
              <a:spLocks noChangeArrowheads="1"/>
            </p:cNvSpPr>
            <p:nvPr/>
          </p:nvSpPr>
          <p:spPr bwMode="auto">
            <a:xfrm>
              <a:off x="5124" y="3985"/>
              <a:ext cx="1858" cy="1507"/>
            </a:xfrm>
            <a:prstGeom prst="rect">
              <a:avLst/>
            </a:prstGeom>
            <a:ln w="12700"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600">
                  <a:solidFill>
                    <a:schemeClr val="tx1"/>
                  </a:solidFill>
                  <a:effectLst/>
                  <a:ea typeface="Tahoma"/>
                </a:rPr>
                <a:t> </a:t>
              </a:r>
              <a:endParaRPr lang="en-US" sz="1600">
                <a:solidFill>
                  <a:schemeClr val="tx1"/>
                </a:solidFill>
                <a:effectLst/>
                <a:ea typeface="Tahoma"/>
              </a:endParaRPr>
            </a:p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600">
                  <a:solidFill>
                    <a:schemeClr val="tx1"/>
                  </a:solidFill>
                  <a:effectLst/>
                  <a:ea typeface="Tahoma"/>
                </a:rPr>
                <a:t>חיישן</a:t>
              </a:r>
              <a:endParaRPr lang="en-US" sz="1600">
                <a:solidFill>
                  <a:schemeClr val="tx1"/>
                </a:solidFill>
                <a:effectLst/>
                <a:ea typeface="Tahoma"/>
              </a:endParaRPr>
            </a:p>
          </p:txBody>
        </p:sp>
        <p:sp>
          <p:nvSpPr>
            <p:cNvPr id="13" name="AutoShape 44"/>
            <p:cNvSpPr>
              <a:spLocks noChangeArrowheads="1"/>
            </p:cNvSpPr>
            <p:nvPr/>
          </p:nvSpPr>
          <p:spPr bwMode="auto">
            <a:xfrm>
              <a:off x="2277" y="4337"/>
              <a:ext cx="2847" cy="804"/>
            </a:xfrm>
            <a:prstGeom prst="rightArrow">
              <a:avLst>
                <a:gd name="adj1" fmla="val 50000"/>
                <a:gd name="adj2" fmla="val 88526"/>
              </a:avLst>
            </a:prstGeom>
            <a:ln w="12700"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600">
                  <a:solidFill>
                    <a:schemeClr val="tx1"/>
                  </a:solidFill>
                  <a:effectLst/>
                  <a:ea typeface="Tahoma"/>
                </a:rPr>
                <a:t>אות פיסיקלי</a:t>
              </a:r>
              <a:endParaRPr lang="en-US" sz="1600">
                <a:solidFill>
                  <a:schemeClr val="tx1"/>
                </a:solidFill>
                <a:effectLst/>
                <a:ea typeface="Tahoma"/>
              </a:endParaRPr>
            </a:p>
          </p:txBody>
        </p:sp>
        <p:sp>
          <p:nvSpPr>
            <p:cNvPr id="14" name="AutoShape 45"/>
            <p:cNvSpPr>
              <a:spLocks noChangeArrowheads="1"/>
            </p:cNvSpPr>
            <p:nvPr/>
          </p:nvSpPr>
          <p:spPr bwMode="auto">
            <a:xfrm>
              <a:off x="6988" y="4336"/>
              <a:ext cx="2847" cy="804"/>
            </a:xfrm>
            <a:prstGeom prst="rightArrow">
              <a:avLst>
                <a:gd name="adj1" fmla="val 50000"/>
                <a:gd name="adj2" fmla="val 88526"/>
              </a:avLst>
            </a:prstGeom>
            <a:ln w="12700"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600" dirty="0">
                  <a:solidFill>
                    <a:schemeClr val="tx1"/>
                  </a:solidFill>
                  <a:effectLst/>
                  <a:ea typeface="Tahoma"/>
                </a:rPr>
                <a:t>אות חשמלי</a:t>
              </a:r>
              <a:endParaRPr lang="en-US" sz="1600" dirty="0">
                <a:solidFill>
                  <a:schemeClr val="tx1"/>
                </a:solidFill>
                <a:effectLst/>
                <a:ea typeface="Tahom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816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4"/>
          <p:cNvGrpSpPr/>
          <p:nvPr/>
        </p:nvGrpSpPr>
        <p:grpSpPr>
          <a:xfrm>
            <a:off x="1295400" y="7524750"/>
            <a:ext cx="4799330" cy="1004570"/>
            <a:chOff x="0" y="0"/>
            <a:chExt cx="4799330" cy="1004570"/>
          </a:xfrm>
        </p:grpSpPr>
        <p:grpSp>
          <p:nvGrpSpPr>
            <p:cNvPr id="9" name="קבוצה 8"/>
            <p:cNvGrpSpPr>
              <a:grpSpLocks/>
            </p:cNvGrpSpPr>
            <p:nvPr/>
          </p:nvGrpSpPr>
          <p:grpSpPr bwMode="auto">
            <a:xfrm>
              <a:off x="0" y="47625"/>
              <a:ext cx="4799330" cy="956945"/>
              <a:chOff x="2277" y="3985"/>
              <a:chExt cx="7558" cy="1507"/>
            </a:xfrm>
          </p:grpSpPr>
          <p:sp>
            <p:nvSpPr>
              <p:cNvPr id="11" name="Text Box 43"/>
              <p:cNvSpPr txBox="1">
                <a:spLocks noChangeArrowheads="1"/>
              </p:cNvSpPr>
              <p:nvPr/>
            </p:nvSpPr>
            <p:spPr bwMode="auto">
              <a:xfrm>
                <a:off x="5124" y="3985"/>
                <a:ext cx="1858" cy="150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e-IL" sz="1100">
                    <a:effectLst/>
                    <a:latin typeface="Calibri"/>
                    <a:ea typeface="Calibri"/>
                    <a:cs typeface="Arial"/>
                  </a:rPr>
                  <a:t> </a:t>
                </a:r>
                <a:endParaRPr lang="en-US" sz="1100">
                  <a:effectLst/>
                  <a:latin typeface="Calibri"/>
                  <a:ea typeface="Calibri"/>
                  <a:cs typeface="Arial"/>
                </a:endParaRPr>
              </a:p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e-IL" sz="1100">
                    <a:effectLst/>
                    <a:latin typeface="Calibri"/>
                    <a:ea typeface="Calibri"/>
                    <a:cs typeface="Arial"/>
                  </a:rPr>
                  <a:t>קולטנים בעין</a:t>
                </a:r>
                <a:endParaRPr lang="en-US" sz="1100">
                  <a:effectLst/>
                  <a:latin typeface="Calibri"/>
                  <a:ea typeface="Calibri"/>
                  <a:cs typeface="Arial"/>
                </a:endParaRPr>
              </a:p>
            </p:txBody>
          </p:sp>
          <p:sp>
            <p:nvSpPr>
              <p:cNvPr id="12" name="AutoShape 44"/>
              <p:cNvSpPr>
                <a:spLocks noChangeArrowheads="1"/>
              </p:cNvSpPr>
              <p:nvPr/>
            </p:nvSpPr>
            <p:spPr bwMode="auto">
              <a:xfrm>
                <a:off x="2277" y="4337"/>
                <a:ext cx="2847" cy="804"/>
              </a:xfrm>
              <a:prstGeom prst="rightArrow">
                <a:avLst>
                  <a:gd name="adj1" fmla="val 50000"/>
                  <a:gd name="adj2" fmla="val 88526"/>
                </a:avLst>
              </a:prstGeom>
              <a:solidFill>
                <a:srgbClr val="FF66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e-IL" sz="1100">
                    <a:effectLst/>
                    <a:latin typeface="Calibri"/>
                    <a:ea typeface="Calibri"/>
                    <a:cs typeface="Arial"/>
                  </a:rPr>
                  <a:t>גל אור</a:t>
                </a:r>
                <a:endParaRPr lang="en-US" sz="1100">
                  <a:effectLst/>
                  <a:latin typeface="Calibri"/>
                  <a:ea typeface="Calibri"/>
                  <a:cs typeface="Arial"/>
                </a:endParaRPr>
              </a:p>
            </p:txBody>
          </p:sp>
          <p:sp>
            <p:nvSpPr>
              <p:cNvPr id="13" name="AutoShape 45"/>
              <p:cNvSpPr>
                <a:spLocks noChangeArrowheads="1"/>
              </p:cNvSpPr>
              <p:nvPr/>
            </p:nvSpPr>
            <p:spPr bwMode="auto">
              <a:xfrm>
                <a:off x="6988" y="4336"/>
                <a:ext cx="2847" cy="804"/>
              </a:xfrm>
              <a:prstGeom prst="rightArrow">
                <a:avLst>
                  <a:gd name="adj1" fmla="val 50000"/>
                  <a:gd name="adj2" fmla="val 88526"/>
                </a:avLst>
              </a:prstGeom>
              <a:solidFill>
                <a:srgbClr val="FF66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e-IL" sz="1100">
                    <a:effectLst/>
                    <a:latin typeface="Calibri"/>
                    <a:ea typeface="Calibri"/>
                    <a:cs typeface="Arial"/>
                  </a:rPr>
                  <a:t>אות חשמלי למוח</a:t>
                </a:r>
                <a:endParaRPr lang="en-US" sz="1100">
                  <a:effectLst/>
                  <a:latin typeface="Calibri"/>
                  <a:ea typeface="Calibri"/>
                  <a:cs typeface="Arial"/>
                </a:endParaRPr>
              </a:p>
            </p:txBody>
          </p:sp>
        </p:grpSp>
        <p:sp>
          <p:nvSpPr>
            <p:cNvPr id="10" name="Folded Corner 15"/>
            <p:cNvSpPr/>
            <p:nvPr/>
          </p:nvSpPr>
          <p:spPr>
            <a:xfrm>
              <a:off x="1247775" y="0"/>
              <a:ext cx="638175" cy="266700"/>
            </a:xfrm>
            <a:prstGeom prst="foldedCorner">
              <a:avLst/>
            </a:prstGeom>
            <a:solidFill>
              <a:srgbClr val="FFC000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he-IL" sz="1100">
                  <a:solidFill>
                    <a:srgbClr val="000000"/>
                  </a:solidFill>
                  <a:effectLst/>
                  <a:ea typeface="Calibri"/>
                  <a:cs typeface="Arial"/>
                </a:rPr>
                <a:t>ביולוגי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</p:grp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2448521" y="848629"/>
            <a:ext cx="6300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 smtClean="0"/>
              <a:t>במערכת הנדסית: </a:t>
            </a:r>
            <a:endParaRPr lang="en-US" dirty="0"/>
          </a:p>
        </p:txBody>
      </p:sp>
      <p:sp>
        <p:nvSpPr>
          <p:cNvPr id="23" name="מלבן 22"/>
          <p:cNvSpPr/>
          <p:nvPr/>
        </p:nvSpPr>
        <p:spPr>
          <a:xfrm>
            <a:off x="2448521" y="4077072"/>
            <a:ext cx="6300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 smtClean="0"/>
              <a:t>במערכת ביולוגית: </a:t>
            </a:r>
            <a:endParaRPr lang="en-US" dirty="0"/>
          </a:p>
        </p:txBody>
      </p:sp>
      <p:grpSp>
        <p:nvGrpSpPr>
          <p:cNvPr id="36" name="קבוצה 35"/>
          <p:cNvGrpSpPr>
            <a:grpSpLocks/>
          </p:cNvGrpSpPr>
          <p:nvPr/>
        </p:nvGrpSpPr>
        <p:grpSpPr bwMode="auto">
          <a:xfrm>
            <a:off x="1403648" y="1412776"/>
            <a:ext cx="6155607" cy="1227375"/>
            <a:chOff x="2277" y="3985"/>
            <a:chExt cx="7558" cy="1507"/>
          </a:xfrm>
        </p:grpSpPr>
        <p:sp>
          <p:nvSpPr>
            <p:cNvPr id="37" name="Text Box 43"/>
            <p:cNvSpPr txBox="1">
              <a:spLocks noChangeArrowheads="1"/>
            </p:cNvSpPr>
            <p:nvPr/>
          </p:nvSpPr>
          <p:spPr bwMode="auto">
            <a:xfrm>
              <a:off x="5124" y="3985"/>
              <a:ext cx="1858" cy="1507"/>
            </a:xfrm>
            <a:prstGeom prst="rect">
              <a:avLst/>
            </a:prstGeom>
            <a:ln w="12700"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600" dirty="0">
                  <a:solidFill>
                    <a:schemeClr val="tx1"/>
                  </a:solidFill>
                  <a:effectLst/>
                  <a:ea typeface="Tahoma"/>
                </a:rPr>
                <a:t>חיישן אור </a:t>
              </a:r>
              <a:r>
                <a:rPr lang="he-IL" sz="1600" dirty="0" smtClean="0">
                  <a:solidFill>
                    <a:schemeClr val="tx1"/>
                  </a:solidFill>
                  <a:effectLst/>
                  <a:ea typeface="Tahoma"/>
                </a:rPr>
                <a:t>במכשיר</a:t>
              </a:r>
              <a:endParaRPr lang="en-US" sz="1600" dirty="0">
                <a:solidFill>
                  <a:schemeClr val="tx1"/>
                </a:solidFill>
                <a:effectLst/>
                <a:ea typeface="Tahoma"/>
              </a:endParaRPr>
            </a:p>
          </p:txBody>
        </p:sp>
        <p:sp>
          <p:nvSpPr>
            <p:cNvPr id="38" name="AutoShape 44"/>
            <p:cNvSpPr>
              <a:spLocks noChangeArrowheads="1"/>
            </p:cNvSpPr>
            <p:nvPr/>
          </p:nvSpPr>
          <p:spPr bwMode="auto">
            <a:xfrm>
              <a:off x="2277" y="4337"/>
              <a:ext cx="2847" cy="804"/>
            </a:xfrm>
            <a:prstGeom prst="rightArrow">
              <a:avLst>
                <a:gd name="adj1" fmla="val 50000"/>
                <a:gd name="adj2" fmla="val 88526"/>
              </a:avLst>
            </a:prstGeom>
            <a:ln w="12700"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600">
                  <a:solidFill>
                    <a:schemeClr val="tx1"/>
                  </a:solidFill>
                  <a:effectLst/>
                  <a:ea typeface="Tahoma"/>
                </a:rPr>
                <a:t>גלי אור</a:t>
              </a:r>
              <a:endParaRPr lang="en-US" sz="1600">
                <a:solidFill>
                  <a:schemeClr val="tx1"/>
                </a:solidFill>
                <a:effectLst/>
                <a:ea typeface="Tahoma"/>
              </a:endParaRPr>
            </a:p>
          </p:txBody>
        </p:sp>
        <p:sp>
          <p:nvSpPr>
            <p:cNvPr id="39" name="AutoShape 45"/>
            <p:cNvSpPr>
              <a:spLocks noChangeArrowheads="1"/>
            </p:cNvSpPr>
            <p:nvPr/>
          </p:nvSpPr>
          <p:spPr bwMode="auto">
            <a:xfrm>
              <a:off x="6988" y="4336"/>
              <a:ext cx="2847" cy="804"/>
            </a:xfrm>
            <a:prstGeom prst="rightArrow">
              <a:avLst>
                <a:gd name="adj1" fmla="val 50000"/>
                <a:gd name="adj2" fmla="val 88526"/>
              </a:avLst>
            </a:prstGeom>
            <a:ln w="12700"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600" dirty="0">
                  <a:solidFill>
                    <a:schemeClr val="tx1"/>
                  </a:solidFill>
                  <a:effectLst/>
                  <a:ea typeface="Tahoma"/>
                </a:rPr>
                <a:t>אות חשמלי למכשיר</a:t>
              </a:r>
              <a:endParaRPr lang="en-US" sz="1600" dirty="0">
                <a:solidFill>
                  <a:schemeClr val="tx1"/>
                </a:solidFill>
                <a:effectLst/>
                <a:ea typeface="Tahoma"/>
              </a:endParaRPr>
            </a:p>
          </p:txBody>
        </p:sp>
      </p:grpSp>
      <p:grpSp>
        <p:nvGrpSpPr>
          <p:cNvPr id="41" name="קבוצה 40"/>
          <p:cNvGrpSpPr>
            <a:grpSpLocks/>
          </p:cNvGrpSpPr>
          <p:nvPr/>
        </p:nvGrpSpPr>
        <p:grpSpPr bwMode="auto">
          <a:xfrm>
            <a:off x="1403648" y="4580515"/>
            <a:ext cx="6197669" cy="1235761"/>
            <a:chOff x="2277" y="3985"/>
            <a:chExt cx="7558" cy="1507"/>
          </a:xfrm>
        </p:grpSpPr>
        <p:sp>
          <p:nvSpPr>
            <p:cNvPr id="43" name="Text Box 43"/>
            <p:cNvSpPr txBox="1">
              <a:spLocks noChangeArrowheads="1"/>
            </p:cNvSpPr>
            <p:nvPr/>
          </p:nvSpPr>
          <p:spPr bwMode="auto">
            <a:xfrm>
              <a:off x="5124" y="3985"/>
              <a:ext cx="1858" cy="1507"/>
            </a:xfrm>
            <a:prstGeom prst="rect">
              <a:avLst/>
            </a:prstGeom>
            <a:ln w="12700"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600">
                  <a:solidFill>
                    <a:schemeClr val="tx1"/>
                  </a:solidFill>
                  <a:effectLst/>
                  <a:ea typeface="Tahoma"/>
                </a:rPr>
                <a:t>קולטנים בעין</a:t>
              </a:r>
              <a:endParaRPr lang="en-US" sz="1600">
                <a:solidFill>
                  <a:schemeClr val="tx1"/>
                </a:solidFill>
                <a:effectLst/>
                <a:ea typeface="Tahoma"/>
              </a:endParaRPr>
            </a:p>
          </p:txBody>
        </p:sp>
        <p:sp>
          <p:nvSpPr>
            <p:cNvPr id="44" name="AutoShape 44"/>
            <p:cNvSpPr>
              <a:spLocks noChangeArrowheads="1"/>
            </p:cNvSpPr>
            <p:nvPr/>
          </p:nvSpPr>
          <p:spPr bwMode="auto">
            <a:xfrm>
              <a:off x="2277" y="4337"/>
              <a:ext cx="2847" cy="804"/>
            </a:xfrm>
            <a:prstGeom prst="rightArrow">
              <a:avLst>
                <a:gd name="adj1" fmla="val 50000"/>
                <a:gd name="adj2" fmla="val 88526"/>
              </a:avLst>
            </a:prstGeom>
            <a:ln w="12700"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600">
                  <a:solidFill>
                    <a:schemeClr val="tx1"/>
                  </a:solidFill>
                  <a:effectLst/>
                  <a:ea typeface="Tahoma"/>
                </a:rPr>
                <a:t>גלי אור</a:t>
              </a:r>
              <a:endParaRPr lang="en-US" sz="1600">
                <a:solidFill>
                  <a:schemeClr val="tx1"/>
                </a:solidFill>
                <a:effectLst/>
                <a:ea typeface="Tahoma"/>
              </a:endParaRPr>
            </a:p>
          </p:txBody>
        </p:sp>
        <p:sp>
          <p:nvSpPr>
            <p:cNvPr id="45" name="AutoShape 45"/>
            <p:cNvSpPr>
              <a:spLocks noChangeArrowheads="1"/>
            </p:cNvSpPr>
            <p:nvPr/>
          </p:nvSpPr>
          <p:spPr bwMode="auto">
            <a:xfrm>
              <a:off x="6988" y="4336"/>
              <a:ext cx="2847" cy="804"/>
            </a:xfrm>
            <a:prstGeom prst="rightArrow">
              <a:avLst>
                <a:gd name="adj1" fmla="val 50000"/>
                <a:gd name="adj2" fmla="val 88526"/>
              </a:avLst>
            </a:prstGeom>
            <a:ln w="12700"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600">
                  <a:solidFill>
                    <a:schemeClr val="tx1"/>
                  </a:solidFill>
                  <a:effectLst/>
                  <a:ea typeface="Tahoma"/>
                </a:rPr>
                <a:t>אות חשמלי למוח</a:t>
              </a:r>
              <a:endParaRPr lang="en-US" sz="1600">
                <a:solidFill>
                  <a:schemeClr val="tx1"/>
                </a:solidFill>
                <a:effectLst/>
                <a:ea typeface="Tahom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74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475656" y="1997839"/>
            <a:ext cx="53823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/>
              <a:t>פעילות</a:t>
            </a:r>
            <a:endParaRPr lang="en-US" dirty="0"/>
          </a:p>
          <a:p>
            <a:r>
              <a:rPr lang="he-IL" dirty="0"/>
              <a:t>לפניכם רשימה של מכשירים אלקטרוניים בעלי חיישנים. בחרו מכשיר מהרשימה ותארו אילו מאפיינים של הסביבה הוא קולט.</a:t>
            </a:r>
            <a:endParaRPr lang="en-US" dirty="0"/>
          </a:p>
          <a:p>
            <a:pPr lvl="0"/>
            <a:endParaRPr lang="he-IL" dirty="0" smtClean="0"/>
          </a:p>
          <a:p>
            <a:pPr lvl="0"/>
            <a:r>
              <a:rPr lang="he-IL" dirty="0" smtClean="0"/>
              <a:t>מזגן</a:t>
            </a:r>
            <a:endParaRPr lang="en-US" dirty="0"/>
          </a:p>
          <a:p>
            <a:pPr lvl="0"/>
            <a:r>
              <a:rPr lang="he-IL" dirty="0"/>
              <a:t>מערכת לגילוי עשן</a:t>
            </a:r>
            <a:endParaRPr lang="en-US" dirty="0"/>
          </a:p>
          <a:p>
            <a:pPr lvl="0"/>
            <a:r>
              <a:rPr lang="he-IL" dirty="0"/>
              <a:t>מעלית</a:t>
            </a:r>
            <a:endParaRPr lang="en-US" dirty="0"/>
          </a:p>
          <a:p>
            <a:pPr lvl="0"/>
            <a:r>
              <a:rPr lang="he-IL" dirty="0"/>
              <a:t>מכונית</a:t>
            </a:r>
            <a:endParaRPr lang="en-US" dirty="0"/>
          </a:p>
          <a:p>
            <a:pPr lvl="0"/>
            <a:r>
              <a:rPr lang="he-IL" dirty="0"/>
              <a:t>מצלמות</a:t>
            </a:r>
            <a:endParaRPr lang="en-US" dirty="0"/>
          </a:p>
          <a:p>
            <a:r>
              <a:rPr lang="he-IL" dirty="0"/>
              <a:t>מסכי מגע</a:t>
            </a:r>
            <a:endParaRPr lang="en-US" dirty="0"/>
          </a:p>
        </p:txBody>
      </p:sp>
      <p:pic>
        <p:nvPicPr>
          <p:cNvPr id="3" name="תמונה 2" descr="P:\תיקיות אישיות\יאיר\מדעי המוח\הפקה ועיצוב\תבנית מסמכי וורד\אייקונים\אייקונים סופיים\אייקון מדעי המוח ג4_עצירה להתנסות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008" y="908050"/>
            <a:ext cx="864096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102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95288" y="902551"/>
            <a:ext cx="723654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ביולוגי מול הנדסי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עליכם לבחור חיישן הנדסי שקיימת לו מקבילה בגוף האדם ובהתאם להראות את האנלוגיה שבין שתי "המערכות" (הנדסית וביולוגית) על ידי </a:t>
            </a:r>
            <a:r>
              <a:rPr kumimoji="0" lang="he-IL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יצירת שני תרשימים במקביל</a:t>
            </a:r>
            <a:r>
              <a:rPr kumimoji="0" lang="he-IL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 (בדומה לתרשימים שלמעלה): 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תמונה 15" descr="P:\תיקיות אישיות\יאיר\מדעי המוח\הפקה ועיצוב\תבנית מסמכי וורד\אייקונים\אייקונים סופיים\אייקון מדעי המוח ג4_עצירה להתנסות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617" y="908050"/>
            <a:ext cx="864096" cy="864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" name="Group 45"/>
          <p:cNvGrpSpPr/>
          <p:nvPr/>
        </p:nvGrpSpPr>
        <p:grpSpPr>
          <a:xfrm>
            <a:off x="716602" y="2348880"/>
            <a:ext cx="7383789" cy="1766433"/>
            <a:chOff x="-275590" y="0"/>
            <a:chExt cx="5074920" cy="1137920"/>
          </a:xfrm>
        </p:grpSpPr>
        <p:grpSp>
          <p:nvGrpSpPr>
            <p:cNvPr id="18" name="קבוצה 17"/>
            <p:cNvGrpSpPr>
              <a:grpSpLocks/>
            </p:cNvGrpSpPr>
            <p:nvPr/>
          </p:nvGrpSpPr>
          <p:grpSpPr bwMode="auto">
            <a:xfrm>
              <a:off x="-275590" y="180975"/>
              <a:ext cx="5074920" cy="956945"/>
              <a:chOff x="1843" y="3985"/>
              <a:chExt cx="7992" cy="1507"/>
            </a:xfrm>
          </p:grpSpPr>
          <p:sp>
            <p:nvSpPr>
              <p:cNvPr id="20" name="Text Box 43"/>
              <p:cNvSpPr txBox="1">
                <a:spLocks noChangeArrowheads="1"/>
              </p:cNvSpPr>
              <p:nvPr/>
            </p:nvSpPr>
            <p:spPr bwMode="auto">
              <a:xfrm>
                <a:off x="5124" y="3985"/>
                <a:ext cx="1858" cy="1507"/>
              </a:xfrm>
              <a:prstGeom prst="rect">
                <a:avLst/>
              </a:prstGeom>
              <a:ln w="12700">
                <a:headEnd/>
                <a:tailEnd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 rtl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he-IL" sz="1600" dirty="0">
                    <a:solidFill>
                      <a:srgbClr val="1E2449"/>
                    </a:solidFill>
                    <a:effectLst/>
                    <a:ea typeface="Tahoma"/>
                  </a:rPr>
                  <a:t>חיישן </a:t>
                </a:r>
                <a:r>
                  <a:rPr lang="he-IL" sz="1600" dirty="0" smtClean="0">
                    <a:solidFill>
                      <a:srgbClr val="1E2449"/>
                    </a:solidFill>
                    <a:effectLst/>
                    <a:ea typeface="Tahoma"/>
                  </a:rPr>
                  <a:t>_______________________________________</a:t>
                </a:r>
                <a:endParaRPr lang="en-US" sz="1600" dirty="0">
                  <a:effectLst/>
                  <a:ea typeface="Tahoma"/>
                </a:endParaRPr>
              </a:p>
            </p:txBody>
          </p:sp>
          <p:sp>
            <p:nvSpPr>
              <p:cNvPr id="21" name="AutoShape 44"/>
              <p:cNvSpPr>
                <a:spLocks noChangeArrowheads="1"/>
              </p:cNvSpPr>
              <p:nvPr/>
            </p:nvSpPr>
            <p:spPr bwMode="auto">
              <a:xfrm>
                <a:off x="1843" y="4337"/>
                <a:ext cx="3281" cy="804"/>
              </a:xfrm>
              <a:prstGeom prst="rightArrow">
                <a:avLst>
                  <a:gd name="adj1" fmla="val 50000"/>
                  <a:gd name="adj2" fmla="val 88526"/>
                </a:avLst>
              </a:prstGeom>
              <a:ln w="12700">
                <a:headEnd/>
                <a:tailEnd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 rtl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he-IL" sz="1600">
                    <a:solidFill>
                      <a:srgbClr val="1E2449"/>
                    </a:solidFill>
                    <a:effectLst/>
                    <a:ea typeface="Tahoma"/>
                  </a:rPr>
                  <a:t>תופעה נמדדת:___________</a:t>
                </a:r>
                <a:endParaRPr lang="en-US" sz="1600">
                  <a:effectLst/>
                  <a:ea typeface="Tahoma"/>
                </a:endParaRPr>
              </a:p>
            </p:txBody>
          </p:sp>
          <p:sp>
            <p:nvSpPr>
              <p:cNvPr id="22" name="AutoShape 45"/>
              <p:cNvSpPr>
                <a:spLocks noChangeArrowheads="1"/>
              </p:cNvSpPr>
              <p:nvPr/>
            </p:nvSpPr>
            <p:spPr bwMode="auto">
              <a:xfrm>
                <a:off x="6988" y="4336"/>
                <a:ext cx="2847" cy="804"/>
              </a:xfrm>
              <a:prstGeom prst="rightArrow">
                <a:avLst>
                  <a:gd name="adj1" fmla="val 50000"/>
                  <a:gd name="adj2" fmla="val 88526"/>
                </a:avLst>
              </a:prstGeom>
              <a:ln w="12700">
                <a:headEnd/>
                <a:tailEnd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 rtl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he-IL" sz="1600">
                    <a:solidFill>
                      <a:srgbClr val="1E2449"/>
                    </a:solidFill>
                    <a:effectLst/>
                    <a:ea typeface="Tahoma"/>
                  </a:rPr>
                  <a:t>אות יוצא:___________</a:t>
                </a:r>
                <a:endParaRPr lang="en-US" sz="1600">
                  <a:effectLst/>
                  <a:ea typeface="Tahoma"/>
                </a:endParaRPr>
              </a:p>
            </p:txBody>
          </p:sp>
        </p:grpSp>
        <p:sp>
          <p:nvSpPr>
            <p:cNvPr id="19" name="Folded Corner 56"/>
            <p:cNvSpPr/>
            <p:nvPr/>
          </p:nvSpPr>
          <p:spPr>
            <a:xfrm>
              <a:off x="1295400" y="0"/>
              <a:ext cx="638175" cy="266700"/>
            </a:xfrm>
            <a:prstGeom prst="foldedCorner">
              <a:avLst/>
            </a:prstGeom>
            <a:ln w="12700"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upright="1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600" dirty="0">
                  <a:solidFill>
                    <a:srgbClr val="1E2449"/>
                  </a:solidFill>
                  <a:effectLst/>
                  <a:ea typeface="Tahoma"/>
                </a:rPr>
                <a:t>הנדסי</a:t>
              </a:r>
              <a:endParaRPr lang="en-US" sz="1600" dirty="0">
                <a:effectLst/>
                <a:ea typeface="Tahoma"/>
              </a:endParaRPr>
            </a:p>
          </p:txBody>
        </p:sp>
      </p:grpSp>
      <p:grpSp>
        <p:nvGrpSpPr>
          <p:cNvPr id="23" name="Group 59"/>
          <p:cNvGrpSpPr/>
          <p:nvPr/>
        </p:nvGrpSpPr>
        <p:grpSpPr>
          <a:xfrm>
            <a:off x="716602" y="4611671"/>
            <a:ext cx="7383789" cy="1766433"/>
            <a:chOff x="-217805" y="0"/>
            <a:chExt cx="5017135" cy="1137920"/>
          </a:xfrm>
        </p:grpSpPr>
        <p:grpSp>
          <p:nvGrpSpPr>
            <p:cNvPr id="24" name="קבוצה 23"/>
            <p:cNvGrpSpPr>
              <a:grpSpLocks/>
            </p:cNvGrpSpPr>
            <p:nvPr/>
          </p:nvGrpSpPr>
          <p:grpSpPr bwMode="auto">
            <a:xfrm>
              <a:off x="-217805" y="180975"/>
              <a:ext cx="5017135" cy="956945"/>
              <a:chOff x="1934" y="3985"/>
              <a:chExt cx="7901" cy="1507"/>
            </a:xfrm>
          </p:grpSpPr>
          <p:sp>
            <p:nvSpPr>
              <p:cNvPr id="26" name="Text Box 43"/>
              <p:cNvSpPr txBox="1">
                <a:spLocks noChangeArrowheads="1"/>
              </p:cNvSpPr>
              <p:nvPr/>
            </p:nvSpPr>
            <p:spPr bwMode="auto">
              <a:xfrm>
                <a:off x="5124" y="3985"/>
                <a:ext cx="1858" cy="1507"/>
              </a:xfrm>
              <a:prstGeom prst="rect">
                <a:avLst/>
              </a:prstGeom>
              <a:ln w="12700">
                <a:headEnd/>
                <a:tailEnd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 rtl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he-IL" sz="1600" dirty="0">
                    <a:solidFill>
                      <a:srgbClr val="1E2449"/>
                    </a:solidFill>
                    <a:effectLst/>
                    <a:ea typeface="Tahoma"/>
                  </a:rPr>
                  <a:t>רצפטור </a:t>
                </a:r>
                <a:r>
                  <a:rPr lang="he-IL" sz="1600" dirty="0" smtClean="0">
                    <a:solidFill>
                      <a:srgbClr val="1E2449"/>
                    </a:solidFill>
                    <a:effectLst/>
                    <a:ea typeface="Tahoma"/>
                  </a:rPr>
                  <a:t>_______________________________________</a:t>
                </a:r>
                <a:endParaRPr lang="en-US" sz="1600" dirty="0">
                  <a:effectLst/>
                  <a:ea typeface="Tahoma"/>
                </a:endParaRPr>
              </a:p>
            </p:txBody>
          </p:sp>
          <p:sp>
            <p:nvSpPr>
              <p:cNvPr id="27" name="AutoShape 44"/>
              <p:cNvSpPr>
                <a:spLocks noChangeArrowheads="1"/>
              </p:cNvSpPr>
              <p:nvPr/>
            </p:nvSpPr>
            <p:spPr bwMode="auto">
              <a:xfrm>
                <a:off x="1934" y="4337"/>
                <a:ext cx="3190" cy="804"/>
              </a:xfrm>
              <a:prstGeom prst="rightArrow">
                <a:avLst>
                  <a:gd name="adj1" fmla="val 50000"/>
                  <a:gd name="adj2" fmla="val 88526"/>
                </a:avLst>
              </a:prstGeom>
              <a:ln w="12700">
                <a:headEnd/>
                <a:tailEnd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 rtl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he-IL" sz="1600">
                    <a:solidFill>
                      <a:srgbClr val="1E2449"/>
                    </a:solidFill>
                    <a:effectLst/>
                    <a:ea typeface="Tahoma"/>
                  </a:rPr>
                  <a:t>גירוי תחושתי:___________</a:t>
                </a:r>
                <a:endParaRPr lang="en-US" sz="1600">
                  <a:effectLst/>
                  <a:ea typeface="Tahoma"/>
                </a:endParaRPr>
              </a:p>
            </p:txBody>
          </p:sp>
          <p:sp>
            <p:nvSpPr>
              <p:cNvPr id="28" name="AutoShape 45"/>
              <p:cNvSpPr>
                <a:spLocks noChangeArrowheads="1"/>
              </p:cNvSpPr>
              <p:nvPr/>
            </p:nvSpPr>
            <p:spPr bwMode="auto">
              <a:xfrm>
                <a:off x="6988" y="4336"/>
                <a:ext cx="2847" cy="804"/>
              </a:xfrm>
              <a:prstGeom prst="rightArrow">
                <a:avLst>
                  <a:gd name="adj1" fmla="val 50000"/>
                  <a:gd name="adj2" fmla="val 88526"/>
                </a:avLst>
              </a:prstGeom>
              <a:ln w="12700">
                <a:headEnd/>
                <a:tailEnd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 rtl="1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he-IL" sz="1600" dirty="0">
                    <a:solidFill>
                      <a:srgbClr val="1E2449"/>
                    </a:solidFill>
                    <a:effectLst/>
                    <a:ea typeface="Tahoma"/>
                  </a:rPr>
                  <a:t>אות יוצא:___________</a:t>
                </a:r>
                <a:endParaRPr lang="en-US" sz="1600" dirty="0">
                  <a:effectLst/>
                  <a:ea typeface="Tahoma"/>
                </a:endParaRPr>
              </a:p>
              <a:p>
                <a:pPr algn="just" rtl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600" dirty="0">
                    <a:solidFill>
                      <a:srgbClr val="1E2449"/>
                    </a:solidFill>
                    <a:effectLst/>
                    <a:ea typeface="Tahoma"/>
                  </a:rPr>
                  <a:t> </a:t>
                </a:r>
                <a:endParaRPr lang="en-US" sz="1600" dirty="0">
                  <a:effectLst/>
                  <a:ea typeface="Tahoma"/>
                </a:endParaRPr>
              </a:p>
            </p:txBody>
          </p:sp>
        </p:grpSp>
        <p:sp>
          <p:nvSpPr>
            <p:cNvPr id="25" name="Folded Corner 64"/>
            <p:cNvSpPr/>
            <p:nvPr/>
          </p:nvSpPr>
          <p:spPr>
            <a:xfrm>
              <a:off x="1295400" y="0"/>
              <a:ext cx="638175" cy="266700"/>
            </a:xfrm>
            <a:prstGeom prst="foldedCorner">
              <a:avLst/>
            </a:prstGeom>
            <a:ln w="12700"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upright="1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1600">
                  <a:solidFill>
                    <a:srgbClr val="1E2449"/>
                  </a:solidFill>
                  <a:effectLst/>
                  <a:ea typeface="Tahoma"/>
                </a:rPr>
                <a:t>ביולוגי</a:t>
              </a:r>
              <a:endParaRPr lang="en-US" sz="1600">
                <a:effectLst/>
                <a:ea typeface="Tahom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615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691680" y="2274838"/>
            <a:ext cx="51663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/>
              <a:t>פעילות </a:t>
            </a:r>
            <a:endParaRPr lang="en-US" dirty="0"/>
          </a:p>
          <a:p>
            <a:r>
              <a:rPr lang="he-IL" dirty="0"/>
              <a:t>בחרו שני סוגי חיישנים מהרשימה ושערו היכן חיישנים מקבילים להם עשויים </a:t>
            </a:r>
            <a:r>
              <a:rPr lang="he-IL" dirty="0" smtClean="0"/>
              <a:t>להימצא </a:t>
            </a:r>
            <a:r>
              <a:rPr lang="he-IL" dirty="0"/>
              <a:t>בגוף האדם</a:t>
            </a:r>
            <a:r>
              <a:rPr lang="en-GB" dirty="0"/>
              <a:t>:</a:t>
            </a:r>
            <a:endParaRPr lang="en-US" dirty="0"/>
          </a:p>
          <a:p>
            <a:pPr lvl="0"/>
            <a:endParaRPr lang="he-IL" dirty="0" smtClean="0"/>
          </a:p>
          <a:p>
            <a:pPr lvl="0"/>
            <a:r>
              <a:rPr lang="he-IL" dirty="0" smtClean="0"/>
              <a:t>מד </a:t>
            </a:r>
            <a:r>
              <a:rPr lang="he-IL" dirty="0"/>
              <a:t>לחות</a:t>
            </a:r>
            <a:endParaRPr lang="en-US" dirty="0"/>
          </a:p>
          <a:p>
            <a:pPr lvl="0"/>
            <a:r>
              <a:rPr lang="he-IL" dirty="0"/>
              <a:t>מד חומציות (</a:t>
            </a:r>
            <a:r>
              <a:rPr lang="en-US" dirty="0"/>
              <a:t>pH</a:t>
            </a:r>
            <a:r>
              <a:rPr lang="he-IL" dirty="0"/>
              <a:t>)</a:t>
            </a:r>
            <a:endParaRPr lang="en-US" dirty="0"/>
          </a:p>
          <a:p>
            <a:pPr lvl="0"/>
            <a:r>
              <a:rPr lang="he-IL" dirty="0"/>
              <a:t>מד זעזועים</a:t>
            </a:r>
            <a:endParaRPr lang="en-US" dirty="0"/>
          </a:p>
          <a:p>
            <a:pPr lvl="0"/>
            <a:r>
              <a:rPr lang="he-IL" dirty="0"/>
              <a:t>חיישן עיוות </a:t>
            </a:r>
            <a:r>
              <a:rPr lang="en-US" dirty="0"/>
              <a:t>(strain gauge) </a:t>
            </a:r>
          </a:p>
          <a:p>
            <a:pPr lvl="0"/>
            <a:r>
              <a:rPr lang="he-IL" dirty="0"/>
              <a:t>חיישן לחץ</a:t>
            </a:r>
            <a:endParaRPr lang="en-US" dirty="0"/>
          </a:p>
        </p:txBody>
      </p:sp>
      <p:pic>
        <p:nvPicPr>
          <p:cNvPr id="3" name="תמונה 2" descr="P:\תיקיות אישיות\יאיר\מדעי המוח\הפקה ועיצוב\תבנית מסמכי וורד\אייקונים\אייקונים סופיים\אייקון מדעי המוח ג4_עצירה להתנסות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203" y="908050"/>
            <a:ext cx="864096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13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95288" y="908292"/>
            <a:ext cx="83534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 smtClean="0"/>
              <a:t>לסיכום – </a:t>
            </a:r>
          </a:p>
        </p:txBody>
      </p:sp>
      <p:sp>
        <p:nvSpPr>
          <p:cNvPr id="3" name="מלבן 2"/>
          <p:cNvSpPr/>
          <p:nvPr/>
        </p:nvSpPr>
        <p:spPr>
          <a:xfrm>
            <a:off x="395288" y="1353542"/>
            <a:ext cx="8353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נראה שתמיד אפשר לסכם חישה באופן קצר ופשוט: במקרים של חישה חיישני הגוף ממירים גודל פיסיקלי לאות חשמלי המועבר באמצעות העצבים אל המוח, שם הוא מעובד ומאפשר לנו "לחוש".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85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68313" y="896082"/>
            <a:ext cx="8280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מערכת העצבים היא ה"מפקד" של </a:t>
            </a:r>
            <a:r>
              <a:rPr lang="he-IL" dirty="0" smtClean="0"/>
              <a:t>הגוף.</a:t>
            </a:r>
          </a:p>
          <a:p>
            <a:r>
              <a:rPr lang="he-IL" dirty="0" smtClean="0"/>
              <a:t>כדי </a:t>
            </a:r>
            <a:r>
              <a:rPr lang="he-IL" dirty="0"/>
              <a:t>לדעת אילו פקודות כדאי לתת, היא צריכה לאסוף כמה שיותר מידע על העולם. </a:t>
            </a:r>
            <a:endParaRPr lang="he-IL" dirty="0" smtClean="0"/>
          </a:p>
          <a:p>
            <a:r>
              <a:rPr lang="he-IL" dirty="0" smtClean="0"/>
              <a:t>היא </a:t>
            </a:r>
            <a:r>
              <a:rPr lang="he-IL" dirty="0"/>
              <a:t>עושה זאת באמצעות מערכת החישה. </a:t>
            </a:r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החושים קולטים </a:t>
            </a:r>
            <a:r>
              <a:rPr lang="he-IL" dirty="0"/>
              <a:t>תכונות פיזיקליות או כימיות המצויות בעולם, ו</a:t>
            </a:r>
            <a:r>
              <a:rPr lang="he-IL" dirty="0" smtClean="0"/>
              <a:t>המוח מנסה לפרש </a:t>
            </a:r>
            <a:r>
              <a:rPr lang="he-IL" dirty="0"/>
              <a:t>מהן תמונה שלמה שתאפשר </a:t>
            </a:r>
            <a:r>
              <a:rPr lang="he-IL" dirty="0" smtClean="0"/>
              <a:t>להבין את העולם ולפעול בצורה נכונה.</a:t>
            </a:r>
          </a:p>
          <a:p>
            <a:endParaRPr lang="en-US" dirty="0"/>
          </a:p>
          <a:p>
            <a:r>
              <a:rPr lang="he-IL" dirty="0"/>
              <a:t>ישנם חמישה חושים שאותם אנחנו לומדים להכיר ולהגדיר כבר בילדותנו: ראייה, שמיעה, ריח, טעים ומגע. </a:t>
            </a:r>
            <a:endParaRPr lang="he-IL" dirty="0" smtClean="0"/>
          </a:p>
          <a:p>
            <a:r>
              <a:rPr lang="he-IL" b="1" dirty="0"/>
              <a:t>ב</a:t>
            </a:r>
            <a:r>
              <a:rPr lang="he-IL" b="1" dirty="0" smtClean="0"/>
              <a:t>שיעור זה נראה </a:t>
            </a:r>
            <a:r>
              <a:rPr lang="he-IL" b="1" dirty="0"/>
              <a:t>כי מערכת החישה שלנו מפותחת ומורכבת יותר, ומכילה למעשה חושים נוספים.</a:t>
            </a:r>
            <a:r>
              <a:rPr lang="he-IL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15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284020" y="908050"/>
            <a:ext cx="7452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 smtClean="0"/>
              <a:t>חמשת החושים שלימדו אותנו כשהיינו קטנים:</a:t>
            </a:r>
          </a:p>
        </p:txBody>
      </p:sp>
      <p:sp>
        <p:nvSpPr>
          <p:cNvPr id="8" name="מלבן 7"/>
          <p:cNvSpPr/>
          <p:nvPr/>
        </p:nvSpPr>
        <p:spPr>
          <a:xfrm>
            <a:off x="1295133" y="6199445"/>
            <a:ext cx="7452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 smtClean="0"/>
              <a:t>האם אלו החושים היחידים שלנו?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2647466" y="3387236"/>
            <a:ext cx="1429093" cy="349041"/>
          </a:xfrm>
          <a:prstGeom prst="rect">
            <a:avLst/>
          </a:prstGeom>
          <a:pattFill prst="wdDnDiag">
            <a:fgClr>
              <a:srgbClr val="DCDCDC"/>
            </a:fgClr>
            <a:bgClr>
              <a:srgbClr val="E2E2E2"/>
            </a:bgClr>
          </a:pattFill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marL="285750" indent="-285750">
              <a:buFont typeface="Courier New" panose="02070309020205020404" pitchFamily="49" charset="0"/>
              <a:buChar char="o"/>
              <a:defRPr>
                <a:latin typeface="Calibri" panose="020F0502020204030204" pitchFamily="34" charset="0"/>
              </a:defRPr>
            </a:lvl1pPr>
          </a:lstStyle>
          <a:p>
            <a:pPr marL="0" indent="0" algn="ctr">
              <a:buNone/>
            </a:pPr>
            <a:r>
              <a:rPr lang="he-IL" dirty="0"/>
              <a:t>ריח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71637" y="3387236"/>
            <a:ext cx="1429093" cy="349041"/>
          </a:xfrm>
          <a:prstGeom prst="rect">
            <a:avLst/>
          </a:prstGeom>
          <a:pattFill prst="wdDnDiag">
            <a:fgClr>
              <a:srgbClr val="DCDCDC"/>
            </a:fgClr>
            <a:bgClr>
              <a:srgbClr val="E2E2E2"/>
            </a:bgClr>
          </a:pattFill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marL="285750" indent="-285750">
              <a:buFont typeface="Courier New" panose="02070309020205020404" pitchFamily="49" charset="0"/>
              <a:buChar char="o"/>
              <a:defRPr>
                <a:latin typeface="Calibri" panose="020F0502020204030204" pitchFamily="34" charset="0"/>
              </a:defRPr>
            </a:lvl1pPr>
          </a:lstStyle>
          <a:p>
            <a:pPr marL="0" indent="0" algn="ctr">
              <a:buNone/>
            </a:pPr>
            <a:r>
              <a:rPr lang="he-IL" dirty="0"/>
              <a:t>שמיעה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362013" y="2084829"/>
            <a:ext cx="1429093" cy="349041"/>
          </a:xfrm>
          <a:prstGeom prst="rect">
            <a:avLst/>
          </a:prstGeom>
          <a:pattFill prst="wdDnDiag">
            <a:fgClr>
              <a:srgbClr val="DCDCDC"/>
            </a:fgClr>
            <a:bgClr>
              <a:srgbClr val="E2E2E2"/>
            </a:bgClr>
          </a:pattFill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marL="285750" indent="-285750">
              <a:buFont typeface="Courier New" panose="02070309020205020404" pitchFamily="49" charset="0"/>
              <a:buChar char="o"/>
              <a:defRPr>
                <a:latin typeface="Calibri" panose="020F0502020204030204" pitchFamily="34" charset="0"/>
              </a:defRPr>
            </a:lvl1pPr>
          </a:lstStyle>
          <a:p>
            <a:pPr marL="0" indent="0" algn="ctr">
              <a:buNone/>
            </a:pPr>
            <a:r>
              <a:rPr lang="he-IL" dirty="0"/>
              <a:t>ראיה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4866063"/>
            <a:ext cx="1251269" cy="359979"/>
          </a:xfrm>
          <a:prstGeom prst="rect">
            <a:avLst/>
          </a:prstGeom>
          <a:pattFill prst="wdDnDiag">
            <a:fgClr>
              <a:srgbClr val="DCDCDC"/>
            </a:fgClr>
            <a:bgClr>
              <a:srgbClr val="E2E2E2"/>
            </a:bgClr>
          </a:pattFill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marL="285750" indent="-285750">
              <a:buFont typeface="Courier New" panose="02070309020205020404" pitchFamily="49" charset="0"/>
              <a:buChar char="o"/>
              <a:defRPr>
                <a:latin typeface="Calibri" panose="020F0502020204030204" pitchFamily="34" charset="0"/>
              </a:defRPr>
            </a:lvl1pPr>
          </a:lstStyle>
          <a:p>
            <a:pPr marL="0" indent="0" algn="ctr">
              <a:buNone/>
            </a:pPr>
            <a:r>
              <a:rPr lang="he-IL" dirty="0"/>
              <a:t>מגע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01497" y="4866063"/>
            <a:ext cx="1429093" cy="349041"/>
          </a:xfrm>
          <a:prstGeom prst="rect">
            <a:avLst/>
          </a:prstGeom>
          <a:pattFill prst="wdDnDiag">
            <a:fgClr>
              <a:srgbClr val="DCDCDC"/>
            </a:fgClr>
            <a:bgClr>
              <a:srgbClr val="E2E2E2"/>
            </a:bgClr>
          </a:pattFill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marL="285750" indent="-285750">
              <a:buFont typeface="Courier New" panose="02070309020205020404" pitchFamily="49" charset="0"/>
              <a:buChar char="o"/>
              <a:defRPr>
                <a:latin typeface="Calibri" panose="020F0502020204030204" pitchFamily="34" charset="0"/>
              </a:defRPr>
            </a:lvl1pPr>
          </a:lstStyle>
          <a:p>
            <a:pPr marL="0" indent="0" algn="ctr">
              <a:buNone/>
            </a:pPr>
            <a:r>
              <a:rPr lang="he-IL" dirty="0"/>
              <a:t>טעם</a:t>
            </a:r>
            <a:endParaRPr lang="en-US" dirty="0"/>
          </a:p>
        </p:txBody>
      </p:sp>
      <p:pic>
        <p:nvPicPr>
          <p:cNvPr id="97" name="Picture 117" descr="D:\מדעי המוח\!מצגת\ידיים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798" y="4320446"/>
            <a:ext cx="1440000" cy="155682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6" name="קבוצה 145"/>
          <p:cNvGrpSpPr/>
          <p:nvPr/>
        </p:nvGrpSpPr>
        <p:grpSpPr>
          <a:xfrm>
            <a:off x="3991699" y="2843220"/>
            <a:ext cx="1440000" cy="1440000"/>
            <a:chOff x="1573213" y="2420938"/>
            <a:chExt cx="1800225" cy="1800225"/>
          </a:xfrm>
        </p:grpSpPr>
        <p:sp>
          <p:nvSpPr>
            <p:cNvPr id="147" name="Oval 122"/>
            <p:cNvSpPr>
              <a:spLocks noChangeArrowheads="1"/>
            </p:cNvSpPr>
            <p:nvPr/>
          </p:nvSpPr>
          <p:spPr bwMode="auto">
            <a:xfrm>
              <a:off x="1573213" y="2420938"/>
              <a:ext cx="1800225" cy="1800225"/>
            </a:xfrm>
            <a:prstGeom prst="ellipse">
              <a:avLst/>
            </a:pr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8" name="Freeform 123"/>
            <p:cNvSpPr>
              <a:spLocks/>
            </p:cNvSpPr>
            <p:nvPr/>
          </p:nvSpPr>
          <p:spPr bwMode="auto">
            <a:xfrm>
              <a:off x="2098676" y="2803525"/>
              <a:ext cx="746125" cy="1073150"/>
            </a:xfrm>
            <a:custGeom>
              <a:avLst/>
              <a:gdLst>
                <a:gd name="T0" fmla="*/ 70 w 199"/>
                <a:gd name="T1" fmla="*/ 10 h 286"/>
                <a:gd name="T2" fmla="*/ 54 w 199"/>
                <a:gd name="T3" fmla="*/ 165 h 286"/>
                <a:gd name="T4" fmla="*/ 51 w 199"/>
                <a:gd name="T5" fmla="*/ 178 h 286"/>
                <a:gd name="T6" fmla="*/ 1 w 199"/>
                <a:gd name="T7" fmla="*/ 232 h 286"/>
                <a:gd name="T8" fmla="*/ 39 w 199"/>
                <a:gd name="T9" fmla="*/ 270 h 286"/>
                <a:gd name="T10" fmla="*/ 64 w 199"/>
                <a:gd name="T11" fmla="*/ 267 h 286"/>
                <a:gd name="T12" fmla="*/ 99 w 199"/>
                <a:gd name="T13" fmla="*/ 284 h 286"/>
                <a:gd name="T14" fmla="*/ 133 w 199"/>
                <a:gd name="T15" fmla="*/ 268 h 286"/>
                <a:gd name="T16" fmla="*/ 156 w 199"/>
                <a:gd name="T17" fmla="*/ 272 h 286"/>
                <a:gd name="T18" fmla="*/ 199 w 199"/>
                <a:gd name="T19" fmla="*/ 236 h 286"/>
                <a:gd name="T20" fmla="*/ 147 w 199"/>
                <a:gd name="T21" fmla="*/ 176 h 286"/>
                <a:gd name="T22" fmla="*/ 134 w 199"/>
                <a:gd name="T23" fmla="*/ 13 h 286"/>
                <a:gd name="T24" fmla="*/ 102 w 199"/>
                <a:gd name="T25" fmla="*/ 2 h 286"/>
                <a:gd name="T26" fmla="*/ 70 w 199"/>
                <a:gd name="T27" fmla="*/ 1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9" h="286">
                  <a:moveTo>
                    <a:pt x="70" y="10"/>
                  </a:moveTo>
                  <a:cubicBezTo>
                    <a:pt x="54" y="165"/>
                    <a:pt x="54" y="165"/>
                    <a:pt x="54" y="165"/>
                  </a:cubicBezTo>
                  <a:cubicBezTo>
                    <a:pt x="54" y="165"/>
                    <a:pt x="54" y="174"/>
                    <a:pt x="51" y="178"/>
                  </a:cubicBezTo>
                  <a:cubicBezTo>
                    <a:pt x="48" y="183"/>
                    <a:pt x="2" y="207"/>
                    <a:pt x="1" y="232"/>
                  </a:cubicBezTo>
                  <a:cubicBezTo>
                    <a:pt x="0" y="257"/>
                    <a:pt x="23" y="269"/>
                    <a:pt x="39" y="270"/>
                  </a:cubicBezTo>
                  <a:cubicBezTo>
                    <a:pt x="55" y="270"/>
                    <a:pt x="64" y="267"/>
                    <a:pt x="64" y="267"/>
                  </a:cubicBezTo>
                  <a:cubicBezTo>
                    <a:pt x="64" y="267"/>
                    <a:pt x="78" y="286"/>
                    <a:pt x="99" y="284"/>
                  </a:cubicBezTo>
                  <a:cubicBezTo>
                    <a:pt x="119" y="282"/>
                    <a:pt x="133" y="268"/>
                    <a:pt x="133" y="268"/>
                  </a:cubicBezTo>
                  <a:cubicBezTo>
                    <a:pt x="133" y="268"/>
                    <a:pt x="148" y="273"/>
                    <a:pt x="156" y="272"/>
                  </a:cubicBezTo>
                  <a:cubicBezTo>
                    <a:pt x="164" y="271"/>
                    <a:pt x="199" y="266"/>
                    <a:pt x="199" y="236"/>
                  </a:cubicBezTo>
                  <a:cubicBezTo>
                    <a:pt x="199" y="206"/>
                    <a:pt x="148" y="183"/>
                    <a:pt x="147" y="176"/>
                  </a:cubicBezTo>
                  <a:cubicBezTo>
                    <a:pt x="144" y="153"/>
                    <a:pt x="134" y="13"/>
                    <a:pt x="134" y="13"/>
                  </a:cubicBezTo>
                  <a:cubicBezTo>
                    <a:pt x="134" y="13"/>
                    <a:pt x="118" y="0"/>
                    <a:pt x="102" y="2"/>
                  </a:cubicBezTo>
                  <a:cubicBezTo>
                    <a:pt x="85" y="3"/>
                    <a:pt x="70" y="10"/>
                    <a:pt x="70" y="10"/>
                  </a:cubicBez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9" name="Freeform 124"/>
            <p:cNvSpPr>
              <a:spLocks/>
            </p:cNvSpPr>
            <p:nvPr/>
          </p:nvSpPr>
          <p:spPr bwMode="auto">
            <a:xfrm>
              <a:off x="2181226" y="3722688"/>
              <a:ext cx="584200" cy="149225"/>
            </a:xfrm>
            <a:custGeom>
              <a:avLst/>
              <a:gdLst>
                <a:gd name="T0" fmla="*/ 0 w 156"/>
                <a:gd name="T1" fmla="*/ 13 h 40"/>
                <a:gd name="T2" fmla="*/ 37 w 156"/>
                <a:gd name="T3" fmla="*/ 19 h 40"/>
                <a:gd name="T4" fmla="*/ 74 w 156"/>
                <a:gd name="T5" fmla="*/ 39 h 40"/>
                <a:gd name="T6" fmla="*/ 112 w 156"/>
                <a:gd name="T7" fmla="*/ 22 h 40"/>
                <a:gd name="T8" fmla="*/ 132 w 156"/>
                <a:gd name="T9" fmla="*/ 13 h 40"/>
                <a:gd name="T10" fmla="*/ 156 w 156"/>
                <a:gd name="T11" fmla="*/ 12 h 40"/>
                <a:gd name="T12" fmla="*/ 131 w 156"/>
                <a:gd name="T13" fmla="*/ 3 h 40"/>
                <a:gd name="T14" fmla="*/ 74 w 156"/>
                <a:gd name="T15" fmla="*/ 31 h 40"/>
                <a:gd name="T16" fmla="*/ 25 w 156"/>
                <a:gd name="T17" fmla="*/ 4 h 40"/>
                <a:gd name="T18" fmla="*/ 0 w 156"/>
                <a:gd name="T19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40">
                  <a:moveTo>
                    <a:pt x="0" y="13"/>
                  </a:moveTo>
                  <a:cubicBezTo>
                    <a:pt x="0" y="13"/>
                    <a:pt x="30" y="12"/>
                    <a:pt x="37" y="19"/>
                  </a:cubicBezTo>
                  <a:cubicBezTo>
                    <a:pt x="44" y="25"/>
                    <a:pt x="54" y="40"/>
                    <a:pt x="74" y="39"/>
                  </a:cubicBezTo>
                  <a:cubicBezTo>
                    <a:pt x="95" y="38"/>
                    <a:pt x="112" y="22"/>
                    <a:pt x="112" y="22"/>
                  </a:cubicBezTo>
                  <a:cubicBezTo>
                    <a:pt x="112" y="22"/>
                    <a:pt x="126" y="15"/>
                    <a:pt x="132" y="13"/>
                  </a:cubicBezTo>
                  <a:cubicBezTo>
                    <a:pt x="137" y="12"/>
                    <a:pt x="156" y="12"/>
                    <a:pt x="156" y="12"/>
                  </a:cubicBezTo>
                  <a:cubicBezTo>
                    <a:pt x="156" y="12"/>
                    <a:pt x="141" y="0"/>
                    <a:pt x="131" y="3"/>
                  </a:cubicBezTo>
                  <a:cubicBezTo>
                    <a:pt x="121" y="6"/>
                    <a:pt x="92" y="32"/>
                    <a:pt x="74" y="31"/>
                  </a:cubicBezTo>
                  <a:cubicBezTo>
                    <a:pt x="56" y="31"/>
                    <a:pt x="37" y="4"/>
                    <a:pt x="25" y="4"/>
                  </a:cubicBezTo>
                  <a:cubicBezTo>
                    <a:pt x="13" y="4"/>
                    <a:pt x="0" y="13"/>
                    <a:pt x="0" y="13"/>
                  </a:cubicBezTo>
                  <a:close/>
                </a:path>
              </a:pathLst>
            </a:custGeom>
            <a:solidFill>
              <a:srgbClr val="A37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0" name="Freeform 125"/>
            <p:cNvSpPr>
              <a:spLocks/>
            </p:cNvSpPr>
            <p:nvPr/>
          </p:nvSpPr>
          <p:spPr bwMode="auto">
            <a:xfrm>
              <a:off x="2352676" y="3505200"/>
              <a:ext cx="206375" cy="206375"/>
            </a:xfrm>
            <a:custGeom>
              <a:avLst/>
              <a:gdLst>
                <a:gd name="T0" fmla="*/ 55 w 55"/>
                <a:gd name="T1" fmla="*/ 0 h 55"/>
                <a:gd name="T2" fmla="*/ 28 w 55"/>
                <a:gd name="T3" fmla="*/ 31 h 55"/>
                <a:gd name="T4" fmla="*/ 14 w 55"/>
                <a:gd name="T5" fmla="*/ 55 h 55"/>
                <a:gd name="T6" fmla="*/ 16 w 55"/>
                <a:gd name="T7" fmla="*/ 25 h 55"/>
                <a:gd name="T8" fmla="*/ 55 w 55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cubicBezTo>
                    <a:pt x="55" y="0"/>
                    <a:pt x="38" y="15"/>
                    <a:pt x="28" y="31"/>
                  </a:cubicBezTo>
                  <a:cubicBezTo>
                    <a:pt x="18" y="46"/>
                    <a:pt x="14" y="55"/>
                    <a:pt x="14" y="55"/>
                  </a:cubicBezTo>
                  <a:cubicBezTo>
                    <a:pt x="14" y="55"/>
                    <a:pt x="0" y="37"/>
                    <a:pt x="16" y="25"/>
                  </a:cubicBezTo>
                  <a:cubicBezTo>
                    <a:pt x="32" y="12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F88F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1" name="Freeform 126"/>
            <p:cNvSpPr>
              <a:spLocks/>
            </p:cNvSpPr>
            <p:nvPr/>
          </p:nvSpPr>
          <p:spPr bwMode="auto">
            <a:xfrm>
              <a:off x="2393951" y="3505200"/>
              <a:ext cx="188913" cy="206375"/>
            </a:xfrm>
            <a:custGeom>
              <a:avLst/>
              <a:gdLst>
                <a:gd name="T0" fmla="*/ 0 w 50"/>
                <a:gd name="T1" fmla="*/ 0 h 55"/>
                <a:gd name="T2" fmla="*/ 22 w 50"/>
                <a:gd name="T3" fmla="*/ 31 h 55"/>
                <a:gd name="T4" fmla="*/ 37 w 50"/>
                <a:gd name="T5" fmla="*/ 55 h 55"/>
                <a:gd name="T6" fmla="*/ 34 w 50"/>
                <a:gd name="T7" fmla="*/ 25 h 55"/>
                <a:gd name="T8" fmla="*/ 0 w 50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5">
                  <a:moveTo>
                    <a:pt x="0" y="0"/>
                  </a:moveTo>
                  <a:cubicBezTo>
                    <a:pt x="0" y="0"/>
                    <a:pt x="13" y="15"/>
                    <a:pt x="22" y="31"/>
                  </a:cubicBezTo>
                  <a:cubicBezTo>
                    <a:pt x="32" y="46"/>
                    <a:pt x="37" y="55"/>
                    <a:pt x="37" y="55"/>
                  </a:cubicBezTo>
                  <a:cubicBezTo>
                    <a:pt x="37" y="55"/>
                    <a:pt x="50" y="37"/>
                    <a:pt x="34" y="25"/>
                  </a:cubicBezTo>
                  <a:cubicBezTo>
                    <a:pt x="19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88F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2" name="Freeform 127"/>
            <p:cNvSpPr>
              <a:spLocks/>
            </p:cNvSpPr>
            <p:nvPr/>
          </p:nvSpPr>
          <p:spPr bwMode="auto">
            <a:xfrm>
              <a:off x="2335213" y="2770188"/>
              <a:ext cx="277813" cy="1035050"/>
            </a:xfrm>
            <a:custGeom>
              <a:avLst/>
              <a:gdLst>
                <a:gd name="T0" fmla="*/ 11 w 74"/>
                <a:gd name="T1" fmla="*/ 17 h 276"/>
                <a:gd name="T2" fmla="*/ 17 w 74"/>
                <a:gd name="T3" fmla="*/ 187 h 276"/>
                <a:gd name="T4" fmla="*/ 0 w 74"/>
                <a:gd name="T5" fmla="*/ 236 h 276"/>
                <a:gd name="T6" fmla="*/ 37 w 74"/>
                <a:gd name="T7" fmla="*/ 275 h 276"/>
                <a:gd name="T8" fmla="*/ 74 w 74"/>
                <a:gd name="T9" fmla="*/ 239 h 276"/>
                <a:gd name="T10" fmla="*/ 59 w 74"/>
                <a:gd name="T11" fmla="*/ 187 h 276"/>
                <a:gd name="T12" fmla="*/ 60 w 74"/>
                <a:gd name="T13" fmla="*/ 7 h 276"/>
                <a:gd name="T14" fmla="*/ 39 w 74"/>
                <a:gd name="T15" fmla="*/ 1 h 276"/>
                <a:gd name="T16" fmla="*/ 11 w 74"/>
                <a:gd name="T17" fmla="*/ 17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276">
                  <a:moveTo>
                    <a:pt x="11" y="17"/>
                  </a:moveTo>
                  <a:cubicBezTo>
                    <a:pt x="11" y="17"/>
                    <a:pt x="22" y="160"/>
                    <a:pt x="17" y="187"/>
                  </a:cubicBezTo>
                  <a:cubicBezTo>
                    <a:pt x="16" y="196"/>
                    <a:pt x="0" y="225"/>
                    <a:pt x="0" y="236"/>
                  </a:cubicBezTo>
                  <a:cubicBezTo>
                    <a:pt x="0" y="248"/>
                    <a:pt x="20" y="276"/>
                    <a:pt x="37" y="275"/>
                  </a:cubicBezTo>
                  <a:cubicBezTo>
                    <a:pt x="53" y="274"/>
                    <a:pt x="74" y="249"/>
                    <a:pt x="74" y="239"/>
                  </a:cubicBezTo>
                  <a:cubicBezTo>
                    <a:pt x="74" y="230"/>
                    <a:pt x="65" y="215"/>
                    <a:pt x="59" y="187"/>
                  </a:cubicBezTo>
                  <a:cubicBezTo>
                    <a:pt x="53" y="160"/>
                    <a:pt x="60" y="7"/>
                    <a:pt x="60" y="7"/>
                  </a:cubicBezTo>
                  <a:cubicBezTo>
                    <a:pt x="60" y="7"/>
                    <a:pt x="50" y="2"/>
                    <a:pt x="39" y="1"/>
                  </a:cubicBezTo>
                  <a:cubicBezTo>
                    <a:pt x="27" y="0"/>
                    <a:pt x="11" y="17"/>
                    <a:pt x="11" y="17"/>
                  </a:cubicBezTo>
                  <a:close/>
                </a:path>
              </a:pathLst>
            </a:cu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3" name="Freeform 128"/>
            <p:cNvSpPr>
              <a:spLocks/>
            </p:cNvSpPr>
            <p:nvPr/>
          </p:nvSpPr>
          <p:spPr bwMode="auto">
            <a:xfrm>
              <a:off x="2181226" y="3733800"/>
              <a:ext cx="157163" cy="71437"/>
            </a:xfrm>
            <a:custGeom>
              <a:avLst/>
              <a:gdLst>
                <a:gd name="T0" fmla="*/ 0 w 42"/>
                <a:gd name="T1" fmla="*/ 10 h 19"/>
                <a:gd name="T2" fmla="*/ 14 w 42"/>
                <a:gd name="T3" fmla="*/ 4 h 19"/>
                <a:gd name="T4" fmla="*/ 27 w 42"/>
                <a:gd name="T5" fmla="*/ 2 h 19"/>
                <a:gd name="T6" fmla="*/ 42 w 42"/>
                <a:gd name="T7" fmla="*/ 19 h 19"/>
                <a:gd name="T8" fmla="*/ 26 w 42"/>
                <a:gd name="T9" fmla="*/ 10 h 19"/>
                <a:gd name="T10" fmla="*/ 0 w 42"/>
                <a:gd name="T11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9">
                  <a:moveTo>
                    <a:pt x="0" y="10"/>
                  </a:moveTo>
                  <a:cubicBezTo>
                    <a:pt x="0" y="10"/>
                    <a:pt x="7" y="5"/>
                    <a:pt x="14" y="4"/>
                  </a:cubicBezTo>
                  <a:cubicBezTo>
                    <a:pt x="21" y="2"/>
                    <a:pt x="22" y="0"/>
                    <a:pt x="27" y="2"/>
                  </a:cubicBezTo>
                  <a:cubicBezTo>
                    <a:pt x="32" y="4"/>
                    <a:pt x="42" y="19"/>
                    <a:pt x="42" y="19"/>
                  </a:cubicBezTo>
                  <a:cubicBezTo>
                    <a:pt x="42" y="19"/>
                    <a:pt x="38" y="13"/>
                    <a:pt x="26" y="10"/>
                  </a:cubicBezTo>
                  <a:cubicBezTo>
                    <a:pt x="14" y="7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4" name="Freeform 129"/>
            <p:cNvSpPr>
              <a:spLocks/>
            </p:cNvSpPr>
            <p:nvPr/>
          </p:nvSpPr>
          <p:spPr bwMode="auto">
            <a:xfrm>
              <a:off x="2619376" y="3729038"/>
              <a:ext cx="142875" cy="68262"/>
            </a:xfrm>
            <a:custGeom>
              <a:avLst/>
              <a:gdLst>
                <a:gd name="T0" fmla="*/ 0 w 38"/>
                <a:gd name="T1" fmla="*/ 18 h 18"/>
                <a:gd name="T2" fmla="*/ 11 w 38"/>
                <a:gd name="T3" fmla="*/ 2 h 18"/>
                <a:gd name="T4" fmla="*/ 21 w 38"/>
                <a:gd name="T5" fmla="*/ 1 h 18"/>
                <a:gd name="T6" fmla="*/ 38 w 38"/>
                <a:gd name="T7" fmla="*/ 9 h 18"/>
                <a:gd name="T8" fmla="*/ 19 w 38"/>
                <a:gd name="T9" fmla="*/ 10 h 18"/>
                <a:gd name="T10" fmla="*/ 0 w 38"/>
                <a:gd name="T11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8">
                  <a:moveTo>
                    <a:pt x="0" y="18"/>
                  </a:moveTo>
                  <a:cubicBezTo>
                    <a:pt x="0" y="18"/>
                    <a:pt x="8" y="4"/>
                    <a:pt x="11" y="2"/>
                  </a:cubicBezTo>
                  <a:cubicBezTo>
                    <a:pt x="15" y="0"/>
                    <a:pt x="19" y="1"/>
                    <a:pt x="21" y="1"/>
                  </a:cubicBezTo>
                  <a:cubicBezTo>
                    <a:pt x="22" y="1"/>
                    <a:pt x="38" y="9"/>
                    <a:pt x="38" y="9"/>
                  </a:cubicBezTo>
                  <a:cubicBezTo>
                    <a:pt x="38" y="9"/>
                    <a:pt x="27" y="9"/>
                    <a:pt x="19" y="10"/>
                  </a:cubicBezTo>
                  <a:cubicBezTo>
                    <a:pt x="11" y="11"/>
                    <a:pt x="0" y="18"/>
                    <a:pt x="0" y="18"/>
                  </a:cubicBez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  <p:grpSp>
        <p:nvGrpSpPr>
          <p:cNvPr id="155" name="קבוצה 154"/>
          <p:cNvGrpSpPr/>
          <p:nvPr/>
        </p:nvGrpSpPr>
        <p:grpSpPr>
          <a:xfrm>
            <a:off x="4008195" y="4326052"/>
            <a:ext cx="1440000" cy="1440000"/>
            <a:chOff x="3673476" y="2420938"/>
            <a:chExt cx="1800225" cy="1800225"/>
          </a:xfrm>
        </p:grpSpPr>
        <p:sp>
          <p:nvSpPr>
            <p:cNvPr id="156" name="Oval 130"/>
            <p:cNvSpPr>
              <a:spLocks noChangeArrowheads="1"/>
            </p:cNvSpPr>
            <p:nvPr/>
          </p:nvSpPr>
          <p:spPr bwMode="auto">
            <a:xfrm>
              <a:off x="3673476" y="2420938"/>
              <a:ext cx="1800225" cy="1800225"/>
            </a:xfrm>
            <a:prstGeom prst="ellipse">
              <a:avLst/>
            </a:pr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7" name="Freeform 131"/>
            <p:cNvSpPr>
              <a:spLocks/>
            </p:cNvSpPr>
            <p:nvPr/>
          </p:nvSpPr>
          <p:spPr bwMode="auto">
            <a:xfrm>
              <a:off x="3951288" y="3081338"/>
              <a:ext cx="1244600" cy="209550"/>
            </a:xfrm>
            <a:custGeom>
              <a:avLst/>
              <a:gdLst>
                <a:gd name="T0" fmla="*/ 0 w 332"/>
                <a:gd name="T1" fmla="*/ 50 h 56"/>
                <a:gd name="T2" fmla="*/ 114 w 332"/>
                <a:gd name="T3" fmla="*/ 7 h 56"/>
                <a:gd name="T4" fmla="*/ 166 w 332"/>
                <a:gd name="T5" fmla="*/ 14 h 56"/>
                <a:gd name="T6" fmla="*/ 213 w 332"/>
                <a:gd name="T7" fmla="*/ 8 h 56"/>
                <a:gd name="T8" fmla="*/ 332 w 332"/>
                <a:gd name="T9" fmla="*/ 56 h 56"/>
                <a:gd name="T10" fmla="*/ 0 w 332"/>
                <a:gd name="T11" fmla="*/ 5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2" h="56">
                  <a:moveTo>
                    <a:pt x="0" y="50"/>
                  </a:moveTo>
                  <a:cubicBezTo>
                    <a:pt x="82" y="15"/>
                    <a:pt x="86" y="17"/>
                    <a:pt x="114" y="7"/>
                  </a:cubicBezTo>
                  <a:cubicBezTo>
                    <a:pt x="133" y="0"/>
                    <a:pt x="166" y="14"/>
                    <a:pt x="166" y="14"/>
                  </a:cubicBezTo>
                  <a:cubicBezTo>
                    <a:pt x="166" y="14"/>
                    <a:pt x="198" y="8"/>
                    <a:pt x="213" y="8"/>
                  </a:cubicBezTo>
                  <a:cubicBezTo>
                    <a:pt x="221" y="8"/>
                    <a:pt x="210" y="1"/>
                    <a:pt x="332" y="56"/>
                  </a:cubicBezTo>
                  <a:lnTo>
                    <a:pt x="0" y="50"/>
                  </a:ln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8" name="Freeform 132"/>
            <p:cNvSpPr>
              <a:spLocks/>
            </p:cNvSpPr>
            <p:nvPr/>
          </p:nvSpPr>
          <p:spPr bwMode="auto">
            <a:xfrm>
              <a:off x="3951288" y="3268663"/>
              <a:ext cx="1263650" cy="311150"/>
            </a:xfrm>
            <a:custGeom>
              <a:avLst/>
              <a:gdLst>
                <a:gd name="T0" fmla="*/ 0 w 337"/>
                <a:gd name="T1" fmla="*/ 0 h 83"/>
                <a:gd name="T2" fmla="*/ 84 w 337"/>
                <a:gd name="T3" fmla="*/ 61 h 83"/>
                <a:gd name="T4" fmla="*/ 261 w 337"/>
                <a:gd name="T5" fmla="*/ 62 h 83"/>
                <a:gd name="T6" fmla="*/ 332 w 337"/>
                <a:gd name="T7" fmla="*/ 6 h 83"/>
                <a:gd name="T8" fmla="*/ 0 w 337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7" h="83">
                  <a:moveTo>
                    <a:pt x="0" y="0"/>
                  </a:moveTo>
                  <a:cubicBezTo>
                    <a:pt x="7" y="0"/>
                    <a:pt x="59" y="54"/>
                    <a:pt x="84" y="61"/>
                  </a:cubicBezTo>
                  <a:cubicBezTo>
                    <a:pt x="162" y="83"/>
                    <a:pt x="230" y="68"/>
                    <a:pt x="261" y="62"/>
                  </a:cubicBezTo>
                  <a:cubicBezTo>
                    <a:pt x="268" y="61"/>
                    <a:pt x="337" y="1"/>
                    <a:pt x="332" y="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9" name="Freeform 133"/>
            <p:cNvSpPr>
              <a:spLocks/>
            </p:cNvSpPr>
            <p:nvPr/>
          </p:nvSpPr>
          <p:spPr bwMode="auto">
            <a:xfrm>
              <a:off x="4030663" y="3211513"/>
              <a:ext cx="1060450" cy="131762"/>
            </a:xfrm>
            <a:custGeom>
              <a:avLst/>
              <a:gdLst>
                <a:gd name="T0" fmla="*/ 0 w 283"/>
                <a:gd name="T1" fmla="*/ 19 h 35"/>
                <a:gd name="T2" fmla="*/ 148 w 283"/>
                <a:gd name="T3" fmla="*/ 5 h 35"/>
                <a:gd name="T4" fmla="*/ 283 w 283"/>
                <a:gd name="T5" fmla="*/ 25 h 35"/>
                <a:gd name="T6" fmla="*/ 143 w 283"/>
                <a:gd name="T7" fmla="*/ 32 h 35"/>
                <a:gd name="T8" fmla="*/ 0 w 283"/>
                <a:gd name="T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" h="35">
                  <a:moveTo>
                    <a:pt x="0" y="19"/>
                  </a:moveTo>
                  <a:cubicBezTo>
                    <a:pt x="28" y="10"/>
                    <a:pt x="77" y="0"/>
                    <a:pt x="148" y="5"/>
                  </a:cubicBezTo>
                  <a:cubicBezTo>
                    <a:pt x="197" y="8"/>
                    <a:pt x="283" y="25"/>
                    <a:pt x="283" y="25"/>
                  </a:cubicBezTo>
                  <a:cubicBezTo>
                    <a:pt x="283" y="25"/>
                    <a:pt x="194" y="35"/>
                    <a:pt x="143" y="32"/>
                  </a:cubicBezTo>
                  <a:cubicBezTo>
                    <a:pt x="56" y="27"/>
                    <a:pt x="0" y="19"/>
                    <a:pt x="0" y="19"/>
                  </a:cubicBez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60" name="Freeform 134"/>
            <p:cNvSpPr>
              <a:spLocks/>
            </p:cNvSpPr>
            <p:nvPr/>
          </p:nvSpPr>
          <p:spPr bwMode="auto">
            <a:xfrm>
              <a:off x="3959226" y="3167063"/>
              <a:ext cx="1236663" cy="123825"/>
            </a:xfrm>
            <a:custGeom>
              <a:avLst/>
              <a:gdLst>
                <a:gd name="T0" fmla="*/ 0 w 330"/>
                <a:gd name="T1" fmla="*/ 27 h 33"/>
                <a:gd name="T2" fmla="*/ 116 w 330"/>
                <a:gd name="T3" fmla="*/ 0 h 33"/>
                <a:gd name="T4" fmla="*/ 157 w 330"/>
                <a:gd name="T5" fmla="*/ 7 h 33"/>
                <a:gd name="T6" fmla="*/ 192 w 330"/>
                <a:gd name="T7" fmla="*/ 1 h 33"/>
                <a:gd name="T8" fmla="*/ 330 w 330"/>
                <a:gd name="T9" fmla="*/ 33 h 33"/>
                <a:gd name="T10" fmla="*/ 263 w 330"/>
                <a:gd name="T11" fmla="*/ 28 h 33"/>
                <a:gd name="T12" fmla="*/ 145 w 330"/>
                <a:gd name="T13" fmla="*/ 27 h 33"/>
                <a:gd name="T14" fmla="*/ 18 w 330"/>
                <a:gd name="T15" fmla="*/ 30 h 33"/>
                <a:gd name="T16" fmla="*/ 0 w 330"/>
                <a:gd name="T17" fmla="*/ 2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0" h="33">
                  <a:moveTo>
                    <a:pt x="0" y="27"/>
                  </a:moveTo>
                  <a:cubicBezTo>
                    <a:pt x="118" y="3"/>
                    <a:pt x="99" y="0"/>
                    <a:pt x="116" y="0"/>
                  </a:cubicBezTo>
                  <a:cubicBezTo>
                    <a:pt x="124" y="0"/>
                    <a:pt x="144" y="6"/>
                    <a:pt x="157" y="7"/>
                  </a:cubicBezTo>
                  <a:cubicBezTo>
                    <a:pt x="178" y="7"/>
                    <a:pt x="192" y="1"/>
                    <a:pt x="192" y="1"/>
                  </a:cubicBezTo>
                  <a:cubicBezTo>
                    <a:pt x="330" y="33"/>
                    <a:pt x="330" y="33"/>
                    <a:pt x="330" y="33"/>
                  </a:cubicBezTo>
                  <a:cubicBezTo>
                    <a:pt x="330" y="33"/>
                    <a:pt x="312" y="26"/>
                    <a:pt x="263" y="28"/>
                  </a:cubicBezTo>
                  <a:cubicBezTo>
                    <a:pt x="205" y="30"/>
                    <a:pt x="171" y="27"/>
                    <a:pt x="145" y="27"/>
                  </a:cubicBezTo>
                  <a:cubicBezTo>
                    <a:pt x="90" y="27"/>
                    <a:pt x="18" y="30"/>
                    <a:pt x="18" y="30"/>
                  </a:cubicBezTo>
                  <a:lnTo>
                    <a:pt x="0" y="27"/>
                  </a:ln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61" name="Freeform 135"/>
            <p:cNvSpPr>
              <a:spLocks/>
            </p:cNvSpPr>
            <p:nvPr/>
          </p:nvSpPr>
          <p:spPr bwMode="auto">
            <a:xfrm>
              <a:off x="3954463" y="3268663"/>
              <a:ext cx="1238250" cy="157162"/>
            </a:xfrm>
            <a:custGeom>
              <a:avLst/>
              <a:gdLst>
                <a:gd name="T0" fmla="*/ 56 w 330"/>
                <a:gd name="T1" fmla="*/ 37 h 42"/>
                <a:gd name="T2" fmla="*/ 13 w 330"/>
                <a:gd name="T3" fmla="*/ 3 h 42"/>
                <a:gd name="T4" fmla="*/ 124 w 330"/>
                <a:gd name="T5" fmla="*/ 25 h 42"/>
                <a:gd name="T6" fmla="*/ 249 w 330"/>
                <a:gd name="T7" fmla="*/ 23 h 42"/>
                <a:gd name="T8" fmla="*/ 321 w 330"/>
                <a:gd name="T9" fmla="*/ 7 h 42"/>
                <a:gd name="T10" fmla="*/ 278 w 330"/>
                <a:gd name="T11" fmla="*/ 42 h 42"/>
                <a:gd name="T12" fmla="*/ 330 w 330"/>
                <a:gd name="T13" fmla="*/ 6 h 42"/>
                <a:gd name="T14" fmla="*/ 154 w 330"/>
                <a:gd name="T15" fmla="*/ 22 h 42"/>
                <a:gd name="T16" fmla="*/ 0 w 330"/>
                <a:gd name="T17" fmla="*/ 0 h 42"/>
                <a:gd name="T18" fmla="*/ 56 w 330"/>
                <a:gd name="T19" fmla="*/ 37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0" h="42">
                  <a:moveTo>
                    <a:pt x="56" y="37"/>
                  </a:moveTo>
                  <a:cubicBezTo>
                    <a:pt x="13" y="3"/>
                    <a:pt x="13" y="3"/>
                    <a:pt x="13" y="3"/>
                  </a:cubicBezTo>
                  <a:cubicBezTo>
                    <a:pt x="120" y="23"/>
                    <a:pt x="99" y="24"/>
                    <a:pt x="124" y="25"/>
                  </a:cubicBezTo>
                  <a:cubicBezTo>
                    <a:pt x="140" y="25"/>
                    <a:pt x="223" y="24"/>
                    <a:pt x="249" y="23"/>
                  </a:cubicBezTo>
                  <a:cubicBezTo>
                    <a:pt x="267" y="23"/>
                    <a:pt x="252" y="16"/>
                    <a:pt x="321" y="7"/>
                  </a:cubicBezTo>
                  <a:cubicBezTo>
                    <a:pt x="278" y="42"/>
                    <a:pt x="278" y="42"/>
                    <a:pt x="278" y="42"/>
                  </a:cubicBezTo>
                  <a:cubicBezTo>
                    <a:pt x="330" y="6"/>
                    <a:pt x="330" y="6"/>
                    <a:pt x="330" y="6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56" y="37"/>
                  </a:lnTo>
                  <a:close/>
                </a:path>
              </a:pathLst>
            </a:custGeom>
            <a:solidFill>
              <a:srgbClr val="A37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  <p:grpSp>
        <p:nvGrpSpPr>
          <p:cNvPr id="162" name="קבוצה 161"/>
          <p:cNvGrpSpPr/>
          <p:nvPr/>
        </p:nvGrpSpPr>
        <p:grpSpPr>
          <a:xfrm>
            <a:off x="4711817" y="1547621"/>
            <a:ext cx="1440000" cy="1440000"/>
            <a:chOff x="3673476" y="4521200"/>
            <a:chExt cx="1800225" cy="1800225"/>
          </a:xfrm>
        </p:grpSpPr>
        <p:sp>
          <p:nvSpPr>
            <p:cNvPr id="163" name="Oval 152"/>
            <p:cNvSpPr>
              <a:spLocks noChangeArrowheads="1"/>
            </p:cNvSpPr>
            <p:nvPr/>
          </p:nvSpPr>
          <p:spPr bwMode="auto">
            <a:xfrm>
              <a:off x="3673476" y="4521200"/>
              <a:ext cx="1800225" cy="1800225"/>
            </a:xfrm>
            <a:prstGeom prst="ellipse">
              <a:avLst/>
            </a:pr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64" name="Freeform 153"/>
            <p:cNvSpPr>
              <a:spLocks/>
            </p:cNvSpPr>
            <p:nvPr/>
          </p:nvSpPr>
          <p:spPr bwMode="auto">
            <a:xfrm>
              <a:off x="4089401" y="5454650"/>
              <a:ext cx="901700" cy="377825"/>
            </a:xfrm>
            <a:custGeom>
              <a:avLst/>
              <a:gdLst>
                <a:gd name="T0" fmla="*/ 240 w 240"/>
                <a:gd name="T1" fmla="*/ 59 h 101"/>
                <a:gd name="T2" fmla="*/ 175 w 240"/>
                <a:gd name="T3" fmla="*/ 84 h 101"/>
                <a:gd name="T4" fmla="*/ 24 w 240"/>
                <a:gd name="T5" fmla="*/ 77 h 101"/>
                <a:gd name="T6" fmla="*/ 0 w 240"/>
                <a:gd name="T7" fmla="*/ 67 h 101"/>
                <a:gd name="T8" fmla="*/ 53 w 240"/>
                <a:gd name="T9" fmla="*/ 10 h 101"/>
                <a:gd name="T10" fmla="*/ 128 w 240"/>
                <a:gd name="T11" fmla="*/ 5 h 101"/>
                <a:gd name="T12" fmla="*/ 221 w 240"/>
                <a:gd name="T13" fmla="*/ 43 h 101"/>
                <a:gd name="T14" fmla="*/ 240 w 240"/>
                <a:gd name="T15" fmla="*/ 5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0" h="101">
                  <a:moveTo>
                    <a:pt x="240" y="59"/>
                  </a:moveTo>
                  <a:cubicBezTo>
                    <a:pt x="240" y="59"/>
                    <a:pt x="214" y="73"/>
                    <a:pt x="175" y="84"/>
                  </a:cubicBezTo>
                  <a:cubicBezTo>
                    <a:pt x="112" y="101"/>
                    <a:pt x="42" y="76"/>
                    <a:pt x="24" y="77"/>
                  </a:cubicBezTo>
                  <a:cubicBezTo>
                    <a:pt x="6" y="78"/>
                    <a:pt x="0" y="67"/>
                    <a:pt x="0" y="67"/>
                  </a:cubicBezTo>
                  <a:cubicBezTo>
                    <a:pt x="0" y="67"/>
                    <a:pt x="39" y="21"/>
                    <a:pt x="53" y="10"/>
                  </a:cubicBezTo>
                  <a:cubicBezTo>
                    <a:pt x="67" y="0"/>
                    <a:pt x="97" y="0"/>
                    <a:pt x="128" y="5"/>
                  </a:cubicBezTo>
                  <a:cubicBezTo>
                    <a:pt x="159" y="9"/>
                    <a:pt x="210" y="36"/>
                    <a:pt x="221" y="43"/>
                  </a:cubicBezTo>
                  <a:cubicBezTo>
                    <a:pt x="231" y="49"/>
                    <a:pt x="240" y="59"/>
                    <a:pt x="240" y="59"/>
                  </a:cubicBezTo>
                  <a:close/>
                </a:path>
              </a:pathLst>
            </a:cu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65" name="Freeform 154"/>
            <p:cNvSpPr>
              <a:spLocks/>
            </p:cNvSpPr>
            <p:nvPr/>
          </p:nvSpPr>
          <p:spPr bwMode="auto">
            <a:xfrm>
              <a:off x="4325938" y="5432425"/>
              <a:ext cx="363538" cy="363537"/>
            </a:xfrm>
            <a:custGeom>
              <a:avLst/>
              <a:gdLst>
                <a:gd name="T0" fmla="*/ 2 w 97"/>
                <a:gd name="T1" fmla="*/ 52 h 97"/>
                <a:gd name="T2" fmla="*/ 45 w 97"/>
                <a:gd name="T3" fmla="*/ 2 h 97"/>
                <a:gd name="T4" fmla="*/ 96 w 97"/>
                <a:gd name="T5" fmla="*/ 46 h 97"/>
                <a:gd name="T6" fmla="*/ 52 w 97"/>
                <a:gd name="T7" fmla="*/ 96 h 97"/>
                <a:gd name="T8" fmla="*/ 2 w 97"/>
                <a:gd name="T9" fmla="*/ 52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97">
                  <a:moveTo>
                    <a:pt x="2" y="52"/>
                  </a:moveTo>
                  <a:cubicBezTo>
                    <a:pt x="0" y="26"/>
                    <a:pt x="19" y="4"/>
                    <a:pt x="45" y="2"/>
                  </a:cubicBezTo>
                  <a:cubicBezTo>
                    <a:pt x="71" y="0"/>
                    <a:pt x="94" y="20"/>
                    <a:pt x="96" y="46"/>
                  </a:cubicBezTo>
                  <a:cubicBezTo>
                    <a:pt x="97" y="72"/>
                    <a:pt x="78" y="94"/>
                    <a:pt x="52" y="96"/>
                  </a:cubicBezTo>
                  <a:cubicBezTo>
                    <a:pt x="26" y="97"/>
                    <a:pt x="4" y="78"/>
                    <a:pt x="2" y="52"/>
                  </a:cubicBez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66" name="Freeform 155"/>
            <p:cNvSpPr>
              <a:spLocks/>
            </p:cNvSpPr>
            <p:nvPr/>
          </p:nvSpPr>
          <p:spPr bwMode="auto">
            <a:xfrm>
              <a:off x="4430713" y="5540375"/>
              <a:ext cx="153988" cy="150812"/>
            </a:xfrm>
            <a:custGeom>
              <a:avLst/>
              <a:gdLst>
                <a:gd name="T0" fmla="*/ 1 w 41"/>
                <a:gd name="T1" fmla="*/ 21 h 40"/>
                <a:gd name="T2" fmla="*/ 19 w 41"/>
                <a:gd name="T3" fmla="*/ 1 h 40"/>
                <a:gd name="T4" fmla="*/ 40 w 41"/>
                <a:gd name="T5" fmla="*/ 19 h 40"/>
                <a:gd name="T6" fmla="*/ 22 w 41"/>
                <a:gd name="T7" fmla="*/ 39 h 40"/>
                <a:gd name="T8" fmla="*/ 1 w 41"/>
                <a:gd name="T9" fmla="*/ 2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1" y="21"/>
                  </a:moveTo>
                  <a:cubicBezTo>
                    <a:pt x="0" y="11"/>
                    <a:pt x="8" y="1"/>
                    <a:pt x="19" y="1"/>
                  </a:cubicBezTo>
                  <a:cubicBezTo>
                    <a:pt x="30" y="0"/>
                    <a:pt x="39" y="8"/>
                    <a:pt x="40" y="19"/>
                  </a:cubicBezTo>
                  <a:cubicBezTo>
                    <a:pt x="41" y="29"/>
                    <a:pt x="33" y="39"/>
                    <a:pt x="22" y="39"/>
                  </a:cubicBezTo>
                  <a:cubicBezTo>
                    <a:pt x="11" y="40"/>
                    <a:pt x="2" y="32"/>
                    <a:pt x="1" y="21"/>
                  </a:cubicBez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93" name="Freeform 156"/>
            <p:cNvSpPr>
              <a:spLocks/>
            </p:cNvSpPr>
            <p:nvPr/>
          </p:nvSpPr>
          <p:spPr bwMode="auto">
            <a:xfrm>
              <a:off x="4521201" y="5526088"/>
              <a:ext cx="168275" cy="123825"/>
            </a:xfrm>
            <a:custGeom>
              <a:avLst/>
              <a:gdLst>
                <a:gd name="T0" fmla="*/ 4 w 45"/>
                <a:gd name="T1" fmla="*/ 7 h 33"/>
                <a:gd name="T2" fmla="*/ 29 w 45"/>
                <a:gd name="T3" fmla="*/ 4 h 33"/>
                <a:gd name="T4" fmla="*/ 42 w 45"/>
                <a:gd name="T5" fmla="*/ 24 h 33"/>
                <a:gd name="T6" fmla="*/ 17 w 45"/>
                <a:gd name="T7" fmla="*/ 29 h 33"/>
                <a:gd name="T8" fmla="*/ 4 w 45"/>
                <a:gd name="T9" fmla="*/ 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33">
                  <a:moveTo>
                    <a:pt x="4" y="7"/>
                  </a:moveTo>
                  <a:cubicBezTo>
                    <a:pt x="7" y="1"/>
                    <a:pt x="19" y="0"/>
                    <a:pt x="29" y="4"/>
                  </a:cubicBezTo>
                  <a:cubicBezTo>
                    <a:pt x="39" y="9"/>
                    <a:pt x="45" y="18"/>
                    <a:pt x="42" y="24"/>
                  </a:cubicBezTo>
                  <a:cubicBezTo>
                    <a:pt x="39" y="31"/>
                    <a:pt x="28" y="33"/>
                    <a:pt x="17" y="29"/>
                  </a:cubicBezTo>
                  <a:cubicBezTo>
                    <a:pt x="6" y="24"/>
                    <a:pt x="0" y="14"/>
                    <a:pt x="4" y="7"/>
                  </a:cubicBezTo>
                  <a:close/>
                </a:path>
              </a:pathLst>
            </a:cu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94" name="Freeform 157"/>
            <p:cNvSpPr>
              <a:spLocks/>
            </p:cNvSpPr>
            <p:nvPr/>
          </p:nvSpPr>
          <p:spPr bwMode="auto">
            <a:xfrm>
              <a:off x="4341813" y="5589588"/>
              <a:ext cx="88900" cy="127000"/>
            </a:xfrm>
            <a:custGeom>
              <a:avLst/>
              <a:gdLst>
                <a:gd name="T0" fmla="*/ 7 w 24"/>
                <a:gd name="T1" fmla="*/ 1 h 34"/>
                <a:gd name="T2" fmla="*/ 21 w 24"/>
                <a:gd name="T3" fmla="*/ 15 h 34"/>
                <a:gd name="T4" fmla="*/ 18 w 24"/>
                <a:gd name="T5" fmla="*/ 33 h 34"/>
                <a:gd name="T6" fmla="*/ 3 w 24"/>
                <a:gd name="T7" fmla="*/ 20 h 34"/>
                <a:gd name="T8" fmla="*/ 7 w 24"/>
                <a:gd name="T9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34">
                  <a:moveTo>
                    <a:pt x="7" y="1"/>
                  </a:moveTo>
                  <a:cubicBezTo>
                    <a:pt x="12" y="0"/>
                    <a:pt x="19" y="6"/>
                    <a:pt x="21" y="15"/>
                  </a:cubicBezTo>
                  <a:cubicBezTo>
                    <a:pt x="24" y="23"/>
                    <a:pt x="22" y="31"/>
                    <a:pt x="18" y="33"/>
                  </a:cubicBezTo>
                  <a:cubicBezTo>
                    <a:pt x="13" y="34"/>
                    <a:pt x="6" y="29"/>
                    <a:pt x="3" y="20"/>
                  </a:cubicBezTo>
                  <a:cubicBezTo>
                    <a:pt x="0" y="11"/>
                    <a:pt x="2" y="2"/>
                    <a:pt x="7" y="1"/>
                  </a:cubicBezTo>
                  <a:close/>
                </a:path>
              </a:pathLst>
            </a:cu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95" name="Freeform 158"/>
            <p:cNvSpPr>
              <a:spLocks/>
            </p:cNvSpPr>
            <p:nvPr/>
          </p:nvSpPr>
          <p:spPr bwMode="auto">
            <a:xfrm>
              <a:off x="4135438" y="5368925"/>
              <a:ext cx="930275" cy="341312"/>
            </a:xfrm>
            <a:custGeom>
              <a:avLst/>
              <a:gdLst>
                <a:gd name="T0" fmla="*/ 0 w 248"/>
                <a:gd name="T1" fmla="*/ 38 h 91"/>
                <a:gd name="T2" fmla="*/ 67 w 248"/>
                <a:gd name="T3" fmla="*/ 4 h 91"/>
                <a:gd name="T4" fmla="*/ 219 w 248"/>
                <a:gd name="T5" fmla="*/ 59 h 91"/>
                <a:gd name="T6" fmla="*/ 89 w 248"/>
                <a:gd name="T7" fmla="*/ 24 h 91"/>
                <a:gd name="T8" fmla="*/ 0 w 248"/>
                <a:gd name="T9" fmla="*/ 73 h 91"/>
                <a:gd name="T10" fmla="*/ 0 w 248"/>
                <a:gd name="T11" fmla="*/ 3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" h="91">
                  <a:moveTo>
                    <a:pt x="0" y="38"/>
                  </a:moveTo>
                  <a:cubicBezTo>
                    <a:pt x="0" y="38"/>
                    <a:pt x="21" y="8"/>
                    <a:pt x="67" y="4"/>
                  </a:cubicBezTo>
                  <a:cubicBezTo>
                    <a:pt x="114" y="0"/>
                    <a:pt x="165" y="0"/>
                    <a:pt x="219" y="59"/>
                  </a:cubicBezTo>
                  <a:cubicBezTo>
                    <a:pt x="248" y="91"/>
                    <a:pt x="156" y="29"/>
                    <a:pt x="89" y="24"/>
                  </a:cubicBezTo>
                  <a:cubicBezTo>
                    <a:pt x="21" y="18"/>
                    <a:pt x="0" y="73"/>
                    <a:pt x="0" y="73"/>
                  </a:cubicBezTo>
                  <a:lnTo>
                    <a:pt x="0" y="38"/>
                  </a:ln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96" name="Freeform 159"/>
            <p:cNvSpPr>
              <a:spLocks/>
            </p:cNvSpPr>
            <p:nvPr/>
          </p:nvSpPr>
          <p:spPr bwMode="auto">
            <a:xfrm>
              <a:off x="4044951" y="5410200"/>
              <a:ext cx="1009650" cy="317500"/>
            </a:xfrm>
            <a:custGeom>
              <a:avLst/>
              <a:gdLst>
                <a:gd name="T0" fmla="*/ 0 w 269"/>
                <a:gd name="T1" fmla="*/ 84 h 85"/>
                <a:gd name="T2" fmla="*/ 34 w 269"/>
                <a:gd name="T3" fmla="*/ 47 h 85"/>
                <a:gd name="T4" fmla="*/ 86 w 269"/>
                <a:gd name="T5" fmla="*/ 6 h 85"/>
                <a:gd name="T6" fmla="*/ 205 w 269"/>
                <a:gd name="T7" fmla="*/ 37 h 85"/>
                <a:gd name="T8" fmla="*/ 269 w 269"/>
                <a:gd name="T9" fmla="*/ 81 h 85"/>
                <a:gd name="T10" fmla="*/ 137 w 269"/>
                <a:gd name="T11" fmla="*/ 19 h 85"/>
                <a:gd name="T12" fmla="*/ 67 w 269"/>
                <a:gd name="T13" fmla="*/ 25 h 85"/>
                <a:gd name="T14" fmla="*/ 22 w 269"/>
                <a:gd name="T15" fmla="*/ 85 h 85"/>
                <a:gd name="T16" fmla="*/ 0 w 269"/>
                <a:gd name="T17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85">
                  <a:moveTo>
                    <a:pt x="0" y="84"/>
                  </a:moveTo>
                  <a:cubicBezTo>
                    <a:pt x="0" y="84"/>
                    <a:pt x="22" y="63"/>
                    <a:pt x="34" y="47"/>
                  </a:cubicBezTo>
                  <a:cubicBezTo>
                    <a:pt x="46" y="32"/>
                    <a:pt x="62" y="12"/>
                    <a:pt x="86" y="6"/>
                  </a:cubicBezTo>
                  <a:cubicBezTo>
                    <a:pt x="111" y="0"/>
                    <a:pt x="168" y="18"/>
                    <a:pt x="205" y="37"/>
                  </a:cubicBezTo>
                  <a:cubicBezTo>
                    <a:pt x="243" y="56"/>
                    <a:pt x="269" y="81"/>
                    <a:pt x="269" y="81"/>
                  </a:cubicBezTo>
                  <a:cubicBezTo>
                    <a:pt x="269" y="81"/>
                    <a:pt x="186" y="24"/>
                    <a:pt x="137" y="19"/>
                  </a:cubicBezTo>
                  <a:cubicBezTo>
                    <a:pt x="88" y="14"/>
                    <a:pt x="87" y="16"/>
                    <a:pt x="67" y="25"/>
                  </a:cubicBezTo>
                  <a:cubicBezTo>
                    <a:pt x="47" y="34"/>
                    <a:pt x="22" y="85"/>
                    <a:pt x="22" y="85"/>
                  </a:cubicBezTo>
                  <a:lnTo>
                    <a:pt x="0" y="84"/>
                  </a:ln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97" name="Freeform 160"/>
            <p:cNvSpPr>
              <a:spLocks/>
            </p:cNvSpPr>
            <p:nvPr/>
          </p:nvSpPr>
          <p:spPr bwMode="auto">
            <a:xfrm>
              <a:off x="4135438" y="5727700"/>
              <a:ext cx="757238" cy="101600"/>
            </a:xfrm>
            <a:custGeom>
              <a:avLst/>
              <a:gdLst>
                <a:gd name="T0" fmla="*/ 202 w 202"/>
                <a:gd name="T1" fmla="*/ 0 h 27"/>
                <a:gd name="T2" fmla="*/ 141 w 202"/>
                <a:gd name="T3" fmla="*/ 16 h 27"/>
                <a:gd name="T4" fmla="*/ 0 w 202"/>
                <a:gd name="T5" fmla="*/ 2 h 27"/>
                <a:gd name="T6" fmla="*/ 122 w 202"/>
                <a:gd name="T7" fmla="*/ 14 h 27"/>
                <a:gd name="T8" fmla="*/ 202 w 202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27">
                  <a:moveTo>
                    <a:pt x="202" y="0"/>
                  </a:moveTo>
                  <a:cubicBezTo>
                    <a:pt x="202" y="0"/>
                    <a:pt x="174" y="8"/>
                    <a:pt x="141" y="16"/>
                  </a:cubicBezTo>
                  <a:cubicBezTo>
                    <a:pt x="99" y="27"/>
                    <a:pt x="0" y="2"/>
                    <a:pt x="0" y="2"/>
                  </a:cubicBezTo>
                  <a:cubicBezTo>
                    <a:pt x="122" y="14"/>
                    <a:pt x="122" y="14"/>
                    <a:pt x="122" y="14"/>
                  </a:cubicBezTo>
                  <a:lnTo>
                    <a:pt x="202" y="0"/>
                  </a:ln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98" name="Freeform 161"/>
            <p:cNvSpPr>
              <a:spLocks/>
            </p:cNvSpPr>
            <p:nvPr/>
          </p:nvSpPr>
          <p:spPr bwMode="auto">
            <a:xfrm>
              <a:off x="4419601" y="5383213"/>
              <a:ext cx="469900" cy="203200"/>
            </a:xfrm>
            <a:custGeom>
              <a:avLst/>
              <a:gdLst>
                <a:gd name="T0" fmla="*/ 0 w 125"/>
                <a:gd name="T1" fmla="*/ 19 h 54"/>
                <a:gd name="T2" fmla="*/ 36 w 125"/>
                <a:gd name="T3" fmla="*/ 10 h 54"/>
                <a:gd name="T4" fmla="*/ 44 w 125"/>
                <a:gd name="T5" fmla="*/ 22 h 54"/>
                <a:gd name="T6" fmla="*/ 81 w 125"/>
                <a:gd name="T7" fmla="*/ 15 h 54"/>
                <a:gd name="T8" fmla="*/ 84 w 125"/>
                <a:gd name="T9" fmla="*/ 33 h 54"/>
                <a:gd name="T10" fmla="*/ 119 w 125"/>
                <a:gd name="T11" fmla="*/ 36 h 54"/>
                <a:gd name="T12" fmla="*/ 123 w 125"/>
                <a:gd name="T13" fmla="*/ 54 h 54"/>
                <a:gd name="T14" fmla="*/ 66 w 125"/>
                <a:gd name="T15" fmla="*/ 34 h 54"/>
                <a:gd name="T16" fmla="*/ 0 w 125"/>
                <a:gd name="T17" fmla="*/ 1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54">
                  <a:moveTo>
                    <a:pt x="0" y="19"/>
                  </a:moveTo>
                  <a:cubicBezTo>
                    <a:pt x="0" y="19"/>
                    <a:pt x="13" y="17"/>
                    <a:pt x="36" y="10"/>
                  </a:cubicBezTo>
                  <a:cubicBezTo>
                    <a:pt x="59" y="3"/>
                    <a:pt x="44" y="22"/>
                    <a:pt x="44" y="22"/>
                  </a:cubicBezTo>
                  <a:cubicBezTo>
                    <a:pt x="44" y="22"/>
                    <a:pt x="75" y="31"/>
                    <a:pt x="81" y="15"/>
                  </a:cubicBezTo>
                  <a:cubicBezTo>
                    <a:pt x="86" y="0"/>
                    <a:pt x="84" y="33"/>
                    <a:pt x="84" y="33"/>
                  </a:cubicBezTo>
                  <a:cubicBezTo>
                    <a:pt x="84" y="33"/>
                    <a:pt x="114" y="47"/>
                    <a:pt x="119" y="36"/>
                  </a:cubicBezTo>
                  <a:cubicBezTo>
                    <a:pt x="125" y="25"/>
                    <a:pt x="123" y="54"/>
                    <a:pt x="123" y="54"/>
                  </a:cubicBezTo>
                  <a:cubicBezTo>
                    <a:pt x="66" y="34"/>
                    <a:pt x="66" y="34"/>
                    <a:pt x="66" y="34"/>
                  </a:cubicBezTo>
                  <a:lnTo>
                    <a:pt x="0" y="19"/>
                  </a:ln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99" name="Freeform 162"/>
            <p:cNvSpPr>
              <a:spLocks/>
            </p:cNvSpPr>
            <p:nvPr/>
          </p:nvSpPr>
          <p:spPr bwMode="auto">
            <a:xfrm>
              <a:off x="4826001" y="5540375"/>
              <a:ext cx="284163" cy="225425"/>
            </a:xfrm>
            <a:custGeom>
              <a:avLst/>
              <a:gdLst>
                <a:gd name="T0" fmla="*/ 19 w 76"/>
                <a:gd name="T1" fmla="*/ 12 h 60"/>
                <a:gd name="T2" fmla="*/ 51 w 76"/>
                <a:gd name="T3" fmla="*/ 6 h 60"/>
                <a:gd name="T4" fmla="*/ 41 w 76"/>
                <a:gd name="T5" fmla="*/ 23 h 60"/>
                <a:gd name="T6" fmla="*/ 73 w 76"/>
                <a:gd name="T7" fmla="*/ 24 h 60"/>
                <a:gd name="T8" fmla="*/ 52 w 76"/>
                <a:gd name="T9" fmla="*/ 36 h 60"/>
                <a:gd name="T10" fmla="*/ 65 w 76"/>
                <a:gd name="T11" fmla="*/ 48 h 60"/>
                <a:gd name="T12" fmla="*/ 48 w 76"/>
                <a:gd name="T13" fmla="*/ 45 h 60"/>
                <a:gd name="T14" fmla="*/ 65 w 76"/>
                <a:gd name="T15" fmla="*/ 60 h 60"/>
                <a:gd name="T16" fmla="*/ 12 w 76"/>
                <a:gd name="T17" fmla="*/ 52 h 60"/>
                <a:gd name="T18" fmla="*/ 40 w 76"/>
                <a:gd name="T19" fmla="*/ 38 h 60"/>
                <a:gd name="T20" fmla="*/ 19 w 76"/>
                <a:gd name="T21" fmla="*/ 1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" h="60">
                  <a:moveTo>
                    <a:pt x="19" y="12"/>
                  </a:moveTo>
                  <a:cubicBezTo>
                    <a:pt x="19" y="12"/>
                    <a:pt x="30" y="11"/>
                    <a:pt x="51" y="6"/>
                  </a:cubicBezTo>
                  <a:cubicBezTo>
                    <a:pt x="72" y="0"/>
                    <a:pt x="41" y="23"/>
                    <a:pt x="41" y="23"/>
                  </a:cubicBezTo>
                  <a:cubicBezTo>
                    <a:pt x="41" y="23"/>
                    <a:pt x="63" y="27"/>
                    <a:pt x="73" y="24"/>
                  </a:cubicBezTo>
                  <a:cubicBezTo>
                    <a:pt x="76" y="22"/>
                    <a:pt x="61" y="30"/>
                    <a:pt x="52" y="36"/>
                  </a:cubicBezTo>
                  <a:cubicBezTo>
                    <a:pt x="48" y="38"/>
                    <a:pt x="68" y="45"/>
                    <a:pt x="65" y="48"/>
                  </a:cubicBezTo>
                  <a:cubicBezTo>
                    <a:pt x="59" y="53"/>
                    <a:pt x="48" y="45"/>
                    <a:pt x="48" y="45"/>
                  </a:cubicBezTo>
                  <a:cubicBezTo>
                    <a:pt x="48" y="45"/>
                    <a:pt x="60" y="60"/>
                    <a:pt x="65" y="60"/>
                  </a:cubicBezTo>
                  <a:cubicBezTo>
                    <a:pt x="69" y="60"/>
                    <a:pt x="23" y="53"/>
                    <a:pt x="12" y="52"/>
                  </a:cubicBezTo>
                  <a:cubicBezTo>
                    <a:pt x="0" y="51"/>
                    <a:pt x="40" y="38"/>
                    <a:pt x="40" y="38"/>
                  </a:cubicBezTo>
                  <a:lnTo>
                    <a:pt x="19" y="12"/>
                  </a:ln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0" name="Freeform 163"/>
            <p:cNvSpPr>
              <a:spLocks/>
            </p:cNvSpPr>
            <p:nvPr/>
          </p:nvSpPr>
          <p:spPr bwMode="auto">
            <a:xfrm>
              <a:off x="3910013" y="5008563"/>
              <a:ext cx="1271588" cy="341312"/>
            </a:xfrm>
            <a:custGeom>
              <a:avLst/>
              <a:gdLst>
                <a:gd name="T0" fmla="*/ 339 w 339"/>
                <a:gd name="T1" fmla="*/ 91 h 91"/>
                <a:gd name="T2" fmla="*/ 274 w 339"/>
                <a:gd name="T3" fmla="*/ 28 h 91"/>
                <a:gd name="T4" fmla="*/ 48 w 339"/>
                <a:gd name="T5" fmla="*/ 17 h 91"/>
                <a:gd name="T6" fmla="*/ 31 w 339"/>
                <a:gd name="T7" fmla="*/ 60 h 91"/>
                <a:gd name="T8" fmla="*/ 119 w 339"/>
                <a:gd name="T9" fmla="*/ 42 h 91"/>
                <a:gd name="T10" fmla="*/ 295 w 339"/>
                <a:gd name="T11" fmla="*/ 61 h 91"/>
                <a:gd name="T12" fmla="*/ 339 w 339"/>
                <a:gd name="T13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9" h="91">
                  <a:moveTo>
                    <a:pt x="339" y="91"/>
                  </a:moveTo>
                  <a:cubicBezTo>
                    <a:pt x="339" y="91"/>
                    <a:pt x="306" y="42"/>
                    <a:pt x="274" y="28"/>
                  </a:cubicBezTo>
                  <a:cubicBezTo>
                    <a:pt x="243" y="14"/>
                    <a:pt x="78" y="0"/>
                    <a:pt x="48" y="17"/>
                  </a:cubicBezTo>
                  <a:cubicBezTo>
                    <a:pt x="20" y="31"/>
                    <a:pt x="0" y="67"/>
                    <a:pt x="31" y="60"/>
                  </a:cubicBezTo>
                  <a:cubicBezTo>
                    <a:pt x="46" y="57"/>
                    <a:pt x="74" y="50"/>
                    <a:pt x="119" y="42"/>
                  </a:cubicBezTo>
                  <a:cubicBezTo>
                    <a:pt x="166" y="34"/>
                    <a:pt x="265" y="37"/>
                    <a:pt x="295" y="61"/>
                  </a:cubicBezTo>
                  <a:cubicBezTo>
                    <a:pt x="316" y="77"/>
                    <a:pt x="339" y="91"/>
                    <a:pt x="339" y="91"/>
                  </a:cubicBezTo>
                  <a:close/>
                </a:path>
              </a:pathLst>
            </a:custGeom>
            <a:solidFill>
              <a:srgbClr val="A37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  <p:grpSp>
        <p:nvGrpSpPr>
          <p:cNvPr id="201" name="קבוצה 200"/>
          <p:cNvGrpSpPr/>
          <p:nvPr/>
        </p:nvGrpSpPr>
        <p:grpSpPr>
          <a:xfrm>
            <a:off x="5458599" y="2823721"/>
            <a:ext cx="1440000" cy="1440000"/>
            <a:chOff x="5773738" y="2420938"/>
            <a:chExt cx="1800225" cy="1800225"/>
          </a:xfrm>
        </p:grpSpPr>
        <p:sp>
          <p:nvSpPr>
            <p:cNvPr id="202" name="Oval 136"/>
            <p:cNvSpPr>
              <a:spLocks noChangeArrowheads="1"/>
            </p:cNvSpPr>
            <p:nvPr/>
          </p:nvSpPr>
          <p:spPr bwMode="auto">
            <a:xfrm>
              <a:off x="5773738" y="2420938"/>
              <a:ext cx="1800225" cy="1800225"/>
            </a:xfrm>
            <a:prstGeom prst="ellipse">
              <a:avLst/>
            </a:pr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3" name="Freeform 137"/>
            <p:cNvSpPr>
              <a:spLocks/>
            </p:cNvSpPr>
            <p:nvPr/>
          </p:nvSpPr>
          <p:spPr bwMode="auto">
            <a:xfrm>
              <a:off x="6367463" y="2817813"/>
              <a:ext cx="636588" cy="1023937"/>
            </a:xfrm>
            <a:custGeom>
              <a:avLst/>
              <a:gdLst>
                <a:gd name="T0" fmla="*/ 0 w 170"/>
                <a:gd name="T1" fmla="*/ 255 h 273"/>
                <a:gd name="T2" fmla="*/ 53 w 170"/>
                <a:gd name="T3" fmla="*/ 257 h 273"/>
                <a:gd name="T4" fmla="*/ 137 w 170"/>
                <a:gd name="T5" fmla="*/ 188 h 273"/>
                <a:gd name="T6" fmla="*/ 155 w 170"/>
                <a:gd name="T7" fmla="*/ 110 h 273"/>
                <a:gd name="T8" fmla="*/ 160 w 170"/>
                <a:gd name="T9" fmla="*/ 61 h 273"/>
                <a:gd name="T10" fmla="*/ 137 w 170"/>
                <a:gd name="T11" fmla="*/ 5 h 273"/>
                <a:gd name="T12" fmla="*/ 68 w 170"/>
                <a:gd name="T13" fmla="*/ 36 h 273"/>
                <a:gd name="T14" fmla="*/ 0 w 170"/>
                <a:gd name="T15" fmla="*/ 255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0" h="273">
                  <a:moveTo>
                    <a:pt x="0" y="255"/>
                  </a:moveTo>
                  <a:cubicBezTo>
                    <a:pt x="0" y="255"/>
                    <a:pt x="22" y="273"/>
                    <a:pt x="53" y="257"/>
                  </a:cubicBezTo>
                  <a:cubicBezTo>
                    <a:pt x="84" y="242"/>
                    <a:pt x="124" y="209"/>
                    <a:pt x="137" y="188"/>
                  </a:cubicBezTo>
                  <a:cubicBezTo>
                    <a:pt x="150" y="168"/>
                    <a:pt x="150" y="138"/>
                    <a:pt x="155" y="110"/>
                  </a:cubicBezTo>
                  <a:cubicBezTo>
                    <a:pt x="160" y="81"/>
                    <a:pt x="170" y="89"/>
                    <a:pt x="160" y="61"/>
                  </a:cubicBezTo>
                  <a:cubicBezTo>
                    <a:pt x="150" y="33"/>
                    <a:pt x="168" y="10"/>
                    <a:pt x="137" y="5"/>
                  </a:cubicBezTo>
                  <a:cubicBezTo>
                    <a:pt x="107" y="0"/>
                    <a:pt x="68" y="36"/>
                    <a:pt x="68" y="36"/>
                  </a:cubicBezTo>
                  <a:lnTo>
                    <a:pt x="0" y="255"/>
                  </a:ln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4" name="Freeform 138"/>
            <p:cNvSpPr>
              <a:spLocks/>
            </p:cNvSpPr>
            <p:nvPr/>
          </p:nvSpPr>
          <p:spPr bwMode="auto">
            <a:xfrm>
              <a:off x="6450013" y="2806700"/>
              <a:ext cx="520700" cy="754062"/>
            </a:xfrm>
            <a:custGeom>
              <a:avLst/>
              <a:gdLst>
                <a:gd name="T0" fmla="*/ 122 w 139"/>
                <a:gd name="T1" fmla="*/ 114 h 201"/>
                <a:gd name="T2" fmla="*/ 129 w 139"/>
                <a:gd name="T3" fmla="*/ 46 h 201"/>
                <a:gd name="T4" fmla="*/ 97 w 139"/>
                <a:gd name="T5" fmla="*/ 18 h 201"/>
                <a:gd name="T6" fmla="*/ 47 w 139"/>
                <a:gd name="T7" fmla="*/ 56 h 201"/>
                <a:gd name="T8" fmla="*/ 31 w 139"/>
                <a:gd name="T9" fmla="*/ 77 h 201"/>
                <a:gd name="T10" fmla="*/ 2 w 139"/>
                <a:gd name="T11" fmla="*/ 102 h 201"/>
                <a:gd name="T12" fmla="*/ 3 w 139"/>
                <a:gd name="T13" fmla="*/ 165 h 201"/>
                <a:gd name="T14" fmla="*/ 19 w 139"/>
                <a:gd name="T15" fmla="*/ 198 h 201"/>
                <a:gd name="T16" fmla="*/ 55 w 139"/>
                <a:gd name="T17" fmla="*/ 180 h 201"/>
                <a:gd name="T18" fmla="*/ 83 w 139"/>
                <a:gd name="T19" fmla="*/ 107 h 201"/>
                <a:gd name="T20" fmla="*/ 92 w 139"/>
                <a:gd name="T21" fmla="*/ 144 h 201"/>
                <a:gd name="T22" fmla="*/ 99 w 139"/>
                <a:gd name="T23" fmla="*/ 165 h 201"/>
                <a:gd name="T24" fmla="*/ 122 w 139"/>
                <a:gd name="T25" fmla="*/ 11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" h="201">
                  <a:moveTo>
                    <a:pt x="122" y="114"/>
                  </a:moveTo>
                  <a:cubicBezTo>
                    <a:pt x="122" y="114"/>
                    <a:pt x="139" y="67"/>
                    <a:pt x="129" y="46"/>
                  </a:cubicBezTo>
                  <a:cubicBezTo>
                    <a:pt x="120" y="25"/>
                    <a:pt x="125" y="0"/>
                    <a:pt x="97" y="18"/>
                  </a:cubicBezTo>
                  <a:cubicBezTo>
                    <a:pt x="69" y="37"/>
                    <a:pt x="47" y="56"/>
                    <a:pt x="47" y="56"/>
                  </a:cubicBezTo>
                  <a:cubicBezTo>
                    <a:pt x="47" y="56"/>
                    <a:pt x="31" y="67"/>
                    <a:pt x="31" y="77"/>
                  </a:cubicBezTo>
                  <a:cubicBezTo>
                    <a:pt x="31" y="86"/>
                    <a:pt x="5" y="93"/>
                    <a:pt x="2" y="102"/>
                  </a:cubicBezTo>
                  <a:cubicBezTo>
                    <a:pt x="0" y="112"/>
                    <a:pt x="3" y="156"/>
                    <a:pt x="3" y="165"/>
                  </a:cubicBezTo>
                  <a:cubicBezTo>
                    <a:pt x="3" y="175"/>
                    <a:pt x="5" y="201"/>
                    <a:pt x="19" y="198"/>
                  </a:cubicBezTo>
                  <a:cubicBezTo>
                    <a:pt x="33" y="196"/>
                    <a:pt x="55" y="189"/>
                    <a:pt x="55" y="180"/>
                  </a:cubicBezTo>
                  <a:cubicBezTo>
                    <a:pt x="55" y="170"/>
                    <a:pt x="83" y="107"/>
                    <a:pt x="83" y="107"/>
                  </a:cubicBezTo>
                  <a:cubicBezTo>
                    <a:pt x="83" y="107"/>
                    <a:pt x="92" y="135"/>
                    <a:pt x="92" y="144"/>
                  </a:cubicBezTo>
                  <a:cubicBezTo>
                    <a:pt x="92" y="154"/>
                    <a:pt x="76" y="198"/>
                    <a:pt x="99" y="165"/>
                  </a:cubicBezTo>
                  <a:cubicBezTo>
                    <a:pt x="122" y="133"/>
                    <a:pt x="122" y="114"/>
                    <a:pt x="122" y="114"/>
                  </a:cubicBezTo>
                  <a:close/>
                </a:path>
              </a:pathLst>
            </a:cu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5" name="Freeform 139"/>
            <p:cNvSpPr>
              <a:spLocks/>
            </p:cNvSpPr>
            <p:nvPr/>
          </p:nvSpPr>
          <p:spPr bwMode="auto">
            <a:xfrm>
              <a:off x="6475413" y="2897188"/>
              <a:ext cx="469900" cy="762000"/>
            </a:xfrm>
            <a:custGeom>
              <a:avLst/>
              <a:gdLst>
                <a:gd name="T0" fmla="*/ 30 w 125"/>
                <a:gd name="T1" fmla="*/ 158 h 203"/>
                <a:gd name="T2" fmla="*/ 28 w 125"/>
                <a:gd name="T3" fmla="*/ 136 h 203"/>
                <a:gd name="T4" fmla="*/ 38 w 125"/>
                <a:gd name="T5" fmla="*/ 107 h 203"/>
                <a:gd name="T6" fmla="*/ 48 w 125"/>
                <a:gd name="T7" fmla="*/ 34 h 203"/>
                <a:gd name="T8" fmla="*/ 90 w 125"/>
                <a:gd name="T9" fmla="*/ 9 h 203"/>
                <a:gd name="T10" fmla="*/ 96 w 125"/>
                <a:gd name="T11" fmla="*/ 155 h 203"/>
                <a:gd name="T12" fmla="*/ 94 w 125"/>
                <a:gd name="T13" fmla="*/ 156 h 203"/>
                <a:gd name="T14" fmla="*/ 101 w 125"/>
                <a:gd name="T15" fmla="*/ 70 h 203"/>
                <a:gd name="T16" fmla="*/ 60 w 125"/>
                <a:gd name="T17" fmla="*/ 45 h 203"/>
                <a:gd name="T18" fmla="*/ 55 w 125"/>
                <a:gd name="T19" fmla="*/ 58 h 203"/>
                <a:gd name="T20" fmla="*/ 76 w 125"/>
                <a:gd name="T21" fmla="*/ 96 h 203"/>
                <a:gd name="T22" fmla="*/ 74 w 125"/>
                <a:gd name="T23" fmla="*/ 142 h 203"/>
                <a:gd name="T24" fmla="*/ 50 w 125"/>
                <a:gd name="T25" fmla="*/ 81 h 203"/>
                <a:gd name="T26" fmla="*/ 55 w 125"/>
                <a:gd name="T27" fmla="*/ 122 h 203"/>
                <a:gd name="T28" fmla="*/ 44 w 125"/>
                <a:gd name="T29" fmla="*/ 203 h 203"/>
                <a:gd name="T30" fmla="*/ 37 w 125"/>
                <a:gd name="T31" fmla="*/ 172 h 203"/>
                <a:gd name="T32" fmla="*/ 0 w 125"/>
                <a:gd name="T33" fmla="*/ 188 h 203"/>
                <a:gd name="T34" fmla="*/ 30 w 125"/>
                <a:gd name="T35" fmla="*/ 158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5" h="203">
                  <a:moveTo>
                    <a:pt x="30" y="158"/>
                  </a:moveTo>
                  <a:cubicBezTo>
                    <a:pt x="44" y="144"/>
                    <a:pt x="26" y="147"/>
                    <a:pt x="28" y="136"/>
                  </a:cubicBezTo>
                  <a:cubicBezTo>
                    <a:pt x="29" y="126"/>
                    <a:pt x="36" y="118"/>
                    <a:pt x="38" y="107"/>
                  </a:cubicBezTo>
                  <a:cubicBezTo>
                    <a:pt x="41" y="81"/>
                    <a:pt x="29" y="57"/>
                    <a:pt x="48" y="34"/>
                  </a:cubicBezTo>
                  <a:cubicBezTo>
                    <a:pt x="60" y="20"/>
                    <a:pt x="78" y="9"/>
                    <a:pt x="90" y="9"/>
                  </a:cubicBezTo>
                  <a:cubicBezTo>
                    <a:pt x="125" y="9"/>
                    <a:pt x="119" y="133"/>
                    <a:pt x="96" y="155"/>
                  </a:cubicBezTo>
                  <a:cubicBezTo>
                    <a:pt x="95" y="155"/>
                    <a:pt x="95" y="155"/>
                    <a:pt x="94" y="156"/>
                  </a:cubicBezTo>
                  <a:cubicBezTo>
                    <a:pt x="89" y="129"/>
                    <a:pt x="103" y="99"/>
                    <a:pt x="101" y="70"/>
                  </a:cubicBezTo>
                  <a:cubicBezTo>
                    <a:pt x="99" y="37"/>
                    <a:pt x="81" y="0"/>
                    <a:pt x="60" y="45"/>
                  </a:cubicBezTo>
                  <a:cubicBezTo>
                    <a:pt x="58" y="50"/>
                    <a:pt x="56" y="54"/>
                    <a:pt x="55" y="58"/>
                  </a:cubicBezTo>
                  <a:cubicBezTo>
                    <a:pt x="60" y="60"/>
                    <a:pt x="72" y="69"/>
                    <a:pt x="76" y="96"/>
                  </a:cubicBezTo>
                  <a:cubicBezTo>
                    <a:pt x="80" y="130"/>
                    <a:pt x="74" y="142"/>
                    <a:pt x="74" y="142"/>
                  </a:cubicBezTo>
                  <a:cubicBezTo>
                    <a:pt x="74" y="142"/>
                    <a:pt x="68" y="94"/>
                    <a:pt x="50" y="81"/>
                  </a:cubicBezTo>
                  <a:cubicBezTo>
                    <a:pt x="50" y="94"/>
                    <a:pt x="51" y="107"/>
                    <a:pt x="55" y="122"/>
                  </a:cubicBezTo>
                  <a:cubicBezTo>
                    <a:pt x="63" y="150"/>
                    <a:pt x="47" y="175"/>
                    <a:pt x="44" y="203"/>
                  </a:cubicBezTo>
                  <a:cubicBezTo>
                    <a:pt x="43" y="193"/>
                    <a:pt x="42" y="181"/>
                    <a:pt x="37" y="172"/>
                  </a:cubicBezTo>
                  <a:cubicBezTo>
                    <a:pt x="30" y="160"/>
                    <a:pt x="0" y="188"/>
                    <a:pt x="0" y="188"/>
                  </a:cubicBezTo>
                  <a:cubicBezTo>
                    <a:pt x="0" y="188"/>
                    <a:pt x="16" y="172"/>
                    <a:pt x="30" y="158"/>
                  </a:cubicBezTo>
                  <a:close/>
                </a:path>
              </a:pathLst>
            </a:custGeom>
            <a:solidFill>
              <a:srgbClr val="A37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6" name="Freeform 164"/>
            <p:cNvSpPr>
              <a:spLocks/>
            </p:cNvSpPr>
            <p:nvPr/>
          </p:nvSpPr>
          <p:spPr bwMode="auto">
            <a:xfrm>
              <a:off x="6546851" y="3340100"/>
              <a:ext cx="82550" cy="123825"/>
            </a:xfrm>
            <a:custGeom>
              <a:avLst/>
              <a:gdLst>
                <a:gd name="T0" fmla="*/ 18 w 22"/>
                <a:gd name="T1" fmla="*/ 0 h 33"/>
                <a:gd name="T2" fmla="*/ 9 w 22"/>
                <a:gd name="T3" fmla="*/ 22 h 33"/>
                <a:gd name="T4" fmla="*/ 18 w 22"/>
                <a:gd name="T5" fmla="*/ 32 h 33"/>
                <a:gd name="T6" fmla="*/ 18 w 22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33">
                  <a:moveTo>
                    <a:pt x="18" y="0"/>
                  </a:moveTo>
                  <a:cubicBezTo>
                    <a:pt x="18" y="0"/>
                    <a:pt x="0" y="18"/>
                    <a:pt x="9" y="22"/>
                  </a:cubicBezTo>
                  <a:cubicBezTo>
                    <a:pt x="18" y="26"/>
                    <a:pt x="15" y="33"/>
                    <a:pt x="18" y="32"/>
                  </a:cubicBezTo>
                  <a:cubicBezTo>
                    <a:pt x="22" y="31"/>
                    <a:pt x="18" y="0"/>
                    <a:pt x="18" y="0"/>
                  </a:cubicBez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64100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296393" y="908050"/>
            <a:ext cx="7452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 smtClean="0"/>
              <a:t>האם יש לנו רק 5 חושים? לא! הנה למשל חושים נוספים:</a:t>
            </a:r>
            <a:endParaRPr lang="he-IL" dirty="0"/>
          </a:p>
        </p:txBody>
      </p:sp>
      <p:grpSp>
        <p:nvGrpSpPr>
          <p:cNvPr id="12" name="קבוצה 11"/>
          <p:cNvGrpSpPr/>
          <p:nvPr/>
        </p:nvGrpSpPr>
        <p:grpSpPr>
          <a:xfrm>
            <a:off x="2121353" y="1479451"/>
            <a:ext cx="4766340" cy="4780182"/>
            <a:chOff x="1750201" y="1196630"/>
            <a:chExt cx="5456883" cy="5472730"/>
          </a:xfrm>
        </p:grpSpPr>
        <p:sp>
          <p:nvSpPr>
            <p:cNvPr id="36" name="אליפסה 35"/>
            <p:cNvSpPr/>
            <p:nvPr/>
          </p:nvSpPr>
          <p:spPr>
            <a:xfrm>
              <a:off x="1750201" y="3969360"/>
              <a:ext cx="2700000" cy="2700000"/>
            </a:xfrm>
            <a:prstGeom prst="ellipse">
              <a:avLst/>
            </a:prstGeom>
            <a:pattFill prst="wdDnDiag">
              <a:fgClr>
                <a:srgbClr val="DCDCDC"/>
              </a:fgClr>
              <a:bgClr>
                <a:srgbClr val="E2E2E2"/>
              </a:bgClr>
            </a:pattFill>
            <a:ln>
              <a:noFill/>
            </a:ln>
          </p:spPr>
          <p:txBody>
            <a:bodyPr wrap="square" rtlCol="1">
              <a:spAutoFit/>
            </a:bodyPr>
            <a:lstStyle/>
            <a:p>
              <a:pPr marL="285750" indent="-285750">
                <a:buFont typeface="Courier New" panose="02070309020205020404" pitchFamily="49" charset="0"/>
                <a:buChar char="o"/>
              </a:pPr>
              <a:endParaRPr lang="he-IL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7" name="אליפסה 36"/>
            <p:cNvSpPr/>
            <p:nvPr/>
          </p:nvSpPr>
          <p:spPr>
            <a:xfrm>
              <a:off x="1750201" y="1196630"/>
              <a:ext cx="2700000" cy="2699998"/>
            </a:xfrm>
            <a:prstGeom prst="ellipse">
              <a:avLst/>
            </a:prstGeom>
            <a:pattFill prst="wdDnDiag">
              <a:fgClr>
                <a:srgbClr val="DCDCDC"/>
              </a:fgClr>
              <a:bgClr>
                <a:srgbClr val="E2E2E2"/>
              </a:bgClr>
            </a:pattFill>
            <a:ln>
              <a:noFill/>
            </a:ln>
          </p:spPr>
          <p:txBody>
            <a:bodyPr wrap="square" rtlCol="1">
              <a:spAutoFit/>
            </a:bodyPr>
            <a:lstStyle/>
            <a:p>
              <a:pPr marL="285750" indent="-285750">
                <a:buFont typeface="Courier New" panose="02070309020205020404" pitchFamily="49" charset="0"/>
                <a:buChar char="o"/>
              </a:pPr>
              <a:endParaRPr lang="he-IL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5" name="אליפסה 34"/>
            <p:cNvSpPr/>
            <p:nvPr/>
          </p:nvSpPr>
          <p:spPr>
            <a:xfrm>
              <a:off x="4507082" y="3969360"/>
              <a:ext cx="2700000" cy="2700000"/>
            </a:xfrm>
            <a:prstGeom prst="ellipse">
              <a:avLst/>
            </a:prstGeom>
            <a:pattFill prst="wdDnDiag">
              <a:fgClr>
                <a:srgbClr val="DCDCDC"/>
              </a:fgClr>
              <a:bgClr>
                <a:srgbClr val="E2E2E2"/>
              </a:bgClr>
            </a:pattFill>
            <a:ln>
              <a:noFill/>
            </a:ln>
          </p:spPr>
          <p:txBody>
            <a:bodyPr wrap="square" rtlCol="1">
              <a:spAutoFit/>
            </a:bodyPr>
            <a:lstStyle/>
            <a:p>
              <a:pPr marL="285750" indent="-285750">
                <a:buFont typeface="Courier New" panose="02070309020205020404" pitchFamily="49" charset="0"/>
                <a:buChar char="o"/>
              </a:pPr>
              <a:endParaRPr lang="he-IL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3" name="אליפסה 32"/>
            <p:cNvSpPr/>
            <p:nvPr/>
          </p:nvSpPr>
          <p:spPr>
            <a:xfrm>
              <a:off x="4507082" y="1196630"/>
              <a:ext cx="2700002" cy="2700001"/>
            </a:xfrm>
            <a:prstGeom prst="ellipse">
              <a:avLst/>
            </a:prstGeom>
            <a:pattFill prst="wdDnDiag">
              <a:fgClr>
                <a:srgbClr val="DCDCDC"/>
              </a:fgClr>
              <a:bgClr>
                <a:srgbClr val="E2E2E2"/>
              </a:bgClr>
            </a:pattFill>
            <a:ln>
              <a:noFill/>
            </a:ln>
          </p:spPr>
          <p:txBody>
            <a:bodyPr wrap="square" rtlCol="1">
              <a:spAutoFit/>
            </a:bodyPr>
            <a:lstStyle/>
            <a:p>
              <a:pPr marL="285750" indent="-285750">
                <a:buFont typeface="Courier New" panose="02070309020205020404" pitchFamily="49" charset="0"/>
                <a:buChar char="o"/>
              </a:pPr>
              <a:endParaRPr lang="he-IL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1032" name="Picture 8" descr="D:\מדעי המוח\!מצגת\ילד_כואב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8930" y="4491718"/>
              <a:ext cx="1725164" cy="15194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5533523" y="3301412"/>
              <a:ext cx="502869" cy="330843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b="1" dirty="0" smtClean="0"/>
                <a:t>מגע</a:t>
              </a:r>
              <a:endParaRPr lang="he-IL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989908" y="6056084"/>
              <a:ext cx="1721100" cy="42284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he-IL" b="1" dirty="0" err="1" smtClean="0"/>
                <a:t>פרופריוספציה</a:t>
              </a:r>
              <a:endParaRPr lang="he-IL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55911" y="3296379"/>
              <a:ext cx="688584" cy="42284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ctr"/>
              <a:r>
                <a:rPr lang="he-IL" b="1" dirty="0" smtClean="0"/>
                <a:t>איזון</a:t>
              </a:r>
              <a:endParaRPr lang="he-IL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31756" y="6116714"/>
              <a:ext cx="648209" cy="42284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ctr"/>
              <a:r>
                <a:rPr lang="he-IL" b="1" dirty="0" smtClean="0"/>
                <a:t>כאב</a:t>
              </a:r>
              <a:endParaRPr lang="he-IL" b="1" dirty="0"/>
            </a:p>
          </p:txBody>
        </p:sp>
        <p:pic>
          <p:nvPicPr>
            <p:cNvPr id="20" name="Picture 10" descr="D:\מדעי המוח\!מצגת\פרופ.e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7299" y="4045768"/>
              <a:ext cx="2112227" cy="2112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D:\מדעי המוח\!מצגת\איזון.e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8453" y="1333048"/>
              <a:ext cx="1443499" cy="1901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7" name="Picture 13" descr="D:\מדעי המוח\!מצגת\מגע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9820" y="1333051"/>
              <a:ext cx="2559706" cy="1877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4100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659353" y="1791239"/>
            <a:ext cx="960090" cy="3564000"/>
          </a:xfrm>
          <a:prstGeom prst="rect">
            <a:avLst/>
          </a:prstGeom>
          <a:pattFill prst="wdDnDiag">
            <a:fgClr>
              <a:srgbClr val="DCDCDC"/>
            </a:fgClr>
            <a:bgClr>
              <a:srgbClr val="E2E2E2"/>
            </a:bgClr>
          </a:pattFill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marL="285750" indent="-285750">
              <a:buFont typeface="Courier New" panose="02070309020205020404" pitchFamily="49" charset="0"/>
              <a:buChar char="o"/>
              <a:defRPr>
                <a:latin typeface="Calibri" panose="020F0502020204030204" pitchFamily="34" charset="0"/>
              </a:defRPr>
            </a:lvl1pPr>
          </a:lstStyle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תמונה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70" r="8021"/>
          <a:stretch/>
        </p:blipFill>
        <p:spPr bwMode="auto">
          <a:xfrm>
            <a:off x="1331640" y="2626168"/>
            <a:ext cx="5327713" cy="19323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מלבן 2"/>
          <p:cNvSpPr/>
          <p:nvPr/>
        </p:nvSpPr>
        <p:spPr>
          <a:xfrm>
            <a:off x="5183313" y="908050"/>
            <a:ext cx="3565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b="1" dirty="0"/>
              <a:t>העקרון שמאפיין את כל החושים הוא:</a:t>
            </a:r>
            <a:endParaRPr lang="en-US" b="1" dirty="0"/>
          </a:p>
        </p:txBody>
      </p:sp>
      <p:sp>
        <p:nvSpPr>
          <p:cNvPr id="12" name="משולש שווה שוקיים 11"/>
          <p:cNvSpPr/>
          <p:nvPr/>
        </p:nvSpPr>
        <p:spPr>
          <a:xfrm>
            <a:off x="6520913" y="1791239"/>
            <a:ext cx="144016" cy="1044000"/>
          </a:xfrm>
          <a:prstGeom prst="triangle">
            <a:avLst>
              <a:gd name="adj" fmla="val 100000"/>
            </a:avLst>
          </a:prstGeom>
          <a:pattFill prst="wdDnDiag">
            <a:fgClr>
              <a:srgbClr val="DCDCDC"/>
            </a:fgClr>
            <a:bgClr>
              <a:srgbClr val="C5C5C5"/>
            </a:bgClr>
          </a:pattFill>
          <a:ln>
            <a:noFill/>
          </a:ln>
        </p:spPr>
        <p:txBody>
          <a:bodyPr wrap="square" rtlCol="1">
            <a:spAutoFit/>
          </a:bodyPr>
          <a:lstStyle/>
          <a:p>
            <a:pPr algn="ctr">
              <a:buFont typeface="Courier New" panose="02070309020205020404" pitchFamily="49" charset="0"/>
              <a:buNone/>
            </a:pPr>
            <a:endParaRPr lang="he-IL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משולש שווה שוקיים 12"/>
          <p:cNvSpPr/>
          <p:nvPr/>
        </p:nvSpPr>
        <p:spPr>
          <a:xfrm flipV="1">
            <a:off x="6520913" y="4347639"/>
            <a:ext cx="144016" cy="1044000"/>
          </a:xfrm>
          <a:prstGeom prst="triangle">
            <a:avLst>
              <a:gd name="adj" fmla="val 100000"/>
            </a:avLst>
          </a:prstGeom>
          <a:pattFill prst="wdDnDiag">
            <a:fgClr>
              <a:srgbClr val="DCDCDC"/>
            </a:fgClr>
            <a:bgClr>
              <a:srgbClr val="C5C5C5"/>
            </a:bgClr>
          </a:pattFill>
          <a:ln>
            <a:noFill/>
          </a:ln>
        </p:spPr>
        <p:txBody>
          <a:bodyPr wrap="square" rtlCol="1">
            <a:spAutoFit/>
          </a:bodyPr>
          <a:lstStyle/>
          <a:p>
            <a:pPr algn="ctr">
              <a:buFont typeface="Courier New" panose="02070309020205020404" pitchFamily="49" charset="0"/>
              <a:buNone/>
            </a:pPr>
            <a:endParaRPr lang="he-IL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82" name="Picture 117" descr="D:\מדעי המוח\!מצגת\ידיים.e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552" y="4575257"/>
            <a:ext cx="630000" cy="68111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3" name="קבוצה 82"/>
          <p:cNvGrpSpPr/>
          <p:nvPr/>
        </p:nvGrpSpPr>
        <p:grpSpPr>
          <a:xfrm>
            <a:off x="6825552" y="3245477"/>
            <a:ext cx="630000" cy="630000"/>
            <a:chOff x="1573213" y="2420938"/>
            <a:chExt cx="1800225" cy="1800225"/>
          </a:xfrm>
        </p:grpSpPr>
        <p:sp>
          <p:nvSpPr>
            <p:cNvPr id="84" name="Oval 122"/>
            <p:cNvSpPr>
              <a:spLocks noChangeArrowheads="1"/>
            </p:cNvSpPr>
            <p:nvPr/>
          </p:nvSpPr>
          <p:spPr bwMode="auto">
            <a:xfrm>
              <a:off x="1573213" y="2420938"/>
              <a:ext cx="1800225" cy="1800225"/>
            </a:xfrm>
            <a:prstGeom prst="ellipse">
              <a:avLst/>
            </a:pr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85" name="Freeform 123"/>
            <p:cNvSpPr>
              <a:spLocks/>
            </p:cNvSpPr>
            <p:nvPr/>
          </p:nvSpPr>
          <p:spPr bwMode="auto">
            <a:xfrm>
              <a:off x="2098676" y="2803525"/>
              <a:ext cx="746125" cy="1073150"/>
            </a:xfrm>
            <a:custGeom>
              <a:avLst/>
              <a:gdLst>
                <a:gd name="T0" fmla="*/ 70 w 199"/>
                <a:gd name="T1" fmla="*/ 10 h 286"/>
                <a:gd name="T2" fmla="*/ 54 w 199"/>
                <a:gd name="T3" fmla="*/ 165 h 286"/>
                <a:gd name="T4" fmla="*/ 51 w 199"/>
                <a:gd name="T5" fmla="*/ 178 h 286"/>
                <a:gd name="T6" fmla="*/ 1 w 199"/>
                <a:gd name="T7" fmla="*/ 232 h 286"/>
                <a:gd name="T8" fmla="*/ 39 w 199"/>
                <a:gd name="T9" fmla="*/ 270 h 286"/>
                <a:gd name="T10" fmla="*/ 64 w 199"/>
                <a:gd name="T11" fmla="*/ 267 h 286"/>
                <a:gd name="T12" fmla="*/ 99 w 199"/>
                <a:gd name="T13" fmla="*/ 284 h 286"/>
                <a:gd name="T14" fmla="*/ 133 w 199"/>
                <a:gd name="T15" fmla="*/ 268 h 286"/>
                <a:gd name="T16" fmla="*/ 156 w 199"/>
                <a:gd name="T17" fmla="*/ 272 h 286"/>
                <a:gd name="T18" fmla="*/ 199 w 199"/>
                <a:gd name="T19" fmla="*/ 236 h 286"/>
                <a:gd name="T20" fmla="*/ 147 w 199"/>
                <a:gd name="T21" fmla="*/ 176 h 286"/>
                <a:gd name="T22" fmla="*/ 134 w 199"/>
                <a:gd name="T23" fmla="*/ 13 h 286"/>
                <a:gd name="T24" fmla="*/ 102 w 199"/>
                <a:gd name="T25" fmla="*/ 2 h 286"/>
                <a:gd name="T26" fmla="*/ 70 w 199"/>
                <a:gd name="T27" fmla="*/ 1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9" h="286">
                  <a:moveTo>
                    <a:pt x="70" y="10"/>
                  </a:moveTo>
                  <a:cubicBezTo>
                    <a:pt x="54" y="165"/>
                    <a:pt x="54" y="165"/>
                    <a:pt x="54" y="165"/>
                  </a:cubicBezTo>
                  <a:cubicBezTo>
                    <a:pt x="54" y="165"/>
                    <a:pt x="54" y="174"/>
                    <a:pt x="51" y="178"/>
                  </a:cubicBezTo>
                  <a:cubicBezTo>
                    <a:pt x="48" y="183"/>
                    <a:pt x="2" y="207"/>
                    <a:pt x="1" y="232"/>
                  </a:cubicBezTo>
                  <a:cubicBezTo>
                    <a:pt x="0" y="257"/>
                    <a:pt x="23" y="269"/>
                    <a:pt x="39" y="270"/>
                  </a:cubicBezTo>
                  <a:cubicBezTo>
                    <a:pt x="55" y="270"/>
                    <a:pt x="64" y="267"/>
                    <a:pt x="64" y="267"/>
                  </a:cubicBezTo>
                  <a:cubicBezTo>
                    <a:pt x="64" y="267"/>
                    <a:pt x="78" y="286"/>
                    <a:pt x="99" y="284"/>
                  </a:cubicBezTo>
                  <a:cubicBezTo>
                    <a:pt x="119" y="282"/>
                    <a:pt x="133" y="268"/>
                    <a:pt x="133" y="268"/>
                  </a:cubicBezTo>
                  <a:cubicBezTo>
                    <a:pt x="133" y="268"/>
                    <a:pt x="148" y="273"/>
                    <a:pt x="156" y="272"/>
                  </a:cubicBezTo>
                  <a:cubicBezTo>
                    <a:pt x="164" y="271"/>
                    <a:pt x="199" y="266"/>
                    <a:pt x="199" y="236"/>
                  </a:cubicBezTo>
                  <a:cubicBezTo>
                    <a:pt x="199" y="206"/>
                    <a:pt x="148" y="183"/>
                    <a:pt x="147" y="176"/>
                  </a:cubicBezTo>
                  <a:cubicBezTo>
                    <a:pt x="144" y="153"/>
                    <a:pt x="134" y="13"/>
                    <a:pt x="134" y="13"/>
                  </a:cubicBezTo>
                  <a:cubicBezTo>
                    <a:pt x="134" y="13"/>
                    <a:pt x="118" y="0"/>
                    <a:pt x="102" y="2"/>
                  </a:cubicBezTo>
                  <a:cubicBezTo>
                    <a:pt x="85" y="3"/>
                    <a:pt x="70" y="10"/>
                    <a:pt x="70" y="10"/>
                  </a:cubicBez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86" name="Freeform 124"/>
            <p:cNvSpPr>
              <a:spLocks/>
            </p:cNvSpPr>
            <p:nvPr/>
          </p:nvSpPr>
          <p:spPr bwMode="auto">
            <a:xfrm>
              <a:off x="2181226" y="3722688"/>
              <a:ext cx="584200" cy="149225"/>
            </a:xfrm>
            <a:custGeom>
              <a:avLst/>
              <a:gdLst>
                <a:gd name="T0" fmla="*/ 0 w 156"/>
                <a:gd name="T1" fmla="*/ 13 h 40"/>
                <a:gd name="T2" fmla="*/ 37 w 156"/>
                <a:gd name="T3" fmla="*/ 19 h 40"/>
                <a:gd name="T4" fmla="*/ 74 w 156"/>
                <a:gd name="T5" fmla="*/ 39 h 40"/>
                <a:gd name="T6" fmla="*/ 112 w 156"/>
                <a:gd name="T7" fmla="*/ 22 h 40"/>
                <a:gd name="T8" fmla="*/ 132 w 156"/>
                <a:gd name="T9" fmla="*/ 13 h 40"/>
                <a:gd name="T10" fmla="*/ 156 w 156"/>
                <a:gd name="T11" fmla="*/ 12 h 40"/>
                <a:gd name="T12" fmla="*/ 131 w 156"/>
                <a:gd name="T13" fmla="*/ 3 h 40"/>
                <a:gd name="T14" fmla="*/ 74 w 156"/>
                <a:gd name="T15" fmla="*/ 31 h 40"/>
                <a:gd name="T16" fmla="*/ 25 w 156"/>
                <a:gd name="T17" fmla="*/ 4 h 40"/>
                <a:gd name="T18" fmla="*/ 0 w 156"/>
                <a:gd name="T19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40">
                  <a:moveTo>
                    <a:pt x="0" y="13"/>
                  </a:moveTo>
                  <a:cubicBezTo>
                    <a:pt x="0" y="13"/>
                    <a:pt x="30" y="12"/>
                    <a:pt x="37" y="19"/>
                  </a:cubicBezTo>
                  <a:cubicBezTo>
                    <a:pt x="44" y="25"/>
                    <a:pt x="54" y="40"/>
                    <a:pt x="74" y="39"/>
                  </a:cubicBezTo>
                  <a:cubicBezTo>
                    <a:pt x="95" y="38"/>
                    <a:pt x="112" y="22"/>
                    <a:pt x="112" y="22"/>
                  </a:cubicBezTo>
                  <a:cubicBezTo>
                    <a:pt x="112" y="22"/>
                    <a:pt x="126" y="15"/>
                    <a:pt x="132" y="13"/>
                  </a:cubicBezTo>
                  <a:cubicBezTo>
                    <a:pt x="137" y="12"/>
                    <a:pt x="156" y="12"/>
                    <a:pt x="156" y="12"/>
                  </a:cubicBezTo>
                  <a:cubicBezTo>
                    <a:pt x="156" y="12"/>
                    <a:pt x="141" y="0"/>
                    <a:pt x="131" y="3"/>
                  </a:cubicBezTo>
                  <a:cubicBezTo>
                    <a:pt x="121" y="6"/>
                    <a:pt x="92" y="32"/>
                    <a:pt x="74" y="31"/>
                  </a:cubicBezTo>
                  <a:cubicBezTo>
                    <a:pt x="56" y="31"/>
                    <a:pt x="37" y="4"/>
                    <a:pt x="25" y="4"/>
                  </a:cubicBezTo>
                  <a:cubicBezTo>
                    <a:pt x="13" y="4"/>
                    <a:pt x="0" y="13"/>
                    <a:pt x="0" y="13"/>
                  </a:cubicBezTo>
                  <a:close/>
                </a:path>
              </a:pathLst>
            </a:custGeom>
            <a:solidFill>
              <a:srgbClr val="A37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87" name="Freeform 125"/>
            <p:cNvSpPr>
              <a:spLocks/>
            </p:cNvSpPr>
            <p:nvPr/>
          </p:nvSpPr>
          <p:spPr bwMode="auto">
            <a:xfrm>
              <a:off x="2352676" y="3505200"/>
              <a:ext cx="206375" cy="206375"/>
            </a:xfrm>
            <a:custGeom>
              <a:avLst/>
              <a:gdLst>
                <a:gd name="T0" fmla="*/ 55 w 55"/>
                <a:gd name="T1" fmla="*/ 0 h 55"/>
                <a:gd name="T2" fmla="*/ 28 w 55"/>
                <a:gd name="T3" fmla="*/ 31 h 55"/>
                <a:gd name="T4" fmla="*/ 14 w 55"/>
                <a:gd name="T5" fmla="*/ 55 h 55"/>
                <a:gd name="T6" fmla="*/ 16 w 55"/>
                <a:gd name="T7" fmla="*/ 25 h 55"/>
                <a:gd name="T8" fmla="*/ 55 w 55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cubicBezTo>
                    <a:pt x="55" y="0"/>
                    <a:pt x="38" y="15"/>
                    <a:pt x="28" y="31"/>
                  </a:cubicBezTo>
                  <a:cubicBezTo>
                    <a:pt x="18" y="46"/>
                    <a:pt x="14" y="55"/>
                    <a:pt x="14" y="55"/>
                  </a:cubicBezTo>
                  <a:cubicBezTo>
                    <a:pt x="14" y="55"/>
                    <a:pt x="0" y="37"/>
                    <a:pt x="16" y="25"/>
                  </a:cubicBezTo>
                  <a:cubicBezTo>
                    <a:pt x="32" y="12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F88F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88" name="Freeform 126"/>
            <p:cNvSpPr>
              <a:spLocks/>
            </p:cNvSpPr>
            <p:nvPr/>
          </p:nvSpPr>
          <p:spPr bwMode="auto">
            <a:xfrm>
              <a:off x="2393951" y="3505200"/>
              <a:ext cx="188913" cy="206375"/>
            </a:xfrm>
            <a:custGeom>
              <a:avLst/>
              <a:gdLst>
                <a:gd name="T0" fmla="*/ 0 w 50"/>
                <a:gd name="T1" fmla="*/ 0 h 55"/>
                <a:gd name="T2" fmla="*/ 22 w 50"/>
                <a:gd name="T3" fmla="*/ 31 h 55"/>
                <a:gd name="T4" fmla="*/ 37 w 50"/>
                <a:gd name="T5" fmla="*/ 55 h 55"/>
                <a:gd name="T6" fmla="*/ 34 w 50"/>
                <a:gd name="T7" fmla="*/ 25 h 55"/>
                <a:gd name="T8" fmla="*/ 0 w 50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5">
                  <a:moveTo>
                    <a:pt x="0" y="0"/>
                  </a:moveTo>
                  <a:cubicBezTo>
                    <a:pt x="0" y="0"/>
                    <a:pt x="13" y="15"/>
                    <a:pt x="22" y="31"/>
                  </a:cubicBezTo>
                  <a:cubicBezTo>
                    <a:pt x="32" y="46"/>
                    <a:pt x="37" y="55"/>
                    <a:pt x="37" y="55"/>
                  </a:cubicBezTo>
                  <a:cubicBezTo>
                    <a:pt x="37" y="55"/>
                    <a:pt x="50" y="37"/>
                    <a:pt x="34" y="25"/>
                  </a:cubicBezTo>
                  <a:cubicBezTo>
                    <a:pt x="19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88F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89" name="Freeform 127"/>
            <p:cNvSpPr>
              <a:spLocks/>
            </p:cNvSpPr>
            <p:nvPr/>
          </p:nvSpPr>
          <p:spPr bwMode="auto">
            <a:xfrm>
              <a:off x="2335213" y="2770188"/>
              <a:ext cx="277813" cy="1035050"/>
            </a:xfrm>
            <a:custGeom>
              <a:avLst/>
              <a:gdLst>
                <a:gd name="T0" fmla="*/ 11 w 74"/>
                <a:gd name="T1" fmla="*/ 17 h 276"/>
                <a:gd name="T2" fmla="*/ 17 w 74"/>
                <a:gd name="T3" fmla="*/ 187 h 276"/>
                <a:gd name="T4" fmla="*/ 0 w 74"/>
                <a:gd name="T5" fmla="*/ 236 h 276"/>
                <a:gd name="T6" fmla="*/ 37 w 74"/>
                <a:gd name="T7" fmla="*/ 275 h 276"/>
                <a:gd name="T8" fmla="*/ 74 w 74"/>
                <a:gd name="T9" fmla="*/ 239 h 276"/>
                <a:gd name="T10" fmla="*/ 59 w 74"/>
                <a:gd name="T11" fmla="*/ 187 h 276"/>
                <a:gd name="T12" fmla="*/ 60 w 74"/>
                <a:gd name="T13" fmla="*/ 7 h 276"/>
                <a:gd name="T14" fmla="*/ 39 w 74"/>
                <a:gd name="T15" fmla="*/ 1 h 276"/>
                <a:gd name="T16" fmla="*/ 11 w 74"/>
                <a:gd name="T17" fmla="*/ 17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276">
                  <a:moveTo>
                    <a:pt x="11" y="17"/>
                  </a:moveTo>
                  <a:cubicBezTo>
                    <a:pt x="11" y="17"/>
                    <a:pt x="22" y="160"/>
                    <a:pt x="17" y="187"/>
                  </a:cubicBezTo>
                  <a:cubicBezTo>
                    <a:pt x="16" y="196"/>
                    <a:pt x="0" y="225"/>
                    <a:pt x="0" y="236"/>
                  </a:cubicBezTo>
                  <a:cubicBezTo>
                    <a:pt x="0" y="248"/>
                    <a:pt x="20" y="276"/>
                    <a:pt x="37" y="275"/>
                  </a:cubicBezTo>
                  <a:cubicBezTo>
                    <a:pt x="53" y="274"/>
                    <a:pt x="74" y="249"/>
                    <a:pt x="74" y="239"/>
                  </a:cubicBezTo>
                  <a:cubicBezTo>
                    <a:pt x="74" y="230"/>
                    <a:pt x="65" y="215"/>
                    <a:pt x="59" y="187"/>
                  </a:cubicBezTo>
                  <a:cubicBezTo>
                    <a:pt x="53" y="160"/>
                    <a:pt x="60" y="7"/>
                    <a:pt x="60" y="7"/>
                  </a:cubicBezTo>
                  <a:cubicBezTo>
                    <a:pt x="60" y="7"/>
                    <a:pt x="50" y="2"/>
                    <a:pt x="39" y="1"/>
                  </a:cubicBezTo>
                  <a:cubicBezTo>
                    <a:pt x="27" y="0"/>
                    <a:pt x="11" y="17"/>
                    <a:pt x="11" y="17"/>
                  </a:cubicBezTo>
                  <a:close/>
                </a:path>
              </a:pathLst>
            </a:cu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90" name="Freeform 128"/>
            <p:cNvSpPr>
              <a:spLocks/>
            </p:cNvSpPr>
            <p:nvPr/>
          </p:nvSpPr>
          <p:spPr bwMode="auto">
            <a:xfrm>
              <a:off x="2181226" y="3733800"/>
              <a:ext cx="157163" cy="71437"/>
            </a:xfrm>
            <a:custGeom>
              <a:avLst/>
              <a:gdLst>
                <a:gd name="T0" fmla="*/ 0 w 42"/>
                <a:gd name="T1" fmla="*/ 10 h 19"/>
                <a:gd name="T2" fmla="*/ 14 w 42"/>
                <a:gd name="T3" fmla="*/ 4 h 19"/>
                <a:gd name="T4" fmla="*/ 27 w 42"/>
                <a:gd name="T5" fmla="*/ 2 h 19"/>
                <a:gd name="T6" fmla="*/ 42 w 42"/>
                <a:gd name="T7" fmla="*/ 19 h 19"/>
                <a:gd name="T8" fmla="*/ 26 w 42"/>
                <a:gd name="T9" fmla="*/ 10 h 19"/>
                <a:gd name="T10" fmla="*/ 0 w 42"/>
                <a:gd name="T11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9">
                  <a:moveTo>
                    <a:pt x="0" y="10"/>
                  </a:moveTo>
                  <a:cubicBezTo>
                    <a:pt x="0" y="10"/>
                    <a:pt x="7" y="5"/>
                    <a:pt x="14" y="4"/>
                  </a:cubicBezTo>
                  <a:cubicBezTo>
                    <a:pt x="21" y="2"/>
                    <a:pt x="22" y="0"/>
                    <a:pt x="27" y="2"/>
                  </a:cubicBezTo>
                  <a:cubicBezTo>
                    <a:pt x="32" y="4"/>
                    <a:pt x="42" y="19"/>
                    <a:pt x="42" y="19"/>
                  </a:cubicBezTo>
                  <a:cubicBezTo>
                    <a:pt x="42" y="19"/>
                    <a:pt x="38" y="13"/>
                    <a:pt x="26" y="10"/>
                  </a:cubicBezTo>
                  <a:cubicBezTo>
                    <a:pt x="14" y="7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91" name="Freeform 129"/>
            <p:cNvSpPr>
              <a:spLocks/>
            </p:cNvSpPr>
            <p:nvPr/>
          </p:nvSpPr>
          <p:spPr bwMode="auto">
            <a:xfrm>
              <a:off x="2619376" y="3729038"/>
              <a:ext cx="142875" cy="68262"/>
            </a:xfrm>
            <a:custGeom>
              <a:avLst/>
              <a:gdLst>
                <a:gd name="T0" fmla="*/ 0 w 38"/>
                <a:gd name="T1" fmla="*/ 18 h 18"/>
                <a:gd name="T2" fmla="*/ 11 w 38"/>
                <a:gd name="T3" fmla="*/ 2 h 18"/>
                <a:gd name="T4" fmla="*/ 21 w 38"/>
                <a:gd name="T5" fmla="*/ 1 h 18"/>
                <a:gd name="T6" fmla="*/ 38 w 38"/>
                <a:gd name="T7" fmla="*/ 9 h 18"/>
                <a:gd name="T8" fmla="*/ 19 w 38"/>
                <a:gd name="T9" fmla="*/ 10 h 18"/>
                <a:gd name="T10" fmla="*/ 0 w 38"/>
                <a:gd name="T11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8">
                  <a:moveTo>
                    <a:pt x="0" y="18"/>
                  </a:moveTo>
                  <a:cubicBezTo>
                    <a:pt x="0" y="18"/>
                    <a:pt x="8" y="4"/>
                    <a:pt x="11" y="2"/>
                  </a:cubicBezTo>
                  <a:cubicBezTo>
                    <a:pt x="15" y="0"/>
                    <a:pt x="19" y="1"/>
                    <a:pt x="21" y="1"/>
                  </a:cubicBezTo>
                  <a:cubicBezTo>
                    <a:pt x="22" y="1"/>
                    <a:pt x="38" y="9"/>
                    <a:pt x="38" y="9"/>
                  </a:cubicBezTo>
                  <a:cubicBezTo>
                    <a:pt x="38" y="9"/>
                    <a:pt x="27" y="9"/>
                    <a:pt x="19" y="10"/>
                  </a:cubicBezTo>
                  <a:cubicBezTo>
                    <a:pt x="11" y="11"/>
                    <a:pt x="0" y="18"/>
                    <a:pt x="0" y="18"/>
                  </a:cubicBez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  <p:grpSp>
        <p:nvGrpSpPr>
          <p:cNvPr id="92" name="קבוצה 91"/>
          <p:cNvGrpSpPr/>
          <p:nvPr/>
        </p:nvGrpSpPr>
        <p:grpSpPr>
          <a:xfrm>
            <a:off x="6825552" y="3910366"/>
            <a:ext cx="630000" cy="630000"/>
            <a:chOff x="3673476" y="2420938"/>
            <a:chExt cx="1800225" cy="1800225"/>
          </a:xfrm>
        </p:grpSpPr>
        <p:sp>
          <p:nvSpPr>
            <p:cNvPr id="93" name="Oval 130"/>
            <p:cNvSpPr>
              <a:spLocks noChangeArrowheads="1"/>
            </p:cNvSpPr>
            <p:nvPr/>
          </p:nvSpPr>
          <p:spPr bwMode="auto">
            <a:xfrm>
              <a:off x="3673476" y="2420938"/>
              <a:ext cx="1800225" cy="1800225"/>
            </a:xfrm>
            <a:prstGeom prst="ellipse">
              <a:avLst/>
            </a:pr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94" name="Freeform 131"/>
            <p:cNvSpPr>
              <a:spLocks/>
            </p:cNvSpPr>
            <p:nvPr/>
          </p:nvSpPr>
          <p:spPr bwMode="auto">
            <a:xfrm>
              <a:off x="3951288" y="3081338"/>
              <a:ext cx="1244600" cy="209550"/>
            </a:xfrm>
            <a:custGeom>
              <a:avLst/>
              <a:gdLst>
                <a:gd name="T0" fmla="*/ 0 w 332"/>
                <a:gd name="T1" fmla="*/ 50 h 56"/>
                <a:gd name="T2" fmla="*/ 114 w 332"/>
                <a:gd name="T3" fmla="*/ 7 h 56"/>
                <a:gd name="T4" fmla="*/ 166 w 332"/>
                <a:gd name="T5" fmla="*/ 14 h 56"/>
                <a:gd name="T6" fmla="*/ 213 w 332"/>
                <a:gd name="T7" fmla="*/ 8 h 56"/>
                <a:gd name="T8" fmla="*/ 332 w 332"/>
                <a:gd name="T9" fmla="*/ 56 h 56"/>
                <a:gd name="T10" fmla="*/ 0 w 332"/>
                <a:gd name="T11" fmla="*/ 5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2" h="56">
                  <a:moveTo>
                    <a:pt x="0" y="50"/>
                  </a:moveTo>
                  <a:cubicBezTo>
                    <a:pt x="82" y="15"/>
                    <a:pt x="86" y="17"/>
                    <a:pt x="114" y="7"/>
                  </a:cubicBezTo>
                  <a:cubicBezTo>
                    <a:pt x="133" y="0"/>
                    <a:pt x="166" y="14"/>
                    <a:pt x="166" y="14"/>
                  </a:cubicBezTo>
                  <a:cubicBezTo>
                    <a:pt x="166" y="14"/>
                    <a:pt x="198" y="8"/>
                    <a:pt x="213" y="8"/>
                  </a:cubicBezTo>
                  <a:cubicBezTo>
                    <a:pt x="221" y="8"/>
                    <a:pt x="210" y="1"/>
                    <a:pt x="332" y="56"/>
                  </a:cubicBezTo>
                  <a:lnTo>
                    <a:pt x="0" y="50"/>
                  </a:ln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95" name="Freeform 132"/>
            <p:cNvSpPr>
              <a:spLocks/>
            </p:cNvSpPr>
            <p:nvPr/>
          </p:nvSpPr>
          <p:spPr bwMode="auto">
            <a:xfrm>
              <a:off x="3951288" y="3268663"/>
              <a:ext cx="1263650" cy="311150"/>
            </a:xfrm>
            <a:custGeom>
              <a:avLst/>
              <a:gdLst>
                <a:gd name="T0" fmla="*/ 0 w 337"/>
                <a:gd name="T1" fmla="*/ 0 h 83"/>
                <a:gd name="T2" fmla="*/ 84 w 337"/>
                <a:gd name="T3" fmla="*/ 61 h 83"/>
                <a:gd name="T4" fmla="*/ 261 w 337"/>
                <a:gd name="T5" fmla="*/ 62 h 83"/>
                <a:gd name="T6" fmla="*/ 332 w 337"/>
                <a:gd name="T7" fmla="*/ 6 h 83"/>
                <a:gd name="T8" fmla="*/ 0 w 337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7" h="83">
                  <a:moveTo>
                    <a:pt x="0" y="0"/>
                  </a:moveTo>
                  <a:cubicBezTo>
                    <a:pt x="7" y="0"/>
                    <a:pt x="59" y="54"/>
                    <a:pt x="84" y="61"/>
                  </a:cubicBezTo>
                  <a:cubicBezTo>
                    <a:pt x="162" y="83"/>
                    <a:pt x="230" y="68"/>
                    <a:pt x="261" y="62"/>
                  </a:cubicBezTo>
                  <a:cubicBezTo>
                    <a:pt x="268" y="61"/>
                    <a:pt x="337" y="1"/>
                    <a:pt x="332" y="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96" name="Freeform 133"/>
            <p:cNvSpPr>
              <a:spLocks/>
            </p:cNvSpPr>
            <p:nvPr/>
          </p:nvSpPr>
          <p:spPr bwMode="auto">
            <a:xfrm>
              <a:off x="4030663" y="3211513"/>
              <a:ext cx="1060450" cy="131762"/>
            </a:xfrm>
            <a:custGeom>
              <a:avLst/>
              <a:gdLst>
                <a:gd name="T0" fmla="*/ 0 w 283"/>
                <a:gd name="T1" fmla="*/ 19 h 35"/>
                <a:gd name="T2" fmla="*/ 148 w 283"/>
                <a:gd name="T3" fmla="*/ 5 h 35"/>
                <a:gd name="T4" fmla="*/ 283 w 283"/>
                <a:gd name="T5" fmla="*/ 25 h 35"/>
                <a:gd name="T6" fmla="*/ 143 w 283"/>
                <a:gd name="T7" fmla="*/ 32 h 35"/>
                <a:gd name="T8" fmla="*/ 0 w 283"/>
                <a:gd name="T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" h="35">
                  <a:moveTo>
                    <a:pt x="0" y="19"/>
                  </a:moveTo>
                  <a:cubicBezTo>
                    <a:pt x="28" y="10"/>
                    <a:pt x="77" y="0"/>
                    <a:pt x="148" y="5"/>
                  </a:cubicBezTo>
                  <a:cubicBezTo>
                    <a:pt x="197" y="8"/>
                    <a:pt x="283" y="25"/>
                    <a:pt x="283" y="25"/>
                  </a:cubicBezTo>
                  <a:cubicBezTo>
                    <a:pt x="283" y="25"/>
                    <a:pt x="194" y="35"/>
                    <a:pt x="143" y="32"/>
                  </a:cubicBezTo>
                  <a:cubicBezTo>
                    <a:pt x="56" y="27"/>
                    <a:pt x="0" y="19"/>
                    <a:pt x="0" y="19"/>
                  </a:cubicBez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97" name="Freeform 134"/>
            <p:cNvSpPr>
              <a:spLocks/>
            </p:cNvSpPr>
            <p:nvPr/>
          </p:nvSpPr>
          <p:spPr bwMode="auto">
            <a:xfrm>
              <a:off x="3959226" y="3167063"/>
              <a:ext cx="1236663" cy="123825"/>
            </a:xfrm>
            <a:custGeom>
              <a:avLst/>
              <a:gdLst>
                <a:gd name="T0" fmla="*/ 0 w 330"/>
                <a:gd name="T1" fmla="*/ 27 h 33"/>
                <a:gd name="T2" fmla="*/ 116 w 330"/>
                <a:gd name="T3" fmla="*/ 0 h 33"/>
                <a:gd name="T4" fmla="*/ 157 w 330"/>
                <a:gd name="T5" fmla="*/ 7 h 33"/>
                <a:gd name="T6" fmla="*/ 192 w 330"/>
                <a:gd name="T7" fmla="*/ 1 h 33"/>
                <a:gd name="T8" fmla="*/ 330 w 330"/>
                <a:gd name="T9" fmla="*/ 33 h 33"/>
                <a:gd name="T10" fmla="*/ 263 w 330"/>
                <a:gd name="T11" fmla="*/ 28 h 33"/>
                <a:gd name="T12" fmla="*/ 145 w 330"/>
                <a:gd name="T13" fmla="*/ 27 h 33"/>
                <a:gd name="T14" fmla="*/ 18 w 330"/>
                <a:gd name="T15" fmla="*/ 30 h 33"/>
                <a:gd name="T16" fmla="*/ 0 w 330"/>
                <a:gd name="T17" fmla="*/ 2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0" h="33">
                  <a:moveTo>
                    <a:pt x="0" y="27"/>
                  </a:moveTo>
                  <a:cubicBezTo>
                    <a:pt x="118" y="3"/>
                    <a:pt x="99" y="0"/>
                    <a:pt x="116" y="0"/>
                  </a:cubicBezTo>
                  <a:cubicBezTo>
                    <a:pt x="124" y="0"/>
                    <a:pt x="144" y="6"/>
                    <a:pt x="157" y="7"/>
                  </a:cubicBezTo>
                  <a:cubicBezTo>
                    <a:pt x="178" y="7"/>
                    <a:pt x="192" y="1"/>
                    <a:pt x="192" y="1"/>
                  </a:cubicBezTo>
                  <a:cubicBezTo>
                    <a:pt x="330" y="33"/>
                    <a:pt x="330" y="33"/>
                    <a:pt x="330" y="33"/>
                  </a:cubicBezTo>
                  <a:cubicBezTo>
                    <a:pt x="330" y="33"/>
                    <a:pt x="312" y="26"/>
                    <a:pt x="263" y="28"/>
                  </a:cubicBezTo>
                  <a:cubicBezTo>
                    <a:pt x="205" y="30"/>
                    <a:pt x="171" y="27"/>
                    <a:pt x="145" y="27"/>
                  </a:cubicBezTo>
                  <a:cubicBezTo>
                    <a:pt x="90" y="27"/>
                    <a:pt x="18" y="30"/>
                    <a:pt x="18" y="30"/>
                  </a:cubicBezTo>
                  <a:lnTo>
                    <a:pt x="0" y="27"/>
                  </a:ln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98" name="Freeform 135"/>
            <p:cNvSpPr>
              <a:spLocks/>
            </p:cNvSpPr>
            <p:nvPr/>
          </p:nvSpPr>
          <p:spPr bwMode="auto">
            <a:xfrm>
              <a:off x="3954463" y="3268663"/>
              <a:ext cx="1238250" cy="157162"/>
            </a:xfrm>
            <a:custGeom>
              <a:avLst/>
              <a:gdLst>
                <a:gd name="T0" fmla="*/ 56 w 330"/>
                <a:gd name="T1" fmla="*/ 37 h 42"/>
                <a:gd name="T2" fmla="*/ 13 w 330"/>
                <a:gd name="T3" fmla="*/ 3 h 42"/>
                <a:gd name="T4" fmla="*/ 124 w 330"/>
                <a:gd name="T5" fmla="*/ 25 h 42"/>
                <a:gd name="T6" fmla="*/ 249 w 330"/>
                <a:gd name="T7" fmla="*/ 23 h 42"/>
                <a:gd name="T8" fmla="*/ 321 w 330"/>
                <a:gd name="T9" fmla="*/ 7 h 42"/>
                <a:gd name="T10" fmla="*/ 278 w 330"/>
                <a:gd name="T11" fmla="*/ 42 h 42"/>
                <a:gd name="T12" fmla="*/ 330 w 330"/>
                <a:gd name="T13" fmla="*/ 6 h 42"/>
                <a:gd name="T14" fmla="*/ 154 w 330"/>
                <a:gd name="T15" fmla="*/ 22 h 42"/>
                <a:gd name="T16" fmla="*/ 0 w 330"/>
                <a:gd name="T17" fmla="*/ 0 h 42"/>
                <a:gd name="T18" fmla="*/ 56 w 330"/>
                <a:gd name="T19" fmla="*/ 37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0" h="42">
                  <a:moveTo>
                    <a:pt x="56" y="37"/>
                  </a:moveTo>
                  <a:cubicBezTo>
                    <a:pt x="13" y="3"/>
                    <a:pt x="13" y="3"/>
                    <a:pt x="13" y="3"/>
                  </a:cubicBezTo>
                  <a:cubicBezTo>
                    <a:pt x="120" y="23"/>
                    <a:pt x="99" y="24"/>
                    <a:pt x="124" y="25"/>
                  </a:cubicBezTo>
                  <a:cubicBezTo>
                    <a:pt x="140" y="25"/>
                    <a:pt x="223" y="24"/>
                    <a:pt x="249" y="23"/>
                  </a:cubicBezTo>
                  <a:cubicBezTo>
                    <a:pt x="267" y="23"/>
                    <a:pt x="252" y="16"/>
                    <a:pt x="321" y="7"/>
                  </a:cubicBezTo>
                  <a:cubicBezTo>
                    <a:pt x="278" y="42"/>
                    <a:pt x="278" y="42"/>
                    <a:pt x="278" y="42"/>
                  </a:cubicBezTo>
                  <a:cubicBezTo>
                    <a:pt x="330" y="6"/>
                    <a:pt x="330" y="6"/>
                    <a:pt x="330" y="6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56" y="37"/>
                  </a:lnTo>
                  <a:close/>
                </a:path>
              </a:pathLst>
            </a:custGeom>
            <a:solidFill>
              <a:srgbClr val="A37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  <p:grpSp>
        <p:nvGrpSpPr>
          <p:cNvPr id="99" name="קבוצה 98"/>
          <p:cNvGrpSpPr/>
          <p:nvPr/>
        </p:nvGrpSpPr>
        <p:grpSpPr>
          <a:xfrm>
            <a:off x="6825552" y="1915699"/>
            <a:ext cx="630000" cy="630000"/>
            <a:chOff x="3673476" y="4521200"/>
            <a:chExt cx="1800225" cy="1800225"/>
          </a:xfrm>
        </p:grpSpPr>
        <p:sp>
          <p:nvSpPr>
            <p:cNvPr id="100" name="Oval 152"/>
            <p:cNvSpPr>
              <a:spLocks noChangeArrowheads="1"/>
            </p:cNvSpPr>
            <p:nvPr/>
          </p:nvSpPr>
          <p:spPr bwMode="auto">
            <a:xfrm>
              <a:off x="3673476" y="4521200"/>
              <a:ext cx="1800225" cy="1800225"/>
            </a:xfrm>
            <a:prstGeom prst="ellipse">
              <a:avLst/>
            </a:pr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1" name="Freeform 153"/>
            <p:cNvSpPr>
              <a:spLocks/>
            </p:cNvSpPr>
            <p:nvPr/>
          </p:nvSpPr>
          <p:spPr bwMode="auto">
            <a:xfrm>
              <a:off x="4089401" y="5454650"/>
              <a:ext cx="901700" cy="377825"/>
            </a:xfrm>
            <a:custGeom>
              <a:avLst/>
              <a:gdLst>
                <a:gd name="T0" fmla="*/ 240 w 240"/>
                <a:gd name="T1" fmla="*/ 59 h 101"/>
                <a:gd name="T2" fmla="*/ 175 w 240"/>
                <a:gd name="T3" fmla="*/ 84 h 101"/>
                <a:gd name="T4" fmla="*/ 24 w 240"/>
                <a:gd name="T5" fmla="*/ 77 h 101"/>
                <a:gd name="T6" fmla="*/ 0 w 240"/>
                <a:gd name="T7" fmla="*/ 67 h 101"/>
                <a:gd name="T8" fmla="*/ 53 w 240"/>
                <a:gd name="T9" fmla="*/ 10 h 101"/>
                <a:gd name="T10" fmla="*/ 128 w 240"/>
                <a:gd name="T11" fmla="*/ 5 h 101"/>
                <a:gd name="T12" fmla="*/ 221 w 240"/>
                <a:gd name="T13" fmla="*/ 43 h 101"/>
                <a:gd name="T14" fmla="*/ 240 w 240"/>
                <a:gd name="T15" fmla="*/ 5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0" h="101">
                  <a:moveTo>
                    <a:pt x="240" y="59"/>
                  </a:moveTo>
                  <a:cubicBezTo>
                    <a:pt x="240" y="59"/>
                    <a:pt x="214" y="73"/>
                    <a:pt x="175" y="84"/>
                  </a:cubicBezTo>
                  <a:cubicBezTo>
                    <a:pt x="112" y="101"/>
                    <a:pt x="42" y="76"/>
                    <a:pt x="24" y="77"/>
                  </a:cubicBezTo>
                  <a:cubicBezTo>
                    <a:pt x="6" y="78"/>
                    <a:pt x="0" y="67"/>
                    <a:pt x="0" y="67"/>
                  </a:cubicBezTo>
                  <a:cubicBezTo>
                    <a:pt x="0" y="67"/>
                    <a:pt x="39" y="21"/>
                    <a:pt x="53" y="10"/>
                  </a:cubicBezTo>
                  <a:cubicBezTo>
                    <a:pt x="67" y="0"/>
                    <a:pt x="97" y="0"/>
                    <a:pt x="128" y="5"/>
                  </a:cubicBezTo>
                  <a:cubicBezTo>
                    <a:pt x="159" y="9"/>
                    <a:pt x="210" y="36"/>
                    <a:pt x="221" y="43"/>
                  </a:cubicBezTo>
                  <a:cubicBezTo>
                    <a:pt x="231" y="49"/>
                    <a:pt x="240" y="59"/>
                    <a:pt x="240" y="59"/>
                  </a:cubicBezTo>
                  <a:close/>
                </a:path>
              </a:pathLst>
            </a:cu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2" name="Freeform 154"/>
            <p:cNvSpPr>
              <a:spLocks/>
            </p:cNvSpPr>
            <p:nvPr/>
          </p:nvSpPr>
          <p:spPr bwMode="auto">
            <a:xfrm>
              <a:off x="4325938" y="5432425"/>
              <a:ext cx="363538" cy="363537"/>
            </a:xfrm>
            <a:custGeom>
              <a:avLst/>
              <a:gdLst>
                <a:gd name="T0" fmla="*/ 2 w 97"/>
                <a:gd name="T1" fmla="*/ 52 h 97"/>
                <a:gd name="T2" fmla="*/ 45 w 97"/>
                <a:gd name="T3" fmla="*/ 2 h 97"/>
                <a:gd name="T4" fmla="*/ 96 w 97"/>
                <a:gd name="T5" fmla="*/ 46 h 97"/>
                <a:gd name="T6" fmla="*/ 52 w 97"/>
                <a:gd name="T7" fmla="*/ 96 h 97"/>
                <a:gd name="T8" fmla="*/ 2 w 97"/>
                <a:gd name="T9" fmla="*/ 52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97">
                  <a:moveTo>
                    <a:pt x="2" y="52"/>
                  </a:moveTo>
                  <a:cubicBezTo>
                    <a:pt x="0" y="26"/>
                    <a:pt x="19" y="4"/>
                    <a:pt x="45" y="2"/>
                  </a:cubicBezTo>
                  <a:cubicBezTo>
                    <a:pt x="71" y="0"/>
                    <a:pt x="94" y="20"/>
                    <a:pt x="96" y="46"/>
                  </a:cubicBezTo>
                  <a:cubicBezTo>
                    <a:pt x="97" y="72"/>
                    <a:pt x="78" y="94"/>
                    <a:pt x="52" y="96"/>
                  </a:cubicBezTo>
                  <a:cubicBezTo>
                    <a:pt x="26" y="97"/>
                    <a:pt x="4" y="78"/>
                    <a:pt x="2" y="52"/>
                  </a:cubicBez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2" name="Freeform 155"/>
            <p:cNvSpPr>
              <a:spLocks/>
            </p:cNvSpPr>
            <p:nvPr/>
          </p:nvSpPr>
          <p:spPr bwMode="auto">
            <a:xfrm>
              <a:off x="4430713" y="5540375"/>
              <a:ext cx="153988" cy="150812"/>
            </a:xfrm>
            <a:custGeom>
              <a:avLst/>
              <a:gdLst>
                <a:gd name="T0" fmla="*/ 1 w 41"/>
                <a:gd name="T1" fmla="*/ 21 h 40"/>
                <a:gd name="T2" fmla="*/ 19 w 41"/>
                <a:gd name="T3" fmla="*/ 1 h 40"/>
                <a:gd name="T4" fmla="*/ 40 w 41"/>
                <a:gd name="T5" fmla="*/ 19 h 40"/>
                <a:gd name="T6" fmla="*/ 22 w 41"/>
                <a:gd name="T7" fmla="*/ 39 h 40"/>
                <a:gd name="T8" fmla="*/ 1 w 41"/>
                <a:gd name="T9" fmla="*/ 2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1" y="21"/>
                  </a:moveTo>
                  <a:cubicBezTo>
                    <a:pt x="0" y="11"/>
                    <a:pt x="8" y="1"/>
                    <a:pt x="19" y="1"/>
                  </a:cubicBezTo>
                  <a:cubicBezTo>
                    <a:pt x="30" y="0"/>
                    <a:pt x="39" y="8"/>
                    <a:pt x="40" y="19"/>
                  </a:cubicBezTo>
                  <a:cubicBezTo>
                    <a:pt x="41" y="29"/>
                    <a:pt x="33" y="39"/>
                    <a:pt x="22" y="39"/>
                  </a:cubicBezTo>
                  <a:cubicBezTo>
                    <a:pt x="11" y="40"/>
                    <a:pt x="2" y="32"/>
                    <a:pt x="1" y="21"/>
                  </a:cubicBez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3" name="Freeform 156"/>
            <p:cNvSpPr>
              <a:spLocks/>
            </p:cNvSpPr>
            <p:nvPr/>
          </p:nvSpPr>
          <p:spPr bwMode="auto">
            <a:xfrm>
              <a:off x="4521201" y="5526088"/>
              <a:ext cx="168275" cy="123825"/>
            </a:xfrm>
            <a:custGeom>
              <a:avLst/>
              <a:gdLst>
                <a:gd name="T0" fmla="*/ 4 w 45"/>
                <a:gd name="T1" fmla="*/ 7 h 33"/>
                <a:gd name="T2" fmla="*/ 29 w 45"/>
                <a:gd name="T3" fmla="*/ 4 h 33"/>
                <a:gd name="T4" fmla="*/ 42 w 45"/>
                <a:gd name="T5" fmla="*/ 24 h 33"/>
                <a:gd name="T6" fmla="*/ 17 w 45"/>
                <a:gd name="T7" fmla="*/ 29 h 33"/>
                <a:gd name="T8" fmla="*/ 4 w 45"/>
                <a:gd name="T9" fmla="*/ 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33">
                  <a:moveTo>
                    <a:pt x="4" y="7"/>
                  </a:moveTo>
                  <a:cubicBezTo>
                    <a:pt x="7" y="1"/>
                    <a:pt x="19" y="0"/>
                    <a:pt x="29" y="4"/>
                  </a:cubicBezTo>
                  <a:cubicBezTo>
                    <a:pt x="39" y="9"/>
                    <a:pt x="45" y="18"/>
                    <a:pt x="42" y="24"/>
                  </a:cubicBezTo>
                  <a:cubicBezTo>
                    <a:pt x="39" y="31"/>
                    <a:pt x="28" y="33"/>
                    <a:pt x="17" y="29"/>
                  </a:cubicBezTo>
                  <a:cubicBezTo>
                    <a:pt x="6" y="24"/>
                    <a:pt x="0" y="14"/>
                    <a:pt x="4" y="7"/>
                  </a:cubicBezTo>
                  <a:close/>
                </a:path>
              </a:pathLst>
            </a:cu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4" name="Freeform 157"/>
            <p:cNvSpPr>
              <a:spLocks/>
            </p:cNvSpPr>
            <p:nvPr/>
          </p:nvSpPr>
          <p:spPr bwMode="auto">
            <a:xfrm>
              <a:off x="4341813" y="5589588"/>
              <a:ext cx="88900" cy="127000"/>
            </a:xfrm>
            <a:custGeom>
              <a:avLst/>
              <a:gdLst>
                <a:gd name="T0" fmla="*/ 7 w 24"/>
                <a:gd name="T1" fmla="*/ 1 h 34"/>
                <a:gd name="T2" fmla="*/ 21 w 24"/>
                <a:gd name="T3" fmla="*/ 15 h 34"/>
                <a:gd name="T4" fmla="*/ 18 w 24"/>
                <a:gd name="T5" fmla="*/ 33 h 34"/>
                <a:gd name="T6" fmla="*/ 3 w 24"/>
                <a:gd name="T7" fmla="*/ 20 h 34"/>
                <a:gd name="T8" fmla="*/ 7 w 24"/>
                <a:gd name="T9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34">
                  <a:moveTo>
                    <a:pt x="7" y="1"/>
                  </a:moveTo>
                  <a:cubicBezTo>
                    <a:pt x="12" y="0"/>
                    <a:pt x="19" y="6"/>
                    <a:pt x="21" y="15"/>
                  </a:cubicBezTo>
                  <a:cubicBezTo>
                    <a:pt x="24" y="23"/>
                    <a:pt x="22" y="31"/>
                    <a:pt x="18" y="33"/>
                  </a:cubicBezTo>
                  <a:cubicBezTo>
                    <a:pt x="13" y="34"/>
                    <a:pt x="6" y="29"/>
                    <a:pt x="3" y="20"/>
                  </a:cubicBezTo>
                  <a:cubicBezTo>
                    <a:pt x="0" y="11"/>
                    <a:pt x="2" y="2"/>
                    <a:pt x="7" y="1"/>
                  </a:cubicBezTo>
                  <a:close/>
                </a:path>
              </a:pathLst>
            </a:cu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5" name="Freeform 158"/>
            <p:cNvSpPr>
              <a:spLocks/>
            </p:cNvSpPr>
            <p:nvPr/>
          </p:nvSpPr>
          <p:spPr bwMode="auto">
            <a:xfrm>
              <a:off x="4135438" y="5368925"/>
              <a:ext cx="930275" cy="341312"/>
            </a:xfrm>
            <a:custGeom>
              <a:avLst/>
              <a:gdLst>
                <a:gd name="T0" fmla="*/ 0 w 248"/>
                <a:gd name="T1" fmla="*/ 38 h 91"/>
                <a:gd name="T2" fmla="*/ 67 w 248"/>
                <a:gd name="T3" fmla="*/ 4 h 91"/>
                <a:gd name="T4" fmla="*/ 219 w 248"/>
                <a:gd name="T5" fmla="*/ 59 h 91"/>
                <a:gd name="T6" fmla="*/ 89 w 248"/>
                <a:gd name="T7" fmla="*/ 24 h 91"/>
                <a:gd name="T8" fmla="*/ 0 w 248"/>
                <a:gd name="T9" fmla="*/ 73 h 91"/>
                <a:gd name="T10" fmla="*/ 0 w 248"/>
                <a:gd name="T11" fmla="*/ 3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" h="91">
                  <a:moveTo>
                    <a:pt x="0" y="38"/>
                  </a:moveTo>
                  <a:cubicBezTo>
                    <a:pt x="0" y="38"/>
                    <a:pt x="21" y="8"/>
                    <a:pt x="67" y="4"/>
                  </a:cubicBezTo>
                  <a:cubicBezTo>
                    <a:pt x="114" y="0"/>
                    <a:pt x="165" y="0"/>
                    <a:pt x="219" y="59"/>
                  </a:cubicBezTo>
                  <a:cubicBezTo>
                    <a:pt x="248" y="91"/>
                    <a:pt x="156" y="29"/>
                    <a:pt x="89" y="24"/>
                  </a:cubicBezTo>
                  <a:cubicBezTo>
                    <a:pt x="21" y="18"/>
                    <a:pt x="0" y="73"/>
                    <a:pt x="0" y="73"/>
                  </a:cubicBezTo>
                  <a:lnTo>
                    <a:pt x="0" y="38"/>
                  </a:ln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6" name="Freeform 159"/>
            <p:cNvSpPr>
              <a:spLocks/>
            </p:cNvSpPr>
            <p:nvPr/>
          </p:nvSpPr>
          <p:spPr bwMode="auto">
            <a:xfrm>
              <a:off x="4044951" y="5410200"/>
              <a:ext cx="1009650" cy="317500"/>
            </a:xfrm>
            <a:custGeom>
              <a:avLst/>
              <a:gdLst>
                <a:gd name="T0" fmla="*/ 0 w 269"/>
                <a:gd name="T1" fmla="*/ 84 h 85"/>
                <a:gd name="T2" fmla="*/ 34 w 269"/>
                <a:gd name="T3" fmla="*/ 47 h 85"/>
                <a:gd name="T4" fmla="*/ 86 w 269"/>
                <a:gd name="T5" fmla="*/ 6 h 85"/>
                <a:gd name="T6" fmla="*/ 205 w 269"/>
                <a:gd name="T7" fmla="*/ 37 h 85"/>
                <a:gd name="T8" fmla="*/ 269 w 269"/>
                <a:gd name="T9" fmla="*/ 81 h 85"/>
                <a:gd name="T10" fmla="*/ 137 w 269"/>
                <a:gd name="T11" fmla="*/ 19 h 85"/>
                <a:gd name="T12" fmla="*/ 67 w 269"/>
                <a:gd name="T13" fmla="*/ 25 h 85"/>
                <a:gd name="T14" fmla="*/ 22 w 269"/>
                <a:gd name="T15" fmla="*/ 85 h 85"/>
                <a:gd name="T16" fmla="*/ 0 w 269"/>
                <a:gd name="T17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85">
                  <a:moveTo>
                    <a:pt x="0" y="84"/>
                  </a:moveTo>
                  <a:cubicBezTo>
                    <a:pt x="0" y="84"/>
                    <a:pt x="22" y="63"/>
                    <a:pt x="34" y="47"/>
                  </a:cubicBezTo>
                  <a:cubicBezTo>
                    <a:pt x="46" y="32"/>
                    <a:pt x="62" y="12"/>
                    <a:pt x="86" y="6"/>
                  </a:cubicBezTo>
                  <a:cubicBezTo>
                    <a:pt x="111" y="0"/>
                    <a:pt x="168" y="18"/>
                    <a:pt x="205" y="37"/>
                  </a:cubicBezTo>
                  <a:cubicBezTo>
                    <a:pt x="243" y="56"/>
                    <a:pt x="269" y="81"/>
                    <a:pt x="269" y="81"/>
                  </a:cubicBezTo>
                  <a:cubicBezTo>
                    <a:pt x="269" y="81"/>
                    <a:pt x="186" y="24"/>
                    <a:pt x="137" y="19"/>
                  </a:cubicBezTo>
                  <a:cubicBezTo>
                    <a:pt x="88" y="14"/>
                    <a:pt x="87" y="16"/>
                    <a:pt x="67" y="25"/>
                  </a:cubicBezTo>
                  <a:cubicBezTo>
                    <a:pt x="47" y="34"/>
                    <a:pt x="22" y="85"/>
                    <a:pt x="22" y="85"/>
                  </a:cubicBezTo>
                  <a:lnTo>
                    <a:pt x="0" y="84"/>
                  </a:ln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7" name="Freeform 160"/>
            <p:cNvSpPr>
              <a:spLocks/>
            </p:cNvSpPr>
            <p:nvPr/>
          </p:nvSpPr>
          <p:spPr bwMode="auto">
            <a:xfrm>
              <a:off x="4135438" y="5727700"/>
              <a:ext cx="757238" cy="101600"/>
            </a:xfrm>
            <a:custGeom>
              <a:avLst/>
              <a:gdLst>
                <a:gd name="T0" fmla="*/ 202 w 202"/>
                <a:gd name="T1" fmla="*/ 0 h 27"/>
                <a:gd name="T2" fmla="*/ 141 w 202"/>
                <a:gd name="T3" fmla="*/ 16 h 27"/>
                <a:gd name="T4" fmla="*/ 0 w 202"/>
                <a:gd name="T5" fmla="*/ 2 h 27"/>
                <a:gd name="T6" fmla="*/ 122 w 202"/>
                <a:gd name="T7" fmla="*/ 14 h 27"/>
                <a:gd name="T8" fmla="*/ 202 w 202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27">
                  <a:moveTo>
                    <a:pt x="202" y="0"/>
                  </a:moveTo>
                  <a:cubicBezTo>
                    <a:pt x="202" y="0"/>
                    <a:pt x="174" y="8"/>
                    <a:pt x="141" y="16"/>
                  </a:cubicBezTo>
                  <a:cubicBezTo>
                    <a:pt x="99" y="27"/>
                    <a:pt x="0" y="2"/>
                    <a:pt x="0" y="2"/>
                  </a:cubicBezTo>
                  <a:cubicBezTo>
                    <a:pt x="122" y="14"/>
                    <a:pt x="122" y="14"/>
                    <a:pt x="122" y="14"/>
                  </a:cubicBezTo>
                  <a:lnTo>
                    <a:pt x="202" y="0"/>
                  </a:ln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8" name="Freeform 161"/>
            <p:cNvSpPr>
              <a:spLocks/>
            </p:cNvSpPr>
            <p:nvPr/>
          </p:nvSpPr>
          <p:spPr bwMode="auto">
            <a:xfrm>
              <a:off x="4419601" y="5383213"/>
              <a:ext cx="469900" cy="203200"/>
            </a:xfrm>
            <a:custGeom>
              <a:avLst/>
              <a:gdLst>
                <a:gd name="T0" fmla="*/ 0 w 125"/>
                <a:gd name="T1" fmla="*/ 19 h 54"/>
                <a:gd name="T2" fmla="*/ 36 w 125"/>
                <a:gd name="T3" fmla="*/ 10 h 54"/>
                <a:gd name="T4" fmla="*/ 44 w 125"/>
                <a:gd name="T5" fmla="*/ 22 h 54"/>
                <a:gd name="T6" fmla="*/ 81 w 125"/>
                <a:gd name="T7" fmla="*/ 15 h 54"/>
                <a:gd name="T8" fmla="*/ 84 w 125"/>
                <a:gd name="T9" fmla="*/ 33 h 54"/>
                <a:gd name="T10" fmla="*/ 119 w 125"/>
                <a:gd name="T11" fmla="*/ 36 h 54"/>
                <a:gd name="T12" fmla="*/ 123 w 125"/>
                <a:gd name="T13" fmla="*/ 54 h 54"/>
                <a:gd name="T14" fmla="*/ 66 w 125"/>
                <a:gd name="T15" fmla="*/ 34 h 54"/>
                <a:gd name="T16" fmla="*/ 0 w 125"/>
                <a:gd name="T17" fmla="*/ 1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54">
                  <a:moveTo>
                    <a:pt x="0" y="19"/>
                  </a:moveTo>
                  <a:cubicBezTo>
                    <a:pt x="0" y="19"/>
                    <a:pt x="13" y="17"/>
                    <a:pt x="36" y="10"/>
                  </a:cubicBezTo>
                  <a:cubicBezTo>
                    <a:pt x="59" y="3"/>
                    <a:pt x="44" y="22"/>
                    <a:pt x="44" y="22"/>
                  </a:cubicBezTo>
                  <a:cubicBezTo>
                    <a:pt x="44" y="22"/>
                    <a:pt x="75" y="31"/>
                    <a:pt x="81" y="15"/>
                  </a:cubicBezTo>
                  <a:cubicBezTo>
                    <a:pt x="86" y="0"/>
                    <a:pt x="84" y="33"/>
                    <a:pt x="84" y="33"/>
                  </a:cubicBezTo>
                  <a:cubicBezTo>
                    <a:pt x="84" y="33"/>
                    <a:pt x="114" y="47"/>
                    <a:pt x="119" y="36"/>
                  </a:cubicBezTo>
                  <a:cubicBezTo>
                    <a:pt x="125" y="25"/>
                    <a:pt x="123" y="54"/>
                    <a:pt x="123" y="54"/>
                  </a:cubicBezTo>
                  <a:cubicBezTo>
                    <a:pt x="66" y="34"/>
                    <a:pt x="66" y="34"/>
                    <a:pt x="66" y="34"/>
                  </a:cubicBezTo>
                  <a:lnTo>
                    <a:pt x="0" y="19"/>
                  </a:ln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9" name="Freeform 162"/>
            <p:cNvSpPr>
              <a:spLocks/>
            </p:cNvSpPr>
            <p:nvPr/>
          </p:nvSpPr>
          <p:spPr bwMode="auto">
            <a:xfrm>
              <a:off x="4826001" y="5540375"/>
              <a:ext cx="284163" cy="225425"/>
            </a:xfrm>
            <a:custGeom>
              <a:avLst/>
              <a:gdLst>
                <a:gd name="T0" fmla="*/ 19 w 76"/>
                <a:gd name="T1" fmla="*/ 12 h 60"/>
                <a:gd name="T2" fmla="*/ 51 w 76"/>
                <a:gd name="T3" fmla="*/ 6 h 60"/>
                <a:gd name="T4" fmla="*/ 41 w 76"/>
                <a:gd name="T5" fmla="*/ 23 h 60"/>
                <a:gd name="T6" fmla="*/ 73 w 76"/>
                <a:gd name="T7" fmla="*/ 24 h 60"/>
                <a:gd name="T8" fmla="*/ 52 w 76"/>
                <a:gd name="T9" fmla="*/ 36 h 60"/>
                <a:gd name="T10" fmla="*/ 65 w 76"/>
                <a:gd name="T11" fmla="*/ 48 h 60"/>
                <a:gd name="T12" fmla="*/ 48 w 76"/>
                <a:gd name="T13" fmla="*/ 45 h 60"/>
                <a:gd name="T14" fmla="*/ 65 w 76"/>
                <a:gd name="T15" fmla="*/ 60 h 60"/>
                <a:gd name="T16" fmla="*/ 12 w 76"/>
                <a:gd name="T17" fmla="*/ 52 h 60"/>
                <a:gd name="T18" fmla="*/ 40 w 76"/>
                <a:gd name="T19" fmla="*/ 38 h 60"/>
                <a:gd name="T20" fmla="*/ 19 w 76"/>
                <a:gd name="T21" fmla="*/ 1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" h="60">
                  <a:moveTo>
                    <a:pt x="19" y="12"/>
                  </a:moveTo>
                  <a:cubicBezTo>
                    <a:pt x="19" y="12"/>
                    <a:pt x="30" y="11"/>
                    <a:pt x="51" y="6"/>
                  </a:cubicBezTo>
                  <a:cubicBezTo>
                    <a:pt x="72" y="0"/>
                    <a:pt x="41" y="23"/>
                    <a:pt x="41" y="23"/>
                  </a:cubicBezTo>
                  <a:cubicBezTo>
                    <a:pt x="41" y="23"/>
                    <a:pt x="63" y="27"/>
                    <a:pt x="73" y="24"/>
                  </a:cubicBezTo>
                  <a:cubicBezTo>
                    <a:pt x="76" y="22"/>
                    <a:pt x="61" y="30"/>
                    <a:pt x="52" y="36"/>
                  </a:cubicBezTo>
                  <a:cubicBezTo>
                    <a:pt x="48" y="38"/>
                    <a:pt x="68" y="45"/>
                    <a:pt x="65" y="48"/>
                  </a:cubicBezTo>
                  <a:cubicBezTo>
                    <a:pt x="59" y="53"/>
                    <a:pt x="48" y="45"/>
                    <a:pt x="48" y="45"/>
                  </a:cubicBezTo>
                  <a:cubicBezTo>
                    <a:pt x="48" y="45"/>
                    <a:pt x="60" y="60"/>
                    <a:pt x="65" y="60"/>
                  </a:cubicBezTo>
                  <a:cubicBezTo>
                    <a:pt x="69" y="60"/>
                    <a:pt x="23" y="53"/>
                    <a:pt x="12" y="52"/>
                  </a:cubicBezTo>
                  <a:cubicBezTo>
                    <a:pt x="0" y="51"/>
                    <a:pt x="40" y="38"/>
                    <a:pt x="40" y="38"/>
                  </a:cubicBezTo>
                  <a:lnTo>
                    <a:pt x="19" y="12"/>
                  </a:ln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0" name="Freeform 163"/>
            <p:cNvSpPr>
              <a:spLocks/>
            </p:cNvSpPr>
            <p:nvPr/>
          </p:nvSpPr>
          <p:spPr bwMode="auto">
            <a:xfrm>
              <a:off x="3910013" y="5008563"/>
              <a:ext cx="1271588" cy="341312"/>
            </a:xfrm>
            <a:custGeom>
              <a:avLst/>
              <a:gdLst>
                <a:gd name="T0" fmla="*/ 339 w 339"/>
                <a:gd name="T1" fmla="*/ 91 h 91"/>
                <a:gd name="T2" fmla="*/ 274 w 339"/>
                <a:gd name="T3" fmla="*/ 28 h 91"/>
                <a:gd name="T4" fmla="*/ 48 w 339"/>
                <a:gd name="T5" fmla="*/ 17 h 91"/>
                <a:gd name="T6" fmla="*/ 31 w 339"/>
                <a:gd name="T7" fmla="*/ 60 h 91"/>
                <a:gd name="T8" fmla="*/ 119 w 339"/>
                <a:gd name="T9" fmla="*/ 42 h 91"/>
                <a:gd name="T10" fmla="*/ 295 w 339"/>
                <a:gd name="T11" fmla="*/ 61 h 91"/>
                <a:gd name="T12" fmla="*/ 339 w 339"/>
                <a:gd name="T13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9" h="91">
                  <a:moveTo>
                    <a:pt x="339" y="91"/>
                  </a:moveTo>
                  <a:cubicBezTo>
                    <a:pt x="339" y="91"/>
                    <a:pt x="306" y="42"/>
                    <a:pt x="274" y="28"/>
                  </a:cubicBezTo>
                  <a:cubicBezTo>
                    <a:pt x="243" y="14"/>
                    <a:pt x="78" y="0"/>
                    <a:pt x="48" y="17"/>
                  </a:cubicBezTo>
                  <a:cubicBezTo>
                    <a:pt x="20" y="31"/>
                    <a:pt x="0" y="67"/>
                    <a:pt x="31" y="60"/>
                  </a:cubicBezTo>
                  <a:cubicBezTo>
                    <a:pt x="46" y="57"/>
                    <a:pt x="74" y="50"/>
                    <a:pt x="119" y="42"/>
                  </a:cubicBezTo>
                  <a:cubicBezTo>
                    <a:pt x="166" y="34"/>
                    <a:pt x="265" y="37"/>
                    <a:pt x="295" y="61"/>
                  </a:cubicBezTo>
                  <a:cubicBezTo>
                    <a:pt x="316" y="77"/>
                    <a:pt x="339" y="91"/>
                    <a:pt x="339" y="91"/>
                  </a:cubicBezTo>
                  <a:close/>
                </a:path>
              </a:pathLst>
            </a:custGeom>
            <a:solidFill>
              <a:srgbClr val="A37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  <p:grpSp>
        <p:nvGrpSpPr>
          <p:cNvPr id="151" name="קבוצה 150"/>
          <p:cNvGrpSpPr/>
          <p:nvPr/>
        </p:nvGrpSpPr>
        <p:grpSpPr>
          <a:xfrm>
            <a:off x="6825552" y="2580588"/>
            <a:ext cx="630000" cy="630000"/>
            <a:chOff x="5773738" y="2420938"/>
            <a:chExt cx="1800225" cy="1800225"/>
          </a:xfrm>
        </p:grpSpPr>
        <p:sp>
          <p:nvSpPr>
            <p:cNvPr id="152" name="Oval 136"/>
            <p:cNvSpPr>
              <a:spLocks noChangeArrowheads="1"/>
            </p:cNvSpPr>
            <p:nvPr/>
          </p:nvSpPr>
          <p:spPr bwMode="auto">
            <a:xfrm>
              <a:off x="5773738" y="2420938"/>
              <a:ext cx="1800225" cy="1800225"/>
            </a:xfrm>
            <a:prstGeom prst="ellipse">
              <a:avLst/>
            </a:pr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3" name="Freeform 137"/>
            <p:cNvSpPr>
              <a:spLocks/>
            </p:cNvSpPr>
            <p:nvPr/>
          </p:nvSpPr>
          <p:spPr bwMode="auto">
            <a:xfrm>
              <a:off x="6367463" y="2817813"/>
              <a:ext cx="636588" cy="1023937"/>
            </a:xfrm>
            <a:custGeom>
              <a:avLst/>
              <a:gdLst>
                <a:gd name="T0" fmla="*/ 0 w 170"/>
                <a:gd name="T1" fmla="*/ 255 h 273"/>
                <a:gd name="T2" fmla="*/ 53 w 170"/>
                <a:gd name="T3" fmla="*/ 257 h 273"/>
                <a:gd name="T4" fmla="*/ 137 w 170"/>
                <a:gd name="T5" fmla="*/ 188 h 273"/>
                <a:gd name="T6" fmla="*/ 155 w 170"/>
                <a:gd name="T7" fmla="*/ 110 h 273"/>
                <a:gd name="T8" fmla="*/ 160 w 170"/>
                <a:gd name="T9" fmla="*/ 61 h 273"/>
                <a:gd name="T10" fmla="*/ 137 w 170"/>
                <a:gd name="T11" fmla="*/ 5 h 273"/>
                <a:gd name="T12" fmla="*/ 68 w 170"/>
                <a:gd name="T13" fmla="*/ 36 h 273"/>
                <a:gd name="T14" fmla="*/ 0 w 170"/>
                <a:gd name="T15" fmla="*/ 255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0" h="273">
                  <a:moveTo>
                    <a:pt x="0" y="255"/>
                  </a:moveTo>
                  <a:cubicBezTo>
                    <a:pt x="0" y="255"/>
                    <a:pt x="22" y="273"/>
                    <a:pt x="53" y="257"/>
                  </a:cubicBezTo>
                  <a:cubicBezTo>
                    <a:pt x="84" y="242"/>
                    <a:pt x="124" y="209"/>
                    <a:pt x="137" y="188"/>
                  </a:cubicBezTo>
                  <a:cubicBezTo>
                    <a:pt x="150" y="168"/>
                    <a:pt x="150" y="138"/>
                    <a:pt x="155" y="110"/>
                  </a:cubicBezTo>
                  <a:cubicBezTo>
                    <a:pt x="160" y="81"/>
                    <a:pt x="170" y="89"/>
                    <a:pt x="160" y="61"/>
                  </a:cubicBezTo>
                  <a:cubicBezTo>
                    <a:pt x="150" y="33"/>
                    <a:pt x="168" y="10"/>
                    <a:pt x="137" y="5"/>
                  </a:cubicBezTo>
                  <a:cubicBezTo>
                    <a:pt x="107" y="0"/>
                    <a:pt x="68" y="36"/>
                    <a:pt x="68" y="36"/>
                  </a:cubicBezTo>
                  <a:lnTo>
                    <a:pt x="0" y="255"/>
                  </a:lnTo>
                  <a:close/>
                </a:path>
              </a:pathLst>
            </a:custGeom>
            <a:solidFill>
              <a:srgbClr val="E5A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4" name="Freeform 138"/>
            <p:cNvSpPr>
              <a:spLocks/>
            </p:cNvSpPr>
            <p:nvPr/>
          </p:nvSpPr>
          <p:spPr bwMode="auto">
            <a:xfrm>
              <a:off x="6450013" y="2806700"/>
              <a:ext cx="520700" cy="754062"/>
            </a:xfrm>
            <a:custGeom>
              <a:avLst/>
              <a:gdLst>
                <a:gd name="T0" fmla="*/ 122 w 139"/>
                <a:gd name="T1" fmla="*/ 114 h 201"/>
                <a:gd name="T2" fmla="*/ 129 w 139"/>
                <a:gd name="T3" fmla="*/ 46 h 201"/>
                <a:gd name="T4" fmla="*/ 97 w 139"/>
                <a:gd name="T5" fmla="*/ 18 h 201"/>
                <a:gd name="T6" fmla="*/ 47 w 139"/>
                <a:gd name="T7" fmla="*/ 56 h 201"/>
                <a:gd name="T8" fmla="*/ 31 w 139"/>
                <a:gd name="T9" fmla="*/ 77 h 201"/>
                <a:gd name="T10" fmla="*/ 2 w 139"/>
                <a:gd name="T11" fmla="*/ 102 h 201"/>
                <a:gd name="T12" fmla="*/ 3 w 139"/>
                <a:gd name="T13" fmla="*/ 165 h 201"/>
                <a:gd name="T14" fmla="*/ 19 w 139"/>
                <a:gd name="T15" fmla="*/ 198 h 201"/>
                <a:gd name="T16" fmla="*/ 55 w 139"/>
                <a:gd name="T17" fmla="*/ 180 h 201"/>
                <a:gd name="T18" fmla="*/ 83 w 139"/>
                <a:gd name="T19" fmla="*/ 107 h 201"/>
                <a:gd name="T20" fmla="*/ 92 w 139"/>
                <a:gd name="T21" fmla="*/ 144 h 201"/>
                <a:gd name="T22" fmla="*/ 99 w 139"/>
                <a:gd name="T23" fmla="*/ 165 h 201"/>
                <a:gd name="T24" fmla="*/ 122 w 139"/>
                <a:gd name="T25" fmla="*/ 11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" h="201">
                  <a:moveTo>
                    <a:pt x="122" y="114"/>
                  </a:moveTo>
                  <a:cubicBezTo>
                    <a:pt x="122" y="114"/>
                    <a:pt x="139" y="67"/>
                    <a:pt x="129" y="46"/>
                  </a:cubicBezTo>
                  <a:cubicBezTo>
                    <a:pt x="120" y="25"/>
                    <a:pt x="125" y="0"/>
                    <a:pt x="97" y="18"/>
                  </a:cubicBezTo>
                  <a:cubicBezTo>
                    <a:pt x="69" y="37"/>
                    <a:pt x="47" y="56"/>
                    <a:pt x="47" y="56"/>
                  </a:cubicBezTo>
                  <a:cubicBezTo>
                    <a:pt x="47" y="56"/>
                    <a:pt x="31" y="67"/>
                    <a:pt x="31" y="77"/>
                  </a:cubicBezTo>
                  <a:cubicBezTo>
                    <a:pt x="31" y="86"/>
                    <a:pt x="5" y="93"/>
                    <a:pt x="2" y="102"/>
                  </a:cubicBezTo>
                  <a:cubicBezTo>
                    <a:pt x="0" y="112"/>
                    <a:pt x="3" y="156"/>
                    <a:pt x="3" y="165"/>
                  </a:cubicBezTo>
                  <a:cubicBezTo>
                    <a:pt x="3" y="175"/>
                    <a:pt x="5" y="201"/>
                    <a:pt x="19" y="198"/>
                  </a:cubicBezTo>
                  <a:cubicBezTo>
                    <a:pt x="33" y="196"/>
                    <a:pt x="55" y="189"/>
                    <a:pt x="55" y="180"/>
                  </a:cubicBezTo>
                  <a:cubicBezTo>
                    <a:pt x="55" y="170"/>
                    <a:pt x="83" y="107"/>
                    <a:pt x="83" y="107"/>
                  </a:cubicBezTo>
                  <a:cubicBezTo>
                    <a:pt x="83" y="107"/>
                    <a:pt x="92" y="135"/>
                    <a:pt x="92" y="144"/>
                  </a:cubicBezTo>
                  <a:cubicBezTo>
                    <a:pt x="92" y="154"/>
                    <a:pt x="76" y="198"/>
                    <a:pt x="99" y="165"/>
                  </a:cubicBezTo>
                  <a:cubicBezTo>
                    <a:pt x="122" y="133"/>
                    <a:pt x="122" y="114"/>
                    <a:pt x="122" y="114"/>
                  </a:cubicBezTo>
                  <a:close/>
                </a:path>
              </a:pathLst>
            </a:custGeom>
            <a:solidFill>
              <a:srgbClr val="EFC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5" name="Freeform 139"/>
            <p:cNvSpPr>
              <a:spLocks/>
            </p:cNvSpPr>
            <p:nvPr/>
          </p:nvSpPr>
          <p:spPr bwMode="auto">
            <a:xfrm>
              <a:off x="6475413" y="2897188"/>
              <a:ext cx="469900" cy="762000"/>
            </a:xfrm>
            <a:custGeom>
              <a:avLst/>
              <a:gdLst>
                <a:gd name="T0" fmla="*/ 30 w 125"/>
                <a:gd name="T1" fmla="*/ 158 h 203"/>
                <a:gd name="T2" fmla="*/ 28 w 125"/>
                <a:gd name="T3" fmla="*/ 136 h 203"/>
                <a:gd name="T4" fmla="*/ 38 w 125"/>
                <a:gd name="T5" fmla="*/ 107 h 203"/>
                <a:gd name="T6" fmla="*/ 48 w 125"/>
                <a:gd name="T7" fmla="*/ 34 h 203"/>
                <a:gd name="T8" fmla="*/ 90 w 125"/>
                <a:gd name="T9" fmla="*/ 9 h 203"/>
                <a:gd name="T10" fmla="*/ 96 w 125"/>
                <a:gd name="T11" fmla="*/ 155 h 203"/>
                <a:gd name="T12" fmla="*/ 94 w 125"/>
                <a:gd name="T13" fmla="*/ 156 h 203"/>
                <a:gd name="T14" fmla="*/ 101 w 125"/>
                <a:gd name="T15" fmla="*/ 70 h 203"/>
                <a:gd name="T16" fmla="*/ 60 w 125"/>
                <a:gd name="T17" fmla="*/ 45 h 203"/>
                <a:gd name="T18" fmla="*/ 55 w 125"/>
                <a:gd name="T19" fmla="*/ 58 h 203"/>
                <a:gd name="T20" fmla="*/ 76 w 125"/>
                <a:gd name="T21" fmla="*/ 96 h 203"/>
                <a:gd name="T22" fmla="*/ 74 w 125"/>
                <a:gd name="T23" fmla="*/ 142 h 203"/>
                <a:gd name="T24" fmla="*/ 50 w 125"/>
                <a:gd name="T25" fmla="*/ 81 h 203"/>
                <a:gd name="T26" fmla="*/ 55 w 125"/>
                <a:gd name="T27" fmla="*/ 122 h 203"/>
                <a:gd name="T28" fmla="*/ 44 w 125"/>
                <a:gd name="T29" fmla="*/ 203 h 203"/>
                <a:gd name="T30" fmla="*/ 37 w 125"/>
                <a:gd name="T31" fmla="*/ 172 h 203"/>
                <a:gd name="T32" fmla="*/ 0 w 125"/>
                <a:gd name="T33" fmla="*/ 188 h 203"/>
                <a:gd name="T34" fmla="*/ 30 w 125"/>
                <a:gd name="T35" fmla="*/ 158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5" h="203">
                  <a:moveTo>
                    <a:pt x="30" y="158"/>
                  </a:moveTo>
                  <a:cubicBezTo>
                    <a:pt x="44" y="144"/>
                    <a:pt x="26" y="147"/>
                    <a:pt x="28" y="136"/>
                  </a:cubicBezTo>
                  <a:cubicBezTo>
                    <a:pt x="29" y="126"/>
                    <a:pt x="36" y="118"/>
                    <a:pt x="38" y="107"/>
                  </a:cubicBezTo>
                  <a:cubicBezTo>
                    <a:pt x="41" y="81"/>
                    <a:pt x="29" y="57"/>
                    <a:pt x="48" y="34"/>
                  </a:cubicBezTo>
                  <a:cubicBezTo>
                    <a:pt x="60" y="20"/>
                    <a:pt x="78" y="9"/>
                    <a:pt x="90" y="9"/>
                  </a:cubicBezTo>
                  <a:cubicBezTo>
                    <a:pt x="125" y="9"/>
                    <a:pt x="119" y="133"/>
                    <a:pt x="96" y="155"/>
                  </a:cubicBezTo>
                  <a:cubicBezTo>
                    <a:pt x="95" y="155"/>
                    <a:pt x="95" y="155"/>
                    <a:pt x="94" y="156"/>
                  </a:cubicBezTo>
                  <a:cubicBezTo>
                    <a:pt x="89" y="129"/>
                    <a:pt x="103" y="99"/>
                    <a:pt x="101" y="70"/>
                  </a:cubicBezTo>
                  <a:cubicBezTo>
                    <a:pt x="99" y="37"/>
                    <a:pt x="81" y="0"/>
                    <a:pt x="60" y="45"/>
                  </a:cubicBezTo>
                  <a:cubicBezTo>
                    <a:pt x="58" y="50"/>
                    <a:pt x="56" y="54"/>
                    <a:pt x="55" y="58"/>
                  </a:cubicBezTo>
                  <a:cubicBezTo>
                    <a:pt x="60" y="60"/>
                    <a:pt x="72" y="69"/>
                    <a:pt x="76" y="96"/>
                  </a:cubicBezTo>
                  <a:cubicBezTo>
                    <a:pt x="80" y="130"/>
                    <a:pt x="74" y="142"/>
                    <a:pt x="74" y="142"/>
                  </a:cubicBezTo>
                  <a:cubicBezTo>
                    <a:pt x="74" y="142"/>
                    <a:pt x="68" y="94"/>
                    <a:pt x="50" y="81"/>
                  </a:cubicBezTo>
                  <a:cubicBezTo>
                    <a:pt x="50" y="94"/>
                    <a:pt x="51" y="107"/>
                    <a:pt x="55" y="122"/>
                  </a:cubicBezTo>
                  <a:cubicBezTo>
                    <a:pt x="63" y="150"/>
                    <a:pt x="47" y="175"/>
                    <a:pt x="44" y="203"/>
                  </a:cubicBezTo>
                  <a:cubicBezTo>
                    <a:pt x="43" y="193"/>
                    <a:pt x="42" y="181"/>
                    <a:pt x="37" y="172"/>
                  </a:cubicBezTo>
                  <a:cubicBezTo>
                    <a:pt x="30" y="160"/>
                    <a:pt x="0" y="188"/>
                    <a:pt x="0" y="188"/>
                  </a:cubicBezTo>
                  <a:cubicBezTo>
                    <a:pt x="0" y="188"/>
                    <a:pt x="16" y="172"/>
                    <a:pt x="30" y="158"/>
                  </a:cubicBezTo>
                  <a:close/>
                </a:path>
              </a:pathLst>
            </a:custGeom>
            <a:solidFill>
              <a:srgbClr val="A37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6" name="Freeform 164"/>
            <p:cNvSpPr>
              <a:spLocks/>
            </p:cNvSpPr>
            <p:nvPr/>
          </p:nvSpPr>
          <p:spPr bwMode="auto">
            <a:xfrm>
              <a:off x="6546851" y="3340100"/>
              <a:ext cx="82550" cy="123825"/>
            </a:xfrm>
            <a:custGeom>
              <a:avLst/>
              <a:gdLst>
                <a:gd name="T0" fmla="*/ 18 w 22"/>
                <a:gd name="T1" fmla="*/ 0 h 33"/>
                <a:gd name="T2" fmla="*/ 9 w 22"/>
                <a:gd name="T3" fmla="*/ 22 h 33"/>
                <a:gd name="T4" fmla="*/ 18 w 22"/>
                <a:gd name="T5" fmla="*/ 32 h 33"/>
                <a:gd name="T6" fmla="*/ 18 w 22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33">
                  <a:moveTo>
                    <a:pt x="18" y="0"/>
                  </a:moveTo>
                  <a:cubicBezTo>
                    <a:pt x="18" y="0"/>
                    <a:pt x="0" y="18"/>
                    <a:pt x="9" y="22"/>
                  </a:cubicBezTo>
                  <a:cubicBezTo>
                    <a:pt x="18" y="26"/>
                    <a:pt x="15" y="33"/>
                    <a:pt x="18" y="32"/>
                  </a:cubicBezTo>
                  <a:cubicBezTo>
                    <a:pt x="22" y="31"/>
                    <a:pt x="18" y="0"/>
                    <a:pt x="18" y="0"/>
                  </a:cubicBezTo>
                  <a:close/>
                </a:path>
              </a:pathLst>
            </a:custGeom>
            <a:solidFill>
              <a:srgbClr val="57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9253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87873" y="877273"/>
            <a:ext cx="75608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התאימו בין הגירוי לחוש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5192514" y="2601734"/>
            <a:ext cx="1768433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15000"/>
              </a:lnSpc>
            </a:pPr>
            <a:r>
              <a:rPr lang="he-IL" sz="2400" dirty="0">
                <a:solidFill>
                  <a:srgbClr val="5B5B5B"/>
                </a:solidFill>
              </a:rPr>
              <a:t>אנרגיה כימית</a:t>
            </a:r>
            <a:endParaRPr lang="en-US" sz="2400" dirty="0">
              <a:solidFill>
                <a:srgbClr val="5B5B5B"/>
              </a:solidFill>
              <a:latin typeface="Calibri"/>
              <a:ea typeface="Calibri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1590522" y="3770970"/>
            <a:ext cx="2778325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15000"/>
              </a:lnSpc>
            </a:pPr>
            <a:r>
              <a:rPr lang="he-IL" sz="2400" dirty="0" smtClean="0">
                <a:solidFill>
                  <a:srgbClr val="5B5B5B"/>
                </a:solidFill>
              </a:rPr>
              <a:t>חוש הריח וחוש הטעם</a:t>
            </a:r>
            <a:endParaRPr lang="en-US" sz="2400" dirty="0">
              <a:solidFill>
                <a:srgbClr val="5B5B5B"/>
              </a:solidFill>
              <a:latin typeface="Calibri"/>
              <a:ea typeface="Calibri"/>
            </a:endParaRPr>
          </a:p>
        </p:txBody>
      </p:sp>
      <p:sp>
        <p:nvSpPr>
          <p:cNvPr id="38" name="מלבן 37"/>
          <p:cNvSpPr/>
          <p:nvPr/>
        </p:nvSpPr>
        <p:spPr>
          <a:xfrm>
            <a:off x="2765516" y="2601901"/>
            <a:ext cx="1595309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15000"/>
              </a:lnSpc>
            </a:pPr>
            <a:r>
              <a:rPr lang="he-IL" sz="2400" dirty="0" smtClean="0">
                <a:solidFill>
                  <a:srgbClr val="5B5B5B"/>
                </a:solidFill>
              </a:rPr>
              <a:t>חוש הראייה</a:t>
            </a:r>
            <a:endParaRPr lang="en-US" sz="2400" dirty="0">
              <a:solidFill>
                <a:srgbClr val="5B5B5B"/>
              </a:solidFill>
              <a:latin typeface="Calibri"/>
              <a:ea typeface="Calibri"/>
            </a:endParaRPr>
          </a:p>
        </p:txBody>
      </p:sp>
      <p:sp>
        <p:nvSpPr>
          <p:cNvPr id="39" name="מלבן 38"/>
          <p:cNvSpPr/>
          <p:nvPr/>
        </p:nvSpPr>
        <p:spPr>
          <a:xfrm>
            <a:off x="2612544" y="3186688"/>
            <a:ext cx="1750800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15000"/>
              </a:lnSpc>
            </a:pPr>
            <a:r>
              <a:rPr lang="he-IL" sz="2400" dirty="0" smtClean="0">
                <a:solidFill>
                  <a:srgbClr val="5B5B5B"/>
                </a:solidFill>
              </a:rPr>
              <a:t>חוש השמיעה</a:t>
            </a:r>
            <a:endParaRPr lang="en-US" sz="2400" dirty="0">
              <a:solidFill>
                <a:srgbClr val="5B5B5B"/>
              </a:solidFill>
              <a:latin typeface="Calibri"/>
              <a:ea typeface="Calibri"/>
            </a:endParaRPr>
          </a:p>
        </p:txBody>
      </p:sp>
      <p:sp>
        <p:nvSpPr>
          <p:cNvPr id="28" name="מלבן 27"/>
          <p:cNvSpPr/>
          <p:nvPr/>
        </p:nvSpPr>
        <p:spPr>
          <a:xfrm>
            <a:off x="5192514" y="3186107"/>
            <a:ext cx="2103461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15000"/>
              </a:lnSpc>
            </a:pPr>
            <a:r>
              <a:rPr lang="he-IL" sz="2400" dirty="0" smtClean="0">
                <a:solidFill>
                  <a:srgbClr val="5B5B5B"/>
                </a:solidFill>
              </a:rPr>
              <a:t>אנרגית חום/לחץ</a:t>
            </a:r>
            <a:endParaRPr lang="en-US" sz="2400" dirty="0">
              <a:solidFill>
                <a:srgbClr val="5B5B5B"/>
              </a:solidFill>
              <a:latin typeface="Calibri"/>
              <a:ea typeface="Calibri"/>
            </a:endParaRPr>
          </a:p>
        </p:txBody>
      </p:sp>
      <p:sp>
        <p:nvSpPr>
          <p:cNvPr id="29" name="מלבן 28"/>
          <p:cNvSpPr/>
          <p:nvPr/>
        </p:nvSpPr>
        <p:spPr>
          <a:xfrm>
            <a:off x="2589114" y="4360342"/>
            <a:ext cx="1765227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15000"/>
              </a:lnSpc>
            </a:pPr>
            <a:r>
              <a:rPr lang="he-IL" sz="2400" dirty="0" smtClean="0">
                <a:solidFill>
                  <a:srgbClr val="5B5B5B"/>
                </a:solidFill>
              </a:rPr>
              <a:t>חושי המישוש</a:t>
            </a:r>
            <a:endParaRPr lang="en-US" sz="2400" dirty="0">
              <a:solidFill>
                <a:srgbClr val="5B5B5B"/>
              </a:solidFill>
              <a:latin typeface="Calibri"/>
              <a:ea typeface="Calibri"/>
            </a:endParaRPr>
          </a:p>
        </p:txBody>
      </p:sp>
      <p:cxnSp>
        <p:nvCxnSpPr>
          <p:cNvPr id="30" name="מחבר ישר 29"/>
          <p:cNvCxnSpPr/>
          <p:nvPr/>
        </p:nvCxnSpPr>
        <p:spPr>
          <a:xfrm flipH="1">
            <a:off x="4211960" y="3431562"/>
            <a:ext cx="1106274" cy="1251313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מלבן 33"/>
          <p:cNvSpPr/>
          <p:nvPr/>
        </p:nvSpPr>
        <p:spPr>
          <a:xfrm>
            <a:off x="5189592" y="3770970"/>
            <a:ext cx="1802096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15000"/>
              </a:lnSpc>
            </a:pPr>
            <a:r>
              <a:rPr lang="he-IL" sz="2400" dirty="0" smtClean="0">
                <a:solidFill>
                  <a:srgbClr val="5B5B5B"/>
                </a:solidFill>
              </a:rPr>
              <a:t>אנרגיה מכנית</a:t>
            </a:r>
            <a:endParaRPr lang="en-US" sz="2400" dirty="0">
              <a:solidFill>
                <a:srgbClr val="5B5B5B"/>
              </a:solidFill>
              <a:latin typeface="Calibri"/>
              <a:ea typeface="Calibri"/>
            </a:endParaRPr>
          </a:p>
        </p:txBody>
      </p:sp>
      <p:cxnSp>
        <p:nvCxnSpPr>
          <p:cNvPr id="36" name="מחבר ישר 35"/>
          <p:cNvCxnSpPr/>
          <p:nvPr/>
        </p:nvCxnSpPr>
        <p:spPr>
          <a:xfrm flipH="1">
            <a:off x="4211960" y="2924944"/>
            <a:ext cx="1080120" cy="117195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מלבן 36"/>
          <p:cNvSpPr/>
          <p:nvPr/>
        </p:nvSpPr>
        <p:spPr>
          <a:xfrm>
            <a:off x="5187610" y="4365104"/>
            <a:ext cx="1585690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15000"/>
              </a:lnSpc>
            </a:pPr>
            <a:r>
              <a:rPr lang="he-IL" sz="2400" dirty="0" smtClean="0">
                <a:solidFill>
                  <a:srgbClr val="5B5B5B"/>
                </a:solidFill>
              </a:rPr>
              <a:t>אנרגיית אור</a:t>
            </a:r>
            <a:endParaRPr lang="en-US" sz="2400" dirty="0">
              <a:solidFill>
                <a:srgbClr val="5B5B5B"/>
              </a:solidFill>
              <a:latin typeface="Calibri"/>
              <a:ea typeface="Calibri"/>
            </a:endParaRPr>
          </a:p>
        </p:txBody>
      </p:sp>
      <p:cxnSp>
        <p:nvCxnSpPr>
          <p:cNvPr id="42" name="מחבר ישר 41"/>
          <p:cNvCxnSpPr/>
          <p:nvPr/>
        </p:nvCxnSpPr>
        <p:spPr>
          <a:xfrm flipH="1" flipV="1">
            <a:off x="4211960" y="3431562"/>
            <a:ext cx="1080120" cy="625656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מחבר ישר 44"/>
          <p:cNvCxnSpPr/>
          <p:nvPr/>
        </p:nvCxnSpPr>
        <p:spPr>
          <a:xfrm flipH="1" flipV="1">
            <a:off x="4211960" y="2846608"/>
            <a:ext cx="1106274" cy="1758608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52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4546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4546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8" grpId="0"/>
      <p:bldP spid="39" grpId="0"/>
      <p:bldP spid="28" grpId="0"/>
      <p:bldP spid="29" grpId="0"/>
      <p:bldP spid="34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468313" y="873766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/>
              <a:t>חושים של חיות וחיקוי </a:t>
            </a:r>
            <a:r>
              <a:rPr lang="he-IL" sz="2400" b="1" dirty="0" smtClean="0"/>
              <a:t>הטבע</a:t>
            </a:r>
            <a:endParaRPr lang="en-US" sz="2400" b="1" dirty="0"/>
          </a:p>
        </p:txBody>
      </p:sp>
      <p:sp>
        <p:nvSpPr>
          <p:cNvPr id="2" name="מלבן 1"/>
          <p:cNvSpPr/>
          <p:nvPr/>
        </p:nvSpPr>
        <p:spPr>
          <a:xfrm>
            <a:off x="395288" y="1375347"/>
            <a:ext cx="8353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החושים הקיימים בגוף האדם הם לא החושים היחידים הקיימים בטבע. לחיות רבות יש חושים שאין לבני אדם, ונביא פה רק דוגמאות מעטות מתוך עושר החיישנים הקיים: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6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Picture 66" descr="http://upload.wikimedia.org/wikipedia/commons/thumb/3/3e/ScalopusAquaticus.jpg/640px-ScalopusAquatic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397" y="908049"/>
            <a:ext cx="2153326" cy="149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95289" y="692696"/>
            <a:ext cx="6048919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חוֹלד</a:t>
            </a:r>
            <a:r>
              <a:rPr lang="he-IL" altLang="en-US" sz="24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(</a:t>
            </a:r>
            <a:r>
              <a:rPr lang="es-ES" altLang="en-US" sz="24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mole</a:t>
            </a:r>
            <a:r>
              <a:rPr lang="he-IL" altLang="en-US" sz="24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): </a:t>
            </a:r>
            <a:endParaRPr kumimoji="0" lang="he-IL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he-IL" altLang="en-US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חי במחילות באדמה. משתמש </a:t>
            </a:r>
            <a:r>
              <a:rPr lang="he-IL" altLang="en-US" dirty="0">
                <a:latin typeface="Calibri" pitchFamily="34" charset="0"/>
                <a:ea typeface="Calibri" pitchFamily="34" charset="0"/>
                <a:cs typeface="Arial" pitchFamily="34" charset="0"/>
              </a:rPr>
              <a:t>ביכולתו לחוש שדות </a:t>
            </a:r>
            <a:r>
              <a:rPr lang="he-IL" altLang="en-US" dirty="0" err="1">
                <a:latin typeface="Calibri" pitchFamily="34" charset="0"/>
                <a:ea typeface="Calibri" pitchFamily="34" charset="0"/>
                <a:cs typeface="Arial" pitchFamily="34" charset="0"/>
              </a:rPr>
              <a:t>מנגטיים</a:t>
            </a:r>
            <a:r>
              <a:rPr lang="he-IL" altLang="en-US" dirty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he-IL" altLang="en-US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תת-קרקעיים.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he-IL" altLang="en-US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r>
              <a:rPr lang="he-IL" dirty="0" smtClean="0"/>
              <a:t>לחולד יש קולטנים שממירים אנרגיה של שדה מגנטי ל</a:t>
            </a:r>
            <a:r>
              <a:rPr lang="he-IL" dirty="0"/>
              <a:t>________ </a:t>
            </a:r>
            <a:r>
              <a:rPr lang="he-IL" dirty="0" smtClean="0"/>
              <a:t>שמגיע </a:t>
            </a:r>
            <a:r>
              <a:rPr lang="he-IL" dirty="0"/>
              <a:t>אל ה</a:t>
            </a:r>
            <a:r>
              <a:rPr lang="he-IL" dirty="0" smtClean="0"/>
              <a:t>________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e-IL" dirty="0" smtClean="0"/>
              <a:t>ועובר </a:t>
            </a:r>
            <a:r>
              <a:rPr lang="he-IL" dirty="0"/>
              <a:t>עיבוד.</a:t>
            </a:r>
          </a:p>
          <a:p>
            <a:r>
              <a:rPr lang="he-IL" dirty="0"/>
              <a:t>כך נוצרת </a:t>
            </a:r>
            <a:r>
              <a:rPr lang="he-IL" dirty="0" smtClean="0"/>
              <a:t>לחולד חוויה </a:t>
            </a:r>
            <a:r>
              <a:rPr lang="he-IL" dirty="0"/>
              <a:t>של </a:t>
            </a:r>
            <a:r>
              <a:rPr lang="he-IL" dirty="0" smtClean="0"/>
              <a:t>התמצאות מרחבית שמסייעת לו בניווט למרחקים ארוכים.</a:t>
            </a:r>
            <a:endParaRPr lang="en-US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he-IL" altLang="en-US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he-IL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בנוסף, החולד</a:t>
            </a:r>
            <a:r>
              <a:rPr kumimoji="0" lang="he-IL" alt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מתקשר עם בני מינו מבלי להיתקל בהם פנים אל פנים, דרך יצירה של </a:t>
            </a:r>
            <a:r>
              <a:rPr kumimoji="0" lang="he-IL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תנודות זעירות באדמה.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he-IL" altLang="en-US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r>
              <a:rPr lang="he-IL" altLang="en-US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לחולד </a:t>
            </a:r>
            <a:r>
              <a:rPr lang="he-IL" dirty="0"/>
              <a:t>יש קולטנים </a:t>
            </a:r>
            <a:r>
              <a:rPr lang="he-IL" dirty="0" smtClean="0"/>
              <a:t>שרגישים לתנודות זעירות באדמה. הקולטנים ממירים </a:t>
            </a:r>
            <a:r>
              <a:rPr lang="he-IL" dirty="0"/>
              <a:t>אנרגיה של </a:t>
            </a:r>
            <a:r>
              <a:rPr lang="he-IL" dirty="0" smtClean="0"/>
              <a:t>תנועה ל</a:t>
            </a:r>
            <a:r>
              <a:rPr lang="he-IL" dirty="0"/>
              <a:t>________ </a:t>
            </a:r>
            <a:r>
              <a:rPr lang="he-IL" dirty="0" smtClean="0"/>
              <a:t>שמגיע </a:t>
            </a:r>
            <a:r>
              <a:rPr lang="he-IL" dirty="0"/>
              <a:t>אל ה</a:t>
            </a:r>
            <a:r>
              <a:rPr lang="he-IL" dirty="0" smtClean="0"/>
              <a:t>_______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e-IL" dirty="0"/>
              <a:t>ועובר עיבוד.</a:t>
            </a:r>
          </a:p>
          <a:p>
            <a:r>
              <a:rPr lang="he-IL" dirty="0"/>
              <a:t>כך נוצרת לחולד חוויה </a:t>
            </a:r>
            <a:r>
              <a:rPr lang="he-IL" dirty="0" smtClean="0"/>
              <a:t>של שפה, שדרכה הוא מתקשר עם בני מינו. </a:t>
            </a:r>
          </a:p>
          <a:p>
            <a:endParaRPr kumimoji="0" lang="he-IL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endParaRPr lang="he-IL" altLang="en-US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71427" y="2173502"/>
            <a:ext cx="8926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solidFill>
                  <a:schemeClr val="accent2"/>
                </a:solidFill>
              </a:rPr>
              <a:t>?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6048" y="1923156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solidFill>
                  <a:schemeClr val="accent2"/>
                </a:solidFill>
              </a:rPr>
              <a:t>?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42309" y="4384824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solidFill>
                  <a:schemeClr val="accent2"/>
                </a:solidFill>
              </a:rPr>
              <a:t>?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5922" y="4378973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solidFill>
                  <a:schemeClr val="accent2"/>
                </a:solidFill>
              </a:rPr>
              <a:t>?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602035" y="1923156"/>
            <a:ext cx="1188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solidFill>
                  <a:schemeClr val="accent2"/>
                </a:solidFill>
              </a:rPr>
              <a:t>אות חשמלי</a:t>
            </a:r>
          </a:p>
        </p:txBody>
      </p:sp>
      <p:sp>
        <p:nvSpPr>
          <p:cNvPr id="11" name="מלבן 10"/>
          <p:cNvSpPr/>
          <p:nvPr/>
        </p:nvSpPr>
        <p:spPr>
          <a:xfrm>
            <a:off x="4710827" y="2189913"/>
            <a:ext cx="429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solidFill>
                  <a:schemeClr val="accent2"/>
                </a:solidFill>
              </a:rPr>
              <a:t>מוח</a:t>
            </a:r>
            <a:endParaRPr lang="he-IL" dirty="0">
              <a:solidFill>
                <a:schemeClr val="accent2"/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2834283" y="4384824"/>
            <a:ext cx="1188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solidFill>
                  <a:schemeClr val="accent2"/>
                </a:solidFill>
              </a:rPr>
              <a:t>אות חשמלי</a:t>
            </a:r>
          </a:p>
        </p:txBody>
      </p:sp>
      <p:sp>
        <p:nvSpPr>
          <p:cNvPr id="13" name="מלבן 12"/>
          <p:cNvSpPr/>
          <p:nvPr/>
        </p:nvSpPr>
        <p:spPr>
          <a:xfrm>
            <a:off x="1126135" y="4379877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solidFill>
                  <a:schemeClr val="accent2"/>
                </a:solidFill>
              </a:rPr>
              <a:t>מוח</a:t>
            </a:r>
            <a:endParaRPr lang="he-IL" dirty="0">
              <a:solidFill>
                <a:schemeClr val="accent2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592397" y="2563165"/>
            <a:ext cx="215332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900" i="1" dirty="0"/>
              <a:t>(</a:t>
            </a:r>
            <a:r>
              <a:rPr lang="he-IL" sz="900" i="1" dirty="0" err="1"/>
              <a:t>ויקיקומונס</a:t>
            </a:r>
            <a:r>
              <a:rPr lang="he-IL" sz="900" i="1" dirty="0"/>
              <a:t>, התמונה צולמה על ידי </a:t>
            </a:r>
            <a:r>
              <a:rPr lang="en-US" sz="900" i="1" dirty="0"/>
              <a:t>Kenneth Catania, Vanderbilt  University</a:t>
            </a:r>
            <a:r>
              <a:rPr lang="he-IL" sz="900" i="1" dirty="0"/>
              <a:t> ומוצגת לפי </a:t>
            </a:r>
            <a:r>
              <a:rPr lang="he-IL" sz="900" i="1" dirty="0" err="1"/>
              <a:t>רשיון</a:t>
            </a:r>
            <a:r>
              <a:rPr lang="he-IL" sz="900" i="1" dirty="0"/>
              <a:t> </a:t>
            </a:r>
            <a:r>
              <a:rPr lang="en-US" sz="900" i="1" dirty="0">
                <a:hlinkClick r:id="rId3"/>
              </a:rPr>
              <a:t>CC BY-SA 3.0</a:t>
            </a:r>
            <a:r>
              <a:rPr lang="he-IL" sz="900" i="1" dirty="0"/>
              <a:t>)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047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6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Picture 67" descr="http://upload.wikimedia.org/wikipedia/commons/thumb/a/a2/Southern_stingray_st_croix.jpg/640px-Southern_stingray_st_croi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908049"/>
            <a:ext cx="2160587" cy="161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95289" y="711855"/>
            <a:ext cx="5976936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he-IL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כרישים וחתולי ים:</a:t>
            </a:r>
            <a:r>
              <a:rPr kumimoji="0" lang="he-IL" alt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he-IL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מייצרים שדה חשמלי ודוגמים את העיוות שלו במרחב, וכך מזהים את מיקומם של מזון וסכנות.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altLang="en-US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r>
              <a:rPr lang="he-IL" dirty="0" smtClean="0"/>
              <a:t>לכרישים יש </a:t>
            </a:r>
            <a:r>
              <a:rPr lang="he-IL" dirty="0"/>
              <a:t>קולטנים שממירים אנרגיה </a:t>
            </a:r>
            <a:r>
              <a:rPr lang="he-IL" dirty="0" smtClean="0"/>
              <a:t>חשמלית מהסביבה ל________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e-IL" dirty="0"/>
              <a:t>שמגיע אל </a:t>
            </a:r>
            <a:r>
              <a:rPr lang="he-IL" dirty="0" smtClean="0"/>
              <a:t>ה________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e-IL" dirty="0"/>
              <a:t>ועובר עיבוד.</a:t>
            </a:r>
          </a:p>
          <a:p>
            <a:endParaRPr lang="he-IL" dirty="0" smtClean="0"/>
          </a:p>
          <a:p>
            <a:r>
              <a:rPr lang="he-IL" dirty="0" smtClean="0"/>
              <a:t>זאת הדרך שלהם "לראות" היכן נמצא מזון או היכן נמצאת סכנה.</a:t>
            </a:r>
            <a:endParaRPr lang="en-US" dirty="0"/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altLang="en-US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altLang="en-US" sz="2000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6150" y="2186047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solidFill>
                  <a:schemeClr val="accent2"/>
                </a:solidFill>
              </a:rPr>
              <a:t>?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7824" y="2185814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solidFill>
                  <a:schemeClr val="accent2"/>
                </a:solidFill>
              </a:rPr>
              <a:t>?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5038124" y="2186047"/>
            <a:ext cx="1188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solidFill>
                  <a:schemeClr val="accent2"/>
                </a:solidFill>
              </a:rPr>
              <a:t>אות חשמלי</a:t>
            </a:r>
          </a:p>
        </p:txBody>
      </p:sp>
      <p:sp>
        <p:nvSpPr>
          <p:cNvPr id="8" name="מלבן 7"/>
          <p:cNvSpPr/>
          <p:nvPr/>
        </p:nvSpPr>
        <p:spPr>
          <a:xfrm>
            <a:off x="3268037" y="2186718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solidFill>
                  <a:schemeClr val="accent2"/>
                </a:solidFill>
              </a:rPr>
              <a:t>מוח</a:t>
            </a:r>
            <a:endParaRPr lang="he-IL" dirty="0">
              <a:solidFill>
                <a:schemeClr val="accent2"/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038235" y="2483604"/>
            <a:ext cx="30702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900" i="1" dirty="0"/>
              <a:t>(מקור: </a:t>
            </a:r>
            <a:endParaRPr lang="he-IL" sz="900" i="1" dirty="0" smtClean="0"/>
          </a:p>
          <a:p>
            <a:r>
              <a:rPr lang="he-IL" sz="900" i="1" dirty="0" smtClean="0"/>
              <a:t> </a:t>
            </a:r>
            <a:r>
              <a:rPr lang="en-US" sz="900" u="sng" dirty="0">
                <a:hlinkClick r:id="rId3"/>
              </a:rPr>
              <a:t>http://www.photolib.noaa.gov/htmls/reef1842.htm</a:t>
            </a:r>
            <a:r>
              <a:rPr lang="he-IL" sz="900" i="1" dirty="0"/>
              <a:t>)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1242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ערכת נושא של Office">
  <a:themeElements>
    <a:clrScheme name="התאמה אישית 2">
      <a:dk1>
        <a:srgbClr val="5B5B5B"/>
      </a:dk1>
      <a:lt1>
        <a:sysClr val="window" lastClr="FFFFFF"/>
      </a:lt1>
      <a:dk2>
        <a:srgbClr val="1F2549"/>
      </a:dk2>
      <a:lt2>
        <a:srgbClr val="E7E6E6"/>
      </a:lt2>
      <a:accent1>
        <a:srgbClr val="5B9BD5"/>
      </a:accent1>
      <a:accent2>
        <a:srgbClr val="EE5A12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788</Words>
  <Application>Microsoft Office PowerPoint</Application>
  <PresentationFormat>‫הצגה על המסך (4:3)</PresentationFormat>
  <Paragraphs>134</Paragraphs>
  <Slides>17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18" baseType="lpstr">
      <vt:lpstr>ערכת נושא של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Shiri Makov</dc:creator>
  <cp:lastModifiedBy>Yair Ben-Horin</cp:lastModifiedBy>
  <cp:revision>122</cp:revision>
  <dcterms:created xsi:type="dcterms:W3CDTF">2015-07-15T15:29:04Z</dcterms:created>
  <dcterms:modified xsi:type="dcterms:W3CDTF">2016-09-12T15:31:50Z</dcterms:modified>
</cp:coreProperties>
</file>