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0F0036C-76DB-4626-A679-4DC1330FCA3E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139B212-BEC3-4F91-A331-2A7F9F76616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0254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48990-CC55-4DDF-9E6E-EF4F4EAF8D11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7511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67844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701252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6" name="Shape 3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41966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48990-CC55-4DDF-9E6E-EF4F4EAF8D11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398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78554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96860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45904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7" name="Shape 2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50579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3604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0269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6863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3A84-8887-4DE4-A435-B13C1F6A1DE9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644B-28AB-4F76-8E9F-48A2860BEE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889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3A84-8887-4DE4-A435-B13C1F6A1DE9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644B-28AB-4F76-8E9F-48A2860BEE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130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3A84-8887-4DE4-A435-B13C1F6A1DE9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644B-28AB-4F76-8E9F-48A2860BEE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6855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נושאי השיעור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1450848" y="97191"/>
            <a:ext cx="10241355" cy="3600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17" name="Shape 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5359" y="188640"/>
            <a:ext cx="1002111" cy="288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Shape 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84944" y="495306"/>
            <a:ext cx="10311112" cy="95238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719403" y="709066"/>
            <a:ext cx="10982040" cy="45693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66700" indent="-154940" rtl="0">
              <a:spcBef>
                <a:spcPts val="0"/>
              </a:spcBef>
              <a:buClr>
                <a:srgbClr val="E36C09"/>
              </a:buClr>
              <a:buFont typeface="Questrial"/>
              <a:buChar char="◄"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057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3A84-8887-4DE4-A435-B13C1F6A1DE9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644B-28AB-4F76-8E9F-48A2860BEE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769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3A84-8887-4DE4-A435-B13C1F6A1DE9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644B-28AB-4F76-8E9F-48A2860BEE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5864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3A84-8887-4DE4-A435-B13C1F6A1DE9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644B-28AB-4F76-8E9F-48A2860BEE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426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3A84-8887-4DE4-A435-B13C1F6A1DE9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644B-28AB-4F76-8E9F-48A2860BEE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498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3A84-8887-4DE4-A435-B13C1F6A1DE9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644B-28AB-4F76-8E9F-48A2860BEE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792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3A84-8887-4DE4-A435-B13C1F6A1DE9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644B-28AB-4F76-8E9F-48A2860BEE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021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3A84-8887-4DE4-A435-B13C1F6A1DE9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644B-28AB-4F76-8E9F-48A2860BEE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565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3A84-8887-4DE4-A435-B13C1F6A1DE9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644B-28AB-4F76-8E9F-48A2860BEE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974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63A84-8887-4DE4-A435-B13C1F6A1DE9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F644B-28AB-4F76-8E9F-48A2860BEE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906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OWIpKd3FWUU" TargetMode="External"/><Relationship Id="rId4" Type="http://schemas.openxmlformats.org/officeDocument/2006/relationships/hyperlink" Target="https://www.youtube.com/watch?v=OWIpKd3FWU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dirty="0" smtClean="0"/>
              <a:t>נגד משתנה </a:t>
            </a:r>
            <a:r>
              <a:rPr lang="he-IL" dirty="0" err="1" smtClean="0"/>
              <a:t>ופוטנציאומטר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8681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2612136" y="97191"/>
            <a:ext cx="7681016" cy="36004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rtl="1">
              <a:lnSpc>
                <a:spcPct val="100000"/>
              </a:lnSpc>
              <a:buClr>
                <a:srgbClr val="E36C09"/>
              </a:buClr>
              <a:buSzPct val="25000"/>
            </a:pPr>
            <a:r>
              <a:rPr lang="x-none" sz="2400" b="1">
                <a:solidFill>
                  <a:srgbClr val="E36C09"/>
                </a:solidFill>
                <a:latin typeface="Questrial"/>
                <a:ea typeface="Questrial"/>
                <a:cs typeface="Questrial"/>
                <a:sym typeface="Questrial"/>
              </a:rPr>
              <a:t>פתרון תרגיל 6 א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2063552" y="709066"/>
            <a:ext cx="8236530" cy="456937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 rtl="1">
              <a:buSzPct val="110000"/>
              <a:buFont typeface="Arial"/>
              <a:buAutoNum type="arabicPeriod"/>
            </a:pP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מהו הפרש הפוטנציאלים על הנגד R?</a:t>
            </a: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rtl="1">
              <a:spcBef>
                <a:spcPts val="320"/>
              </a:spcBef>
              <a:buSzPct val="110000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מאחר שמד המתח מורה אפס: </a:t>
            </a: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rtl="1">
              <a:spcBef>
                <a:spcPts val="320"/>
              </a:spcBef>
              <a:buSzPct val="110000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הפרש הפוטנציאלים על cm50 		        ומכיוון שהתיל אחיד      </a:t>
            </a: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266700" rtl="1">
              <a:spcBef>
                <a:spcPts val="320"/>
              </a:spcBef>
              <a:buSzPct val="110000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(אורך הקטע CN 30 ס"מ והפרש הפוטנציאל ליחידת אורך הוא </a:t>
            </a:r>
            <a:r>
              <a:rPr lang="he-IL" sz="25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x-none" sz="25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</a:t>
            </a:r>
            <a:r>
              <a:rPr lang="he-IL" sz="25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25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וולט </a:t>
            </a: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לכל </a:t>
            </a:r>
            <a:r>
              <a:rPr lang="x-none" sz="25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ס"מ.</a:t>
            </a:r>
            <a:endParaRPr lang="x-none"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Shape 247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248" name="Shape 2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5812" y="1447302"/>
            <a:ext cx="1578539" cy="451634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Shape 249"/>
          <p:cNvSpPr/>
          <p:nvPr/>
        </p:nvSpPr>
        <p:spPr>
          <a:xfrm>
            <a:off x="1524000" y="2286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0" name="Shape 250"/>
          <p:cNvSpPr/>
          <p:nvPr/>
        </p:nvSpPr>
        <p:spPr>
          <a:xfrm>
            <a:off x="1676400" y="1524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251" name="Shape 25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5812" y="2187388"/>
            <a:ext cx="1280650" cy="433313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Shape 252"/>
          <p:cNvSpPr/>
          <p:nvPr/>
        </p:nvSpPr>
        <p:spPr>
          <a:xfrm>
            <a:off x="1676400" y="3810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3" name="Shape 253"/>
          <p:cNvSpPr/>
          <p:nvPr/>
        </p:nvSpPr>
        <p:spPr>
          <a:xfrm>
            <a:off x="1828800" y="3048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254" name="Shape 25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72400" y="2676250"/>
            <a:ext cx="1190645" cy="416573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Shape 255"/>
          <p:cNvSpPr/>
          <p:nvPr/>
        </p:nvSpPr>
        <p:spPr>
          <a:xfrm>
            <a:off x="1828800" y="5334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4711688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2612136" y="97191"/>
            <a:ext cx="7681016" cy="36004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rtl="1">
              <a:lnSpc>
                <a:spcPct val="100000"/>
              </a:lnSpc>
              <a:buClr>
                <a:srgbClr val="E36C09"/>
              </a:buClr>
              <a:buSzPct val="25000"/>
            </a:pPr>
            <a:r>
              <a:rPr lang="x-none" sz="2400" b="1">
                <a:solidFill>
                  <a:srgbClr val="E36C09"/>
                </a:solidFill>
                <a:latin typeface="Questrial"/>
                <a:ea typeface="Questrial"/>
                <a:cs typeface="Questrial"/>
                <a:sym typeface="Questrial"/>
              </a:rPr>
              <a:t>פתרון תרגיל 6 ב</a:t>
            </a:r>
          </a:p>
        </p:txBody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2063552" y="709066"/>
            <a:ext cx="8236530" cy="456937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 rtl="1">
              <a:buSzPct val="110000"/>
              <a:buFont typeface="Arial"/>
              <a:buAutoNum type="arabicPeriod" startAt="2"/>
            </a:pP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מהי עוצמת הזרם העובר בנגד R?</a:t>
            </a: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Shape 262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263" name="Shape 2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25135" y="2956860"/>
            <a:ext cx="5007876" cy="1319305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Shape 264"/>
          <p:cNvSpPr/>
          <p:nvPr/>
        </p:nvSpPr>
        <p:spPr>
          <a:xfrm>
            <a:off x="1524000" y="4064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326677669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2612136" y="97191"/>
            <a:ext cx="7681016" cy="36004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rtl="1">
              <a:lnSpc>
                <a:spcPct val="100000"/>
              </a:lnSpc>
              <a:buClr>
                <a:srgbClr val="E36C09"/>
              </a:buClr>
              <a:buSzPct val="25000"/>
            </a:pPr>
            <a:r>
              <a:rPr lang="x-none" sz="2400" b="1">
                <a:solidFill>
                  <a:srgbClr val="E36C09"/>
                </a:solidFill>
                <a:latin typeface="Questrial"/>
                <a:ea typeface="Questrial"/>
                <a:cs typeface="Questrial"/>
                <a:sym typeface="Questrial"/>
              </a:rPr>
              <a:t>פתרון תרגיל 6 ג</a:t>
            </a:r>
          </a:p>
        </p:txBody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860612" y="709066"/>
            <a:ext cx="9439470" cy="456937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 rtl="1">
              <a:buSzPct val="110000"/>
              <a:buFont typeface="Arial"/>
              <a:buAutoNum type="arabicPeriod" startAt="3"/>
            </a:pP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אחר חישוב התלמידה מצאה שהתנגדות הנגד Rx היא Ω 60. האם הממצא הזה של התלמידה נכון? </a:t>
            </a:r>
            <a:r>
              <a:rPr lang="x-none" sz="2500" u="sng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נמק</a:t>
            </a: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rtl="1">
              <a:spcBef>
                <a:spcPts val="320"/>
              </a:spcBef>
              <a:buSzPct val="110000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הואיל ואורך הקטע MC 20 ס"מ : </a:t>
            </a:r>
          </a:p>
          <a:p>
            <a:pPr indent="-266700" rtl="1">
              <a:spcBef>
                <a:spcPts val="320"/>
              </a:spcBef>
              <a:buSzPct val="110000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הזרם דרך נגד Rx שווה לזרם דרך נגד R (מד המתח מורה 0):</a:t>
            </a: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lang="he-IL" sz="25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rtl="1">
              <a:spcBef>
                <a:spcPts val="320"/>
              </a:spcBef>
              <a:buSzPct val="110000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הממצא של התלמידה נכון.</a:t>
            </a: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Shape 271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272" name="Shape 2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82735" y="1861343"/>
            <a:ext cx="1734079" cy="358775"/>
          </a:xfrm>
          <a:prstGeom prst="rect">
            <a:avLst/>
          </a:prstGeom>
          <a:noFill/>
          <a:ln>
            <a:noFill/>
          </a:ln>
        </p:spPr>
      </p:pic>
      <p:sp>
        <p:nvSpPr>
          <p:cNvPr id="273" name="Shape 273"/>
          <p:cNvSpPr/>
          <p:nvPr/>
        </p:nvSpPr>
        <p:spPr>
          <a:xfrm>
            <a:off x="1524000" y="2286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4" name="Shape 274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275" name="Shape 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26264" y="2823422"/>
            <a:ext cx="2939472" cy="1276349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Shape 276"/>
          <p:cNvSpPr/>
          <p:nvPr/>
        </p:nvSpPr>
        <p:spPr>
          <a:xfrm>
            <a:off x="1524000" y="8382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368501911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2612136" y="97191"/>
            <a:ext cx="7681016" cy="36004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rtl="1">
              <a:lnSpc>
                <a:spcPct val="100000"/>
              </a:lnSpc>
              <a:buClr>
                <a:srgbClr val="E36C09"/>
              </a:buClr>
              <a:buSzPct val="25000"/>
            </a:pPr>
            <a:r>
              <a:rPr lang="x-none" sz="2400" b="1">
                <a:solidFill>
                  <a:srgbClr val="E36C09"/>
                </a:solidFill>
                <a:latin typeface="Questrial"/>
                <a:ea typeface="Questrial"/>
                <a:cs typeface="Questrial"/>
                <a:sym typeface="Questrial"/>
              </a:rPr>
              <a:t>פתרון תרגיל 6 ד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1335741" y="709065"/>
            <a:ext cx="8964341" cy="5404863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 rtl="1">
              <a:buSzPct val="110000"/>
              <a:buFont typeface="Arial"/>
              <a:buAutoNum type="arabicPeriod" startAt="4"/>
            </a:pP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סרטט גרף של המתח V שיראה הוולטמטר, כפונקציה של המרחק x, שבין נקודת המגע לנקודה M.</a:t>
            </a: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266700" rtl="1">
              <a:spcBef>
                <a:spcPts val="320"/>
              </a:spcBef>
              <a:buSzPct val="110000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מהנתון: כאשר x=20 cm מד המתח מראה שיש הפרש פוטנציאלים של 0V.</a:t>
            </a:r>
          </a:p>
        </p:txBody>
      </p:sp>
      <p:pic>
        <p:nvPicPr>
          <p:cNvPr id="283" name="Shape 2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47472" y="2563160"/>
            <a:ext cx="2971799" cy="2728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Shape 28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31002" y="2798175"/>
            <a:ext cx="2908299" cy="27312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22514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2612136" y="97191"/>
            <a:ext cx="7681016" cy="36004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rtl="1">
              <a:lnSpc>
                <a:spcPct val="100000"/>
              </a:lnSpc>
              <a:buClr>
                <a:srgbClr val="E36C09"/>
              </a:buClr>
              <a:buSzPct val="25000"/>
            </a:pPr>
            <a:r>
              <a:rPr lang="x-none" sz="2400" b="1">
                <a:solidFill>
                  <a:srgbClr val="E36C09"/>
                </a:solidFill>
                <a:latin typeface="Questrial"/>
                <a:ea typeface="Questrial"/>
                <a:cs typeface="Questrial"/>
                <a:sym typeface="Questrial"/>
              </a:rPr>
              <a:t>פתרון תרגיל 6 ה</a:t>
            </a:r>
          </a:p>
        </p:txBody>
      </p:sp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2063552" y="709066"/>
            <a:ext cx="8236530" cy="456937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 rtl="1">
              <a:buSzPct val="110000"/>
              <a:buFont typeface="Arial"/>
              <a:buAutoNum type="arabicPeriod" startAt="5"/>
            </a:pP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התלמידה העבירה את נקודת המגע מנקודה C לנקודה D, הנמצאת באמצע התיל MN. </a:t>
            </a:r>
            <a:b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מהי קריאת המתח בוולטמטר? </a:t>
            </a:r>
            <a:r>
              <a:rPr lang="x-none" sz="2500" u="sng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הסבר</a:t>
            </a: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342900" indent="-23114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rtl="1">
              <a:spcBef>
                <a:spcPts val="320"/>
              </a:spcBef>
              <a:buSzPct val="110000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מאחר שהנקודה היא נקודת האמצע, המתח על התיל שווה בשני חלקיו, כלומר:</a:t>
            </a: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rtl="1">
              <a:spcBef>
                <a:spcPts val="320"/>
              </a:spcBef>
              <a:buSzPct val="110000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אפשר להגיע לתוצאה גם ע"י קריאה ישירה מהגרף.</a:t>
            </a: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Shape 291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292" name="Shape 2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88024" y="2857314"/>
            <a:ext cx="3439084" cy="1634003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/>
          <p:nvPr/>
        </p:nvSpPr>
        <p:spPr>
          <a:xfrm>
            <a:off x="1524000" y="4572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23918142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2612136" y="97191"/>
            <a:ext cx="7681016" cy="36004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rtl="1">
              <a:lnSpc>
                <a:spcPct val="100000"/>
              </a:lnSpc>
              <a:buClr>
                <a:srgbClr val="E36C09"/>
              </a:buClr>
              <a:buSzPct val="25000"/>
            </a:pPr>
            <a:r>
              <a:rPr lang="x-none" sz="2400" b="1">
                <a:solidFill>
                  <a:srgbClr val="E36C09"/>
                </a:solidFill>
                <a:latin typeface="Questrial"/>
                <a:ea typeface="Questrial"/>
                <a:cs typeface="Questrial"/>
                <a:sym typeface="Questrial"/>
              </a:rPr>
              <a:t>תרגיל 7 </a:t>
            </a:r>
            <a:r>
              <a:rPr lang="x-none" sz="1800" b="1">
                <a:solidFill>
                  <a:srgbClr val="E36C09"/>
                </a:solidFill>
                <a:latin typeface="Questrial"/>
                <a:ea typeface="Questrial"/>
                <a:cs typeface="Questrial"/>
                <a:sym typeface="Questrial"/>
              </a:rPr>
              <a:t>מבחינת הבגרות 2001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2082800" y="709066"/>
            <a:ext cx="8916894" cy="4983522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0" indent="0" rtl="1">
              <a:buSzPct val="25000"/>
              <a:buNone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בתרשים שלפניך מתואר מעגל חשמלי הכולל מקור מתח, חמישה נגדים ומפסק S  פתוח. </a:t>
            </a:r>
            <a:b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התנגדויות הנגדים ומתח המקור רשומים בתרשים.</a:t>
            </a:r>
          </a:p>
          <a:p>
            <a:pPr marL="342900" indent="-23114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 rtl="1">
              <a:spcBef>
                <a:spcPts val="320"/>
              </a:spcBef>
              <a:buSzPct val="110000"/>
              <a:buFont typeface="Arial"/>
              <a:buAutoNum type="arabicPeriod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(1) חשב את הזרם העובר דרך מקור המתח. </a:t>
            </a: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(2) חשב את המתח על הפסק S.</a:t>
            </a: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(3) איזו משתי הנקודות, B  או C, נמצאת בפוטנציאל גבוה יותר? </a:t>
            </a:r>
            <a:r>
              <a:rPr lang="x-none" sz="25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הסבר</a:t>
            </a: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 rtl="1">
              <a:spcBef>
                <a:spcPts val="320"/>
              </a:spcBef>
              <a:buSzPct val="110000"/>
              <a:buFont typeface="Arial"/>
              <a:buAutoNum type="arabicPeriod" startAt="2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(1) מהו סכום המתחים לאורך המסלול E D C B A.</a:t>
            </a: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(2) מהו סכום המתחים לארוך המסלול E D B C ?A</a:t>
            </a: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(3) הסבר את הקשר בין שני הסכומים.</a:t>
            </a: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0" name="Shape 30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808" y="3518272"/>
            <a:ext cx="3392038" cy="2695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4420193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Shape 3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3063" y="1791135"/>
            <a:ext cx="3181349" cy="2609849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Shape 306"/>
          <p:cNvSpPr txBox="1">
            <a:spLocks noGrp="1"/>
          </p:cNvSpPr>
          <p:nvPr>
            <p:ph type="title"/>
          </p:nvPr>
        </p:nvSpPr>
        <p:spPr>
          <a:xfrm>
            <a:off x="2612136" y="97191"/>
            <a:ext cx="7681016" cy="36004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rtl="1">
              <a:lnSpc>
                <a:spcPct val="100000"/>
              </a:lnSpc>
              <a:buClr>
                <a:srgbClr val="E36C09"/>
              </a:buClr>
              <a:buSzPct val="25000"/>
            </a:pPr>
            <a:r>
              <a:rPr lang="x-none" sz="2400" b="1">
                <a:solidFill>
                  <a:srgbClr val="E36C09"/>
                </a:solidFill>
                <a:latin typeface="Questrial"/>
                <a:ea typeface="Questrial"/>
                <a:cs typeface="Questrial"/>
                <a:sym typeface="Questrial"/>
              </a:rPr>
              <a:t>פתרון 7</a:t>
            </a:r>
          </a:p>
        </p:txBody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1031306" y="746138"/>
            <a:ext cx="9636694" cy="5844133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 rtl="1">
              <a:buSzPct val="110000"/>
              <a:buFont typeface="Arial"/>
              <a:buAutoNum type="arabicPeriod"/>
            </a:pP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(1) חשב את הזרם העובר דרך מקור המתח. </a:t>
            </a: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(2) חשב את המתח על הפסק S.</a:t>
            </a: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(3) איזו משתי הנקודות, B  או C, נמצאת בפוטנציאל גבוה יותר? </a:t>
            </a:r>
            <a:r>
              <a:rPr lang="x-none" sz="2500" u="sng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הסבר</a:t>
            </a: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rtl="1">
              <a:spcBef>
                <a:spcPts val="320"/>
              </a:spcBef>
              <a:buSzPct val="110000"/>
              <a:buFont typeface="Questrial"/>
              <a:buAutoNum type="arabicPeriod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(1) נחשב את ההתנגדות השקולה: </a:t>
            </a: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בשני הענפים התנגדות שקולה זהה, לכן הזרם שזורם בכל ענף שווה למחצית הזרם הכללי. </a:t>
            </a:r>
            <a:b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נחשב את המתחים:</a:t>
            </a: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(3) מכאן:  		 הנקודה C נמצאת בפוטנציאל גבוה יותר.</a:t>
            </a: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Shape 308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309" name="Shape 30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71828" y="2835220"/>
            <a:ext cx="1998133" cy="1449972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Shape 310"/>
          <p:cNvSpPr/>
          <p:nvPr/>
        </p:nvSpPr>
        <p:spPr>
          <a:xfrm>
            <a:off x="1524000" y="10414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11" name="Shape 311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312" name="Shape 3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68756" y="5078941"/>
            <a:ext cx="3255656" cy="1474259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Shape 313"/>
          <p:cNvSpPr/>
          <p:nvPr/>
        </p:nvSpPr>
        <p:spPr>
          <a:xfrm>
            <a:off x="1524000" y="9144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14" name="Shape 314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315" name="Shape 3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85435" y="6024033"/>
            <a:ext cx="674980" cy="296333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Shape 316"/>
          <p:cNvSpPr/>
          <p:nvPr/>
        </p:nvSpPr>
        <p:spPr>
          <a:xfrm>
            <a:off x="1524000" y="2286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3107735324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2612136" y="97191"/>
            <a:ext cx="7681016" cy="36004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rtl="1">
              <a:lnSpc>
                <a:spcPct val="100000"/>
              </a:lnSpc>
              <a:buClr>
                <a:srgbClr val="E36C09"/>
              </a:buClr>
              <a:buSzPct val="25000"/>
            </a:pPr>
            <a:r>
              <a:rPr lang="x-none" sz="2400" b="1">
                <a:solidFill>
                  <a:srgbClr val="E36C09"/>
                </a:solidFill>
                <a:latin typeface="Questrial"/>
                <a:ea typeface="Questrial"/>
                <a:cs typeface="Questrial"/>
                <a:sym typeface="Questrial"/>
              </a:rPr>
              <a:t>פתרון 7 המשך</a:t>
            </a:r>
          </a:p>
        </p:txBody>
      </p:sp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797859" y="709065"/>
            <a:ext cx="9502223" cy="553036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 rtl="1">
              <a:buSzPct val="110000"/>
              <a:buFont typeface="Arial"/>
              <a:buAutoNum type="arabicPeriod" startAt="2"/>
            </a:pP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(1) מהו סכום המתחים לאורך המסלול E D C B A ?</a:t>
            </a: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(2) מהו סכום המתחים לאורך המסלול A C B D E ?</a:t>
            </a: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(3) הסבר את הקשר בין שני הסכומים.</a:t>
            </a: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סכום המתחים בכל מסלול שהוא, היוצא מA - ומגיע ל-E שווה ל- V15 כי הוא שווה למתח של מקור המתח.</a:t>
            </a:r>
          </a:p>
        </p:txBody>
      </p:sp>
      <p:pic>
        <p:nvPicPr>
          <p:cNvPr id="323" name="Shape 3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7481" y="2029199"/>
            <a:ext cx="3181349" cy="26098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595355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אובייקט 3"/>
          <p:cNvGraphicFramePr>
            <a:graphicFrameLocks noChangeAspect="1"/>
          </p:cNvGraphicFramePr>
          <p:nvPr>
            <p:extLst/>
          </p:nvPr>
        </p:nvGraphicFramePr>
        <p:xfrm>
          <a:off x="4048941" y="1640205"/>
          <a:ext cx="6122450" cy="2521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3" imgW="4122000" imgH="1695600" progId="ConceptDraw.Document">
                  <p:embed/>
                </p:oleObj>
              </mc:Choice>
              <mc:Fallback>
                <p:oleObj r:id="rId3" imgW="4122000" imgH="1695600" progId="ConceptDra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941" y="1640205"/>
                        <a:ext cx="6122450" cy="25210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759200" y="366712"/>
            <a:ext cx="4841875" cy="7381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he-IL" altLang="he-IL" sz="4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נגד משתנה (</a:t>
            </a:r>
            <a:r>
              <a:rPr lang="he-IL" altLang="he-IL" sz="40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ראוסטט</a:t>
            </a:r>
            <a:r>
              <a:rPr lang="he-IL" altLang="he-IL" sz="40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) </a:t>
            </a:r>
            <a:endParaRPr lang="he-IL" altLang="he-IL" sz="4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69975" y="4338935"/>
            <a:ext cx="102203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בהעברת מגע נייד מנקודה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B</a:t>
            </a:r>
            <a:r>
              <a:rPr lang="he-IL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לנקודה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A</a:t>
            </a:r>
            <a:r>
              <a:rPr lang="he-IL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התנגדותו של נגד משתנה גדלה, לכן זרם במעגל קטן , אבל לא מתאפס כי התנגדות אף פעם לא מגיעה לאינסוף, אז מנורה לא תפסיק להאיר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Miriam" panose="020B0502050101010101" pitchFamily="34" charset="-79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04800" y="2125404"/>
            <a:ext cx="28225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בשימוש שני מגעים בלבד – קבוע ונייד (גררה)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Miriam" panose="020B0502050101010101" pitchFamily="34" charset="-79"/>
            </a:endParaRPr>
          </a:p>
        </p:txBody>
      </p:sp>
      <p:pic>
        <p:nvPicPr>
          <p:cNvPr id="1032" name="Picture 8" descr="http://www.ru.all.biz/img/ru/catalog/161428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50" y="343296"/>
            <a:ext cx="2181225" cy="154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static.kupindoslike.com/reostat-250w_slika_L_1101764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4743"/>
            <a:ext cx="2187082" cy="16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9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619125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err="1" smtClean="0"/>
              <a:t>פוטנציאומטר</a:t>
            </a:r>
            <a:endParaRPr lang="he-IL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28800" y="2743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/>
          </p:nvPr>
        </p:nvGraphicFramePr>
        <p:xfrm>
          <a:off x="3809999" y="1248410"/>
          <a:ext cx="5605463" cy="2989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3" imgW="4118400" imgH="2199600" progId="ConceptDraw.Document">
                  <p:embed/>
                </p:oleObj>
              </mc:Choice>
              <mc:Fallback>
                <p:oleObj r:id="rId3" imgW="4118400" imgH="2199600" progId="ConceptDra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9999" y="1248410"/>
                        <a:ext cx="5605463" cy="29895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מלבן 4"/>
          <p:cNvSpPr/>
          <p:nvPr/>
        </p:nvSpPr>
        <p:spPr>
          <a:xfrm>
            <a:off x="647700" y="4410670"/>
            <a:ext cx="112585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בהעברת  מגע נייד מנקודה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B</a:t>
            </a:r>
            <a:r>
              <a:rPr lang="he-IL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לנקודה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A</a:t>
            </a:r>
            <a:r>
              <a:rPr lang="he-IL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ההתנגדות של חלק מהנגד </a:t>
            </a:r>
            <a:r>
              <a:rPr lang="he-I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שהנורה </a:t>
            </a:r>
            <a:r>
              <a:rPr lang="he-IL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מקבילה אליו קטנה ובקצה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A</a:t>
            </a:r>
            <a:r>
              <a:rPr lang="he-IL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התנגדותו שווה </a:t>
            </a:r>
            <a:r>
              <a:rPr lang="he-I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לאפס. אז </a:t>
            </a:r>
            <a:r>
              <a:rPr lang="he-IL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מתח על מנורה שווה לאפס, לכן </a:t>
            </a:r>
            <a:r>
              <a:rPr lang="he-I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הנורה </a:t>
            </a:r>
            <a:r>
              <a:rPr lang="he-IL" sz="32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לא תאיר כלל.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Miriam" panose="020B05020501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417513" y="1988253"/>
            <a:ext cx="28225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בשימוש שלושה מגעים – שני מגעים קבועים ומגע נייד (גררה)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Miriam" panose="020B0502050101010101" pitchFamily="34" charset="-79"/>
            </a:endParaRPr>
          </a:p>
        </p:txBody>
      </p:sp>
      <p:pic>
        <p:nvPicPr>
          <p:cNvPr id="7" name="Picture 8" descr="http://www.ru.all.biz/img/ru/catalog/161428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50" y="343296"/>
            <a:ext cx="2181225" cy="154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http://static.kupindoslike.com/reostat-250w_slika_L_1101764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4743"/>
            <a:ext cx="2187082" cy="16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303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dirty="0" smtClean="0"/>
              <a:t>גשר </a:t>
            </a:r>
            <a:r>
              <a:rPr lang="he-IL" dirty="0" err="1" smtClean="0"/>
              <a:t>ויטסטון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3162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152899" y="247650"/>
            <a:ext cx="4561169" cy="971226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גשר </a:t>
            </a:r>
            <a:r>
              <a:rPr lang="he-IL" dirty="0" err="1" smtClean="0"/>
              <a:t>ויטסטון</a:t>
            </a:r>
            <a:endParaRPr lang="he-I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94" y="1447477"/>
            <a:ext cx="5043099" cy="361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456518" y="1119188"/>
            <a:ext cx="6515100" cy="448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נתונה מערכת שכוללת 4 נגדים, גלוונומטר ומקור מתח שמחוברים כפי שמתואר בשרטוט. הגלוונומטר מראה על אפס – זאת אומרת שאין זרם דרכו. התנאי לכך שאין הפרש פוטנציאלים בין הנקודות 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B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ו-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E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. בחיבור במקביל מתחים שווים – לכן 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.V</a:t>
            </a:r>
            <a:r>
              <a:rPr kumimoji="0" lang="en-US" altLang="he-IL" sz="3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AC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=V</a:t>
            </a:r>
            <a:r>
              <a:rPr kumimoji="0" lang="en-US" altLang="he-IL" sz="3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DF</a:t>
            </a:r>
            <a:r>
              <a:rPr kumimoji="0" lang="he-IL" altLang="he-IL" sz="3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אם כל הנגדים שווים – א מפל מתח על הנגד 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R</a:t>
            </a:r>
            <a:r>
              <a:rPr kumimoji="0" lang="en-US" altLang="he-IL" sz="3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1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שווה למפל מתח על הנגד 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R</a:t>
            </a:r>
            <a:r>
              <a:rPr kumimoji="0" lang="en-US" altLang="he-IL" sz="3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2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 ואז פוטנציאלים בנקודות  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B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ו-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E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שווים.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323850" y="5600700"/>
            <a:ext cx="115538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he-IL" altLang="he-IL" sz="3200" dirty="0"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יתר מכך – אם יחס בין התנגדויות של נגדים בענף עליון זהה ליחס בין ההתנגדויות של הנגדים בענף התחתון – עדיין לא יזרום זרם דרך גלוונומטר.</a:t>
            </a:r>
          </a:p>
        </p:txBody>
      </p:sp>
    </p:spTree>
    <p:extLst>
      <p:ext uri="{BB962C8B-B14F-4D97-AF65-F5344CB8AC3E}">
        <p14:creationId xmlns:p14="http://schemas.microsoft.com/office/powerpoint/2010/main" val="24467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152899" y="247650"/>
            <a:ext cx="4561169" cy="971226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גשר </a:t>
            </a:r>
            <a:r>
              <a:rPr lang="he-IL" dirty="0" err="1" smtClean="0"/>
              <a:t>ויטסטון</a:t>
            </a:r>
            <a:endParaRPr lang="he-I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94" y="1447477"/>
            <a:ext cx="5043099" cy="361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534025" y="1218876"/>
            <a:ext cx="6315075" cy="3534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נניח </a:t>
            </a:r>
            <a:r>
              <a:rPr lang="he-IL" altLang="he-IL" sz="3200" dirty="0" smtClean="0"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ש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,R</a:t>
            </a:r>
            <a:r>
              <a:rPr kumimoji="0" lang="en-US" altLang="he-IL" sz="3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4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=6 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  <a:sym typeface="Symbol" panose="05050102010706020507" pitchFamily="18" charset="2"/>
              </a:rPr>
              <a:t>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,R</a:t>
            </a:r>
            <a:r>
              <a:rPr kumimoji="0" lang="en-US" altLang="he-IL" sz="3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3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=3 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  <a:sym typeface="Symbol" panose="05050102010706020507" pitchFamily="18" charset="2"/>
              </a:rPr>
              <a:t>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,R</a:t>
            </a:r>
            <a:r>
              <a:rPr kumimoji="0" lang="en-US" altLang="he-IL" sz="3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2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=10 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  <a:sym typeface="Symbol" panose="05050102010706020507" pitchFamily="18" charset="2"/>
              </a:rPr>
              <a:t>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,R</a:t>
            </a:r>
            <a:r>
              <a:rPr kumimoji="0" lang="en-US" altLang="he-IL" sz="3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1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=5 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  <a:sym typeface="Symbol" panose="05050102010706020507" pitchFamily="18" charset="2"/>
              </a:rPr>
              <a:t>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. במצב כזה מתח בכל אחד מהענפים יתחלק ביחס  1:2 וכתוצאה מכך מפל מתח על הנגד 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R</a:t>
            </a:r>
            <a:r>
              <a:rPr kumimoji="0" lang="en-US" altLang="he-IL" sz="3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1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 שוב שווה למפל מתח על הנגד 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R</a:t>
            </a:r>
            <a:r>
              <a:rPr kumimoji="0" lang="en-US" altLang="he-IL" sz="3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3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 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ואז </a:t>
            </a:r>
            <a:r>
              <a:rPr lang="he-IL" altLang="he-IL" sz="3200" dirty="0"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ה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פוטנציאלים 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בנקודות  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B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ו-</a:t>
            </a:r>
            <a:r>
              <a:rPr kumimoji="0" lang="en-US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E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שווים. כך יקרה 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תמיד </a:t>
            </a:r>
            <a:r>
              <a:rPr kumimoji="0" lang="he-IL" altLang="he-IL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שיחיסי</a:t>
            </a:r>
            <a:r>
              <a:rPr kumimoji="0" lang="he-IL" altLang="he-IL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ההתנגדויות </a:t>
            </a:r>
            <a:r>
              <a:rPr kumimoji="0" lang="he-IL" alt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בשני הענפים זהים. </a:t>
            </a:r>
            <a:endParaRPr kumimoji="0" lang="he-IL" altLang="he-I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535358" y="5067301"/>
            <a:ext cx="111442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he-IL" altLang="he-IL" sz="3200" dirty="0"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משתמשים בגשר </a:t>
            </a:r>
            <a:r>
              <a:rPr lang="he-IL" altLang="he-IL" sz="3200" dirty="0" err="1"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וויטסטון</a:t>
            </a:r>
            <a:r>
              <a:rPr lang="he-IL" altLang="he-IL" sz="3200" dirty="0"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 כדי לחשב התנגדות של נגד לא ידוע אם ידועות </a:t>
            </a:r>
            <a:r>
              <a:rPr lang="he-IL" altLang="he-IL" sz="3200" dirty="0" smtClean="0"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התנגדויות </a:t>
            </a:r>
            <a:r>
              <a:rPr lang="he-IL" altLang="he-IL" sz="3200" dirty="0">
                <a:latin typeface="Calibri" panose="020F0502020204030204" pitchFamily="34" charset="0"/>
                <a:ea typeface="Arial" panose="020B0604020202020204" pitchFamily="34" charset="0"/>
                <a:cs typeface="David" panose="020E0502060401010101" pitchFamily="34" charset="-79"/>
              </a:rPr>
              <a:t>של שלושה נגדים האחרים.</a:t>
            </a:r>
            <a:endParaRPr lang="he-IL" altLang="he-IL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98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WIpKd3FWUU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49162" y="303109"/>
            <a:ext cx="10536490" cy="5926775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>
          <a:xfrm>
            <a:off x="3938006" y="6229884"/>
            <a:ext cx="5238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he-IL" dirty="0">
                <a:hlinkClick r:id="rId4"/>
              </a:rPr>
              <a:t>https://www.youtube.com/watch?v=OWIpKd3FWUU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2664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>
            <a:off x="2612136" y="97191"/>
            <a:ext cx="7681016" cy="36004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rtl="1">
              <a:lnSpc>
                <a:spcPct val="100000"/>
              </a:lnSpc>
              <a:buClr>
                <a:srgbClr val="E36C09"/>
              </a:buClr>
              <a:buSzPct val="25000"/>
            </a:pPr>
            <a:r>
              <a:rPr lang="x-none" sz="2400" b="1">
                <a:solidFill>
                  <a:srgbClr val="E36C09"/>
                </a:solidFill>
                <a:latin typeface="Questrial"/>
                <a:ea typeface="Questrial"/>
                <a:cs typeface="Questrial"/>
                <a:sym typeface="Questrial"/>
              </a:rPr>
              <a:t>תרגיל 6 </a:t>
            </a:r>
            <a:r>
              <a:rPr lang="x-none" sz="1800" b="1">
                <a:solidFill>
                  <a:srgbClr val="E36C09"/>
                </a:solidFill>
                <a:latin typeface="Questrial"/>
                <a:ea typeface="Questrial"/>
                <a:cs typeface="Questrial"/>
                <a:sym typeface="Questrial"/>
              </a:rPr>
              <a:t>מבחינת הבגרות 2003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2063552" y="709066"/>
            <a:ext cx="8236530" cy="456937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0" indent="0" rtl="1">
              <a:buSzPct val="25000"/>
              <a:buNone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בתרשים שלפניך מתואר מעגל חשמלי, הכולל מקור מתח שלε= 50 V  והתנגדותו הפנימית זניחה, ותיל מוליך אחיד MN  באורך 50 ס"מ שהתנגדותו 100. המעגל כולל גם נגד R  שהתנגדותו 90 Ω, נגד Rx שהתנגדותו אינה ידועה, וגם וולטמטר אידיאלי. הוולטמטר מחובר לתיל MN  באמצעות תיל  מוליך, כך שאפשר להזיז את נקודת המגע ביניהם.</a:t>
            </a: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SzPct val="25000"/>
              <a:buNone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תלמידה חיברה את הוולטמטר בין הנקודות B  ו- C, ומצאה שכאשר נקודת המגע מרוחקת מרחק של x=20cm  מהקצה  M של התיל, הוולטמטר מראה הפרש פוטנציאל של 0 V.</a:t>
            </a: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rtl="1">
              <a:spcBef>
                <a:spcPts val="320"/>
              </a:spcBef>
              <a:buNone/>
            </a:pPr>
            <a:endParaRPr sz="2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4" name="Shape 2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77952" y="2465294"/>
            <a:ext cx="3046236" cy="25504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544369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2612136" y="97191"/>
            <a:ext cx="7681016" cy="36004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rtl="1">
              <a:lnSpc>
                <a:spcPct val="100000"/>
              </a:lnSpc>
              <a:buClr>
                <a:srgbClr val="E36C09"/>
              </a:buClr>
              <a:buSzPct val="25000"/>
            </a:pPr>
            <a:r>
              <a:rPr lang="x-none" sz="2400" b="1">
                <a:solidFill>
                  <a:srgbClr val="E36C09"/>
                </a:solidFill>
                <a:latin typeface="Questrial"/>
                <a:ea typeface="Questrial"/>
                <a:cs typeface="Questrial"/>
                <a:sym typeface="Questrial"/>
              </a:rPr>
              <a:t>תרגיל 6 המשך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1685365" y="1049724"/>
            <a:ext cx="9036058" cy="4866981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 rtl="1">
              <a:buSzPct val="110000"/>
              <a:buFont typeface="Arial"/>
              <a:buAutoNum type="arabicPeriod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מהו הפרש הפוטנציאלים על הנגד R?</a:t>
            </a:r>
          </a:p>
          <a:p>
            <a:pPr marL="342900" indent="-342900" rtl="1">
              <a:spcBef>
                <a:spcPts val="320"/>
              </a:spcBef>
              <a:buSzPct val="110000"/>
              <a:buFont typeface="Arial"/>
              <a:buAutoNum type="arabicPeriod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מהי עוצמת הזרם העובר בנגד R?</a:t>
            </a:r>
          </a:p>
          <a:p>
            <a:pPr marL="342900" indent="-342900" rtl="1">
              <a:spcBef>
                <a:spcPts val="320"/>
              </a:spcBef>
              <a:buSzPct val="110000"/>
              <a:buFont typeface="Arial"/>
              <a:buAutoNum type="arabicPeriod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אחר חישוב התלמידה מצאה שהתנגדות הנגד Rx היא Ω 60. האם הממצא הזה של התלמידה נכון? </a:t>
            </a:r>
            <a:r>
              <a:rPr lang="x-none" sz="25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נמק</a:t>
            </a: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342900" indent="-342900" rtl="1">
              <a:spcBef>
                <a:spcPts val="320"/>
              </a:spcBef>
              <a:buSzPct val="110000"/>
              <a:buFont typeface="Arial"/>
              <a:buAutoNum type="arabicPeriod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סרטט גרף של המתח V שיראה הוולטמטר, כפונקציה של המרחק x, שבין נקודת המגע לנקודה M.</a:t>
            </a:r>
          </a:p>
          <a:p>
            <a:pPr marL="342900" indent="-342900" rtl="1">
              <a:spcBef>
                <a:spcPts val="320"/>
              </a:spcBef>
              <a:buSzPct val="110000"/>
              <a:buFont typeface="Arial"/>
              <a:buAutoNum type="arabicPeriod"/>
            </a:pP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התלמידה העבירה את נקודת המגע מנקודה C לנקודה D, הנמצאת באמצע התיל MN. מהי קריאת המתח בוולטמטר? </a:t>
            </a:r>
            <a:r>
              <a:rPr lang="x-none" sz="25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הסבר</a:t>
            </a:r>
            <a:r>
              <a:rPr lang="x-none" sz="2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961254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751</Words>
  <Application>Microsoft Office PowerPoint</Application>
  <PresentationFormat>מסך רחב</PresentationFormat>
  <Paragraphs>110</Paragraphs>
  <Slides>17</Slides>
  <Notes>12</Notes>
  <HiddenSlides>0</HiddenSlides>
  <MMClips>1</MMClips>
  <ScaleCrop>false</ScaleCrop>
  <HeadingPairs>
    <vt:vector size="8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David</vt:lpstr>
      <vt:lpstr>Miriam</vt:lpstr>
      <vt:lpstr>Questrial</vt:lpstr>
      <vt:lpstr>Symbol</vt:lpstr>
      <vt:lpstr>Times New Roman</vt:lpstr>
      <vt:lpstr>ערכת נושא Office</vt:lpstr>
      <vt:lpstr>ConceptDraw.Document</vt:lpstr>
      <vt:lpstr>נגד משתנה ופוטנציאומטר</vt:lpstr>
      <vt:lpstr>מצגת של PowerPoint</vt:lpstr>
      <vt:lpstr>פוטנציאומטר</vt:lpstr>
      <vt:lpstr>גשר ויטסטון</vt:lpstr>
      <vt:lpstr>גשר ויטסטון</vt:lpstr>
      <vt:lpstr>גשר ויטסטון</vt:lpstr>
      <vt:lpstr>מצגת של PowerPoint</vt:lpstr>
      <vt:lpstr>תרגיל 6 מבחינת הבגרות 2003</vt:lpstr>
      <vt:lpstr>תרגיל 6 המשך</vt:lpstr>
      <vt:lpstr>פתרון תרגיל 6 א</vt:lpstr>
      <vt:lpstr>פתרון תרגיל 6 ב</vt:lpstr>
      <vt:lpstr>פתרון תרגיל 6 ג</vt:lpstr>
      <vt:lpstr>פתרון תרגיל 6 ד</vt:lpstr>
      <vt:lpstr>פתרון תרגיל 6 ה</vt:lpstr>
      <vt:lpstr>תרגיל 7 מבחינת הבגרות 2001</vt:lpstr>
      <vt:lpstr>פתרון 7</vt:lpstr>
      <vt:lpstr>פתרון 7 המשך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Main</dc:creator>
  <cp:lastModifiedBy>IlyaV</cp:lastModifiedBy>
  <cp:revision>2</cp:revision>
  <dcterms:created xsi:type="dcterms:W3CDTF">2017-05-06T19:12:02Z</dcterms:created>
  <dcterms:modified xsi:type="dcterms:W3CDTF">2017-06-04T04:28:16Z</dcterms:modified>
</cp:coreProperties>
</file>