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10"/>
  </p:notesMasterIdLst>
  <p:handoutMasterIdLst>
    <p:handoutMasterId r:id="rId11"/>
  </p:handoutMasterIdLst>
  <p:sldIdLst>
    <p:sldId id="256" r:id="rId2"/>
    <p:sldId id="269" r:id="rId3"/>
    <p:sldId id="272" r:id="rId4"/>
    <p:sldId id="273" r:id="rId5"/>
    <p:sldId id="258" r:id="rId6"/>
    <p:sldId id="275" r:id="rId7"/>
    <p:sldId id="276" r:id="rId8"/>
    <p:sldId id="274" r:id="rId9"/>
  </p:sldIdLst>
  <p:sldSz cx="9144000" cy="6858000" type="screen4x3"/>
  <p:notesSz cx="6669088" cy="97536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סגנון ביניים 2 - הדגשה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537" autoAdjust="0"/>
    <p:restoredTop sz="94660"/>
  </p:normalViewPr>
  <p:slideViewPr>
    <p:cSldViewPr>
      <p:cViewPr varScale="1">
        <p:scale>
          <a:sx n="100" d="100"/>
          <a:sy n="100" d="100"/>
        </p:scale>
        <p:origin x="-3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779150" y="0"/>
            <a:ext cx="2889938" cy="487680"/>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sz="quarter" idx="1"/>
          </p:nvPr>
        </p:nvSpPr>
        <p:spPr>
          <a:xfrm>
            <a:off x="1544" y="0"/>
            <a:ext cx="2889938" cy="487680"/>
          </a:xfrm>
          <a:prstGeom prst="rect">
            <a:avLst/>
          </a:prstGeom>
        </p:spPr>
        <p:txBody>
          <a:bodyPr vert="horz" lIns="91440" tIns="45720" rIns="91440" bIns="45720" rtlCol="1"/>
          <a:lstStyle>
            <a:lvl1pPr algn="l">
              <a:defRPr sz="1200"/>
            </a:lvl1pPr>
          </a:lstStyle>
          <a:p>
            <a:fld id="{9B2B8111-F957-4FB8-A873-4B25465A4D33}" type="datetimeFigureOut">
              <a:rPr lang="he-IL" smtClean="0"/>
              <a:pPr/>
              <a:t>י"ג/שבט/תשע"ז</a:t>
            </a:fld>
            <a:endParaRPr lang="he-IL"/>
          </a:p>
        </p:txBody>
      </p:sp>
      <p:sp>
        <p:nvSpPr>
          <p:cNvPr id="4" name="מציין מיקום של כותרת תחתונה 3"/>
          <p:cNvSpPr>
            <a:spLocks noGrp="1"/>
          </p:cNvSpPr>
          <p:nvPr>
            <p:ph type="ftr" sz="quarter" idx="2"/>
          </p:nvPr>
        </p:nvSpPr>
        <p:spPr>
          <a:xfrm>
            <a:off x="3779150" y="9264227"/>
            <a:ext cx="2889938" cy="487680"/>
          </a:xfrm>
          <a:prstGeom prst="rect">
            <a:avLst/>
          </a:prstGeom>
        </p:spPr>
        <p:txBody>
          <a:bodyPr vert="horz" lIns="91440" tIns="45720" rIns="91440" bIns="45720" rtlCol="1" anchor="b"/>
          <a:lstStyle>
            <a:lvl1pPr algn="r">
              <a:defRPr sz="1200"/>
            </a:lvl1pPr>
          </a:lstStyle>
          <a:p>
            <a:endParaRPr lang="he-IL"/>
          </a:p>
        </p:txBody>
      </p:sp>
      <p:sp>
        <p:nvSpPr>
          <p:cNvPr id="5" name="מציין מיקום של מספר שקופית 4"/>
          <p:cNvSpPr>
            <a:spLocks noGrp="1"/>
          </p:cNvSpPr>
          <p:nvPr>
            <p:ph type="sldNum" sz="quarter" idx="3"/>
          </p:nvPr>
        </p:nvSpPr>
        <p:spPr>
          <a:xfrm>
            <a:off x="1544" y="9264227"/>
            <a:ext cx="2889938" cy="487680"/>
          </a:xfrm>
          <a:prstGeom prst="rect">
            <a:avLst/>
          </a:prstGeom>
        </p:spPr>
        <p:txBody>
          <a:bodyPr vert="horz" lIns="91440" tIns="45720" rIns="91440" bIns="45720" rtlCol="1" anchor="b"/>
          <a:lstStyle>
            <a:lvl1pPr algn="l">
              <a:defRPr sz="1200"/>
            </a:lvl1pPr>
          </a:lstStyle>
          <a:p>
            <a:fld id="{C8160835-398C-4E4E-BD68-D5B0C96D8DFE}" type="slidenum">
              <a:rPr lang="he-IL" smtClean="0"/>
              <a:pPr/>
              <a:t>‹#›</a:t>
            </a:fld>
            <a:endParaRPr lang="he-IL"/>
          </a:p>
        </p:txBody>
      </p:sp>
    </p:spTree>
    <p:extLst>
      <p:ext uri="{BB962C8B-B14F-4D97-AF65-F5344CB8AC3E}">
        <p14:creationId xmlns:p14="http://schemas.microsoft.com/office/powerpoint/2010/main" xmlns="" val="5548192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779838" y="0"/>
            <a:ext cx="2889250" cy="487363"/>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idx="1"/>
          </p:nvPr>
        </p:nvSpPr>
        <p:spPr>
          <a:xfrm>
            <a:off x="1588" y="0"/>
            <a:ext cx="2889250" cy="487363"/>
          </a:xfrm>
          <a:prstGeom prst="rect">
            <a:avLst/>
          </a:prstGeom>
        </p:spPr>
        <p:txBody>
          <a:bodyPr vert="horz" lIns="91440" tIns="45720" rIns="91440" bIns="45720" rtlCol="1"/>
          <a:lstStyle>
            <a:lvl1pPr algn="l">
              <a:defRPr sz="1200"/>
            </a:lvl1pPr>
          </a:lstStyle>
          <a:p>
            <a:fld id="{4B94FF7E-11B5-430C-895C-E8E669F0956A}" type="datetimeFigureOut">
              <a:rPr lang="he-IL" smtClean="0"/>
              <a:pPr/>
              <a:t>י"ג/שבט/תשע"ז</a:t>
            </a:fld>
            <a:endParaRPr lang="he-IL"/>
          </a:p>
        </p:txBody>
      </p:sp>
      <p:sp>
        <p:nvSpPr>
          <p:cNvPr id="4" name="מציין מיקום של תמונת שקופית 3"/>
          <p:cNvSpPr>
            <a:spLocks noGrp="1" noRot="1" noChangeAspect="1"/>
          </p:cNvSpPr>
          <p:nvPr>
            <p:ph type="sldImg" idx="2"/>
          </p:nvPr>
        </p:nvSpPr>
        <p:spPr>
          <a:xfrm>
            <a:off x="896938" y="731838"/>
            <a:ext cx="4875212" cy="3657600"/>
          </a:xfrm>
          <a:prstGeom prst="rect">
            <a:avLst/>
          </a:prstGeom>
          <a:noFill/>
          <a:ln w="12700">
            <a:solidFill>
              <a:prstClr val="black"/>
            </a:solidFill>
          </a:ln>
        </p:spPr>
        <p:txBody>
          <a:bodyPr vert="horz" lIns="91440" tIns="45720" rIns="91440" bIns="45720" rtlCol="1" anchor="ctr"/>
          <a:lstStyle/>
          <a:p>
            <a:endParaRPr lang="he-IL"/>
          </a:p>
        </p:txBody>
      </p:sp>
      <p:sp>
        <p:nvSpPr>
          <p:cNvPr id="5" name="מציין מיקום של הערות 4"/>
          <p:cNvSpPr>
            <a:spLocks noGrp="1"/>
          </p:cNvSpPr>
          <p:nvPr>
            <p:ph type="body" sz="quarter" idx="3"/>
          </p:nvPr>
        </p:nvSpPr>
        <p:spPr>
          <a:xfrm>
            <a:off x="666750" y="4632325"/>
            <a:ext cx="5335588" cy="4389438"/>
          </a:xfrm>
          <a:prstGeom prst="rect">
            <a:avLst/>
          </a:prstGeom>
        </p:spPr>
        <p:txBody>
          <a:bodyPr vert="horz" lIns="91440" tIns="45720" rIns="91440" bIns="45720" rtlCol="1"/>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6" name="מציין מיקום של כותרת תחתונה 5"/>
          <p:cNvSpPr>
            <a:spLocks noGrp="1"/>
          </p:cNvSpPr>
          <p:nvPr>
            <p:ph type="ftr" sz="quarter" idx="4"/>
          </p:nvPr>
        </p:nvSpPr>
        <p:spPr>
          <a:xfrm>
            <a:off x="3779838" y="9264650"/>
            <a:ext cx="2889250" cy="487363"/>
          </a:xfrm>
          <a:prstGeom prst="rect">
            <a:avLst/>
          </a:prstGeom>
        </p:spPr>
        <p:txBody>
          <a:bodyPr vert="horz" lIns="91440" tIns="45720" rIns="91440" bIns="45720" rtlCol="1" anchor="b"/>
          <a:lstStyle>
            <a:lvl1pPr algn="r">
              <a:defRPr sz="1200"/>
            </a:lvl1pPr>
          </a:lstStyle>
          <a:p>
            <a:endParaRPr lang="he-IL"/>
          </a:p>
        </p:txBody>
      </p:sp>
      <p:sp>
        <p:nvSpPr>
          <p:cNvPr id="7" name="מציין מיקום של מספר שקופית 6"/>
          <p:cNvSpPr>
            <a:spLocks noGrp="1"/>
          </p:cNvSpPr>
          <p:nvPr>
            <p:ph type="sldNum" sz="quarter" idx="5"/>
          </p:nvPr>
        </p:nvSpPr>
        <p:spPr>
          <a:xfrm>
            <a:off x="1588" y="9264650"/>
            <a:ext cx="2889250" cy="487363"/>
          </a:xfrm>
          <a:prstGeom prst="rect">
            <a:avLst/>
          </a:prstGeom>
        </p:spPr>
        <p:txBody>
          <a:bodyPr vert="horz" lIns="91440" tIns="45720" rIns="91440" bIns="45720" rtlCol="1" anchor="b"/>
          <a:lstStyle>
            <a:lvl1pPr algn="l">
              <a:defRPr sz="1200"/>
            </a:lvl1pPr>
          </a:lstStyle>
          <a:p>
            <a:fld id="{344DF5FA-93C7-464F-B8FA-1D3B392D0101}" type="slidenum">
              <a:rPr lang="he-IL" smtClean="0"/>
              <a:pPr/>
              <a:t>‹#›</a:t>
            </a:fld>
            <a:endParaRPr lang="he-IL"/>
          </a:p>
        </p:txBody>
      </p:sp>
    </p:spTree>
    <p:extLst>
      <p:ext uri="{BB962C8B-B14F-4D97-AF65-F5344CB8AC3E}">
        <p14:creationId xmlns:p14="http://schemas.microsoft.com/office/powerpoint/2010/main" xmlns="" val="2261566971"/>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685800" y="2130425"/>
            <a:ext cx="7772400" cy="1470025"/>
          </a:xfrm>
        </p:spPr>
        <p:txBody>
          <a:bodyPr/>
          <a:lstStyle/>
          <a:p>
            <a:r>
              <a:rPr lang="he-IL" smtClean="0"/>
              <a:t>לחץ כדי לערוך סגנון כותרת של תבנית בסיס</a:t>
            </a:r>
            <a:endParaRPr lang="he-IL"/>
          </a:p>
        </p:txBody>
      </p:sp>
      <p:sp>
        <p:nvSpPr>
          <p:cNvPr id="3" name="כותרת משנה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smtClean="0"/>
              <a:t>לחץ כדי לערוך סגנון כותרת משנה של תבנית בסיס</a:t>
            </a:r>
            <a:endParaRPr lang="he-IL"/>
          </a:p>
        </p:txBody>
      </p:sp>
      <p:sp>
        <p:nvSpPr>
          <p:cNvPr id="4" name="מציין מיקום של תאריך 3"/>
          <p:cNvSpPr>
            <a:spLocks noGrp="1"/>
          </p:cNvSpPr>
          <p:nvPr>
            <p:ph type="dt" sz="half" idx="10"/>
          </p:nvPr>
        </p:nvSpPr>
        <p:spPr/>
        <p:txBody>
          <a:bodyPr/>
          <a:lstStyle/>
          <a:p>
            <a:fld id="{4E7438E1-117D-44FB-AC24-B79D899BA877}" type="datetimeFigureOut">
              <a:rPr lang="he-IL" smtClean="0"/>
              <a:pPr/>
              <a:t>י"ג/שבט/תשע"ז</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DAF22AC9-109E-4E4D-92F9-530E51D9A3A2}" type="slidenum">
              <a:rPr lang="he-IL" smtClean="0"/>
              <a:pPr/>
              <a:t>‹#›</a:t>
            </a:fld>
            <a:endParaRPr lang="he-I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4E7438E1-117D-44FB-AC24-B79D899BA877}" type="datetimeFigureOut">
              <a:rPr lang="he-IL" smtClean="0"/>
              <a:pPr/>
              <a:t>י"ג/שבט/תשע"ז</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DAF22AC9-109E-4E4D-92F9-530E51D9A3A2}" type="slidenum">
              <a:rPr lang="he-IL" smtClean="0"/>
              <a:pPr/>
              <a:t>‹#›</a:t>
            </a:fld>
            <a:endParaRPr lang="he-I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6629400" y="274638"/>
            <a:ext cx="2057400" cy="5851525"/>
          </a:xfrm>
        </p:spPr>
        <p:txBody>
          <a:bodyPr vert="eaVert"/>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a:xfrm>
            <a:off x="457200" y="274638"/>
            <a:ext cx="6019800" cy="5851525"/>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4E7438E1-117D-44FB-AC24-B79D899BA877}" type="datetimeFigureOut">
              <a:rPr lang="he-IL" smtClean="0"/>
              <a:pPr/>
              <a:t>י"ג/שבט/תשע"ז</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DAF22AC9-109E-4E4D-92F9-530E51D9A3A2}" type="slidenum">
              <a:rPr lang="he-IL" smtClean="0"/>
              <a:pPr/>
              <a:t>‹#›</a:t>
            </a:fld>
            <a:endParaRPr lang="he-I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4E7438E1-117D-44FB-AC24-B79D899BA877}" type="datetimeFigureOut">
              <a:rPr lang="he-IL" smtClean="0"/>
              <a:pPr/>
              <a:t>י"ג/שבט/תשע"ז</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DAF22AC9-109E-4E4D-92F9-530E51D9A3A2}" type="slidenum">
              <a:rPr lang="he-IL" smtClean="0"/>
              <a:pPr/>
              <a:t>‹#›</a:t>
            </a:fld>
            <a:endParaRPr lang="he-I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722313" y="4406900"/>
            <a:ext cx="7772400" cy="1362075"/>
          </a:xfrm>
        </p:spPr>
        <p:txBody>
          <a:bodyPr anchor="t"/>
          <a:lstStyle>
            <a:lvl1pPr algn="r">
              <a:defRPr sz="4000" b="1" cap="all"/>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smtClean="0"/>
              <a:t>לחץ כדי לערוך סגנונות טקסט של תבנית בסיס</a:t>
            </a:r>
          </a:p>
        </p:txBody>
      </p:sp>
      <p:sp>
        <p:nvSpPr>
          <p:cNvPr id="4" name="מציין מיקום של תאריך 3"/>
          <p:cNvSpPr>
            <a:spLocks noGrp="1"/>
          </p:cNvSpPr>
          <p:nvPr>
            <p:ph type="dt" sz="half" idx="10"/>
          </p:nvPr>
        </p:nvSpPr>
        <p:spPr/>
        <p:txBody>
          <a:bodyPr/>
          <a:lstStyle/>
          <a:p>
            <a:fld id="{4E7438E1-117D-44FB-AC24-B79D899BA877}" type="datetimeFigureOut">
              <a:rPr lang="he-IL" smtClean="0"/>
              <a:pPr/>
              <a:t>י"ג/שבט/תשע"ז</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DAF22AC9-109E-4E4D-92F9-530E51D9A3A2}" type="slidenum">
              <a:rPr lang="he-IL" smtClean="0"/>
              <a:pPr/>
              <a:t>‹#›</a:t>
            </a:fld>
            <a:endParaRPr lang="he-I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של תאריך 4"/>
          <p:cNvSpPr>
            <a:spLocks noGrp="1"/>
          </p:cNvSpPr>
          <p:nvPr>
            <p:ph type="dt" sz="half" idx="10"/>
          </p:nvPr>
        </p:nvSpPr>
        <p:spPr/>
        <p:txBody>
          <a:bodyPr/>
          <a:lstStyle/>
          <a:p>
            <a:fld id="{4E7438E1-117D-44FB-AC24-B79D899BA877}" type="datetimeFigureOut">
              <a:rPr lang="he-IL" smtClean="0"/>
              <a:pPr/>
              <a:t>י"ג/שבט/תשע"ז</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DAF22AC9-109E-4E4D-92F9-530E51D9A3A2}" type="slidenum">
              <a:rPr lang="he-IL" smtClean="0"/>
              <a:pPr/>
              <a:t>‹#›</a:t>
            </a:fld>
            <a:endParaRPr lang="he-I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lvl1pPr>
              <a:defRPr/>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4" name="מציין מיקום תוכן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6" name="מציין מיקום תוכן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7" name="מציין מיקום של תאריך 6"/>
          <p:cNvSpPr>
            <a:spLocks noGrp="1"/>
          </p:cNvSpPr>
          <p:nvPr>
            <p:ph type="dt" sz="half" idx="10"/>
          </p:nvPr>
        </p:nvSpPr>
        <p:spPr/>
        <p:txBody>
          <a:bodyPr/>
          <a:lstStyle/>
          <a:p>
            <a:fld id="{4E7438E1-117D-44FB-AC24-B79D899BA877}" type="datetimeFigureOut">
              <a:rPr lang="he-IL" smtClean="0"/>
              <a:pPr/>
              <a:t>י"ג/שבט/תשע"ז</a:t>
            </a:fld>
            <a:endParaRPr lang="he-IL"/>
          </a:p>
        </p:txBody>
      </p:sp>
      <p:sp>
        <p:nvSpPr>
          <p:cNvPr id="8" name="מציין מיקום של כותרת תחתונה 7"/>
          <p:cNvSpPr>
            <a:spLocks noGrp="1"/>
          </p:cNvSpPr>
          <p:nvPr>
            <p:ph type="ftr" sz="quarter" idx="11"/>
          </p:nvPr>
        </p:nvSpPr>
        <p:spPr/>
        <p:txBody>
          <a:bodyPr/>
          <a:lstStyle/>
          <a:p>
            <a:endParaRPr lang="he-IL"/>
          </a:p>
        </p:txBody>
      </p:sp>
      <p:sp>
        <p:nvSpPr>
          <p:cNvPr id="9" name="מציין מיקום של מספר שקופית 8"/>
          <p:cNvSpPr>
            <a:spLocks noGrp="1"/>
          </p:cNvSpPr>
          <p:nvPr>
            <p:ph type="sldNum" sz="quarter" idx="12"/>
          </p:nvPr>
        </p:nvSpPr>
        <p:spPr/>
        <p:txBody>
          <a:bodyPr/>
          <a:lstStyle/>
          <a:p>
            <a:fld id="{DAF22AC9-109E-4E4D-92F9-530E51D9A3A2}" type="slidenum">
              <a:rPr lang="he-IL" smtClean="0"/>
              <a:pPr/>
              <a:t>‹#›</a:t>
            </a:fld>
            <a:endParaRPr lang="he-I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תאריך 2"/>
          <p:cNvSpPr>
            <a:spLocks noGrp="1"/>
          </p:cNvSpPr>
          <p:nvPr>
            <p:ph type="dt" sz="half" idx="10"/>
          </p:nvPr>
        </p:nvSpPr>
        <p:spPr/>
        <p:txBody>
          <a:bodyPr/>
          <a:lstStyle/>
          <a:p>
            <a:fld id="{4E7438E1-117D-44FB-AC24-B79D899BA877}" type="datetimeFigureOut">
              <a:rPr lang="he-IL" smtClean="0"/>
              <a:pPr/>
              <a:t>י"ג/שבט/תשע"ז</a:t>
            </a:fld>
            <a:endParaRPr lang="he-IL"/>
          </a:p>
        </p:txBody>
      </p:sp>
      <p:sp>
        <p:nvSpPr>
          <p:cNvPr id="4" name="מציין מיקום של כותרת תחתונה 3"/>
          <p:cNvSpPr>
            <a:spLocks noGrp="1"/>
          </p:cNvSpPr>
          <p:nvPr>
            <p:ph type="ftr" sz="quarter" idx="11"/>
          </p:nvPr>
        </p:nvSpPr>
        <p:spPr/>
        <p:txBody>
          <a:bodyPr/>
          <a:lstStyle/>
          <a:p>
            <a:endParaRPr lang="he-IL"/>
          </a:p>
        </p:txBody>
      </p:sp>
      <p:sp>
        <p:nvSpPr>
          <p:cNvPr id="5" name="מציין מיקום של מספר שקופית 4"/>
          <p:cNvSpPr>
            <a:spLocks noGrp="1"/>
          </p:cNvSpPr>
          <p:nvPr>
            <p:ph type="sldNum" sz="quarter" idx="12"/>
          </p:nvPr>
        </p:nvSpPr>
        <p:spPr/>
        <p:txBody>
          <a:bodyPr/>
          <a:lstStyle/>
          <a:p>
            <a:fld id="{DAF22AC9-109E-4E4D-92F9-530E51D9A3A2}" type="slidenum">
              <a:rPr lang="he-IL" smtClean="0"/>
              <a:pPr/>
              <a:t>‹#›</a:t>
            </a:fld>
            <a:endParaRPr lang="he-I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4E7438E1-117D-44FB-AC24-B79D899BA877}" type="datetimeFigureOut">
              <a:rPr lang="he-IL" smtClean="0"/>
              <a:pPr/>
              <a:t>י"ג/שבט/תשע"ז</a:t>
            </a:fld>
            <a:endParaRPr lang="he-IL"/>
          </a:p>
        </p:txBody>
      </p:sp>
      <p:sp>
        <p:nvSpPr>
          <p:cNvPr id="3" name="מציין מיקום של כותרת תחתונה 2"/>
          <p:cNvSpPr>
            <a:spLocks noGrp="1"/>
          </p:cNvSpPr>
          <p:nvPr>
            <p:ph type="ftr" sz="quarter" idx="11"/>
          </p:nvPr>
        </p:nvSpPr>
        <p:spPr/>
        <p:txBody>
          <a:bodyPr/>
          <a:lstStyle/>
          <a:p>
            <a:endParaRPr lang="he-IL"/>
          </a:p>
        </p:txBody>
      </p:sp>
      <p:sp>
        <p:nvSpPr>
          <p:cNvPr id="4" name="מציין מיקום של מספר שקופית 3"/>
          <p:cNvSpPr>
            <a:spLocks noGrp="1"/>
          </p:cNvSpPr>
          <p:nvPr>
            <p:ph type="sldNum" sz="quarter" idx="12"/>
          </p:nvPr>
        </p:nvSpPr>
        <p:spPr/>
        <p:txBody>
          <a:bodyPr/>
          <a:lstStyle/>
          <a:p>
            <a:fld id="{DAF22AC9-109E-4E4D-92F9-530E51D9A3A2}" type="slidenum">
              <a:rPr lang="he-IL" smtClean="0"/>
              <a:pPr/>
              <a:t>‹#›</a:t>
            </a:fld>
            <a:endParaRPr lang="he-I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3050"/>
            <a:ext cx="3008313" cy="1162050"/>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טקסט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4E7438E1-117D-44FB-AC24-B79D899BA877}" type="datetimeFigureOut">
              <a:rPr lang="he-IL" smtClean="0"/>
              <a:pPr/>
              <a:t>י"ג/שבט/תשע"ז</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DAF22AC9-109E-4E4D-92F9-530E51D9A3A2}" type="slidenum">
              <a:rPr lang="he-IL" smtClean="0"/>
              <a:pPr/>
              <a:t>‹#›</a:t>
            </a:fld>
            <a:endParaRPr lang="he-I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1792288" y="4800600"/>
            <a:ext cx="5486400" cy="566738"/>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של ציור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4E7438E1-117D-44FB-AC24-B79D899BA877}" type="datetimeFigureOut">
              <a:rPr lang="he-IL" smtClean="0"/>
              <a:pPr/>
              <a:t>י"ג/שבט/תשע"ז</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DAF22AC9-109E-4E4D-92F9-530E51D9A3A2}" type="slidenum">
              <a:rPr lang="he-IL" smtClean="0"/>
              <a:pPr/>
              <a:t>‹#›</a:t>
            </a:fld>
            <a:endParaRPr lang="he-I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4E7438E1-117D-44FB-AC24-B79D899BA877}" type="datetimeFigureOut">
              <a:rPr lang="he-IL" smtClean="0"/>
              <a:pPr/>
              <a:t>י"ג/שבט/תשע"ז</a:t>
            </a:fld>
            <a:endParaRPr lang="he-IL"/>
          </a:p>
        </p:txBody>
      </p:sp>
      <p:sp>
        <p:nvSpPr>
          <p:cNvPr id="5" name="מציין מיקום של כותרת תחתונה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DAF22AC9-109E-4E4D-92F9-530E51D9A3A2}" type="slidenum">
              <a:rPr lang="he-IL" smtClean="0"/>
              <a:pPr/>
              <a:t>‹#›</a:t>
            </a:fld>
            <a:endParaRPr lang="he-I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www.youtube.com/watch?v=n05D7VYbF-4" TargetMode="Externa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1"/>
          <p:cNvSpPr>
            <a:spLocks noGrp="1"/>
          </p:cNvSpPr>
          <p:nvPr>
            <p:ph type="ctrTitle"/>
          </p:nvPr>
        </p:nvSpPr>
        <p:spPr>
          <a:xfrm>
            <a:off x="755576" y="548680"/>
            <a:ext cx="7772400" cy="1470025"/>
          </a:xfrm>
        </p:spPr>
        <p:txBody>
          <a:bodyPr/>
          <a:lstStyle/>
          <a:p>
            <a:r>
              <a:rPr lang="he-IL" dirty="0" smtClean="0"/>
              <a:t>  תנועה</a:t>
            </a:r>
            <a:endParaRPr lang="he-IL" dirty="0"/>
          </a:p>
        </p:txBody>
      </p:sp>
      <p:sp>
        <p:nvSpPr>
          <p:cNvPr id="5" name="כותרת משנה 2"/>
          <p:cNvSpPr>
            <a:spLocks noGrp="1"/>
          </p:cNvSpPr>
          <p:nvPr>
            <p:ph type="subTitle" idx="1"/>
          </p:nvPr>
        </p:nvSpPr>
        <p:spPr>
          <a:xfrm>
            <a:off x="1331640" y="1772816"/>
            <a:ext cx="6400800" cy="1752600"/>
          </a:xfrm>
        </p:spPr>
        <p:txBody>
          <a:bodyPr/>
          <a:lstStyle/>
          <a:p>
            <a:r>
              <a:rPr lang="he-IL" dirty="0" smtClean="0"/>
              <a:t>ניתוח עקבות</a:t>
            </a:r>
            <a:endParaRPr lang="he-IL" dirty="0"/>
          </a:p>
        </p:txBody>
      </p:sp>
      <p:pic>
        <p:nvPicPr>
          <p:cNvPr id="10242" name="Picture 2" descr="http://www.professionaladviser.com/w-images/81152dd9-7b0f-4b4e-959d-02d26aac5e8c/1/detectivefootprints-370x229.jpg"/>
          <p:cNvPicPr>
            <a:picLocks noChangeAspect="1" noChangeArrowheads="1"/>
          </p:cNvPicPr>
          <p:nvPr/>
        </p:nvPicPr>
        <p:blipFill>
          <a:blip r:embed="rId2" cstate="print"/>
          <a:srcRect/>
          <a:stretch>
            <a:fillRect/>
          </a:stretch>
        </p:blipFill>
        <p:spPr bwMode="auto">
          <a:xfrm>
            <a:off x="2699792" y="3140968"/>
            <a:ext cx="3524250" cy="2181226"/>
          </a:xfrm>
          <a:prstGeom prst="rect">
            <a:avLst/>
          </a:prstGeom>
          <a:noFill/>
        </p:spPr>
      </p:pic>
    </p:spTree>
    <p:extLst>
      <p:ext uri="{BB962C8B-B14F-4D97-AF65-F5344CB8AC3E}">
        <p14:creationId xmlns:p14="http://schemas.microsoft.com/office/powerpoint/2010/main" xmlns="" val="38260552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a:grpSpLocks/>
          </p:cNvGrpSpPr>
          <p:nvPr/>
        </p:nvGrpSpPr>
        <p:grpSpPr bwMode="auto">
          <a:xfrm>
            <a:off x="576064" y="2564904"/>
            <a:ext cx="8172400" cy="388272"/>
            <a:chOff x="2700" y="8280"/>
            <a:chExt cx="7025" cy="360"/>
          </a:xfrm>
        </p:grpSpPr>
        <p:sp>
          <p:nvSpPr>
            <p:cNvPr id="4" name="Rectangle 3"/>
            <p:cNvSpPr>
              <a:spLocks noChangeArrowheads="1"/>
            </p:cNvSpPr>
            <p:nvPr/>
          </p:nvSpPr>
          <p:spPr bwMode="auto">
            <a:xfrm>
              <a:off x="2700" y="8280"/>
              <a:ext cx="7020" cy="360"/>
            </a:xfrm>
            <a:prstGeom prst="rect">
              <a:avLst/>
            </a:prstGeom>
            <a:solidFill>
              <a:srgbClr val="808080"/>
            </a:solidFill>
            <a:ln w="9525">
              <a:solidFill>
                <a:srgbClr val="808080"/>
              </a:solidFill>
              <a:miter lim="800000"/>
              <a:headEnd/>
              <a:tailEnd/>
            </a:ln>
          </p:spPr>
          <p:txBody>
            <a:bodyPr vert="horz" wrap="square" lIns="91440" tIns="45720" rIns="91440" bIns="45720" numCol="1" anchor="t" anchorCtr="0" compatLnSpc="1">
              <a:prstTxWarp prst="textNoShape">
                <a:avLst/>
              </a:prstTxWarp>
            </a:bodyPr>
            <a:lstStyle/>
            <a:p>
              <a:endParaRPr lang="he-IL"/>
            </a:p>
          </p:txBody>
        </p:sp>
        <p:grpSp>
          <p:nvGrpSpPr>
            <p:cNvPr id="6" name="Group 4"/>
            <p:cNvGrpSpPr>
              <a:grpSpLocks/>
            </p:cNvGrpSpPr>
            <p:nvPr/>
          </p:nvGrpSpPr>
          <p:grpSpPr bwMode="auto">
            <a:xfrm>
              <a:off x="2865" y="8400"/>
              <a:ext cx="6860" cy="106"/>
              <a:chOff x="2865" y="8400"/>
              <a:chExt cx="6860" cy="106"/>
            </a:xfrm>
          </p:grpSpPr>
          <p:sp>
            <p:nvSpPr>
              <p:cNvPr id="7" name="Oval 5"/>
              <p:cNvSpPr>
                <a:spLocks noChangeAspect="1" noChangeArrowheads="1"/>
              </p:cNvSpPr>
              <p:nvPr/>
            </p:nvSpPr>
            <p:spPr bwMode="auto">
              <a:xfrm>
                <a:off x="2865" y="8415"/>
                <a:ext cx="91" cy="91"/>
              </a:xfrm>
              <a:prstGeom prst="ellipse">
                <a:avLst/>
              </a:prstGeom>
              <a:solidFill>
                <a:srgbClr val="FFFF00"/>
              </a:solidFill>
              <a:ln w="9525">
                <a:solidFill>
                  <a:srgbClr val="FFFF00"/>
                </a:solidFill>
                <a:round/>
                <a:headEnd/>
                <a:tailEnd/>
              </a:ln>
            </p:spPr>
            <p:txBody>
              <a:bodyPr vert="horz" wrap="square" lIns="91440" tIns="45720" rIns="91440" bIns="45720" numCol="1" anchor="t" anchorCtr="0" compatLnSpc="1">
                <a:prstTxWarp prst="textNoShape">
                  <a:avLst/>
                </a:prstTxWarp>
              </a:bodyPr>
              <a:lstStyle/>
              <a:p>
                <a:endParaRPr lang="he-IL"/>
              </a:p>
            </p:txBody>
          </p:sp>
          <p:sp>
            <p:nvSpPr>
              <p:cNvPr id="8" name="Oval 6"/>
              <p:cNvSpPr>
                <a:spLocks noChangeAspect="1" noChangeArrowheads="1"/>
              </p:cNvSpPr>
              <p:nvPr/>
            </p:nvSpPr>
            <p:spPr bwMode="auto">
              <a:xfrm>
                <a:off x="3105" y="8414"/>
                <a:ext cx="91" cy="91"/>
              </a:xfrm>
              <a:prstGeom prst="ellipse">
                <a:avLst/>
              </a:prstGeom>
              <a:solidFill>
                <a:srgbClr val="FFFF00"/>
              </a:solidFill>
              <a:ln w="9525">
                <a:solidFill>
                  <a:srgbClr val="FFFF00"/>
                </a:solidFill>
                <a:round/>
                <a:headEnd/>
                <a:tailEnd/>
              </a:ln>
            </p:spPr>
            <p:txBody>
              <a:bodyPr vert="horz" wrap="square" lIns="91440" tIns="45720" rIns="91440" bIns="45720" numCol="1" anchor="t" anchorCtr="0" compatLnSpc="1">
                <a:prstTxWarp prst="textNoShape">
                  <a:avLst/>
                </a:prstTxWarp>
              </a:bodyPr>
              <a:lstStyle/>
              <a:p>
                <a:endParaRPr lang="he-IL"/>
              </a:p>
            </p:txBody>
          </p:sp>
          <p:sp>
            <p:nvSpPr>
              <p:cNvPr id="9" name="Oval 7"/>
              <p:cNvSpPr>
                <a:spLocks noChangeAspect="1" noChangeArrowheads="1"/>
              </p:cNvSpPr>
              <p:nvPr/>
            </p:nvSpPr>
            <p:spPr bwMode="auto">
              <a:xfrm>
                <a:off x="3509" y="8413"/>
                <a:ext cx="91" cy="91"/>
              </a:xfrm>
              <a:prstGeom prst="ellipse">
                <a:avLst/>
              </a:prstGeom>
              <a:solidFill>
                <a:srgbClr val="FFFF00"/>
              </a:solidFill>
              <a:ln w="9525">
                <a:solidFill>
                  <a:srgbClr val="FFFF00"/>
                </a:solidFill>
                <a:round/>
                <a:headEnd/>
                <a:tailEnd/>
              </a:ln>
            </p:spPr>
            <p:txBody>
              <a:bodyPr vert="horz" wrap="square" lIns="91440" tIns="45720" rIns="91440" bIns="45720" numCol="1" anchor="t" anchorCtr="0" compatLnSpc="1">
                <a:prstTxWarp prst="textNoShape">
                  <a:avLst/>
                </a:prstTxWarp>
              </a:bodyPr>
              <a:lstStyle/>
              <a:p>
                <a:endParaRPr lang="he-IL"/>
              </a:p>
            </p:txBody>
          </p:sp>
          <p:sp>
            <p:nvSpPr>
              <p:cNvPr id="10" name="Oval 8"/>
              <p:cNvSpPr>
                <a:spLocks noChangeAspect="1" noChangeArrowheads="1"/>
              </p:cNvSpPr>
              <p:nvPr/>
            </p:nvSpPr>
            <p:spPr bwMode="auto">
              <a:xfrm>
                <a:off x="4049" y="8412"/>
                <a:ext cx="91" cy="91"/>
              </a:xfrm>
              <a:prstGeom prst="ellipse">
                <a:avLst/>
              </a:prstGeom>
              <a:solidFill>
                <a:srgbClr val="FFFF00"/>
              </a:solidFill>
              <a:ln w="9525">
                <a:solidFill>
                  <a:srgbClr val="FFFF00"/>
                </a:solidFill>
                <a:round/>
                <a:headEnd/>
                <a:tailEnd/>
              </a:ln>
            </p:spPr>
            <p:txBody>
              <a:bodyPr vert="horz" wrap="square" lIns="91440" tIns="45720" rIns="91440" bIns="45720" numCol="1" anchor="t" anchorCtr="0" compatLnSpc="1">
                <a:prstTxWarp prst="textNoShape">
                  <a:avLst/>
                </a:prstTxWarp>
              </a:bodyPr>
              <a:lstStyle/>
              <a:p>
                <a:endParaRPr lang="he-IL"/>
              </a:p>
            </p:txBody>
          </p:sp>
          <p:sp>
            <p:nvSpPr>
              <p:cNvPr id="11" name="Oval 9"/>
              <p:cNvSpPr>
                <a:spLocks noChangeAspect="1" noChangeArrowheads="1"/>
              </p:cNvSpPr>
              <p:nvPr/>
            </p:nvSpPr>
            <p:spPr bwMode="auto">
              <a:xfrm>
                <a:off x="4769" y="8411"/>
                <a:ext cx="91" cy="91"/>
              </a:xfrm>
              <a:prstGeom prst="ellipse">
                <a:avLst/>
              </a:prstGeom>
              <a:solidFill>
                <a:srgbClr val="FFFF00"/>
              </a:solidFill>
              <a:ln w="9525">
                <a:solidFill>
                  <a:srgbClr val="FFFF00"/>
                </a:solidFill>
                <a:round/>
                <a:headEnd/>
                <a:tailEnd/>
              </a:ln>
            </p:spPr>
            <p:txBody>
              <a:bodyPr vert="horz" wrap="square" lIns="91440" tIns="45720" rIns="91440" bIns="45720" numCol="1" anchor="t" anchorCtr="0" compatLnSpc="1">
                <a:prstTxWarp prst="textNoShape">
                  <a:avLst/>
                </a:prstTxWarp>
              </a:bodyPr>
              <a:lstStyle/>
              <a:p>
                <a:endParaRPr lang="he-IL"/>
              </a:p>
            </p:txBody>
          </p:sp>
          <p:sp>
            <p:nvSpPr>
              <p:cNvPr id="12" name="Oval 10"/>
              <p:cNvSpPr>
                <a:spLocks noChangeAspect="1" noChangeArrowheads="1"/>
              </p:cNvSpPr>
              <p:nvPr/>
            </p:nvSpPr>
            <p:spPr bwMode="auto">
              <a:xfrm>
                <a:off x="5489" y="8410"/>
                <a:ext cx="91" cy="91"/>
              </a:xfrm>
              <a:prstGeom prst="ellipse">
                <a:avLst/>
              </a:prstGeom>
              <a:solidFill>
                <a:srgbClr val="FFFF00"/>
              </a:solidFill>
              <a:ln w="9525">
                <a:solidFill>
                  <a:srgbClr val="FFFF00"/>
                </a:solidFill>
                <a:round/>
                <a:headEnd/>
                <a:tailEnd/>
              </a:ln>
            </p:spPr>
            <p:txBody>
              <a:bodyPr vert="horz" wrap="square" lIns="91440" tIns="45720" rIns="91440" bIns="45720" numCol="1" anchor="t" anchorCtr="0" compatLnSpc="1">
                <a:prstTxWarp prst="textNoShape">
                  <a:avLst/>
                </a:prstTxWarp>
              </a:bodyPr>
              <a:lstStyle/>
              <a:p>
                <a:endParaRPr lang="he-IL"/>
              </a:p>
            </p:txBody>
          </p:sp>
          <p:sp>
            <p:nvSpPr>
              <p:cNvPr id="13" name="Oval 11"/>
              <p:cNvSpPr>
                <a:spLocks noChangeAspect="1" noChangeArrowheads="1"/>
              </p:cNvSpPr>
              <p:nvPr/>
            </p:nvSpPr>
            <p:spPr bwMode="auto">
              <a:xfrm>
                <a:off x="6209" y="8409"/>
                <a:ext cx="91" cy="91"/>
              </a:xfrm>
              <a:prstGeom prst="ellipse">
                <a:avLst/>
              </a:prstGeom>
              <a:solidFill>
                <a:srgbClr val="FFFF00"/>
              </a:solidFill>
              <a:ln w="9525">
                <a:solidFill>
                  <a:srgbClr val="FFFF00"/>
                </a:solidFill>
                <a:round/>
                <a:headEnd/>
                <a:tailEnd/>
              </a:ln>
            </p:spPr>
            <p:txBody>
              <a:bodyPr vert="horz" wrap="square" lIns="91440" tIns="45720" rIns="91440" bIns="45720" numCol="1" anchor="t" anchorCtr="0" compatLnSpc="1">
                <a:prstTxWarp prst="textNoShape">
                  <a:avLst/>
                </a:prstTxWarp>
              </a:bodyPr>
              <a:lstStyle/>
              <a:p>
                <a:endParaRPr lang="he-IL"/>
              </a:p>
            </p:txBody>
          </p:sp>
          <p:sp>
            <p:nvSpPr>
              <p:cNvPr id="14" name="Oval 12"/>
              <p:cNvSpPr>
                <a:spLocks noChangeAspect="1" noChangeArrowheads="1"/>
              </p:cNvSpPr>
              <p:nvPr/>
            </p:nvSpPr>
            <p:spPr bwMode="auto">
              <a:xfrm>
                <a:off x="6929" y="8408"/>
                <a:ext cx="91" cy="91"/>
              </a:xfrm>
              <a:prstGeom prst="ellipse">
                <a:avLst/>
              </a:prstGeom>
              <a:solidFill>
                <a:srgbClr val="FFFF00"/>
              </a:solidFill>
              <a:ln w="9525">
                <a:solidFill>
                  <a:srgbClr val="FFFF00"/>
                </a:solidFill>
                <a:round/>
                <a:headEnd/>
                <a:tailEnd/>
              </a:ln>
            </p:spPr>
            <p:txBody>
              <a:bodyPr vert="horz" wrap="square" lIns="91440" tIns="45720" rIns="91440" bIns="45720" numCol="1" anchor="t" anchorCtr="0" compatLnSpc="1">
                <a:prstTxWarp prst="textNoShape">
                  <a:avLst/>
                </a:prstTxWarp>
              </a:bodyPr>
              <a:lstStyle/>
              <a:p>
                <a:endParaRPr lang="he-IL"/>
              </a:p>
            </p:txBody>
          </p:sp>
          <p:sp>
            <p:nvSpPr>
              <p:cNvPr id="15" name="Oval 13"/>
              <p:cNvSpPr>
                <a:spLocks noChangeAspect="1" noChangeArrowheads="1"/>
              </p:cNvSpPr>
              <p:nvPr/>
            </p:nvSpPr>
            <p:spPr bwMode="auto">
              <a:xfrm>
                <a:off x="7649" y="8407"/>
                <a:ext cx="91" cy="91"/>
              </a:xfrm>
              <a:prstGeom prst="ellipse">
                <a:avLst/>
              </a:prstGeom>
              <a:solidFill>
                <a:srgbClr val="FFFF00"/>
              </a:solidFill>
              <a:ln w="9525">
                <a:solidFill>
                  <a:srgbClr val="FFFF00"/>
                </a:solidFill>
                <a:round/>
                <a:headEnd/>
                <a:tailEnd/>
              </a:ln>
            </p:spPr>
            <p:txBody>
              <a:bodyPr vert="horz" wrap="square" lIns="91440" tIns="45720" rIns="91440" bIns="45720" numCol="1" anchor="t" anchorCtr="0" compatLnSpc="1">
                <a:prstTxWarp prst="textNoShape">
                  <a:avLst/>
                </a:prstTxWarp>
              </a:bodyPr>
              <a:lstStyle/>
              <a:p>
                <a:endParaRPr lang="he-IL"/>
              </a:p>
            </p:txBody>
          </p:sp>
          <p:sp>
            <p:nvSpPr>
              <p:cNvPr id="16" name="Oval 14"/>
              <p:cNvSpPr>
                <a:spLocks noChangeAspect="1" noChangeArrowheads="1"/>
              </p:cNvSpPr>
              <p:nvPr/>
            </p:nvSpPr>
            <p:spPr bwMode="auto">
              <a:xfrm>
                <a:off x="8369" y="8406"/>
                <a:ext cx="91" cy="91"/>
              </a:xfrm>
              <a:prstGeom prst="ellipse">
                <a:avLst/>
              </a:prstGeom>
              <a:solidFill>
                <a:srgbClr val="FFFF00"/>
              </a:solidFill>
              <a:ln w="9525">
                <a:solidFill>
                  <a:srgbClr val="FFFF00"/>
                </a:solidFill>
                <a:round/>
                <a:headEnd/>
                <a:tailEnd/>
              </a:ln>
            </p:spPr>
            <p:txBody>
              <a:bodyPr vert="horz" wrap="square" lIns="91440" tIns="45720" rIns="91440" bIns="45720" numCol="1" anchor="t" anchorCtr="0" compatLnSpc="1">
                <a:prstTxWarp prst="textNoShape">
                  <a:avLst/>
                </a:prstTxWarp>
              </a:bodyPr>
              <a:lstStyle/>
              <a:p>
                <a:endParaRPr lang="he-IL"/>
              </a:p>
            </p:txBody>
          </p:sp>
          <p:sp>
            <p:nvSpPr>
              <p:cNvPr id="17" name="Oval 15"/>
              <p:cNvSpPr>
                <a:spLocks noChangeAspect="1" noChangeArrowheads="1"/>
              </p:cNvSpPr>
              <p:nvPr/>
            </p:nvSpPr>
            <p:spPr bwMode="auto">
              <a:xfrm>
                <a:off x="9089" y="8405"/>
                <a:ext cx="91" cy="91"/>
              </a:xfrm>
              <a:prstGeom prst="ellipse">
                <a:avLst/>
              </a:prstGeom>
              <a:solidFill>
                <a:srgbClr val="FFFF00"/>
              </a:solidFill>
              <a:ln w="9525">
                <a:solidFill>
                  <a:srgbClr val="FFFF00"/>
                </a:solidFill>
                <a:round/>
                <a:headEnd/>
                <a:tailEnd/>
              </a:ln>
            </p:spPr>
            <p:txBody>
              <a:bodyPr vert="horz" wrap="square" lIns="91440" tIns="45720" rIns="91440" bIns="45720" numCol="1" anchor="t" anchorCtr="0" compatLnSpc="1">
                <a:prstTxWarp prst="textNoShape">
                  <a:avLst/>
                </a:prstTxWarp>
              </a:bodyPr>
              <a:lstStyle/>
              <a:p>
                <a:endParaRPr lang="he-IL"/>
              </a:p>
            </p:txBody>
          </p:sp>
          <p:sp>
            <p:nvSpPr>
              <p:cNvPr id="18" name="Oval 16"/>
              <p:cNvSpPr>
                <a:spLocks noChangeAspect="1" noChangeArrowheads="1"/>
              </p:cNvSpPr>
              <p:nvPr/>
            </p:nvSpPr>
            <p:spPr bwMode="auto">
              <a:xfrm>
                <a:off x="9270" y="8404"/>
                <a:ext cx="91" cy="91"/>
              </a:xfrm>
              <a:prstGeom prst="ellipse">
                <a:avLst/>
              </a:prstGeom>
              <a:solidFill>
                <a:srgbClr val="FFFF00"/>
              </a:solidFill>
              <a:ln w="9525">
                <a:solidFill>
                  <a:srgbClr val="FFFF00"/>
                </a:solidFill>
                <a:round/>
                <a:headEnd/>
                <a:tailEnd/>
              </a:ln>
            </p:spPr>
            <p:txBody>
              <a:bodyPr vert="horz" wrap="square" lIns="91440" tIns="45720" rIns="91440" bIns="45720" numCol="1" anchor="t" anchorCtr="0" compatLnSpc="1">
                <a:prstTxWarp prst="textNoShape">
                  <a:avLst/>
                </a:prstTxWarp>
              </a:bodyPr>
              <a:lstStyle/>
              <a:p>
                <a:endParaRPr lang="he-IL"/>
              </a:p>
            </p:txBody>
          </p:sp>
          <p:sp>
            <p:nvSpPr>
              <p:cNvPr id="19" name="Oval 17"/>
              <p:cNvSpPr>
                <a:spLocks noChangeAspect="1" noChangeArrowheads="1"/>
              </p:cNvSpPr>
              <p:nvPr/>
            </p:nvSpPr>
            <p:spPr bwMode="auto">
              <a:xfrm>
                <a:off x="9406" y="8403"/>
                <a:ext cx="91" cy="91"/>
              </a:xfrm>
              <a:prstGeom prst="ellipse">
                <a:avLst/>
              </a:prstGeom>
              <a:solidFill>
                <a:srgbClr val="FFFF00"/>
              </a:solidFill>
              <a:ln w="9525">
                <a:solidFill>
                  <a:srgbClr val="FFFF00"/>
                </a:solidFill>
                <a:round/>
                <a:headEnd/>
                <a:tailEnd/>
              </a:ln>
            </p:spPr>
            <p:txBody>
              <a:bodyPr vert="horz" wrap="square" lIns="91440" tIns="45720" rIns="91440" bIns="45720" numCol="1" anchor="t" anchorCtr="0" compatLnSpc="1">
                <a:prstTxWarp prst="textNoShape">
                  <a:avLst/>
                </a:prstTxWarp>
              </a:bodyPr>
              <a:lstStyle/>
              <a:p>
                <a:endParaRPr lang="he-IL"/>
              </a:p>
            </p:txBody>
          </p:sp>
          <p:sp>
            <p:nvSpPr>
              <p:cNvPr id="20" name="Oval 18"/>
              <p:cNvSpPr>
                <a:spLocks noChangeAspect="1" noChangeArrowheads="1"/>
              </p:cNvSpPr>
              <p:nvPr/>
            </p:nvSpPr>
            <p:spPr bwMode="auto">
              <a:xfrm>
                <a:off x="9512" y="8402"/>
                <a:ext cx="91" cy="91"/>
              </a:xfrm>
              <a:prstGeom prst="ellipse">
                <a:avLst/>
              </a:prstGeom>
              <a:solidFill>
                <a:srgbClr val="FFFF00"/>
              </a:solidFill>
              <a:ln w="9525">
                <a:solidFill>
                  <a:srgbClr val="FFFF00"/>
                </a:solidFill>
                <a:round/>
                <a:headEnd/>
                <a:tailEnd/>
              </a:ln>
            </p:spPr>
            <p:txBody>
              <a:bodyPr vert="horz" wrap="square" lIns="91440" tIns="45720" rIns="91440" bIns="45720" numCol="1" anchor="t" anchorCtr="0" compatLnSpc="1">
                <a:prstTxWarp prst="textNoShape">
                  <a:avLst/>
                </a:prstTxWarp>
              </a:bodyPr>
              <a:lstStyle/>
              <a:p>
                <a:endParaRPr lang="he-IL"/>
              </a:p>
            </p:txBody>
          </p:sp>
          <p:sp>
            <p:nvSpPr>
              <p:cNvPr id="21" name="Oval 19"/>
              <p:cNvSpPr>
                <a:spLocks noChangeAspect="1" noChangeArrowheads="1"/>
              </p:cNvSpPr>
              <p:nvPr/>
            </p:nvSpPr>
            <p:spPr bwMode="auto">
              <a:xfrm>
                <a:off x="9588" y="8401"/>
                <a:ext cx="91" cy="91"/>
              </a:xfrm>
              <a:prstGeom prst="ellipse">
                <a:avLst/>
              </a:prstGeom>
              <a:solidFill>
                <a:srgbClr val="FFFF00"/>
              </a:solidFill>
              <a:ln w="9525">
                <a:solidFill>
                  <a:srgbClr val="FFFF00"/>
                </a:solidFill>
                <a:round/>
                <a:headEnd/>
                <a:tailEnd/>
              </a:ln>
            </p:spPr>
            <p:txBody>
              <a:bodyPr vert="horz" wrap="square" lIns="91440" tIns="45720" rIns="91440" bIns="45720" numCol="1" anchor="t" anchorCtr="0" compatLnSpc="1">
                <a:prstTxWarp prst="textNoShape">
                  <a:avLst/>
                </a:prstTxWarp>
              </a:bodyPr>
              <a:lstStyle/>
              <a:p>
                <a:endParaRPr lang="he-IL"/>
              </a:p>
            </p:txBody>
          </p:sp>
          <p:sp>
            <p:nvSpPr>
              <p:cNvPr id="22" name="Oval 20"/>
              <p:cNvSpPr>
                <a:spLocks noChangeAspect="1" noChangeArrowheads="1"/>
              </p:cNvSpPr>
              <p:nvPr/>
            </p:nvSpPr>
            <p:spPr bwMode="auto">
              <a:xfrm>
                <a:off x="9634" y="8400"/>
                <a:ext cx="91" cy="91"/>
              </a:xfrm>
              <a:prstGeom prst="ellipse">
                <a:avLst/>
              </a:prstGeom>
              <a:solidFill>
                <a:srgbClr val="FFFF00"/>
              </a:solidFill>
              <a:ln w="9525">
                <a:solidFill>
                  <a:srgbClr val="FFFF00"/>
                </a:solidFill>
                <a:round/>
                <a:headEnd/>
                <a:tailEnd/>
              </a:ln>
            </p:spPr>
            <p:txBody>
              <a:bodyPr vert="horz" wrap="square" lIns="91440" tIns="45720" rIns="91440" bIns="45720" numCol="1" anchor="t" anchorCtr="0" compatLnSpc="1">
                <a:prstTxWarp prst="textNoShape">
                  <a:avLst/>
                </a:prstTxWarp>
              </a:bodyPr>
              <a:lstStyle/>
              <a:p>
                <a:endParaRPr lang="he-IL"/>
              </a:p>
            </p:txBody>
          </p:sp>
        </p:grpSp>
      </p:grpSp>
      <p:sp>
        <p:nvSpPr>
          <p:cNvPr id="23" name="Rectangle 22"/>
          <p:cNvSpPr/>
          <p:nvPr/>
        </p:nvSpPr>
        <p:spPr>
          <a:xfrm>
            <a:off x="755576" y="836712"/>
            <a:ext cx="7776864" cy="1200329"/>
          </a:xfrm>
          <a:prstGeom prst="rect">
            <a:avLst/>
          </a:prstGeom>
        </p:spPr>
        <p:txBody>
          <a:bodyPr wrap="square">
            <a:spAutoFit/>
          </a:bodyPr>
          <a:lstStyle/>
          <a:p>
            <a:r>
              <a:rPr lang="he-IL" dirty="0" smtClean="0"/>
              <a:t>מכונית יוצאת ממנוחה. מהירותה גדלה בקצב מתון. לאחר זמן המכונית נעה במהירות קבועה, עד לרגע שבו הנהג מבחין במכשול ובולם. המכונית נעצרת בתוך זמן קצר. בכל מהלך הנסיעה נושרות טיפות צבע במרווחי זמן קצובים. טיפות אלה הותירו עקבות של כתמי צבע על הכביש:</a:t>
            </a:r>
            <a:endParaRPr lang="en-US" dirty="0"/>
          </a:p>
        </p:txBody>
      </p:sp>
      <p:sp>
        <p:nvSpPr>
          <p:cNvPr id="8193" name="Rectangle 1"/>
          <p:cNvSpPr>
            <a:spLocks noChangeArrowheads="1"/>
          </p:cNvSpPr>
          <p:nvPr/>
        </p:nvSpPr>
        <p:spPr bwMode="auto">
          <a:xfrm>
            <a:off x="1979712" y="3573016"/>
            <a:ext cx="6552728" cy="175432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indent="0" fontAlgn="base">
              <a:lnSpc>
                <a:spcPct val="100000"/>
              </a:lnSpc>
              <a:spcBef>
                <a:spcPct val="0"/>
              </a:spcBef>
              <a:spcAft>
                <a:spcPct val="0"/>
              </a:spcAft>
              <a:buClrTx/>
              <a:buSzTx/>
              <a:buFontTx/>
              <a:buNone/>
              <a:tabLst>
                <a:tab pos="685800" algn="r"/>
                <a:tab pos="2636838" algn="ctr"/>
                <a:tab pos="5273675" algn="r"/>
              </a:tabLst>
            </a:pPr>
            <a:r>
              <a:rPr lang="he-IL" dirty="0" smtClean="0"/>
              <a:t>איזו מן הקביעות הבאות מתארת היטב את תנועת המכונית</a:t>
            </a:r>
            <a:r>
              <a:rPr lang="en-US" dirty="0" smtClean="0"/>
              <a:t>?</a:t>
            </a:r>
          </a:p>
          <a:p>
            <a:pPr marR="0" lvl="0" indent="0" fontAlgn="base">
              <a:lnSpc>
                <a:spcPct val="100000"/>
              </a:lnSpc>
              <a:spcBef>
                <a:spcPct val="0"/>
              </a:spcBef>
              <a:spcAft>
                <a:spcPct val="0"/>
              </a:spcAft>
              <a:buClrTx/>
              <a:buSzTx/>
              <a:buFontTx/>
              <a:buNone/>
              <a:tabLst>
                <a:tab pos="685800" algn="r"/>
                <a:tab pos="2636838" algn="ctr"/>
                <a:tab pos="5273675" algn="r"/>
              </a:tabLst>
            </a:pPr>
            <a:endParaRPr lang="en-US" dirty="0" smtClean="0"/>
          </a:p>
          <a:p>
            <a:pPr marL="342900" marR="0" lvl="0" indent="-342900" fontAlgn="base">
              <a:lnSpc>
                <a:spcPct val="100000"/>
              </a:lnSpc>
              <a:spcBef>
                <a:spcPct val="0"/>
              </a:spcBef>
              <a:spcAft>
                <a:spcPct val="0"/>
              </a:spcAft>
              <a:buClrTx/>
              <a:buSzTx/>
              <a:buFont typeface="+mj-lt"/>
              <a:buAutoNum type="arabicPeriod"/>
              <a:tabLst>
                <a:tab pos="685800" algn="r"/>
                <a:tab pos="2636838" algn="ctr"/>
                <a:tab pos="5273675" algn="r"/>
              </a:tabLst>
            </a:pPr>
            <a:r>
              <a:rPr lang="he-IL" dirty="0" smtClean="0"/>
              <a:t>ייתכן שהמכונית נעה ימינה כשם שיתכן שהיא נעה שמאלה.</a:t>
            </a:r>
            <a:endParaRPr lang="en-US" dirty="0" smtClean="0"/>
          </a:p>
          <a:p>
            <a:pPr marL="342900" marR="0" lvl="0" indent="-342900" fontAlgn="base">
              <a:lnSpc>
                <a:spcPct val="100000"/>
              </a:lnSpc>
              <a:spcBef>
                <a:spcPct val="0"/>
              </a:spcBef>
              <a:spcAft>
                <a:spcPct val="0"/>
              </a:spcAft>
              <a:buClrTx/>
              <a:buSzTx/>
              <a:buFont typeface="+mj-lt"/>
              <a:buAutoNum type="arabicPeriod"/>
              <a:tabLst>
                <a:tab pos="685800" algn="r"/>
                <a:tab pos="2636838" algn="ctr"/>
                <a:tab pos="5273675" algn="r"/>
              </a:tabLst>
            </a:pPr>
            <a:r>
              <a:rPr lang="he-IL" dirty="0" smtClean="0"/>
              <a:t>המכונית נעה ימינה.</a:t>
            </a:r>
            <a:endParaRPr lang="en-US" dirty="0" smtClean="0"/>
          </a:p>
          <a:p>
            <a:pPr marL="342900" marR="0" lvl="0" indent="-342900" fontAlgn="base">
              <a:lnSpc>
                <a:spcPct val="100000"/>
              </a:lnSpc>
              <a:spcBef>
                <a:spcPct val="0"/>
              </a:spcBef>
              <a:spcAft>
                <a:spcPct val="0"/>
              </a:spcAft>
              <a:buClrTx/>
              <a:buSzTx/>
              <a:buFont typeface="+mj-lt"/>
              <a:buAutoNum type="arabicPeriod"/>
              <a:tabLst>
                <a:tab pos="685800" algn="r"/>
                <a:tab pos="2636838" algn="ctr"/>
                <a:tab pos="5273675" algn="r"/>
              </a:tabLst>
            </a:pPr>
            <a:r>
              <a:rPr lang="he-IL" dirty="0" smtClean="0"/>
              <a:t>המכונית נעה שמאלה.</a:t>
            </a:r>
            <a:endParaRPr lang="en-US" dirty="0" smtClean="0"/>
          </a:p>
          <a:p>
            <a:pPr marL="342900" marR="0" lvl="0" indent="-342900" fontAlgn="base">
              <a:lnSpc>
                <a:spcPct val="100000"/>
              </a:lnSpc>
              <a:spcBef>
                <a:spcPct val="0"/>
              </a:spcBef>
              <a:spcAft>
                <a:spcPct val="0"/>
              </a:spcAft>
              <a:buClrTx/>
              <a:buSzTx/>
              <a:buFont typeface="+mj-lt"/>
              <a:buAutoNum type="arabicPeriod"/>
              <a:tabLst>
                <a:tab pos="685800" algn="r"/>
                <a:tab pos="2636838" algn="ctr"/>
                <a:tab pos="5273675" algn="r"/>
              </a:tabLst>
            </a:pPr>
            <a:r>
              <a:rPr lang="he-IL" dirty="0" smtClean="0"/>
              <a:t>אף אחת מן התשובות אינה נכונה.</a:t>
            </a:r>
          </a:p>
        </p:txBody>
      </p:sp>
      <p:sp>
        <p:nvSpPr>
          <p:cNvPr id="25" name="Rectangle 1"/>
          <p:cNvSpPr>
            <a:spLocks noChangeArrowheads="1"/>
          </p:cNvSpPr>
          <p:nvPr/>
        </p:nvSpPr>
        <p:spPr bwMode="auto">
          <a:xfrm>
            <a:off x="323528" y="5589240"/>
            <a:ext cx="8136904"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indent="0" fontAlgn="base">
              <a:lnSpc>
                <a:spcPct val="100000"/>
              </a:lnSpc>
              <a:spcBef>
                <a:spcPct val="0"/>
              </a:spcBef>
              <a:spcAft>
                <a:spcPct val="0"/>
              </a:spcAft>
              <a:buClrTx/>
              <a:buSzTx/>
              <a:buFontTx/>
              <a:buNone/>
              <a:tabLst>
                <a:tab pos="685800" algn="r"/>
                <a:tab pos="2636838" algn="ctr"/>
                <a:tab pos="5273675" algn="r"/>
              </a:tabLst>
            </a:pPr>
            <a:r>
              <a:rPr lang="he-IL" dirty="0" smtClean="0">
                <a:solidFill>
                  <a:schemeClr val="accent1"/>
                </a:solidFill>
              </a:rPr>
              <a:t>התשובה הנכונה היא ב'. צפיפות הנקודות גבוהה יותר בצד ימין, מה שמרמז על בלימה מהירה. מכאן שהתנועה היא משמאל לימין</a:t>
            </a:r>
          </a:p>
        </p:txBody>
      </p:sp>
    </p:spTree>
    <p:extLst>
      <p:ext uri="{BB962C8B-B14F-4D97-AF65-F5344CB8AC3E}">
        <p14:creationId xmlns:p14="http://schemas.microsoft.com/office/powerpoint/2010/main" xmlns="" val="3909901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1"/>
          <p:cNvSpPr>
            <a:spLocks noGrp="1"/>
          </p:cNvSpPr>
          <p:nvPr>
            <p:ph type="ctrTitle"/>
          </p:nvPr>
        </p:nvSpPr>
        <p:spPr>
          <a:xfrm>
            <a:off x="755576" y="548681"/>
            <a:ext cx="7772400" cy="1008112"/>
          </a:xfrm>
        </p:spPr>
        <p:txBody>
          <a:bodyPr>
            <a:normAutofit/>
          </a:bodyPr>
          <a:lstStyle/>
          <a:p>
            <a:r>
              <a:rPr lang="he-IL" sz="3600" dirty="0" smtClean="0">
                <a:solidFill>
                  <a:schemeClr val="accent1"/>
                </a:solidFill>
              </a:rPr>
              <a:t>  ניתוח עקבות באמצעות רשם זמן</a:t>
            </a:r>
            <a:endParaRPr lang="he-IL" sz="3600" dirty="0">
              <a:solidFill>
                <a:schemeClr val="accent1"/>
              </a:solidFill>
            </a:endParaRPr>
          </a:p>
        </p:txBody>
      </p:sp>
      <p:sp>
        <p:nvSpPr>
          <p:cNvPr id="6" name="מלבן 5"/>
          <p:cNvSpPr/>
          <p:nvPr/>
        </p:nvSpPr>
        <p:spPr>
          <a:xfrm>
            <a:off x="2339752" y="4725144"/>
            <a:ext cx="3900956" cy="553998"/>
          </a:xfrm>
          <a:prstGeom prst="rect">
            <a:avLst/>
          </a:prstGeom>
        </p:spPr>
        <p:txBody>
          <a:bodyPr wrap="square">
            <a:spAutoFit/>
          </a:bodyPr>
          <a:lstStyle/>
          <a:p>
            <a:pPr fontAlgn="t"/>
            <a:r>
              <a:rPr lang="en-US" sz="1200" dirty="0" smtClean="0">
                <a:hlinkClick r:id="rId2"/>
              </a:rPr>
              <a:t>https</a:t>
            </a:r>
            <a:r>
              <a:rPr lang="en-US" sz="1200" dirty="0">
                <a:hlinkClick r:id="rId2"/>
              </a:rPr>
              <a:t>://</a:t>
            </a:r>
            <a:r>
              <a:rPr lang="en-US" sz="1200" dirty="0" smtClean="0">
                <a:hlinkClick r:id="rId2"/>
              </a:rPr>
              <a:t>www.youtube.com/watch?v=n05D7VYbF-4</a:t>
            </a:r>
            <a:endParaRPr lang="he-IL" sz="1200" dirty="0" smtClean="0"/>
          </a:p>
          <a:p>
            <a:pPr fontAlgn="t"/>
            <a:endParaRPr lang="he-IL" dirty="0"/>
          </a:p>
        </p:txBody>
      </p:sp>
      <p:pic>
        <p:nvPicPr>
          <p:cNvPr id="23556" name="Picture 4" descr="http://2.bp.blogspot.com/-ELV-Guu5SsQ/VhrRAWieUmI/AAAAAAAAAbk/7iPR8bm9Vdk/s1600/Capture.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539552" y="5445224"/>
            <a:ext cx="8064896" cy="1173802"/>
          </a:xfrm>
          <a:prstGeom prst="rect">
            <a:avLst/>
          </a:prstGeom>
          <a:noFill/>
          <a:extLst>
            <a:ext uri="{909E8E84-426E-40DD-AFC4-6F175D3DCCD1}">
              <a14:hiddenFill xmlns:a14="http://schemas.microsoft.com/office/drawing/2010/main" xmlns="">
                <a:solidFill>
                  <a:srgbClr val="FFFFFF"/>
                </a:solidFill>
              </a14:hiddenFill>
            </a:ext>
          </a:extLst>
        </p:spPr>
      </p:pic>
      <p:pic>
        <p:nvPicPr>
          <p:cNvPr id="8" name="Picture 2" descr="https://i.ytimg.com/vi/aWUqZyTsZg4/hqdefault.jpg">
            <a:hlinkClick r:id="rId2"/>
          </p:cNvPr>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2555776" y="1628800"/>
            <a:ext cx="4104456" cy="3078343"/>
          </a:xfrm>
          <a:prstGeom prst="rect">
            <a:avLst/>
          </a:prstGeom>
          <a:noFill/>
          <a:extLst>
            <a:ext uri="{909E8E84-426E-40DD-AFC4-6F175D3DCCD1}">
              <a14:hiddenFill xmlns:a14="http://schemas.microsoft.com/office/drawing/2010/main" xmlns="">
                <a:solidFill>
                  <a:srgbClr val="FFFFFF"/>
                </a:solidFill>
              </a14:hiddenFill>
            </a:ext>
          </a:extLst>
        </p:spPr>
      </p:pic>
      <p:sp>
        <p:nvSpPr>
          <p:cNvPr id="9" name="מלבן 5"/>
          <p:cNvSpPr/>
          <p:nvPr/>
        </p:nvSpPr>
        <p:spPr>
          <a:xfrm>
            <a:off x="6516216" y="2492896"/>
            <a:ext cx="2172764" cy="369332"/>
          </a:xfrm>
          <a:prstGeom prst="rect">
            <a:avLst/>
          </a:prstGeom>
        </p:spPr>
        <p:txBody>
          <a:bodyPr wrap="square">
            <a:spAutoFit/>
          </a:bodyPr>
          <a:lstStyle/>
          <a:p>
            <a:pPr fontAlgn="t"/>
            <a:r>
              <a:rPr lang="he-IL" dirty="0" smtClean="0"/>
              <a:t>ניסוי בנפילה חופשית</a:t>
            </a:r>
            <a:endParaRPr lang="he-IL" dirty="0"/>
          </a:p>
        </p:txBody>
      </p:sp>
    </p:spTree>
    <p:extLst>
      <p:ext uri="{BB962C8B-B14F-4D97-AF65-F5344CB8AC3E}">
        <p14:creationId xmlns:p14="http://schemas.microsoft.com/office/powerpoint/2010/main" xmlns="" val="38260552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355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1"/>
          <p:cNvSpPr>
            <a:spLocks noGrp="1"/>
          </p:cNvSpPr>
          <p:nvPr>
            <p:ph type="ctrTitle"/>
          </p:nvPr>
        </p:nvSpPr>
        <p:spPr>
          <a:xfrm>
            <a:off x="899592" y="404664"/>
            <a:ext cx="7772400" cy="864096"/>
          </a:xfrm>
        </p:spPr>
        <p:txBody>
          <a:bodyPr>
            <a:normAutofit/>
          </a:bodyPr>
          <a:lstStyle/>
          <a:p>
            <a:r>
              <a:rPr lang="he-IL" sz="2800" dirty="0" smtClean="0">
                <a:solidFill>
                  <a:schemeClr val="accent1"/>
                </a:solidFill>
              </a:rPr>
              <a:t>  ניתוח עקבות באמצעות רשם זמן</a:t>
            </a:r>
            <a:endParaRPr lang="he-IL" sz="2800" dirty="0">
              <a:solidFill>
                <a:schemeClr val="accent1"/>
              </a:solidFill>
            </a:endParaRPr>
          </a:p>
        </p:txBody>
      </p:sp>
      <p:pic>
        <p:nvPicPr>
          <p:cNvPr id="23556" name="Picture 4" descr="http://2.bp.blogspot.com/-ELV-Guu5SsQ/VhrRAWieUmI/AAAAAAAAAbk/7iPR8bm9Vdk/s1600/Capture.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932040" y="1988840"/>
            <a:ext cx="4039305" cy="504056"/>
          </a:xfrm>
          <a:prstGeom prst="rect">
            <a:avLst/>
          </a:prstGeom>
          <a:noFill/>
          <a:extLst>
            <a:ext uri="{909E8E84-426E-40DD-AFC4-6F175D3DCCD1}">
              <a14:hiddenFill xmlns:a14="http://schemas.microsoft.com/office/drawing/2010/main" xmlns="">
                <a:solidFill>
                  <a:srgbClr val="FFFFFF"/>
                </a:solidFill>
              </a14:hiddenFill>
            </a:ext>
          </a:extLst>
        </p:spPr>
      </p:pic>
      <p:sp>
        <p:nvSpPr>
          <p:cNvPr id="9" name="מלבן 5"/>
          <p:cNvSpPr/>
          <p:nvPr/>
        </p:nvSpPr>
        <p:spPr>
          <a:xfrm>
            <a:off x="5868144" y="2996952"/>
            <a:ext cx="2244772" cy="338554"/>
          </a:xfrm>
          <a:prstGeom prst="rect">
            <a:avLst/>
          </a:prstGeom>
        </p:spPr>
        <p:txBody>
          <a:bodyPr wrap="square">
            <a:spAutoFit/>
          </a:bodyPr>
          <a:lstStyle/>
          <a:p>
            <a:pPr fontAlgn="t"/>
            <a:r>
              <a:rPr lang="he-IL" sz="1600" dirty="0" smtClean="0"/>
              <a:t>הצגת התוצאות בטבלה</a:t>
            </a:r>
            <a:endParaRPr lang="he-IL" sz="1600" dirty="0"/>
          </a:p>
        </p:txBody>
      </p:sp>
      <p:graphicFrame>
        <p:nvGraphicFramePr>
          <p:cNvPr id="7" name="Table 6"/>
          <p:cNvGraphicFramePr>
            <a:graphicFrameLocks noGrp="1"/>
          </p:cNvGraphicFramePr>
          <p:nvPr/>
        </p:nvGraphicFramePr>
        <p:xfrm>
          <a:off x="5940152" y="3429000"/>
          <a:ext cx="2183904" cy="2595880"/>
        </p:xfrm>
        <a:graphic>
          <a:graphicData uri="http://schemas.openxmlformats.org/drawingml/2006/table">
            <a:tbl>
              <a:tblPr firstRow="1" bandRow="1">
                <a:tableStyleId>{5C22544A-7EE6-4342-B048-85BDC9FD1C3A}</a:tableStyleId>
              </a:tblPr>
              <a:tblGrid>
                <a:gridCol w="1091952"/>
                <a:gridCol w="1091952"/>
              </a:tblGrid>
              <a:tr h="370840">
                <a:tc>
                  <a:txBody>
                    <a:bodyPr/>
                    <a:lstStyle/>
                    <a:p>
                      <a:pPr marL="0" algn="ctr" defTabSz="914400" rtl="1" eaLnBrk="1" latinLnBrk="0" hangingPunct="1"/>
                      <a:r>
                        <a:rPr lang="he-IL" sz="1400" b="1" kern="1200" dirty="0" smtClean="0">
                          <a:solidFill>
                            <a:schemeClr val="lt1"/>
                          </a:solidFill>
                          <a:latin typeface="+mn-lt"/>
                          <a:ea typeface="+mn-ea"/>
                          <a:cs typeface="+mn-cs"/>
                        </a:rPr>
                        <a:t>מרחק (ס"מ)</a:t>
                      </a:r>
                      <a:endParaRPr lang="en-US" sz="1400" b="1" kern="1200" dirty="0" smtClean="0">
                        <a:solidFill>
                          <a:schemeClr val="lt1"/>
                        </a:solidFill>
                        <a:latin typeface="+mn-lt"/>
                        <a:ea typeface="+mn-ea"/>
                        <a:cs typeface="+mn-cs"/>
                      </a:endParaRPr>
                    </a:p>
                  </a:txBody>
                  <a:tcPr/>
                </a:tc>
                <a:tc>
                  <a:txBody>
                    <a:bodyPr/>
                    <a:lstStyle/>
                    <a:p>
                      <a:pPr marL="0" algn="ctr" defTabSz="914400" rtl="1" eaLnBrk="1" latinLnBrk="0" hangingPunct="1"/>
                      <a:r>
                        <a:rPr lang="he-IL" sz="1400" b="1" kern="1200" dirty="0" smtClean="0">
                          <a:solidFill>
                            <a:schemeClr val="lt1"/>
                          </a:solidFill>
                          <a:latin typeface="+mn-lt"/>
                          <a:ea typeface="+mn-ea"/>
                          <a:cs typeface="+mn-cs"/>
                        </a:rPr>
                        <a:t>זמן (ש')</a:t>
                      </a:r>
                      <a:endParaRPr lang="en-US" sz="1400" b="1" kern="1200" dirty="0" smtClean="0">
                        <a:solidFill>
                          <a:schemeClr val="lt1"/>
                        </a:solidFill>
                        <a:latin typeface="+mn-lt"/>
                        <a:ea typeface="+mn-ea"/>
                        <a:cs typeface="+mn-cs"/>
                      </a:endParaRPr>
                    </a:p>
                  </a:txBody>
                  <a:tcPr/>
                </a:tc>
              </a:tr>
              <a:tr h="370840">
                <a:tc>
                  <a:txBody>
                    <a:bodyPr/>
                    <a:lstStyle/>
                    <a:p>
                      <a:pPr marL="0" algn="ctr" defTabSz="914400" rtl="1" eaLnBrk="1" latinLnBrk="0" hangingPunct="1"/>
                      <a:r>
                        <a:rPr lang="he-IL" sz="1400" b="1" kern="1200" dirty="0" smtClean="0">
                          <a:solidFill>
                            <a:schemeClr val="tx2"/>
                          </a:solidFill>
                          <a:latin typeface="+mn-lt"/>
                          <a:ea typeface="+mn-ea"/>
                          <a:cs typeface="+mn-cs"/>
                        </a:rPr>
                        <a:t>0</a:t>
                      </a:r>
                      <a:endParaRPr lang="en-US" sz="1400" b="1" kern="1200" dirty="0" smtClean="0">
                        <a:solidFill>
                          <a:schemeClr val="tx2"/>
                        </a:solidFill>
                        <a:latin typeface="+mn-lt"/>
                        <a:ea typeface="+mn-ea"/>
                        <a:cs typeface="+mn-cs"/>
                      </a:endParaRPr>
                    </a:p>
                  </a:txBody>
                  <a:tcPr/>
                </a:tc>
                <a:tc>
                  <a:txBody>
                    <a:bodyPr/>
                    <a:lstStyle/>
                    <a:p>
                      <a:pPr marL="0" algn="ctr" defTabSz="914400" rtl="1" eaLnBrk="1" latinLnBrk="0" hangingPunct="1"/>
                      <a:r>
                        <a:rPr lang="he-IL" sz="1400" b="1" kern="1200" dirty="0" smtClean="0">
                          <a:solidFill>
                            <a:schemeClr val="tx2"/>
                          </a:solidFill>
                          <a:latin typeface="+mn-lt"/>
                          <a:ea typeface="+mn-ea"/>
                          <a:cs typeface="+mn-cs"/>
                        </a:rPr>
                        <a:t>0</a:t>
                      </a:r>
                      <a:endParaRPr lang="en-US" sz="1400" b="1" kern="1200" dirty="0" smtClean="0">
                        <a:solidFill>
                          <a:schemeClr val="tx2"/>
                        </a:solidFill>
                        <a:latin typeface="+mn-lt"/>
                        <a:ea typeface="+mn-ea"/>
                        <a:cs typeface="+mn-cs"/>
                      </a:endParaRPr>
                    </a:p>
                  </a:txBody>
                  <a:tcPr/>
                </a:tc>
              </a:tr>
              <a:tr h="370840">
                <a:tc>
                  <a:txBody>
                    <a:bodyPr/>
                    <a:lstStyle/>
                    <a:p>
                      <a:pPr marL="0" algn="ctr" defTabSz="914400" rtl="1" eaLnBrk="1" latinLnBrk="0" hangingPunct="1"/>
                      <a:r>
                        <a:rPr lang="he-IL" sz="1400" b="1" kern="1200" dirty="0" smtClean="0">
                          <a:solidFill>
                            <a:schemeClr val="tx2"/>
                          </a:solidFill>
                          <a:latin typeface="+mn-lt"/>
                          <a:ea typeface="+mn-ea"/>
                          <a:cs typeface="+mn-cs"/>
                        </a:rPr>
                        <a:t>0.1</a:t>
                      </a:r>
                      <a:endParaRPr lang="en-US" sz="1400" b="1" kern="1200" dirty="0" smtClean="0">
                        <a:solidFill>
                          <a:schemeClr val="tx2"/>
                        </a:solidFill>
                        <a:latin typeface="+mn-lt"/>
                        <a:ea typeface="+mn-ea"/>
                        <a:cs typeface="+mn-cs"/>
                      </a:endParaRPr>
                    </a:p>
                  </a:txBody>
                  <a:tcPr/>
                </a:tc>
                <a:tc>
                  <a:txBody>
                    <a:bodyPr/>
                    <a:lstStyle/>
                    <a:p>
                      <a:pPr marL="0" algn="ctr" defTabSz="914400" rtl="1" eaLnBrk="1" latinLnBrk="0" hangingPunct="1"/>
                      <a:r>
                        <a:rPr lang="he-IL" sz="1400" b="1" kern="1200" dirty="0" smtClean="0">
                          <a:solidFill>
                            <a:schemeClr val="tx2"/>
                          </a:solidFill>
                          <a:latin typeface="+mn-lt"/>
                          <a:ea typeface="+mn-ea"/>
                          <a:cs typeface="+mn-cs"/>
                        </a:rPr>
                        <a:t>0.02</a:t>
                      </a:r>
                      <a:endParaRPr lang="en-US" sz="1400" b="1" kern="1200" dirty="0" smtClean="0">
                        <a:solidFill>
                          <a:schemeClr val="tx2"/>
                        </a:solidFill>
                        <a:latin typeface="+mn-lt"/>
                        <a:ea typeface="+mn-ea"/>
                        <a:cs typeface="+mn-cs"/>
                      </a:endParaRPr>
                    </a:p>
                  </a:txBody>
                  <a:tcPr/>
                </a:tc>
              </a:tr>
              <a:tr h="370840">
                <a:tc>
                  <a:txBody>
                    <a:bodyPr/>
                    <a:lstStyle/>
                    <a:p>
                      <a:pPr marL="0" algn="ctr" defTabSz="914400" rtl="1" eaLnBrk="1" latinLnBrk="0" hangingPunct="1"/>
                      <a:r>
                        <a:rPr lang="he-IL" sz="1400" b="1" kern="1200" dirty="0" smtClean="0">
                          <a:solidFill>
                            <a:schemeClr val="tx2"/>
                          </a:solidFill>
                          <a:latin typeface="+mn-lt"/>
                          <a:ea typeface="+mn-ea"/>
                          <a:cs typeface="+mn-cs"/>
                        </a:rPr>
                        <a:t>0.3</a:t>
                      </a:r>
                      <a:endParaRPr lang="en-US" sz="1400" b="1" kern="1200" dirty="0" smtClean="0">
                        <a:solidFill>
                          <a:schemeClr val="tx2"/>
                        </a:solidFill>
                        <a:latin typeface="+mn-lt"/>
                        <a:ea typeface="+mn-ea"/>
                        <a:cs typeface="+mn-cs"/>
                      </a:endParaRPr>
                    </a:p>
                  </a:txBody>
                  <a:tcPr/>
                </a:tc>
                <a:tc>
                  <a:txBody>
                    <a:bodyPr/>
                    <a:lstStyle/>
                    <a:p>
                      <a:pPr marL="0" algn="ctr" defTabSz="914400" rtl="1" eaLnBrk="1" latinLnBrk="0" hangingPunct="1"/>
                      <a:r>
                        <a:rPr lang="he-IL" sz="1400" b="1" kern="1200" dirty="0" smtClean="0">
                          <a:solidFill>
                            <a:schemeClr val="tx2"/>
                          </a:solidFill>
                          <a:latin typeface="+mn-lt"/>
                          <a:ea typeface="+mn-ea"/>
                          <a:cs typeface="+mn-cs"/>
                        </a:rPr>
                        <a:t>0.04</a:t>
                      </a:r>
                      <a:endParaRPr lang="en-US" sz="1400" b="1" kern="1200" dirty="0" smtClean="0">
                        <a:solidFill>
                          <a:schemeClr val="tx2"/>
                        </a:solidFill>
                        <a:latin typeface="+mn-lt"/>
                        <a:ea typeface="+mn-ea"/>
                        <a:cs typeface="+mn-cs"/>
                      </a:endParaRPr>
                    </a:p>
                  </a:txBody>
                  <a:tcPr/>
                </a:tc>
              </a:tr>
              <a:tr h="370840">
                <a:tc>
                  <a:txBody>
                    <a:bodyPr/>
                    <a:lstStyle/>
                    <a:p>
                      <a:pPr marL="0" algn="ctr" defTabSz="914400" rtl="1" eaLnBrk="1" latinLnBrk="0" hangingPunct="1"/>
                      <a:r>
                        <a:rPr lang="he-IL" sz="1400" b="1" kern="1200" dirty="0" smtClean="0">
                          <a:solidFill>
                            <a:schemeClr val="tx2"/>
                          </a:solidFill>
                          <a:latin typeface="+mn-lt"/>
                          <a:ea typeface="+mn-ea"/>
                          <a:cs typeface="+mn-cs"/>
                        </a:rPr>
                        <a:t>0.8</a:t>
                      </a:r>
                      <a:endParaRPr lang="en-US" sz="1400" b="1" kern="1200" dirty="0" smtClean="0">
                        <a:solidFill>
                          <a:schemeClr val="tx2"/>
                        </a:solidFill>
                        <a:latin typeface="+mn-lt"/>
                        <a:ea typeface="+mn-ea"/>
                        <a:cs typeface="+mn-cs"/>
                      </a:endParaRPr>
                    </a:p>
                  </a:txBody>
                  <a:tcPr/>
                </a:tc>
                <a:tc>
                  <a:txBody>
                    <a:bodyPr/>
                    <a:lstStyle/>
                    <a:p>
                      <a:pPr marL="0" algn="ctr" defTabSz="914400" rtl="1" eaLnBrk="1" latinLnBrk="0" hangingPunct="1"/>
                      <a:r>
                        <a:rPr lang="he-IL" sz="1400" b="1" kern="1200" dirty="0" smtClean="0">
                          <a:solidFill>
                            <a:schemeClr val="tx2"/>
                          </a:solidFill>
                          <a:latin typeface="+mn-lt"/>
                          <a:ea typeface="+mn-ea"/>
                          <a:cs typeface="+mn-cs"/>
                        </a:rPr>
                        <a:t>0.06</a:t>
                      </a:r>
                      <a:endParaRPr lang="en-US" sz="1400" b="1" kern="1200" dirty="0" smtClean="0">
                        <a:solidFill>
                          <a:schemeClr val="tx2"/>
                        </a:solidFill>
                        <a:latin typeface="+mn-lt"/>
                        <a:ea typeface="+mn-ea"/>
                        <a:cs typeface="+mn-cs"/>
                      </a:endParaRPr>
                    </a:p>
                  </a:txBody>
                  <a:tcPr/>
                </a:tc>
              </a:tr>
              <a:tr h="370840">
                <a:tc>
                  <a:txBody>
                    <a:bodyPr/>
                    <a:lstStyle/>
                    <a:p>
                      <a:pPr marL="0" algn="ctr" defTabSz="914400" rtl="1" eaLnBrk="1" latinLnBrk="0" hangingPunct="1"/>
                      <a:r>
                        <a:rPr lang="he-IL" sz="1400" b="1" kern="1200" dirty="0" smtClean="0">
                          <a:solidFill>
                            <a:schemeClr val="tx2"/>
                          </a:solidFill>
                          <a:latin typeface="+mn-lt"/>
                          <a:ea typeface="+mn-ea"/>
                          <a:cs typeface="+mn-cs"/>
                        </a:rPr>
                        <a:t>1.3</a:t>
                      </a:r>
                      <a:endParaRPr lang="en-US" sz="1400" b="1" kern="1200" dirty="0" smtClean="0">
                        <a:solidFill>
                          <a:schemeClr val="tx2"/>
                        </a:solidFill>
                        <a:latin typeface="+mn-lt"/>
                        <a:ea typeface="+mn-ea"/>
                        <a:cs typeface="+mn-cs"/>
                      </a:endParaRPr>
                    </a:p>
                  </a:txBody>
                  <a:tcPr/>
                </a:tc>
                <a:tc>
                  <a:txBody>
                    <a:bodyPr/>
                    <a:lstStyle/>
                    <a:p>
                      <a:pPr marL="0" algn="ctr" defTabSz="914400" rtl="1" eaLnBrk="1" latinLnBrk="0" hangingPunct="1"/>
                      <a:r>
                        <a:rPr lang="he-IL" sz="1400" b="1" kern="1200" smtClean="0">
                          <a:solidFill>
                            <a:schemeClr val="tx2"/>
                          </a:solidFill>
                          <a:latin typeface="+mn-lt"/>
                          <a:ea typeface="+mn-ea"/>
                          <a:cs typeface="+mn-cs"/>
                        </a:rPr>
                        <a:t>0.08</a:t>
                      </a:r>
                      <a:endParaRPr lang="en-US" sz="1400" b="1" kern="1200" dirty="0" smtClean="0">
                        <a:solidFill>
                          <a:schemeClr val="tx2"/>
                        </a:solidFill>
                        <a:latin typeface="+mn-lt"/>
                        <a:ea typeface="+mn-ea"/>
                        <a:cs typeface="+mn-cs"/>
                      </a:endParaRPr>
                    </a:p>
                  </a:txBody>
                  <a:tcPr/>
                </a:tc>
              </a:tr>
              <a:tr h="370840">
                <a:tc>
                  <a:txBody>
                    <a:bodyPr/>
                    <a:lstStyle/>
                    <a:p>
                      <a:pPr marL="0" algn="ctr" defTabSz="914400" rtl="1" eaLnBrk="1" latinLnBrk="0" hangingPunct="1"/>
                      <a:r>
                        <a:rPr lang="he-IL" sz="1400" b="1" kern="1200" dirty="0" smtClean="0">
                          <a:solidFill>
                            <a:schemeClr val="tx2"/>
                          </a:solidFill>
                          <a:latin typeface="+mn-lt"/>
                          <a:ea typeface="+mn-ea"/>
                          <a:cs typeface="+mn-cs"/>
                        </a:rPr>
                        <a:t>2.1</a:t>
                      </a:r>
                      <a:endParaRPr lang="en-US" sz="1400" b="1" kern="1200" dirty="0" smtClean="0">
                        <a:solidFill>
                          <a:schemeClr val="tx2"/>
                        </a:solidFill>
                        <a:latin typeface="+mn-lt"/>
                        <a:ea typeface="+mn-ea"/>
                        <a:cs typeface="+mn-cs"/>
                      </a:endParaRPr>
                    </a:p>
                  </a:txBody>
                  <a:tcPr/>
                </a:tc>
                <a:tc>
                  <a:txBody>
                    <a:bodyPr/>
                    <a:lstStyle/>
                    <a:p>
                      <a:pPr marL="0" algn="ctr" defTabSz="914400" rtl="1" eaLnBrk="1" latinLnBrk="0" hangingPunct="1"/>
                      <a:r>
                        <a:rPr lang="he-IL" sz="1400" b="1" kern="1200" dirty="0" smtClean="0">
                          <a:solidFill>
                            <a:schemeClr val="tx2"/>
                          </a:solidFill>
                          <a:latin typeface="+mn-lt"/>
                          <a:ea typeface="+mn-ea"/>
                          <a:cs typeface="+mn-cs"/>
                        </a:rPr>
                        <a:t>0.10</a:t>
                      </a:r>
                      <a:endParaRPr lang="en-US" sz="1400" b="1" kern="1200" dirty="0" smtClean="0">
                        <a:solidFill>
                          <a:schemeClr val="tx2"/>
                        </a:solidFill>
                        <a:latin typeface="+mn-lt"/>
                        <a:ea typeface="+mn-ea"/>
                        <a:cs typeface="+mn-cs"/>
                      </a:endParaRPr>
                    </a:p>
                  </a:txBody>
                  <a:tcPr/>
                </a:tc>
              </a:tr>
            </a:tbl>
          </a:graphicData>
        </a:graphic>
      </p:graphicFrame>
      <p:sp>
        <p:nvSpPr>
          <p:cNvPr id="10" name="מלבן 5"/>
          <p:cNvSpPr/>
          <p:nvPr/>
        </p:nvSpPr>
        <p:spPr>
          <a:xfrm>
            <a:off x="1475656" y="1196752"/>
            <a:ext cx="2244772" cy="338554"/>
          </a:xfrm>
          <a:prstGeom prst="rect">
            <a:avLst/>
          </a:prstGeom>
        </p:spPr>
        <p:txBody>
          <a:bodyPr wrap="square">
            <a:spAutoFit/>
          </a:bodyPr>
          <a:lstStyle/>
          <a:p>
            <a:pPr algn="ctr" fontAlgn="t"/>
            <a:r>
              <a:rPr lang="he-IL" sz="1600" dirty="0" smtClean="0"/>
              <a:t>הצגת התוצאות בגרף</a:t>
            </a:r>
            <a:endParaRPr lang="he-IL" sz="1600" dirty="0"/>
          </a:p>
        </p:txBody>
      </p:sp>
      <p:pic>
        <p:nvPicPr>
          <p:cNvPr id="1026" name="Picture 2"/>
          <p:cNvPicPr>
            <a:picLocks noChangeAspect="1" noChangeArrowheads="1"/>
          </p:cNvPicPr>
          <p:nvPr/>
        </p:nvPicPr>
        <p:blipFill>
          <a:blip r:embed="rId3" cstate="print"/>
          <a:srcRect/>
          <a:stretch>
            <a:fillRect/>
          </a:stretch>
        </p:blipFill>
        <p:spPr bwMode="auto">
          <a:xfrm>
            <a:off x="179512" y="1556792"/>
            <a:ext cx="4774753" cy="5065390"/>
          </a:xfrm>
          <a:prstGeom prst="rect">
            <a:avLst/>
          </a:prstGeom>
          <a:noFill/>
          <a:ln w="9525">
            <a:noFill/>
            <a:miter lim="800000"/>
            <a:headEnd/>
            <a:tailEnd/>
          </a:ln>
        </p:spPr>
      </p:pic>
      <p:sp>
        <p:nvSpPr>
          <p:cNvPr id="12" name="מלבן 5"/>
          <p:cNvSpPr/>
          <p:nvPr/>
        </p:nvSpPr>
        <p:spPr>
          <a:xfrm>
            <a:off x="6588224" y="1556792"/>
            <a:ext cx="2244772" cy="338554"/>
          </a:xfrm>
          <a:prstGeom prst="rect">
            <a:avLst/>
          </a:prstGeom>
        </p:spPr>
        <p:txBody>
          <a:bodyPr wrap="square">
            <a:spAutoFit/>
          </a:bodyPr>
          <a:lstStyle/>
          <a:p>
            <a:pPr fontAlgn="t"/>
            <a:r>
              <a:rPr lang="he-IL" sz="1600" dirty="0" smtClean="0"/>
              <a:t>סרט הנייר</a:t>
            </a:r>
            <a:endParaRPr lang="he-IL" sz="1600" dirty="0"/>
          </a:p>
        </p:txBody>
      </p:sp>
    </p:spTree>
    <p:extLst>
      <p:ext uri="{BB962C8B-B14F-4D97-AF65-F5344CB8AC3E}">
        <p14:creationId xmlns:p14="http://schemas.microsoft.com/office/powerpoint/2010/main" xmlns="" val="38260552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355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0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לבן 2"/>
          <p:cNvSpPr/>
          <p:nvPr/>
        </p:nvSpPr>
        <p:spPr>
          <a:xfrm>
            <a:off x="539552" y="335846"/>
            <a:ext cx="7992888" cy="3970318"/>
          </a:xfrm>
          <a:prstGeom prst="rect">
            <a:avLst/>
          </a:prstGeom>
        </p:spPr>
        <p:txBody>
          <a:bodyPr wrap="square">
            <a:spAutoFit/>
          </a:bodyPr>
          <a:lstStyle/>
          <a:p>
            <a:r>
              <a:rPr lang="he-IL" b="1" dirty="0" smtClean="0"/>
              <a:t>ממתי </a:t>
            </a:r>
            <a:r>
              <a:rPr lang="he-IL" b="1" dirty="0"/>
              <a:t>מתחילים למדוד את הזמן?</a:t>
            </a:r>
            <a:endParaRPr lang="en-US" dirty="0"/>
          </a:p>
          <a:p>
            <a:endParaRPr lang="he-IL" dirty="0" smtClean="0"/>
          </a:p>
          <a:p>
            <a:r>
              <a:rPr lang="he-IL" dirty="0" smtClean="0"/>
              <a:t>כאשר </a:t>
            </a:r>
            <a:r>
              <a:rPr lang="he-IL" dirty="0"/>
              <a:t>מתעדים את התנועה בטבלה או בגרף יש צורך להגדיר מתי מתחילה מדידת הזמן</a:t>
            </a:r>
            <a:r>
              <a:rPr lang="he-IL" dirty="0" smtClean="0"/>
              <a:t>. </a:t>
            </a:r>
          </a:p>
          <a:p>
            <a:endParaRPr lang="he-IL" dirty="0" smtClean="0"/>
          </a:p>
          <a:p>
            <a:r>
              <a:rPr lang="he-IL" dirty="0" smtClean="0"/>
              <a:t>מהתחלה? לאו דווקא מרגע השחרור...</a:t>
            </a:r>
          </a:p>
          <a:p>
            <a:endParaRPr lang="he-IL" dirty="0"/>
          </a:p>
          <a:p>
            <a:r>
              <a:rPr lang="he-IL" dirty="0" smtClean="0"/>
              <a:t>מומלץ להתחיל </a:t>
            </a:r>
            <a:r>
              <a:rPr lang="he-IL" dirty="0"/>
              <a:t>למדוד מנקודה שבה הנקודות מובחנות היטב זו מזו והמרחק ביניהן ברור. </a:t>
            </a:r>
            <a:endParaRPr lang="he-IL" dirty="0" smtClean="0"/>
          </a:p>
          <a:p>
            <a:endParaRPr lang="he-IL" dirty="0"/>
          </a:p>
          <a:p>
            <a:r>
              <a:rPr lang="he-IL" dirty="0" smtClean="0"/>
              <a:t>כתוצאה </a:t>
            </a:r>
            <a:r>
              <a:rPr lang="he-IL" dirty="0"/>
              <a:t>מכך, נקודת הייחוס למדידה אינה נקודת השחרור וגם רגע הייחוס (</a:t>
            </a:r>
            <a:r>
              <a:rPr lang="en-US" i="1" dirty="0"/>
              <a:t>t</a:t>
            </a:r>
            <a:r>
              <a:rPr lang="en-US" dirty="0"/>
              <a:t> = 0</a:t>
            </a:r>
            <a:r>
              <a:rPr lang="he-IL" dirty="0"/>
              <a:t>) אינו רגע השחרור</a:t>
            </a:r>
            <a:r>
              <a:rPr lang="he-IL" dirty="0" smtClean="0"/>
              <a:t>. </a:t>
            </a:r>
          </a:p>
          <a:p>
            <a:endParaRPr lang="he-IL" dirty="0" smtClean="0"/>
          </a:p>
          <a:p>
            <a:r>
              <a:rPr lang="he-IL" dirty="0" smtClean="0"/>
              <a:t>יש לבחור </a:t>
            </a:r>
            <a:r>
              <a:rPr lang="he-IL" dirty="0"/>
              <a:t>את נקודת הייחוס על הסרט, למספר את הנקודות שבעקבותיה בסדר עולה, ולדון רק במה שקורה מכאן ואילך. זהו בעבורנו רגע תחילת התיעוד, גם אם התנועה החלה קודם לכן. </a:t>
            </a:r>
          </a:p>
        </p:txBody>
      </p:sp>
    </p:spTree>
    <p:extLst>
      <p:ext uri="{BB962C8B-B14F-4D97-AF65-F5344CB8AC3E}">
        <p14:creationId xmlns:p14="http://schemas.microsoft.com/office/powerpoint/2010/main" xmlns="" val="3977332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rmAutofit/>
          </a:bodyPr>
          <a:lstStyle/>
          <a:p>
            <a:r>
              <a:rPr lang="he-IL" sz="2800" dirty="0" smtClean="0">
                <a:solidFill>
                  <a:schemeClr val="accent1"/>
                </a:solidFill>
              </a:rPr>
              <a:t>תרגיל – התאמת גרפים לסרטים</a:t>
            </a:r>
            <a:endParaRPr lang="en-US" sz="2800" dirty="0" smtClean="0">
              <a:solidFill>
                <a:schemeClr val="accent1"/>
              </a:solidFill>
            </a:endParaRPr>
          </a:p>
        </p:txBody>
      </p:sp>
      <p:sp>
        <p:nvSpPr>
          <p:cNvPr id="3" name="Content Placeholder 2"/>
          <p:cNvSpPr>
            <a:spLocks noGrp="1"/>
          </p:cNvSpPr>
          <p:nvPr>
            <p:ph idx="1"/>
          </p:nvPr>
        </p:nvSpPr>
        <p:spPr>
          <a:xfrm>
            <a:off x="467544" y="4653136"/>
            <a:ext cx="8229600" cy="1872209"/>
          </a:xfrm>
        </p:spPr>
        <p:txBody>
          <a:bodyPr>
            <a:noAutofit/>
          </a:bodyPr>
          <a:lstStyle/>
          <a:p>
            <a:pPr lvl="0"/>
            <a:r>
              <a:rPr lang="he-IL" sz="1600" dirty="0" smtClean="0"/>
              <a:t>התאימו בין הגרפים והסבירו.</a:t>
            </a:r>
          </a:p>
          <a:p>
            <a:pPr lvl="0" indent="0">
              <a:buNone/>
            </a:pPr>
            <a:r>
              <a:rPr lang="he-IL" sz="1600" dirty="0" smtClean="0">
                <a:solidFill>
                  <a:schemeClr val="accent1"/>
                </a:solidFill>
              </a:rPr>
              <a:t>בסרט 2 יש נקודות רק בחציו. זה מתאים לגרף ב. בסרט 3 הנקודות צפופות בתחילתו ומרווחות במיוחד בסופו. זה מתאר תהליך שבו בתחילת הדרך ההתקדמות אטית ביותר ובסופו מהירה ביותר. זה מתאים לגרף א. זה מותיר את סרט 1 עם גרף ג.</a:t>
            </a:r>
          </a:p>
          <a:p>
            <a:r>
              <a:rPr lang="he-IL" sz="1600" dirty="0" smtClean="0"/>
              <a:t>לאיזה גוף יש המהירות הגבוהה ביותר באחד המקטעים שלו (בין שתי נקודות עוקבות)?</a:t>
            </a:r>
          </a:p>
          <a:p>
            <a:pPr lvl="0" indent="0">
              <a:buNone/>
            </a:pPr>
            <a:r>
              <a:rPr lang="he-IL" sz="1600" dirty="0" smtClean="0">
                <a:solidFill>
                  <a:schemeClr val="accent1"/>
                </a:solidFill>
              </a:rPr>
              <a:t>הגוף המתועד בסרט 3 ובגרף א מהיר במיוחד בסוף הדרך. המרווח בין הנקודות על הסרט גדול מאוד וכך גם שיפוע הגרף.</a:t>
            </a:r>
            <a:endParaRPr lang="en-US" sz="1600" dirty="0" smtClean="0">
              <a:solidFill>
                <a:schemeClr val="accent1"/>
              </a:solidFill>
            </a:endParaRPr>
          </a:p>
          <a:p>
            <a:endParaRPr lang="en-US" sz="1800" dirty="0"/>
          </a:p>
        </p:txBody>
      </p:sp>
      <p:pic>
        <p:nvPicPr>
          <p:cNvPr id="2050" name="Picture 2"/>
          <p:cNvPicPr>
            <a:picLocks noChangeAspect="1" noChangeArrowheads="1"/>
          </p:cNvPicPr>
          <p:nvPr/>
        </p:nvPicPr>
        <p:blipFill>
          <a:blip r:embed="rId2" cstate="print"/>
          <a:srcRect/>
          <a:stretch>
            <a:fillRect/>
          </a:stretch>
        </p:blipFill>
        <p:spPr bwMode="auto">
          <a:xfrm>
            <a:off x="1979712" y="908720"/>
            <a:ext cx="5335793" cy="367240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rmAutofit/>
          </a:bodyPr>
          <a:lstStyle/>
          <a:p>
            <a:r>
              <a:rPr lang="he-IL" sz="2800" dirty="0" smtClean="0">
                <a:solidFill>
                  <a:schemeClr val="accent1"/>
                </a:solidFill>
              </a:rPr>
              <a:t>תרגיל – התאמת גרפים לסרטים (המשך)</a:t>
            </a:r>
            <a:endParaRPr lang="en-US" sz="2800" dirty="0" smtClean="0">
              <a:solidFill>
                <a:schemeClr val="accent1"/>
              </a:solidFill>
            </a:endParaRPr>
          </a:p>
        </p:txBody>
      </p:sp>
      <p:sp>
        <p:nvSpPr>
          <p:cNvPr id="3" name="Content Placeholder 2"/>
          <p:cNvSpPr>
            <a:spLocks noGrp="1"/>
          </p:cNvSpPr>
          <p:nvPr>
            <p:ph idx="1"/>
          </p:nvPr>
        </p:nvSpPr>
        <p:spPr>
          <a:xfrm>
            <a:off x="611560" y="4725144"/>
            <a:ext cx="8229600" cy="1728192"/>
          </a:xfrm>
        </p:spPr>
        <p:txBody>
          <a:bodyPr>
            <a:noAutofit/>
          </a:bodyPr>
          <a:lstStyle/>
          <a:p>
            <a:pPr lvl="0"/>
            <a:r>
              <a:rPr lang="he-IL" sz="1600" dirty="0" smtClean="0"/>
              <a:t>שלושת הניסויים נערכו במקביל. כל הגופים החלו לנוע באותו רגע. ברגע מסוים שניים מן הגופים נמצאו באותו מרחק מנקודת המוצא. זהו את שני הגופים.</a:t>
            </a:r>
          </a:p>
          <a:p>
            <a:pPr indent="0">
              <a:buNone/>
            </a:pPr>
            <a:r>
              <a:rPr lang="he-IL" sz="1600" dirty="0" smtClean="0">
                <a:solidFill>
                  <a:schemeClr val="accent1"/>
                </a:solidFill>
              </a:rPr>
              <a:t>ברגע שבו שני גופים נמצאים באותו מקום, הגרפים נחתכים (מקום זהה בזמן זהה). הגרפים שנחתכים הם א ו-ב.</a:t>
            </a:r>
            <a:endParaRPr lang="en-US" sz="1600" dirty="0" smtClean="0">
              <a:solidFill>
                <a:schemeClr val="accent1"/>
              </a:solidFill>
            </a:endParaRPr>
          </a:p>
          <a:p>
            <a:pPr lvl="0"/>
            <a:r>
              <a:rPr lang="he-IL" sz="1600" dirty="0" smtClean="0"/>
              <a:t>איזה משני הגופים מהיר יותר באותו רגע? כיצד יודעים זאת?</a:t>
            </a:r>
          </a:p>
          <a:p>
            <a:pPr lvl="0">
              <a:buNone/>
            </a:pPr>
            <a:r>
              <a:rPr lang="he-IL" sz="1600" dirty="0" smtClean="0">
                <a:solidFill>
                  <a:schemeClr val="accent1"/>
                </a:solidFill>
              </a:rPr>
              <a:t>	גרף א תלול יותר בנקודת החיתוך ולכן הגוף שאת תנועתו הוא מתאר מהיר יותר</a:t>
            </a:r>
            <a:endParaRPr lang="en-US" sz="1600" dirty="0" smtClean="0">
              <a:solidFill>
                <a:schemeClr val="accent1"/>
              </a:solidFill>
            </a:endParaRPr>
          </a:p>
          <a:p>
            <a:pPr>
              <a:buNone/>
            </a:pPr>
            <a:endParaRPr lang="en-US" sz="1800" dirty="0"/>
          </a:p>
        </p:txBody>
      </p:sp>
      <p:pic>
        <p:nvPicPr>
          <p:cNvPr id="6" name="Picture 2"/>
          <p:cNvPicPr>
            <a:picLocks noChangeAspect="1" noChangeArrowheads="1"/>
          </p:cNvPicPr>
          <p:nvPr/>
        </p:nvPicPr>
        <p:blipFill>
          <a:blip r:embed="rId2" cstate="print"/>
          <a:srcRect/>
          <a:stretch>
            <a:fillRect/>
          </a:stretch>
        </p:blipFill>
        <p:spPr bwMode="auto">
          <a:xfrm>
            <a:off x="1979712" y="908720"/>
            <a:ext cx="5335793" cy="367240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rmAutofit/>
          </a:bodyPr>
          <a:lstStyle/>
          <a:p>
            <a:r>
              <a:rPr lang="he-IL" sz="2800" dirty="0" smtClean="0">
                <a:solidFill>
                  <a:schemeClr val="accent1"/>
                </a:solidFill>
              </a:rPr>
              <a:t>תרגיל – התאמת גרפים לסרטים (המשך)</a:t>
            </a:r>
            <a:endParaRPr lang="en-US" sz="2800" dirty="0" smtClean="0">
              <a:solidFill>
                <a:schemeClr val="accent1"/>
              </a:solidFill>
            </a:endParaRPr>
          </a:p>
        </p:txBody>
      </p:sp>
      <p:sp>
        <p:nvSpPr>
          <p:cNvPr id="3" name="Content Placeholder 2"/>
          <p:cNvSpPr>
            <a:spLocks noGrp="1"/>
          </p:cNvSpPr>
          <p:nvPr>
            <p:ph idx="1"/>
          </p:nvPr>
        </p:nvSpPr>
        <p:spPr>
          <a:xfrm>
            <a:off x="395536" y="4725145"/>
            <a:ext cx="8229600" cy="1872208"/>
          </a:xfrm>
        </p:spPr>
        <p:txBody>
          <a:bodyPr>
            <a:noAutofit/>
          </a:bodyPr>
          <a:lstStyle/>
          <a:p>
            <a:pPr lvl="0"/>
            <a:r>
              <a:rPr lang="he-IL" sz="1600" dirty="0" smtClean="0"/>
              <a:t>מהו המרחק בין גוף ג לגוף ב שתי עשיריות השנייה אחרי היציאה לדרך?</a:t>
            </a:r>
          </a:p>
          <a:p>
            <a:pPr>
              <a:buNone/>
            </a:pPr>
            <a:r>
              <a:rPr lang="he-IL" sz="1600" dirty="0" smtClean="0">
                <a:solidFill>
                  <a:schemeClr val="accent1"/>
                </a:solidFill>
              </a:rPr>
              <a:t>	גוף ג עבר 0.2 מטרים. גוף ב עבר 0.1 מטרים המרחק ביניהם הוא 0.1 מטרים</a:t>
            </a:r>
            <a:endParaRPr lang="en-US" sz="1600" dirty="0" smtClean="0">
              <a:solidFill>
                <a:schemeClr val="accent1"/>
              </a:solidFill>
            </a:endParaRPr>
          </a:p>
          <a:p>
            <a:pPr lvl="0"/>
            <a:r>
              <a:rPr lang="he-IL" sz="1600" dirty="0" smtClean="0"/>
              <a:t>מהו המרחק בין גוף ג לגוף ב- 0.4 שניות אחרי היציאה לדרך?</a:t>
            </a:r>
          </a:p>
          <a:p>
            <a:pPr lvl="0">
              <a:buNone/>
            </a:pPr>
            <a:r>
              <a:rPr lang="he-IL" sz="1600" dirty="0" smtClean="0">
                <a:solidFill>
                  <a:schemeClr val="accent1"/>
                </a:solidFill>
              </a:rPr>
              <a:t>	גוף ג עבר 0.8 מטרים. גוף ב עבר 0.4 מטרים המרחק ביניהם הוא 0.4 מטרים</a:t>
            </a:r>
            <a:endParaRPr lang="en-US" sz="1600" dirty="0" smtClean="0">
              <a:solidFill>
                <a:schemeClr val="accent1"/>
              </a:solidFill>
            </a:endParaRPr>
          </a:p>
          <a:p>
            <a:pPr lvl="0"/>
            <a:r>
              <a:rPr lang="he-IL" sz="1600" dirty="0" smtClean="0"/>
              <a:t>איזה גוף עובר את המרחק הקצר ביותר במשך 0.4 השניות הראשונות?</a:t>
            </a:r>
            <a:endParaRPr lang="en-US" sz="1800" dirty="0" smtClean="0"/>
          </a:p>
          <a:p>
            <a:pPr>
              <a:buNone/>
            </a:pPr>
            <a:r>
              <a:rPr lang="he-IL" sz="1600" dirty="0" smtClean="0">
                <a:solidFill>
                  <a:schemeClr val="accent1"/>
                </a:solidFill>
              </a:rPr>
              <a:t>	התיאור הגרפי מורה כי ברגע זה גוף ב נמצא מאחורי שני הגופים האחרים</a:t>
            </a:r>
            <a:endParaRPr lang="en-US" sz="1600" dirty="0" smtClean="0">
              <a:solidFill>
                <a:schemeClr val="accent1"/>
              </a:solidFill>
            </a:endParaRPr>
          </a:p>
        </p:txBody>
      </p:sp>
      <p:pic>
        <p:nvPicPr>
          <p:cNvPr id="6" name="Picture 2"/>
          <p:cNvPicPr>
            <a:picLocks noChangeAspect="1" noChangeArrowheads="1"/>
          </p:cNvPicPr>
          <p:nvPr/>
        </p:nvPicPr>
        <p:blipFill>
          <a:blip r:embed="rId2" cstate="print"/>
          <a:srcRect/>
          <a:stretch>
            <a:fillRect/>
          </a:stretch>
        </p:blipFill>
        <p:spPr bwMode="auto">
          <a:xfrm>
            <a:off x="1979712" y="908720"/>
            <a:ext cx="5335793" cy="367240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ערכת נושא של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544</TotalTime>
  <Words>444</Words>
  <Application>Microsoft Office PowerPoint</Application>
  <PresentationFormat>‫הצגה על המסך (4:3)</PresentationFormat>
  <Paragraphs>59</Paragraphs>
  <Slides>8</Slides>
  <Notes>0</Notes>
  <HiddenSlides>0</HiddenSlides>
  <MMClips>0</MMClips>
  <ScaleCrop>false</ScaleCrop>
  <HeadingPairs>
    <vt:vector size="4" baseType="variant">
      <vt:variant>
        <vt:lpstr>ערכת נושא</vt:lpstr>
      </vt:variant>
      <vt:variant>
        <vt:i4>1</vt:i4>
      </vt:variant>
      <vt:variant>
        <vt:lpstr>כותרות שקופיות</vt:lpstr>
      </vt:variant>
      <vt:variant>
        <vt:i4>8</vt:i4>
      </vt:variant>
    </vt:vector>
  </HeadingPairs>
  <TitlesOfParts>
    <vt:vector size="9" baseType="lpstr">
      <vt:lpstr>ערכת נושא של Office</vt:lpstr>
      <vt:lpstr>  תנועה</vt:lpstr>
      <vt:lpstr>שקופית 2</vt:lpstr>
      <vt:lpstr>  ניתוח עקבות באמצעות רשם זמן</vt:lpstr>
      <vt:lpstr>  ניתוח עקבות באמצעות רשם זמן</vt:lpstr>
      <vt:lpstr>שקופית 5</vt:lpstr>
      <vt:lpstr>תרגיל – התאמת גרפים לסרטים</vt:lpstr>
      <vt:lpstr>תרגיל – התאמת גרפים לסרטים (המשך)</vt:lpstr>
      <vt:lpstr>תרגיל – התאמת גרפים לסרטים (המשך)</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ort</dc:creator>
  <cp:lastModifiedBy>ort</cp:lastModifiedBy>
  <cp:revision>72</cp:revision>
  <cp:lastPrinted>2015-12-06T14:20:52Z</cp:lastPrinted>
  <dcterms:created xsi:type="dcterms:W3CDTF">2015-11-04T06:04:36Z</dcterms:created>
  <dcterms:modified xsi:type="dcterms:W3CDTF">2017-02-09T09:17:59Z</dcterms:modified>
</cp:coreProperties>
</file>