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28"/>
  </p:notesMasterIdLst>
  <p:sldIdLst>
    <p:sldId id="286" r:id="rId2"/>
    <p:sldId id="256" r:id="rId3"/>
    <p:sldId id="288" r:id="rId4"/>
    <p:sldId id="289" r:id="rId5"/>
    <p:sldId id="290" r:id="rId6"/>
    <p:sldId id="258" r:id="rId7"/>
    <p:sldId id="259" r:id="rId8"/>
    <p:sldId id="260" r:id="rId9"/>
    <p:sldId id="261" r:id="rId10"/>
    <p:sldId id="262" r:id="rId11"/>
    <p:sldId id="271" r:id="rId12"/>
    <p:sldId id="273" r:id="rId13"/>
    <p:sldId id="275" r:id="rId14"/>
    <p:sldId id="277" r:id="rId15"/>
    <p:sldId id="280" r:id="rId16"/>
    <p:sldId id="282" r:id="rId17"/>
    <p:sldId id="283" r:id="rId18"/>
    <p:sldId id="292" r:id="rId19"/>
    <p:sldId id="293" r:id="rId20"/>
    <p:sldId id="267" r:id="rId21"/>
    <p:sldId id="268" r:id="rId22"/>
    <p:sldId id="294" r:id="rId23"/>
    <p:sldId id="270" r:id="rId24"/>
    <p:sldId id="269" r:id="rId25"/>
    <p:sldId id="295" r:id="rId26"/>
    <p:sldId id="296" r:id="rId2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000" autoAdjust="0"/>
  </p:normalViewPr>
  <p:slideViewPr>
    <p:cSldViewPr>
      <p:cViewPr varScale="1">
        <p:scale>
          <a:sx n="80" d="100"/>
          <a:sy n="80" d="100"/>
        </p:scale>
        <p:origin x="152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5DED916-C83C-43BF-A8AB-22B765295EAB}" type="datetimeFigureOut">
              <a:rPr lang="he-IL" smtClean="0"/>
              <a:pPr/>
              <a:t>כ"ג/ניסן/תשפ"ב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E25645-58D6-4F3A-B07F-79196FB682F0}" type="slidenum">
              <a:rPr lang="he-IL" smtClean="0"/>
              <a:pPr/>
              <a:t>‹#›</a:t>
            </a:fld>
            <a:endParaRPr lang="he-IL"/>
          </a:p>
        </p:txBody>
      </p:sp>
    </p:spTree>
    <p:extLst>
      <p:ext uri="{BB962C8B-B14F-4D97-AF65-F5344CB8AC3E}">
        <p14:creationId xmlns:p14="http://schemas.microsoft.com/office/powerpoint/2010/main" val="29287214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1181CF81-A792-4286-9B91-F383C410B4D1}"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DF43D33-AE55-4E9A-A01B-4BCDBAD525AC}"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BC7B2A9-1491-42F6-BCB7-1A1E97DEC358}"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4BC376D-6569-4FBC-A292-76290E3A8466}"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1021BA7-CD65-4F8A-B259-812B31437400}" type="datetime8">
              <a:rPr lang="he-IL" smtClean="0"/>
              <a:pPr/>
              <a:t>24 אפריל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1B0EC44-571E-4D3F-A594-AE4D6037D600}" type="datetime8">
              <a:rPr lang="he-IL" smtClean="0"/>
              <a:pPr/>
              <a:t>24 אפריל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6C74808-F75C-4CC3-B31E-EC2FD2F1BED8}" type="datetime8">
              <a:rPr lang="he-IL" smtClean="0"/>
              <a:pPr/>
              <a:t>24 אפריל 22</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82C84A3-EBF0-444F-AD19-761174F18036}" type="datetime8">
              <a:rPr lang="he-IL" smtClean="0"/>
              <a:pPr/>
              <a:t>24 אפריל 22</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FC7314A-25B8-4BFD-9DAF-4328D9A02AA4}" type="datetime8">
              <a:rPr lang="he-IL" smtClean="0"/>
              <a:pPr/>
              <a:t>24 אפריל 22</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61CB0AB-C527-41C5-9377-EFD5694AEECB}" type="datetime8">
              <a:rPr lang="he-IL" smtClean="0"/>
              <a:pPr/>
              <a:t>24 אפריל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6181A91-91C4-4D7D-847B-C2B2EFD48921}" type="datetime8">
              <a:rPr lang="he-IL" smtClean="0"/>
              <a:pPr/>
              <a:t>24 אפריל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D709A5-7779-4A5E-B559-CB64AADBB2FF}" type="datetime8">
              <a:rPr lang="he-IL" smtClean="0"/>
              <a:pPr/>
              <a:t>24 אפריל 22</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youtube.com/watch?v=LLQYvzHgyjI"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GE_USPTmYX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VZZ8Zq3lg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8OfWT28ADOY?t=5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vC69NeQeIiE"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BLuI118nhzc"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lstStyle/>
          <a:p>
            <a:r>
              <a:rPr lang="he-IL" b="1" dirty="0">
                <a:solidFill>
                  <a:schemeClr val="tx2"/>
                </a:solidFill>
              </a:rPr>
              <a:t>מכניקה</a:t>
            </a:r>
            <a:endParaRPr lang="en-US" b="1" dirty="0">
              <a:solidFill>
                <a:schemeClr val="tx2"/>
              </a:solidFill>
            </a:endParaRPr>
          </a:p>
        </p:txBody>
      </p:sp>
      <p:sp>
        <p:nvSpPr>
          <p:cNvPr id="3" name="Subtitle 2"/>
          <p:cNvSpPr>
            <a:spLocks noGrp="1"/>
          </p:cNvSpPr>
          <p:nvPr>
            <p:ph type="subTitle" idx="1"/>
          </p:nvPr>
        </p:nvSpPr>
        <p:spPr>
          <a:xfrm>
            <a:off x="1259632" y="2060848"/>
            <a:ext cx="6400800" cy="1752600"/>
          </a:xfrm>
        </p:spPr>
        <p:txBody>
          <a:bodyPr/>
          <a:lstStyle/>
          <a:p>
            <a:r>
              <a:rPr lang="he-IL" b="1" dirty="0">
                <a:solidFill>
                  <a:schemeClr val="accent1"/>
                </a:solidFill>
              </a:rPr>
              <a:t>צירוף מהירויות במימד אחד</a:t>
            </a:r>
            <a:endParaRPr lang="en-US" b="1" dirty="0">
              <a:solidFill>
                <a:schemeClr val="accent1"/>
              </a:solidFill>
            </a:endParaRPr>
          </a:p>
        </p:txBody>
      </p:sp>
      <p:pic>
        <p:nvPicPr>
          <p:cNvPr id="4" name="Picture 3" descr="mdl16.jpg"/>
          <p:cNvPicPr>
            <a:picLocks noChangeAspect="1"/>
          </p:cNvPicPr>
          <p:nvPr/>
        </p:nvPicPr>
        <p:blipFill>
          <a:blip r:embed="rId2" cstate="print"/>
          <a:stretch>
            <a:fillRect/>
          </a:stretch>
        </p:blipFill>
        <p:spPr>
          <a:xfrm>
            <a:off x="1907704" y="2996952"/>
            <a:ext cx="5127418" cy="30550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a:xfrm>
            <a:off x="1115616" y="332656"/>
            <a:ext cx="2133600" cy="365125"/>
          </a:xfrm>
        </p:spPr>
        <p:txBody>
          <a:bodyPr/>
          <a:lstStyle/>
          <a:p>
            <a:pPr algn="ctr"/>
            <a:r>
              <a:rPr lang="he-IL" dirty="0">
                <a:solidFill>
                  <a:schemeClr val="tx1"/>
                </a:solidFill>
              </a:rPr>
              <a:t>עמוד 49 באוגדן</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884" y="127322"/>
            <a:ext cx="4303341" cy="549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227" y="5624364"/>
            <a:ext cx="4167798" cy="8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 y="4653136"/>
            <a:ext cx="4422490" cy="94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683568" y="3861048"/>
            <a:ext cx="3456385" cy="276999"/>
          </a:xfrm>
          <a:prstGeom prst="rect">
            <a:avLst/>
          </a:prstGeom>
        </p:spPr>
        <p:txBody>
          <a:bodyPr wrap="square">
            <a:spAutoFit/>
          </a:bodyPr>
          <a:lstStyle/>
          <a:p>
            <a:pPr algn="ctr" rtl="0"/>
            <a:r>
              <a:rPr lang="en-US" sz="1200" u="sng" dirty="0">
                <a:hlinkClick r:id="rId5"/>
              </a:rPr>
              <a:t>http://www.youtube.com/watch?v=LLQYvzHgyjI</a:t>
            </a:r>
            <a:endParaRPr lang="en-US" sz="1200" dirty="0"/>
          </a:p>
        </p:txBody>
      </p:sp>
      <p:pic>
        <p:nvPicPr>
          <p:cNvPr id="23553" name="Picture 1">
            <a:hlinkClick r:id="rId5"/>
          </p:cNvPr>
          <p:cNvPicPr>
            <a:picLocks noChangeAspect="1" noChangeArrowheads="1"/>
          </p:cNvPicPr>
          <p:nvPr/>
        </p:nvPicPr>
        <p:blipFill>
          <a:blip r:embed="rId6" cstate="print"/>
          <a:srcRect/>
          <a:stretch>
            <a:fillRect/>
          </a:stretch>
        </p:blipFill>
        <p:spPr bwMode="auto">
          <a:xfrm>
            <a:off x="255684" y="1484784"/>
            <a:ext cx="4008360" cy="2376264"/>
          </a:xfrm>
          <a:prstGeom prst="rect">
            <a:avLst/>
          </a:prstGeom>
          <a:noFill/>
          <a:ln w="9525">
            <a:noFill/>
            <a:miter lim="800000"/>
            <a:headEnd/>
            <a:tailEnd/>
          </a:ln>
        </p:spPr>
      </p:pic>
    </p:spTree>
    <p:extLst>
      <p:ext uri="{BB962C8B-B14F-4D97-AF65-F5344CB8AC3E}">
        <p14:creationId xmlns:p14="http://schemas.microsoft.com/office/powerpoint/2010/main" val="75238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AF22AC9-109E-4E4D-92F9-530E51D9A3A2}" type="slidenum">
              <a:rPr lang="he-IL" smtClean="0"/>
              <a:pPr/>
              <a:t>11</a:t>
            </a:fld>
            <a:endParaRPr lang="he-IL"/>
          </a:p>
        </p:txBody>
      </p:sp>
      <p:sp>
        <p:nvSpPr>
          <p:cNvPr id="5" name="Title 1"/>
          <p:cNvSpPr>
            <a:spLocks noGrp="1"/>
          </p:cNvSpPr>
          <p:nvPr>
            <p:ph type="title"/>
          </p:nvPr>
        </p:nvSpPr>
        <p:spPr>
          <a:xfrm>
            <a:off x="457200" y="274638"/>
            <a:ext cx="8229600" cy="1143000"/>
          </a:xfrm>
        </p:spPr>
        <p:txBody>
          <a:bodyPr>
            <a:normAutofit fontScale="90000"/>
          </a:bodyPr>
          <a:lstStyle/>
          <a:p>
            <a:r>
              <a:rPr lang="he-IL" dirty="0">
                <a:solidFill>
                  <a:schemeClr val="tx2"/>
                </a:solidFill>
              </a:rPr>
              <a:t>לאיזה כיוון כדאי לשגר רקטה בדרכה לחלל?</a:t>
            </a:r>
            <a:endParaRPr lang="en-US" dirty="0">
              <a:solidFill>
                <a:schemeClr val="tx2"/>
              </a:solidFill>
            </a:endParaRPr>
          </a:p>
        </p:txBody>
      </p:sp>
      <p:pic>
        <p:nvPicPr>
          <p:cNvPr id="21505" name="Picture 1">
            <a:hlinkClick r:id="rId2"/>
          </p:cNvPr>
          <p:cNvPicPr>
            <a:picLocks noChangeAspect="1" noChangeArrowheads="1"/>
          </p:cNvPicPr>
          <p:nvPr/>
        </p:nvPicPr>
        <p:blipFill>
          <a:blip r:embed="rId3" cstate="print"/>
          <a:srcRect/>
          <a:stretch>
            <a:fillRect/>
          </a:stretch>
        </p:blipFill>
        <p:spPr bwMode="auto">
          <a:xfrm>
            <a:off x="2051720" y="1412776"/>
            <a:ext cx="5030713" cy="3176697"/>
          </a:xfrm>
          <a:prstGeom prst="rect">
            <a:avLst/>
          </a:prstGeom>
          <a:noFill/>
          <a:ln w="9525">
            <a:noFill/>
            <a:miter lim="800000"/>
            <a:headEnd/>
            <a:tailEnd/>
          </a:ln>
        </p:spPr>
      </p:pic>
      <p:sp>
        <p:nvSpPr>
          <p:cNvPr id="7" name="Rectangle 6"/>
          <p:cNvSpPr/>
          <p:nvPr/>
        </p:nvSpPr>
        <p:spPr>
          <a:xfrm>
            <a:off x="2267744" y="4581128"/>
            <a:ext cx="4572000" cy="307777"/>
          </a:xfrm>
          <a:prstGeom prst="rect">
            <a:avLst/>
          </a:prstGeom>
        </p:spPr>
        <p:txBody>
          <a:bodyPr>
            <a:spAutoFit/>
          </a:bodyPr>
          <a:lstStyle/>
          <a:p>
            <a:pPr algn="ctr"/>
            <a:r>
              <a:rPr lang="en-US" sz="1400" dirty="0">
                <a:hlinkClick r:id="rId2"/>
              </a:rPr>
              <a:t>https://www.youtube.com/watch?v=GE_USPTmYXM</a:t>
            </a:r>
            <a:endParaRPr lang="en-US" sz="1400" dirty="0"/>
          </a:p>
        </p:txBody>
      </p:sp>
      <p:sp>
        <p:nvSpPr>
          <p:cNvPr id="8" name="Rectangle 7"/>
          <p:cNvSpPr/>
          <p:nvPr/>
        </p:nvSpPr>
        <p:spPr>
          <a:xfrm>
            <a:off x="827584" y="5157192"/>
            <a:ext cx="7560840" cy="1089529"/>
          </a:xfrm>
          <a:prstGeom prst="rect">
            <a:avLst/>
          </a:prstGeom>
        </p:spPr>
        <p:txBody>
          <a:bodyPr wrap="square">
            <a:spAutoFit/>
          </a:bodyPr>
          <a:lstStyle/>
          <a:p>
            <a:pPr>
              <a:lnSpc>
                <a:spcPct val="90000"/>
              </a:lnSpc>
              <a:buFontTx/>
              <a:buNone/>
            </a:pPr>
            <a:r>
              <a:rPr lang="he-IL" altLang="he-IL" dirty="0">
                <a:latin typeface="Arial" pitchFamily="34" charset="0"/>
                <a:cs typeface="Arial" pitchFamily="34" charset="0"/>
              </a:rPr>
              <a:t>הרקטה משוגרת אנכית, אך עוברת בהדרגה למסלול אופקי. מתברר שכך קורה בכל שיגור מפני הארץ. </a:t>
            </a:r>
            <a:endParaRPr lang="en-US" altLang="he-IL" dirty="0">
              <a:latin typeface="Arial" pitchFamily="34" charset="0"/>
              <a:cs typeface="Arial" pitchFamily="34" charset="0"/>
            </a:endParaRPr>
          </a:p>
          <a:p>
            <a:pPr>
              <a:lnSpc>
                <a:spcPct val="90000"/>
              </a:lnSpc>
              <a:buFontTx/>
              <a:buNone/>
            </a:pPr>
            <a:r>
              <a:rPr lang="he-IL" altLang="he-IL" dirty="0">
                <a:latin typeface="Arial" pitchFamily="34" charset="0"/>
                <a:cs typeface="Arial" pitchFamily="34" charset="0"/>
              </a:rPr>
              <a:t>מה היתרון במסלול האופקי? </a:t>
            </a:r>
            <a:endParaRPr lang="en-US" altLang="he-IL" dirty="0">
              <a:latin typeface="Arial" pitchFamily="34" charset="0"/>
              <a:cs typeface="Arial" pitchFamily="34" charset="0"/>
            </a:endParaRPr>
          </a:p>
          <a:p>
            <a:pPr>
              <a:lnSpc>
                <a:spcPct val="90000"/>
              </a:lnSpc>
              <a:buFontTx/>
              <a:buNone/>
            </a:pPr>
            <a:r>
              <a:rPr lang="he-IL" altLang="he-IL" dirty="0">
                <a:latin typeface="Arial" pitchFamily="34" charset="0"/>
                <a:cs typeface="Arial" pitchFamily="34" charset="0"/>
              </a:rPr>
              <a:t>האם איננו מעוניינים לצאת מן האטמוספרה מהר ככל האפשר?</a:t>
            </a:r>
            <a:endParaRPr lang="he-IL" altLang="he-IL" dirty="0">
              <a:cs typeface="Arial" pitchFamily="34" charset="0"/>
            </a:endParaRPr>
          </a:p>
        </p:txBody>
      </p:sp>
    </p:spTree>
    <p:extLst>
      <p:ext uri="{BB962C8B-B14F-4D97-AF65-F5344CB8AC3E}">
        <p14:creationId xmlns:p14="http://schemas.microsoft.com/office/powerpoint/2010/main" val="6842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691680" y="764704"/>
            <a:ext cx="701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000" b="1" dirty="0">
                <a:solidFill>
                  <a:schemeClr val="tx2"/>
                </a:solidFill>
                <a:latin typeface="Arial" pitchFamily="34" charset="0"/>
                <a:cs typeface="Arial" pitchFamily="34" charset="0"/>
              </a:rPr>
              <a:t>הסיבה למעבר למסלול אופקי היא:</a:t>
            </a:r>
          </a:p>
        </p:txBody>
      </p:sp>
      <p:sp>
        <p:nvSpPr>
          <p:cNvPr id="3075" name="Text Box 3"/>
          <p:cNvSpPr txBox="1">
            <a:spLocks noChangeArrowheads="1"/>
          </p:cNvSpPr>
          <p:nvPr/>
        </p:nvSpPr>
        <p:spPr bwMode="auto">
          <a:xfrm>
            <a:off x="1295400" y="1295400"/>
            <a:ext cx="647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he-IL" b="1"/>
          </a:p>
        </p:txBody>
      </p:sp>
      <p:sp>
        <p:nvSpPr>
          <p:cNvPr id="3076" name="Text Box 4"/>
          <p:cNvSpPr txBox="1">
            <a:spLocks noChangeArrowheads="1"/>
          </p:cNvSpPr>
          <p:nvPr/>
        </p:nvSpPr>
        <p:spPr bwMode="auto">
          <a:xfrm>
            <a:off x="1219200" y="1600200"/>
            <a:ext cx="662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he-IL" b="1"/>
          </a:p>
        </p:txBody>
      </p:sp>
      <p:sp>
        <p:nvSpPr>
          <p:cNvPr id="3081" name="Text Box 9"/>
          <p:cNvSpPr txBox="1">
            <a:spLocks noChangeArrowheads="1"/>
          </p:cNvSpPr>
          <p:nvPr/>
        </p:nvSpPr>
        <p:spPr bwMode="auto">
          <a:xfrm>
            <a:off x="323528" y="1412776"/>
            <a:ext cx="8363272" cy="2743200"/>
          </a:xfrm>
          <a:prstGeom prst="rect">
            <a:avLst/>
          </a:prstGeom>
          <a:solidFill>
            <a:srgbClr val="FFFFFF"/>
          </a:solidFill>
          <a:ln>
            <a:noFill/>
          </a:ln>
          <a:extLst>
            <a:ext uri="{91240B29-F687-4F45-9708-019B960494DF}">
              <a14:hiddenLine xmlns:a14="http://schemas.microsoft.com/office/drawing/2010/main" w="9525">
                <a:solidFill>
                  <a:srgbClr val="FF00FF"/>
                </a:solidFill>
                <a:miter lim="800000"/>
                <a:headEnd/>
                <a:tailEnd/>
              </a14:hiddenLine>
            </a:ext>
          </a:extLst>
        </p:spPr>
        <p:txBody>
          <a:bodyPr/>
          <a:lstStyle/>
          <a:p>
            <a:pPr eaLnBrk="0" hangingPunct="0">
              <a:spcAft>
                <a:spcPts val="600"/>
              </a:spcAft>
            </a:pPr>
            <a:r>
              <a:rPr lang="he-IL" altLang="he-IL" b="1" dirty="0">
                <a:latin typeface="Arial" pitchFamily="34" charset="0"/>
                <a:cs typeface="Arial" pitchFamily="34" charset="0"/>
              </a:rPr>
              <a:t>א. קשה יותר לנוע אנכית בגלל כוח הכובד.</a:t>
            </a:r>
          </a:p>
          <a:p>
            <a:pPr eaLnBrk="0" hangingPunct="0">
              <a:spcAft>
                <a:spcPts val="600"/>
              </a:spcAft>
            </a:pPr>
            <a:endParaRPr lang="en-US" altLang="he-IL" b="1" dirty="0">
              <a:latin typeface="Arial" pitchFamily="34" charset="0"/>
              <a:cs typeface="Arial" pitchFamily="34" charset="0"/>
            </a:endParaRPr>
          </a:p>
          <a:p>
            <a:pPr eaLnBrk="0" hangingPunct="0">
              <a:spcAft>
                <a:spcPts val="600"/>
              </a:spcAft>
              <a:buClr>
                <a:srgbClr val="0000FF"/>
              </a:buClr>
              <a:buFont typeface="Arial (Hebrew)" charset="-79"/>
              <a:buNone/>
            </a:pPr>
            <a:r>
              <a:rPr lang="he-IL" altLang="he-IL" b="1" dirty="0">
                <a:latin typeface="Arial" pitchFamily="34" charset="0"/>
                <a:cs typeface="Arial" pitchFamily="34" charset="0"/>
              </a:rPr>
              <a:t>ב. התנועה כלפי מעלה, עד ליציאה מן האטמוספרה, צורכת יותר אנרגיה במסלול האנכי.</a:t>
            </a:r>
          </a:p>
          <a:p>
            <a:pPr eaLnBrk="0" hangingPunct="0">
              <a:spcAft>
                <a:spcPts val="600"/>
              </a:spcAft>
              <a:buClr>
                <a:srgbClr val="0000FF"/>
              </a:buClr>
              <a:buFont typeface="Arial (Hebrew)" charset="-79"/>
              <a:buNone/>
            </a:pPr>
            <a:endParaRPr lang="en-US" altLang="he-IL" b="1" dirty="0">
              <a:latin typeface="Arial" pitchFamily="34" charset="0"/>
              <a:cs typeface="Arial" pitchFamily="34" charset="0"/>
            </a:endParaRPr>
          </a:p>
          <a:p>
            <a:pPr eaLnBrk="0" hangingPunct="0">
              <a:spcAft>
                <a:spcPts val="600"/>
              </a:spcAft>
            </a:pPr>
            <a:r>
              <a:rPr lang="he-IL" altLang="he-IL" b="1" dirty="0">
                <a:latin typeface="Arial" pitchFamily="34" charset="0"/>
                <a:cs typeface="Arial" pitchFamily="34" charset="0"/>
              </a:rPr>
              <a:t>ג. תחנת השיגור נמצאת בתנועה אופקית ביחס לארץ.</a:t>
            </a:r>
          </a:p>
          <a:p>
            <a:pPr eaLnBrk="0" hangingPunct="0">
              <a:spcAft>
                <a:spcPts val="600"/>
              </a:spcAft>
            </a:pPr>
            <a:endParaRPr lang="en-US" altLang="he-IL" b="1" dirty="0">
              <a:latin typeface="Arial" pitchFamily="34" charset="0"/>
              <a:cs typeface="Arial" pitchFamily="34" charset="0"/>
            </a:endParaRPr>
          </a:p>
          <a:p>
            <a:pPr eaLnBrk="0" hangingPunct="0">
              <a:buClr>
                <a:srgbClr val="0000FF"/>
              </a:buClr>
              <a:buFont typeface="Arial (Hebrew)" charset="-79"/>
              <a:buNone/>
            </a:pPr>
            <a:r>
              <a:rPr lang="he-IL" altLang="he-IL" b="1" dirty="0">
                <a:latin typeface="Arial" pitchFamily="34" charset="0"/>
                <a:cs typeface="Arial" pitchFamily="34" charset="0"/>
              </a:rPr>
              <a:t>ד. בגלל הסיבוב של הארץ על צירו, גם תחנת השיגור נמצאת בתנועה,</a:t>
            </a:r>
            <a:r>
              <a:rPr lang="en-US" altLang="he-IL" b="1" dirty="0">
                <a:latin typeface="Arial" pitchFamily="34" charset="0"/>
                <a:cs typeface="Arial" pitchFamily="34" charset="0"/>
              </a:rPr>
              <a:t> </a:t>
            </a:r>
            <a:r>
              <a:rPr lang="he-IL" altLang="he-IL" b="1" dirty="0">
                <a:latin typeface="Arial" pitchFamily="34" charset="0"/>
                <a:cs typeface="Arial" pitchFamily="34" charset="0"/>
              </a:rPr>
              <a:t>ואנו מבקשים לנצל את המהירות שלה.</a:t>
            </a:r>
            <a:endParaRPr lang="en-US" altLang="he-IL" b="1" dirty="0">
              <a:latin typeface="Arial" pitchFamily="34" charset="0"/>
              <a:cs typeface="Arial" pitchFamily="34" charset="0"/>
            </a:endParaRPr>
          </a:p>
          <a:p>
            <a:pPr algn="l" rtl="0" eaLnBrk="0" hangingPunct="0"/>
            <a:endParaRPr lang="en-US" altLang="he-IL" b="1" dirty="0">
              <a:latin typeface="Arial" pitchFamily="34" charset="0"/>
              <a:cs typeface="Arial" pitchFamily="34" charset="0"/>
            </a:endParaRPr>
          </a:p>
        </p:txBody>
      </p:sp>
      <p:sp>
        <p:nvSpPr>
          <p:cNvPr id="6" name="Oval 5"/>
          <p:cNvSpPr/>
          <p:nvPr/>
        </p:nvSpPr>
        <p:spPr>
          <a:xfrm>
            <a:off x="8388424" y="3501008"/>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Text Box 8"/>
          <p:cNvSpPr txBox="1">
            <a:spLocks noChangeArrowheads="1"/>
          </p:cNvSpPr>
          <p:nvPr/>
        </p:nvSpPr>
        <p:spPr bwMode="auto">
          <a:xfrm>
            <a:off x="395536" y="4581128"/>
            <a:ext cx="82596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b="1" dirty="0">
                <a:solidFill>
                  <a:schemeClr val="tx2"/>
                </a:solidFill>
                <a:latin typeface="Arial" pitchFamily="34" charset="0"/>
                <a:cs typeface="Arial" pitchFamily="34" charset="0"/>
              </a:rPr>
              <a:t>כאשר הארץ נעה על צירה, כל נקודה על פניה נעה במהירות גדולה . שיגור טיל דומה לשיגור של פגז מתותח שנע במהירות גדולה. אם השיגור נעשה בכיוון של תנועת פני הארץ (שהיא אופקית) יתקבל סכום המהירויות הגדול ביותר. </a:t>
            </a:r>
            <a:endParaRPr lang="en-US" altLang="he-IL"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25210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371600" y="685800"/>
            <a:ext cx="701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000" b="1" dirty="0">
                <a:solidFill>
                  <a:schemeClr val="tx2"/>
                </a:solidFill>
                <a:latin typeface="Arial" pitchFamily="34" charset="0"/>
                <a:cs typeface="Arial" pitchFamily="34" charset="0"/>
              </a:rPr>
              <a:t>הדרך היעילה ביותר היא לשגר את הטיל לכיוון:</a:t>
            </a:r>
            <a:endParaRPr lang="en-US" altLang="he-IL" sz="2000" b="1" dirty="0">
              <a:solidFill>
                <a:schemeClr val="tx2"/>
              </a:solidFill>
              <a:latin typeface="Arial" pitchFamily="34" charset="0"/>
              <a:cs typeface="Arial" pitchFamily="34" charset="0"/>
            </a:endParaRPr>
          </a:p>
        </p:txBody>
      </p:sp>
      <p:sp>
        <p:nvSpPr>
          <p:cNvPr id="5124" name="Text Box 4"/>
          <p:cNvSpPr txBox="1">
            <a:spLocks noChangeArrowheads="1"/>
          </p:cNvSpPr>
          <p:nvPr/>
        </p:nvSpPr>
        <p:spPr bwMode="auto">
          <a:xfrm>
            <a:off x="1259632" y="1340768"/>
            <a:ext cx="70866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spcAft>
                <a:spcPts val="600"/>
              </a:spcAft>
            </a:pPr>
            <a:r>
              <a:rPr lang="he-IL" altLang="he-IL" b="1" dirty="0">
                <a:latin typeface="Arial" pitchFamily="34" charset="0"/>
                <a:cs typeface="Arial" pitchFamily="34" charset="0"/>
              </a:rPr>
              <a:t>א. 	מערבה</a:t>
            </a:r>
          </a:p>
          <a:p>
            <a:pPr eaLnBrk="0" hangingPunct="0">
              <a:spcBef>
                <a:spcPct val="50000"/>
              </a:spcBef>
              <a:spcAft>
                <a:spcPts val="600"/>
              </a:spcAft>
            </a:pPr>
            <a:r>
              <a:rPr lang="he-IL" altLang="he-IL" b="1" dirty="0">
                <a:latin typeface="Arial" pitchFamily="34" charset="0"/>
                <a:cs typeface="Arial" pitchFamily="34" charset="0"/>
              </a:rPr>
              <a:t>ב.	מזרחה</a:t>
            </a:r>
          </a:p>
          <a:p>
            <a:pPr eaLnBrk="0" hangingPunct="0">
              <a:spcBef>
                <a:spcPct val="50000"/>
              </a:spcBef>
              <a:spcAft>
                <a:spcPts val="600"/>
              </a:spcAft>
            </a:pPr>
            <a:r>
              <a:rPr lang="he-IL" altLang="he-IL" b="1" dirty="0">
                <a:latin typeface="Arial" pitchFamily="34" charset="0"/>
                <a:cs typeface="Arial" pitchFamily="34" charset="0"/>
              </a:rPr>
              <a:t>ג.	צפונה</a:t>
            </a:r>
          </a:p>
          <a:p>
            <a:pPr eaLnBrk="0" hangingPunct="0">
              <a:spcBef>
                <a:spcPct val="50000"/>
              </a:spcBef>
              <a:spcAft>
                <a:spcPts val="600"/>
              </a:spcAft>
            </a:pPr>
            <a:r>
              <a:rPr lang="he-IL" altLang="he-IL" b="1" dirty="0">
                <a:latin typeface="Arial" pitchFamily="34" charset="0"/>
                <a:cs typeface="Arial" pitchFamily="34" charset="0"/>
              </a:rPr>
              <a:t>ד.	דרומה</a:t>
            </a:r>
          </a:p>
          <a:p>
            <a:pPr eaLnBrk="0" hangingPunct="0">
              <a:spcBef>
                <a:spcPct val="50000"/>
              </a:spcBef>
              <a:spcAft>
                <a:spcPts val="600"/>
              </a:spcAft>
            </a:pPr>
            <a:endParaRPr lang="he-IL" altLang="he-IL" b="1" dirty="0">
              <a:latin typeface="Arial" pitchFamily="34" charset="0"/>
              <a:cs typeface="Arial" pitchFamily="34" charset="0"/>
            </a:endParaRPr>
          </a:p>
          <a:p>
            <a:pPr eaLnBrk="0" hangingPunct="0">
              <a:spcBef>
                <a:spcPct val="50000"/>
              </a:spcBef>
              <a:spcAft>
                <a:spcPts val="600"/>
              </a:spcAft>
            </a:pPr>
            <a:r>
              <a:rPr lang="he-IL" altLang="he-IL" b="1" dirty="0">
                <a:latin typeface="Arial" pitchFamily="34" charset="0"/>
                <a:cs typeface="Arial" pitchFamily="34" charset="0"/>
              </a:rPr>
              <a:t>אנו רואים את השמש נעה בשמים מערבה (ממזרח למערב). </a:t>
            </a:r>
          </a:p>
          <a:p>
            <a:pPr eaLnBrk="0" hangingPunct="0">
              <a:spcBef>
                <a:spcPct val="50000"/>
              </a:spcBef>
              <a:spcAft>
                <a:spcPts val="600"/>
              </a:spcAft>
            </a:pPr>
            <a:r>
              <a:rPr lang="he-IL" altLang="he-IL" b="1" dirty="0">
                <a:latin typeface="Arial" pitchFamily="34" charset="0"/>
                <a:cs typeface="Arial" pitchFamily="34" charset="0"/>
              </a:rPr>
              <a:t>אם השמש נעה מערבה ביחס אלינו, אנו (ותחנת השיגור) נעים מזרחה. כדי שהמהירויות של פני הארץ ושל הרקטה יצטרפו במידה מרבית, עלינו לשגר את הרקטה מזרחה.</a:t>
            </a:r>
          </a:p>
          <a:p>
            <a:pPr eaLnBrk="0" hangingPunct="0">
              <a:spcBef>
                <a:spcPct val="50000"/>
              </a:spcBef>
              <a:spcAft>
                <a:spcPts val="600"/>
              </a:spcAft>
            </a:pPr>
            <a:endParaRPr lang="en-US" altLang="he-IL" b="1" dirty="0">
              <a:latin typeface="Arial" pitchFamily="34" charset="0"/>
              <a:cs typeface="Arial" pitchFamily="34" charset="0"/>
            </a:endParaRPr>
          </a:p>
        </p:txBody>
      </p:sp>
      <p:sp>
        <p:nvSpPr>
          <p:cNvPr id="4" name="Oval 3"/>
          <p:cNvSpPr/>
          <p:nvPr/>
        </p:nvSpPr>
        <p:spPr>
          <a:xfrm>
            <a:off x="8028384" y="1844824"/>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75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9552" y="685800"/>
            <a:ext cx="78488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sz="2000" b="1" dirty="0">
                <a:solidFill>
                  <a:schemeClr val="tx2"/>
                </a:solidFill>
                <a:latin typeface="Arial" pitchFamily="34" charset="0"/>
                <a:cs typeface="Arial" pitchFamily="34" charset="0"/>
              </a:rPr>
              <a:t>מחשש לתאונות הציע תלמיד לשגר את הטיל מן הקוטב הצפוני, מפני שהאיזור ריק. לאיזה כיוון יש לשגר את הטיל?</a:t>
            </a:r>
            <a:endParaRPr lang="en-US" altLang="he-IL" sz="2000" b="1" dirty="0">
              <a:solidFill>
                <a:schemeClr val="tx2"/>
              </a:solidFill>
              <a:latin typeface="Arial" pitchFamily="34" charset="0"/>
              <a:cs typeface="Arial" pitchFamily="34" charset="0"/>
            </a:endParaRPr>
          </a:p>
        </p:txBody>
      </p:sp>
      <p:sp>
        <p:nvSpPr>
          <p:cNvPr id="7171" name="Text Box 3"/>
          <p:cNvSpPr txBox="1">
            <a:spLocks noChangeArrowheads="1"/>
          </p:cNvSpPr>
          <p:nvPr/>
        </p:nvSpPr>
        <p:spPr bwMode="auto">
          <a:xfrm>
            <a:off x="1187624" y="1700808"/>
            <a:ext cx="70866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b="1" dirty="0">
                <a:cs typeface="Arial" pitchFamily="34" charset="0"/>
              </a:rPr>
              <a:t>א. 	מזרחה</a:t>
            </a:r>
          </a:p>
          <a:p>
            <a:pPr>
              <a:spcBef>
                <a:spcPct val="50000"/>
              </a:spcBef>
            </a:pPr>
            <a:r>
              <a:rPr lang="he-IL" altLang="he-IL" b="1" dirty="0">
                <a:cs typeface="Arial" pitchFamily="34" charset="0"/>
              </a:rPr>
              <a:t>ב.	דרומה</a:t>
            </a:r>
          </a:p>
          <a:p>
            <a:pPr>
              <a:spcBef>
                <a:spcPct val="50000"/>
              </a:spcBef>
            </a:pPr>
            <a:r>
              <a:rPr lang="he-IL" altLang="he-IL" b="1" dirty="0">
                <a:cs typeface="Arial" pitchFamily="34" charset="0"/>
              </a:rPr>
              <a:t>ג.	אין יתרון לשום כיוון שיגור</a:t>
            </a:r>
          </a:p>
          <a:p>
            <a:pPr>
              <a:spcBef>
                <a:spcPct val="50000"/>
              </a:spcBef>
            </a:pPr>
            <a:r>
              <a:rPr lang="he-IL" altLang="he-IL" b="1" dirty="0">
                <a:cs typeface="Arial" pitchFamily="34" charset="0"/>
              </a:rPr>
              <a:t>ד.	אף אחת מן התשובות הקודמות אינה נכונה.</a:t>
            </a:r>
            <a:endParaRPr lang="en-US" altLang="he-IL" b="1" dirty="0">
              <a:cs typeface="Arial" pitchFamily="34" charset="0"/>
            </a:endParaRPr>
          </a:p>
        </p:txBody>
      </p:sp>
      <p:sp>
        <p:nvSpPr>
          <p:cNvPr id="5" name="Text Box 5"/>
          <p:cNvSpPr txBox="1">
            <a:spLocks noChangeArrowheads="1"/>
          </p:cNvSpPr>
          <p:nvPr/>
        </p:nvSpPr>
        <p:spPr bwMode="auto">
          <a:xfrm>
            <a:off x="899592" y="3717032"/>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b="1" dirty="0">
                <a:cs typeface="Arial" pitchFamily="34" charset="0"/>
              </a:rPr>
              <a:t>הקטבים הם מקומות שאינם נמצאים בתנועה כאשר הארץ סובבת על צירה. במובן זה כל כיווני השיגור (שכולם דרומה ואף אחד אינו מזרחה) שקולים.</a:t>
            </a:r>
            <a:endParaRPr lang="en-US" altLang="he-IL" b="1" dirty="0">
              <a:cs typeface="Arial" pitchFamily="34" charset="0"/>
            </a:endParaRPr>
          </a:p>
        </p:txBody>
      </p:sp>
      <p:sp>
        <p:nvSpPr>
          <p:cNvPr id="6" name="Oval 5"/>
          <p:cNvSpPr/>
          <p:nvPr/>
        </p:nvSpPr>
        <p:spPr>
          <a:xfrm>
            <a:off x="7956376" y="2564904"/>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76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11560" y="692696"/>
            <a:ext cx="77768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sz="2000" b="1" dirty="0">
                <a:solidFill>
                  <a:schemeClr val="tx2"/>
                </a:solidFill>
                <a:latin typeface="Arial" pitchFamily="34" charset="0"/>
                <a:cs typeface="Arial" pitchFamily="34" charset="0"/>
              </a:rPr>
              <a:t>כאשר </a:t>
            </a:r>
            <a:r>
              <a:rPr lang="en-US" altLang="he-IL" sz="2000" b="1" dirty="0">
                <a:solidFill>
                  <a:schemeClr val="tx2"/>
                </a:solidFill>
                <a:latin typeface="Arial" pitchFamily="34" charset="0"/>
                <a:cs typeface="Arial" pitchFamily="34" charset="0"/>
              </a:rPr>
              <a:t>NASA</a:t>
            </a:r>
            <a:r>
              <a:rPr lang="he-IL" altLang="he-IL" sz="2000" b="1" dirty="0">
                <a:solidFill>
                  <a:schemeClr val="tx2"/>
                </a:solidFill>
                <a:latin typeface="Arial" pitchFamily="34" charset="0"/>
                <a:cs typeface="Arial" pitchFamily="34" charset="0"/>
              </a:rPr>
              <a:t> משגרת טיל נושא חללית ומעוניינת לא לפגוע באיזור מיושב במקרה של תקלה, השיגור נעשה לעבר הים. לכיוון איזה ים כדאי לשגר?</a:t>
            </a:r>
            <a:endParaRPr lang="en-US" altLang="he-IL" sz="2000" b="1" dirty="0">
              <a:solidFill>
                <a:schemeClr val="tx2"/>
              </a:solidFill>
              <a:latin typeface="Arial" pitchFamily="34" charset="0"/>
              <a:cs typeface="Arial" pitchFamily="34" charset="0"/>
            </a:endParaRPr>
          </a:p>
        </p:txBody>
      </p:sp>
      <p:sp>
        <p:nvSpPr>
          <p:cNvPr id="10243" name="Text Box 3"/>
          <p:cNvSpPr txBox="1">
            <a:spLocks noChangeArrowheads="1"/>
          </p:cNvSpPr>
          <p:nvPr/>
        </p:nvSpPr>
        <p:spPr bwMode="auto">
          <a:xfrm>
            <a:off x="1259632" y="1628800"/>
            <a:ext cx="70866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b="1" dirty="0">
                <a:cs typeface="Arial" pitchFamily="34" charset="0"/>
              </a:rPr>
              <a:t>א. 	הים הקריבי (דרומית לארצות הברית)</a:t>
            </a:r>
          </a:p>
          <a:p>
            <a:pPr>
              <a:spcBef>
                <a:spcPct val="50000"/>
              </a:spcBef>
            </a:pPr>
            <a:r>
              <a:rPr lang="he-IL" altLang="he-IL" b="1" dirty="0">
                <a:cs typeface="Arial" pitchFamily="34" charset="0"/>
              </a:rPr>
              <a:t>ב.	האוקיינוס האטלנטי</a:t>
            </a:r>
          </a:p>
          <a:p>
            <a:pPr>
              <a:spcBef>
                <a:spcPct val="50000"/>
              </a:spcBef>
            </a:pPr>
            <a:r>
              <a:rPr lang="he-IL" altLang="he-IL" b="1" dirty="0">
                <a:cs typeface="Arial" pitchFamily="34" charset="0"/>
              </a:rPr>
              <a:t>ג.	האוקיינוס השקט</a:t>
            </a:r>
          </a:p>
          <a:p>
            <a:pPr>
              <a:spcBef>
                <a:spcPct val="50000"/>
              </a:spcBef>
            </a:pPr>
            <a:r>
              <a:rPr lang="he-IL" altLang="he-IL" b="1" dirty="0">
                <a:cs typeface="Arial" pitchFamily="34" charset="0"/>
              </a:rPr>
              <a:t>ד.	ים הקרח הצפוני</a:t>
            </a:r>
            <a:endParaRPr lang="en-US" altLang="he-IL" b="1" dirty="0">
              <a:cs typeface="Arial" pitchFamily="34" charset="0"/>
            </a:endParaRPr>
          </a:p>
        </p:txBody>
      </p:sp>
      <p:sp>
        <p:nvSpPr>
          <p:cNvPr id="10245" name="Text Box 5"/>
          <p:cNvSpPr txBox="1">
            <a:spLocks noChangeArrowheads="1"/>
          </p:cNvSpPr>
          <p:nvPr/>
        </p:nvSpPr>
        <p:spPr bwMode="auto">
          <a:xfrm>
            <a:off x="899592" y="3645024"/>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b="1" dirty="0">
                <a:cs typeface="Arial" pitchFamily="34" charset="0"/>
              </a:rPr>
              <a:t>השיגור אמור להיעשות מזרחה. האוקיינוס האטלנטי נמצא ממזרח לארצות הברית. בסיס השיגור קייפ קנוורל נמצא בפלורידה, סמוך לאוקיינוס האטלנטי.</a:t>
            </a:r>
            <a:endParaRPr lang="en-US" altLang="he-IL" b="1" dirty="0">
              <a:cs typeface="Arial" pitchFamily="34" charset="0"/>
            </a:endParaRPr>
          </a:p>
        </p:txBody>
      </p:sp>
      <p:sp>
        <p:nvSpPr>
          <p:cNvPr id="6" name="Oval 5"/>
          <p:cNvSpPr/>
          <p:nvPr/>
        </p:nvSpPr>
        <p:spPr>
          <a:xfrm>
            <a:off x="8028384" y="2095229"/>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3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371600" y="685800"/>
            <a:ext cx="7088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b="1" dirty="0">
                <a:solidFill>
                  <a:schemeClr val="tx2"/>
                </a:solidFill>
                <a:cs typeface="Arial" pitchFamily="34" charset="0"/>
              </a:rPr>
              <a:t>משיקולים של בטיחות וביטחון ישראל אינה יכולה לשגר טילים נושאי לוויינים מזרחה. כיצד הדבר משפיע על תכנית החלל הישראלית.</a:t>
            </a:r>
            <a:endParaRPr lang="en-US" altLang="he-IL" b="1" dirty="0">
              <a:solidFill>
                <a:schemeClr val="tx2"/>
              </a:solidFill>
              <a:cs typeface="Arial" pitchFamily="34" charset="0"/>
            </a:endParaRPr>
          </a:p>
        </p:txBody>
      </p:sp>
      <p:sp>
        <p:nvSpPr>
          <p:cNvPr id="12291" name="Text Box 3"/>
          <p:cNvSpPr txBox="1">
            <a:spLocks noChangeArrowheads="1"/>
          </p:cNvSpPr>
          <p:nvPr/>
        </p:nvSpPr>
        <p:spPr bwMode="auto">
          <a:xfrm>
            <a:off x="1259632" y="1484784"/>
            <a:ext cx="70866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b="1" dirty="0">
                <a:cs typeface="Arial" pitchFamily="34" charset="0"/>
              </a:rPr>
              <a:t>א. 	ישראל אינה משגרת לוויינים משטחה.</a:t>
            </a:r>
          </a:p>
          <a:p>
            <a:pPr>
              <a:spcBef>
                <a:spcPct val="50000"/>
              </a:spcBef>
            </a:pPr>
            <a:r>
              <a:rPr lang="he-IL" altLang="he-IL" b="1" dirty="0">
                <a:cs typeface="Arial" pitchFamily="34" charset="0"/>
              </a:rPr>
              <a:t>ב.	ישראל משגרת טילים בשעות הלילה. </a:t>
            </a:r>
          </a:p>
          <a:p>
            <a:pPr>
              <a:spcBef>
                <a:spcPct val="50000"/>
              </a:spcBef>
            </a:pPr>
            <a:r>
              <a:rPr lang="he-IL" altLang="he-IL" b="1" dirty="0">
                <a:cs typeface="Arial" pitchFamily="34" charset="0"/>
              </a:rPr>
              <a:t>ג.	מחוסר ברירה הטילים משוגרים מזרחה.</a:t>
            </a:r>
          </a:p>
          <a:p>
            <a:pPr>
              <a:spcBef>
                <a:spcPct val="50000"/>
              </a:spcBef>
            </a:pPr>
            <a:r>
              <a:rPr lang="he-IL" altLang="he-IL" b="1" dirty="0">
                <a:cs typeface="Arial" pitchFamily="34" charset="0"/>
              </a:rPr>
              <a:t>ד.	ישראל מתמחה בלוויינים שהמסה שלהם קטנה.</a:t>
            </a:r>
            <a:endParaRPr lang="en-US" altLang="he-IL" b="1" dirty="0">
              <a:cs typeface="Arial" pitchFamily="34" charset="0"/>
            </a:endParaRPr>
          </a:p>
        </p:txBody>
      </p:sp>
      <p:sp>
        <p:nvSpPr>
          <p:cNvPr id="12293" name="Text Box 5"/>
          <p:cNvSpPr txBox="1">
            <a:spLocks noChangeArrowheads="1"/>
          </p:cNvSpPr>
          <p:nvPr/>
        </p:nvSpPr>
        <p:spPr bwMode="auto">
          <a:xfrm>
            <a:off x="827584" y="3501008"/>
            <a:ext cx="74676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b="1" dirty="0">
                <a:cs typeface="Arial" pitchFamily="34" charset="0"/>
              </a:rPr>
              <a:t>שיגור לוויינים מחייב השקעה רבה של אנרגיה, במיוחד כאשר הם משוגרים מערבה. השקעת האנרגיה גדולה ככל שמסת הלוויין גדולה יותר. כדי לצמצם את ההשקעה היתירה, ישראל מתמחה בלווינים שמסתם קטנה.</a:t>
            </a:r>
          </a:p>
          <a:p>
            <a:pPr>
              <a:spcBef>
                <a:spcPct val="50000"/>
              </a:spcBef>
            </a:pPr>
            <a:r>
              <a:rPr lang="he-IL" altLang="he-IL" b="1" dirty="0">
                <a:cs typeface="Arial" pitchFamily="34" charset="0"/>
              </a:rPr>
              <a:t>לשיגור לווינים גדולים יותר, ישראל משתמשת בבסיסי שיגור במדינות אחרות.</a:t>
            </a:r>
          </a:p>
        </p:txBody>
      </p:sp>
      <p:sp>
        <p:nvSpPr>
          <p:cNvPr id="6" name="Oval 5"/>
          <p:cNvSpPr/>
          <p:nvPr/>
        </p:nvSpPr>
        <p:spPr>
          <a:xfrm>
            <a:off x="8028384" y="2708920"/>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21443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9552" y="381000"/>
            <a:ext cx="83529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b="1" dirty="0">
                <a:solidFill>
                  <a:schemeClr val="tx2"/>
                </a:solidFill>
                <a:cs typeface="Arial" pitchFamily="34" charset="0"/>
              </a:rPr>
              <a:t>כאשר משגרים חללית למרחקים גדולים מן הארץ היא נעה תחילה סביב הארץ, ואז מפעילים רקטה שגורמת להפעלת כוח נוסף קדימה, כדי להרחיק את החללית יותר. היכן יש להפעיל את הרקטה הזאת?</a:t>
            </a:r>
            <a:endParaRPr lang="en-US" altLang="he-IL" b="1" dirty="0">
              <a:solidFill>
                <a:schemeClr val="tx2"/>
              </a:solidFill>
              <a:cs typeface="Arial" pitchFamily="34" charset="0"/>
            </a:endParaRPr>
          </a:p>
        </p:txBody>
      </p:sp>
      <p:sp>
        <p:nvSpPr>
          <p:cNvPr id="13315" name="Text Box 3"/>
          <p:cNvSpPr txBox="1">
            <a:spLocks noChangeArrowheads="1"/>
          </p:cNvSpPr>
          <p:nvPr/>
        </p:nvSpPr>
        <p:spPr bwMode="auto">
          <a:xfrm>
            <a:off x="1619672" y="1700808"/>
            <a:ext cx="70866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b="1" dirty="0">
                <a:cs typeface="Arial" pitchFamily="34" charset="0"/>
              </a:rPr>
              <a:t>א.	בנקודה </a:t>
            </a:r>
            <a:r>
              <a:rPr lang="en-US" altLang="he-IL" b="1" dirty="0">
                <a:latin typeface="Arial" pitchFamily="34" charset="0"/>
                <a:cs typeface="Arial" pitchFamily="34" charset="0"/>
              </a:rPr>
              <a:t>A</a:t>
            </a:r>
            <a:endParaRPr lang="he-IL" altLang="he-IL" b="1" dirty="0">
              <a:latin typeface="Arial" pitchFamily="34" charset="0"/>
              <a:cs typeface="Arial" pitchFamily="34" charset="0"/>
            </a:endParaRPr>
          </a:p>
          <a:p>
            <a:pPr>
              <a:spcBef>
                <a:spcPct val="50000"/>
              </a:spcBef>
            </a:pPr>
            <a:r>
              <a:rPr lang="he-IL" altLang="he-IL" b="1" dirty="0">
                <a:cs typeface="Arial" pitchFamily="34" charset="0"/>
              </a:rPr>
              <a:t>ב.	בנקודה </a:t>
            </a:r>
            <a:r>
              <a:rPr lang="en-US" altLang="he-IL" b="1" dirty="0">
                <a:latin typeface="Arial" pitchFamily="34" charset="0"/>
                <a:cs typeface="Arial" pitchFamily="34" charset="0"/>
              </a:rPr>
              <a:t>B</a:t>
            </a:r>
            <a:endParaRPr lang="he-IL" altLang="he-IL" b="1" dirty="0">
              <a:cs typeface="Arial" pitchFamily="34" charset="0"/>
            </a:endParaRPr>
          </a:p>
          <a:p>
            <a:pPr>
              <a:spcBef>
                <a:spcPct val="50000"/>
              </a:spcBef>
            </a:pPr>
            <a:r>
              <a:rPr lang="he-IL" altLang="he-IL" b="1" dirty="0">
                <a:cs typeface="Arial" pitchFamily="34" charset="0"/>
              </a:rPr>
              <a:t>ג.	בנקודה </a:t>
            </a:r>
            <a:r>
              <a:rPr lang="en-US" altLang="he-IL" b="1" dirty="0">
                <a:latin typeface="Arial" pitchFamily="34" charset="0"/>
                <a:cs typeface="Arial" pitchFamily="34" charset="0"/>
              </a:rPr>
              <a:t>C</a:t>
            </a:r>
            <a:r>
              <a:rPr lang="he-IL" altLang="he-IL" b="1" dirty="0">
                <a:cs typeface="Arial" pitchFamily="34" charset="0"/>
              </a:rPr>
              <a:t> </a:t>
            </a:r>
          </a:p>
          <a:p>
            <a:pPr>
              <a:spcBef>
                <a:spcPct val="50000"/>
              </a:spcBef>
            </a:pPr>
            <a:r>
              <a:rPr lang="he-IL" altLang="he-IL" b="1" dirty="0">
                <a:cs typeface="Arial" pitchFamily="34" charset="0"/>
              </a:rPr>
              <a:t>ד.	בנקודה </a:t>
            </a:r>
            <a:r>
              <a:rPr lang="en-US" altLang="he-IL" b="1" dirty="0">
                <a:latin typeface="Arial" pitchFamily="34" charset="0"/>
                <a:cs typeface="Arial" pitchFamily="34" charset="0"/>
              </a:rPr>
              <a:t>D</a:t>
            </a:r>
          </a:p>
        </p:txBody>
      </p:sp>
      <p:grpSp>
        <p:nvGrpSpPr>
          <p:cNvPr id="13340" name="Group 28"/>
          <p:cNvGrpSpPr>
            <a:grpSpLocks/>
          </p:cNvGrpSpPr>
          <p:nvPr/>
        </p:nvGrpSpPr>
        <p:grpSpPr bwMode="auto">
          <a:xfrm>
            <a:off x="2339752" y="1772816"/>
            <a:ext cx="2889250" cy="2073275"/>
            <a:chOff x="360" y="1372"/>
            <a:chExt cx="1820" cy="1306"/>
          </a:xfrm>
        </p:grpSpPr>
        <p:grpSp>
          <p:nvGrpSpPr>
            <p:cNvPr id="13337" name="Group 25"/>
            <p:cNvGrpSpPr>
              <a:grpSpLocks/>
            </p:cNvGrpSpPr>
            <p:nvPr/>
          </p:nvGrpSpPr>
          <p:grpSpPr bwMode="auto">
            <a:xfrm>
              <a:off x="360" y="1378"/>
              <a:ext cx="1820" cy="1300"/>
              <a:chOff x="360" y="1378"/>
              <a:chExt cx="1820" cy="1300"/>
            </a:xfrm>
          </p:grpSpPr>
          <p:grpSp>
            <p:nvGrpSpPr>
              <p:cNvPr id="13336" name="Group 24"/>
              <p:cNvGrpSpPr>
                <a:grpSpLocks/>
              </p:cNvGrpSpPr>
              <p:nvPr/>
            </p:nvGrpSpPr>
            <p:grpSpPr bwMode="auto">
              <a:xfrm>
                <a:off x="360" y="1378"/>
                <a:ext cx="1820" cy="1300"/>
                <a:chOff x="360" y="1378"/>
                <a:chExt cx="1820" cy="1300"/>
              </a:xfrm>
            </p:grpSpPr>
            <p:sp>
              <p:nvSpPr>
                <p:cNvPr id="13321" name="Text Box 9"/>
                <p:cNvSpPr txBox="1">
                  <a:spLocks noChangeArrowheads="1"/>
                </p:cNvSpPr>
                <p:nvPr/>
              </p:nvSpPr>
              <p:spPr bwMode="auto">
                <a:xfrm>
                  <a:off x="360" y="2288"/>
                  <a:ext cx="669"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he-IL" altLang="he-IL" sz="1200" b="1">
                      <a:solidFill>
                        <a:srgbClr val="FF6600"/>
                      </a:solidFill>
                      <a:latin typeface="David" pitchFamily="34" charset="-79"/>
                      <a:cs typeface="David" pitchFamily="34" charset="-79"/>
                    </a:rPr>
                    <a:t>שמש</a:t>
                  </a:r>
                </a:p>
              </p:txBody>
            </p:sp>
            <p:sp>
              <p:nvSpPr>
                <p:cNvPr id="13322" name="Text Box 10"/>
                <p:cNvSpPr txBox="1">
                  <a:spLocks noChangeArrowheads="1"/>
                </p:cNvSpPr>
                <p:nvPr/>
              </p:nvSpPr>
              <p:spPr bwMode="auto">
                <a:xfrm>
                  <a:off x="1392" y="1584"/>
                  <a:ext cx="39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he-IL" altLang="he-IL" sz="1200" b="1">
                      <a:solidFill>
                        <a:srgbClr val="800000"/>
                      </a:solidFill>
                      <a:latin typeface="David" pitchFamily="34" charset="-79"/>
                      <a:cs typeface="David" pitchFamily="34" charset="-79"/>
                    </a:rPr>
                    <a:t>ארץ</a:t>
                  </a:r>
                </a:p>
              </p:txBody>
            </p:sp>
            <p:grpSp>
              <p:nvGrpSpPr>
                <p:cNvPr id="13323" name="Group 11"/>
                <p:cNvGrpSpPr>
                  <a:grpSpLocks/>
                </p:cNvGrpSpPr>
                <p:nvPr/>
              </p:nvGrpSpPr>
              <p:grpSpPr bwMode="auto">
                <a:xfrm>
                  <a:off x="1010" y="1378"/>
                  <a:ext cx="1170" cy="1170"/>
                  <a:chOff x="1800" y="1800"/>
                  <a:chExt cx="1620" cy="1620"/>
                </a:xfrm>
              </p:grpSpPr>
              <p:sp>
                <p:nvSpPr>
                  <p:cNvPr id="13324" name="Oval 12"/>
                  <p:cNvSpPr>
                    <a:spLocks noChangeArrowheads="1"/>
                  </p:cNvSpPr>
                  <p:nvPr/>
                </p:nvSpPr>
                <p:spPr bwMode="auto">
                  <a:xfrm>
                    <a:off x="1800" y="3060"/>
                    <a:ext cx="360" cy="360"/>
                  </a:xfrm>
                  <a:prstGeom prst="ellipse">
                    <a:avLst/>
                  </a:prstGeom>
                  <a:solidFill>
                    <a:srgbClr val="FF6600"/>
                  </a:solidFill>
                  <a:ln w="9525">
                    <a:solidFill>
                      <a:srgbClr val="FF9900"/>
                    </a:solidFill>
                    <a:round/>
                    <a:headEnd/>
                    <a:tailEnd/>
                  </a:ln>
                </p:spPr>
                <p:txBody>
                  <a:bodyPr/>
                  <a:lstStyle/>
                  <a:p>
                    <a:endParaRPr lang="he-IL"/>
                  </a:p>
                </p:txBody>
              </p:sp>
              <p:sp>
                <p:nvSpPr>
                  <p:cNvPr id="13325" name="Arc 13"/>
                  <p:cNvSpPr>
                    <a:spLocks/>
                  </p:cNvSpPr>
                  <p:nvPr/>
                </p:nvSpPr>
                <p:spPr bwMode="auto">
                  <a:xfrm>
                    <a:off x="1980" y="1800"/>
                    <a:ext cx="1440" cy="14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3326" name="Oval 14"/>
                  <p:cNvSpPr>
                    <a:spLocks noChangeArrowheads="1"/>
                  </p:cNvSpPr>
                  <p:nvPr/>
                </p:nvSpPr>
                <p:spPr bwMode="auto">
                  <a:xfrm>
                    <a:off x="2820" y="2085"/>
                    <a:ext cx="240" cy="240"/>
                  </a:xfrm>
                  <a:prstGeom prst="ellipse">
                    <a:avLst/>
                  </a:prstGeom>
                  <a:solidFill>
                    <a:srgbClr val="800000"/>
                  </a:solidFill>
                  <a:ln w="9525">
                    <a:solidFill>
                      <a:srgbClr val="800000"/>
                    </a:solidFill>
                    <a:round/>
                    <a:headEnd/>
                    <a:tailEnd/>
                  </a:ln>
                </p:spPr>
                <p:txBody>
                  <a:bodyPr/>
                  <a:lstStyle/>
                  <a:p>
                    <a:endParaRPr lang="he-IL"/>
                  </a:p>
                </p:txBody>
              </p:sp>
              <p:sp>
                <p:nvSpPr>
                  <p:cNvPr id="13327" name="Arc 15"/>
                  <p:cNvSpPr>
                    <a:spLocks/>
                  </p:cNvSpPr>
                  <p:nvPr/>
                </p:nvSpPr>
                <p:spPr bwMode="auto">
                  <a:xfrm>
                    <a:off x="2670" y="1950"/>
                    <a:ext cx="540" cy="540"/>
                  </a:xfrm>
                  <a:custGeom>
                    <a:avLst/>
                    <a:gdLst>
                      <a:gd name="G0" fmla="+- 21600 0 0"/>
                      <a:gd name="G1" fmla="+- 21600 0 0"/>
                      <a:gd name="G2" fmla="+- 21600 0 0"/>
                      <a:gd name="T0" fmla="*/ 21600 w 43200"/>
                      <a:gd name="T1" fmla="*/ 0 h 43200"/>
                      <a:gd name="T2" fmla="*/ 12209 w 43200"/>
                      <a:gd name="T3" fmla="*/ 2148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310"/>
                          <a:pt x="4744" y="5752"/>
                          <a:pt x="12209" y="2148"/>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310"/>
                          <a:pt x="4744" y="5752"/>
                          <a:pt x="12209" y="2148"/>
                        </a:cubicBezTo>
                        <a:lnTo>
                          <a:pt x="21600" y="21600"/>
                        </a:lnTo>
                        <a:close/>
                      </a:path>
                    </a:pathLst>
                  </a:custGeom>
                  <a:noFill/>
                  <a:ln w="317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he-IL"/>
                  </a:p>
                </p:txBody>
              </p:sp>
            </p:grpSp>
          </p:grpSp>
          <p:sp>
            <p:nvSpPr>
              <p:cNvPr id="13328" name="Oval 16"/>
              <p:cNvSpPr>
                <a:spLocks noChangeAspect="1" noChangeArrowheads="1"/>
              </p:cNvSpPr>
              <p:nvPr/>
            </p:nvSpPr>
            <p:spPr bwMode="auto">
              <a:xfrm>
                <a:off x="1953" y="1530"/>
                <a:ext cx="41" cy="41"/>
              </a:xfrm>
              <a:prstGeom prst="ellipse">
                <a:avLst/>
              </a:prstGeom>
              <a:solidFill>
                <a:srgbClr val="333333"/>
              </a:solidFill>
              <a:ln w="9525">
                <a:solidFill>
                  <a:srgbClr val="000000"/>
                </a:solidFill>
                <a:round/>
                <a:headEnd/>
                <a:tailEnd/>
              </a:ln>
            </p:spPr>
            <p:txBody>
              <a:bodyPr/>
              <a:lstStyle/>
              <a:p>
                <a:endParaRPr lang="he-IL"/>
              </a:p>
            </p:txBody>
          </p:sp>
          <p:sp>
            <p:nvSpPr>
              <p:cNvPr id="13329" name="Oval 17"/>
              <p:cNvSpPr>
                <a:spLocks noChangeAspect="1" noChangeArrowheads="1"/>
              </p:cNvSpPr>
              <p:nvPr/>
            </p:nvSpPr>
            <p:spPr bwMode="auto">
              <a:xfrm>
                <a:off x="1682" y="1519"/>
                <a:ext cx="41" cy="41"/>
              </a:xfrm>
              <a:prstGeom prst="ellipse">
                <a:avLst/>
              </a:prstGeom>
              <a:solidFill>
                <a:srgbClr val="333333"/>
              </a:solidFill>
              <a:ln w="9525">
                <a:solidFill>
                  <a:srgbClr val="000000"/>
                </a:solidFill>
                <a:round/>
                <a:headEnd/>
                <a:tailEnd/>
              </a:ln>
            </p:spPr>
            <p:txBody>
              <a:bodyPr/>
              <a:lstStyle/>
              <a:p>
                <a:endParaRPr lang="he-IL"/>
              </a:p>
            </p:txBody>
          </p:sp>
          <p:sp>
            <p:nvSpPr>
              <p:cNvPr id="13330" name="Oval 18"/>
              <p:cNvSpPr>
                <a:spLocks noChangeAspect="1" noChangeArrowheads="1"/>
              </p:cNvSpPr>
              <p:nvPr/>
            </p:nvSpPr>
            <p:spPr bwMode="auto">
              <a:xfrm>
                <a:off x="1673" y="1792"/>
                <a:ext cx="41" cy="41"/>
              </a:xfrm>
              <a:prstGeom prst="ellipse">
                <a:avLst/>
              </a:prstGeom>
              <a:solidFill>
                <a:srgbClr val="333333"/>
              </a:solidFill>
              <a:ln w="9525">
                <a:solidFill>
                  <a:srgbClr val="000000"/>
                </a:solidFill>
                <a:round/>
                <a:headEnd/>
                <a:tailEnd/>
              </a:ln>
            </p:spPr>
            <p:txBody>
              <a:bodyPr/>
              <a:lstStyle/>
              <a:p>
                <a:endParaRPr lang="he-IL"/>
              </a:p>
            </p:txBody>
          </p:sp>
          <p:sp>
            <p:nvSpPr>
              <p:cNvPr id="13331" name="Oval 19"/>
              <p:cNvSpPr>
                <a:spLocks noChangeAspect="1" noChangeArrowheads="1"/>
              </p:cNvSpPr>
              <p:nvPr/>
            </p:nvSpPr>
            <p:spPr bwMode="auto">
              <a:xfrm>
                <a:off x="1955" y="1790"/>
                <a:ext cx="41" cy="41"/>
              </a:xfrm>
              <a:prstGeom prst="ellipse">
                <a:avLst/>
              </a:prstGeom>
              <a:solidFill>
                <a:srgbClr val="333333"/>
              </a:solidFill>
              <a:ln w="9525">
                <a:solidFill>
                  <a:srgbClr val="000000"/>
                </a:solidFill>
                <a:round/>
                <a:headEnd/>
                <a:tailEnd/>
              </a:ln>
            </p:spPr>
            <p:txBody>
              <a:bodyPr/>
              <a:lstStyle/>
              <a:p>
                <a:endParaRPr lang="he-IL"/>
              </a:p>
            </p:txBody>
          </p:sp>
        </p:grpSp>
        <p:sp>
          <p:nvSpPr>
            <p:cNvPr id="13332" name="Text Box 20"/>
            <p:cNvSpPr txBox="1">
              <a:spLocks noChangeArrowheads="1"/>
            </p:cNvSpPr>
            <p:nvPr/>
          </p:nvSpPr>
          <p:spPr bwMode="auto">
            <a:xfrm>
              <a:off x="1956" y="1406"/>
              <a:ext cx="18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he-IL" sz="1200"/>
                <a:t>A</a:t>
              </a:r>
            </a:p>
          </p:txBody>
        </p:sp>
        <p:sp>
          <p:nvSpPr>
            <p:cNvPr id="13333" name="Text Box 21"/>
            <p:cNvSpPr txBox="1">
              <a:spLocks noChangeArrowheads="1"/>
            </p:cNvSpPr>
            <p:nvPr/>
          </p:nvSpPr>
          <p:spPr bwMode="auto">
            <a:xfrm>
              <a:off x="1367" y="1372"/>
              <a:ext cx="409"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he-IL" sz="1200"/>
                <a:t>B</a:t>
              </a:r>
            </a:p>
          </p:txBody>
        </p:sp>
        <p:sp>
          <p:nvSpPr>
            <p:cNvPr id="13334" name="Text Box 22"/>
            <p:cNvSpPr txBox="1">
              <a:spLocks noChangeArrowheads="1"/>
            </p:cNvSpPr>
            <p:nvPr/>
          </p:nvSpPr>
          <p:spPr bwMode="auto">
            <a:xfrm>
              <a:off x="1296" y="1790"/>
              <a:ext cx="40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he-IL" sz="1200"/>
                <a:t>C</a:t>
              </a:r>
            </a:p>
          </p:txBody>
        </p:sp>
        <p:sp>
          <p:nvSpPr>
            <p:cNvPr id="13335" name="Text Box 23"/>
            <p:cNvSpPr txBox="1">
              <a:spLocks noChangeArrowheads="1"/>
            </p:cNvSpPr>
            <p:nvPr/>
          </p:nvSpPr>
          <p:spPr bwMode="auto">
            <a:xfrm>
              <a:off x="1742" y="1722"/>
              <a:ext cx="409"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he-IL" sz="1200"/>
                <a:t>D</a:t>
              </a:r>
            </a:p>
          </p:txBody>
        </p:sp>
      </p:grpSp>
      <p:sp>
        <p:nvSpPr>
          <p:cNvPr id="13341" name="Text Box 29"/>
          <p:cNvSpPr txBox="1">
            <a:spLocks noChangeArrowheads="1"/>
          </p:cNvSpPr>
          <p:nvPr/>
        </p:nvSpPr>
        <p:spPr bwMode="auto">
          <a:xfrm>
            <a:off x="611560" y="4797152"/>
            <a:ext cx="78486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b="1" dirty="0">
                <a:latin typeface="Arial" pitchFamily="34" charset="0"/>
                <a:cs typeface="Arial" pitchFamily="34" charset="0"/>
              </a:rPr>
              <a:t>הארץ אינה נעה רק סביב צירה. הארץ נעה במסלול סביב השמש. אם אנו מעוניינים לשגר לוויין למרחבי מערכת השמש, כדאי שננצל את המהירות העצומה שיש לארץ סביב השמש </a:t>
            </a:r>
            <a:r>
              <a:rPr lang="he-IL" altLang="he-IL" b="1" dirty="0">
                <a:solidFill>
                  <a:schemeClr val="tx2"/>
                </a:solidFill>
                <a:latin typeface="Arial" pitchFamily="34" charset="0"/>
                <a:cs typeface="Arial" pitchFamily="34" charset="0"/>
              </a:rPr>
              <a:t>(מהי מהירות זו?)</a:t>
            </a:r>
            <a:r>
              <a:rPr lang="he-IL" altLang="he-IL" b="1" dirty="0">
                <a:latin typeface="Arial" pitchFamily="34" charset="0"/>
                <a:cs typeface="Arial" pitchFamily="34" charset="0"/>
              </a:rPr>
              <a:t>. כדי להשיג צירוף מרבי של מהירויות, על הרקטה לעזוב את המסלול שלה סביב הארץ בכיוון זהה לכיוון תנועת הארץ סביב השמש. </a:t>
            </a:r>
          </a:p>
          <a:p>
            <a:pPr>
              <a:spcBef>
                <a:spcPct val="50000"/>
              </a:spcBef>
            </a:pPr>
            <a:r>
              <a:rPr lang="he-IL" altLang="he-IL" b="1" dirty="0">
                <a:latin typeface="Arial" pitchFamily="34" charset="0"/>
                <a:cs typeface="Arial" pitchFamily="34" charset="0"/>
              </a:rPr>
              <a:t>זה מתרחש רק בנקודה </a:t>
            </a:r>
            <a:r>
              <a:rPr lang="en-US" altLang="he-IL" b="1" dirty="0">
                <a:latin typeface="Arial" pitchFamily="34" charset="0"/>
                <a:cs typeface="Arial" pitchFamily="34" charset="0"/>
              </a:rPr>
              <a:t>A</a:t>
            </a:r>
            <a:r>
              <a:rPr lang="he-IL" altLang="he-IL" b="1" dirty="0">
                <a:latin typeface="Arial" pitchFamily="34" charset="0"/>
                <a:cs typeface="Arial" pitchFamily="34" charset="0"/>
              </a:rPr>
              <a:t>.</a:t>
            </a:r>
            <a:r>
              <a:rPr lang="he-IL" altLang="he-IL" b="1" dirty="0"/>
              <a:t> </a:t>
            </a:r>
            <a:endParaRPr lang="en-US" altLang="he-IL" b="1" dirty="0">
              <a:cs typeface="Arial" pitchFamily="34" charset="0"/>
            </a:endParaRPr>
          </a:p>
        </p:txBody>
      </p:sp>
      <p:sp>
        <p:nvSpPr>
          <p:cNvPr id="24" name="Oval 23"/>
          <p:cNvSpPr/>
          <p:nvPr/>
        </p:nvSpPr>
        <p:spPr>
          <a:xfrm>
            <a:off x="8388424" y="1700808"/>
            <a:ext cx="2880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6743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1"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F22AC9-109E-4E4D-92F9-530E51D9A3A2}" type="slidenum">
              <a:rPr lang="he-IL" smtClean="0"/>
              <a:pPr/>
              <a:t>18</a:t>
            </a:fld>
            <a:endParaRPr lang="he-IL"/>
          </a:p>
        </p:txBody>
      </p:sp>
      <p:pic>
        <p:nvPicPr>
          <p:cNvPr id="3" name="Picture 2" descr="launchdiagram_anim.en.gif"/>
          <p:cNvPicPr>
            <a:picLocks noChangeAspect="1"/>
          </p:cNvPicPr>
          <p:nvPr/>
        </p:nvPicPr>
        <p:blipFill>
          <a:blip r:embed="rId2" cstate="print"/>
          <a:stretch>
            <a:fillRect/>
          </a:stretch>
        </p:blipFill>
        <p:spPr>
          <a:xfrm>
            <a:off x="3275856" y="1556792"/>
            <a:ext cx="3483854" cy="3048372"/>
          </a:xfrm>
          <a:prstGeom prst="rect">
            <a:avLst/>
          </a:prstGeom>
        </p:spPr>
      </p:pic>
      <p:sp>
        <p:nvSpPr>
          <p:cNvPr id="5" name="Text Box 2"/>
          <p:cNvSpPr txBox="1">
            <a:spLocks noChangeArrowheads="1"/>
          </p:cNvSpPr>
          <p:nvPr/>
        </p:nvSpPr>
        <p:spPr bwMode="auto">
          <a:xfrm>
            <a:off x="251520" y="404664"/>
            <a:ext cx="83529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b="1" dirty="0">
                <a:solidFill>
                  <a:schemeClr val="tx2"/>
                </a:solidFill>
                <a:cs typeface="Arial" pitchFamily="34" charset="0"/>
              </a:rPr>
              <a:t>כאשר משגרים חללית לחלל הרחוק, באיזו שעה כדאי לבצע את השיגור?</a:t>
            </a:r>
            <a:endParaRPr lang="en-US" altLang="he-IL" b="1" dirty="0">
              <a:solidFill>
                <a:schemeClr val="tx2"/>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F22AC9-109E-4E4D-92F9-530E51D9A3A2}" type="slidenum">
              <a:rPr lang="he-IL" smtClean="0"/>
              <a:pPr/>
              <a:t>19</a:t>
            </a:fld>
            <a:endParaRPr lang="he-IL"/>
          </a:p>
        </p:txBody>
      </p:sp>
      <p:sp>
        <p:nvSpPr>
          <p:cNvPr id="4" name="Rectangle 3"/>
          <p:cNvSpPr/>
          <p:nvPr/>
        </p:nvSpPr>
        <p:spPr>
          <a:xfrm>
            <a:off x="1907704" y="5229200"/>
            <a:ext cx="5328592" cy="286232"/>
          </a:xfrm>
          <a:prstGeom prst="rect">
            <a:avLst/>
          </a:prstGeom>
        </p:spPr>
        <p:txBody>
          <a:bodyPr wrap="square">
            <a:spAutoFit/>
          </a:bodyPr>
          <a:lstStyle/>
          <a:p>
            <a:pPr algn="ctr">
              <a:lnSpc>
                <a:spcPct val="90000"/>
              </a:lnSpc>
              <a:buFontTx/>
              <a:buNone/>
            </a:pPr>
            <a:r>
              <a:rPr lang="en-US" altLang="he-IL" sz="1400" b="1" dirty="0">
                <a:solidFill>
                  <a:srgbClr val="0000FF"/>
                </a:solidFill>
                <a:hlinkClick r:id="rId2"/>
              </a:rPr>
              <a:t>https://www.youtube.com/watch?v=VZZ8Zq3lgtM</a:t>
            </a:r>
            <a:endParaRPr lang="en-US" altLang="he-IL" sz="1400" b="1" dirty="0">
              <a:solidFill>
                <a:srgbClr val="0000FF"/>
              </a:solidFill>
            </a:endParaRPr>
          </a:p>
        </p:txBody>
      </p:sp>
      <p:pic>
        <p:nvPicPr>
          <p:cNvPr id="47106" name="Picture 2">
            <a:hlinkClick r:id="rId2"/>
          </p:cNvPr>
          <p:cNvPicPr>
            <a:picLocks noChangeAspect="1" noChangeArrowheads="1"/>
          </p:cNvPicPr>
          <p:nvPr/>
        </p:nvPicPr>
        <p:blipFill>
          <a:blip r:embed="rId3" cstate="print"/>
          <a:srcRect/>
          <a:stretch>
            <a:fillRect/>
          </a:stretch>
        </p:blipFill>
        <p:spPr bwMode="auto">
          <a:xfrm>
            <a:off x="1524000" y="1099875"/>
            <a:ext cx="6597693" cy="3288407"/>
          </a:xfrm>
          <a:prstGeom prst="rect">
            <a:avLst/>
          </a:prstGeom>
          <a:noFill/>
          <a:ln w="9525">
            <a:noFill/>
            <a:miter lim="800000"/>
            <a:headEnd/>
            <a:tailEnd/>
          </a:ln>
        </p:spPr>
      </p:pic>
      <p:sp>
        <p:nvSpPr>
          <p:cNvPr id="7" name="Text Box 2"/>
          <p:cNvSpPr txBox="1">
            <a:spLocks noChangeArrowheads="1"/>
          </p:cNvSpPr>
          <p:nvPr/>
        </p:nvSpPr>
        <p:spPr bwMode="auto">
          <a:xfrm>
            <a:off x="251520" y="404664"/>
            <a:ext cx="83529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b="1" dirty="0">
                <a:solidFill>
                  <a:schemeClr val="tx2"/>
                </a:solidFill>
              </a:rPr>
              <a:t>מה כל כך טוב בפלורידה?</a:t>
            </a:r>
            <a:endParaRPr lang="en-US" altLang="he-IL" b="1"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139952" y="1772816"/>
            <a:ext cx="4572000" cy="3693319"/>
          </a:xfrm>
          <a:prstGeom prst="rect">
            <a:avLst/>
          </a:prstGeom>
        </p:spPr>
        <p:txBody>
          <a:bodyPr>
            <a:spAutoFit/>
          </a:bodyPr>
          <a:lstStyle/>
          <a:p>
            <a:r>
              <a:rPr lang="he-IL" dirty="0"/>
              <a:t>התמונה שלפנינו צולמה זמן קצר לאחר שיגור טיל שמיועד להכניס לוויין למסלולו. במבט ראשון, המסלול מפתיע. </a:t>
            </a:r>
          </a:p>
          <a:p>
            <a:endParaRPr lang="he-IL" dirty="0"/>
          </a:p>
          <a:p>
            <a:r>
              <a:rPr lang="he-IL" dirty="0"/>
              <a:t>הטיל יוצא לדרכו אנכית (כלפי מעלה), אך בהדרגה הוא משנה את המסלול לכיוון אופקי. כתוצאה מכך הטיל ינוע מרחק גדול יותר בתוך האטמוספרה ויהיה חשוף יותר לאפקט המעכב של האוויר. התוצאה תהיה בזבוז אנרגיה גדול. </a:t>
            </a:r>
          </a:p>
          <a:p>
            <a:endParaRPr lang="he-IL" dirty="0"/>
          </a:p>
          <a:p>
            <a:r>
              <a:rPr lang="he-IL" dirty="0"/>
              <a:t>מדוע, אם כן, אין משגרים את הטיל אנכית עד ליציאה מן האטמוספרה? התשובה לכך קשורה בצירוף מהירויות. </a:t>
            </a:r>
          </a:p>
        </p:txBody>
      </p:sp>
      <p:pic>
        <p:nvPicPr>
          <p:cNvPr id="29698" name="Picture 2" descr="Related image"/>
          <p:cNvPicPr>
            <a:picLocks noChangeAspect="1" noChangeArrowheads="1"/>
          </p:cNvPicPr>
          <p:nvPr/>
        </p:nvPicPr>
        <p:blipFill>
          <a:blip r:embed="rId2" cstate="print"/>
          <a:srcRect/>
          <a:stretch>
            <a:fillRect/>
          </a:stretch>
        </p:blipFill>
        <p:spPr bwMode="auto">
          <a:xfrm>
            <a:off x="539552" y="1196752"/>
            <a:ext cx="3275856" cy="4913784"/>
          </a:xfrm>
          <a:prstGeom prst="rect">
            <a:avLst/>
          </a:prstGeom>
          <a:noFill/>
        </p:spPr>
      </p:pic>
    </p:spTree>
    <p:extLst>
      <p:ext uri="{BB962C8B-B14F-4D97-AF65-F5344CB8AC3E}">
        <p14:creationId xmlns:p14="http://schemas.microsoft.com/office/powerpoint/2010/main" val="55436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AF22AC9-109E-4E4D-92F9-530E51D9A3A2}" type="slidenum">
              <a:rPr lang="he-IL" smtClean="0"/>
              <a:pPr/>
              <a:t>20</a:t>
            </a:fld>
            <a:endParaRPr lang="he-IL"/>
          </a:p>
        </p:txBody>
      </p:sp>
      <p:sp>
        <p:nvSpPr>
          <p:cNvPr id="4" name="מלבן 3"/>
          <p:cNvSpPr/>
          <p:nvPr/>
        </p:nvSpPr>
        <p:spPr>
          <a:xfrm>
            <a:off x="6728478" y="1340768"/>
            <a:ext cx="1821331" cy="369332"/>
          </a:xfrm>
          <a:prstGeom prst="rect">
            <a:avLst/>
          </a:prstGeom>
        </p:spPr>
        <p:txBody>
          <a:bodyPr wrap="none">
            <a:spAutoFit/>
          </a:bodyPr>
          <a:lstStyle/>
          <a:p>
            <a:r>
              <a:rPr lang="he-IL" b="1" dirty="0">
                <a:solidFill>
                  <a:schemeClr val="tx2"/>
                </a:solidFill>
              </a:rPr>
              <a:t>העתק</a:t>
            </a:r>
            <a:r>
              <a:rPr lang="he-IL" b="1" dirty="0"/>
              <a:t> בממד אחד</a:t>
            </a:r>
            <a:endParaRPr lang="en-US" b="1" i="1"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97152"/>
            <a:ext cx="8948489" cy="54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8"/>
          <p:cNvSpPr/>
          <p:nvPr/>
        </p:nvSpPr>
        <p:spPr>
          <a:xfrm>
            <a:off x="611560" y="1923797"/>
            <a:ext cx="7920880" cy="2585323"/>
          </a:xfrm>
          <a:prstGeom prst="rect">
            <a:avLst/>
          </a:prstGeom>
        </p:spPr>
        <p:txBody>
          <a:bodyPr wrap="square">
            <a:spAutoFit/>
          </a:bodyPr>
          <a:lstStyle/>
          <a:p>
            <a:pPr marL="285750" indent="-285750">
              <a:buFont typeface="Arial" panose="020B0604020202020204" pitchFamily="34" charset="0"/>
              <a:buChar char="•"/>
            </a:pPr>
            <a:r>
              <a:rPr lang="he-IL" dirty="0"/>
              <a:t>כדי לתאר את מקומו של גוף בממד אחד משתמשים בציר המספרים. </a:t>
            </a:r>
          </a:p>
          <a:p>
            <a:pPr marL="285750" indent="-285750">
              <a:buFont typeface="Arial" panose="020B0604020202020204" pitchFamily="34" charset="0"/>
              <a:buChar char="•"/>
            </a:pPr>
            <a:r>
              <a:rPr lang="he-IL" dirty="0"/>
              <a:t>נקודה מסוימת שנבחרת באופן שרירותי, נקבעת כנקודת הראשית ומסומנת ב-0. </a:t>
            </a:r>
          </a:p>
          <a:p>
            <a:pPr marL="285750" indent="-285750">
              <a:buFont typeface="Arial" panose="020B0604020202020204" pitchFamily="34" charset="0"/>
              <a:buChar char="•"/>
            </a:pPr>
            <a:r>
              <a:rPr lang="he-IL" dirty="0"/>
              <a:t>עתה בוחרים (באופן שרירותי) את הכיוון החיובי על הישר ואת יחידת המידה. </a:t>
            </a:r>
          </a:p>
          <a:p>
            <a:pPr marL="285750" indent="-285750">
              <a:buFont typeface="Arial" panose="020B0604020202020204" pitchFamily="34" charset="0"/>
              <a:buChar char="•"/>
            </a:pPr>
            <a:r>
              <a:rPr lang="he-IL" dirty="0"/>
              <a:t>מן הרגע הזה לכל נקודה על הישר מתאים מספר, שמתאר את מיקומה ביחס לראשית. הערך המספרי של המספר מתאר את המרחק מנקודת הראשית. </a:t>
            </a:r>
          </a:p>
          <a:p>
            <a:pPr marL="285750" indent="-285750">
              <a:buFont typeface="Arial" panose="020B0604020202020204" pitchFamily="34" charset="0"/>
              <a:buChar char="•"/>
            </a:pPr>
            <a:r>
              <a:rPr lang="he-IL" dirty="0"/>
              <a:t>הסימן מתאר אם הנקודה נמצאת מן הצד החיובי או מן הצד השלילי של הראשית.</a:t>
            </a:r>
          </a:p>
          <a:p>
            <a:pPr marL="285750" indent="-285750">
              <a:buFont typeface="Arial" panose="020B0604020202020204" pitchFamily="34" charset="0"/>
              <a:buChar char="•"/>
            </a:pPr>
            <a:r>
              <a:rPr lang="he-IL" dirty="0"/>
              <a:t>את הציר הזה אנו יכולים לצייר על נייר או על הלוח, בקנה מידה שיהיה נוח </a:t>
            </a:r>
            <a:br>
              <a:rPr lang="en-US" dirty="0"/>
            </a:br>
            <a:r>
              <a:rPr lang="he-IL" dirty="0"/>
              <a:t>(ביחס למציאות). </a:t>
            </a:r>
          </a:p>
          <a:p>
            <a:pPr marL="285750" indent="-285750">
              <a:buFont typeface="Arial" panose="020B0604020202020204" pitchFamily="34" charset="0"/>
              <a:buChar char="•"/>
            </a:pPr>
            <a:r>
              <a:rPr lang="he-IL" dirty="0"/>
              <a:t>מקובל (אך לא הכרחי) לציין את מקומו של הגוף באות</a:t>
            </a:r>
            <a:r>
              <a:rPr lang="he-IL" i="1" dirty="0"/>
              <a:t> </a:t>
            </a:r>
            <a:r>
              <a:rPr lang="en-US" i="1" dirty="0"/>
              <a:t>x</a:t>
            </a:r>
            <a:r>
              <a:rPr lang="he-IL" dirty="0"/>
              <a:t>.</a:t>
            </a:r>
            <a:endParaRPr lang="en-US" dirty="0"/>
          </a:p>
        </p:txBody>
      </p:sp>
      <p:sp>
        <p:nvSpPr>
          <p:cNvPr id="7" name="Title 1"/>
          <p:cNvSpPr>
            <a:spLocks noGrp="1"/>
          </p:cNvSpPr>
          <p:nvPr>
            <p:ph type="title"/>
          </p:nvPr>
        </p:nvSpPr>
        <p:spPr>
          <a:xfrm>
            <a:off x="395536" y="260648"/>
            <a:ext cx="8229600" cy="1143000"/>
          </a:xfrm>
        </p:spPr>
        <p:txBody>
          <a:bodyPr>
            <a:normAutofit/>
          </a:bodyPr>
          <a:lstStyle/>
          <a:p>
            <a:r>
              <a:rPr lang="he-IL" dirty="0">
                <a:solidFill>
                  <a:schemeClr val="tx2"/>
                </a:solidFill>
              </a:rPr>
              <a:t>העתק ומהירות כווקטורים</a:t>
            </a:r>
            <a:endParaRPr lang="en-US" dirty="0">
              <a:solidFill>
                <a:schemeClr val="tx2"/>
              </a:solidFill>
            </a:endParaRPr>
          </a:p>
        </p:txBody>
      </p:sp>
    </p:spTree>
    <p:extLst>
      <p:ext uri="{BB962C8B-B14F-4D97-AF65-F5344CB8AC3E}">
        <p14:creationId xmlns:p14="http://schemas.microsoft.com/office/powerpoint/2010/main" val="862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AF22AC9-109E-4E4D-92F9-530E51D9A3A2}" type="slidenum">
              <a:rPr lang="he-IL" smtClean="0"/>
              <a:pPr/>
              <a:t>21</a:t>
            </a:fld>
            <a:endParaRPr lang="he-IL"/>
          </a:p>
        </p:txBody>
      </p:sp>
      <p:sp>
        <p:nvSpPr>
          <p:cNvPr id="3" name="מלבן 2"/>
          <p:cNvSpPr/>
          <p:nvPr/>
        </p:nvSpPr>
        <p:spPr>
          <a:xfrm>
            <a:off x="140770" y="188640"/>
            <a:ext cx="8679702" cy="3016210"/>
          </a:xfrm>
          <a:prstGeom prst="rect">
            <a:avLst/>
          </a:prstGeom>
        </p:spPr>
        <p:txBody>
          <a:bodyPr wrap="square">
            <a:spAutoFit/>
          </a:bodyPr>
          <a:lstStyle/>
          <a:p>
            <a:r>
              <a:rPr lang="he-IL" dirty="0"/>
              <a:t>לדוגמה: </a:t>
            </a:r>
          </a:p>
          <a:p>
            <a:endParaRPr lang="he-IL" dirty="0"/>
          </a:p>
          <a:p>
            <a:r>
              <a:rPr lang="he-IL" sz="1600" dirty="0"/>
              <a:t>אם בחרנו שיחידת המידה תייצג מטר אחד, הרי שהסימון </a:t>
            </a:r>
            <a:r>
              <a:rPr lang="en-US" sz="1600" i="1" dirty="0"/>
              <a:t>x </a:t>
            </a:r>
            <a:r>
              <a:rPr lang="en-US" sz="1600" dirty="0"/>
              <a:t>= -5m</a:t>
            </a:r>
            <a:r>
              <a:rPr lang="he-IL" sz="1600" dirty="0"/>
              <a:t>, ייצג נקודה שנמצאת 5 מטרים מן הראשית, מצִדה השלילי של הראשית.</a:t>
            </a:r>
          </a:p>
          <a:p>
            <a:endParaRPr lang="en-US" sz="1600" dirty="0"/>
          </a:p>
          <a:p>
            <a:r>
              <a:rPr lang="he-IL" sz="1600" dirty="0"/>
              <a:t>אם גוף היה בנקודה שמסומנת ב-</a:t>
            </a:r>
            <a:r>
              <a:rPr lang="en-US" sz="1600" i="1" dirty="0"/>
              <a:t>x</a:t>
            </a:r>
            <a:r>
              <a:rPr lang="en-US" sz="1600" baseline="-25000" dirty="0"/>
              <a:t>1</a:t>
            </a:r>
            <a:r>
              <a:rPr lang="en-US" sz="1600" i="1" dirty="0"/>
              <a:t> </a:t>
            </a:r>
            <a:r>
              <a:rPr lang="he-IL" sz="1600" i="1" dirty="0"/>
              <a:t> </a:t>
            </a:r>
            <a:r>
              <a:rPr lang="he-IL" sz="1600" dirty="0"/>
              <a:t>ועבר לנקודה שמסומנת ב-</a:t>
            </a:r>
            <a:r>
              <a:rPr lang="en-US" sz="1600" i="1" dirty="0"/>
              <a:t>x</a:t>
            </a:r>
            <a:r>
              <a:rPr lang="en-US" sz="1600" baseline="-25000" dirty="0"/>
              <a:t>2</a:t>
            </a:r>
            <a:r>
              <a:rPr lang="he-IL" sz="1600" dirty="0"/>
              <a:t>, אנו אומרים כי ההעתק שלו הוא </a:t>
            </a:r>
            <a:r>
              <a:rPr lang="el-GR" sz="1600" dirty="0"/>
              <a:t>Δ</a:t>
            </a:r>
            <a:r>
              <a:rPr lang="en-US" sz="1600" i="1" dirty="0"/>
              <a:t>x= x</a:t>
            </a:r>
            <a:r>
              <a:rPr lang="en-US" sz="1600" baseline="-25000" dirty="0"/>
              <a:t>2</a:t>
            </a:r>
            <a:r>
              <a:rPr lang="en-US" sz="1600" dirty="0"/>
              <a:t> -</a:t>
            </a:r>
            <a:r>
              <a:rPr lang="en-US" sz="1600" i="1" dirty="0"/>
              <a:t> x</a:t>
            </a:r>
            <a:r>
              <a:rPr lang="en-US" sz="1600" baseline="-25000" dirty="0"/>
              <a:t>1</a:t>
            </a:r>
            <a:r>
              <a:rPr lang="he-IL" sz="1600" dirty="0"/>
              <a:t>.  </a:t>
            </a:r>
          </a:p>
          <a:p>
            <a:endParaRPr lang="he-IL" dirty="0"/>
          </a:p>
          <a:p>
            <a:r>
              <a:rPr lang="he-IL" b="1" dirty="0">
                <a:solidFill>
                  <a:schemeClr val="tx2"/>
                </a:solidFill>
              </a:rPr>
              <a:t>העתק מציין את שיעור ההתקדמות. </a:t>
            </a:r>
          </a:p>
          <a:p>
            <a:endParaRPr lang="he-IL" b="1" dirty="0"/>
          </a:p>
          <a:p>
            <a:r>
              <a:rPr lang="he-IL" b="1" dirty="0"/>
              <a:t>העתק חיובי מייצג התקדמות בכיוון של הציר. העתק שלילי מציין התקדמות כנגד הכיוון של הציר.</a:t>
            </a:r>
            <a:endParaRPr lang="en-US" dirty="0"/>
          </a:p>
        </p:txBody>
      </p:sp>
      <p:sp>
        <p:nvSpPr>
          <p:cNvPr id="4" name="מלבן 3"/>
          <p:cNvSpPr/>
          <p:nvPr/>
        </p:nvSpPr>
        <p:spPr>
          <a:xfrm>
            <a:off x="140770" y="3501008"/>
            <a:ext cx="8712968" cy="2123658"/>
          </a:xfrm>
          <a:prstGeom prst="rect">
            <a:avLst/>
          </a:prstGeom>
        </p:spPr>
        <p:txBody>
          <a:bodyPr wrap="square">
            <a:spAutoFit/>
          </a:bodyPr>
          <a:lstStyle/>
          <a:p>
            <a:r>
              <a:rPr lang="he-IL" sz="1600" dirty="0"/>
              <a:t>אם גוף עבר מן הנקודה </a:t>
            </a:r>
            <a:r>
              <a:rPr lang="en-US" sz="1600" i="1" dirty="0"/>
              <a:t>x</a:t>
            </a:r>
            <a:r>
              <a:rPr lang="en-US" sz="1600" baseline="-25000" dirty="0"/>
              <a:t>1</a:t>
            </a:r>
            <a:r>
              <a:rPr lang="en-US" sz="1600" dirty="0"/>
              <a:t>=3m</a:t>
            </a:r>
            <a:r>
              <a:rPr lang="he-IL" sz="1600" dirty="0"/>
              <a:t> אל הנקודה </a:t>
            </a:r>
            <a:r>
              <a:rPr lang="en-US" sz="1600" i="1" dirty="0"/>
              <a:t>x</a:t>
            </a:r>
            <a:r>
              <a:rPr lang="en-US" sz="1600" baseline="-25000" dirty="0"/>
              <a:t>2</a:t>
            </a:r>
            <a:r>
              <a:rPr lang="en-US" sz="1600" dirty="0"/>
              <a:t>=5m</a:t>
            </a:r>
            <a:r>
              <a:rPr lang="he-IL" sz="1600" dirty="0"/>
              <a:t>, ההעתק שלו הוא: </a:t>
            </a:r>
            <a:r>
              <a:rPr lang="el-GR" sz="1600" dirty="0"/>
              <a:t>Δ</a:t>
            </a:r>
            <a:r>
              <a:rPr lang="en-US" sz="1600" i="1" dirty="0"/>
              <a:t>x = </a:t>
            </a:r>
            <a:r>
              <a:rPr lang="en-US" sz="1600" dirty="0"/>
              <a:t>5m - 3m = 2m</a:t>
            </a:r>
          </a:p>
          <a:p>
            <a:r>
              <a:rPr lang="he-IL" sz="1600" dirty="0"/>
              <a:t>כלומר: הגוף התקדם 2 מטרים בכיוון החיובי.</a:t>
            </a:r>
            <a:endParaRPr lang="en-US" sz="1600" dirty="0"/>
          </a:p>
          <a:p>
            <a:endParaRPr lang="he-IL" sz="1600" dirty="0"/>
          </a:p>
          <a:p>
            <a:r>
              <a:rPr lang="he-IL" sz="1600" dirty="0"/>
              <a:t>אם הגוף עבר מן הנקודה </a:t>
            </a:r>
            <a:r>
              <a:rPr lang="en-US" sz="1600" i="1" dirty="0"/>
              <a:t>x</a:t>
            </a:r>
            <a:r>
              <a:rPr lang="en-US" sz="1600" baseline="-25000" dirty="0"/>
              <a:t>1</a:t>
            </a:r>
            <a:r>
              <a:rPr lang="en-US" sz="1600" dirty="0"/>
              <a:t>=-5m</a:t>
            </a:r>
            <a:r>
              <a:rPr lang="he-IL" sz="1600" dirty="0"/>
              <a:t> אל הנקודה </a:t>
            </a:r>
            <a:r>
              <a:rPr lang="en-US" sz="1600" i="1" dirty="0"/>
              <a:t>x</a:t>
            </a:r>
            <a:r>
              <a:rPr lang="en-US" sz="1600" baseline="-25000" dirty="0"/>
              <a:t>2</a:t>
            </a:r>
            <a:r>
              <a:rPr lang="en-US" sz="1600" dirty="0"/>
              <a:t>=-2m</a:t>
            </a:r>
            <a:r>
              <a:rPr lang="he-IL" sz="1600" dirty="0"/>
              <a:t>, ההעתק שלו הוא: </a:t>
            </a:r>
            <a:r>
              <a:rPr lang="el-GR" sz="1600" dirty="0"/>
              <a:t>Δ</a:t>
            </a:r>
            <a:r>
              <a:rPr lang="en-US" sz="1600" i="1" dirty="0"/>
              <a:t>x = </a:t>
            </a:r>
            <a:r>
              <a:rPr lang="en-US" sz="1600" dirty="0"/>
              <a:t>(-2)m - (-5m) = 3m</a:t>
            </a:r>
          </a:p>
          <a:p>
            <a:r>
              <a:rPr lang="he-IL" sz="1600" dirty="0"/>
              <a:t>כלומר: הגוף התקדם 3 מטרים בכיוון החיובי.</a:t>
            </a:r>
            <a:endParaRPr lang="en-US" sz="1600" dirty="0"/>
          </a:p>
          <a:p>
            <a:endParaRPr lang="he-IL" sz="1600" dirty="0"/>
          </a:p>
          <a:p>
            <a:r>
              <a:rPr lang="he-IL" sz="1600" dirty="0"/>
              <a:t>אם הגוף עבר מן הנקודה </a:t>
            </a:r>
            <a:r>
              <a:rPr lang="en-US" sz="1600" i="1" dirty="0"/>
              <a:t>x</a:t>
            </a:r>
            <a:r>
              <a:rPr lang="en-US" sz="1600" baseline="-25000" dirty="0"/>
              <a:t>1</a:t>
            </a:r>
            <a:r>
              <a:rPr lang="en-US" sz="1600" dirty="0"/>
              <a:t>=1m</a:t>
            </a:r>
            <a:r>
              <a:rPr lang="he-IL" sz="1600" dirty="0"/>
              <a:t> אל הנקודה </a:t>
            </a:r>
            <a:r>
              <a:rPr lang="en-US" sz="1600" i="1" dirty="0"/>
              <a:t>x</a:t>
            </a:r>
            <a:r>
              <a:rPr lang="en-US" sz="1600" baseline="-25000" dirty="0"/>
              <a:t>2</a:t>
            </a:r>
            <a:r>
              <a:rPr lang="en-US" sz="1600" dirty="0"/>
              <a:t>=-2m</a:t>
            </a:r>
            <a:r>
              <a:rPr lang="he-IL" sz="1600" dirty="0"/>
              <a:t>, ההעתק שלו הוא: </a:t>
            </a:r>
            <a:r>
              <a:rPr lang="el-GR" sz="1600" dirty="0"/>
              <a:t>Δ</a:t>
            </a:r>
            <a:r>
              <a:rPr lang="en-US" sz="1600" i="1" dirty="0"/>
              <a:t>x = </a:t>
            </a:r>
            <a:r>
              <a:rPr lang="en-US" sz="1600" dirty="0"/>
              <a:t>(-2)m - 1m = -3m</a:t>
            </a:r>
          </a:p>
          <a:p>
            <a:r>
              <a:rPr lang="he-IL" sz="1600" dirty="0"/>
              <a:t>כלומר: הגוף התקדם 3 מטרים בכיוון השלילי.</a:t>
            </a:r>
            <a:endParaRPr lang="en-US" sz="1600" dirty="0"/>
          </a:p>
        </p:txBody>
      </p:sp>
      <p:sp>
        <p:nvSpPr>
          <p:cNvPr id="5" name="מלבן 4"/>
          <p:cNvSpPr/>
          <p:nvPr/>
        </p:nvSpPr>
        <p:spPr>
          <a:xfrm>
            <a:off x="395536" y="6021288"/>
            <a:ext cx="8458202" cy="369332"/>
          </a:xfrm>
          <a:prstGeom prst="rect">
            <a:avLst/>
          </a:prstGeom>
        </p:spPr>
        <p:txBody>
          <a:bodyPr wrap="square">
            <a:spAutoFit/>
          </a:bodyPr>
          <a:lstStyle/>
          <a:p>
            <a:r>
              <a:rPr lang="he-IL" b="1" dirty="0"/>
              <a:t>ההעתק</a:t>
            </a:r>
            <a:r>
              <a:rPr lang="he-IL" dirty="0"/>
              <a:t> </a:t>
            </a:r>
            <a:r>
              <a:rPr lang="he-IL" b="1" dirty="0"/>
              <a:t>אינו תלוי בבחירה השרירותית של הראשית</a:t>
            </a:r>
            <a:r>
              <a:rPr lang="he-IL" dirty="0"/>
              <a:t>.</a:t>
            </a:r>
            <a:endParaRPr lang="en-US" dirty="0"/>
          </a:p>
        </p:txBody>
      </p:sp>
    </p:spTree>
    <p:extLst>
      <p:ext uri="{BB962C8B-B14F-4D97-AF65-F5344CB8AC3E}">
        <p14:creationId xmlns:p14="http://schemas.microsoft.com/office/powerpoint/2010/main" val="862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AF22AC9-109E-4E4D-92F9-530E51D9A3A2}" type="slidenum">
              <a:rPr lang="he-IL" smtClean="0"/>
              <a:pPr/>
              <a:t>22</a:t>
            </a:fld>
            <a:endParaRPr lang="he-IL"/>
          </a:p>
        </p:txBody>
      </p:sp>
      <p:sp>
        <p:nvSpPr>
          <p:cNvPr id="4" name="מלבן 3"/>
          <p:cNvSpPr/>
          <p:nvPr/>
        </p:nvSpPr>
        <p:spPr>
          <a:xfrm>
            <a:off x="611560" y="1412776"/>
            <a:ext cx="7992888" cy="4524315"/>
          </a:xfrm>
          <a:prstGeom prst="rect">
            <a:avLst/>
          </a:prstGeom>
        </p:spPr>
        <p:txBody>
          <a:bodyPr wrap="square">
            <a:spAutoFit/>
          </a:bodyPr>
          <a:lstStyle/>
          <a:p>
            <a:r>
              <a:rPr lang="he-IL" dirty="0"/>
              <a:t>יש קשר בין חיבור מהירויות, שבו עסקנו קודם, לבין חיבור העתקים, שהרי ההעתק הוא מכפלת המהירות (הקבועה) במשך הזמן (</a:t>
            </a:r>
            <a:r>
              <a:rPr lang="el-GR" dirty="0"/>
              <a:t>Δ</a:t>
            </a:r>
            <a:r>
              <a:rPr lang="en-US" i="1" dirty="0"/>
              <a:t>t</a:t>
            </a:r>
            <a:r>
              <a:rPr lang="he-IL" dirty="0"/>
              <a:t>) שבו נעשה ההעתק. </a:t>
            </a:r>
          </a:p>
          <a:p>
            <a:endParaRPr lang="en-US" dirty="0"/>
          </a:p>
          <a:p>
            <a:pPr algn="ctr"/>
            <a:r>
              <a:rPr lang="el-GR" dirty="0"/>
              <a:t>Δ</a:t>
            </a:r>
            <a:r>
              <a:rPr lang="en-US" i="1" dirty="0"/>
              <a:t>x=v</a:t>
            </a:r>
            <a:r>
              <a:rPr lang="el-GR" dirty="0">
                <a:latin typeface="Calibri"/>
              </a:rPr>
              <a:t>∙</a:t>
            </a:r>
            <a:r>
              <a:rPr lang="el-GR" dirty="0"/>
              <a:t>Δ</a:t>
            </a:r>
            <a:r>
              <a:rPr lang="en-US" i="1" dirty="0"/>
              <a:t>t</a:t>
            </a:r>
            <a:endParaRPr lang="en-US" dirty="0"/>
          </a:p>
          <a:p>
            <a:endParaRPr lang="he-IL" dirty="0"/>
          </a:p>
          <a:p>
            <a:r>
              <a:rPr lang="he-IL" dirty="0"/>
              <a:t>הדבר נכון גם כאשר מבצעים חישובים מספריים (כולל סימנים) וגם כאשר עובדים עם תרשימי חצים. </a:t>
            </a:r>
          </a:p>
          <a:p>
            <a:endParaRPr lang="he-IL" dirty="0"/>
          </a:p>
          <a:p>
            <a:r>
              <a:rPr lang="he-IL" dirty="0"/>
              <a:t>מקובל לכנות את החצים האלה בשם משותף – </a:t>
            </a:r>
            <a:r>
              <a:rPr lang="he-IL" b="1" dirty="0">
                <a:solidFill>
                  <a:schemeClr val="tx2"/>
                </a:solidFill>
              </a:rPr>
              <a:t>וקטורים</a:t>
            </a:r>
            <a:r>
              <a:rPr lang="he-IL" dirty="0"/>
              <a:t> – גדלים שלהם גודל וכיוון.</a:t>
            </a:r>
          </a:p>
          <a:p>
            <a:endParaRPr lang="he-IL" dirty="0"/>
          </a:p>
          <a:p>
            <a:r>
              <a:rPr lang="he-IL" dirty="0"/>
              <a:t>מעתה נוכל לדבר על חיבור וחיסור של וקטורים (בינתיים בממד אחד). </a:t>
            </a:r>
          </a:p>
          <a:p>
            <a:endParaRPr lang="he-IL" dirty="0"/>
          </a:p>
          <a:p>
            <a:r>
              <a:rPr lang="he-IL" dirty="0"/>
              <a:t>וקטור משמש כאן ככינוי כללי לגדלים פיזיקליים שונים שלהם גודל וכיוון – העתקים, מהירויות, תאוצות, כוחות ועוד. כאשר נעסוק בחיבור ובחיסור וקטורים באופן מופשט, הדבר יהיה נכון לכל גודל פיזיקלי באשר הוא (ובלבד שנשמור על אותו גודל פיזיקלי ואותן יחידות לכל המשתתפים באותה פעולת חיבור).</a:t>
            </a:r>
          </a:p>
        </p:txBody>
      </p:sp>
      <p:sp>
        <p:nvSpPr>
          <p:cNvPr id="5" name="Title 1"/>
          <p:cNvSpPr>
            <a:spLocks noGrp="1"/>
          </p:cNvSpPr>
          <p:nvPr>
            <p:ph type="title"/>
          </p:nvPr>
        </p:nvSpPr>
        <p:spPr>
          <a:xfrm>
            <a:off x="395536" y="260648"/>
            <a:ext cx="8229600" cy="1143000"/>
          </a:xfrm>
        </p:spPr>
        <p:txBody>
          <a:bodyPr>
            <a:normAutofit/>
          </a:bodyPr>
          <a:lstStyle/>
          <a:p>
            <a:r>
              <a:rPr lang="he-IL" dirty="0">
                <a:solidFill>
                  <a:schemeClr val="tx2"/>
                </a:solidFill>
              </a:rPr>
              <a:t>חיבור וחיסור העתקים</a:t>
            </a:r>
            <a:endParaRPr lang="en-US" dirty="0">
              <a:solidFill>
                <a:schemeClr val="tx2"/>
              </a:solidFill>
            </a:endParaRPr>
          </a:p>
        </p:txBody>
      </p:sp>
    </p:spTree>
    <p:extLst>
      <p:ext uri="{BB962C8B-B14F-4D97-AF65-F5344CB8AC3E}">
        <p14:creationId xmlns:p14="http://schemas.microsoft.com/office/powerpoint/2010/main" val="862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anim calcmode="lin" valueType="num">
                                      <p:cBhvr>
                                        <p:cTn id="2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1000"/>
                                        <p:tgtEl>
                                          <p:spTgt spid="4">
                                            <p:txEl>
                                              <p:pRg st="10" end="10"/>
                                            </p:txEl>
                                          </p:spTgt>
                                        </p:tgtEl>
                                      </p:cBhvr>
                                    </p:animEffect>
                                    <p:anim calcmode="lin" valueType="num">
                                      <p:cBhvr>
                                        <p:cTn id="2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AF22AC9-109E-4E4D-92F9-530E51D9A3A2}" type="slidenum">
              <a:rPr lang="he-IL" smtClean="0"/>
              <a:pPr/>
              <a:t>23</a:t>
            </a:fld>
            <a:endParaRPr lang="he-IL"/>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084" y="44624"/>
            <a:ext cx="5554364" cy="677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ציין מיקום של מספר שקופית 1"/>
          <p:cNvSpPr txBox="1">
            <a:spLocks/>
          </p:cNvSpPr>
          <p:nvPr/>
        </p:nvSpPr>
        <p:spPr>
          <a:xfrm>
            <a:off x="1115616" y="332656"/>
            <a:ext cx="2133600" cy="365125"/>
          </a:xfrm>
          <a:prstGeom prst="rect">
            <a:avLst/>
          </a:prstGeom>
        </p:spPr>
        <p:txBody>
          <a:bodyPr vert="horz" lIns="91440" tIns="45720" rIns="91440" bIns="45720"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chemeClr val="tx1"/>
                </a:solidFill>
                <a:effectLst/>
                <a:uLnTx/>
                <a:uFillTx/>
                <a:latin typeface="+mn-lt"/>
                <a:ea typeface="+mn-ea"/>
                <a:cs typeface="+mn-cs"/>
              </a:rPr>
              <a:t>עמוד 53</a:t>
            </a:r>
            <a:r>
              <a:rPr kumimoji="0" lang="he-IL" sz="1200" b="0" i="0" u="none" strike="noStrike" kern="1200" cap="none" spc="0" normalizeH="0" noProof="0" dirty="0">
                <a:ln>
                  <a:noFill/>
                </a:ln>
                <a:solidFill>
                  <a:schemeClr val="tx1"/>
                </a:solidFill>
                <a:effectLst/>
                <a:uLnTx/>
                <a:uFillTx/>
                <a:latin typeface="+mn-lt"/>
                <a:ea typeface="+mn-ea"/>
                <a:cs typeface="+mn-cs"/>
              </a:rPr>
              <a:t> </a:t>
            </a:r>
            <a:r>
              <a:rPr kumimoji="0" lang="he-IL" sz="1200" b="0" i="0" u="none" strike="noStrike" kern="1200" cap="none" spc="0" normalizeH="0" baseline="0" noProof="0" dirty="0">
                <a:ln>
                  <a:noFill/>
                </a:ln>
                <a:solidFill>
                  <a:schemeClr val="tx1"/>
                </a:solidFill>
                <a:effectLst/>
                <a:uLnTx/>
                <a:uFillTx/>
                <a:latin typeface="+mn-lt"/>
                <a:ea typeface="+mn-ea"/>
                <a:cs typeface="+mn-cs"/>
              </a:rPr>
              <a:t>באוגדן</a:t>
            </a:r>
          </a:p>
        </p:txBody>
      </p:sp>
    </p:spTree>
    <p:extLst>
      <p:ext uri="{BB962C8B-B14F-4D97-AF65-F5344CB8AC3E}">
        <p14:creationId xmlns:p14="http://schemas.microsoft.com/office/powerpoint/2010/main" val="8627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AF22AC9-109E-4E4D-92F9-530E51D9A3A2}" type="slidenum">
              <a:rPr lang="he-IL" smtClean="0"/>
              <a:pPr/>
              <a:t>24</a:t>
            </a:fld>
            <a:endParaRPr lang="he-IL"/>
          </a:p>
        </p:txBody>
      </p:sp>
      <p:sp>
        <p:nvSpPr>
          <p:cNvPr id="4" name="מלבן 3"/>
          <p:cNvSpPr/>
          <p:nvPr/>
        </p:nvSpPr>
        <p:spPr>
          <a:xfrm>
            <a:off x="611560" y="1412776"/>
            <a:ext cx="7992888" cy="2585323"/>
          </a:xfrm>
          <a:prstGeom prst="rect">
            <a:avLst/>
          </a:prstGeom>
        </p:spPr>
        <p:txBody>
          <a:bodyPr wrap="square">
            <a:spAutoFit/>
          </a:bodyPr>
          <a:lstStyle/>
          <a:p>
            <a:r>
              <a:rPr lang="he-IL" b="1" dirty="0"/>
              <a:t>על המסוע</a:t>
            </a:r>
            <a:endParaRPr lang="en-US" dirty="0"/>
          </a:p>
          <a:p>
            <a:endParaRPr lang="he-IL" dirty="0"/>
          </a:p>
          <a:p>
            <a:r>
              <a:rPr lang="he-IL" dirty="0"/>
              <a:t>נוסעת </a:t>
            </a:r>
            <a:r>
              <a:rPr lang="he-IL" b="1" dirty="0"/>
              <a:t>שעומדת</a:t>
            </a:r>
            <a:r>
              <a:rPr lang="he-IL" dirty="0"/>
              <a:t> על מסוע בנמל התעופה, מתקדמת במהירות של </a:t>
            </a:r>
            <a:r>
              <a:rPr lang="en-US" dirty="0"/>
              <a:t>1.5m/s</a:t>
            </a:r>
            <a:r>
              <a:rPr lang="he-IL" dirty="0"/>
              <a:t>. בהזדמנות אחרת היא עולה על אותו מסוע, אך </a:t>
            </a:r>
            <a:r>
              <a:rPr lang="he-IL" b="1" dirty="0"/>
              <a:t>הולכת</a:t>
            </a:r>
            <a:r>
              <a:rPr lang="he-IL" dirty="0"/>
              <a:t> עליו. מתברר כי המסוע מוביל אותה מהלך של </a:t>
            </a:r>
            <a:r>
              <a:rPr lang="en-US" dirty="0"/>
              <a:t>30m</a:t>
            </a:r>
            <a:r>
              <a:rPr lang="he-IL" dirty="0"/>
              <a:t> במשך </a:t>
            </a:r>
            <a:r>
              <a:rPr lang="en-US" dirty="0"/>
              <a:t>12s</a:t>
            </a:r>
            <a:r>
              <a:rPr lang="he-IL" dirty="0"/>
              <a:t>. חשבו את מהירות הנוסעת:</a:t>
            </a:r>
          </a:p>
          <a:p>
            <a:endParaRPr lang="en-US" dirty="0"/>
          </a:p>
          <a:p>
            <a:r>
              <a:rPr lang="he-IL" dirty="0"/>
              <a:t>א. ביחס לנוסעת אחרת שניצבת מחוץ למסוע.</a:t>
            </a:r>
          </a:p>
          <a:p>
            <a:endParaRPr lang="en-US" dirty="0"/>
          </a:p>
          <a:p>
            <a:r>
              <a:rPr lang="he-IL" dirty="0"/>
              <a:t>ב. ביחס למסוע.</a:t>
            </a:r>
            <a:endParaRPr lang="en-US" dirty="0"/>
          </a:p>
        </p:txBody>
      </p:sp>
      <p:sp>
        <p:nvSpPr>
          <p:cNvPr id="5" name="Title 1"/>
          <p:cNvSpPr>
            <a:spLocks noGrp="1"/>
          </p:cNvSpPr>
          <p:nvPr>
            <p:ph type="title"/>
          </p:nvPr>
        </p:nvSpPr>
        <p:spPr>
          <a:xfrm>
            <a:off x="395536" y="260648"/>
            <a:ext cx="8229600" cy="1143000"/>
          </a:xfrm>
        </p:spPr>
        <p:txBody>
          <a:bodyPr>
            <a:normAutofit/>
          </a:bodyPr>
          <a:lstStyle/>
          <a:p>
            <a:r>
              <a:rPr lang="he-IL" dirty="0">
                <a:solidFill>
                  <a:schemeClr val="tx2"/>
                </a:solidFill>
              </a:rPr>
              <a:t>תרגיל</a:t>
            </a:r>
            <a:endParaRPr lang="en-US" dirty="0">
              <a:solidFill>
                <a:schemeClr val="tx2"/>
              </a:solidFill>
            </a:endParaRPr>
          </a:p>
        </p:txBody>
      </p:sp>
    </p:spTree>
    <p:extLst>
      <p:ext uri="{BB962C8B-B14F-4D97-AF65-F5344CB8AC3E}">
        <p14:creationId xmlns:p14="http://schemas.microsoft.com/office/powerpoint/2010/main" val="8627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AF22AC9-109E-4E4D-92F9-530E51D9A3A2}" type="slidenum">
              <a:rPr lang="he-IL" smtClean="0"/>
              <a:pPr/>
              <a:t>25</a:t>
            </a:fld>
            <a:endParaRPr lang="he-IL"/>
          </a:p>
        </p:txBody>
      </p:sp>
      <p:sp>
        <p:nvSpPr>
          <p:cNvPr id="4" name="מלבן 3"/>
          <p:cNvSpPr/>
          <p:nvPr/>
        </p:nvSpPr>
        <p:spPr>
          <a:xfrm>
            <a:off x="611560" y="1412776"/>
            <a:ext cx="7992888" cy="3693319"/>
          </a:xfrm>
          <a:prstGeom prst="rect">
            <a:avLst/>
          </a:prstGeom>
        </p:spPr>
        <p:txBody>
          <a:bodyPr wrap="square">
            <a:spAutoFit/>
          </a:bodyPr>
          <a:lstStyle/>
          <a:p>
            <a:r>
              <a:rPr lang="he-IL" b="1" dirty="0"/>
              <a:t>ברכבת</a:t>
            </a:r>
            <a:endParaRPr lang="en-US" dirty="0"/>
          </a:p>
          <a:p>
            <a:endParaRPr lang="he-IL" dirty="0"/>
          </a:p>
          <a:p>
            <a:r>
              <a:rPr lang="he-IL" dirty="0"/>
              <a:t>רכבת נוסעת במהירות </a:t>
            </a:r>
            <a:r>
              <a:rPr lang="en-US" dirty="0"/>
              <a:t>20m/s</a:t>
            </a:r>
            <a:r>
              <a:rPr lang="he-IL" dirty="0"/>
              <a:t>. אורך הרכבת הוא </a:t>
            </a:r>
            <a:r>
              <a:rPr lang="en-US" dirty="0"/>
              <a:t>100m</a:t>
            </a:r>
            <a:r>
              <a:rPr lang="he-IL" dirty="0"/>
              <a:t>. תלמידה שנמצאת בקצה האחורי של הרכבת, נעה לעבר הקצה הקדמי במהירות קבועה שגודלה </a:t>
            </a:r>
            <a:r>
              <a:rPr lang="en-US" dirty="0"/>
              <a:t>2m/s</a:t>
            </a:r>
            <a:r>
              <a:rPr lang="he-IL" dirty="0"/>
              <a:t> (ביחס לרכבת).</a:t>
            </a:r>
          </a:p>
          <a:p>
            <a:endParaRPr lang="en-US" dirty="0"/>
          </a:p>
          <a:p>
            <a:r>
              <a:rPr lang="he-IL" dirty="0"/>
              <a:t>א.	כעבור כמה זמן מגיעה התלמידה אל הקצה הקדמי של הרכבת?</a:t>
            </a:r>
          </a:p>
          <a:p>
            <a:endParaRPr lang="en-US" dirty="0"/>
          </a:p>
          <a:p>
            <a:r>
              <a:rPr lang="he-IL" dirty="0"/>
              <a:t>ב.	כמה התקדמה התלמידה ביחס למסילה בפרק זמן זה?</a:t>
            </a:r>
          </a:p>
          <a:p>
            <a:endParaRPr lang="en-US" dirty="0"/>
          </a:p>
          <a:p>
            <a:r>
              <a:rPr lang="he-IL" dirty="0"/>
              <a:t>ג.	כמה התקדמה הרכבת ביחס למסילה בזמן זה?</a:t>
            </a:r>
          </a:p>
          <a:p>
            <a:endParaRPr lang="en-US" dirty="0"/>
          </a:p>
          <a:p>
            <a:r>
              <a:rPr lang="he-IL" dirty="0"/>
              <a:t>ד.	סרטטו חצים שמייצגים את ההעתקים של הרכבת ביחס למסילה (</a:t>
            </a:r>
            <a:r>
              <a:rPr lang="en-US" b="1" dirty="0"/>
              <a:t>X</a:t>
            </a:r>
            <a:r>
              <a:rPr lang="en-US" baseline="-25000" dirty="0"/>
              <a:t>1</a:t>
            </a:r>
            <a:r>
              <a:rPr lang="he-IL" dirty="0"/>
              <a:t>), של 	התלמידה ביחס לרכבת (</a:t>
            </a:r>
            <a:r>
              <a:rPr lang="en-US" b="1" dirty="0"/>
              <a:t>X</a:t>
            </a:r>
            <a:r>
              <a:rPr lang="en-US" baseline="-25000" dirty="0"/>
              <a:t>2</a:t>
            </a:r>
            <a:r>
              <a:rPr lang="he-IL" dirty="0"/>
              <a:t>) ושל התלמידה ביחס למסילה (</a:t>
            </a:r>
            <a:r>
              <a:rPr lang="en-US" b="1" dirty="0"/>
              <a:t>X</a:t>
            </a:r>
            <a:r>
              <a:rPr lang="he-IL" dirty="0"/>
              <a:t>). </a:t>
            </a:r>
            <a:endParaRPr lang="en-US" dirty="0"/>
          </a:p>
        </p:txBody>
      </p:sp>
      <p:sp>
        <p:nvSpPr>
          <p:cNvPr id="5" name="Title 1"/>
          <p:cNvSpPr>
            <a:spLocks noGrp="1"/>
          </p:cNvSpPr>
          <p:nvPr>
            <p:ph type="title"/>
          </p:nvPr>
        </p:nvSpPr>
        <p:spPr>
          <a:xfrm>
            <a:off x="395536" y="260648"/>
            <a:ext cx="8229600" cy="1143000"/>
          </a:xfrm>
        </p:spPr>
        <p:txBody>
          <a:bodyPr>
            <a:normAutofit/>
          </a:bodyPr>
          <a:lstStyle/>
          <a:p>
            <a:r>
              <a:rPr lang="he-IL" dirty="0">
                <a:solidFill>
                  <a:schemeClr val="tx2"/>
                </a:solidFill>
              </a:rPr>
              <a:t>תרגיל</a:t>
            </a:r>
            <a:endParaRPr lang="en-US" dirty="0">
              <a:solidFill>
                <a:schemeClr val="tx2"/>
              </a:solidFill>
            </a:endParaRPr>
          </a:p>
        </p:txBody>
      </p:sp>
    </p:spTree>
    <p:extLst>
      <p:ext uri="{BB962C8B-B14F-4D97-AF65-F5344CB8AC3E}">
        <p14:creationId xmlns:p14="http://schemas.microsoft.com/office/powerpoint/2010/main" val="8627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AF22AC9-109E-4E4D-92F9-530E51D9A3A2}" type="slidenum">
              <a:rPr lang="he-IL" smtClean="0"/>
              <a:pPr/>
              <a:t>26</a:t>
            </a:fld>
            <a:endParaRPr lang="he-IL"/>
          </a:p>
        </p:txBody>
      </p:sp>
      <p:sp>
        <p:nvSpPr>
          <p:cNvPr id="4" name="מלבן 3"/>
          <p:cNvSpPr/>
          <p:nvPr/>
        </p:nvSpPr>
        <p:spPr>
          <a:xfrm>
            <a:off x="611560" y="1412776"/>
            <a:ext cx="7992888" cy="2862322"/>
          </a:xfrm>
          <a:prstGeom prst="rect">
            <a:avLst/>
          </a:prstGeom>
        </p:spPr>
        <p:txBody>
          <a:bodyPr wrap="square">
            <a:spAutoFit/>
          </a:bodyPr>
          <a:lstStyle/>
          <a:p>
            <a:r>
              <a:rPr lang="he-IL" b="1" dirty="0"/>
              <a:t>שיגור לוויין</a:t>
            </a:r>
          </a:p>
          <a:p>
            <a:endParaRPr lang="en-US" dirty="0"/>
          </a:p>
          <a:p>
            <a:r>
              <a:rPr lang="he-IL" dirty="0"/>
              <a:t>א.	מדוע משגרים טילים לחלל כלפי מזרח? כיצד זה קשור בכיוון הסיבוב של הארץ	על צירה?</a:t>
            </a:r>
          </a:p>
          <a:p>
            <a:endParaRPr lang="en-US" dirty="0"/>
          </a:p>
          <a:p>
            <a:r>
              <a:rPr lang="he-IL" dirty="0"/>
              <a:t>ב.	חשבו את המהירות של נקודה על פני הארץ על פני קו המשווה.</a:t>
            </a:r>
          </a:p>
          <a:p>
            <a:endParaRPr lang="en-US" dirty="0"/>
          </a:p>
          <a:p>
            <a:r>
              <a:rPr lang="he-IL" dirty="0"/>
              <a:t>ג.	השוו את המהירות שחישבתם למהירות הקול.</a:t>
            </a:r>
          </a:p>
          <a:p>
            <a:endParaRPr lang="en-US" dirty="0"/>
          </a:p>
          <a:p>
            <a:r>
              <a:rPr lang="he-IL" dirty="0"/>
              <a:t>ד.	האם המהירות שחישבתם בסעיף ב תקפה גם בישראל?</a:t>
            </a:r>
            <a:endParaRPr lang="en-US" dirty="0"/>
          </a:p>
        </p:txBody>
      </p:sp>
      <p:sp>
        <p:nvSpPr>
          <p:cNvPr id="5" name="Title 1"/>
          <p:cNvSpPr>
            <a:spLocks noGrp="1"/>
          </p:cNvSpPr>
          <p:nvPr>
            <p:ph type="title"/>
          </p:nvPr>
        </p:nvSpPr>
        <p:spPr>
          <a:xfrm>
            <a:off x="395536" y="260648"/>
            <a:ext cx="8229600" cy="1143000"/>
          </a:xfrm>
        </p:spPr>
        <p:txBody>
          <a:bodyPr>
            <a:normAutofit/>
          </a:bodyPr>
          <a:lstStyle/>
          <a:p>
            <a:r>
              <a:rPr lang="he-IL" dirty="0">
                <a:solidFill>
                  <a:schemeClr val="tx2"/>
                </a:solidFill>
              </a:rPr>
              <a:t>תרגיל</a:t>
            </a:r>
            <a:endParaRPr lang="en-US" dirty="0">
              <a:solidFill>
                <a:schemeClr val="tx2"/>
              </a:solidFill>
            </a:endParaRPr>
          </a:p>
        </p:txBody>
      </p:sp>
    </p:spTree>
    <p:extLst>
      <p:ext uri="{BB962C8B-B14F-4D97-AF65-F5344CB8AC3E}">
        <p14:creationId xmlns:p14="http://schemas.microsoft.com/office/powerpoint/2010/main" val="8627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solidFill>
                  <a:schemeClr val="tx2"/>
                </a:solidFill>
              </a:rPr>
              <a:t>צירוף מהירויות</a:t>
            </a:r>
            <a:endParaRPr lang="en-US" dirty="0">
              <a:solidFill>
                <a:schemeClr val="tx2"/>
              </a:solidFill>
            </a:endParaRPr>
          </a:p>
        </p:txBody>
      </p:sp>
      <p:sp>
        <p:nvSpPr>
          <p:cNvPr id="4" name="מלבן 3"/>
          <p:cNvSpPr/>
          <p:nvPr/>
        </p:nvSpPr>
        <p:spPr>
          <a:xfrm>
            <a:off x="179512" y="1268760"/>
            <a:ext cx="8460432" cy="1138773"/>
          </a:xfrm>
          <a:prstGeom prst="rect">
            <a:avLst/>
          </a:prstGeom>
        </p:spPr>
        <p:txBody>
          <a:bodyPr wrap="square">
            <a:spAutoFit/>
          </a:bodyPr>
          <a:lstStyle/>
          <a:p>
            <a:r>
              <a:rPr lang="he-IL" b="1" dirty="0"/>
              <a:t> </a:t>
            </a:r>
            <a:r>
              <a:rPr lang="he-IL" dirty="0"/>
              <a:t>ללכת בלי להתקדם?</a:t>
            </a:r>
            <a:endParaRPr lang="en-US" dirty="0"/>
          </a:p>
          <a:p>
            <a:endParaRPr lang="he-IL" dirty="0"/>
          </a:p>
          <a:p>
            <a:endParaRPr lang="he-IL" u="sng" dirty="0"/>
          </a:p>
          <a:p>
            <a:endParaRPr lang="he-IL" sz="1400" dirty="0"/>
          </a:p>
        </p:txBody>
      </p:sp>
      <p:pic>
        <p:nvPicPr>
          <p:cNvPr id="44035" name="Picture 3">
            <a:hlinkClick r:id="rId2"/>
          </p:cNvPr>
          <p:cNvPicPr>
            <a:picLocks noChangeAspect="1" noChangeArrowheads="1"/>
          </p:cNvPicPr>
          <p:nvPr/>
        </p:nvPicPr>
        <p:blipFill>
          <a:blip r:embed="rId3" cstate="print"/>
          <a:srcRect/>
          <a:stretch>
            <a:fillRect/>
          </a:stretch>
        </p:blipFill>
        <p:spPr bwMode="auto">
          <a:xfrm>
            <a:off x="2339752" y="1874880"/>
            <a:ext cx="4896544" cy="4268002"/>
          </a:xfrm>
          <a:prstGeom prst="rect">
            <a:avLst/>
          </a:prstGeom>
          <a:noFill/>
          <a:ln w="9525">
            <a:noFill/>
            <a:miter lim="800000"/>
            <a:headEnd/>
            <a:tailEnd/>
          </a:ln>
        </p:spPr>
      </p:pic>
      <p:sp>
        <p:nvSpPr>
          <p:cNvPr id="8" name="Rectangle 7"/>
          <p:cNvSpPr/>
          <p:nvPr/>
        </p:nvSpPr>
        <p:spPr>
          <a:xfrm>
            <a:off x="3203848" y="6165304"/>
            <a:ext cx="2977866" cy="307777"/>
          </a:xfrm>
          <a:prstGeom prst="rect">
            <a:avLst/>
          </a:prstGeom>
        </p:spPr>
        <p:txBody>
          <a:bodyPr wrap="none">
            <a:spAutoFit/>
          </a:bodyPr>
          <a:lstStyle/>
          <a:p>
            <a:r>
              <a:rPr lang="en-US" sz="1400" dirty="0">
                <a:hlinkClick r:id="rId2"/>
              </a:rPr>
              <a:t>https://youtu.be/8OfWT28ADOY?t=5s</a:t>
            </a:r>
            <a:endParaRPr lang="he-IL"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solidFill>
                  <a:schemeClr val="tx2"/>
                </a:solidFill>
              </a:rPr>
              <a:t>צירוף מהירויות</a:t>
            </a:r>
            <a:endParaRPr lang="en-US" dirty="0">
              <a:solidFill>
                <a:schemeClr val="tx2"/>
              </a:solidFill>
            </a:endParaRPr>
          </a:p>
        </p:txBody>
      </p:sp>
      <p:pic>
        <p:nvPicPr>
          <p:cNvPr id="6" name="Picture 1"/>
          <p:cNvPicPr>
            <a:picLocks noChangeAspect="1" noChangeArrowheads="1"/>
          </p:cNvPicPr>
          <p:nvPr/>
        </p:nvPicPr>
        <p:blipFill>
          <a:blip r:embed="rId2" cstate="print"/>
          <a:srcRect/>
          <a:stretch>
            <a:fillRect/>
          </a:stretch>
        </p:blipFill>
        <p:spPr bwMode="auto">
          <a:xfrm>
            <a:off x="1835696" y="1628800"/>
            <a:ext cx="5319503" cy="4092699"/>
          </a:xfrm>
          <a:prstGeom prst="rect">
            <a:avLst/>
          </a:prstGeom>
          <a:noFill/>
          <a:ln w="9525">
            <a:noFill/>
            <a:miter lim="800000"/>
            <a:headEnd/>
            <a:tailEnd/>
          </a:ln>
        </p:spPr>
      </p:pic>
      <p:sp>
        <p:nvSpPr>
          <p:cNvPr id="7" name="Rectangle 6"/>
          <p:cNvSpPr/>
          <p:nvPr/>
        </p:nvSpPr>
        <p:spPr>
          <a:xfrm>
            <a:off x="3301503" y="5805264"/>
            <a:ext cx="2420021" cy="307777"/>
          </a:xfrm>
          <a:prstGeom prst="rect">
            <a:avLst/>
          </a:prstGeom>
        </p:spPr>
        <p:txBody>
          <a:bodyPr wrap="none">
            <a:spAutoFit/>
          </a:bodyPr>
          <a:lstStyle/>
          <a:p>
            <a:r>
              <a:rPr lang="en-US" sz="1400" dirty="0">
                <a:hlinkClick r:id="rId3"/>
              </a:rPr>
              <a:t>https://youtu.be/vC69NeQeIiE</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solidFill>
                  <a:schemeClr val="tx2"/>
                </a:solidFill>
              </a:rPr>
              <a:t>צירוף מהירויות</a:t>
            </a:r>
            <a:endParaRPr lang="en-US" dirty="0">
              <a:solidFill>
                <a:schemeClr val="tx2"/>
              </a:solidFill>
            </a:endParaRPr>
          </a:p>
        </p:txBody>
      </p:sp>
      <p:sp>
        <p:nvSpPr>
          <p:cNvPr id="4" name="מלבן 3"/>
          <p:cNvSpPr/>
          <p:nvPr/>
        </p:nvSpPr>
        <p:spPr>
          <a:xfrm>
            <a:off x="179512" y="1268760"/>
            <a:ext cx="8460432" cy="1138773"/>
          </a:xfrm>
          <a:prstGeom prst="rect">
            <a:avLst/>
          </a:prstGeom>
        </p:spPr>
        <p:txBody>
          <a:bodyPr wrap="square">
            <a:spAutoFit/>
          </a:bodyPr>
          <a:lstStyle/>
          <a:p>
            <a:r>
              <a:rPr lang="he-IL" b="1" dirty="0"/>
              <a:t>הפגז שלא זז</a:t>
            </a:r>
            <a:endParaRPr lang="en-US" dirty="0"/>
          </a:p>
          <a:p>
            <a:endParaRPr lang="he-IL" dirty="0"/>
          </a:p>
          <a:p>
            <a:endParaRPr lang="he-IL" u="sng" dirty="0"/>
          </a:p>
          <a:p>
            <a:endParaRPr lang="he-IL" sz="1400" dirty="0"/>
          </a:p>
        </p:txBody>
      </p:sp>
      <p:pic>
        <p:nvPicPr>
          <p:cNvPr id="45058" name="Picture 2">
            <a:hlinkClick r:id="rId2"/>
          </p:cNvPr>
          <p:cNvPicPr>
            <a:picLocks noChangeAspect="1" noChangeArrowheads="1"/>
          </p:cNvPicPr>
          <p:nvPr/>
        </p:nvPicPr>
        <p:blipFill>
          <a:blip r:embed="rId3" cstate="print"/>
          <a:srcRect/>
          <a:stretch>
            <a:fillRect/>
          </a:stretch>
        </p:blipFill>
        <p:spPr bwMode="auto">
          <a:xfrm>
            <a:off x="1979712" y="1772816"/>
            <a:ext cx="5295900" cy="3733800"/>
          </a:xfrm>
          <a:prstGeom prst="rect">
            <a:avLst/>
          </a:prstGeom>
          <a:noFill/>
          <a:ln w="9525">
            <a:noFill/>
            <a:miter lim="800000"/>
            <a:headEnd/>
            <a:tailEnd/>
          </a:ln>
        </p:spPr>
      </p:pic>
      <p:sp>
        <p:nvSpPr>
          <p:cNvPr id="7" name="Rectangle 6"/>
          <p:cNvSpPr/>
          <p:nvPr/>
        </p:nvSpPr>
        <p:spPr>
          <a:xfrm>
            <a:off x="3419872" y="5517232"/>
            <a:ext cx="2387192" cy="307777"/>
          </a:xfrm>
          <a:prstGeom prst="rect">
            <a:avLst/>
          </a:prstGeom>
        </p:spPr>
        <p:txBody>
          <a:bodyPr wrap="none">
            <a:spAutoFit/>
          </a:bodyPr>
          <a:lstStyle/>
          <a:p>
            <a:r>
              <a:rPr lang="en-US" sz="1400" dirty="0">
                <a:hlinkClick r:id="rId2"/>
              </a:rPr>
              <a:t>https://youtu.be/BLuI118nhzc</a:t>
            </a:r>
            <a:endParaRPr lang="en-US" sz="1400" dirty="0"/>
          </a:p>
        </p:txBody>
      </p:sp>
      <p:sp>
        <p:nvSpPr>
          <p:cNvPr id="9" name="Rectangle 8"/>
          <p:cNvSpPr/>
          <p:nvPr/>
        </p:nvSpPr>
        <p:spPr>
          <a:xfrm>
            <a:off x="539552" y="5934670"/>
            <a:ext cx="8424936" cy="923330"/>
          </a:xfrm>
          <a:prstGeom prst="rect">
            <a:avLst/>
          </a:prstGeom>
        </p:spPr>
        <p:txBody>
          <a:bodyPr wrap="square">
            <a:spAutoFit/>
          </a:bodyPr>
          <a:lstStyle/>
          <a:p>
            <a:r>
              <a:rPr lang="he-IL" dirty="0"/>
              <a:t>קליע נורה מלוע מתקן שיגור במהירות גדולה כאשר מתקן השיגור נוסע באותה מהירות בכיוון הפוך. הצופה מן הצד רואה את הקליע יוצא ללא מהירות מלוע המשגר, משם הוא נשמט אנכית ארצה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51520" y="1340768"/>
            <a:ext cx="8496944" cy="5355312"/>
          </a:xfrm>
          <a:prstGeom prst="rect">
            <a:avLst/>
          </a:prstGeom>
        </p:spPr>
        <p:txBody>
          <a:bodyPr wrap="square">
            <a:spAutoFit/>
          </a:bodyPr>
          <a:lstStyle/>
          <a:p>
            <a:r>
              <a:rPr lang="he-IL" dirty="0"/>
              <a:t>צירוף מהירויות קשור ב</a:t>
            </a:r>
            <a:r>
              <a:rPr lang="he-IL" b="1" dirty="0"/>
              <a:t>תנועה</a:t>
            </a:r>
            <a:r>
              <a:rPr lang="he-IL" dirty="0"/>
              <a:t> </a:t>
            </a:r>
            <a:r>
              <a:rPr lang="he-IL" b="1" dirty="0"/>
              <a:t>יחסית</a:t>
            </a:r>
            <a:r>
              <a:rPr lang="he-IL" dirty="0"/>
              <a:t>.</a:t>
            </a:r>
          </a:p>
          <a:p>
            <a:endParaRPr lang="he-IL" dirty="0"/>
          </a:p>
          <a:p>
            <a:r>
              <a:rPr lang="he-IL" dirty="0"/>
              <a:t>מי שרץ על גבי ההליכון אינו דומה למי שדורך במקום. </a:t>
            </a:r>
          </a:p>
          <a:p>
            <a:endParaRPr lang="he-IL" dirty="0"/>
          </a:p>
          <a:p>
            <a:r>
              <a:rPr lang="he-IL" dirty="0"/>
              <a:t>הוא אכן מתקדם </a:t>
            </a:r>
            <a:r>
              <a:rPr lang="he-IL" b="1" dirty="0"/>
              <a:t>ביחס</a:t>
            </a:r>
            <a:r>
              <a:rPr lang="he-IL" dirty="0"/>
              <a:t> למשטח שעליו הוא דורך, אלא שהמשטח נע בכיוון הפוך. מדובר כאן בצירוף מקזז של שתי מהירויות, שאחת מהן היא </a:t>
            </a:r>
            <a:r>
              <a:rPr lang="he-IL" b="1" dirty="0"/>
              <a:t>מהירות יחסית</a:t>
            </a:r>
            <a:r>
              <a:rPr lang="he-IL" dirty="0"/>
              <a:t> בין שני גופים – האדם והמשטח הנע.</a:t>
            </a:r>
          </a:p>
          <a:p>
            <a:endParaRPr lang="en-US" dirty="0"/>
          </a:p>
          <a:p>
            <a:r>
              <a:rPr lang="he-IL" dirty="0"/>
              <a:t>אם כך, האם האדם הזה נע או נח? </a:t>
            </a:r>
          </a:p>
          <a:p>
            <a:endParaRPr lang="he-IL" dirty="0"/>
          </a:p>
          <a:p>
            <a:r>
              <a:rPr lang="he-IL" dirty="0"/>
              <a:t>התשובה תלויה בנקודת הראות. אין תנועה מוחלטת או מנוחה מוחלטת – הכול בעיני המתבונן. </a:t>
            </a:r>
          </a:p>
          <a:p>
            <a:endParaRPr lang="he-IL" dirty="0"/>
          </a:p>
          <a:p>
            <a:r>
              <a:rPr lang="he-IL" dirty="0"/>
              <a:t>גם מי שעומד על רצפת החדר נמצא במנוחה ביחס לחדר, אך לא מנקודת ראות של מי שצופה בו ממרחבי החלל, ומבחין כי האדם והרצפה נעים כאשר הארץ סובבת על צירה במהירות של מאות מטרים בשנייה (מהירות של מטוס) ואף במהירות גדולה בהרבה בהתחשב בכך שהארץ סובבת את השמש. </a:t>
            </a:r>
          </a:p>
          <a:p>
            <a:endParaRPr lang="he-IL" dirty="0"/>
          </a:p>
          <a:p>
            <a:r>
              <a:rPr lang="he-IL" dirty="0"/>
              <a:t>המהירות היחסית של גוף א' ביחס לגוף ב', היא המהירות כפי שהיא נצפית על ידי מי שצמוד לגוף ב'. </a:t>
            </a:r>
            <a:endParaRPr lang="en-US" dirty="0"/>
          </a:p>
        </p:txBody>
      </p:sp>
      <p:sp>
        <p:nvSpPr>
          <p:cNvPr id="4" name="Title 1"/>
          <p:cNvSpPr>
            <a:spLocks noGrp="1"/>
          </p:cNvSpPr>
          <p:nvPr>
            <p:ph type="title"/>
          </p:nvPr>
        </p:nvSpPr>
        <p:spPr>
          <a:xfrm>
            <a:off x="457200" y="274638"/>
            <a:ext cx="8229600" cy="1143000"/>
          </a:xfrm>
        </p:spPr>
        <p:txBody>
          <a:bodyPr/>
          <a:lstStyle/>
          <a:p>
            <a:r>
              <a:rPr lang="he-IL" dirty="0">
                <a:solidFill>
                  <a:schemeClr val="tx2"/>
                </a:solidFill>
              </a:rPr>
              <a:t>צירוף מהירויות</a:t>
            </a:r>
            <a:endParaRPr lang="en-US" dirty="0">
              <a:solidFill>
                <a:schemeClr val="tx2"/>
              </a:solidFill>
            </a:endParaRPr>
          </a:p>
        </p:txBody>
      </p:sp>
    </p:spTree>
    <p:extLst>
      <p:ext uri="{BB962C8B-B14F-4D97-AF65-F5344CB8AC3E}">
        <p14:creationId xmlns:p14="http://schemas.microsoft.com/office/powerpoint/2010/main" val="24845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AF22AC9-109E-4E4D-92F9-530E51D9A3A2}" type="slidenum">
              <a:rPr lang="he-IL" smtClean="0"/>
              <a:pPr/>
              <a:t>7</a:t>
            </a:fld>
            <a:endParaRPr lang="he-IL"/>
          </a:p>
        </p:txBody>
      </p:sp>
      <p:sp>
        <p:nvSpPr>
          <p:cNvPr id="3" name="מלבן 2"/>
          <p:cNvSpPr/>
          <p:nvPr/>
        </p:nvSpPr>
        <p:spPr>
          <a:xfrm>
            <a:off x="683568" y="671691"/>
            <a:ext cx="7848872" cy="6186309"/>
          </a:xfrm>
          <a:prstGeom prst="rect">
            <a:avLst/>
          </a:prstGeom>
        </p:spPr>
        <p:txBody>
          <a:bodyPr wrap="square">
            <a:spAutoFit/>
          </a:bodyPr>
          <a:lstStyle/>
          <a:p>
            <a:endParaRPr lang="he-IL" dirty="0"/>
          </a:p>
          <a:p>
            <a:endParaRPr lang="he-IL" dirty="0"/>
          </a:p>
          <a:p>
            <a:endParaRPr lang="he-IL" dirty="0"/>
          </a:p>
          <a:p>
            <a:endParaRPr lang="he-IL" dirty="0"/>
          </a:p>
          <a:p>
            <a:endParaRPr lang="he-IL" dirty="0"/>
          </a:p>
          <a:p>
            <a:endParaRPr lang="he-IL" dirty="0"/>
          </a:p>
          <a:p>
            <a:endParaRPr lang="he-IL" dirty="0"/>
          </a:p>
          <a:p>
            <a:endParaRPr lang="he-IL" dirty="0"/>
          </a:p>
          <a:p>
            <a:r>
              <a:rPr lang="he-IL" dirty="0"/>
              <a:t>בנמלי תעופה גדולים יש מסועים אופקיים שמסייעים לנוסעים להתקדם עם הכבודה שלהם לאורך מרחקים גדולים. </a:t>
            </a:r>
          </a:p>
          <a:p>
            <a:endParaRPr lang="he-IL" dirty="0"/>
          </a:p>
          <a:p>
            <a:r>
              <a:rPr lang="he-IL" dirty="0"/>
              <a:t>הנוסע יכול ללכת על המסוע. אם המסוע נע במהירות של </a:t>
            </a:r>
            <a:r>
              <a:rPr lang="en-US" dirty="0"/>
              <a:t>1m/s</a:t>
            </a:r>
            <a:r>
              <a:rPr lang="he-IL" dirty="0"/>
              <a:t> והנוסע נע עליו במהירות </a:t>
            </a:r>
            <a:r>
              <a:rPr lang="en-US" dirty="0"/>
              <a:t>1.5m/s</a:t>
            </a:r>
            <a:r>
              <a:rPr lang="he-IL" dirty="0"/>
              <a:t> (ביחס למסוע ובאותו כיוון), הרי שהנוסע יתקדם סה"כ במהירות של</a:t>
            </a:r>
          </a:p>
          <a:p>
            <a:r>
              <a:rPr lang="en-US" dirty="0">
                <a:solidFill>
                  <a:schemeClr val="tx2"/>
                </a:solidFill>
              </a:rPr>
              <a:t>2.5m/s</a:t>
            </a:r>
            <a:r>
              <a:rPr lang="he-IL" dirty="0"/>
              <a:t>.</a:t>
            </a:r>
          </a:p>
          <a:p>
            <a:endParaRPr lang="he-IL" dirty="0"/>
          </a:p>
          <a:p>
            <a:r>
              <a:rPr lang="he-IL" dirty="0"/>
              <a:t>הנוסע יכול להחליט לא להתאמץ, ולעמוד על גבי המסוע. במקרה כזה הוא יתקדם במהירות של </a:t>
            </a:r>
          </a:p>
          <a:p>
            <a:r>
              <a:rPr lang="en-US" dirty="0">
                <a:solidFill>
                  <a:schemeClr val="accent1"/>
                </a:solidFill>
              </a:rPr>
              <a:t>1m/s</a:t>
            </a:r>
            <a:r>
              <a:rPr lang="he-IL" dirty="0"/>
              <a:t>.</a:t>
            </a:r>
            <a:endParaRPr lang="en-US" dirty="0"/>
          </a:p>
          <a:p>
            <a:endParaRPr lang="he-IL" dirty="0"/>
          </a:p>
          <a:p>
            <a:r>
              <a:rPr lang="he-IL" dirty="0"/>
              <a:t>יש נוסעים שמנסים ללכת כנגד כיוון המסוע. במקרה כזה, אם נשתמש בדוגמה המספרית שלנו, הנוסע התקדם במהירות של </a:t>
            </a:r>
          </a:p>
          <a:p>
            <a:r>
              <a:rPr lang="en-US" dirty="0">
                <a:solidFill>
                  <a:schemeClr val="accent1"/>
                </a:solidFill>
              </a:rPr>
              <a:t>0.5m/s</a:t>
            </a:r>
            <a:r>
              <a:rPr lang="he-IL" dirty="0"/>
              <a:t> </a:t>
            </a:r>
            <a:r>
              <a:rPr lang="he-IL" dirty="0">
                <a:solidFill>
                  <a:schemeClr val="accent1"/>
                </a:solidFill>
              </a:rPr>
              <a:t>נגד כיוון תנועת המסוע.</a:t>
            </a:r>
            <a:endParaRPr lang="en-US" dirty="0">
              <a:solidFill>
                <a:schemeClr val="accent1"/>
              </a:solidFill>
            </a:endParaRPr>
          </a:p>
        </p:txBody>
      </p:sp>
      <p:pic>
        <p:nvPicPr>
          <p:cNvPr id="26626" name="Picture 2" descr="Related image"/>
          <p:cNvPicPr>
            <a:picLocks noChangeAspect="1" noChangeArrowheads="1"/>
          </p:cNvPicPr>
          <p:nvPr/>
        </p:nvPicPr>
        <p:blipFill>
          <a:blip r:embed="rId2" cstate="print"/>
          <a:srcRect/>
          <a:stretch>
            <a:fillRect/>
          </a:stretch>
        </p:blipFill>
        <p:spPr bwMode="auto">
          <a:xfrm>
            <a:off x="2339752" y="188640"/>
            <a:ext cx="4536504" cy="2555777"/>
          </a:xfrm>
          <a:prstGeom prst="rect">
            <a:avLst/>
          </a:prstGeom>
          <a:noFill/>
        </p:spPr>
      </p:pic>
    </p:spTree>
    <p:extLst>
      <p:ext uri="{BB962C8B-B14F-4D97-AF65-F5344CB8AC3E}">
        <p14:creationId xmlns:p14="http://schemas.microsoft.com/office/powerpoint/2010/main" val="22504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83568" y="1340768"/>
            <a:ext cx="7956376" cy="2031325"/>
          </a:xfrm>
          <a:prstGeom prst="rect">
            <a:avLst/>
          </a:prstGeom>
        </p:spPr>
        <p:txBody>
          <a:bodyPr wrap="square">
            <a:spAutoFit/>
          </a:bodyPr>
          <a:lstStyle/>
          <a:p>
            <a:r>
              <a:rPr lang="he-IL" dirty="0"/>
              <a:t>כל החישובים שביצענו הם פעולות פשוטות של חיבור וחיסור. </a:t>
            </a:r>
          </a:p>
          <a:p>
            <a:endParaRPr lang="he-IL" dirty="0"/>
          </a:p>
          <a:p>
            <a:r>
              <a:rPr lang="he-IL" dirty="0"/>
              <a:t>אפשר להציג את הדברים גם באמצעות ציור חצים. </a:t>
            </a:r>
          </a:p>
          <a:p>
            <a:endParaRPr lang="he-IL" dirty="0"/>
          </a:p>
          <a:p>
            <a:r>
              <a:rPr lang="he-IL" dirty="0"/>
              <a:t>חץ כחול קטן ייצג את מהירות המסוע, חץ כחול ארוך ממנו ב-50% ייצג את מהירות האדם והחץ האדום את חיבור המהירויות. כאשר האדם נע בכיוון תנועת המסוע, נציג זאת באופן סימבולי כך:</a:t>
            </a:r>
          </a:p>
        </p:txBody>
      </p:sp>
      <p:grpSp>
        <p:nvGrpSpPr>
          <p:cNvPr id="4" name="Group 2"/>
          <p:cNvGrpSpPr>
            <a:grpSpLocks/>
          </p:cNvGrpSpPr>
          <p:nvPr/>
        </p:nvGrpSpPr>
        <p:grpSpPr bwMode="auto">
          <a:xfrm>
            <a:off x="3481734" y="3429000"/>
            <a:ext cx="2873214" cy="504056"/>
            <a:chOff x="2690" y="6736"/>
            <a:chExt cx="1417" cy="114"/>
          </a:xfrm>
        </p:grpSpPr>
        <p:sp>
          <p:nvSpPr>
            <p:cNvPr id="5" name="Line 3"/>
            <p:cNvSpPr>
              <a:spLocks noChangeShapeType="1"/>
            </p:cNvSpPr>
            <p:nvPr/>
          </p:nvSpPr>
          <p:spPr bwMode="auto">
            <a:xfrm>
              <a:off x="2690" y="6736"/>
              <a:ext cx="845" cy="0"/>
            </a:xfrm>
            <a:prstGeom prst="line">
              <a:avLst/>
            </a:prstGeom>
            <a:noFill/>
            <a:ln w="38100">
              <a:solidFill>
                <a:srgbClr val="0000FF"/>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6" name="Group 4"/>
            <p:cNvGrpSpPr>
              <a:grpSpLocks/>
            </p:cNvGrpSpPr>
            <p:nvPr/>
          </p:nvGrpSpPr>
          <p:grpSpPr bwMode="auto">
            <a:xfrm>
              <a:off x="2690" y="6736"/>
              <a:ext cx="1417" cy="114"/>
              <a:chOff x="2695" y="6736"/>
              <a:chExt cx="1417" cy="114"/>
            </a:xfrm>
          </p:grpSpPr>
          <p:sp>
            <p:nvSpPr>
              <p:cNvPr id="7" name="Line 5"/>
              <p:cNvSpPr>
                <a:spLocks noChangeShapeType="1"/>
              </p:cNvSpPr>
              <p:nvPr/>
            </p:nvSpPr>
            <p:spPr bwMode="auto">
              <a:xfrm>
                <a:off x="3551" y="6736"/>
                <a:ext cx="561" cy="0"/>
              </a:xfrm>
              <a:prstGeom prst="line">
                <a:avLst/>
              </a:prstGeom>
              <a:noFill/>
              <a:ln w="38100">
                <a:solidFill>
                  <a:srgbClr val="0000FF"/>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Line 6"/>
              <p:cNvSpPr>
                <a:spLocks noChangeShapeType="1"/>
              </p:cNvSpPr>
              <p:nvPr/>
            </p:nvSpPr>
            <p:spPr bwMode="auto">
              <a:xfrm>
                <a:off x="2695" y="6850"/>
                <a:ext cx="1417" cy="0"/>
              </a:xfrm>
              <a:prstGeom prst="line">
                <a:avLst/>
              </a:prstGeom>
              <a:noFill/>
              <a:ln w="38100">
                <a:solidFill>
                  <a:srgbClr val="FF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ln w="19050">
                    <a:solidFill>
                      <a:schemeClr val="tx1"/>
                    </a:solidFill>
                  </a:ln>
                </a:endParaRPr>
              </a:p>
            </p:txBody>
          </p:sp>
        </p:grpSp>
      </p:grpSp>
      <p:grpSp>
        <p:nvGrpSpPr>
          <p:cNvPr id="9" name="Group 7"/>
          <p:cNvGrpSpPr>
            <a:grpSpLocks/>
          </p:cNvGrpSpPr>
          <p:nvPr/>
        </p:nvGrpSpPr>
        <p:grpSpPr bwMode="auto">
          <a:xfrm>
            <a:off x="3565791" y="5157192"/>
            <a:ext cx="2705100" cy="399873"/>
            <a:chOff x="2700" y="7753"/>
            <a:chExt cx="850" cy="71"/>
          </a:xfrm>
        </p:grpSpPr>
        <p:sp>
          <p:nvSpPr>
            <p:cNvPr id="10" name="Line 8"/>
            <p:cNvSpPr>
              <a:spLocks noChangeShapeType="1"/>
            </p:cNvSpPr>
            <p:nvPr/>
          </p:nvSpPr>
          <p:spPr bwMode="auto">
            <a:xfrm flipH="1">
              <a:off x="2989" y="7824"/>
              <a:ext cx="561" cy="0"/>
            </a:xfrm>
            <a:prstGeom prst="line">
              <a:avLst/>
            </a:prstGeom>
            <a:noFill/>
            <a:ln w="38100">
              <a:solidFill>
                <a:srgbClr val="0000FF"/>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11" name="Group 9"/>
            <p:cNvGrpSpPr>
              <a:grpSpLocks/>
            </p:cNvGrpSpPr>
            <p:nvPr/>
          </p:nvGrpSpPr>
          <p:grpSpPr bwMode="auto">
            <a:xfrm>
              <a:off x="2700" y="7753"/>
              <a:ext cx="850" cy="71"/>
              <a:chOff x="2700" y="7753"/>
              <a:chExt cx="850" cy="71"/>
            </a:xfrm>
          </p:grpSpPr>
          <p:sp>
            <p:nvSpPr>
              <p:cNvPr id="12" name="Line 10"/>
              <p:cNvSpPr>
                <a:spLocks noChangeShapeType="1"/>
              </p:cNvSpPr>
              <p:nvPr/>
            </p:nvSpPr>
            <p:spPr bwMode="auto">
              <a:xfrm>
                <a:off x="2700" y="7753"/>
                <a:ext cx="850" cy="0"/>
              </a:xfrm>
              <a:prstGeom prst="line">
                <a:avLst/>
              </a:prstGeom>
              <a:noFill/>
              <a:ln w="38100">
                <a:solidFill>
                  <a:srgbClr val="0000FF"/>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 name="Line 11"/>
              <p:cNvSpPr>
                <a:spLocks noChangeShapeType="1"/>
              </p:cNvSpPr>
              <p:nvPr/>
            </p:nvSpPr>
            <p:spPr bwMode="auto">
              <a:xfrm>
                <a:off x="2700" y="7824"/>
                <a:ext cx="278" cy="0"/>
              </a:xfrm>
              <a:prstGeom prst="line">
                <a:avLst/>
              </a:prstGeom>
              <a:noFill/>
              <a:ln w="38100">
                <a:solidFill>
                  <a:srgbClr val="FF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14" name="מלבן 13"/>
          <p:cNvSpPr/>
          <p:nvPr/>
        </p:nvSpPr>
        <p:spPr>
          <a:xfrm>
            <a:off x="724173" y="4293095"/>
            <a:ext cx="7956376" cy="646331"/>
          </a:xfrm>
          <a:prstGeom prst="rect">
            <a:avLst/>
          </a:prstGeom>
        </p:spPr>
        <p:txBody>
          <a:bodyPr wrap="square">
            <a:spAutoFit/>
          </a:bodyPr>
          <a:lstStyle/>
          <a:p>
            <a:r>
              <a:rPr lang="he-IL" dirty="0"/>
              <a:t>אותו עיקרון ישמש אותנו בצירוף מהירויות שהכיוונים שלהן הפוכים זה לזה.</a:t>
            </a:r>
            <a:endParaRPr lang="en-US" dirty="0"/>
          </a:p>
          <a:p>
            <a:r>
              <a:rPr lang="he-IL" dirty="0"/>
              <a:t>כאשר האדם נע כנגד כיוון תנועת המסוע, נציג זאת באופן סימבולי כך:</a:t>
            </a:r>
            <a:endParaRPr lang="en-US" dirty="0"/>
          </a:p>
        </p:txBody>
      </p:sp>
      <p:sp>
        <p:nvSpPr>
          <p:cNvPr id="15" name="מלבן 14"/>
          <p:cNvSpPr/>
          <p:nvPr/>
        </p:nvSpPr>
        <p:spPr>
          <a:xfrm>
            <a:off x="611560" y="6021288"/>
            <a:ext cx="8100392" cy="369332"/>
          </a:xfrm>
          <a:prstGeom prst="rect">
            <a:avLst/>
          </a:prstGeom>
        </p:spPr>
        <p:txBody>
          <a:bodyPr wrap="square">
            <a:spAutoFit/>
          </a:bodyPr>
          <a:lstStyle/>
          <a:p>
            <a:r>
              <a:rPr lang="he-IL" dirty="0"/>
              <a:t>זהו </a:t>
            </a:r>
            <a:r>
              <a:rPr lang="he-IL" b="1" dirty="0"/>
              <a:t>חיבור מהירויות</a:t>
            </a:r>
            <a:r>
              <a:rPr lang="he-IL" dirty="0"/>
              <a:t> בממד אחד. </a:t>
            </a:r>
            <a:endParaRPr lang="en-US" dirty="0"/>
          </a:p>
        </p:txBody>
      </p:sp>
      <p:sp>
        <p:nvSpPr>
          <p:cNvPr id="16" name="Title 1"/>
          <p:cNvSpPr>
            <a:spLocks noGrp="1"/>
          </p:cNvSpPr>
          <p:nvPr>
            <p:ph type="title"/>
          </p:nvPr>
        </p:nvSpPr>
        <p:spPr>
          <a:xfrm>
            <a:off x="457200" y="274638"/>
            <a:ext cx="8229600" cy="1143000"/>
          </a:xfrm>
        </p:spPr>
        <p:txBody>
          <a:bodyPr/>
          <a:lstStyle/>
          <a:p>
            <a:r>
              <a:rPr lang="he-IL" dirty="0">
                <a:solidFill>
                  <a:schemeClr val="tx2"/>
                </a:solidFill>
              </a:rPr>
              <a:t>חיבור מהירויות</a:t>
            </a:r>
            <a:endParaRPr lang="en-US" dirty="0">
              <a:solidFill>
                <a:schemeClr val="tx2"/>
              </a:solidFill>
            </a:endParaRPr>
          </a:p>
        </p:txBody>
      </p:sp>
    </p:spTree>
    <p:extLst>
      <p:ext uri="{BB962C8B-B14F-4D97-AF65-F5344CB8AC3E}">
        <p14:creationId xmlns:p14="http://schemas.microsoft.com/office/powerpoint/2010/main" val="7523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95536" y="1340768"/>
            <a:ext cx="8136904" cy="5078313"/>
          </a:xfrm>
          <a:prstGeom prst="rect">
            <a:avLst/>
          </a:prstGeom>
        </p:spPr>
        <p:txBody>
          <a:bodyPr wrap="square">
            <a:spAutoFit/>
          </a:bodyPr>
          <a:lstStyle/>
          <a:p>
            <a:r>
              <a:rPr lang="he-IL" dirty="0"/>
              <a:t>אדם הולך בתוך רכבת. מהירות האדם (ביחס לרכבת) תסומן ב-</a:t>
            </a:r>
            <a:r>
              <a:rPr lang="en-US" i="1" dirty="0"/>
              <a:t>v</a:t>
            </a:r>
            <a:r>
              <a:rPr lang="en-US" baseline="-25000" dirty="0"/>
              <a:t>1</a:t>
            </a:r>
            <a:r>
              <a:rPr lang="he-IL" dirty="0"/>
              <a:t>. מהירות הרכבת תסומן ב-</a:t>
            </a:r>
            <a:r>
              <a:rPr lang="en-US" i="1" dirty="0"/>
              <a:t>v</a:t>
            </a:r>
            <a:r>
              <a:rPr lang="en-US" baseline="-25000" dirty="0"/>
              <a:t>2</a:t>
            </a:r>
            <a:r>
              <a:rPr lang="he-IL" dirty="0"/>
              <a:t>. נניח שהרכבת נוסעת צפונה במהירות </a:t>
            </a:r>
            <a:r>
              <a:rPr lang="en-US" dirty="0"/>
              <a:t>10m/s</a:t>
            </a:r>
            <a:r>
              <a:rPr lang="he-IL" dirty="0"/>
              <a:t>, וכי הנוסע מתקדם בתוכה במהירות </a:t>
            </a:r>
            <a:r>
              <a:rPr lang="en-US" dirty="0"/>
              <a:t>1m/s</a:t>
            </a:r>
            <a:r>
              <a:rPr lang="he-IL" dirty="0"/>
              <a:t> (ביחס לרכבת) דרומה. נבחר בכיוון צפונה ככיוון החיובי. </a:t>
            </a:r>
          </a:p>
          <a:p>
            <a:endParaRPr lang="he-IL" dirty="0"/>
          </a:p>
          <a:p>
            <a:r>
              <a:rPr lang="he-IL" dirty="0"/>
              <a:t>במקרה זה מתקיים כי  </a:t>
            </a:r>
            <a:r>
              <a:rPr lang="en-US" i="1" dirty="0"/>
              <a:t>v</a:t>
            </a:r>
            <a:r>
              <a:rPr lang="en-US" baseline="-25000" dirty="0"/>
              <a:t>1 </a:t>
            </a:r>
            <a:r>
              <a:rPr lang="en-US" dirty="0"/>
              <a:t>= -1m/s ,   </a:t>
            </a:r>
            <a:r>
              <a:rPr lang="en-US" i="1" dirty="0"/>
              <a:t>v</a:t>
            </a:r>
            <a:r>
              <a:rPr lang="en-US" baseline="-25000" dirty="0"/>
              <a:t>2 </a:t>
            </a:r>
            <a:r>
              <a:rPr lang="en-US" dirty="0"/>
              <a:t>= 10m/s</a:t>
            </a:r>
          </a:p>
          <a:p>
            <a:endParaRPr lang="he-IL" dirty="0"/>
          </a:p>
          <a:p>
            <a:r>
              <a:rPr lang="he-IL" dirty="0"/>
              <a:t>מהירות הנוסע ביחס לפני הקרקע היא: </a:t>
            </a:r>
            <a:r>
              <a:rPr lang="en-US" i="1" dirty="0"/>
              <a:t>v = v</a:t>
            </a:r>
            <a:r>
              <a:rPr lang="en-US" baseline="-25000" dirty="0"/>
              <a:t>1</a:t>
            </a:r>
            <a:r>
              <a:rPr lang="en-US" dirty="0"/>
              <a:t> + </a:t>
            </a:r>
            <a:r>
              <a:rPr lang="en-US" i="1" dirty="0"/>
              <a:t>v</a:t>
            </a:r>
            <a:r>
              <a:rPr lang="en-US" baseline="-25000" dirty="0"/>
              <a:t>2 </a:t>
            </a:r>
            <a:r>
              <a:rPr lang="en-US" dirty="0"/>
              <a:t>= -1m/s + 10m/s = 9m/s</a:t>
            </a:r>
          </a:p>
          <a:p>
            <a:endParaRPr lang="he-IL" dirty="0"/>
          </a:p>
          <a:p>
            <a:r>
              <a:rPr lang="he-IL" dirty="0"/>
              <a:t>במקרה אחר הרכבת עדיין נוסעת באותה מהירות. אדם מן החוץ מודד את מהירות הנוסע ומוצא כי היא </a:t>
            </a:r>
            <a:r>
              <a:rPr lang="en-US" dirty="0"/>
              <a:t>8.5m/s</a:t>
            </a:r>
            <a:r>
              <a:rPr lang="he-IL" dirty="0"/>
              <a:t>. במקרה זה מתקיים כי </a:t>
            </a:r>
            <a:r>
              <a:rPr lang="en-US" i="1" dirty="0"/>
              <a:t>v</a:t>
            </a:r>
            <a:r>
              <a:rPr lang="en-US" baseline="-25000" dirty="0"/>
              <a:t> </a:t>
            </a:r>
            <a:r>
              <a:rPr lang="en-US" dirty="0"/>
              <a:t>= 8.5m/s ,   </a:t>
            </a:r>
            <a:r>
              <a:rPr lang="en-US" i="1" dirty="0"/>
              <a:t>v</a:t>
            </a:r>
            <a:r>
              <a:rPr lang="en-US" baseline="-25000" dirty="0"/>
              <a:t>2 </a:t>
            </a:r>
            <a:r>
              <a:rPr lang="en-US" dirty="0"/>
              <a:t>= 10m/s</a:t>
            </a:r>
          </a:p>
          <a:p>
            <a:endParaRPr lang="he-IL" dirty="0"/>
          </a:p>
          <a:p>
            <a:r>
              <a:rPr lang="he-IL" dirty="0"/>
              <a:t>מכאן עולה כי מהירות האדם ביחס לרכבת היא </a:t>
            </a:r>
            <a:r>
              <a:rPr lang="en-US" i="1" dirty="0"/>
              <a:t>v</a:t>
            </a:r>
            <a:r>
              <a:rPr lang="en-US" baseline="-25000" dirty="0"/>
              <a:t>1</a:t>
            </a:r>
            <a:r>
              <a:rPr lang="en-US" dirty="0"/>
              <a:t> = </a:t>
            </a:r>
            <a:r>
              <a:rPr lang="en-US" i="1" dirty="0"/>
              <a:t>v</a:t>
            </a:r>
            <a:r>
              <a:rPr lang="en-US" dirty="0"/>
              <a:t> - </a:t>
            </a:r>
            <a:r>
              <a:rPr lang="en-US" i="1" dirty="0"/>
              <a:t>v</a:t>
            </a:r>
            <a:r>
              <a:rPr lang="en-US" baseline="-25000" dirty="0"/>
              <a:t>2 </a:t>
            </a:r>
            <a:r>
              <a:rPr lang="en-US" dirty="0"/>
              <a:t>= 8.5m/s - 10m/s = -1.5m/s</a:t>
            </a:r>
          </a:p>
          <a:p>
            <a:endParaRPr lang="he-IL" dirty="0"/>
          </a:p>
          <a:p>
            <a:r>
              <a:rPr lang="he-IL" dirty="0"/>
              <a:t>הפעם עשינו פעולה של חיסור. מתברר כי אפשר להתייחס למהירויות כמו למספרים, לצורך פעולות של חיבור וחיסור, כאשר סימן המהירות מייצג את כיוון התנועה. </a:t>
            </a:r>
          </a:p>
          <a:p>
            <a:endParaRPr lang="he-IL" dirty="0"/>
          </a:p>
          <a:p>
            <a:r>
              <a:rPr lang="he-IL" b="1" dirty="0"/>
              <a:t>מהירות חיובית היא מהירות בכיוון שנבחר (באופן שרירותי) להיות הכיוון ה"חיובי". מהירות שלילית מייצגת תנועה בכיוון ההפוך.</a:t>
            </a:r>
            <a:endParaRPr lang="en-US" b="1" dirty="0"/>
          </a:p>
        </p:txBody>
      </p:sp>
      <p:sp>
        <p:nvSpPr>
          <p:cNvPr id="4" name="Title 1"/>
          <p:cNvSpPr>
            <a:spLocks noGrp="1"/>
          </p:cNvSpPr>
          <p:nvPr>
            <p:ph type="title"/>
          </p:nvPr>
        </p:nvSpPr>
        <p:spPr>
          <a:xfrm>
            <a:off x="457200" y="274638"/>
            <a:ext cx="8229600" cy="1143000"/>
          </a:xfrm>
        </p:spPr>
        <p:txBody>
          <a:bodyPr/>
          <a:lstStyle/>
          <a:p>
            <a:r>
              <a:rPr lang="he-IL" dirty="0">
                <a:solidFill>
                  <a:schemeClr val="tx2"/>
                </a:solidFill>
              </a:rPr>
              <a:t>חיסור מהירויות</a:t>
            </a:r>
            <a:endParaRPr lang="en-US" dirty="0">
              <a:solidFill>
                <a:schemeClr val="tx2"/>
              </a:solidFill>
            </a:endParaRPr>
          </a:p>
        </p:txBody>
      </p:sp>
    </p:spTree>
    <p:extLst>
      <p:ext uri="{BB962C8B-B14F-4D97-AF65-F5344CB8AC3E}">
        <p14:creationId xmlns:p14="http://schemas.microsoft.com/office/powerpoint/2010/main" val="7523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 calcmode="lin" valueType="num">
                                      <p:cBhvr additive="base">
                                        <p:cTn id="3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TotalTime>
  <Words>2066</Words>
  <Application>Microsoft Office PowerPoint</Application>
  <PresentationFormat>‫הצגה על המסך (4:3)</PresentationFormat>
  <Paragraphs>213</Paragraphs>
  <Slides>26</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26</vt:i4>
      </vt:variant>
    </vt:vector>
  </HeadingPairs>
  <TitlesOfParts>
    <vt:vector size="31" baseType="lpstr">
      <vt:lpstr>Arial</vt:lpstr>
      <vt:lpstr>Arial (Hebrew)</vt:lpstr>
      <vt:lpstr>Calibri</vt:lpstr>
      <vt:lpstr>David</vt:lpstr>
      <vt:lpstr>ערכת נושא של Office</vt:lpstr>
      <vt:lpstr>מכניקה</vt:lpstr>
      <vt:lpstr>מצגת של PowerPoint‏</vt:lpstr>
      <vt:lpstr>צירוף מהירויות</vt:lpstr>
      <vt:lpstr>צירוף מהירויות</vt:lpstr>
      <vt:lpstr>צירוף מהירויות</vt:lpstr>
      <vt:lpstr>צירוף מהירויות</vt:lpstr>
      <vt:lpstr>מצגת של PowerPoint‏</vt:lpstr>
      <vt:lpstr>חיבור מהירויות</vt:lpstr>
      <vt:lpstr>חיסור מהירויות</vt:lpstr>
      <vt:lpstr>מצגת של PowerPoint‏</vt:lpstr>
      <vt:lpstr>לאיזה כיוון כדאי לשגר רקטה בדרכה לחלל?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העתק ומהירות כווקטורים</vt:lpstr>
      <vt:lpstr>מצגת של PowerPoint‏</vt:lpstr>
      <vt:lpstr>חיבור וחיסור העתקים</vt:lpstr>
      <vt:lpstr>מצגת של PowerPoint‏</vt:lpstr>
      <vt:lpstr>תרגיל</vt:lpstr>
      <vt:lpstr>תרגיל</vt:lpstr>
      <vt:lpstr>תרגיל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פרק 7 - מכניקה</dc:title>
  <dc:creator>אורט-גוטמן</dc:creator>
  <cp:lastModifiedBy>Liat</cp:lastModifiedBy>
  <cp:revision>77</cp:revision>
  <dcterms:created xsi:type="dcterms:W3CDTF">2016-12-04T13:19:07Z</dcterms:created>
  <dcterms:modified xsi:type="dcterms:W3CDTF">2022-04-24T14:30:43Z</dcterms:modified>
</cp:coreProperties>
</file>