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4"/>
  </p:notesMasterIdLst>
  <p:sldIdLst>
    <p:sldId id="271" r:id="rId3"/>
    <p:sldId id="260" r:id="rId4"/>
    <p:sldId id="261" r:id="rId5"/>
    <p:sldId id="262" r:id="rId6"/>
    <p:sldId id="263" r:id="rId7"/>
    <p:sldId id="270"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120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715647-3E98-4739-86F0-3202DABE60E9}" type="datetimeFigureOut">
              <a:rPr lang="en-US" smtClean="0"/>
              <a:t>9/28/2016</a:t>
            </a:fld>
            <a:endParaRPr lang="en-US"/>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268F44-420B-437A-AFE7-57609A8AFEAB}" type="slidenum">
              <a:rPr lang="en-US" smtClean="0"/>
              <a:t>‹#›</a:t>
            </a:fld>
            <a:endParaRPr lang="en-US"/>
          </a:p>
        </p:txBody>
      </p:sp>
    </p:spTree>
    <p:extLst>
      <p:ext uri="{BB962C8B-B14F-4D97-AF65-F5344CB8AC3E}">
        <p14:creationId xmlns:p14="http://schemas.microsoft.com/office/powerpoint/2010/main" val="1121384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en-US" dirty="0"/>
          </a:p>
        </p:txBody>
      </p:sp>
      <p:sp>
        <p:nvSpPr>
          <p:cNvPr id="4" name="מציין מיקום של מספר שקופית 3"/>
          <p:cNvSpPr>
            <a:spLocks noGrp="1"/>
          </p:cNvSpPr>
          <p:nvPr>
            <p:ph type="sldNum" sz="quarter" idx="10"/>
          </p:nvPr>
        </p:nvSpPr>
        <p:spPr/>
        <p:txBody>
          <a:bodyPr/>
          <a:lstStyle/>
          <a:p>
            <a:fld id="{E462D724-F36E-40AE-8A03-4331A46F4549}" type="slidenum">
              <a:rPr lang="he-IL" smtClean="0">
                <a:solidFill>
                  <a:prstClr val="black"/>
                </a:solidFill>
              </a:rPr>
              <a:pPr/>
              <a:t>1</a:t>
            </a:fld>
            <a:endParaRPr lang="he-IL">
              <a:solidFill>
                <a:prstClr val="black"/>
              </a:solidFill>
            </a:endParaRPr>
          </a:p>
        </p:txBody>
      </p:sp>
    </p:spTree>
    <p:extLst>
      <p:ext uri="{BB962C8B-B14F-4D97-AF65-F5344CB8AC3E}">
        <p14:creationId xmlns:p14="http://schemas.microsoft.com/office/powerpoint/2010/main" val="508899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dirty="0" smtClean="0"/>
              <a:t>לקריאה נוספת על </a:t>
            </a:r>
            <a:r>
              <a:rPr lang="en-US" dirty="0" smtClean="0"/>
              <a:t>MRI</a:t>
            </a:r>
            <a:r>
              <a:rPr lang="he-IL" dirty="0" smtClean="0"/>
              <a:t>:</a:t>
            </a:r>
          </a:p>
          <a:p>
            <a:pPr algn="r" rtl="1"/>
            <a:r>
              <a:rPr lang="en-US" dirty="0" smtClean="0"/>
              <a:t>https://he.wikipedia.org/wiki/%D7%93%D7%99%D7%9E%D7%95%D7%AA_%D7%AA%D7%94%D7%95%D7%93%D7%94_%D7%9E%D7%92%D7%A0%D7%98%D7%99%D7%AA</a:t>
            </a:r>
            <a:r>
              <a:rPr lang="he-IL" dirty="0" smtClean="0"/>
              <a:t> </a:t>
            </a:r>
            <a:endParaRPr lang="en-US" dirty="0"/>
          </a:p>
        </p:txBody>
      </p:sp>
      <p:sp>
        <p:nvSpPr>
          <p:cNvPr id="4" name="מציין מיקום של מספר שקופית 3"/>
          <p:cNvSpPr>
            <a:spLocks noGrp="1"/>
          </p:cNvSpPr>
          <p:nvPr>
            <p:ph type="sldNum" sz="quarter" idx="10"/>
          </p:nvPr>
        </p:nvSpPr>
        <p:spPr/>
        <p:txBody>
          <a:bodyPr/>
          <a:lstStyle/>
          <a:p>
            <a:fld id="{3C35114B-6BDB-4F50-8501-799B23D4B1D3}"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6282395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67" y="0"/>
            <a:ext cx="9199136" cy="6858000"/>
          </a:xfrm>
          <a:prstGeom prst="rect">
            <a:avLst/>
          </a:prstGeom>
        </p:spPr>
      </p:pic>
      <p:pic>
        <p:nvPicPr>
          <p:cNvPr id="8" name="Picture 2" descr="K:\מדעי המוח\Logo\Brain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6375" y="4749800"/>
            <a:ext cx="2528688" cy="1991567"/>
          </a:xfrm>
          <a:prstGeom prst="rect">
            <a:avLst/>
          </a:prstGeom>
          <a:noFill/>
          <a:extLst>
            <a:ext uri="{909E8E84-426E-40DD-AFC4-6F175D3DCCD1}">
              <a14:hiddenFill xmlns:a14="http://schemas.microsoft.com/office/drawing/2010/main">
                <a:solidFill>
                  <a:srgbClr val="FFFFFF"/>
                </a:solidFill>
              </a14:hiddenFill>
            </a:ext>
          </a:extLst>
        </p:spPr>
      </p:pic>
      <p:sp>
        <p:nvSpPr>
          <p:cNvPr id="2" name="כותרת 1"/>
          <p:cNvSpPr>
            <a:spLocks noGrp="1"/>
          </p:cNvSpPr>
          <p:nvPr>
            <p:ph type="ctrTitle"/>
          </p:nvPr>
        </p:nvSpPr>
        <p:spPr>
          <a:xfrm>
            <a:off x="685800" y="2130425"/>
            <a:ext cx="7772400" cy="1470025"/>
          </a:xfrm>
          <a:prstGeom prst="rect">
            <a:avLst/>
          </a:prstGeom>
        </p:spPr>
        <p:txBody>
          <a:bodyPr>
            <a:normAutofit/>
          </a:bodyPr>
          <a:lstStyle>
            <a:lvl1pPr algn="ctr">
              <a:defRPr sz="4400"/>
            </a:lvl1pPr>
          </a:lstStyle>
          <a:p>
            <a:r>
              <a:rPr lang="he-IL" smtClean="0"/>
              <a:t>לחץ כדי לערוך סגנון כותרת של תבנית בסיס</a:t>
            </a:r>
            <a:endParaRPr lang="he-IL" dirty="0"/>
          </a:p>
        </p:txBody>
      </p:sp>
      <p:sp>
        <p:nvSpPr>
          <p:cNvPr id="3" name="כותרת משנה 2"/>
          <p:cNvSpPr>
            <a:spLocks noGrp="1"/>
          </p:cNvSpPr>
          <p:nvPr>
            <p:ph type="subTitle" idx="1"/>
          </p:nvPr>
        </p:nvSpPr>
        <p:spPr>
          <a:xfrm>
            <a:off x="1371600" y="3886200"/>
            <a:ext cx="6400800" cy="1752600"/>
          </a:xfrm>
          <a:prstGeom prst="rect">
            <a:avLst/>
          </a:prstGeom>
        </p:spPr>
        <p:txBody>
          <a:bodyPr>
            <a:normAutofit/>
          </a:bodyPr>
          <a:lstStyle>
            <a:lvl1pPr marL="0" indent="0" algn="ctr">
              <a:buNone/>
              <a:defRPr sz="3200" b="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white">
                  <a:tint val="75000"/>
                </a:prstClr>
              </a:solidFill>
            </a:endParaRPr>
          </a:p>
        </p:txBody>
      </p:sp>
      <p:sp>
        <p:nvSpPr>
          <p:cNvPr id="6" name="מציין מיקום של מספר שקופית 5"/>
          <p:cNvSpPr>
            <a:spLocks noGrp="1"/>
          </p:cNvSpPr>
          <p:nvPr>
            <p:ph type="sldNum" sz="quarter" idx="12"/>
          </p:nvPr>
        </p:nvSpPr>
        <p:spPr/>
        <p:txBody>
          <a:body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pic>
        <p:nvPicPr>
          <p:cNvPr id="9" name="תמונה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567" y="0"/>
            <a:ext cx="9199136" cy="6858000"/>
          </a:xfrm>
          <a:prstGeom prst="rect">
            <a:avLst/>
          </a:prstGeom>
        </p:spPr>
      </p:pic>
      <p:pic>
        <p:nvPicPr>
          <p:cNvPr id="10" name="Picture 2" descr="K:\מדעי המוח\Logo\BrainLogo.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26375" y="4749800"/>
            <a:ext cx="2528688" cy="1991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048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1600200"/>
            <a:ext cx="8229600" cy="4525963"/>
          </a:xfrm>
          <a:prstGeom prst="rect">
            <a:avLst/>
          </a:prstGeo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white">
                  <a:tint val="75000"/>
                </a:prstClr>
              </a:solidFill>
            </a:endParaRPr>
          </a:p>
        </p:txBody>
      </p:sp>
      <p:sp>
        <p:nvSpPr>
          <p:cNvPr id="6" name="מציין מיקום של מספר שקופית 5"/>
          <p:cNvSpPr>
            <a:spLocks noGrp="1"/>
          </p:cNvSpPr>
          <p:nvPr>
            <p:ph type="sldNum" sz="quarter" idx="12"/>
          </p:nvPr>
        </p:nvSpPr>
        <p:spPr/>
        <p:txBody>
          <a:body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305838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a:prstGeom prst="rect">
            <a:avLst/>
          </a:prstGeo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a:prstGeom prst="rect">
            <a:avLst/>
          </a:prstGeo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white">
                  <a:tint val="75000"/>
                </a:prstClr>
              </a:solidFill>
            </a:endParaRPr>
          </a:p>
        </p:txBody>
      </p:sp>
      <p:sp>
        <p:nvSpPr>
          <p:cNvPr id="6" name="מציין מיקום של מספר שקופית 5"/>
          <p:cNvSpPr>
            <a:spLocks noGrp="1"/>
          </p:cNvSpPr>
          <p:nvPr>
            <p:ph type="sldNum" sz="quarter" idx="12"/>
          </p:nvPr>
        </p:nvSpPr>
        <p:spPr/>
        <p:txBody>
          <a:body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13821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pic>
        <p:nvPicPr>
          <p:cNvPr id="8" name="תמונה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567" y="0"/>
            <a:ext cx="9199136" cy="6858000"/>
          </a:xfrm>
          <a:prstGeom prst="rect">
            <a:avLst/>
          </a:prstGeom>
        </p:spPr>
      </p:pic>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solidFill>
                  <a:srgbClr val="5B5B5B">
                    <a:tint val="75000"/>
                  </a:srgbClr>
                </a:solidFill>
              </a:rPr>
              <a:pPr/>
              <a:t>כ"ה/אלול/תשע"ו</a:t>
            </a:fld>
            <a:endParaRPr lang="he-IL">
              <a:solidFill>
                <a:srgbClr val="5B5B5B">
                  <a:tint val="75000"/>
                </a:srgbClr>
              </a:solidFill>
            </a:endParaRPr>
          </a:p>
        </p:txBody>
      </p:sp>
      <p:sp>
        <p:nvSpPr>
          <p:cNvPr id="5" name="מציין מיקום של כותרת תחתונה 4"/>
          <p:cNvSpPr>
            <a:spLocks noGrp="1"/>
          </p:cNvSpPr>
          <p:nvPr>
            <p:ph type="ftr" sz="quarter" idx="11"/>
          </p:nvPr>
        </p:nvSpPr>
        <p:spPr/>
        <p:txBody>
          <a:bodyPr/>
          <a:lstStyle/>
          <a:p>
            <a:endParaRPr lang="he-IL">
              <a:solidFill>
                <a:srgbClr val="5B5B5B">
                  <a:tint val="75000"/>
                </a:srgbClr>
              </a:solidFill>
            </a:endParaRPr>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solidFill>
                  <a:srgbClr val="5B5B5B">
                    <a:tint val="75000"/>
                  </a:srgbClr>
                </a:solidFill>
              </a:rPr>
              <a:pPr/>
              <a:t>‹#›</a:t>
            </a:fld>
            <a:endParaRPr lang="he-IL">
              <a:solidFill>
                <a:srgbClr val="5B5B5B">
                  <a:tint val="75000"/>
                </a:srgbClr>
              </a:solidFill>
            </a:endParaRPr>
          </a:p>
        </p:txBody>
      </p:sp>
      <p:pic>
        <p:nvPicPr>
          <p:cNvPr id="9" name="Picture 2" descr="K:\מדעי המוח\Logo\BrainLogo.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26375" y="4749800"/>
            <a:ext cx="2528688" cy="1991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7763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solidFill>
                  <a:srgbClr val="5B5B5B">
                    <a:tint val="75000"/>
                  </a:srgbClr>
                </a:solidFill>
              </a:rPr>
              <a:pPr/>
              <a:t>כ"ה/אלול/תשע"ו</a:t>
            </a:fld>
            <a:endParaRPr lang="he-IL">
              <a:solidFill>
                <a:srgbClr val="5B5B5B">
                  <a:tint val="75000"/>
                </a:srgbClr>
              </a:solidFill>
            </a:endParaRPr>
          </a:p>
        </p:txBody>
      </p:sp>
      <p:sp>
        <p:nvSpPr>
          <p:cNvPr id="5" name="מציין מיקום של כותרת תחתונה 4"/>
          <p:cNvSpPr>
            <a:spLocks noGrp="1"/>
          </p:cNvSpPr>
          <p:nvPr>
            <p:ph type="ftr" sz="quarter" idx="11"/>
          </p:nvPr>
        </p:nvSpPr>
        <p:spPr/>
        <p:txBody>
          <a:bodyPr/>
          <a:lstStyle/>
          <a:p>
            <a:endParaRPr lang="he-IL">
              <a:solidFill>
                <a:srgbClr val="5B5B5B">
                  <a:tint val="75000"/>
                </a:srgbClr>
              </a:solidFill>
            </a:endParaRPr>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solidFill>
                  <a:srgbClr val="5B5B5B">
                    <a:tint val="75000"/>
                  </a:srgbClr>
                </a:solidFill>
              </a:rPr>
              <a:pPr/>
              <a:t>‹#›</a:t>
            </a:fld>
            <a:endParaRPr lang="he-IL">
              <a:solidFill>
                <a:srgbClr val="5B5B5B">
                  <a:tint val="75000"/>
                </a:srgbClr>
              </a:solidFill>
            </a:endParaRPr>
          </a:p>
        </p:txBody>
      </p:sp>
    </p:spTree>
    <p:extLst>
      <p:ext uri="{BB962C8B-B14F-4D97-AF65-F5344CB8AC3E}">
        <p14:creationId xmlns:p14="http://schemas.microsoft.com/office/powerpoint/2010/main" val="2664180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solidFill>
                  <a:srgbClr val="5B5B5B">
                    <a:tint val="75000"/>
                  </a:srgbClr>
                </a:solidFill>
              </a:rPr>
              <a:pPr/>
              <a:t>כ"ה/אלול/תשע"ו</a:t>
            </a:fld>
            <a:endParaRPr lang="he-IL">
              <a:solidFill>
                <a:srgbClr val="5B5B5B">
                  <a:tint val="75000"/>
                </a:srgbClr>
              </a:solidFill>
            </a:endParaRPr>
          </a:p>
        </p:txBody>
      </p:sp>
      <p:sp>
        <p:nvSpPr>
          <p:cNvPr id="5" name="מציין מיקום של כותרת תחתונה 4"/>
          <p:cNvSpPr>
            <a:spLocks noGrp="1"/>
          </p:cNvSpPr>
          <p:nvPr>
            <p:ph type="ftr" sz="quarter" idx="11"/>
          </p:nvPr>
        </p:nvSpPr>
        <p:spPr/>
        <p:txBody>
          <a:bodyPr/>
          <a:lstStyle/>
          <a:p>
            <a:endParaRPr lang="he-IL">
              <a:solidFill>
                <a:srgbClr val="5B5B5B">
                  <a:tint val="75000"/>
                </a:srgbClr>
              </a:solidFill>
            </a:endParaRPr>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solidFill>
                  <a:srgbClr val="5B5B5B">
                    <a:tint val="75000"/>
                  </a:srgbClr>
                </a:solidFill>
              </a:rPr>
              <a:pPr/>
              <a:t>‹#›</a:t>
            </a:fld>
            <a:endParaRPr lang="he-IL">
              <a:solidFill>
                <a:srgbClr val="5B5B5B">
                  <a:tint val="75000"/>
                </a:srgbClr>
              </a:solidFill>
            </a:endParaRPr>
          </a:p>
        </p:txBody>
      </p:sp>
    </p:spTree>
    <p:extLst>
      <p:ext uri="{BB962C8B-B14F-4D97-AF65-F5344CB8AC3E}">
        <p14:creationId xmlns:p14="http://schemas.microsoft.com/office/powerpoint/2010/main" val="417013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solidFill>
                  <a:srgbClr val="5B5B5B">
                    <a:tint val="75000"/>
                  </a:srgbClr>
                </a:solidFill>
              </a:rPr>
              <a:pPr/>
              <a:t>כ"ה/אלול/תשע"ו</a:t>
            </a:fld>
            <a:endParaRPr lang="he-IL">
              <a:solidFill>
                <a:srgbClr val="5B5B5B">
                  <a:tint val="75000"/>
                </a:srgbClr>
              </a:solidFill>
            </a:endParaRPr>
          </a:p>
        </p:txBody>
      </p:sp>
      <p:sp>
        <p:nvSpPr>
          <p:cNvPr id="6" name="מציין מיקום של כותרת תחתונה 5"/>
          <p:cNvSpPr>
            <a:spLocks noGrp="1"/>
          </p:cNvSpPr>
          <p:nvPr>
            <p:ph type="ftr" sz="quarter" idx="11"/>
          </p:nvPr>
        </p:nvSpPr>
        <p:spPr/>
        <p:txBody>
          <a:bodyPr/>
          <a:lstStyle/>
          <a:p>
            <a:endParaRPr lang="he-IL">
              <a:solidFill>
                <a:srgbClr val="5B5B5B">
                  <a:tint val="75000"/>
                </a:srgbClr>
              </a:solidFill>
            </a:endParaRPr>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solidFill>
                  <a:srgbClr val="5B5B5B">
                    <a:tint val="75000"/>
                  </a:srgbClr>
                </a:solidFill>
              </a:rPr>
              <a:pPr/>
              <a:t>‹#›</a:t>
            </a:fld>
            <a:endParaRPr lang="he-IL">
              <a:solidFill>
                <a:srgbClr val="5B5B5B">
                  <a:tint val="75000"/>
                </a:srgbClr>
              </a:solidFill>
            </a:endParaRPr>
          </a:p>
        </p:txBody>
      </p:sp>
    </p:spTree>
    <p:extLst>
      <p:ext uri="{BB962C8B-B14F-4D97-AF65-F5344CB8AC3E}">
        <p14:creationId xmlns:p14="http://schemas.microsoft.com/office/powerpoint/2010/main" val="2187998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E7438E1-117D-44FB-AC24-B79D899BA877}" type="datetimeFigureOut">
              <a:rPr lang="he-IL" smtClean="0">
                <a:solidFill>
                  <a:srgbClr val="5B5B5B">
                    <a:tint val="75000"/>
                  </a:srgbClr>
                </a:solidFill>
              </a:rPr>
              <a:pPr/>
              <a:t>כ"ה/אלול/תשע"ו</a:t>
            </a:fld>
            <a:endParaRPr lang="he-IL">
              <a:solidFill>
                <a:srgbClr val="5B5B5B">
                  <a:tint val="75000"/>
                </a:srgbClr>
              </a:solidFill>
            </a:endParaRPr>
          </a:p>
        </p:txBody>
      </p:sp>
      <p:sp>
        <p:nvSpPr>
          <p:cNvPr id="8" name="מציין מיקום של כותרת תחתונה 7"/>
          <p:cNvSpPr>
            <a:spLocks noGrp="1"/>
          </p:cNvSpPr>
          <p:nvPr>
            <p:ph type="ftr" sz="quarter" idx="11"/>
          </p:nvPr>
        </p:nvSpPr>
        <p:spPr/>
        <p:txBody>
          <a:bodyPr/>
          <a:lstStyle/>
          <a:p>
            <a:endParaRPr lang="he-IL">
              <a:solidFill>
                <a:srgbClr val="5B5B5B">
                  <a:tint val="75000"/>
                </a:srgbClr>
              </a:solidFill>
            </a:endParaRPr>
          </a:p>
        </p:txBody>
      </p:sp>
      <p:sp>
        <p:nvSpPr>
          <p:cNvPr id="9" name="מציין מיקום של מספר שקופית 8"/>
          <p:cNvSpPr>
            <a:spLocks noGrp="1"/>
          </p:cNvSpPr>
          <p:nvPr>
            <p:ph type="sldNum" sz="quarter" idx="12"/>
          </p:nvPr>
        </p:nvSpPr>
        <p:spPr/>
        <p:txBody>
          <a:bodyPr/>
          <a:lstStyle/>
          <a:p>
            <a:fld id="{DAF22AC9-109E-4E4D-92F9-530E51D9A3A2}" type="slidenum">
              <a:rPr lang="he-IL" smtClean="0">
                <a:solidFill>
                  <a:srgbClr val="5B5B5B">
                    <a:tint val="75000"/>
                  </a:srgbClr>
                </a:solidFill>
              </a:rPr>
              <a:pPr/>
              <a:t>‹#›</a:t>
            </a:fld>
            <a:endParaRPr lang="he-IL">
              <a:solidFill>
                <a:srgbClr val="5B5B5B">
                  <a:tint val="75000"/>
                </a:srgbClr>
              </a:solidFill>
            </a:endParaRPr>
          </a:p>
        </p:txBody>
      </p:sp>
    </p:spTree>
    <p:extLst>
      <p:ext uri="{BB962C8B-B14F-4D97-AF65-F5344CB8AC3E}">
        <p14:creationId xmlns:p14="http://schemas.microsoft.com/office/powerpoint/2010/main" val="2538092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E7438E1-117D-44FB-AC24-B79D899BA877}" type="datetimeFigureOut">
              <a:rPr lang="he-IL" smtClean="0">
                <a:solidFill>
                  <a:srgbClr val="5B5B5B">
                    <a:tint val="75000"/>
                  </a:srgbClr>
                </a:solidFill>
              </a:rPr>
              <a:pPr/>
              <a:t>כ"ה/אלול/תשע"ו</a:t>
            </a:fld>
            <a:endParaRPr lang="he-IL">
              <a:solidFill>
                <a:srgbClr val="5B5B5B">
                  <a:tint val="75000"/>
                </a:srgbClr>
              </a:solidFill>
            </a:endParaRPr>
          </a:p>
        </p:txBody>
      </p:sp>
      <p:sp>
        <p:nvSpPr>
          <p:cNvPr id="4" name="מציין מיקום של כותרת תחתונה 3"/>
          <p:cNvSpPr>
            <a:spLocks noGrp="1"/>
          </p:cNvSpPr>
          <p:nvPr>
            <p:ph type="ftr" sz="quarter" idx="11"/>
          </p:nvPr>
        </p:nvSpPr>
        <p:spPr/>
        <p:txBody>
          <a:bodyPr/>
          <a:lstStyle/>
          <a:p>
            <a:endParaRPr lang="he-IL">
              <a:solidFill>
                <a:srgbClr val="5B5B5B">
                  <a:tint val="75000"/>
                </a:srgbClr>
              </a:solidFill>
            </a:endParaRPr>
          </a:p>
        </p:txBody>
      </p:sp>
      <p:sp>
        <p:nvSpPr>
          <p:cNvPr id="5" name="מציין מיקום של מספר שקופית 4"/>
          <p:cNvSpPr>
            <a:spLocks noGrp="1"/>
          </p:cNvSpPr>
          <p:nvPr>
            <p:ph type="sldNum" sz="quarter" idx="12"/>
          </p:nvPr>
        </p:nvSpPr>
        <p:spPr/>
        <p:txBody>
          <a:bodyPr/>
          <a:lstStyle/>
          <a:p>
            <a:fld id="{DAF22AC9-109E-4E4D-92F9-530E51D9A3A2}" type="slidenum">
              <a:rPr lang="he-IL" smtClean="0">
                <a:solidFill>
                  <a:srgbClr val="5B5B5B">
                    <a:tint val="75000"/>
                  </a:srgbClr>
                </a:solidFill>
              </a:rPr>
              <a:pPr/>
              <a:t>‹#›</a:t>
            </a:fld>
            <a:endParaRPr lang="he-IL">
              <a:solidFill>
                <a:srgbClr val="5B5B5B">
                  <a:tint val="75000"/>
                </a:srgbClr>
              </a:solidFill>
            </a:endParaRPr>
          </a:p>
        </p:txBody>
      </p:sp>
    </p:spTree>
    <p:extLst>
      <p:ext uri="{BB962C8B-B14F-4D97-AF65-F5344CB8AC3E}">
        <p14:creationId xmlns:p14="http://schemas.microsoft.com/office/powerpoint/2010/main" val="829195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E7438E1-117D-44FB-AC24-B79D899BA877}" type="datetimeFigureOut">
              <a:rPr lang="he-IL" smtClean="0">
                <a:solidFill>
                  <a:srgbClr val="5B5B5B">
                    <a:tint val="75000"/>
                  </a:srgbClr>
                </a:solidFill>
              </a:rPr>
              <a:pPr/>
              <a:t>כ"ה/אלול/תשע"ו</a:t>
            </a:fld>
            <a:endParaRPr lang="he-IL">
              <a:solidFill>
                <a:srgbClr val="5B5B5B">
                  <a:tint val="75000"/>
                </a:srgbClr>
              </a:solidFill>
            </a:endParaRPr>
          </a:p>
        </p:txBody>
      </p:sp>
      <p:sp>
        <p:nvSpPr>
          <p:cNvPr id="3" name="מציין מיקום של כותרת תחתונה 2"/>
          <p:cNvSpPr>
            <a:spLocks noGrp="1"/>
          </p:cNvSpPr>
          <p:nvPr>
            <p:ph type="ftr" sz="quarter" idx="11"/>
          </p:nvPr>
        </p:nvSpPr>
        <p:spPr/>
        <p:txBody>
          <a:bodyPr/>
          <a:lstStyle/>
          <a:p>
            <a:endParaRPr lang="he-IL">
              <a:solidFill>
                <a:srgbClr val="5B5B5B">
                  <a:tint val="75000"/>
                </a:srgbClr>
              </a:solidFill>
            </a:endParaRPr>
          </a:p>
        </p:txBody>
      </p:sp>
      <p:sp>
        <p:nvSpPr>
          <p:cNvPr id="4" name="מציין מיקום של מספר שקופית 3"/>
          <p:cNvSpPr>
            <a:spLocks noGrp="1"/>
          </p:cNvSpPr>
          <p:nvPr>
            <p:ph type="sldNum" sz="quarter" idx="12"/>
          </p:nvPr>
        </p:nvSpPr>
        <p:spPr/>
        <p:txBody>
          <a:bodyPr/>
          <a:lstStyle/>
          <a:p>
            <a:fld id="{DAF22AC9-109E-4E4D-92F9-530E51D9A3A2}" type="slidenum">
              <a:rPr lang="he-IL" smtClean="0">
                <a:solidFill>
                  <a:srgbClr val="5B5B5B">
                    <a:tint val="75000"/>
                  </a:srgbClr>
                </a:solidFill>
              </a:rPr>
              <a:pPr/>
              <a:t>‹#›</a:t>
            </a:fld>
            <a:endParaRPr lang="he-IL">
              <a:solidFill>
                <a:srgbClr val="5B5B5B">
                  <a:tint val="75000"/>
                </a:srgbClr>
              </a:solidFill>
            </a:endParaRPr>
          </a:p>
        </p:txBody>
      </p:sp>
    </p:spTree>
    <p:extLst>
      <p:ext uri="{BB962C8B-B14F-4D97-AF65-F5344CB8AC3E}">
        <p14:creationId xmlns:p14="http://schemas.microsoft.com/office/powerpoint/2010/main" val="3549820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solidFill>
                  <a:srgbClr val="5B5B5B">
                    <a:tint val="75000"/>
                  </a:srgbClr>
                </a:solidFill>
              </a:rPr>
              <a:pPr/>
              <a:t>כ"ה/אלול/תשע"ו</a:t>
            </a:fld>
            <a:endParaRPr lang="he-IL">
              <a:solidFill>
                <a:srgbClr val="5B5B5B">
                  <a:tint val="75000"/>
                </a:srgbClr>
              </a:solidFill>
            </a:endParaRPr>
          </a:p>
        </p:txBody>
      </p:sp>
      <p:sp>
        <p:nvSpPr>
          <p:cNvPr id="6" name="מציין מיקום של כותרת תחתונה 5"/>
          <p:cNvSpPr>
            <a:spLocks noGrp="1"/>
          </p:cNvSpPr>
          <p:nvPr>
            <p:ph type="ftr" sz="quarter" idx="11"/>
          </p:nvPr>
        </p:nvSpPr>
        <p:spPr/>
        <p:txBody>
          <a:bodyPr/>
          <a:lstStyle/>
          <a:p>
            <a:endParaRPr lang="he-IL">
              <a:solidFill>
                <a:srgbClr val="5B5B5B">
                  <a:tint val="75000"/>
                </a:srgbClr>
              </a:solidFill>
            </a:endParaRPr>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solidFill>
                  <a:srgbClr val="5B5B5B">
                    <a:tint val="75000"/>
                  </a:srgbClr>
                </a:solidFill>
              </a:rPr>
              <a:pPr/>
              <a:t>‹#›</a:t>
            </a:fld>
            <a:endParaRPr lang="he-IL">
              <a:solidFill>
                <a:srgbClr val="5B5B5B">
                  <a:tint val="75000"/>
                </a:srgbClr>
              </a:solidFill>
            </a:endParaRPr>
          </a:p>
        </p:txBody>
      </p:sp>
    </p:spTree>
    <p:extLst>
      <p:ext uri="{BB962C8B-B14F-4D97-AF65-F5344CB8AC3E}">
        <p14:creationId xmlns:p14="http://schemas.microsoft.com/office/powerpoint/2010/main" val="23543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57200" y="1600200"/>
            <a:ext cx="8229600" cy="4525963"/>
          </a:xfrm>
          <a:prstGeom prst="rect">
            <a:avLst/>
          </a:prstGeo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white">
                  <a:tint val="75000"/>
                </a:prstClr>
              </a:solidFill>
            </a:endParaRPr>
          </a:p>
        </p:txBody>
      </p:sp>
      <p:sp>
        <p:nvSpPr>
          <p:cNvPr id="6" name="מציין מיקום של מספר שקופית 5"/>
          <p:cNvSpPr>
            <a:spLocks noGrp="1"/>
          </p:cNvSpPr>
          <p:nvPr>
            <p:ph type="sldNum" sz="quarter" idx="12"/>
          </p:nvPr>
        </p:nvSpPr>
        <p:spPr/>
        <p:txBody>
          <a:body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461360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ציור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solidFill>
                  <a:srgbClr val="5B5B5B">
                    <a:tint val="75000"/>
                  </a:srgbClr>
                </a:solidFill>
              </a:rPr>
              <a:pPr/>
              <a:t>כ"ה/אלול/תשע"ו</a:t>
            </a:fld>
            <a:endParaRPr lang="he-IL">
              <a:solidFill>
                <a:srgbClr val="5B5B5B">
                  <a:tint val="75000"/>
                </a:srgbClr>
              </a:solidFill>
            </a:endParaRPr>
          </a:p>
        </p:txBody>
      </p:sp>
      <p:sp>
        <p:nvSpPr>
          <p:cNvPr id="6" name="מציין מיקום של כותרת תחתונה 5"/>
          <p:cNvSpPr>
            <a:spLocks noGrp="1"/>
          </p:cNvSpPr>
          <p:nvPr>
            <p:ph type="ftr" sz="quarter" idx="11"/>
          </p:nvPr>
        </p:nvSpPr>
        <p:spPr/>
        <p:txBody>
          <a:bodyPr/>
          <a:lstStyle/>
          <a:p>
            <a:endParaRPr lang="he-IL">
              <a:solidFill>
                <a:srgbClr val="5B5B5B">
                  <a:tint val="75000"/>
                </a:srgbClr>
              </a:solidFill>
            </a:endParaRPr>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solidFill>
                  <a:srgbClr val="5B5B5B">
                    <a:tint val="75000"/>
                  </a:srgbClr>
                </a:solidFill>
              </a:rPr>
              <a:pPr/>
              <a:t>‹#›</a:t>
            </a:fld>
            <a:endParaRPr lang="he-IL">
              <a:solidFill>
                <a:srgbClr val="5B5B5B">
                  <a:tint val="75000"/>
                </a:srgbClr>
              </a:solidFill>
            </a:endParaRPr>
          </a:p>
        </p:txBody>
      </p:sp>
    </p:spTree>
    <p:extLst>
      <p:ext uri="{BB962C8B-B14F-4D97-AF65-F5344CB8AC3E}">
        <p14:creationId xmlns:p14="http://schemas.microsoft.com/office/powerpoint/2010/main" val="40941652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solidFill>
                  <a:srgbClr val="5B5B5B">
                    <a:tint val="75000"/>
                  </a:srgbClr>
                </a:solidFill>
              </a:rPr>
              <a:pPr/>
              <a:t>כ"ה/אלול/תשע"ו</a:t>
            </a:fld>
            <a:endParaRPr lang="he-IL">
              <a:solidFill>
                <a:srgbClr val="5B5B5B">
                  <a:tint val="75000"/>
                </a:srgbClr>
              </a:solidFill>
            </a:endParaRPr>
          </a:p>
        </p:txBody>
      </p:sp>
      <p:sp>
        <p:nvSpPr>
          <p:cNvPr id="5" name="מציין מיקום של כותרת תחתונה 4"/>
          <p:cNvSpPr>
            <a:spLocks noGrp="1"/>
          </p:cNvSpPr>
          <p:nvPr>
            <p:ph type="ftr" sz="quarter" idx="11"/>
          </p:nvPr>
        </p:nvSpPr>
        <p:spPr/>
        <p:txBody>
          <a:bodyPr/>
          <a:lstStyle/>
          <a:p>
            <a:endParaRPr lang="he-IL">
              <a:solidFill>
                <a:srgbClr val="5B5B5B">
                  <a:tint val="75000"/>
                </a:srgbClr>
              </a:solidFill>
            </a:endParaRPr>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solidFill>
                  <a:srgbClr val="5B5B5B">
                    <a:tint val="75000"/>
                  </a:srgbClr>
                </a:solidFill>
              </a:rPr>
              <a:pPr/>
              <a:t>‹#›</a:t>
            </a:fld>
            <a:endParaRPr lang="he-IL">
              <a:solidFill>
                <a:srgbClr val="5B5B5B">
                  <a:tint val="75000"/>
                </a:srgbClr>
              </a:solidFill>
            </a:endParaRPr>
          </a:p>
        </p:txBody>
      </p:sp>
    </p:spTree>
    <p:extLst>
      <p:ext uri="{BB962C8B-B14F-4D97-AF65-F5344CB8AC3E}">
        <p14:creationId xmlns:p14="http://schemas.microsoft.com/office/powerpoint/2010/main" val="1686886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solidFill>
                  <a:srgbClr val="5B5B5B">
                    <a:tint val="75000"/>
                  </a:srgbClr>
                </a:solidFill>
              </a:rPr>
              <a:pPr/>
              <a:t>כ"ה/אלול/תשע"ו</a:t>
            </a:fld>
            <a:endParaRPr lang="he-IL">
              <a:solidFill>
                <a:srgbClr val="5B5B5B">
                  <a:tint val="75000"/>
                </a:srgbClr>
              </a:solidFill>
            </a:endParaRPr>
          </a:p>
        </p:txBody>
      </p:sp>
      <p:sp>
        <p:nvSpPr>
          <p:cNvPr id="5" name="מציין מיקום של כותרת תחתונה 4"/>
          <p:cNvSpPr>
            <a:spLocks noGrp="1"/>
          </p:cNvSpPr>
          <p:nvPr>
            <p:ph type="ftr" sz="quarter" idx="11"/>
          </p:nvPr>
        </p:nvSpPr>
        <p:spPr/>
        <p:txBody>
          <a:bodyPr/>
          <a:lstStyle/>
          <a:p>
            <a:endParaRPr lang="he-IL">
              <a:solidFill>
                <a:srgbClr val="5B5B5B">
                  <a:tint val="75000"/>
                </a:srgbClr>
              </a:solidFill>
            </a:endParaRPr>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solidFill>
                  <a:srgbClr val="5B5B5B">
                    <a:tint val="75000"/>
                  </a:srgbClr>
                </a:solidFill>
              </a:rPr>
              <a:pPr/>
              <a:t>‹#›</a:t>
            </a:fld>
            <a:endParaRPr lang="he-IL">
              <a:solidFill>
                <a:srgbClr val="5B5B5B">
                  <a:tint val="75000"/>
                </a:srgbClr>
              </a:solidFill>
            </a:endParaRPr>
          </a:p>
        </p:txBody>
      </p:sp>
    </p:spTree>
    <p:extLst>
      <p:ext uri="{BB962C8B-B14F-4D97-AF65-F5344CB8AC3E}">
        <p14:creationId xmlns:p14="http://schemas.microsoft.com/office/powerpoint/2010/main" val="997067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a:prstGeom prst="rect">
            <a:avLst/>
          </a:prstGeo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white">
                  <a:tint val="75000"/>
                </a:prstClr>
              </a:solidFill>
            </a:endParaRPr>
          </a:p>
        </p:txBody>
      </p:sp>
      <p:sp>
        <p:nvSpPr>
          <p:cNvPr id="6" name="מציין מיקום של מספר שקופית 5"/>
          <p:cNvSpPr>
            <a:spLocks noGrp="1"/>
          </p:cNvSpPr>
          <p:nvPr>
            <p:ph type="sldNum" sz="quarter" idx="12"/>
          </p:nvPr>
        </p:nvSpPr>
        <p:spPr/>
        <p:txBody>
          <a:body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259835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white">
                  <a:tint val="75000"/>
                </a:prstClr>
              </a:solidFill>
            </a:endParaRPr>
          </a:p>
        </p:txBody>
      </p:sp>
      <p:sp>
        <p:nvSpPr>
          <p:cNvPr id="7" name="מציין מיקום של מספר שקופית 6"/>
          <p:cNvSpPr>
            <a:spLocks noGrp="1"/>
          </p:cNvSpPr>
          <p:nvPr>
            <p:ph type="sldNum" sz="quarter" idx="12"/>
          </p:nvPr>
        </p:nvSpPr>
        <p:spPr/>
        <p:txBody>
          <a:body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676944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a:prstGeom prst="rect">
            <a:avLst/>
          </a:prstGeo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8" name="מציין מיקום של כותרת תחתונה 7"/>
          <p:cNvSpPr>
            <a:spLocks noGrp="1"/>
          </p:cNvSpPr>
          <p:nvPr>
            <p:ph type="ftr" sz="quarter" idx="11"/>
          </p:nvPr>
        </p:nvSpPr>
        <p:spPr/>
        <p:txBody>
          <a:bodyPr/>
          <a:lstStyle/>
          <a:p>
            <a:endParaRPr lang="en-US">
              <a:solidFill>
                <a:prstClr val="white">
                  <a:tint val="75000"/>
                </a:prstClr>
              </a:solidFill>
            </a:endParaRPr>
          </a:p>
        </p:txBody>
      </p:sp>
      <p:sp>
        <p:nvSpPr>
          <p:cNvPr id="9" name="מציין מיקום של מספר שקופית 8"/>
          <p:cNvSpPr>
            <a:spLocks noGrp="1"/>
          </p:cNvSpPr>
          <p:nvPr>
            <p:ph type="sldNum" sz="quarter" idx="12"/>
          </p:nvPr>
        </p:nvSpPr>
        <p:spPr/>
        <p:txBody>
          <a:body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275105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430418"/>
            <a:ext cx="82296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4" name="מציין מיקום של כותרת תחתונה 3"/>
          <p:cNvSpPr>
            <a:spLocks noGrp="1"/>
          </p:cNvSpPr>
          <p:nvPr>
            <p:ph type="ftr" sz="quarter" idx="11"/>
          </p:nvPr>
        </p:nvSpPr>
        <p:spPr/>
        <p:txBody>
          <a:bodyPr/>
          <a:lstStyle/>
          <a:p>
            <a:endParaRPr lang="en-US">
              <a:solidFill>
                <a:prstClr val="white">
                  <a:tint val="75000"/>
                </a:prstClr>
              </a:solidFill>
            </a:endParaRPr>
          </a:p>
        </p:txBody>
      </p:sp>
      <p:sp>
        <p:nvSpPr>
          <p:cNvPr id="5" name="מציין מיקום של מספר שקופית 4"/>
          <p:cNvSpPr>
            <a:spLocks noGrp="1"/>
          </p:cNvSpPr>
          <p:nvPr>
            <p:ph type="sldNum" sz="quarter" idx="12"/>
          </p:nvPr>
        </p:nvSpPr>
        <p:spPr/>
        <p:txBody>
          <a:body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02253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3" name="מציין מיקום של כותרת תחתונה 2"/>
          <p:cNvSpPr>
            <a:spLocks noGrp="1"/>
          </p:cNvSpPr>
          <p:nvPr>
            <p:ph type="ftr" sz="quarter" idx="11"/>
          </p:nvPr>
        </p:nvSpPr>
        <p:spPr/>
        <p:txBody>
          <a:bodyPr/>
          <a:lstStyle/>
          <a:p>
            <a:endParaRPr lang="en-US">
              <a:solidFill>
                <a:prstClr val="white">
                  <a:tint val="75000"/>
                </a:prstClr>
              </a:solidFill>
            </a:endParaRPr>
          </a:p>
        </p:txBody>
      </p:sp>
      <p:sp>
        <p:nvSpPr>
          <p:cNvPr id="4" name="מציין מיקום של מספר שקופית 3"/>
          <p:cNvSpPr>
            <a:spLocks noGrp="1"/>
          </p:cNvSpPr>
          <p:nvPr>
            <p:ph type="sldNum" sz="quarter" idx="12"/>
          </p:nvPr>
        </p:nvSpPr>
        <p:spPr/>
        <p:txBody>
          <a:body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680180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a:prstGeom prst="rect">
            <a:avLst/>
          </a:prstGeo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white">
                  <a:tint val="75000"/>
                </a:prstClr>
              </a:solidFill>
            </a:endParaRPr>
          </a:p>
        </p:txBody>
      </p:sp>
      <p:sp>
        <p:nvSpPr>
          <p:cNvPr id="7" name="מציין מיקום של מספר שקופית 6"/>
          <p:cNvSpPr>
            <a:spLocks noGrp="1"/>
          </p:cNvSpPr>
          <p:nvPr>
            <p:ph type="sldNum" sz="quarter" idx="12"/>
          </p:nvPr>
        </p:nvSpPr>
        <p:spPr/>
        <p:txBody>
          <a:body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390442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a:prstGeom prst="rect">
            <a:avLst/>
          </a:prstGeo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ציור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he-IL"/>
          </a:p>
        </p:txBody>
      </p:sp>
      <p:sp>
        <p:nvSpPr>
          <p:cNvPr id="4" name="מציין מיקום טקסט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white">
                  <a:tint val="75000"/>
                </a:prstClr>
              </a:solidFill>
            </a:endParaRPr>
          </a:p>
        </p:txBody>
      </p:sp>
      <p:sp>
        <p:nvSpPr>
          <p:cNvPr id="7" name="מציין מיקום של מספר שקופית 6"/>
          <p:cNvSpPr>
            <a:spLocks noGrp="1"/>
          </p:cNvSpPr>
          <p:nvPr>
            <p:ph type="sldNum" sz="quarter" idx="12"/>
          </p:nvPr>
        </p:nvSpPr>
        <p:spPr/>
        <p:txBody>
          <a:body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345795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תמונה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7568" y="0"/>
            <a:ext cx="9199136" cy="6858000"/>
          </a:xfrm>
          <a:prstGeom prst="rect">
            <a:avLst/>
          </a:prstGeom>
        </p:spPr>
      </p:pic>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12BADC7-8AEA-4AE4-8C4A-3BAE2E9DF66C}" type="datetimeFigureOut">
              <a:rPr lang="en-US" smtClean="0">
                <a:solidFill>
                  <a:prstClr val="white">
                    <a:tint val="75000"/>
                  </a:prstClr>
                </a:solidFill>
              </a:rPr>
              <a:pPr/>
              <a:t>9/28/2016</a:t>
            </a:fld>
            <a:endParaRPr lang="en-US">
              <a:solidFill>
                <a:prstClr val="white">
                  <a:tint val="75000"/>
                </a:prstClr>
              </a:solidFill>
            </a:endParaRPr>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D848080-B775-41DC-90DB-48FA2C32A6F1}" type="slidenum">
              <a:rPr lang="en-US" smtClean="0">
                <a:solidFill>
                  <a:prstClr val="white">
                    <a:tint val="75000"/>
                  </a:prstClr>
                </a:solidFill>
              </a:rPr>
              <a:pPr/>
              <a:t>‹#›</a:t>
            </a:fld>
            <a:endParaRPr lang="en-US">
              <a:solidFill>
                <a:prstClr val="white">
                  <a:tint val="75000"/>
                </a:prstClr>
              </a:solidFill>
            </a:endParaRPr>
          </a:p>
        </p:txBody>
      </p:sp>
      <p:sp>
        <p:nvSpPr>
          <p:cNvPr id="8" name="מציין מיקום של כותרת 1"/>
          <p:cNvSpPr>
            <a:spLocks noGrp="1"/>
          </p:cNvSpPr>
          <p:nvPr>
            <p:ph type="title"/>
          </p:nvPr>
        </p:nvSpPr>
        <p:spPr>
          <a:xfrm>
            <a:off x="457200" y="908050"/>
            <a:ext cx="8229600" cy="484745"/>
          </a:xfrm>
          <a:prstGeom prst="rect">
            <a:avLst/>
          </a:prstGeom>
        </p:spPr>
        <p:txBody>
          <a:bodyPr vert="horz" lIns="91440" tIns="45720" rIns="91440" bIns="45720" rtlCol="1" anchor="ctr">
            <a:normAutofit/>
          </a:bodyPr>
          <a:lstStyle/>
          <a:p>
            <a:r>
              <a:rPr lang="he-IL" dirty="0" smtClean="0"/>
              <a:t>לחץ כדי לערוך סגנון כותרת של תבנית בסיס</a:t>
            </a:r>
            <a:endParaRPr lang="he-IL" dirty="0"/>
          </a:p>
        </p:txBody>
      </p:sp>
      <p:sp>
        <p:nvSpPr>
          <p:cNvPr id="9" name="מציין מיקום טקסט 2"/>
          <p:cNvSpPr>
            <a:spLocks noGrp="1"/>
          </p:cNvSpPr>
          <p:nvPr>
            <p:ph type="body" idx="1"/>
          </p:nvPr>
        </p:nvSpPr>
        <p:spPr>
          <a:xfrm>
            <a:off x="457200" y="1484784"/>
            <a:ext cx="8229600" cy="4525963"/>
          </a:xfrm>
          <a:prstGeom prst="rect">
            <a:avLst/>
          </a:prstGeom>
        </p:spPr>
        <p:txBody>
          <a:bodyPr vert="horz" lIns="91440" tIns="45720" rIns="91440" bIns="45720"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pic>
        <p:nvPicPr>
          <p:cNvPr id="10" name="תמונה 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7568" y="0"/>
            <a:ext cx="9199136" cy="6858000"/>
          </a:xfrm>
          <a:prstGeom prst="rect">
            <a:avLst/>
          </a:prstGeom>
        </p:spPr>
      </p:pic>
    </p:spTree>
    <p:extLst>
      <p:ext uri="{BB962C8B-B14F-4D97-AF65-F5344CB8AC3E}">
        <p14:creationId xmlns:p14="http://schemas.microsoft.com/office/powerpoint/2010/main" val="19520945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1" eaLnBrk="1" latinLnBrk="0" hangingPunct="1">
        <a:spcBef>
          <a:spcPct val="0"/>
        </a:spcBef>
        <a:buNone/>
        <a:defRPr sz="2400" b="1"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1800" b="1"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תמונה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7568" y="0"/>
            <a:ext cx="9199136" cy="6858000"/>
          </a:xfrm>
          <a:prstGeom prst="rect">
            <a:avLst/>
          </a:prstGeom>
        </p:spPr>
      </p:pic>
      <p:sp>
        <p:nvSpPr>
          <p:cNvPr id="2" name="מציין מיקום של כותרת 1"/>
          <p:cNvSpPr>
            <a:spLocks noGrp="1"/>
          </p:cNvSpPr>
          <p:nvPr>
            <p:ph type="title"/>
          </p:nvPr>
        </p:nvSpPr>
        <p:spPr>
          <a:xfrm>
            <a:off x="457200" y="836712"/>
            <a:ext cx="8229600" cy="1143000"/>
          </a:xfrm>
          <a:prstGeom prst="rect">
            <a:avLst/>
          </a:prstGeom>
        </p:spPr>
        <p:txBody>
          <a:bodyPr vert="horz" lIns="91440" tIns="45720" rIns="91440" bIns="45720" rtlCol="1" anchor="ctr">
            <a:no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2060848"/>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4E7438E1-117D-44FB-AC24-B79D899BA877}" type="datetimeFigureOut">
              <a:rPr lang="he-IL" smtClean="0">
                <a:solidFill>
                  <a:srgbClr val="5B5B5B">
                    <a:tint val="75000"/>
                  </a:srgbClr>
                </a:solidFill>
              </a:rPr>
              <a:pPr rtl="1"/>
              <a:t>כ"ה/אלול/תשע"ו</a:t>
            </a:fld>
            <a:endParaRPr lang="he-IL">
              <a:solidFill>
                <a:srgbClr val="5B5B5B">
                  <a:tint val="75000"/>
                </a:srgbClr>
              </a:solidFill>
            </a:endParaRPr>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he-IL">
              <a:solidFill>
                <a:srgbClr val="5B5B5B">
                  <a:tint val="75000"/>
                </a:srgbClr>
              </a:solidFill>
            </a:endParaRPr>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DAF22AC9-109E-4E4D-92F9-530E51D9A3A2}" type="slidenum">
              <a:rPr lang="he-IL" smtClean="0">
                <a:solidFill>
                  <a:srgbClr val="5B5B5B">
                    <a:tint val="75000"/>
                  </a:srgbClr>
                </a:solidFill>
              </a:rPr>
              <a:pPr rtl="1"/>
              <a:t>‹#›</a:t>
            </a:fld>
            <a:endParaRPr lang="he-IL">
              <a:solidFill>
                <a:srgbClr val="5B5B5B">
                  <a:tint val="75000"/>
                </a:srgbClr>
              </a:solidFill>
            </a:endParaRPr>
          </a:p>
        </p:txBody>
      </p:sp>
    </p:spTree>
    <p:extLst>
      <p:ext uri="{BB962C8B-B14F-4D97-AF65-F5344CB8AC3E}">
        <p14:creationId xmlns:p14="http://schemas.microsoft.com/office/powerpoint/2010/main" val="961130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b="1"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4535996" y="1166887"/>
            <a:ext cx="4104456" cy="1470025"/>
          </a:xfrm>
        </p:spPr>
        <p:txBody>
          <a:bodyPr>
            <a:noAutofit/>
          </a:bodyPr>
          <a:lstStyle/>
          <a:p>
            <a:r>
              <a:rPr lang="he-IL" sz="9000" b="1" dirty="0" smtClean="0"/>
              <a:t>מכירים</a:t>
            </a:r>
            <a:endParaRPr lang="en-US" sz="9000" dirty="0"/>
          </a:p>
        </p:txBody>
      </p:sp>
      <p:sp>
        <p:nvSpPr>
          <p:cNvPr id="4" name="כותרת 1"/>
          <p:cNvSpPr txBox="1">
            <a:spLocks/>
          </p:cNvSpPr>
          <p:nvPr/>
        </p:nvSpPr>
        <p:spPr>
          <a:xfrm>
            <a:off x="4535996" y="260648"/>
            <a:ext cx="4428492" cy="1470025"/>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b="1" kern="1200">
                <a:solidFill>
                  <a:schemeClr val="tx1"/>
                </a:solidFill>
                <a:latin typeface="+mj-lt"/>
                <a:ea typeface="+mj-ea"/>
                <a:cs typeface="+mj-cs"/>
              </a:defRPr>
            </a:lvl1pPr>
          </a:lstStyle>
          <a:p>
            <a:pPr algn="r"/>
            <a:r>
              <a:rPr lang="he-IL" sz="6000" dirty="0" smtClean="0">
                <a:solidFill>
                  <a:srgbClr val="5B5B5B"/>
                </a:solidFill>
              </a:rPr>
              <a:t>עד כמה אתם</a:t>
            </a:r>
            <a:endParaRPr lang="en-US" sz="6000" dirty="0">
              <a:solidFill>
                <a:srgbClr val="5B5B5B"/>
              </a:solidFill>
            </a:endParaRPr>
          </a:p>
        </p:txBody>
      </p:sp>
      <p:sp>
        <p:nvSpPr>
          <p:cNvPr id="5" name="כותרת 1"/>
          <p:cNvSpPr txBox="1">
            <a:spLocks/>
          </p:cNvSpPr>
          <p:nvPr/>
        </p:nvSpPr>
        <p:spPr>
          <a:xfrm>
            <a:off x="2051720" y="3039095"/>
            <a:ext cx="4968552" cy="1470025"/>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b="1" kern="1200">
                <a:solidFill>
                  <a:schemeClr val="tx1"/>
                </a:solidFill>
                <a:latin typeface="+mj-lt"/>
                <a:ea typeface="+mj-ea"/>
                <a:cs typeface="+mj-cs"/>
              </a:defRPr>
            </a:lvl1pPr>
          </a:lstStyle>
          <a:p>
            <a:r>
              <a:rPr lang="he-IL" sz="17000" dirty="0" smtClean="0">
                <a:solidFill>
                  <a:srgbClr val="5B5B5B"/>
                </a:solidFill>
              </a:rPr>
              <a:t>המוח</a:t>
            </a:r>
            <a:endParaRPr lang="en-US" sz="17000" dirty="0">
              <a:solidFill>
                <a:srgbClr val="5B5B5B"/>
              </a:solidFill>
            </a:endParaRPr>
          </a:p>
        </p:txBody>
      </p:sp>
      <p:sp>
        <p:nvSpPr>
          <p:cNvPr id="7" name="כותרת 1"/>
          <p:cNvSpPr txBox="1">
            <a:spLocks/>
          </p:cNvSpPr>
          <p:nvPr/>
        </p:nvSpPr>
        <p:spPr>
          <a:xfrm>
            <a:off x="611560" y="4869160"/>
            <a:ext cx="2520280" cy="1470025"/>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b="1" kern="1200">
                <a:solidFill>
                  <a:schemeClr val="tx1"/>
                </a:solidFill>
                <a:latin typeface="+mj-lt"/>
                <a:ea typeface="+mj-ea"/>
                <a:cs typeface="+mj-cs"/>
              </a:defRPr>
            </a:lvl1pPr>
          </a:lstStyle>
          <a:p>
            <a:pPr algn="r"/>
            <a:r>
              <a:rPr lang="he-IL" sz="6000" dirty="0" smtClean="0">
                <a:solidFill>
                  <a:srgbClr val="5B5B5B"/>
                </a:solidFill>
              </a:rPr>
              <a:t>שלכם?</a:t>
            </a:r>
            <a:endParaRPr lang="en-US" sz="6000" dirty="0">
              <a:solidFill>
                <a:srgbClr val="5B5B5B"/>
              </a:solidFill>
            </a:endParaRPr>
          </a:p>
        </p:txBody>
      </p:sp>
      <p:sp>
        <p:nvSpPr>
          <p:cNvPr id="8" name="כותרת 1"/>
          <p:cNvSpPr txBox="1">
            <a:spLocks/>
          </p:cNvSpPr>
          <p:nvPr/>
        </p:nvSpPr>
        <p:spPr>
          <a:xfrm>
            <a:off x="4355976" y="2186061"/>
            <a:ext cx="2520280" cy="1470025"/>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b="1" kern="1200">
                <a:solidFill>
                  <a:schemeClr val="tx1"/>
                </a:solidFill>
                <a:latin typeface="+mj-lt"/>
                <a:ea typeface="+mj-ea"/>
                <a:cs typeface="+mj-cs"/>
              </a:defRPr>
            </a:lvl1pPr>
          </a:lstStyle>
          <a:p>
            <a:pPr algn="r"/>
            <a:r>
              <a:rPr lang="he-IL" sz="6000" dirty="0" smtClean="0">
                <a:solidFill>
                  <a:srgbClr val="5B5B5B"/>
                </a:solidFill>
              </a:rPr>
              <a:t>את</a:t>
            </a:r>
            <a:endParaRPr lang="en-US" sz="6000" dirty="0">
              <a:solidFill>
                <a:srgbClr val="5B5B5B"/>
              </a:solidFill>
            </a:endParaRPr>
          </a:p>
        </p:txBody>
      </p:sp>
      <p:pic>
        <p:nvPicPr>
          <p:cNvPr id="9" name="Picture 2" descr="C:\Users\yairb\Downloads\OR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786946"/>
            <a:ext cx="3044110" cy="151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3398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468313" y="1412874"/>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8" name="מלבן 7"/>
          <p:cNvSpPr/>
          <p:nvPr/>
        </p:nvSpPr>
        <p:spPr>
          <a:xfrm>
            <a:off x="468313" y="2060874"/>
            <a:ext cx="5687863" cy="648000"/>
          </a:xfrm>
          <a:prstGeom prst="rect">
            <a:avLst/>
          </a:prstGeom>
          <a:pattFill prst="wdDnDiag">
            <a:fgClr>
              <a:schemeClr val="bg1"/>
            </a:fgClr>
            <a:bgClr>
              <a:schemeClr val="bg1">
                <a:lumMod val="95000"/>
              </a:schemeClr>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9" name="מלבן 8"/>
          <p:cNvSpPr/>
          <p:nvPr/>
        </p:nvSpPr>
        <p:spPr>
          <a:xfrm>
            <a:off x="468313" y="2663201"/>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3" name="מציין מיקום תוכן 2"/>
          <p:cNvSpPr>
            <a:spLocks noGrp="1"/>
          </p:cNvSpPr>
          <p:nvPr>
            <p:ph idx="1"/>
          </p:nvPr>
        </p:nvSpPr>
        <p:spPr>
          <a:xfrm>
            <a:off x="519113" y="1412875"/>
            <a:ext cx="5637212" cy="3613506"/>
          </a:xfrm>
        </p:spPr>
        <p:txBody>
          <a:bodyPr vert="horz" lIns="91440" tIns="45720" rIns="91440" bIns="45720" rtlCol="1">
            <a:normAutofit/>
          </a:bodyPr>
          <a:lstStyle/>
          <a:p>
            <a:pPr>
              <a:lnSpc>
                <a:spcPct val="200000"/>
              </a:lnSpc>
              <a:buFont typeface="Calibri" panose="020F0502020204030204" pitchFamily="34" charset="0"/>
              <a:buChar char="○"/>
            </a:pPr>
            <a:r>
              <a:rPr lang="he-IL" dirty="0">
                <a:latin typeface="+mj-lt"/>
              </a:rPr>
              <a:t>39</a:t>
            </a:r>
          </a:p>
          <a:p>
            <a:pPr>
              <a:lnSpc>
                <a:spcPct val="200000"/>
              </a:lnSpc>
              <a:buFont typeface="Calibri" panose="020F0502020204030204" pitchFamily="34" charset="0"/>
              <a:buChar char="○"/>
            </a:pPr>
            <a:r>
              <a:rPr lang="he-IL" dirty="0">
                <a:latin typeface="+mj-lt"/>
              </a:rPr>
              <a:t>26</a:t>
            </a:r>
          </a:p>
          <a:p>
            <a:pPr>
              <a:lnSpc>
                <a:spcPct val="200000"/>
              </a:lnSpc>
              <a:buFont typeface="Calibri" panose="020F0502020204030204" pitchFamily="34" charset="0"/>
              <a:buChar char="○"/>
            </a:pPr>
            <a:r>
              <a:rPr lang="he-IL" dirty="0">
                <a:latin typeface="+mj-lt"/>
              </a:rPr>
              <a:t>13</a:t>
            </a:r>
            <a:endParaRPr lang="en-US" dirty="0">
              <a:latin typeface="+mj-lt"/>
            </a:endParaRPr>
          </a:p>
        </p:txBody>
      </p:sp>
      <p:sp>
        <p:nvSpPr>
          <p:cNvPr id="13" name="TextBox 12"/>
          <p:cNvSpPr txBox="1"/>
          <p:nvPr/>
        </p:nvSpPr>
        <p:spPr>
          <a:xfrm>
            <a:off x="467197" y="755351"/>
            <a:ext cx="8281516" cy="461665"/>
          </a:xfrm>
          <a:prstGeom prst="rect">
            <a:avLst/>
          </a:prstGeom>
          <a:noFill/>
        </p:spPr>
        <p:txBody>
          <a:bodyPr wrap="square" rtlCol="1">
            <a:spAutoFit/>
          </a:bodyPr>
          <a:lstStyle>
            <a:defPPr>
              <a:defRPr lang="en-US"/>
            </a:defPPr>
            <a:lvl1pPr algn="r" rtl="1" fontAlgn="base">
              <a:spcBef>
                <a:spcPct val="0"/>
              </a:spcBef>
              <a:spcAft>
                <a:spcPct val="0"/>
              </a:spcAft>
              <a:defRPr sz="2400" b="1"/>
            </a:lvl1pPr>
          </a:lstStyle>
          <a:p>
            <a:r>
              <a:rPr lang="he-IL" dirty="0">
                <a:solidFill>
                  <a:srgbClr val="5B5B5B"/>
                </a:solidFill>
              </a:rPr>
              <a:t>9. כמה פעמים בממוצע אנחנו ממצמצים בדקה? </a:t>
            </a:r>
          </a:p>
        </p:txBody>
      </p:sp>
      <p:pic>
        <p:nvPicPr>
          <p:cNvPr id="5" name="Picture 2" descr="D:\מדעי המוח\!הידעת\מצמוץ.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325" y="1412875"/>
            <a:ext cx="2592388" cy="1898218"/>
          </a:xfrm>
          <a:prstGeom prst="rect">
            <a:avLst/>
          </a:prstGeom>
          <a:noFill/>
          <a:extLst>
            <a:ext uri="{909E8E84-426E-40DD-AFC4-6F175D3DCCD1}">
              <a14:hiddenFill xmlns:a14="http://schemas.microsoft.com/office/drawing/2010/main">
                <a:solidFill>
                  <a:srgbClr val="FFFFFF"/>
                </a:solidFill>
              </a14:hiddenFill>
            </a:ext>
          </a:extLst>
        </p:spPr>
      </p:pic>
      <p:sp>
        <p:nvSpPr>
          <p:cNvPr id="10" name="אליפסה 9"/>
          <p:cNvSpPr/>
          <p:nvPr/>
        </p:nvSpPr>
        <p:spPr>
          <a:xfrm>
            <a:off x="5974060" y="2968151"/>
            <a:ext cx="80237" cy="8023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11" name="מציין מיקום תוכן 1"/>
          <p:cNvSpPr txBox="1">
            <a:spLocks/>
          </p:cNvSpPr>
          <p:nvPr/>
        </p:nvSpPr>
        <p:spPr>
          <a:xfrm>
            <a:off x="468313" y="3575050"/>
            <a:ext cx="8281516" cy="1368053"/>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1800" b="1"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he-IL" b="0" smtClean="0">
                <a:solidFill>
                  <a:srgbClr val="5B5B5B"/>
                </a:solidFill>
              </a:rPr>
              <a:t>בכל פעם שאנחנו ממצמצים המוח "שומר" את התמונה האחרונה שנקלטה בעינינו. בכך הוא מונע מאיתנו את החשֵכה הקצרה שנגרמת עקב סגירת העיניים, ושומר בשבילנו על הרצף החזותי של ההתרחשויות. </a:t>
            </a:r>
            <a:endParaRPr lang="en-US" b="0" dirty="0">
              <a:solidFill>
                <a:srgbClr val="5B5B5B"/>
              </a:solidFill>
            </a:endParaRPr>
          </a:p>
        </p:txBody>
      </p:sp>
    </p:spTree>
    <p:extLst>
      <p:ext uri="{BB962C8B-B14F-4D97-AF65-F5344CB8AC3E}">
        <p14:creationId xmlns:p14="http://schemas.microsoft.com/office/powerpoint/2010/main" val="2750094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750" fill="hold"/>
                                        <p:tgtEl>
                                          <p:spTgt spid="3">
                                            <p:txEl>
                                              <p:pRg st="2" end="2"/>
                                            </p:txEl>
                                          </p:spTgt>
                                        </p:tgtEl>
                                        <p:attrNameLst>
                                          <p:attrName>style.color</p:attrName>
                                        </p:attrNameLst>
                                      </p:cBhvr>
                                      <p:to>
                                        <a:srgbClr val="EE5A12"/>
                                      </p:to>
                                    </p:animClr>
                                  </p:childTnLst>
                                </p:cTn>
                              </p:par>
                              <p:par>
                                <p:cTn id="7" presetID="10"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animEffect transition="in" filter="fade">
                                      <p:cBhvr>
                                        <p:cTn id="9" dur="500"/>
                                        <p:tgtEl>
                                          <p:spTgt spid="10"/>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468313" y="1961951"/>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8" name="מלבן 7"/>
          <p:cNvSpPr/>
          <p:nvPr/>
        </p:nvSpPr>
        <p:spPr>
          <a:xfrm>
            <a:off x="468313" y="2609951"/>
            <a:ext cx="5687863" cy="648000"/>
          </a:xfrm>
          <a:prstGeom prst="rect">
            <a:avLst/>
          </a:prstGeom>
          <a:pattFill prst="wdDnDiag">
            <a:fgClr>
              <a:schemeClr val="bg1"/>
            </a:fgClr>
            <a:bgClr>
              <a:schemeClr val="bg1">
                <a:lumMod val="95000"/>
              </a:schemeClr>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9" name="מלבן 8"/>
          <p:cNvSpPr/>
          <p:nvPr/>
        </p:nvSpPr>
        <p:spPr>
          <a:xfrm>
            <a:off x="468313" y="3212278"/>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3" name="מציין מיקום תוכן 2"/>
          <p:cNvSpPr>
            <a:spLocks noGrp="1"/>
          </p:cNvSpPr>
          <p:nvPr>
            <p:ph idx="1"/>
          </p:nvPr>
        </p:nvSpPr>
        <p:spPr>
          <a:xfrm>
            <a:off x="468314" y="1961951"/>
            <a:ext cx="5688012" cy="3652606"/>
          </a:xfrm>
        </p:spPr>
        <p:txBody>
          <a:bodyPr vert="horz" lIns="91440" tIns="45720" rIns="91440" bIns="45720" rtlCol="1">
            <a:normAutofit/>
          </a:bodyPr>
          <a:lstStyle/>
          <a:p>
            <a:pPr>
              <a:lnSpc>
                <a:spcPct val="200000"/>
              </a:lnSpc>
              <a:buFont typeface="Calibri" panose="020F0502020204030204" pitchFamily="34" charset="0"/>
              <a:buChar char="○"/>
            </a:pPr>
            <a:r>
              <a:rPr lang="he-IL" dirty="0">
                <a:latin typeface="+mj-lt"/>
              </a:rPr>
              <a:t>המוח</a:t>
            </a:r>
          </a:p>
          <a:p>
            <a:pPr>
              <a:lnSpc>
                <a:spcPct val="200000"/>
              </a:lnSpc>
              <a:buFont typeface="Calibri" panose="020F0502020204030204" pitchFamily="34" charset="0"/>
              <a:buChar char="○"/>
            </a:pPr>
            <a:r>
              <a:rPr lang="he-IL" dirty="0">
                <a:latin typeface="+mj-lt"/>
              </a:rPr>
              <a:t>הלב</a:t>
            </a:r>
          </a:p>
          <a:p>
            <a:pPr>
              <a:lnSpc>
                <a:spcPct val="200000"/>
              </a:lnSpc>
              <a:buFont typeface="Calibri" panose="020F0502020204030204" pitchFamily="34" charset="0"/>
              <a:buChar char="○"/>
            </a:pPr>
            <a:r>
              <a:rPr lang="he-IL" dirty="0">
                <a:latin typeface="+mj-lt"/>
              </a:rPr>
              <a:t>הלבלב</a:t>
            </a:r>
            <a:endParaRPr lang="en-US" dirty="0">
              <a:latin typeface="+mj-lt"/>
            </a:endParaRPr>
          </a:p>
        </p:txBody>
      </p:sp>
      <p:sp>
        <p:nvSpPr>
          <p:cNvPr id="5" name="TextBox 4"/>
          <p:cNvSpPr txBox="1"/>
          <p:nvPr/>
        </p:nvSpPr>
        <p:spPr>
          <a:xfrm>
            <a:off x="395535" y="764704"/>
            <a:ext cx="8353177" cy="830997"/>
          </a:xfrm>
          <a:prstGeom prst="rect">
            <a:avLst/>
          </a:prstGeom>
          <a:noFill/>
        </p:spPr>
        <p:txBody>
          <a:bodyPr wrap="square" rtlCol="1">
            <a:spAutoFit/>
          </a:bodyPr>
          <a:lstStyle>
            <a:defPPr>
              <a:defRPr lang="en-US"/>
            </a:defPPr>
            <a:lvl1pPr algn="r" rtl="1" fontAlgn="base">
              <a:spcBef>
                <a:spcPct val="0"/>
              </a:spcBef>
              <a:spcAft>
                <a:spcPct val="0"/>
              </a:spcAft>
              <a:defRPr sz="2400" b="1"/>
            </a:lvl1pPr>
          </a:lstStyle>
          <a:p>
            <a:r>
              <a:rPr lang="he-IL" dirty="0">
                <a:solidFill>
                  <a:srgbClr val="5B5B5B"/>
                </a:solidFill>
              </a:rPr>
              <a:t>10. איזה איבר, לטעת הפילוסוף היווני אריסטו, אחראי על החושים והרגש? </a:t>
            </a:r>
          </a:p>
        </p:txBody>
      </p:sp>
      <p:pic>
        <p:nvPicPr>
          <p:cNvPr id="6" name="Picture 2" descr="D:\מדעי המוח\!הידעת\לב.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7776" y="1961951"/>
            <a:ext cx="2593589" cy="1899097"/>
          </a:xfrm>
          <a:prstGeom prst="rect">
            <a:avLst/>
          </a:prstGeom>
          <a:noFill/>
          <a:extLst>
            <a:ext uri="{909E8E84-426E-40DD-AFC4-6F175D3DCCD1}">
              <a14:hiddenFill xmlns:a14="http://schemas.microsoft.com/office/drawing/2010/main">
                <a:solidFill>
                  <a:srgbClr val="FFFFFF"/>
                </a:solidFill>
              </a14:hiddenFill>
            </a:ext>
          </a:extLst>
        </p:spPr>
      </p:pic>
      <p:sp>
        <p:nvSpPr>
          <p:cNvPr id="10" name="אליפסה 9"/>
          <p:cNvSpPr/>
          <p:nvPr/>
        </p:nvSpPr>
        <p:spPr>
          <a:xfrm>
            <a:off x="5974060" y="2924944"/>
            <a:ext cx="80237" cy="8023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11" name="מציין מיקום תוכן 1"/>
          <p:cNvSpPr txBox="1">
            <a:spLocks/>
          </p:cNvSpPr>
          <p:nvPr/>
        </p:nvSpPr>
        <p:spPr>
          <a:xfrm>
            <a:off x="451469" y="4221088"/>
            <a:ext cx="8291512" cy="1152128"/>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1800" b="1"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he-IL" b="0" dirty="0" smtClean="0">
                <a:solidFill>
                  <a:srgbClr val="5B5B5B"/>
                </a:solidFill>
              </a:rPr>
              <a:t>תפקידו העיקרי של המוח, על פי אריסטו, היה לקרר את הדם. הוא הגיע למסקנה זו מהסתכלות על המִרקם החיצוני של המוח, שמזכיר למשל את הצינורות שמהם מורכב מקרן (רדיאטור) של מכונית. </a:t>
            </a:r>
            <a:endParaRPr lang="en-US" b="0" dirty="0">
              <a:solidFill>
                <a:srgbClr val="5B5B5B"/>
              </a:solidFill>
            </a:endParaRPr>
          </a:p>
        </p:txBody>
      </p:sp>
      <p:pic>
        <p:nvPicPr>
          <p:cNvPr id="1028" name="Picture 4" descr="File:PSM V26 D768 Brain of gauss.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568" y="4908193"/>
            <a:ext cx="1396497" cy="16663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le:Automobile radiator.jp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60459" y="4869160"/>
            <a:ext cx="1503569" cy="1705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142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750" fill="hold"/>
                                        <p:tgtEl>
                                          <p:spTgt spid="3">
                                            <p:txEl>
                                              <p:pRg st="1" end="1"/>
                                            </p:txEl>
                                          </p:spTgt>
                                        </p:tgtEl>
                                        <p:attrNameLst>
                                          <p:attrName>style.color</p:attrName>
                                        </p:attrNameLst>
                                      </p:cBhvr>
                                      <p:to>
                                        <a:srgbClr val="EE5A12"/>
                                      </p:to>
                                    </p:animClr>
                                  </p:childTnLst>
                                </p:cTn>
                              </p:par>
                              <p:par>
                                <p:cTn id="7" presetID="10"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animEffect transition="in" filter="fade">
                                      <p:cBhvr>
                                        <p:cTn id="9" dur="500"/>
                                        <p:tgtEl>
                                          <p:spTgt spid="10"/>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1028"/>
                                        </p:tgtEl>
                                        <p:attrNameLst>
                                          <p:attrName>style.visibility</p:attrName>
                                        </p:attrNameLst>
                                      </p:cBhvr>
                                      <p:to>
                                        <p:strVal val="visible"/>
                                      </p:to>
                                    </p:set>
                                    <p:animEffect transition="in" filter="fade">
                                      <p:cBhvr>
                                        <p:cTn id="15" dur="500"/>
                                        <p:tgtEl>
                                          <p:spTgt spid="1028"/>
                                        </p:tgtEl>
                                      </p:cBhvr>
                                    </p:animEffect>
                                  </p:childTnLst>
                                </p:cTn>
                              </p:par>
                              <p:par>
                                <p:cTn id="16" presetID="10" presetClass="entr" presetSubtype="0" fill="hold" nodeType="withEffect">
                                  <p:stCondLst>
                                    <p:cond delay="0"/>
                                  </p:stCondLst>
                                  <p:childTnLst>
                                    <p:set>
                                      <p:cBhvr>
                                        <p:cTn id="17" dur="1" fill="hold">
                                          <p:stCondLst>
                                            <p:cond delay="0"/>
                                          </p:stCondLst>
                                        </p:cTn>
                                        <p:tgtEl>
                                          <p:spTgt spid="1030"/>
                                        </p:tgtEl>
                                        <p:attrNameLst>
                                          <p:attrName>style.visibility</p:attrName>
                                        </p:attrNameLst>
                                      </p:cBhvr>
                                      <p:to>
                                        <p:strVal val="visible"/>
                                      </p:to>
                                    </p:set>
                                    <p:animEffect transition="in" filter="fade">
                                      <p:cBhvr>
                                        <p:cTn id="18" dur="5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p:cNvSpPr/>
          <p:nvPr/>
        </p:nvSpPr>
        <p:spPr>
          <a:xfrm>
            <a:off x="468313" y="1412874"/>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17" name="מלבן 16"/>
          <p:cNvSpPr/>
          <p:nvPr/>
        </p:nvSpPr>
        <p:spPr>
          <a:xfrm>
            <a:off x="468313" y="2060874"/>
            <a:ext cx="5687863" cy="648000"/>
          </a:xfrm>
          <a:prstGeom prst="rect">
            <a:avLst/>
          </a:prstGeom>
          <a:pattFill prst="wdDnDiag">
            <a:fgClr>
              <a:schemeClr val="bg1"/>
            </a:fgClr>
            <a:bgClr>
              <a:schemeClr val="bg1">
                <a:lumMod val="95000"/>
              </a:schemeClr>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18" name="מלבן 17"/>
          <p:cNvSpPr/>
          <p:nvPr/>
        </p:nvSpPr>
        <p:spPr>
          <a:xfrm>
            <a:off x="468313" y="2663201"/>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3" name="מציין מיקום תוכן 2"/>
          <p:cNvSpPr>
            <a:spLocks noGrp="1"/>
          </p:cNvSpPr>
          <p:nvPr>
            <p:ph idx="1"/>
          </p:nvPr>
        </p:nvSpPr>
        <p:spPr>
          <a:xfrm>
            <a:off x="2555776" y="1412875"/>
            <a:ext cx="3600400" cy="1800101"/>
          </a:xfrm>
        </p:spPr>
        <p:txBody>
          <a:bodyPr>
            <a:normAutofit lnSpcReduction="10000"/>
          </a:bodyPr>
          <a:lstStyle/>
          <a:p>
            <a:pPr algn="r" rtl="1">
              <a:lnSpc>
                <a:spcPct val="200000"/>
              </a:lnSpc>
              <a:buFont typeface="Calibri" panose="020F0502020204030204" pitchFamily="34" charset="0"/>
              <a:buChar char="○"/>
            </a:pPr>
            <a:r>
              <a:rPr lang="he-IL" dirty="0" smtClean="0">
                <a:latin typeface="+mj-lt"/>
              </a:rPr>
              <a:t>75% </a:t>
            </a:r>
          </a:p>
          <a:p>
            <a:pPr algn="r" rtl="1">
              <a:lnSpc>
                <a:spcPct val="200000"/>
              </a:lnSpc>
              <a:buFont typeface="Calibri" panose="020F0502020204030204" pitchFamily="34" charset="0"/>
              <a:buChar char="○"/>
            </a:pPr>
            <a:r>
              <a:rPr lang="he-IL" dirty="0" smtClean="0">
                <a:latin typeface="+mj-lt"/>
              </a:rPr>
              <a:t>50% </a:t>
            </a:r>
          </a:p>
          <a:p>
            <a:pPr algn="r" rtl="1">
              <a:lnSpc>
                <a:spcPct val="200000"/>
              </a:lnSpc>
              <a:buFont typeface="Calibri" panose="020F0502020204030204" pitchFamily="34" charset="0"/>
              <a:buChar char="○"/>
            </a:pPr>
            <a:r>
              <a:rPr lang="he-IL" dirty="0" smtClean="0">
                <a:latin typeface="+mj-lt"/>
              </a:rPr>
              <a:t>10% </a:t>
            </a:r>
            <a:endParaRPr lang="en-US" dirty="0">
              <a:latin typeface="+mj-lt"/>
            </a:endParaRPr>
          </a:p>
        </p:txBody>
      </p:sp>
      <p:sp>
        <p:nvSpPr>
          <p:cNvPr id="13" name="TextBox 12"/>
          <p:cNvSpPr txBox="1"/>
          <p:nvPr/>
        </p:nvSpPr>
        <p:spPr>
          <a:xfrm>
            <a:off x="395535" y="723384"/>
            <a:ext cx="8353177" cy="461665"/>
          </a:xfrm>
          <a:prstGeom prst="rect">
            <a:avLst/>
          </a:prstGeom>
          <a:noFill/>
        </p:spPr>
        <p:txBody>
          <a:bodyPr wrap="square" rtlCol="1">
            <a:spAutoFit/>
          </a:bodyPr>
          <a:lstStyle/>
          <a:p>
            <a:pPr algn="r" rtl="1" fontAlgn="base">
              <a:spcBef>
                <a:spcPct val="0"/>
              </a:spcBef>
              <a:spcAft>
                <a:spcPct val="0"/>
              </a:spcAft>
              <a:defRPr/>
            </a:pPr>
            <a:r>
              <a:rPr lang="he-IL" sz="2400" b="1" dirty="0">
                <a:solidFill>
                  <a:srgbClr val="5B5B5B"/>
                </a:solidFill>
              </a:rPr>
              <a:t>1. כמה מים מכיל המוח? </a:t>
            </a:r>
          </a:p>
        </p:txBody>
      </p:sp>
      <p:pic>
        <p:nvPicPr>
          <p:cNvPr id="7" name="Picture 2" descr="D:\מדעי המוח\!הידעת\מים.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1412875"/>
            <a:ext cx="2592536" cy="1898326"/>
          </a:xfrm>
          <a:prstGeom prst="rect">
            <a:avLst/>
          </a:prstGeom>
          <a:noFill/>
          <a:extLst>
            <a:ext uri="{909E8E84-426E-40DD-AFC4-6F175D3DCCD1}">
              <a14:hiddenFill xmlns:a14="http://schemas.microsoft.com/office/drawing/2010/main">
                <a:solidFill>
                  <a:srgbClr val="FFFFFF"/>
                </a:solidFill>
              </a14:hiddenFill>
            </a:ext>
          </a:extLst>
        </p:spPr>
      </p:pic>
      <p:sp>
        <p:nvSpPr>
          <p:cNvPr id="2" name="אליפסה 1"/>
          <p:cNvSpPr/>
          <p:nvPr/>
        </p:nvSpPr>
        <p:spPr>
          <a:xfrm>
            <a:off x="5974060" y="1743747"/>
            <a:ext cx="80237" cy="8023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19" name="מציין מיקום תוכן 1"/>
          <p:cNvSpPr txBox="1">
            <a:spLocks/>
          </p:cNvSpPr>
          <p:nvPr/>
        </p:nvSpPr>
        <p:spPr>
          <a:xfrm>
            <a:off x="468313" y="3573016"/>
            <a:ext cx="8291513" cy="1008013"/>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1800" b="1"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he-IL" b="0" dirty="0" smtClean="0">
                <a:solidFill>
                  <a:srgbClr val="5B5B5B"/>
                </a:solidFill>
              </a:rPr>
              <a:t>המים מחולקים במוח באופן לא אחיד, כך שיש אזורים שהם ממש בריכות של נוזל, ואילו אזורים אחרים שהם שומניים וכמעט אינם מכילים מים. על ההבדלים האלה ב"רטיבות" אזורי המוח – מבוססות הדמיות </a:t>
            </a:r>
            <a:r>
              <a:rPr lang="en-US" b="0" dirty="0" smtClean="0">
                <a:solidFill>
                  <a:srgbClr val="5B5B5B"/>
                </a:solidFill>
              </a:rPr>
              <a:t>MRI</a:t>
            </a:r>
            <a:r>
              <a:rPr lang="he-IL" b="0" dirty="0" smtClean="0">
                <a:solidFill>
                  <a:srgbClr val="5B5B5B"/>
                </a:solidFill>
              </a:rPr>
              <a:t>. </a:t>
            </a:r>
            <a:endParaRPr lang="en-US" b="0" dirty="0">
              <a:solidFill>
                <a:srgbClr val="5B5B5B"/>
              </a:solidFill>
            </a:endParaRPr>
          </a:p>
        </p:txBody>
      </p:sp>
    </p:spTree>
    <p:extLst>
      <p:ext uri="{BB962C8B-B14F-4D97-AF65-F5344CB8AC3E}">
        <p14:creationId xmlns:p14="http://schemas.microsoft.com/office/powerpoint/2010/main" val="152510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750" fill="hold"/>
                                        <p:tgtEl>
                                          <p:spTgt spid="3">
                                            <p:txEl>
                                              <p:pRg st="0" end="0"/>
                                            </p:txEl>
                                          </p:spTgt>
                                        </p:tgtEl>
                                        <p:attrNameLst>
                                          <p:attrName>style.color</p:attrName>
                                        </p:attrNameLst>
                                      </p:cBhvr>
                                      <p:to>
                                        <a:srgbClr val="EE5A12"/>
                                      </p:to>
                                    </p:animClr>
                                  </p:childTnLst>
                                </p:cTn>
                              </p:par>
                              <p:par>
                                <p:cTn id="7" presetID="10"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fade">
                                      <p:cBhvr>
                                        <p:cTn id="9" dur="500"/>
                                        <p:tgtEl>
                                          <p:spTgt spid="2"/>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מלבן 9"/>
          <p:cNvSpPr/>
          <p:nvPr/>
        </p:nvSpPr>
        <p:spPr>
          <a:xfrm>
            <a:off x="468313" y="1412874"/>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11" name="מלבן 10"/>
          <p:cNvSpPr/>
          <p:nvPr/>
        </p:nvSpPr>
        <p:spPr>
          <a:xfrm>
            <a:off x="468313" y="2060874"/>
            <a:ext cx="5687863" cy="648000"/>
          </a:xfrm>
          <a:prstGeom prst="rect">
            <a:avLst/>
          </a:prstGeom>
          <a:pattFill prst="wdDnDiag">
            <a:fgClr>
              <a:schemeClr val="bg1"/>
            </a:fgClr>
            <a:bgClr>
              <a:schemeClr val="bg1">
                <a:lumMod val="95000"/>
              </a:schemeClr>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12" name="מלבן 11"/>
          <p:cNvSpPr/>
          <p:nvPr/>
        </p:nvSpPr>
        <p:spPr>
          <a:xfrm>
            <a:off x="468313" y="2663201"/>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3" name="מציין מיקום תוכן 2"/>
          <p:cNvSpPr>
            <a:spLocks noGrp="1"/>
          </p:cNvSpPr>
          <p:nvPr>
            <p:ph idx="1"/>
          </p:nvPr>
        </p:nvSpPr>
        <p:spPr>
          <a:xfrm>
            <a:off x="468313" y="1412875"/>
            <a:ext cx="5688011" cy="1898217"/>
          </a:xfrm>
        </p:spPr>
        <p:txBody>
          <a:bodyPr vert="horz" lIns="91440" tIns="45720" rIns="91440" bIns="45720" rtlCol="1">
            <a:normAutofit/>
          </a:bodyPr>
          <a:lstStyle/>
          <a:p>
            <a:pPr>
              <a:lnSpc>
                <a:spcPct val="200000"/>
              </a:lnSpc>
              <a:buFont typeface="Calibri" panose="020F0502020204030204" pitchFamily="34" charset="0"/>
              <a:buChar char="○"/>
            </a:pPr>
            <a:r>
              <a:rPr lang="he-IL" dirty="0">
                <a:latin typeface="+mj-lt"/>
              </a:rPr>
              <a:t>כל החמצן מגיע לריאות, כך שהמוח אינו צורך חמצן כלל </a:t>
            </a:r>
          </a:p>
          <a:p>
            <a:pPr>
              <a:lnSpc>
                <a:spcPct val="200000"/>
              </a:lnSpc>
              <a:buFont typeface="Calibri" panose="020F0502020204030204" pitchFamily="34" charset="0"/>
              <a:buChar char="○"/>
            </a:pPr>
            <a:r>
              <a:rPr lang="he-IL" dirty="0">
                <a:latin typeface="+mj-lt"/>
              </a:rPr>
              <a:t>יותר מ-50% מתצרוכת החמצן הכוללת של הגוף </a:t>
            </a:r>
          </a:p>
          <a:p>
            <a:pPr>
              <a:lnSpc>
                <a:spcPct val="200000"/>
              </a:lnSpc>
              <a:buFont typeface="Calibri" panose="020F0502020204030204" pitchFamily="34" charset="0"/>
              <a:buChar char="○"/>
            </a:pPr>
            <a:r>
              <a:rPr lang="he-IL" dirty="0">
                <a:latin typeface="+mj-lt"/>
              </a:rPr>
              <a:t>חמישית מתצרוכת החמצן הכוללת של הגוף  </a:t>
            </a:r>
          </a:p>
          <a:p>
            <a:pPr>
              <a:lnSpc>
                <a:spcPct val="200000"/>
              </a:lnSpc>
              <a:buFont typeface="Calibri" panose="020F0502020204030204" pitchFamily="34" charset="0"/>
              <a:buChar char="○"/>
            </a:pPr>
            <a:endParaRPr lang="en-US" dirty="0">
              <a:latin typeface="+mj-lt"/>
            </a:endParaRPr>
          </a:p>
        </p:txBody>
      </p:sp>
      <p:sp>
        <p:nvSpPr>
          <p:cNvPr id="13" name="TextBox 12"/>
          <p:cNvSpPr txBox="1"/>
          <p:nvPr/>
        </p:nvSpPr>
        <p:spPr>
          <a:xfrm>
            <a:off x="467197" y="765175"/>
            <a:ext cx="8281516" cy="461665"/>
          </a:xfrm>
          <a:prstGeom prst="rect">
            <a:avLst/>
          </a:prstGeom>
          <a:noFill/>
        </p:spPr>
        <p:txBody>
          <a:bodyPr wrap="square" rtlCol="1">
            <a:spAutoFit/>
          </a:bodyPr>
          <a:lstStyle>
            <a:defPPr>
              <a:defRPr lang="en-US"/>
            </a:defPPr>
            <a:lvl1pPr algn="r" rtl="1" fontAlgn="base">
              <a:spcBef>
                <a:spcPct val="0"/>
              </a:spcBef>
              <a:spcAft>
                <a:spcPct val="0"/>
              </a:spcAft>
              <a:defRPr sz="2400" b="1"/>
            </a:lvl1pPr>
          </a:lstStyle>
          <a:p>
            <a:r>
              <a:rPr lang="he-IL" dirty="0">
                <a:solidFill>
                  <a:srgbClr val="5B5B5B"/>
                </a:solidFill>
              </a:rPr>
              <a:t>2. כמה חמצן צורך המוח? </a:t>
            </a:r>
          </a:p>
        </p:txBody>
      </p:sp>
      <p:pic>
        <p:nvPicPr>
          <p:cNvPr id="5" name="Picture 3" descr="D:\מדעי המוח\!הידעת\חמצן.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325" y="1412875"/>
            <a:ext cx="2592388" cy="1898217"/>
          </a:xfrm>
          <a:prstGeom prst="rect">
            <a:avLst/>
          </a:prstGeom>
          <a:noFill/>
          <a:extLst>
            <a:ext uri="{909E8E84-426E-40DD-AFC4-6F175D3DCCD1}">
              <a14:hiddenFill xmlns:a14="http://schemas.microsoft.com/office/drawing/2010/main">
                <a:solidFill>
                  <a:srgbClr val="FFFFFF"/>
                </a:solidFill>
              </a14:hiddenFill>
            </a:ext>
          </a:extLst>
        </p:spPr>
      </p:pic>
      <p:sp>
        <p:nvSpPr>
          <p:cNvPr id="8" name="אליפסה 7"/>
          <p:cNvSpPr/>
          <p:nvPr/>
        </p:nvSpPr>
        <p:spPr>
          <a:xfrm>
            <a:off x="5974060" y="2968151"/>
            <a:ext cx="80237" cy="8023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14" name="מציין מיקום תוכן 1"/>
          <p:cNvSpPr txBox="1">
            <a:spLocks/>
          </p:cNvSpPr>
          <p:nvPr/>
        </p:nvSpPr>
        <p:spPr>
          <a:xfrm>
            <a:off x="519113" y="3575050"/>
            <a:ext cx="8229600" cy="1008013"/>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1800" b="1"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he-IL" b="0" smtClean="0">
                <a:solidFill>
                  <a:srgbClr val="5B5B5B"/>
                </a:solidFill>
              </a:rPr>
              <a:t>רקמת המוח היא הרקמה הרגישה ביותר בגוף למחסור בחמצן. מספיקות 7 שניות ללא חמצן המגיע למוח כדי לגרום לעילפון. </a:t>
            </a:r>
            <a:endParaRPr lang="en-US" b="0" dirty="0">
              <a:solidFill>
                <a:srgbClr val="5B5B5B"/>
              </a:solidFill>
            </a:endParaRPr>
          </a:p>
        </p:txBody>
      </p:sp>
    </p:spTree>
    <p:extLst>
      <p:ext uri="{BB962C8B-B14F-4D97-AF65-F5344CB8AC3E}">
        <p14:creationId xmlns:p14="http://schemas.microsoft.com/office/powerpoint/2010/main" val="2498931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750" fill="hold"/>
                                        <p:tgtEl>
                                          <p:spTgt spid="3">
                                            <p:txEl>
                                              <p:pRg st="2" end="2"/>
                                            </p:txEl>
                                          </p:spTgt>
                                        </p:tgtEl>
                                        <p:attrNameLst>
                                          <p:attrName>style.color</p:attrName>
                                        </p:attrNameLst>
                                      </p:cBhvr>
                                      <p:to>
                                        <a:srgbClr val="EE5A12"/>
                                      </p:to>
                                    </p:animClr>
                                  </p:childTnLst>
                                </p:cTn>
                              </p:par>
                              <p:par>
                                <p:cTn id="7" presetID="10"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animEffect transition="in" filter="fade">
                                      <p:cBhvr>
                                        <p:cTn id="9" dur="500"/>
                                        <p:tgtEl>
                                          <p:spTgt spid="8"/>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מלבן 7"/>
          <p:cNvSpPr/>
          <p:nvPr/>
        </p:nvSpPr>
        <p:spPr>
          <a:xfrm>
            <a:off x="468313" y="1412874"/>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9" name="מלבן 8"/>
          <p:cNvSpPr/>
          <p:nvPr/>
        </p:nvSpPr>
        <p:spPr>
          <a:xfrm>
            <a:off x="468313" y="2060874"/>
            <a:ext cx="5687863" cy="648000"/>
          </a:xfrm>
          <a:prstGeom prst="rect">
            <a:avLst/>
          </a:prstGeom>
          <a:pattFill prst="wdDnDiag">
            <a:fgClr>
              <a:schemeClr val="bg1"/>
            </a:fgClr>
            <a:bgClr>
              <a:schemeClr val="bg1">
                <a:lumMod val="95000"/>
              </a:schemeClr>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10" name="מלבן 9"/>
          <p:cNvSpPr/>
          <p:nvPr/>
        </p:nvSpPr>
        <p:spPr>
          <a:xfrm>
            <a:off x="468313" y="2663201"/>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3" name="מציין מיקום תוכן 2"/>
          <p:cNvSpPr>
            <a:spLocks noGrp="1"/>
          </p:cNvSpPr>
          <p:nvPr>
            <p:ph idx="1"/>
          </p:nvPr>
        </p:nvSpPr>
        <p:spPr>
          <a:xfrm>
            <a:off x="468314" y="1412874"/>
            <a:ext cx="5687862" cy="3625272"/>
          </a:xfrm>
        </p:spPr>
        <p:txBody>
          <a:bodyPr vert="horz" lIns="91440" tIns="45720" rIns="91440" bIns="45720" rtlCol="1">
            <a:normAutofit/>
          </a:bodyPr>
          <a:lstStyle/>
          <a:p>
            <a:pPr>
              <a:lnSpc>
                <a:spcPct val="200000"/>
              </a:lnSpc>
              <a:buFont typeface="Calibri" panose="020F0502020204030204" pitchFamily="34" charset="0"/>
              <a:buChar char="○"/>
            </a:pPr>
            <a:r>
              <a:rPr lang="he-IL" dirty="0">
                <a:latin typeface="+mj-lt"/>
              </a:rPr>
              <a:t>20% </a:t>
            </a:r>
          </a:p>
          <a:p>
            <a:pPr>
              <a:lnSpc>
                <a:spcPct val="200000"/>
              </a:lnSpc>
              <a:buFont typeface="Calibri" panose="020F0502020204030204" pitchFamily="34" charset="0"/>
              <a:buChar char="○"/>
            </a:pPr>
            <a:r>
              <a:rPr lang="he-IL" dirty="0">
                <a:latin typeface="+mj-lt"/>
              </a:rPr>
              <a:t>10% </a:t>
            </a:r>
          </a:p>
          <a:p>
            <a:pPr>
              <a:lnSpc>
                <a:spcPct val="200000"/>
              </a:lnSpc>
              <a:buFont typeface="Calibri" panose="020F0502020204030204" pitchFamily="34" charset="0"/>
              <a:buChar char="○"/>
            </a:pPr>
            <a:r>
              <a:rPr lang="he-IL" dirty="0">
                <a:latin typeface="+mj-lt"/>
              </a:rPr>
              <a:t>2% </a:t>
            </a:r>
            <a:endParaRPr lang="en-US" dirty="0">
              <a:latin typeface="+mj-lt"/>
            </a:endParaRPr>
          </a:p>
        </p:txBody>
      </p:sp>
      <p:sp>
        <p:nvSpPr>
          <p:cNvPr id="13" name="TextBox 12"/>
          <p:cNvSpPr txBox="1"/>
          <p:nvPr/>
        </p:nvSpPr>
        <p:spPr>
          <a:xfrm>
            <a:off x="454621" y="765175"/>
            <a:ext cx="8281516" cy="461665"/>
          </a:xfrm>
          <a:prstGeom prst="rect">
            <a:avLst/>
          </a:prstGeom>
          <a:noFill/>
        </p:spPr>
        <p:txBody>
          <a:bodyPr wrap="square" rtlCol="1">
            <a:spAutoFit/>
          </a:bodyPr>
          <a:lstStyle>
            <a:defPPr>
              <a:defRPr lang="en-US"/>
            </a:defPPr>
            <a:lvl1pPr algn="r" rtl="1" fontAlgn="base">
              <a:spcBef>
                <a:spcPct val="0"/>
              </a:spcBef>
              <a:spcAft>
                <a:spcPct val="0"/>
              </a:spcAft>
              <a:defRPr sz="2400" b="1"/>
            </a:lvl1pPr>
          </a:lstStyle>
          <a:p>
            <a:r>
              <a:rPr lang="he-IL" dirty="0">
                <a:solidFill>
                  <a:srgbClr val="5B5B5B"/>
                </a:solidFill>
              </a:rPr>
              <a:t>3. איזה חלק מהווה משקל המוח מסך משקל הגוף? </a:t>
            </a:r>
          </a:p>
        </p:txBody>
      </p:sp>
      <p:pic>
        <p:nvPicPr>
          <p:cNvPr id="7" name="Picture 2" descr="D:\מדעי המוח\!הידעת\משקל.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5" y="1412876"/>
            <a:ext cx="2592537" cy="1898326"/>
          </a:xfrm>
          <a:prstGeom prst="rect">
            <a:avLst/>
          </a:prstGeom>
          <a:noFill/>
          <a:extLst>
            <a:ext uri="{909E8E84-426E-40DD-AFC4-6F175D3DCCD1}">
              <a14:hiddenFill xmlns:a14="http://schemas.microsoft.com/office/drawing/2010/main">
                <a:solidFill>
                  <a:srgbClr val="FFFFFF"/>
                </a:solidFill>
              </a14:hiddenFill>
            </a:ext>
          </a:extLst>
        </p:spPr>
      </p:pic>
      <p:sp>
        <p:nvSpPr>
          <p:cNvPr id="12" name="אליפסה 11"/>
          <p:cNvSpPr/>
          <p:nvPr/>
        </p:nvSpPr>
        <p:spPr>
          <a:xfrm>
            <a:off x="5974060" y="2968151"/>
            <a:ext cx="80237" cy="8023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14" name="מציין מיקום תוכן 1"/>
          <p:cNvSpPr txBox="1">
            <a:spLocks/>
          </p:cNvSpPr>
          <p:nvPr/>
        </p:nvSpPr>
        <p:spPr>
          <a:xfrm>
            <a:off x="455737" y="3575050"/>
            <a:ext cx="8280400" cy="938439"/>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1800" b="1"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he-IL" b="0" dirty="0" smtClean="0">
                <a:solidFill>
                  <a:srgbClr val="5B5B5B"/>
                </a:solidFill>
              </a:rPr>
              <a:t>בהשוואה לבעלי חיים אחרים, זהו מוח כבד באופן יחסי. אבל אין זה בהכרח מדד לאינטליגנציה: מוחו של סנאי, למשל, מהווה כ-10% ממשקל גופו, והוא אינו מאפשר את כל התִפקודים הקוגניטיביים של האדם. </a:t>
            </a:r>
            <a:endParaRPr lang="en-US" b="0" dirty="0">
              <a:solidFill>
                <a:srgbClr val="5B5B5B"/>
              </a:solidFill>
            </a:endParaRPr>
          </a:p>
        </p:txBody>
      </p:sp>
    </p:spTree>
    <p:extLst>
      <p:ext uri="{BB962C8B-B14F-4D97-AF65-F5344CB8AC3E}">
        <p14:creationId xmlns:p14="http://schemas.microsoft.com/office/powerpoint/2010/main" val="246008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750" fill="hold"/>
                                        <p:tgtEl>
                                          <p:spTgt spid="3">
                                            <p:txEl>
                                              <p:pRg st="2" end="2"/>
                                            </p:txEl>
                                          </p:spTgt>
                                        </p:tgtEl>
                                        <p:attrNameLst>
                                          <p:attrName>style.color</p:attrName>
                                        </p:attrNameLst>
                                      </p:cBhvr>
                                      <p:to>
                                        <a:srgbClr val="EE5A12"/>
                                      </p:to>
                                    </p:animClr>
                                  </p:childTnLst>
                                </p:cTn>
                              </p:par>
                              <p:par>
                                <p:cTn id="7" presetID="10"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animEffect transition="in" filter="fade">
                                      <p:cBhvr>
                                        <p:cTn id="9" dur="500"/>
                                        <p:tgtEl>
                                          <p:spTgt spid="12"/>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468313" y="1412874"/>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8" name="מלבן 7"/>
          <p:cNvSpPr/>
          <p:nvPr/>
        </p:nvSpPr>
        <p:spPr>
          <a:xfrm>
            <a:off x="468313" y="2060874"/>
            <a:ext cx="5687863" cy="648000"/>
          </a:xfrm>
          <a:prstGeom prst="rect">
            <a:avLst/>
          </a:prstGeom>
          <a:pattFill prst="wdDnDiag">
            <a:fgClr>
              <a:schemeClr val="bg1"/>
            </a:fgClr>
            <a:bgClr>
              <a:schemeClr val="bg1">
                <a:lumMod val="95000"/>
              </a:schemeClr>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9" name="מלבן 8"/>
          <p:cNvSpPr/>
          <p:nvPr/>
        </p:nvSpPr>
        <p:spPr>
          <a:xfrm>
            <a:off x="468313" y="2663201"/>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3" name="מציין מיקום תוכן 2"/>
          <p:cNvSpPr>
            <a:spLocks noGrp="1"/>
          </p:cNvSpPr>
          <p:nvPr>
            <p:ph idx="1"/>
          </p:nvPr>
        </p:nvSpPr>
        <p:spPr>
          <a:xfrm>
            <a:off x="467197" y="1412875"/>
            <a:ext cx="5689128" cy="3625271"/>
          </a:xfrm>
        </p:spPr>
        <p:txBody>
          <a:bodyPr vert="horz" lIns="91440" tIns="45720" rIns="91440" bIns="45720" rtlCol="1">
            <a:normAutofit/>
          </a:bodyPr>
          <a:lstStyle/>
          <a:p>
            <a:pPr>
              <a:lnSpc>
                <a:spcPct val="200000"/>
              </a:lnSpc>
              <a:buFont typeface="Calibri" panose="020F0502020204030204" pitchFamily="34" charset="0"/>
              <a:buChar char="○"/>
            </a:pPr>
            <a:r>
              <a:rPr lang="he-IL" dirty="0">
                <a:latin typeface="+mj-lt"/>
              </a:rPr>
              <a:t>0</a:t>
            </a:r>
          </a:p>
          <a:p>
            <a:pPr>
              <a:lnSpc>
                <a:spcPct val="200000"/>
              </a:lnSpc>
              <a:buFont typeface="Calibri" panose="020F0502020204030204" pitchFamily="34" charset="0"/>
              <a:buChar char="○"/>
            </a:pPr>
            <a:r>
              <a:rPr lang="he-IL" dirty="0">
                <a:latin typeface="+mj-lt"/>
              </a:rPr>
              <a:t>100,000</a:t>
            </a:r>
          </a:p>
          <a:p>
            <a:pPr>
              <a:lnSpc>
                <a:spcPct val="200000"/>
              </a:lnSpc>
              <a:buFont typeface="Calibri" panose="020F0502020204030204" pitchFamily="34" charset="0"/>
              <a:buChar char="○"/>
            </a:pPr>
            <a:r>
              <a:rPr lang="he-IL" dirty="0">
                <a:latin typeface="+mj-lt"/>
              </a:rPr>
              <a:t>חצי מיליארד</a:t>
            </a:r>
            <a:endParaRPr lang="en-US" dirty="0">
              <a:latin typeface="+mj-lt"/>
            </a:endParaRPr>
          </a:p>
        </p:txBody>
      </p:sp>
      <p:sp>
        <p:nvSpPr>
          <p:cNvPr id="13" name="TextBox 12"/>
          <p:cNvSpPr txBox="1"/>
          <p:nvPr/>
        </p:nvSpPr>
        <p:spPr>
          <a:xfrm>
            <a:off x="467197" y="765175"/>
            <a:ext cx="8281516" cy="461665"/>
          </a:xfrm>
          <a:prstGeom prst="rect">
            <a:avLst/>
          </a:prstGeom>
          <a:noFill/>
        </p:spPr>
        <p:txBody>
          <a:bodyPr wrap="square" rtlCol="1">
            <a:spAutoFit/>
          </a:bodyPr>
          <a:lstStyle>
            <a:defPPr>
              <a:defRPr lang="en-US"/>
            </a:defPPr>
            <a:lvl1pPr algn="r" rtl="1" fontAlgn="base">
              <a:spcBef>
                <a:spcPct val="0"/>
              </a:spcBef>
              <a:spcAft>
                <a:spcPct val="0"/>
              </a:spcAft>
              <a:defRPr sz="2400" b="1"/>
            </a:lvl1pPr>
          </a:lstStyle>
          <a:p>
            <a:r>
              <a:rPr lang="he-IL" dirty="0">
                <a:solidFill>
                  <a:srgbClr val="5B5B5B"/>
                </a:solidFill>
              </a:rPr>
              <a:t>4. כמה קולטני כאב יש במוח עצמו? </a:t>
            </a:r>
          </a:p>
        </p:txBody>
      </p:sp>
      <p:pic>
        <p:nvPicPr>
          <p:cNvPr id="5" name="Picture 2" descr="D:\מדעי המוח\!הידעת\כאב.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324" y="1412876"/>
            <a:ext cx="2597299" cy="1901814"/>
          </a:xfrm>
          <a:prstGeom prst="rect">
            <a:avLst/>
          </a:prstGeom>
          <a:noFill/>
          <a:extLst>
            <a:ext uri="{909E8E84-426E-40DD-AFC4-6F175D3DCCD1}">
              <a14:hiddenFill xmlns:a14="http://schemas.microsoft.com/office/drawing/2010/main">
                <a:solidFill>
                  <a:srgbClr val="FFFFFF"/>
                </a:solidFill>
              </a14:hiddenFill>
            </a:ext>
          </a:extLst>
        </p:spPr>
      </p:pic>
      <p:sp>
        <p:nvSpPr>
          <p:cNvPr id="10" name="אליפסה 9"/>
          <p:cNvSpPr/>
          <p:nvPr/>
        </p:nvSpPr>
        <p:spPr>
          <a:xfrm>
            <a:off x="5974060" y="1762797"/>
            <a:ext cx="80237" cy="8023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11" name="מציין מיקום תוכן 1"/>
          <p:cNvSpPr txBox="1">
            <a:spLocks/>
          </p:cNvSpPr>
          <p:nvPr/>
        </p:nvSpPr>
        <p:spPr>
          <a:xfrm>
            <a:off x="467197" y="3575050"/>
            <a:ext cx="8280400" cy="1512069"/>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1800" b="1"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he-IL" b="0" smtClean="0">
                <a:solidFill>
                  <a:srgbClr val="5B5B5B"/>
                </a:solidFill>
              </a:rPr>
              <a:t>במערכת העצבים המרכזית אין קולטני כאב, ולכן היא אינה שולחת לעצמה מסרים של כאב. בניתוחי מוח משאירים את המנותחים במצב של ערות מלאה, כך שיוכלו לדבר ולשלוט בתנועות במהלך הניתוח. </a:t>
            </a:r>
            <a:endParaRPr lang="en-US" b="0" dirty="0">
              <a:solidFill>
                <a:srgbClr val="5B5B5B"/>
              </a:solidFill>
            </a:endParaRPr>
          </a:p>
        </p:txBody>
      </p:sp>
    </p:spTree>
    <p:extLst>
      <p:ext uri="{BB962C8B-B14F-4D97-AF65-F5344CB8AC3E}">
        <p14:creationId xmlns:p14="http://schemas.microsoft.com/office/powerpoint/2010/main" val="1028802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750" fill="hold"/>
                                        <p:tgtEl>
                                          <p:spTgt spid="3">
                                            <p:txEl>
                                              <p:pRg st="0" end="0"/>
                                            </p:txEl>
                                          </p:spTgt>
                                        </p:tgtEl>
                                        <p:attrNameLst>
                                          <p:attrName>style.color</p:attrName>
                                        </p:attrNameLst>
                                      </p:cBhvr>
                                      <p:to>
                                        <a:srgbClr val="EE5A12"/>
                                      </p:to>
                                    </p:animClr>
                                  </p:childTnLst>
                                </p:cTn>
                              </p:par>
                              <p:par>
                                <p:cTn id="7" presetID="10"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animEffect transition="in" filter="fade">
                                      <p:cBhvr>
                                        <p:cTn id="9" dur="500"/>
                                        <p:tgtEl>
                                          <p:spTgt spid="10"/>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מלבן 6"/>
          <p:cNvSpPr/>
          <p:nvPr/>
        </p:nvSpPr>
        <p:spPr>
          <a:xfrm>
            <a:off x="468313" y="1412874"/>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8" name="מלבן 7"/>
          <p:cNvSpPr/>
          <p:nvPr/>
        </p:nvSpPr>
        <p:spPr>
          <a:xfrm>
            <a:off x="468313" y="2060874"/>
            <a:ext cx="5687863" cy="648000"/>
          </a:xfrm>
          <a:prstGeom prst="rect">
            <a:avLst/>
          </a:prstGeom>
          <a:pattFill prst="wdDnDiag">
            <a:fgClr>
              <a:schemeClr val="bg1"/>
            </a:fgClr>
            <a:bgClr>
              <a:schemeClr val="bg1">
                <a:lumMod val="95000"/>
              </a:schemeClr>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9" name="מלבן 8"/>
          <p:cNvSpPr/>
          <p:nvPr/>
        </p:nvSpPr>
        <p:spPr>
          <a:xfrm>
            <a:off x="468313" y="2663201"/>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3" name="מציין מיקום תוכן 2"/>
          <p:cNvSpPr>
            <a:spLocks noGrp="1"/>
          </p:cNvSpPr>
          <p:nvPr>
            <p:ph idx="1"/>
          </p:nvPr>
        </p:nvSpPr>
        <p:spPr>
          <a:xfrm>
            <a:off x="467197" y="1412875"/>
            <a:ext cx="5689128" cy="3625271"/>
          </a:xfrm>
        </p:spPr>
        <p:txBody>
          <a:bodyPr vert="horz" lIns="91440" tIns="45720" rIns="91440" bIns="45720" rtlCol="1">
            <a:normAutofit/>
          </a:bodyPr>
          <a:lstStyle/>
          <a:p>
            <a:pPr>
              <a:lnSpc>
                <a:spcPct val="200000"/>
              </a:lnSpc>
              <a:buFont typeface="Calibri" panose="020F0502020204030204" pitchFamily="34" charset="0"/>
              <a:buChar char="○"/>
            </a:pPr>
            <a:r>
              <a:rPr lang="he-IL" dirty="0">
                <a:latin typeface="+mj-lt"/>
              </a:rPr>
              <a:t>1,000,000,000 (מיליארד) </a:t>
            </a:r>
          </a:p>
          <a:p>
            <a:pPr>
              <a:lnSpc>
                <a:spcPct val="200000"/>
              </a:lnSpc>
              <a:buFont typeface="Calibri" panose="020F0502020204030204" pitchFamily="34" charset="0"/>
              <a:buChar char="○"/>
            </a:pPr>
            <a:r>
              <a:rPr lang="he-IL" dirty="0">
                <a:latin typeface="+mj-lt"/>
              </a:rPr>
              <a:t>10,000,000,000 (</a:t>
            </a:r>
            <a:r>
              <a:rPr lang="he-IL">
                <a:latin typeface="+mj-lt"/>
              </a:rPr>
              <a:t>עשרה </a:t>
            </a:r>
            <a:r>
              <a:rPr lang="he-IL" smtClean="0">
                <a:latin typeface="+mj-lt"/>
              </a:rPr>
              <a:t>מיליארד</a:t>
            </a:r>
            <a:r>
              <a:rPr lang="he-IL" dirty="0">
                <a:latin typeface="+mj-lt"/>
              </a:rPr>
              <a:t>) </a:t>
            </a:r>
          </a:p>
          <a:p>
            <a:pPr>
              <a:lnSpc>
                <a:spcPct val="200000"/>
              </a:lnSpc>
              <a:buFont typeface="Calibri" panose="020F0502020204030204" pitchFamily="34" charset="0"/>
              <a:buChar char="○"/>
            </a:pPr>
            <a:r>
              <a:rPr lang="he-IL" dirty="0">
                <a:latin typeface="+mj-lt"/>
              </a:rPr>
              <a:t>100,000,000,000 (מאה מיליארד) </a:t>
            </a:r>
            <a:endParaRPr lang="en-US" dirty="0">
              <a:latin typeface="+mj-lt"/>
            </a:endParaRPr>
          </a:p>
        </p:txBody>
      </p:sp>
      <p:sp>
        <p:nvSpPr>
          <p:cNvPr id="13" name="TextBox 12"/>
          <p:cNvSpPr txBox="1"/>
          <p:nvPr/>
        </p:nvSpPr>
        <p:spPr>
          <a:xfrm>
            <a:off x="467197" y="765175"/>
            <a:ext cx="8281516" cy="461665"/>
          </a:xfrm>
          <a:prstGeom prst="rect">
            <a:avLst/>
          </a:prstGeom>
          <a:noFill/>
        </p:spPr>
        <p:txBody>
          <a:bodyPr wrap="square" rtlCol="1">
            <a:spAutoFit/>
          </a:bodyPr>
          <a:lstStyle>
            <a:defPPr>
              <a:defRPr lang="en-US"/>
            </a:defPPr>
            <a:lvl1pPr algn="r" rtl="1" fontAlgn="base">
              <a:spcBef>
                <a:spcPct val="0"/>
              </a:spcBef>
              <a:spcAft>
                <a:spcPct val="0"/>
              </a:spcAft>
              <a:defRPr sz="2400" b="1"/>
            </a:lvl1pPr>
          </a:lstStyle>
          <a:p>
            <a:r>
              <a:rPr lang="he-IL" dirty="0">
                <a:solidFill>
                  <a:srgbClr val="5B5B5B"/>
                </a:solidFill>
              </a:rPr>
              <a:t>5. כמה </a:t>
            </a:r>
            <a:r>
              <a:rPr lang="he-IL" dirty="0" smtClean="0">
                <a:solidFill>
                  <a:srgbClr val="5B5B5B"/>
                </a:solidFill>
              </a:rPr>
              <a:t>תאי-עצב </a:t>
            </a:r>
            <a:r>
              <a:rPr lang="he-IL" dirty="0">
                <a:solidFill>
                  <a:srgbClr val="5B5B5B"/>
                </a:solidFill>
              </a:rPr>
              <a:t>יש במוח? </a:t>
            </a:r>
          </a:p>
        </p:txBody>
      </p:sp>
      <p:pic>
        <p:nvPicPr>
          <p:cNvPr id="5" name="Picture 2" descr="D:\מדעי המוח\!הידעת\תאי עצב.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325" y="1412876"/>
            <a:ext cx="2592388" cy="1898218"/>
          </a:xfrm>
          <a:prstGeom prst="rect">
            <a:avLst/>
          </a:prstGeom>
          <a:noFill/>
          <a:extLst>
            <a:ext uri="{909E8E84-426E-40DD-AFC4-6F175D3DCCD1}">
              <a14:hiddenFill xmlns:a14="http://schemas.microsoft.com/office/drawing/2010/main">
                <a:solidFill>
                  <a:srgbClr val="FFFFFF"/>
                </a:solidFill>
              </a14:hiddenFill>
            </a:ext>
          </a:extLst>
        </p:spPr>
      </p:pic>
      <p:sp>
        <p:nvSpPr>
          <p:cNvPr id="10" name="אליפסה 9"/>
          <p:cNvSpPr/>
          <p:nvPr/>
        </p:nvSpPr>
        <p:spPr>
          <a:xfrm>
            <a:off x="5974060" y="2968151"/>
            <a:ext cx="80237" cy="8023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11" name="מציין מיקום תוכן 1"/>
          <p:cNvSpPr txBox="1">
            <a:spLocks/>
          </p:cNvSpPr>
          <p:nvPr/>
        </p:nvSpPr>
        <p:spPr>
          <a:xfrm>
            <a:off x="519113" y="3559176"/>
            <a:ext cx="8229600" cy="1008013"/>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1800" b="1"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he-IL" b="0" smtClean="0">
                <a:solidFill>
                  <a:srgbClr val="5B5B5B"/>
                </a:solidFill>
              </a:rPr>
              <a:t>התאים האלה מהווים רק 10% מסך כל התאים במוח. כל השאר הם תאי תמך (גליה), שתפקידיהם עדיין אינם ידועים במלואם. </a:t>
            </a:r>
            <a:endParaRPr lang="en-US" b="0" dirty="0">
              <a:solidFill>
                <a:srgbClr val="5B5B5B"/>
              </a:solidFill>
            </a:endParaRPr>
          </a:p>
        </p:txBody>
      </p:sp>
    </p:spTree>
    <p:extLst>
      <p:ext uri="{BB962C8B-B14F-4D97-AF65-F5344CB8AC3E}">
        <p14:creationId xmlns:p14="http://schemas.microsoft.com/office/powerpoint/2010/main" val="415359869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750" fill="hold"/>
                                        <p:tgtEl>
                                          <p:spTgt spid="3">
                                            <p:txEl>
                                              <p:pRg st="2" end="2"/>
                                            </p:txEl>
                                          </p:spTgt>
                                        </p:tgtEl>
                                        <p:attrNameLst>
                                          <p:attrName>style.color</p:attrName>
                                        </p:attrNameLst>
                                      </p:cBhvr>
                                      <p:to>
                                        <a:srgbClr val="EE5A12"/>
                                      </p:to>
                                    </p:animClr>
                                  </p:childTnLst>
                                </p:cTn>
                              </p:par>
                              <p:par>
                                <p:cTn id="7" presetID="10"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animEffect transition="in" filter="fade">
                                      <p:cBhvr>
                                        <p:cTn id="9" dur="500"/>
                                        <p:tgtEl>
                                          <p:spTgt spid="10"/>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מלבן 6"/>
          <p:cNvSpPr/>
          <p:nvPr/>
        </p:nvSpPr>
        <p:spPr>
          <a:xfrm>
            <a:off x="468313" y="1412874"/>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8" name="מלבן 7"/>
          <p:cNvSpPr/>
          <p:nvPr/>
        </p:nvSpPr>
        <p:spPr>
          <a:xfrm>
            <a:off x="468313" y="2060874"/>
            <a:ext cx="5687863" cy="648000"/>
          </a:xfrm>
          <a:prstGeom prst="rect">
            <a:avLst/>
          </a:prstGeom>
          <a:pattFill prst="wdDnDiag">
            <a:fgClr>
              <a:schemeClr val="bg1"/>
            </a:fgClr>
            <a:bgClr>
              <a:schemeClr val="bg1">
                <a:lumMod val="95000"/>
              </a:schemeClr>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9" name="מלבן 8"/>
          <p:cNvSpPr/>
          <p:nvPr/>
        </p:nvSpPr>
        <p:spPr>
          <a:xfrm>
            <a:off x="468313" y="2663201"/>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3" name="מציין מיקום תוכן 2"/>
          <p:cNvSpPr>
            <a:spLocks noGrp="1"/>
          </p:cNvSpPr>
          <p:nvPr>
            <p:ph idx="1"/>
          </p:nvPr>
        </p:nvSpPr>
        <p:spPr>
          <a:xfrm>
            <a:off x="251520" y="1412875"/>
            <a:ext cx="5904806" cy="2304157"/>
          </a:xfrm>
        </p:spPr>
        <p:txBody>
          <a:bodyPr vert="horz" lIns="91440" tIns="45720" rIns="91440" bIns="45720" rtlCol="1">
            <a:normAutofit/>
          </a:bodyPr>
          <a:lstStyle/>
          <a:p>
            <a:pPr>
              <a:lnSpc>
                <a:spcPct val="200000"/>
              </a:lnSpc>
              <a:buFont typeface="Calibri" panose="020F0502020204030204" pitchFamily="34" charset="0"/>
              <a:buChar char="○"/>
            </a:pPr>
            <a:r>
              <a:rPr lang="he-IL" sz="1700" dirty="0">
                <a:latin typeface="+mj-lt"/>
              </a:rPr>
              <a:t>לא, המוח "מכבה את עצמו" בזמן השינה. </a:t>
            </a:r>
          </a:p>
          <a:p>
            <a:pPr>
              <a:lnSpc>
                <a:spcPct val="200000"/>
              </a:lnSpc>
              <a:buFont typeface="Calibri" panose="020F0502020204030204" pitchFamily="34" charset="0"/>
              <a:buChar char="○"/>
            </a:pPr>
            <a:r>
              <a:rPr lang="he-IL" sz="1700" dirty="0">
                <a:latin typeface="+mj-lt"/>
              </a:rPr>
              <a:t>כן, המוח תמיד פעיל. </a:t>
            </a:r>
          </a:p>
          <a:p>
            <a:pPr>
              <a:lnSpc>
                <a:spcPct val="200000"/>
              </a:lnSpc>
              <a:buFont typeface="Calibri" panose="020F0502020204030204" pitchFamily="34" charset="0"/>
              <a:buChar char="○"/>
            </a:pPr>
            <a:r>
              <a:rPr lang="he-IL" sz="1700" dirty="0">
                <a:latin typeface="+mj-lt"/>
              </a:rPr>
              <a:t>בשלבים מסוימים של השינה המוח פעיל ובשלבים אחרים לא. </a:t>
            </a:r>
            <a:endParaRPr lang="en-US" sz="1700" dirty="0">
              <a:latin typeface="+mj-lt"/>
            </a:endParaRPr>
          </a:p>
        </p:txBody>
      </p:sp>
      <p:sp>
        <p:nvSpPr>
          <p:cNvPr id="13" name="TextBox 12"/>
          <p:cNvSpPr txBox="1"/>
          <p:nvPr/>
        </p:nvSpPr>
        <p:spPr>
          <a:xfrm>
            <a:off x="476672" y="759822"/>
            <a:ext cx="8281516" cy="461665"/>
          </a:xfrm>
          <a:prstGeom prst="rect">
            <a:avLst/>
          </a:prstGeom>
          <a:noFill/>
        </p:spPr>
        <p:txBody>
          <a:bodyPr wrap="square" rtlCol="1">
            <a:spAutoFit/>
          </a:bodyPr>
          <a:lstStyle>
            <a:defPPr>
              <a:defRPr lang="en-US"/>
            </a:defPPr>
            <a:lvl1pPr algn="r" rtl="1" fontAlgn="base">
              <a:spcBef>
                <a:spcPct val="0"/>
              </a:spcBef>
              <a:spcAft>
                <a:spcPct val="0"/>
              </a:spcAft>
              <a:defRPr sz="2400" b="1"/>
            </a:lvl1pPr>
          </a:lstStyle>
          <a:p>
            <a:r>
              <a:rPr lang="he-IL" dirty="0">
                <a:solidFill>
                  <a:srgbClr val="5B5B5B"/>
                </a:solidFill>
              </a:rPr>
              <a:t>6. האם המוח פעיל בזמן שאנחנו ישנים? </a:t>
            </a:r>
          </a:p>
        </p:txBody>
      </p:sp>
      <p:pic>
        <p:nvPicPr>
          <p:cNvPr id="5" name="Picture 2" descr="D:\מדעי המוח\!הידעת\זיכרון.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324" y="1412876"/>
            <a:ext cx="2601863" cy="1905156"/>
          </a:xfrm>
          <a:prstGeom prst="rect">
            <a:avLst/>
          </a:prstGeom>
          <a:noFill/>
          <a:extLst>
            <a:ext uri="{909E8E84-426E-40DD-AFC4-6F175D3DCCD1}">
              <a14:hiddenFill xmlns:a14="http://schemas.microsoft.com/office/drawing/2010/main">
                <a:solidFill>
                  <a:srgbClr val="FFFFFF"/>
                </a:solidFill>
              </a14:hiddenFill>
            </a:ext>
          </a:extLst>
        </p:spPr>
      </p:pic>
      <p:sp>
        <p:nvSpPr>
          <p:cNvPr id="10" name="אליפסה 9"/>
          <p:cNvSpPr/>
          <p:nvPr/>
        </p:nvSpPr>
        <p:spPr>
          <a:xfrm>
            <a:off x="5974060" y="2316910"/>
            <a:ext cx="80237" cy="970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11" name="מציין מיקום תוכן 1"/>
          <p:cNvSpPr txBox="1">
            <a:spLocks/>
          </p:cNvSpPr>
          <p:nvPr/>
        </p:nvSpPr>
        <p:spPr>
          <a:xfrm>
            <a:off x="463140" y="3575050"/>
            <a:ext cx="8285573" cy="1008013"/>
          </a:xfrm>
          <a:prstGeom prst="rect">
            <a:avLst/>
          </a:prstGeom>
        </p:spPr>
        <p:txBody>
          <a:bodyPr vert="horz" lIns="91440" tIns="45720" rIns="91440" bIns="45720" rtlCol="1">
            <a:normAutofit lnSpcReduction="10000"/>
          </a:bodyPr>
          <a:lstStyle>
            <a:lvl1pPr marL="342900" indent="-342900" algn="r" defTabSz="914400" rtl="1" eaLnBrk="1" latinLnBrk="0" hangingPunct="1">
              <a:spcBef>
                <a:spcPct val="20000"/>
              </a:spcBef>
              <a:buFont typeface="Arial" pitchFamily="34" charset="0"/>
              <a:buChar char="•"/>
              <a:defRPr sz="1800" b="1"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he-IL" b="0" dirty="0" smtClean="0">
                <a:solidFill>
                  <a:srgbClr val="5B5B5B"/>
                </a:solidFill>
              </a:rPr>
              <a:t>בזמן שינה המוח פעיל. בין היתר הוא מארגן ומאחסן את הזיכרונות שלנו. </a:t>
            </a:r>
          </a:p>
          <a:p>
            <a:pPr marL="0" indent="0">
              <a:buFont typeface="Arial" pitchFamily="34" charset="0"/>
              <a:buNone/>
            </a:pPr>
            <a:r>
              <a:rPr lang="he-IL" b="0" dirty="0" smtClean="0">
                <a:solidFill>
                  <a:srgbClr val="5B5B5B"/>
                </a:solidFill>
              </a:rPr>
              <a:t>מחסור בשינה מוביל לירידה בזיכרון וביכולת להתרכז ולבצע מטלות. </a:t>
            </a:r>
          </a:p>
          <a:p>
            <a:pPr marL="0" indent="0">
              <a:buFont typeface="Arial" pitchFamily="34" charset="0"/>
              <a:buNone/>
            </a:pPr>
            <a:r>
              <a:rPr lang="he-IL" b="0" dirty="0" smtClean="0">
                <a:solidFill>
                  <a:srgbClr val="5B5B5B"/>
                </a:solidFill>
              </a:rPr>
              <a:t>אם המחסור בשינה נמשך כמה ימים הוא יכול להפוך </a:t>
            </a:r>
            <a:r>
              <a:rPr lang="he-IL" b="0" dirty="0">
                <a:solidFill>
                  <a:srgbClr val="5B5B5B"/>
                </a:solidFill>
              </a:rPr>
              <a:t>ל</a:t>
            </a:r>
            <a:r>
              <a:rPr lang="he-IL" b="0" dirty="0" smtClean="0">
                <a:solidFill>
                  <a:srgbClr val="5B5B5B"/>
                </a:solidFill>
              </a:rPr>
              <a:t>קטלני ולגרום למוות. </a:t>
            </a:r>
            <a:endParaRPr lang="en-US" b="0" dirty="0">
              <a:solidFill>
                <a:srgbClr val="5B5B5B"/>
              </a:solidFill>
            </a:endParaRPr>
          </a:p>
        </p:txBody>
      </p:sp>
    </p:spTree>
    <p:extLst>
      <p:ext uri="{BB962C8B-B14F-4D97-AF65-F5344CB8AC3E}">
        <p14:creationId xmlns:p14="http://schemas.microsoft.com/office/powerpoint/2010/main" val="28204516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750" fill="hold"/>
                                        <p:tgtEl>
                                          <p:spTgt spid="3">
                                            <p:txEl>
                                              <p:pRg st="1" end="1"/>
                                            </p:txEl>
                                          </p:spTgt>
                                        </p:tgtEl>
                                        <p:attrNameLst>
                                          <p:attrName>style.color</p:attrName>
                                        </p:attrNameLst>
                                      </p:cBhvr>
                                      <p:to>
                                        <a:srgbClr val="EE5A12"/>
                                      </p:to>
                                    </p:animClr>
                                  </p:childTnLst>
                                </p:cTn>
                              </p:par>
                              <p:par>
                                <p:cTn id="7" presetID="10"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animEffect transition="in" filter="fade">
                                      <p:cBhvr>
                                        <p:cTn id="9" dur="500"/>
                                        <p:tgtEl>
                                          <p:spTgt spid="10"/>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468313" y="1412874"/>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8" name="מלבן 7"/>
          <p:cNvSpPr/>
          <p:nvPr/>
        </p:nvSpPr>
        <p:spPr>
          <a:xfrm>
            <a:off x="468313" y="2060874"/>
            <a:ext cx="5687863" cy="648000"/>
          </a:xfrm>
          <a:prstGeom prst="rect">
            <a:avLst/>
          </a:prstGeom>
          <a:pattFill prst="wdDnDiag">
            <a:fgClr>
              <a:schemeClr val="bg1"/>
            </a:fgClr>
            <a:bgClr>
              <a:schemeClr val="bg1">
                <a:lumMod val="95000"/>
              </a:schemeClr>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9" name="מלבן 8"/>
          <p:cNvSpPr/>
          <p:nvPr/>
        </p:nvSpPr>
        <p:spPr>
          <a:xfrm>
            <a:off x="468313" y="2663201"/>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3" name="מציין מיקום תוכן 2"/>
          <p:cNvSpPr>
            <a:spLocks noGrp="1"/>
          </p:cNvSpPr>
          <p:nvPr>
            <p:ph idx="1"/>
          </p:nvPr>
        </p:nvSpPr>
        <p:spPr>
          <a:xfrm>
            <a:off x="468313" y="1412875"/>
            <a:ext cx="5688012" cy="3625271"/>
          </a:xfrm>
        </p:spPr>
        <p:txBody>
          <a:bodyPr vert="horz" lIns="91440" tIns="45720" rIns="91440" bIns="45720" rtlCol="1">
            <a:normAutofit/>
          </a:bodyPr>
          <a:lstStyle/>
          <a:p>
            <a:pPr>
              <a:lnSpc>
                <a:spcPct val="200000"/>
              </a:lnSpc>
              <a:buFont typeface="Calibri" panose="020F0502020204030204" pitchFamily="34" charset="0"/>
              <a:buChar char="○"/>
            </a:pPr>
            <a:r>
              <a:rPr lang="he-IL" dirty="0">
                <a:latin typeface="+mj-lt"/>
              </a:rPr>
              <a:t>10-23 וואט – כמו נורה חשמלית. </a:t>
            </a:r>
          </a:p>
          <a:p>
            <a:pPr>
              <a:lnSpc>
                <a:spcPct val="200000"/>
              </a:lnSpc>
              <a:buFont typeface="Calibri" panose="020F0502020204030204" pitchFamily="34" charset="0"/>
              <a:buChar char="○"/>
            </a:pPr>
            <a:r>
              <a:rPr lang="he-IL" dirty="0">
                <a:latin typeface="+mj-lt"/>
              </a:rPr>
              <a:t>40-200 וואט – כמו מעבד מרכזי במחשב. </a:t>
            </a:r>
          </a:p>
          <a:p>
            <a:pPr>
              <a:lnSpc>
                <a:spcPct val="200000"/>
              </a:lnSpc>
              <a:buFont typeface="Calibri" panose="020F0502020204030204" pitchFamily="34" charset="0"/>
              <a:buChar char="○"/>
            </a:pPr>
            <a:r>
              <a:rPr lang="he-IL" dirty="0">
                <a:latin typeface="+mj-lt"/>
              </a:rPr>
              <a:t>2500-3000 וואט – כמו קומקום חשמלי. </a:t>
            </a:r>
            <a:endParaRPr lang="en-US" dirty="0">
              <a:latin typeface="+mj-lt"/>
            </a:endParaRPr>
          </a:p>
        </p:txBody>
      </p:sp>
      <p:sp>
        <p:nvSpPr>
          <p:cNvPr id="13" name="TextBox 12"/>
          <p:cNvSpPr txBox="1"/>
          <p:nvPr/>
        </p:nvSpPr>
        <p:spPr>
          <a:xfrm>
            <a:off x="468313" y="765175"/>
            <a:ext cx="8281516" cy="461665"/>
          </a:xfrm>
          <a:prstGeom prst="rect">
            <a:avLst/>
          </a:prstGeom>
          <a:noFill/>
        </p:spPr>
        <p:txBody>
          <a:bodyPr wrap="square" rtlCol="1">
            <a:spAutoFit/>
          </a:bodyPr>
          <a:lstStyle>
            <a:defPPr>
              <a:defRPr lang="en-US"/>
            </a:defPPr>
            <a:lvl1pPr algn="r" rtl="1" fontAlgn="base">
              <a:spcBef>
                <a:spcPct val="0"/>
              </a:spcBef>
              <a:spcAft>
                <a:spcPct val="0"/>
              </a:spcAft>
              <a:defRPr sz="2400" b="1"/>
            </a:lvl1pPr>
          </a:lstStyle>
          <a:p>
            <a:r>
              <a:rPr lang="he-IL" dirty="0">
                <a:solidFill>
                  <a:srgbClr val="5B5B5B"/>
                </a:solidFill>
              </a:rPr>
              <a:t>7. מהו הספק האנרגיה המיוצרת במוח? </a:t>
            </a:r>
          </a:p>
        </p:txBody>
      </p:sp>
      <p:pic>
        <p:nvPicPr>
          <p:cNvPr id="5" name="Picture 2" descr="D:\מדעי המוח\!הידעת\אנרגיה.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325" y="1412875"/>
            <a:ext cx="2593504" cy="1899035"/>
          </a:xfrm>
          <a:prstGeom prst="rect">
            <a:avLst/>
          </a:prstGeom>
          <a:noFill/>
          <a:extLst>
            <a:ext uri="{909E8E84-426E-40DD-AFC4-6F175D3DCCD1}">
              <a14:hiddenFill xmlns:a14="http://schemas.microsoft.com/office/drawing/2010/main">
                <a:solidFill>
                  <a:srgbClr val="FFFFFF"/>
                </a:solidFill>
              </a14:hiddenFill>
            </a:ext>
          </a:extLst>
        </p:spPr>
      </p:pic>
      <p:sp>
        <p:nvSpPr>
          <p:cNvPr id="10" name="אליפסה 9"/>
          <p:cNvSpPr/>
          <p:nvPr/>
        </p:nvSpPr>
        <p:spPr>
          <a:xfrm>
            <a:off x="5974060" y="1762797"/>
            <a:ext cx="80237" cy="8023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11" name="מציין מיקום תוכן 1"/>
          <p:cNvSpPr txBox="1">
            <a:spLocks/>
          </p:cNvSpPr>
          <p:nvPr/>
        </p:nvSpPr>
        <p:spPr>
          <a:xfrm>
            <a:off x="520229" y="3575050"/>
            <a:ext cx="8229600" cy="1152029"/>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1800" b="1"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he-IL" b="0" smtClean="0">
                <a:solidFill>
                  <a:srgbClr val="5B5B5B"/>
                </a:solidFill>
              </a:rPr>
              <a:t>האות החשמלי זורם ברחבי המוח לאורך העצבים, שמשמשים מעין "חוטי חשמל" ביולוגיים. במצבים מסוימים הפעילות החשמלית במוח יוצאת מכלל שליטה, והדבר מתבטא בהתקף פרכוסים. </a:t>
            </a:r>
            <a:endParaRPr lang="en-US" b="0" dirty="0">
              <a:solidFill>
                <a:srgbClr val="5B5B5B"/>
              </a:solidFill>
            </a:endParaRPr>
          </a:p>
        </p:txBody>
      </p:sp>
    </p:spTree>
    <p:extLst>
      <p:ext uri="{BB962C8B-B14F-4D97-AF65-F5344CB8AC3E}">
        <p14:creationId xmlns:p14="http://schemas.microsoft.com/office/powerpoint/2010/main" val="380359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750" fill="hold"/>
                                        <p:tgtEl>
                                          <p:spTgt spid="3">
                                            <p:txEl>
                                              <p:pRg st="0" end="0"/>
                                            </p:txEl>
                                          </p:spTgt>
                                        </p:tgtEl>
                                        <p:attrNameLst>
                                          <p:attrName>style.color</p:attrName>
                                        </p:attrNameLst>
                                      </p:cBhvr>
                                      <p:to>
                                        <a:srgbClr val="EE5A12"/>
                                      </p:to>
                                    </p:animClr>
                                  </p:childTnLst>
                                </p:cTn>
                              </p:par>
                              <p:par>
                                <p:cTn id="7" presetID="10"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animEffect transition="in" filter="fade">
                                      <p:cBhvr>
                                        <p:cTn id="9" dur="500"/>
                                        <p:tgtEl>
                                          <p:spTgt spid="10"/>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468313" y="1412874"/>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8" name="מלבן 7"/>
          <p:cNvSpPr/>
          <p:nvPr/>
        </p:nvSpPr>
        <p:spPr>
          <a:xfrm>
            <a:off x="468313" y="2060874"/>
            <a:ext cx="5687863" cy="648000"/>
          </a:xfrm>
          <a:prstGeom prst="rect">
            <a:avLst/>
          </a:prstGeom>
          <a:pattFill prst="wdDnDiag">
            <a:fgClr>
              <a:schemeClr val="bg1"/>
            </a:fgClr>
            <a:bgClr>
              <a:schemeClr val="bg1">
                <a:lumMod val="95000"/>
              </a:schemeClr>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9" name="מלבן 8"/>
          <p:cNvSpPr/>
          <p:nvPr/>
        </p:nvSpPr>
        <p:spPr>
          <a:xfrm>
            <a:off x="468313" y="2663201"/>
            <a:ext cx="5687863" cy="648000"/>
          </a:xfrm>
          <a:prstGeom prst="rect">
            <a:avLst/>
          </a:prstGeom>
          <a:pattFill prst="wdDnDiag">
            <a:fgClr>
              <a:srgbClr val="DCDCDC"/>
            </a:fgClr>
            <a:bgClr>
              <a:srgbClr val="E2E2E2"/>
            </a:bgClr>
          </a:pattFill>
          <a:ln>
            <a:noFill/>
          </a:ln>
        </p:spPr>
        <p:txBody>
          <a:bodyPr wrap="square" rtlCol="1">
            <a:spAutoFit/>
          </a:bodyPr>
          <a:lstStyle/>
          <a:p>
            <a:endParaRPr lang="he-IL" sz="3200" dirty="0">
              <a:solidFill>
                <a:srgbClr val="5B5B5B"/>
              </a:solidFill>
              <a:latin typeface="Calibri" panose="020F0502020204030204" pitchFamily="34" charset="0"/>
              <a:ea typeface="Calibri" panose="020F0502020204030204" pitchFamily="34" charset="0"/>
            </a:endParaRPr>
          </a:p>
        </p:txBody>
      </p:sp>
      <p:sp>
        <p:nvSpPr>
          <p:cNvPr id="3" name="מציין מיקום תוכן 2"/>
          <p:cNvSpPr>
            <a:spLocks noGrp="1"/>
          </p:cNvSpPr>
          <p:nvPr>
            <p:ph idx="1"/>
          </p:nvPr>
        </p:nvSpPr>
        <p:spPr>
          <a:xfrm>
            <a:off x="468313" y="1412875"/>
            <a:ext cx="5688012" cy="3625271"/>
          </a:xfrm>
        </p:spPr>
        <p:txBody>
          <a:bodyPr vert="horz" lIns="91440" tIns="45720" rIns="91440" bIns="45720" rtlCol="1">
            <a:normAutofit/>
          </a:bodyPr>
          <a:lstStyle/>
          <a:p>
            <a:pPr>
              <a:lnSpc>
                <a:spcPct val="200000"/>
              </a:lnSpc>
              <a:buFont typeface="Calibri" panose="020F0502020204030204" pitchFamily="34" charset="0"/>
              <a:buChar char="○"/>
            </a:pPr>
            <a:r>
              <a:rPr lang="he-IL" dirty="0">
                <a:latin typeface="+mj-lt"/>
              </a:rPr>
              <a:t>המערכת הלימבית </a:t>
            </a:r>
          </a:p>
          <a:p>
            <a:pPr>
              <a:lnSpc>
                <a:spcPct val="200000"/>
              </a:lnSpc>
              <a:buFont typeface="Calibri" panose="020F0502020204030204" pitchFamily="34" charset="0"/>
              <a:buChar char="○"/>
            </a:pPr>
            <a:r>
              <a:rPr lang="he-IL" dirty="0">
                <a:latin typeface="+mj-lt"/>
              </a:rPr>
              <a:t>המערכת המוטורית </a:t>
            </a:r>
          </a:p>
          <a:p>
            <a:pPr>
              <a:lnSpc>
                <a:spcPct val="200000"/>
              </a:lnSpc>
              <a:buFont typeface="Calibri" panose="020F0502020204030204" pitchFamily="34" charset="0"/>
              <a:buChar char="○"/>
            </a:pPr>
            <a:r>
              <a:rPr lang="he-IL" dirty="0" smtClean="0">
                <a:latin typeface="+mj-lt"/>
              </a:rPr>
              <a:t>מערכת החיסון</a:t>
            </a:r>
            <a:endParaRPr lang="en-US" dirty="0">
              <a:latin typeface="+mj-lt"/>
            </a:endParaRPr>
          </a:p>
        </p:txBody>
      </p:sp>
      <p:sp>
        <p:nvSpPr>
          <p:cNvPr id="13" name="TextBox 12"/>
          <p:cNvSpPr txBox="1"/>
          <p:nvPr/>
        </p:nvSpPr>
        <p:spPr>
          <a:xfrm>
            <a:off x="468313" y="765175"/>
            <a:ext cx="8281516" cy="461665"/>
          </a:xfrm>
          <a:prstGeom prst="rect">
            <a:avLst/>
          </a:prstGeom>
          <a:noFill/>
        </p:spPr>
        <p:txBody>
          <a:bodyPr wrap="square" rtlCol="1">
            <a:spAutoFit/>
          </a:bodyPr>
          <a:lstStyle>
            <a:defPPr>
              <a:defRPr lang="en-US"/>
            </a:defPPr>
            <a:lvl1pPr algn="r" rtl="1" fontAlgn="base">
              <a:spcBef>
                <a:spcPct val="0"/>
              </a:spcBef>
              <a:spcAft>
                <a:spcPct val="0"/>
              </a:spcAft>
              <a:defRPr sz="2400" b="1"/>
            </a:lvl1pPr>
          </a:lstStyle>
          <a:p>
            <a:r>
              <a:rPr lang="he-IL" dirty="0">
                <a:solidFill>
                  <a:srgbClr val="5B5B5B"/>
                </a:solidFill>
              </a:rPr>
              <a:t>8. איזו מערכת </a:t>
            </a:r>
            <a:r>
              <a:rPr lang="he-IL" dirty="0" smtClean="0">
                <a:solidFill>
                  <a:srgbClr val="5B5B5B"/>
                </a:solidFill>
              </a:rPr>
              <a:t>כמעט אינה </a:t>
            </a:r>
            <a:r>
              <a:rPr lang="he-IL" dirty="0">
                <a:solidFill>
                  <a:srgbClr val="5B5B5B"/>
                </a:solidFill>
              </a:rPr>
              <a:t>פועלת בזמן השינה? </a:t>
            </a:r>
          </a:p>
        </p:txBody>
      </p:sp>
      <p:pic>
        <p:nvPicPr>
          <p:cNvPr id="5" name="Picture 2" descr="D:\מדעי המוח\!הידעת\שיתוק.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325" y="1412876"/>
            <a:ext cx="2592388" cy="1898218"/>
          </a:xfrm>
          <a:prstGeom prst="rect">
            <a:avLst/>
          </a:prstGeom>
          <a:noFill/>
          <a:extLst>
            <a:ext uri="{909E8E84-426E-40DD-AFC4-6F175D3DCCD1}">
              <a14:hiddenFill xmlns:a14="http://schemas.microsoft.com/office/drawing/2010/main">
                <a:solidFill>
                  <a:srgbClr val="FFFFFF"/>
                </a:solidFill>
              </a14:hiddenFill>
            </a:ext>
          </a:extLst>
        </p:spPr>
      </p:pic>
      <p:sp>
        <p:nvSpPr>
          <p:cNvPr id="10" name="אליפסה 9"/>
          <p:cNvSpPr/>
          <p:nvPr/>
        </p:nvSpPr>
        <p:spPr>
          <a:xfrm>
            <a:off x="5974060" y="2365453"/>
            <a:ext cx="80237" cy="970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11" name="מציין מיקום תוכן 1"/>
          <p:cNvSpPr txBox="1">
            <a:spLocks/>
          </p:cNvSpPr>
          <p:nvPr/>
        </p:nvSpPr>
        <p:spPr>
          <a:xfrm>
            <a:off x="468313" y="3575050"/>
            <a:ext cx="8280400" cy="1163794"/>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1800" b="1"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he-IL" b="0" smtClean="0">
                <a:solidFill>
                  <a:srgbClr val="5B5B5B"/>
                </a:solidFill>
              </a:rPr>
              <a:t>בזמן שינה המוח יוצר נתק ומגביל את יכולתו להפעיל את המערכת המוטורית – כדי שלא נבצע את החלומות שלנו בפועל. לפעמים הניתוח של המערכת המוטורית מתחיל כמה דקות לפני שנרדמים – חוויה קצת מפחידה אך טבעית, שנקראת בשם "שיתוק שינה". </a:t>
            </a:r>
            <a:endParaRPr lang="en-US" b="0" dirty="0">
              <a:solidFill>
                <a:srgbClr val="5B5B5B"/>
              </a:solidFill>
            </a:endParaRPr>
          </a:p>
        </p:txBody>
      </p:sp>
    </p:spTree>
    <p:extLst>
      <p:ext uri="{BB962C8B-B14F-4D97-AF65-F5344CB8AC3E}">
        <p14:creationId xmlns:p14="http://schemas.microsoft.com/office/powerpoint/2010/main" val="3372555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750" fill="hold"/>
                                        <p:tgtEl>
                                          <p:spTgt spid="3">
                                            <p:txEl>
                                              <p:pRg st="1" end="1"/>
                                            </p:txEl>
                                          </p:spTgt>
                                        </p:tgtEl>
                                        <p:attrNameLst>
                                          <p:attrName>style.color</p:attrName>
                                        </p:attrNameLst>
                                      </p:cBhvr>
                                      <p:to>
                                        <a:srgbClr val="EE5A12"/>
                                      </p:to>
                                    </p:animClr>
                                  </p:childTnLst>
                                </p:cTn>
                              </p:par>
                              <p:par>
                                <p:cTn id="7" presetID="10"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animEffect transition="in" filter="fade">
                                      <p:cBhvr>
                                        <p:cTn id="9" dur="500"/>
                                        <p:tgtEl>
                                          <p:spTgt spid="10"/>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theme/theme1.xml><?xml version="1.0" encoding="utf-8"?>
<a:theme xmlns:a="http://schemas.openxmlformats.org/drawingml/2006/main" name="מדעי המוח">
  <a:themeElements>
    <a:clrScheme name="התאמה אישית 2">
      <a:dk1>
        <a:srgbClr val="5B5B5B"/>
      </a:dk1>
      <a:lt1>
        <a:sysClr val="window" lastClr="FFFFFF"/>
      </a:lt1>
      <a:dk2>
        <a:srgbClr val="1F2549"/>
      </a:dk2>
      <a:lt2>
        <a:srgbClr val="E7E6E6"/>
      </a:lt2>
      <a:accent1>
        <a:srgbClr val="5B9BD5"/>
      </a:accent1>
      <a:accent2>
        <a:srgbClr val="EE5A12"/>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של Office">
  <a:themeElements>
    <a:clrScheme name="התאמה אישית 2">
      <a:dk1>
        <a:srgbClr val="5B5B5B"/>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התאמה אישית 2">
    <a:dk1>
      <a:srgbClr val="5B5B5B"/>
    </a:dk1>
    <a:lt1>
      <a:sysClr val="window" lastClr="FFFFFF"/>
    </a:lt1>
    <a:dk2>
      <a:srgbClr val="1F2549"/>
    </a:dk2>
    <a:lt2>
      <a:srgbClr val="E7E6E6"/>
    </a:lt2>
    <a:accent1>
      <a:srgbClr val="5B9BD5"/>
    </a:accent1>
    <a:accent2>
      <a:srgbClr val="EE5A12"/>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התאמה אישית 2">
    <a:dk1>
      <a:srgbClr val="5B5B5B"/>
    </a:dk1>
    <a:lt1>
      <a:sysClr val="window" lastClr="FFFFFF"/>
    </a:lt1>
    <a:dk2>
      <a:srgbClr val="1F2549"/>
    </a:dk2>
    <a:lt2>
      <a:srgbClr val="E7E6E6"/>
    </a:lt2>
    <a:accent1>
      <a:srgbClr val="5B9BD5"/>
    </a:accent1>
    <a:accent2>
      <a:srgbClr val="EE5A12"/>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15</TotalTime>
  <Words>573</Words>
  <Application>Microsoft Office PowerPoint</Application>
  <PresentationFormat>‫הצגה על המסך (4:3)</PresentationFormat>
  <Paragraphs>61</Paragraphs>
  <Slides>11</Slides>
  <Notes>2</Notes>
  <HiddenSlides>0</HiddenSlides>
  <MMClips>0</MMClips>
  <ScaleCrop>false</ScaleCrop>
  <HeadingPairs>
    <vt:vector size="4" baseType="variant">
      <vt:variant>
        <vt:lpstr>ערכת נושא</vt:lpstr>
      </vt:variant>
      <vt:variant>
        <vt:i4>2</vt:i4>
      </vt:variant>
      <vt:variant>
        <vt:lpstr>כותרות שקופיות</vt:lpstr>
      </vt:variant>
      <vt:variant>
        <vt:i4>11</vt:i4>
      </vt:variant>
    </vt:vector>
  </HeadingPairs>
  <TitlesOfParts>
    <vt:vector size="13" baseType="lpstr">
      <vt:lpstr>מדעי המוח</vt:lpstr>
      <vt:lpstr>ערכת נושא של Office</vt:lpstr>
      <vt:lpstr>מכירים</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מה אתם יודעים על המוח</dc:title>
  <dc:creator>Yair Ben-Horin</dc:creator>
  <cp:lastModifiedBy>Yair Ben-Horin</cp:lastModifiedBy>
  <cp:revision>5</cp:revision>
  <dcterms:created xsi:type="dcterms:W3CDTF">2015-10-21T08:01:08Z</dcterms:created>
  <dcterms:modified xsi:type="dcterms:W3CDTF">2016-09-28T10:27:24Z</dcterms:modified>
</cp:coreProperties>
</file>