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6" r:id="rId3"/>
    <p:sldId id="277" r:id="rId4"/>
    <p:sldId id="278" r:id="rId5"/>
    <p:sldId id="294" r:id="rId6"/>
    <p:sldId id="295" r:id="rId7"/>
    <p:sldId id="296" r:id="rId8"/>
    <p:sldId id="279" r:id="rId9"/>
    <p:sldId id="298" r:id="rId10"/>
    <p:sldId id="299" r:id="rId11"/>
    <p:sldId id="300" r:id="rId12"/>
    <p:sldId id="280" r:id="rId13"/>
    <p:sldId id="297" r:id="rId14"/>
    <p:sldId id="301" r:id="rId15"/>
    <p:sldId id="281" r:id="rId16"/>
    <p:sldId id="302" r:id="rId17"/>
    <p:sldId id="282" r:id="rId18"/>
    <p:sldId id="303" r:id="rId19"/>
    <p:sldId id="284" r:id="rId20"/>
    <p:sldId id="304" r:id="rId21"/>
    <p:sldId id="285" r:id="rId22"/>
    <p:sldId id="286" r:id="rId23"/>
    <p:sldId id="287" r:id="rId24"/>
    <p:sldId id="288" r:id="rId25"/>
    <p:sldId id="289" r:id="rId26"/>
    <p:sldId id="306" r:id="rId27"/>
    <p:sldId id="30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  <a:srgbClr val="474646"/>
    <a:srgbClr val="5F3C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3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lh5.googleusercontent.com/v_Q8Cb69u88fNOYZxkapgbSAkf-MhL-fIH4_YMO2EVb8eUBwXsSYICdlgvYUSELEXY5FPKi8lk553FqcjCHcHXRbElu-zSWEOFQ_cjb9PjCUDozC3COOZQX_aPUgSSYHzMsDvNHyP4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1"/>
            <a:ext cx="12192000" cy="591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מלבן 12"/>
          <p:cNvSpPr/>
          <p:nvPr/>
        </p:nvSpPr>
        <p:spPr>
          <a:xfrm>
            <a:off x="0" y="1955260"/>
            <a:ext cx="12192000" cy="32879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47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rgbClr val="5D3D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001794"/>
            <a:ext cx="10058400" cy="2323317"/>
          </a:xfrm>
          <a:noFill/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8000" spc="-50" baseline="0">
                <a:solidFill>
                  <a:srgbClr val="47464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787588"/>
          </a:xfrm>
          <a:noFill/>
        </p:spPr>
        <p:txBody>
          <a:bodyPr lIns="91440" rIns="91440">
            <a:normAutofit/>
          </a:bodyPr>
          <a:lstStyle>
            <a:lvl1pPr marL="0" indent="0" algn="ctr">
              <a:buNone/>
              <a:defRPr sz="2400" b="1" cap="all" spc="200" baseline="0">
                <a:solidFill>
                  <a:srgbClr val="5D3DA0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4195E-7B21-4793-9E6D-7DD1FAD7041C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5F826-DB97-4715-A8E5-FBA13A8A72E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3" descr="https://lh5.googleusercontent.com/i1SuYjwTpbA9VgTqX-4q-futLsmi3g_BRPbN0Iunjh1NlVZex-wshrMGe6t-tBElKYpmMeHgPHojAVaK_7Aae-kdJOv4rOBu2YmdnuZaOy-6L4Ava671qiVbCsLoMVmw6W70YtldTq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57162"/>
            <a:ext cx="12382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185" y="157162"/>
            <a:ext cx="293370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857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4195E-7B21-4793-9E6D-7DD1FAD7041C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5F826-DB97-4715-A8E5-FBA13A8A72E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5CC667-A837-3347-8C35-D98B2F14041B}"/>
              </a:ext>
            </a:extLst>
          </p:cNvPr>
          <p:cNvSpPr/>
          <p:nvPr userDrawn="1"/>
        </p:nvSpPr>
        <p:spPr>
          <a:xfrm>
            <a:off x="0" y="0"/>
            <a:ext cx="12199777" cy="926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204612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rgbClr val="5D3D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4195E-7B21-4793-9E6D-7DD1FAD7041C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5F826-DB97-4715-A8E5-FBA13A8A7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58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39FE795-2132-7B41-921F-570C1C1B5DB5}"/>
              </a:ext>
            </a:extLst>
          </p:cNvPr>
          <p:cNvGrpSpPr/>
          <p:nvPr userDrawn="1"/>
        </p:nvGrpSpPr>
        <p:grpSpPr>
          <a:xfrm>
            <a:off x="0" y="0"/>
            <a:ext cx="12281647" cy="6894512"/>
            <a:chOff x="0" y="0"/>
            <a:chExt cx="12281647" cy="689451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43429AB-4A57-9F48-A874-D440BF60FD7D}"/>
                </a:ext>
              </a:extLst>
            </p:cNvPr>
            <p:cNvSpPr/>
            <p:nvPr userDrawn="1"/>
          </p:nvSpPr>
          <p:spPr>
            <a:xfrm>
              <a:off x="0" y="457199"/>
              <a:ext cx="12192000" cy="6110941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860EF8C-4B2D-724D-953A-00DAED53ED6A}"/>
                </a:ext>
              </a:extLst>
            </p:cNvPr>
            <p:cNvSpPr/>
            <p:nvPr userDrawn="1"/>
          </p:nvSpPr>
          <p:spPr>
            <a:xfrm>
              <a:off x="0" y="6380536"/>
              <a:ext cx="12199777" cy="513976"/>
            </a:xfrm>
            <a:prstGeom prst="rect">
              <a:avLst/>
            </a:prstGeom>
            <a:solidFill>
              <a:srgbClr val="4746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101346D-99E3-EB44-B85B-EC0869E40AAF}"/>
                </a:ext>
              </a:extLst>
            </p:cNvPr>
            <p:cNvSpPr/>
            <p:nvPr userDrawn="1"/>
          </p:nvSpPr>
          <p:spPr>
            <a:xfrm>
              <a:off x="0" y="0"/>
              <a:ext cx="12199777" cy="926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7765FD-0D23-D645-B5E2-3BFD3BEC9DF9}"/>
                </a:ext>
              </a:extLst>
            </p:cNvPr>
            <p:cNvSpPr/>
            <p:nvPr userDrawn="1"/>
          </p:nvSpPr>
          <p:spPr>
            <a:xfrm>
              <a:off x="0" y="926353"/>
              <a:ext cx="12199777" cy="866588"/>
            </a:xfrm>
            <a:prstGeom prst="rect">
              <a:avLst/>
            </a:prstGeom>
            <a:solidFill>
              <a:srgbClr val="5F3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F426ECE2-3A8E-274C-B0E5-D7950AEDBC6E}"/>
                </a:ext>
              </a:extLst>
            </p:cNvPr>
            <p:cNvSpPr/>
            <p:nvPr userDrawn="1"/>
          </p:nvSpPr>
          <p:spPr>
            <a:xfrm rot="10800000">
              <a:off x="9305364" y="1754094"/>
              <a:ext cx="274918" cy="197224"/>
            </a:xfrm>
            <a:prstGeom prst="triangle">
              <a:avLst/>
            </a:prstGeom>
            <a:solidFill>
              <a:srgbClr val="5F3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679E0D2-2BC4-2147-8722-3731E59DE1CD}"/>
                </a:ext>
              </a:extLst>
            </p:cNvPr>
            <p:cNvSpPr/>
            <p:nvPr userDrawn="1"/>
          </p:nvSpPr>
          <p:spPr>
            <a:xfrm>
              <a:off x="0" y="6329082"/>
              <a:ext cx="12281647" cy="71718"/>
            </a:xfrm>
            <a:prstGeom prst="rect">
              <a:avLst/>
            </a:prstGeom>
            <a:solidFill>
              <a:srgbClr val="5F3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20476"/>
            <a:ext cx="1005840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4195E-7B21-4793-9E6D-7DD1FAD7041C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5F826-DB97-4715-A8E5-FBA13A8A7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24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כותרת מקטע עליונה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מלבן 11"/>
          <p:cNvSpPr/>
          <p:nvPr/>
        </p:nvSpPr>
        <p:spPr>
          <a:xfrm>
            <a:off x="0" y="930877"/>
            <a:ext cx="12192000" cy="540344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47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rgbClr val="5D3D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 algn="ctr"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rgbClr val="D10B7C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4195E-7B21-4793-9E6D-7DD1FAD7041C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5F826-DB97-4715-A8E5-FBA13A8A72E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8768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>
            <a:lvl1pPr>
              <a:defRPr>
                <a:solidFill>
                  <a:srgbClr val="48474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4195E-7B21-4793-9E6D-7DD1FAD7041C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5F826-DB97-4715-A8E5-FBA13A8A72E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2DBEB5-55E3-F64A-9E65-359286118FBD}"/>
              </a:ext>
            </a:extLst>
          </p:cNvPr>
          <p:cNvSpPr/>
          <p:nvPr userDrawn="1"/>
        </p:nvSpPr>
        <p:spPr>
          <a:xfrm>
            <a:off x="0" y="0"/>
            <a:ext cx="12199777" cy="926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097174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>
            <a:lvl1pPr>
              <a:defRPr>
                <a:solidFill>
                  <a:srgbClr val="48474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rgbClr val="D10B7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rgbClr val="D10B7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4195E-7B21-4793-9E6D-7DD1FAD7041C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5F826-DB97-4715-A8E5-FBA13A8A72E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6E4710-745C-0E42-87B6-411897835EB5}"/>
              </a:ext>
            </a:extLst>
          </p:cNvPr>
          <p:cNvSpPr/>
          <p:nvPr userDrawn="1"/>
        </p:nvSpPr>
        <p:spPr>
          <a:xfrm>
            <a:off x="0" y="0"/>
            <a:ext cx="12199777" cy="926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848980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7464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4195E-7B21-4793-9E6D-7DD1FAD7041C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5F826-DB97-4715-A8E5-FBA13A8A72E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21990F-F072-3D4A-9841-B2F65AC50CAF}"/>
              </a:ext>
            </a:extLst>
          </p:cNvPr>
          <p:cNvSpPr/>
          <p:nvPr userDrawn="1"/>
        </p:nvSpPr>
        <p:spPr>
          <a:xfrm>
            <a:off x="0" y="0"/>
            <a:ext cx="12199777" cy="926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555079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47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4195E-7B21-4793-9E6D-7DD1FAD7041C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5F826-DB97-4715-A8E5-FBA13A8A72E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3" descr="https://lh5.googleusercontent.com/i1SuYjwTpbA9VgTqX-4q-futLsmi3g_BRPbN0Iunjh1NlVZex-wshrMGe6t-tBElKYpmMeHgPHojAVaK_7Aae-kdJOv4rOBu2YmdnuZaOy-6L4Ava671qiVbCsLoMVmw6W70YtldTq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57162"/>
            <a:ext cx="12382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185" y="157162"/>
            <a:ext cx="2933700" cy="561975"/>
          </a:xfrm>
          <a:prstGeom prst="rect">
            <a:avLst/>
          </a:prstGeom>
        </p:spPr>
      </p:pic>
      <p:sp>
        <p:nvSpPr>
          <p:cNvPr id="12" name="מלבן 11"/>
          <p:cNvSpPr/>
          <p:nvPr/>
        </p:nvSpPr>
        <p:spPr>
          <a:xfrm>
            <a:off x="0" y="930877"/>
            <a:ext cx="12192000" cy="540344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rgbClr val="5D3D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65DB87-B6EF-1E43-AF1A-16D17E3E7471}"/>
              </a:ext>
            </a:extLst>
          </p:cNvPr>
          <p:cNvSpPr/>
          <p:nvPr userDrawn="1"/>
        </p:nvSpPr>
        <p:spPr>
          <a:xfrm>
            <a:off x="0" y="0"/>
            <a:ext cx="12199777" cy="926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417529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rgbClr val="47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rgbClr val="5D3D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CC4195E-7B21-4793-9E6D-7DD1FAD7041C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495F826-DB97-4715-A8E5-FBA13A8A7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00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rgbClr val="5D3D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rgbClr val="F0F0F0"/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4195E-7B21-4793-9E6D-7DD1FAD7041C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5F826-DB97-4715-A8E5-FBA13A8A7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15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מלבן 14"/>
          <p:cNvSpPr/>
          <p:nvPr/>
        </p:nvSpPr>
        <p:spPr>
          <a:xfrm>
            <a:off x="0" y="1796345"/>
            <a:ext cx="12192000" cy="4537971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0" y="934304"/>
            <a:ext cx="12188840" cy="862041"/>
          </a:xfrm>
          <a:prstGeom prst="rect">
            <a:avLst/>
          </a:prstGeom>
          <a:solidFill>
            <a:srgbClr val="5D3D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47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rgbClr val="5D3D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11512"/>
            <a:ext cx="10058400" cy="385758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CC4195E-7B21-4793-9E6D-7DD1FAD7041C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495F826-DB97-4715-A8E5-FBA13A8A72EC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3" descr="https://lh5.googleusercontent.com/i1SuYjwTpbA9VgTqX-4q-futLsmi3g_BRPbN0Iunjh1NlVZex-wshrMGe6t-tBElKYpmMeHgPHojAVaK_7Aae-kdJOv4rOBu2YmdnuZaOy-6L4Ava671qiVbCsLoMVmw6W70YtldTq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57162"/>
            <a:ext cx="12382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185" y="157162"/>
            <a:ext cx="2933700" cy="561975"/>
          </a:xfrm>
          <a:prstGeom prst="rect">
            <a:avLst/>
          </a:prstGeom>
        </p:spPr>
      </p:pic>
      <p:sp>
        <p:nvSpPr>
          <p:cNvPr id="14" name="משולש שווה שוקיים 13"/>
          <p:cNvSpPr/>
          <p:nvPr/>
        </p:nvSpPr>
        <p:spPr>
          <a:xfrm rot="10800000">
            <a:off x="9280186" y="1737360"/>
            <a:ext cx="330741" cy="188427"/>
          </a:xfrm>
          <a:prstGeom prst="triangle">
            <a:avLst/>
          </a:prstGeom>
          <a:solidFill>
            <a:srgbClr val="5D3D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985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1" eaLnBrk="1" latinLnBrk="0" hangingPunct="1">
        <a:lnSpc>
          <a:spcPct val="85000"/>
        </a:lnSpc>
        <a:spcBef>
          <a:spcPct val="0"/>
        </a:spcBef>
        <a:buNone/>
        <a:defRPr sz="4400" kern="1200" spc="-50" baseline="0">
          <a:solidFill>
            <a:schemeClr val="bg1"/>
          </a:solidFill>
          <a:latin typeface="+mj-lt"/>
          <a:ea typeface="+mj-ea"/>
          <a:cs typeface="+mn-cs"/>
        </a:defRPr>
      </a:lvl1pPr>
    </p:titleStyle>
    <p:bodyStyle>
      <a:lvl1pPr marL="0" indent="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Tx/>
        <a:buNone/>
        <a:defRPr sz="2000" kern="1200">
          <a:solidFill>
            <a:srgbClr val="474646"/>
          </a:solidFill>
          <a:latin typeface="+mn-lt"/>
          <a:ea typeface="+mn-ea"/>
          <a:cs typeface="+mn-cs"/>
        </a:defRPr>
      </a:lvl1pPr>
      <a:lvl2pPr marL="201168" indent="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Tx/>
        <a:buNone/>
        <a:defRPr sz="1800" kern="1200">
          <a:solidFill>
            <a:srgbClr val="474646"/>
          </a:solidFill>
          <a:latin typeface="+mn-lt"/>
          <a:ea typeface="+mn-ea"/>
          <a:cs typeface="+mn-cs"/>
        </a:defRPr>
      </a:lvl2pPr>
      <a:lvl3pPr marL="384048" indent="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Tx/>
        <a:buNone/>
        <a:defRPr sz="1400" kern="1200">
          <a:solidFill>
            <a:srgbClr val="474646"/>
          </a:solidFill>
          <a:latin typeface="+mn-lt"/>
          <a:ea typeface="+mn-ea"/>
          <a:cs typeface="+mn-cs"/>
        </a:defRPr>
      </a:lvl3pPr>
      <a:lvl4pPr marL="566928" indent="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Tx/>
        <a:buNone/>
        <a:defRPr sz="1400" kern="1200">
          <a:solidFill>
            <a:srgbClr val="474646"/>
          </a:solidFill>
          <a:latin typeface="+mn-lt"/>
          <a:ea typeface="+mn-ea"/>
          <a:cs typeface="+mn-cs"/>
        </a:defRPr>
      </a:lvl4pPr>
      <a:lvl5pPr marL="749808" indent="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Tx/>
        <a:buNone/>
        <a:defRPr sz="1400" kern="1200">
          <a:solidFill>
            <a:srgbClr val="474646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b="1" dirty="0" smtClean="0"/>
              <a:t>תחבורה ימית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0887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255" y="606568"/>
            <a:ext cx="7376967" cy="54340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7857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873" y="690562"/>
            <a:ext cx="7071880" cy="53777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8218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66" y="1844844"/>
            <a:ext cx="6751147" cy="45048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מציין מיקום תוכן 4"/>
          <p:cNvSpPr txBox="1">
            <a:spLocks noGrp="1"/>
          </p:cNvSpPr>
          <p:nvPr>
            <p:ph idx="1"/>
          </p:nvPr>
        </p:nvSpPr>
        <p:spPr>
          <a:xfrm>
            <a:off x="8425540" y="3082667"/>
            <a:ext cx="2481943" cy="19338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 smtClean="0"/>
              <a:t>תעלת סואץ </a:t>
            </a:r>
            <a:r>
              <a:rPr lang="he-IL" sz="2400" b="1" dirty="0" smtClean="0"/>
              <a:t>צרה</a:t>
            </a:r>
            <a:r>
              <a:rPr lang="he-IL" sz="2400" dirty="0" smtClean="0"/>
              <a:t>, למרות שהיא הורחבה לא ממזמן. </a:t>
            </a:r>
          </a:p>
          <a:p>
            <a:r>
              <a:rPr lang="he-IL" sz="2400" dirty="0" smtClean="0"/>
              <a:t>לכן אוניות ענק לא יכולות לעבור בה</a:t>
            </a:r>
            <a:endParaRPr lang="he-IL" sz="2400" dirty="0"/>
          </a:p>
        </p:txBody>
      </p:sp>
    </p:spTree>
    <p:extLst>
      <p:ext uri="{BB962C8B-B14F-4D97-AF65-F5344CB8AC3E}">
        <p14:creationId xmlns:p14="http://schemas.microsoft.com/office/powerpoint/2010/main" val="223591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82" y="1326733"/>
            <a:ext cx="6717203" cy="43750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602583" y="1530001"/>
            <a:ext cx="3719797" cy="39703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 smtClean="0"/>
              <a:t>תעלת סואץ במצרים ותעלת פנמה נחפרו ע"י האדם</a:t>
            </a:r>
            <a:r>
              <a:rPr lang="he-IL" sz="2800" dirty="0" smtClean="0"/>
              <a:t>.</a:t>
            </a:r>
          </a:p>
          <a:p>
            <a:pPr algn="r"/>
            <a:r>
              <a:rPr lang="he-IL" sz="2800" dirty="0" smtClean="0"/>
              <a:t> </a:t>
            </a:r>
            <a:endParaRPr lang="he-IL" sz="2800" dirty="0" smtClean="0"/>
          </a:p>
          <a:p>
            <a:pPr algn="r"/>
            <a:r>
              <a:rPr lang="he-IL" sz="2800" dirty="0" smtClean="0"/>
              <a:t>הן מקום מעבר שמקצר שיט ולכן מעניקות לפנמה ולמצרים כוח פוליטי ומקור הכנסה (אוניות משלמות כדי לעבור)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2925075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07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 smtClean="0"/>
              <a:t>חסרונות של שיט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355770" y="2147731"/>
            <a:ext cx="5290457" cy="3857582"/>
          </a:xfrm>
        </p:spPr>
        <p:txBody>
          <a:bodyPr/>
          <a:lstStyle/>
          <a:p>
            <a:r>
              <a:rPr lang="he-IL" sz="2800" dirty="0" smtClean="0"/>
              <a:t>איטי</a:t>
            </a:r>
          </a:p>
          <a:p>
            <a:endParaRPr lang="he-IL" sz="2800" dirty="0"/>
          </a:p>
          <a:p>
            <a:r>
              <a:rPr lang="he-IL" sz="2800" dirty="0"/>
              <a:t>נתיבים קופאים בחורף + סופות</a:t>
            </a:r>
          </a:p>
          <a:p>
            <a:endParaRPr lang="he-IL" sz="2800" dirty="0" smtClean="0"/>
          </a:p>
          <a:p>
            <a:r>
              <a:rPr lang="he-IL" sz="2800" dirty="0" smtClean="0"/>
              <a:t>דרושה </a:t>
            </a:r>
            <a:r>
              <a:rPr lang="he-IL" sz="2800" dirty="0"/>
              <a:t>תחבורה משלימה</a:t>
            </a:r>
          </a:p>
          <a:p>
            <a:endParaRPr lang="he-IL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244" y="2011512"/>
            <a:ext cx="2609850" cy="3943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31348" y="5954862"/>
            <a:ext cx="288174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/>
              <a:t>juha-lakaniemi-_ai4g2zfAjg-unsplash</a:t>
            </a:r>
            <a:endParaRPr lang="he-IL" sz="1400" dirty="0"/>
          </a:p>
        </p:txBody>
      </p:sp>
    </p:spTree>
    <p:extLst>
      <p:ext uri="{BB962C8B-B14F-4D97-AF65-F5344CB8AC3E}">
        <p14:creationId xmlns:p14="http://schemas.microsoft.com/office/powerpoint/2010/main" val="2444897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908" y="2008923"/>
            <a:ext cx="9570828" cy="252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65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 smtClean="0"/>
              <a:t>מיקום נמל – נמל טבעי ונמל מלאכותי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569234" y="2011512"/>
            <a:ext cx="2586446" cy="3474888"/>
          </a:xfrm>
        </p:spPr>
        <p:txBody>
          <a:bodyPr/>
          <a:lstStyle/>
          <a:p>
            <a:r>
              <a:rPr lang="he-IL" dirty="0"/>
              <a:t>יש נמלים טבעיים (מים עמוקים וקו חוף מפורץ או לשון ים שמגן מגלים וסופות) </a:t>
            </a:r>
          </a:p>
          <a:p>
            <a:endParaRPr lang="he-IL" dirty="0"/>
          </a:p>
          <a:p>
            <a:r>
              <a:rPr lang="he-IL" dirty="0"/>
              <a:t>כשיש צורך כלכלי, ניתן להקים נמל מלאכותי כמו נמל </a:t>
            </a:r>
            <a:r>
              <a:rPr lang="he-IL" dirty="0" smtClean="0"/>
              <a:t>אשדוד</a:t>
            </a:r>
          </a:p>
          <a:p>
            <a:endParaRPr lang="he-IL" dirty="0"/>
          </a:p>
          <a:p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765" y="2011512"/>
            <a:ext cx="2704187" cy="2586614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36" y="2011512"/>
            <a:ext cx="3971366" cy="25866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7873" y="4991606"/>
            <a:ext cx="636913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dirty="0"/>
              <a:t>רצוי ב</a:t>
            </a:r>
            <a:r>
              <a:rPr lang="he-IL" dirty="0">
                <a:solidFill>
                  <a:srgbClr val="FF0000"/>
                </a:solidFill>
              </a:rPr>
              <a:t>מישור</a:t>
            </a:r>
            <a:r>
              <a:rPr lang="he-IL" dirty="0"/>
              <a:t> שיהיה מקום למחסנים </a:t>
            </a:r>
            <a:r>
              <a:rPr lang="he-IL" dirty="0" err="1"/>
              <a:t>ול</a:t>
            </a:r>
            <a:r>
              <a:rPr lang="he-IL" dirty="0" err="1">
                <a:solidFill>
                  <a:srgbClr val="FF0000"/>
                </a:solidFill>
              </a:rPr>
              <a:t>הינטרלנד</a:t>
            </a:r>
            <a:r>
              <a:rPr lang="he-IL" dirty="0"/>
              <a:t> (מפעלים ליד הנמל)</a:t>
            </a:r>
          </a:p>
        </p:txBody>
      </p:sp>
    </p:spTree>
    <p:extLst>
      <p:ext uri="{BB962C8B-B14F-4D97-AF65-F5344CB8AC3E}">
        <p14:creationId xmlns:p14="http://schemas.microsoft.com/office/powerpoint/2010/main" val="21973691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595" y="522513"/>
            <a:ext cx="5659384" cy="51974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56211" y="2496984"/>
            <a:ext cx="3671455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dirty="0" smtClean="0"/>
              <a:t>סמן 2 מקומות שמתאימים להגדרה של נמל טבעי</a:t>
            </a:r>
            <a:endParaRPr lang="he-IL" sz="3600" dirty="0"/>
          </a:p>
        </p:txBody>
      </p:sp>
    </p:spTree>
    <p:extLst>
      <p:ext uri="{BB962C8B-B14F-4D97-AF65-F5344CB8AC3E}">
        <p14:creationId xmlns:p14="http://schemas.microsoft.com/office/powerpoint/2010/main" val="1767305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 smtClean="0"/>
              <a:t>הינטרלנד </a:t>
            </a:r>
            <a:r>
              <a:rPr lang="he-IL" dirty="0" err="1" smtClean="0"/>
              <a:t>ופורלנד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7014754" y="2011512"/>
            <a:ext cx="3448595" cy="4023528"/>
          </a:xfrm>
        </p:spPr>
        <p:txBody>
          <a:bodyPr/>
          <a:lstStyle/>
          <a:p>
            <a:r>
              <a:rPr lang="he-IL" sz="2800" dirty="0"/>
              <a:t>הינטרלנד: </a:t>
            </a:r>
            <a:r>
              <a:rPr lang="he-IL" sz="2800" dirty="0" smtClean="0"/>
              <a:t>                    מפעלים </a:t>
            </a:r>
            <a:r>
              <a:rPr lang="he-IL" sz="2800" dirty="0"/>
              <a:t>ליד נמל</a:t>
            </a:r>
            <a:r>
              <a:rPr lang="he-IL" sz="2800" dirty="0" smtClean="0"/>
              <a:t>.              </a:t>
            </a:r>
            <a:r>
              <a:rPr lang="he-IL" sz="2800" dirty="0"/>
              <a:t>שיקול מיקום – לחסוך עלות הובלה</a:t>
            </a:r>
          </a:p>
          <a:p>
            <a:endParaRPr lang="he-IL" sz="2800" dirty="0"/>
          </a:p>
          <a:p>
            <a:r>
              <a:rPr lang="he-IL" sz="2800" dirty="0" err="1"/>
              <a:t>פורלנד</a:t>
            </a:r>
            <a:r>
              <a:rPr lang="he-IL" sz="2800" dirty="0"/>
              <a:t>: </a:t>
            </a:r>
            <a:r>
              <a:rPr lang="he-IL" sz="2800" dirty="0" smtClean="0"/>
              <a:t>                          נמלים </a:t>
            </a:r>
            <a:r>
              <a:rPr lang="he-IL" sz="2800" dirty="0"/>
              <a:t>אחרים שאיתם הנמל סוחר</a:t>
            </a:r>
          </a:p>
          <a:p>
            <a:endParaRPr lang="he-IL" dirty="0"/>
          </a:p>
        </p:txBody>
      </p:sp>
      <p:pic>
        <p:nvPicPr>
          <p:cNvPr id="4" name="תמונה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82" y="2011512"/>
            <a:ext cx="6053571" cy="41775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729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 smtClean="0"/>
              <a:t>תוכן עניינים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e-IL" dirty="0"/>
              <a:t>אונית מכולה עמוד 2</a:t>
            </a:r>
          </a:p>
          <a:p>
            <a:r>
              <a:rPr lang="he-IL" dirty="0"/>
              <a:t>אונית תיירות עמוד 3</a:t>
            </a:r>
          </a:p>
          <a:p>
            <a:r>
              <a:rPr lang="he-IL" dirty="0"/>
              <a:t>מיצרים ותעלות כמו תעלת פנמה ותעלת סואץ עמוד </a:t>
            </a:r>
            <a:r>
              <a:rPr lang="he-IL" dirty="0" smtClean="0"/>
              <a:t>8</a:t>
            </a:r>
            <a:endParaRPr lang="he-IL" dirty="0"/>
          </a:p>
          <a:p>
            <a:r>
              <a:rPr lang="he-IL" dirty="0"/>
              <a:t>בעיות שיט כמו קיפאון נתיבים וסערות עמוד 15</a:t>
            </a:r>
          </a:p>
          <a:p>
            <a:r>
              <a:rPr lang="he-IL" dirty="0"/>
              <a:t>תמורות בתחבורה הימית: גידול בעולם השלישי עמוד </a:t>
            </a:r>
            <a:r>
              <a:rPr lang="he-IL" dirty="0" smtClean="0"/>
              <a:t>16</a:t>
            </a:r>
            <a:endParaRPr lang="he-IL" dirty="0"/>
          </a:p>
          <a:p>
            <a:r>
              <a:rPr lang="he-IL" dirty="0"/>
              <a:t>נמל טבעי ונמל מלאכותי – מיקום נמל </a:t>
            </a:r>
            <a:r>
              <a:rPr lang="he-IL" dirty="0" smtClean="0"/>
              <a:t>עמוד 17</a:t>
            </a:r>
            <a:endParaRPr lang="he-IL" dirty="0"/>
          </a:p>
          <a:p>
            <a:r>
              <a:rPr lang="he-IL" dirty="0" err="1"/>
              <a:t>פורלנד</a:t>
            </a:r>
            <a:r>
              <a:rPr lang="he-IL" dirty="0"/>
              <a:t> </a:t>
            </a:r>
            <a:r>
              <a:rPr lang="he-IL" dirty="0" err="1"/>
              <a:t>והינטרלנד</a:t>
            </a:r>
            <a:r>
              <a:rPr lang="he-IL" dirty="0"/>
              <a:t> עמוד </a:t>
            </a:r>
            <a:r>
              <a:rPr lang="he-IL" dirty="0" smtClean="0"/>
              <a:t>19</a:t>
            </a:r>
            <a:endParaRPr lang="he-IL" dirty="0"/>
          </a:p>
          <a:p>
            <a:r>
              <a:rPr lang="he-IL" dirty="0"/>
              <a:t>נמלים בישראל: אילת, חיפה ואשדוד – מיקום, יתרונות, חסרונות עמוד </a:t>
            </a:r>
            <a:r>
              <a:rPr lang="he-IL" dirty="0" err="1" smtClean="0"/>
              <a:t>עמוד</a:t>
            </a:r>
            <a:r>
              <a:rPr lang="he-IL" dirty="0" smtClean="0"/>
              <a:t> 24-21</a:t>
            </a:r>
            <a:endParaRPr lang="he-IL" dirty="0"/>
          </a:p>
          <a:p>
            <a:r>
              <a:rPr lang="he-IL" dirty="0"/>
              <a:t>רפורמה של הפרטה בנמלי </a:t>
            </a:r>
            <a:r>
              <a:rPr lang="he-IL" dirty="0" smtClean="0"/>
              <a:t>ישראל עמוד 25</a:t>
            </a:r>
            <a:endParaRPr lang="he-IL" dirty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123868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202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 smtClean="0"/>
              <a:t>נמלים בישראל</a:t>
            </a:r>
            <a:endParaRPr lang="he-IL" dirty="0"/>
          </a:p>
        </p:txBody>
      </p:sp>
      <p:pic>
        <p:nvPicPr>
          <p:cNvPr id="4" name="תמונה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67" y="1801863"/>
            <a:ext cx="2651392" cy="4531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870" y="1922808"/>
            <a:ext cx="3622692" cy="424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086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 smtClean="0"/>
              <a:t>נמל אילת</a:t>
            </a:r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28" y="2011512"/>
            <a:ext cx="6781800" cy="4210050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7971" y="6132285"/>
            <a:ext cx="8181541" cy="335309"/>
          </a:xfrm>
          <a:prstGeom prst="rect">
            <a:avLst/>
          </a:prstGeom>
        </p:spPr>
      </p:pic>
      <p:graphicFrame>
        <p:nvGraphicFramePr>
          <p:cNvPr id="6" name="טבלה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756429"/>
              </p:ext>
            </p:extLst>
          </p:nvPr>
        </p:nvGraphicFramePr>
        <p:xfrm>
          <a:off x="7260688" y="2448241"/>
          <a:ext cx="4665698" cy="307734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222301">
                  <a:extLst>
                    <a:ext uri="{9D8B030D-6E8A-4147-A177-3AD203B41FA5}">
                      <a16:colId xmlns:a16="http://schemas.microsoft.com/office/drawing/2014/main" val="3206918764"/>
                    </a:ext>
                  </a:extLst>
                </a:gridCol>
                <a:gridCol w="2443397">
                  <a:extLst>
                    <a:ext uri="{9D8B030D-6E8A-4147-A177-3AD203B41FA5}">
                      <a16:colId xmlns:a16="http://schemas.microsoft.com/office/drawing/2014/main" val="3476972789"/>
                    </a:ext>
                  </a:extLst>
                </a:gridCol>
              </a:tblGrid>
              <a:tr h="731747">
                <a:tc>
                  <a:txBody>
                    <a:bodyPr/>
                    <a:lstStyle/>
                    <a:p>
                      <a:pPr algn="ctr" rtl="1"/>
                      <a:r>
                        <a:rPr lang="he-IL" dirty="0" smtClean="0"/>
                        <a:t>חסרון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dirty="0" smtClean="0"/>
                        <a:t>יתרון</a:t>
                      </a:r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1313019"/>
                  </a:ext>
                </a:extLst>
              </a:tr>
              <a:tr h="2345600">
                <a:tc>
                  <a:txBody>
                    <a:bodyPr/>
                    <a:lstStyle/>
                    <a:p>
                      <a:pPr marL="342900" indent="-342900" algn="r" rtl="1">
                        <a:buAutoNum type="arabicPeriod"/>
                      </a:pPr>
                      <a:r>
                        <a:rPr lang="he-IL" dirty="0" smtClean="0"/>
                        <a:t>לא מחובר לרכבת</a:t>
                      </a:r>
                    </a:p>
                    <a:p>
                      <a:pPr marL="342900" indent="-342900" algn="r" rtl="1">
                        <a:buAutoNum type="arabicPeriod"/>
                      </a:pPr>
                      <a:r>
                        <a:rPr lang="he-IL" dirty="0" smtClean="0"/>
                        <a:t>שימוש</a:t>
                      </a:r>
                      <a:r>
                        <a:rPr lang="he-IL" baseline="0" dirty="0" smtClean="0"/>
                        <a:t> קרקע שמגביל את אילת</a:t>
                      </a:r>
                    </a:p>
                    <a:p>
                      <a:pPr marL="342900" indent="-342900" algn="r" rtl="1">
                        <a:buAutoNum type="arabicPeriod"/>
                      </a:pPr>
                      <a:r>
                        <a:rPr lang="he-IL" baseline="0" dirty="0" smtClean="0"/>
                        <a:t>חשש לזיהום המפרץ ופגיעה בשוניות אלמוגים</a:t>
                      </a:r>
                    </a:p>
                    <a:p>
                      <a:pPr marL="342900" indent="-342900" algn="r" rtl="1">
                        <a:buAutoNum type="arabicPeriod"/>
                      </a:pPr>
                      <a:r>
                        <a:rPr lang="he-IL" baseline="0" dirty="0" smtClean="0"/>
                        <a:t>נמל קטן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r" rtl="1">
                        <a:buAutoNum type="arabicPeriod"/>
                      </a:pPr>
                      <a:r>
                        <a:rPr lang="he-IL" dirty="0" smtClean="0"/>
                        <a:t>מתאים להעברת סחורות בין ישראל לאפריקה והמזרח הרחוק</a:t>
                      </a:r>
                    </a:p>
                    <a:p>
                      <a:pPr marL="342900" indent="-342900" algn="r" rtl="1">
                        <a:buAutoNum type="arabicPeriod"/>
                      </a:pPr>
                      <a:r>
                        <a:rPr lang="he-IL" dirty="0" smtClean="0"/>
                        <a:t>מספק תעסוקה לפריפריה</a:t>
                      </a:r>
                    </a:p>
                    <a:p>
                      <a:pPr algn="r" rtl="1"/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56139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15227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 smtClean="0"/>
              <a:t>נמל חיפה</a:t>
            </a:r>
            <a:endParaRPr lang="he-IL" dirty="0"/>
          </a:p>
        </p:txBody>
      </p:sp>
      <p:pic>
        <p:nvPicPr>
          <p:cNvPr id="4" name="תמונה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04" y="2036940"/>
            <a:ext cx="5860040" cy="36809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2474" y="5811218"/>
            <a:ext cx="6470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dirty="0"/>
              <a:t>מאת </a:t>
            </a:r>
            <a:r>
              <a:rPr lang="en-US" sz="1200" dirty="0" err="1"/>
              <a:t>Zvi</a:t>
            </a:r>
            <a:r>
              <a:rPr lang="en-US" sz="1200" dirty="0"/>
              <a:t> Roger - Haifa Municipality - The Spokesperson, Publicity and Advertising Division, CC BY 3.0, https://commons.wikimedia.org/w/index.php?curid=10751747</a:t>
            </a:r>
            <a:endParaRPr lang="he-IL" sz="1200" dirty="0"/>
          </a:p>
        </p:txBody>
      </p:sp>
      <p:graphicFrame>
        <p:nvGraphicFramePr>
          <p:cNvPr id="6" name="טבלה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9460223"/>
              </p:ext>
            </p:extLst>
          </p:nvPr>
        </p:nvGraphicFramePr>
        <p:xfrm>
          <a:off x="6322423" y="1943641"/>
          <a:ext cx="5708469" cy="38675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540035">
                  <a:extLst>
                    <a:ext uri="{9D8B030D-6E8A-4147-A177-3AD203B41FA5}">
                      <a16:colId xmlns:a16="http://schemas.microsoft.com/office/drawing/2014/main" val="347092013"/>
                    </a:ext>
                  </a:extLst>
                </a:gridCol>
                <a:gridCol w="2168434">
                  <a:extLst>
                    <a:ext uri="{9D8B030D-6E8A-4147-A177-3AD203B41FA5}">
                      <a16:colId xmlns:a16="http://schemas.microsoft.com/office/drawing/2014/main" val="1392600391"/>
                    </a:ext>
                  </a:extLst>
                </a:gridCol>
              </a:tblGrid>
              <a:tr h="601989">
                <a:tc>
                  <a:txBody>
                    <a:bodyPr/>
                    <a:lstStyle/>
                    <a:p>
                      <a:pPr algn="ctr" rtl="1"/>
                      <a:r>
                        <a:rPr lang="he-IL" dirty="0" smtClean="0"/>
                        <a:t>יתרון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dirty="0" smtClean="0"/>
                        <a:t>חסרון</a:t>
                      </a:r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166824"/>
                  </a:ext>
                </a:extLst>
              </a:tr>
              <a:tr h="3265588">
                <a:tc>
                  <a:txBody>
                    <a:bodyPr/>
                    <a:lstStyle/>
                    <a:p>
                      <a:pPr marL="342900" indent="-342900" algn="r" rtl="1">
                        <a:buAutoNum type="arabicPeriod"/>
                      </a:pPr>
                      <a:r>
                        <a:rPr lang="he-IL" dirty="0" smtClean="0"/>
                        <a:t>מקושר למפעלים במפרץ חיפה (הינטרלנד).</a:t>
                      </a:r>
                    </a:p>
                    <a:p>
                      <a:pPr marL="342900" indent="-342900" algn="r" rtl="1">
                        <a:buAutoNum type="arabicPeriod"/>
                      </a:pPr>
                      <a:r>
                        <a:rPr lang="he-IL" dirty="0" smtClean="0"/>
                        <a:t>נמל במפרץ טבעי (חסך עלות הקמה)</a:t>
                      </a:r>
                    </a:p>
                    <a:p>
                      <a:pPr marL="342900" indent="-342900" algn="r" rtl="1">
                        <a:buAutoNum type="arabicPeriod"/>
                      </a:pPr>
                      <a:r>
                        <a:rPr lang="he-IL" dirty="0" smtClean="0"/>
                        <a:t>מחובר לרכבת</a:t>
                      </a:r>
                    </a:p>
                    <a:p>
                      <a:pPr marL="342900" indent="-342900" algn="r" rtl="1">
                        <a:buAutoNum type="arabicPeriod"/>
                      </a:pPr>
                      <a:r>
                        <a:rPr lang="he-IL" dirty="0" smtClean="0"/>
                        <a:t>בעקבות הסכם השלום עם ירדן, נמל חיפה  הרחיב את פעילותו (הינטרלנד\מפעלים ומחסנים) בזכות הגעת סחורות במשאיות מירדן שמשם הן מיוצאות לאירופה</a:t>
                      </a:r>
                    </a:p>
                    <a:p>
                      <a:pPr algn="r"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r" rtl="1">
                        <a:buAutoNum type="arabicPeriod"/>
                      </a:pPr>
                      <a:r>
                        <a:rPr lang="he-IL" dirty="0" smtClean="0"/>
                        <a:t>שימוש קרקע שמתחרה</a:t>
                      </a:r>
                      <a:r>
                        <a:rPr lang="he-IL" baseline="0" dirty="0" smtClean="0"/>
                        <a:t> בעיר. </a:t>
                      </a:r>
                      <a:r>
                        <a:rPr lang="he-IL" dirty="0" smtClean="0"/>
                        <a:t>קושי בהרחבת הנמל כי מסביב יש אזור הררי וגם בתים.</a:t>
                      </a:r>
                    </a:p>
                    <a:p>
                      <a:pPr marL="342900" indent="-342900" algn="r" rtl="1">
                        <a:buAutoNum type="arabicPeriod"/>
                      </a:pPr>
                      <a:r>
                        <a:rPr lang="he-IL" dirty="0" err="1" smtClean="0"/>
                        <a:t>ההינטרלנד</a:t>
                      </a:r>
                      <a:r>
                        <a:rPr lang="he-IL" dirty="0" smtClean="0"/>
                        <a:t> של הנמל גורם לזיהום אוויר קשה באזור מפרץ חיפה</a:t>
                      </a:r>
                    </a:p>
                    <a:p>
                      <a:pPr algn="r" rtl="1"/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5748756"/>
                  </a:ext>
                </a:extLst>
              </a:tr>
            </a:tbl>
          </a:graphicData>
        </a:graphic>
      </p:graphicFrame>
      <p:pic>
        <p:nvPicPr>
          <p:cNvPr id="7" name="תמונה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085" y="5390809"/>
            <a:ext cx="2693734" cy="17641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9549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 smtClean="0"/>
              <a:t>נמל אשדוד</a:t>
            </a:r>
            <a:endParaRPr lang="he-IL" dirty="0"/>
          </a:p>
        </p:txBody>
      </p:sp>
      <p:pic>
        <p:nvPicPr>
          <p:cNvPr id="4" name="תמונה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1" y="2677347"/>
            <a:ext cx="7652459" cy="295237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0" y="5590903"/>
            <a:ext cx="7652459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100" dirty="0"/>
              <a:t>מאת </a:t>
            </a:r>
            <a:r>
              <a:rPr lang="en-US" sz="1100" dirty="0"/>
              <a:t>Amos </a:t>
            </a:r>
            <a:r>
              <a:rPr lang="en-US" sz="1100" dirty="0" err="1"/>
              <a:t>Meron</a:t>
            </a:r>
            <a:r>
              <a:rPr lang="en-US" sz="1100" dirty="0"/>
              <a:t> - </a:t>
            </a:r>
            <a:r>
              <a:rPr lang="he-IL" sz="1100" dirty="0"/>
              <a:t>נוצר על ידי מעלה היצירה, </a:t>
            </a:r>
            <a:r>
              <a:rPr lang="en-US" sz="1100" dirty="0"/>
              <a:t>CC BY-SA 3.0, https://commons.wikimedia.org/w/index.php?curid=23519908</a:t>
            </a:r>
            <a:endParaRPr lang="he-IL" sz="1100" dirty="0"/>
          </a:p>
        </p:txBody>
      </p:sp>
      <p:graphicFrame>
        <p:nvGraphicFramePr>
          <p:cNvPr id="6" name="טבלה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20693"/>
              </p:ext>
            </p:extLst>
          </p:nvPr>
        </p:nvGraphicFramePr>
        <p:xfrm>
          <a:off x="7981406" y="1932391"/>
          <a:ext cx="3891544" cy="41549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596069">
                  <a:extLst>
                    <a:ext uri="{9D8B030D-6E8A-4147-A177-3AD203B41FA5}">
                      <a16:colId xmlns:a16="http://schemas.microsoft.com/office/drawing/2014/main" val="204556326"/>
                    </a:ext>
                  </a:extLst>
                </a:gridCol>
                <a:gridCol w="1295475">
                  <a:extLst>
                    <a:ext uri="{9D8B030D-6E8A-4147-A177-3AD203B41FA5}">
                      <a16:colId xmlns:a16="http://schemas.microsoft.com/office/drawing/2014/main" val="797309893"/>
                    </a:ext>
                  </a:extLst>
                </a:gridCol>
              </a:tblGrid>
              <a:tr h="730862">
                <a:tc>
                  <a:txBody>
                    <a:bodyPr/>
                    <a:lstStyle/>
                    <a:p>
                      <a:pPr algn="r" rtl="1"/>
                      <a:r>
                        <a:rPr lang="he-IL" dirty="0" smtClean="0"/>
                        <a:t>יתרון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 smtClean="0"/>
                        <a:t>חסרון</a:t>
                      </a:r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738884"/>
                  </a:ext>
                </a:extLst>
              </a:tr>
              <a:tr h="3424038">
                <a:tc>
                  <a:txBody>
                    <a:bodyPr/>
                    <a:lstStyle/>
                    <a:p>
                      <a:pPr marL="342900" indent="-342900" algn="r" rtl="1">
                        <a:buAutoNum type="arabicPeriod"/>
                      </a:pPr>
                      <a:r>
                        <a:rPr lang="he-IL" dirty="0" smtClean="0"/>
                        <a:t>מישור</a:t>
                      </a:r>
                    </a:p>
                    <a:p>
                      <a:pPr marL="342900" indent="-342900" algn="r" rtl="1">
                        <a:buAutoNum type="arabicPeriod"/>
                      </a:pPr>
                      <a:r>
                        <a:rPr lang="he-IL" dirty="0" smtClean="0"/>
                        <a:t>נגישות גבוהה - מחובר לרכבת וקרוב </a:t>
                      </a:r>
                      <a:r>
                        <a:rPr lang="he-IL" dirty="0" err="1" smtClean="0"/>
                        <a:t>למטרופולינים</a:t>
                      </a:r>
                      <a:r>
                        <a:rPr lang="he-IL" dirty="0" smtClean="0"/>
                        <a:t> של ת"א, חיפה וב"ש.</a:t>
                      </a:r>
                    </a:p>
                    <a:p>
                      <a:pPr marL="342900" indent="-342900" algn="r" rtl="1">
                        <a:buAutoNum type="arabicPeriod"/>
                      </a:pPr>
                      <a:r>
                        <a:rPr lang="he-IL" dirty="0" smtClean="0"/>
                        <a:t>נמל היובל: פיתוח נמל אשדוד כדי לענות על גידול בתנועת המטענים והנוסעים</a:t>
                      </a:r>
                      <a:r>
                        <a:rPr lang="he-IL" baseline="0" dirty="0" smtClean="0"/>
                        <a:t> </a:t>
                      </a:r>
                      <a:r>
                        <a:rPr lang="he-IL" dirty="0" smtClean="0"/>
                        <a:t>במסגרת הגלובליזציה</a:t>
                      </a:r>
                    </a:p>
                    <a:p>
                      <a:pPr marL="342900" indent="-342900" algn="r" rtl="1">
                        <a:buAutoNum type="arabicPeriod"/>
                      </a:pPr>
                      <a:r>
                        <a:rPr lang="he-IL" dirty="0" smtClean="0"/>
                        <a:t>תעסוקה</a:t>
                      </a:r>
                    </a:p>
                    <a:p>
                      <a:pPr algn="r"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 err="1" smtClean="0"/>
                        <a:t>ההינטרלנד</a:t>
                      </a:r>
                      <a:r>
                        <a:rPr lang="he-IL" dirty="0" smtClean="0"/>
                        <a:t> פוגע באיכות האוויר של אשדוד ויש חשש לזיהום</a:t>
                      </a:r>
                      <a:r>
                        <a:rPr lang="he-IL" baseline="0" dirty="0" smtClean="0"/>
                        <a:t> הים</a:t>
                      </a:r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95835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6519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 smtClean="0"/>
              <a:t>רפורמה של הפרטה בנמלים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7223760" y="2011512"/>
            <a:ext cx="4728754" cy="4023528"/>
          </a:xfrm>
        </p:spPr>
        <p:txBody>
          <a:bodyPr>
            <a:normAutofit/>
          </a:bodyPr>
          <a:lstStyle/>
          <a:p>
            <a:r>
              <a:rPr lang="he-IL" dirty="0"/>
              <a:t>בעבר כל 3 הנמלים הוקמו ונוהלו ע"י רשות אחת של המדינה.                                                           כיום כל נמל מנוהל ע"י חברה ממשלתית אחרת כדי לעודד תחרות בין הנמלים. </a:t>
            </a:r>
          </a:p>
          <a:p>
            <a:endParaRPr lang="he-IL" dirty="0"/>
          </a:p>
          <a:p>
            <a:r>
              <a:rPr lang="he-IL" dirty="0"/>
              <a:t>הפרטה:                                                      הרציפים החדשים יבנו וינוהלו ע"י חברה פרטית (ולא ע"י המדינה).                                     טענה בעד: יגביר יעילות העבודה ותחרות + כניסה של חברות זרות תקשה על עובדי הנמל  לשבות ולפגוע בייבוא ובייצוא.                       טענה נגד: ההפרטה תפגע בתנאי העובדים.</a:t>
            </a:r>
          </a:p>
          <a:p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91" y="1835047"/>
            <a:ext cx="6708539" cy="44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871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6288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640" y="386304"/>
            <a:ext cx="8541098" cy="58541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531" y="647601"/>
            <a:ext cx="1704109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dirty="0" smtClean="0"/>
              <a:t>מעריכים שזו התקפה של האיראנים כתגובה להטלת חרם כלכלי על איראן ביוזמת ארה"ב וסעודיה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39829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 smtClean="0"/>
              <a:t>אונית מכולות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458200" y="2011512"/>
            <a:ext cx="2697480" cy="3905194"/>
          </a:xfrm>
        </p:spPr>
        <p:txBody>
          <a:bodyPr/>
          <a:lstStyle/>
          <a:p>
            <a:r>
              <a:rPr lang="he-IL" dirty="0"/>
              <a:t>רוב </a:t>
            </a:r>
            <a:r>
              <a:rPr lang="he-IL" dirty="0" err="1"/>
              <a:t>האוניות</a:t>
            </a:r>
            <a:r>
              <a:rPr lang="he-IL" dirty="0"/>
              <a:t> מעבירות סחורות כבדות שאין להן דחיפות.</a:t>
            </a:r>
          </a:p>
          <a:p>
            <a:r>
              <a:rPr lang="he-IL" dirty="0"/>
              <a:t>העברה </a:t>
            </a:r>
            <a:r>
              <a:rPr lang="he-IL" dirty="0" err="1"/>
              <a:t>באוניה</a:t>
            </a:r>
            <a:r>
              <a:rPr lang="he-IL" dirty="0"/>
              <a:t> זולה.  </a:t>
            </a:r>
          </a:p>
          <a:p>
            <a:endParaRPr lang="he-IL" dirty="0"/>
          </a:p>
          <a:p>
            <a:r>
              <a:rPr lang="he-IL" dirty="0"/>
              <a:t>יש גם </a:t>
            </a:r>
            <a:r>
              <a:rPr lang="he-IL" dirty="0" err="1"/>
              <a:t>אוניית</a:t>
            </a:r>
            <a:r>
              <a:rPr lang="he-IL" dirty="0"/>
              <a:t> דייג </a:t>
            </a:r>
            <a:r>
              <a:rPr lang="he-IL" dirty="0" err="1"/>
              <a:t>ואוניות</a:t>
            </a:r>
            <a:r>
              <a:rPr lang="he-IL" dirty="0"/>
              <a:t> תיירות</a:t>
            </a:r>
          </a:p>
          <a:p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69" y="2695920"/>
            <a:ext cx="7863966" cy="29278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499762"/>
            <a:ext cx="811203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de-DE" sz="1400" dirty="0"/>
              <a:t>By Wmeinhart - Foto wurde mit einem Panoramaprogramm aus drei Fotos zusammengesetzt, CC BY-SA </a:t>
            </a:r>
            <a:r>
              <a:rPr lang="de-DE" sz="1400" dirty="0" smtClean="0"/>
              <a:t>3.0</a:t>
            </a:r>
            <a:endParaRPr lang="he-IL" sz="1400" dirty="0" smtClean="0"/>
          </a:p>
          <a:p>
            <a:r>
              <a:rPr lang="de-DE" sz="1400" dirty="0" smtClean="0"/>
              <a:t> </a:t>
            </a:r>
            <a:r>
              <a:rPr lang="de-DE" sz="1400" dirty="0"/>
              <a:t>https://commons.wikimedia.org/w/index.php?curid=124261</a:t>
            </a:r>
            <a:endParaRPr lang="he-IL" sz="1400" dirty="0"/>
          </a:p>
        </p:txBody>
      </p:sp>
    </p:spTree>
    <p:extLst>
      <p:ext uri="{BB962C8B-B14F-4D97-AF65-F5344CB8AC3E}">
        <p14:creationId xmlns:p14="http://schemas.microsoft.com/office/powerpoint/2010/main" val="1612258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 smtClean="0"/>
              <a:t>אונית תיירות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6508376" y="2011511"/>
            <a:ext cx="4647304" cy="4091409"/>
          </a:xfrm>
        </p:spPr>
        <p:txBody>
          <a:bodyPr/>
          <a:lstStyle/>
          <a:p>
            <a:r>
              <a:rPr lang="he-IL" dirty="0"/>
              <a:t>אוניות תיירות</a:t>
            </a:r>
          </a:p>
          <a:p>
            <a:endParaRPr lang="he-IL" dirty="0"/>
          </a:p>
          <a:p>
            <a:r>
              <a:rPr lang="he-IL" dirty="0"/>
              <a:t>בקטנה אבל יש מגמת עלייה </a:t>
            </a:r>
          </a:p>
          <a:p>
            <a:endParaRPr lang="he-IL" dirty="0"/>
          </a:p>
          <a:p>
            <a:r>
              <a:rPr lang="he-IL" dirty="0"/>
              <a:t>מזהמות </a:t>
            </a:r>
          </a:p>
          <a:p>
            <a:endParaRPr lang="he-IL" dirty="0"/>
          </a:p>
          <a:p>
            <a:r>
              <a:rPr lang="he-IL" dirty="0"/>
              <a:t>יוצרות עומס כשכל התיירים בבת אחת יורדים לחוף</a:t>
            </a:r>
          </a:p>
          <a:p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11" y="2011512"/>
            <a:ext cx="5817169" cy="40914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230" y="6049132"/>
            <a:ext cx="673417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/>
              <a:t>peter-hansen-MeGmdPNe36w-unsplash</a:t>
            </a:r>
            <a:endParaRPr lang="he-IL" sz="1400" dirty="0"/>
          </a:p>
        </p:txBody>
      </p:sp>
    </p:spTree>
    <p:extLst>
      <p:ext uri="{BB962C8B-B14F-4D97-AF65-F5344CB8AC3E}">
        <p14:creationId xmlns:p14="http://schemas.microsoft.com/office/powerpoint/2010/main" val="4232643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437" y="128453"/>
            <a:ext cx="5076589" cy="64939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19309" y="374073"/>
            <a:ext cx="178723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זאת </a:t>
            </a:r>
            <a:r>
              <a:rPr lang="he-IL" dirty="0" err="1" smtClean="0"/>
              <a:t>אוניית</a:t>
            </a:r>
            <a:r>
              <a:rPr lang="he-IL" dirty="0" smtClean="0"/>
              <a:t> תיירים שפחות הלך לה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598410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13" y="289369"/>
            <a:ext cx="7872234" cy="56817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92174" y="2807375"/>
            <a:ext cx="1330036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גם לאלה לא היה משהו.</a:t>
            </a:r>
          </a:p>
          <a:p>
            <a:r>
              <a:rPr lang="he-IL" dirty="0" smtClean="0"/>
              <a:t>הנוסעים היו תקועים על </a:t>
            </a:r>
            <a:r>
              <a:rPr lang="he-IL" dirty="0" err="1" smtClean="0"/>
              <a:t>האוניה</a:t>
            </a:r>
            <a:r>
              <a:rPr lang="he-IL" dirty="0" smtClean="0"/>
              <a:t> שלא קיבלה אישור לעגון למשך זמן רב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137314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3987977" y="2881263"/>
            <a:ext cx="577594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e-IL" sz="4000" dirty="0"/>
              <a:t>ויש גם אוניות דייג </a:t>
            </a:r>
            <a:endParaRPr lang="he-IL" sz="4000" dirty="0" smtClean="0"/>
          </a:p>
          <a:p>
            <a:pPr algn="r"/>
            <a:r>
              <a:rPr lang="he-IL" sz="4000" dirty="0" smtClean="0"/>
              <a:t>כמו </a:t>
            </a:r>
            <a:r>
              <a:rPr lang="he-IL" sz="4000" dirty="0"/>
              <a:t>הרשעים שצדים לוויתנים</a:t>
            </a:r>
            <a:endParaRPr lang="he-IL" sz="4000" dirty="0"/>
          </a:p>
        </p:txBody>
      </p:sp>
    </p:spTree>
    <p:extLst>
      <p:ext uri="{BB962C8B-B14F-4D97-AF65-F5344CB8AC3E}">
        <p14:creationId xmlns:p14="http://schemas.microsoft.com/office/powerpoint/2010/main" val="372786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 smtClean="0"/>
              <a:t>מיצר ותעלה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7916090" y="2011511"/>
            <a:ext cx="3239589" cy="3964127"/>
          </a:xfrm>
        </p:spPr>
        <p:txBody>
          <a:bodyPr/>
          <a:lstStyle/>
          <a:p>
            <a:r>
              <a:rPr lang="he-IL" dirty="0"/>
              <a:t>גלובליזציה – המסחר הבינ"ל </a:t>
            </a:r>
            <a:r>
              <a:rPr lang="he-IL" dirty="0" smtClean="0"/>
              <a:t>גדל ורוב </a:t>
            </a:r>
            <a:r>
              <a:rPr lang="he-IL" dirty="0"/>
              <a:t>המסחר הבינ"ל באמצעות אוניות</a:t>
            </a:r>
          </a:p>
          <a:p>
            <a:r>
              <a:rPr lang="he-IL" dirty="0" smtClean="0"/>
              <a:t>לכן מיצר ימי </a:t>
            </a:r>
            <a:r>
              <a:rPr lang="he-IL" dirty="0"/>
              <a:t>הוא מקום אסטרטגי (חשוב)</a:t>
            </a:r>
          </a:p>
          <a:p>
            <a:endParaRPr lang="he-IL" dirty="0"/>
          </a:p>
          <a:p>
            <a:r>
              <a:rPr lang="he-IL" dirty="0"/>
              <a:t>למשל, אוניות רוסיות שעוברות דרך </a:t>
            </a:r>
            <a:r>
              <a:rPr lang="he-IL" dirty="0" err="1"/>
              <a:t>הבוספורס</a:t>
            </a:r>
            <a:r>
              <a:rPr lang="he-IL" dirty="0"/>
              <a:t> </a:t>
            </a:r>
            <a:r>
              <a:rPr lang="he-IL" dirty="0" err="1"/>
              <a:t>והדרדנלים</a:t>
            </a:r>
            <a:endParaRPr lang="he-IL" dirty="0"/>
          </a:p>
        </p:txBody>
      </p:sp>
      <p:pic>
        <p:nvPicPr>
          <p:cNvPr id="4" name="תמונה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91" y="1841695"/>
            <a:ext cx="7498080" cy="43762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641571" y="3044042"/>
            <a:ext cx="48490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 smtClean="0"/>
              <a:t>סין</a:t>
            </a:r>
            <a:endParaRPr lang="he-IL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637116" y="2258203"/>
            <a:ext cx="124690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 smtClean="0"/>
              <a:t>רוסיה</a:t>
            </a:r>
            <a:endParaRPr lang="he-IL" b="1" dirty="0"/>
          </a:p>
        </p:txBody>
      </p:sp>
    </p:spTree>
    <p:extLst>
      <p:ext uri="{BB962C8B-B14F-4D97-AF65-F5344CB8AC3E}">
        <p14:creationId xmlns:p14="http://schemas.microsoft.com/office/powerpoint/2010/main" val="2820922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98" y="491561"/>
            <a:ext cx="10666271" cy="53634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78607" y="452372"/>
            <a:ext cx="257694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 smtClean="0"/>
              <a:t>אוקיינוס ארקטי</a:t>
            </a:r>
            <a:endParaRPr lang="he-IL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085308" y="5894245"/>
            <a:ext cx="1025236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מיצר </a:t>
            </a:r>
            <a:r>
              <a:rPr lang="he-IL" dirty="0" err="1" smtClean="0"/>
              <a:t>בוספורס</a:t>
            </a:r>
            <a:r>
              <a:rPr lang="he-IL" dirty="0" smtClean="0"/>
              <a:t> חשוב לרוסים כי בחורף לא ניתן לצאת מהאוקיינוס הארקטי שקופא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90477996"/>
      </p:ext>
    </p:extLst>
  </p:cSld>
  <p:clrMapOvr>
    <a:masterClrMapping/>
  </p:clrMapOvr>
</p:sld>
</file>

<file path=ppt/theme/theme1.xml><?xml version="1.0" encoding="utf-8"?>
<a:theme xmlns:a="http://schemas.openxmlformats.org/drawingml/2006/main" name="מצגות קמפוס">
  <a:themeElements>
    <a:clrScheme name="מבט לאחור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מבט לאחור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מבט לאחור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מצגות קמפוס" id="{E693CF45-7A1A-4041-A430-EC7555623299}" vid="{BB2ABCE7-DEDE-4117-B870-9DF266F2FE7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מצגות קמפוס</Template>
  <TotalTime>44</TotalTime>
  <Words>620</Words>
  <Application>Microsoft Office PowerPoint</Application>
  <PresentationFormat>מסך רחב</PresentationFormat>
  <Paragraphs>97</Paragraphs>
  <Slides>27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מצגות קמפוס</vt:lpstr>
      <vt:lpstr>תחבורה ימית</vt:lpstr>
      <vt:lpstr>תוכן עניינים</vt:lpstr>
      <vt:lpstr>אונית מכולות</vt:lpstr>
      <vt:lpstr>אונית תיירות</vt:lpstr>
      <vt:lpstr>מצגת של PowerPoint‏</vt:lpstr>
      <vt:lpstr>מצגת של PowerPoint‏</vt:lpstr>
      <vt:lpstr>מצגת של PowerPoint‏</vt:lpstr>
      <vt:lpstr>מיצר ותעלה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חסרונות של שיט</vt:lpstr>
      <vt:lpstr>מצגת של PowerPoint‏</vt:lpstr>
      <vt:lpstr>מיקום נמל – נמל טבעי ונמל מלאכותי</vt:lpstr>
      <vt:lpstr>מצגת של PowerPoint‏</vt:lpstr>
      <vt:lpstr>הינטרלנד ופורלנד</vt:lpstr>
      <vt:lpstr>מצגת של PowerPoint‏</vt:lpstr>
      <vt:lpstr>נמלים בישראל</vt:lpstr>
      <vt:lpstr>נמל אילת</vt:lpstr>
      <vt:lpstr>נמל חיפה</vt:lpstr>
      <vt:lpstr>נמל אשדוד</vt:lpstr>
      <vt:lpstr>רפורמה של הפרטה בנמלים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Samokovlija</dc:creator>
  <cp:lastModifiedBy>‏‏משתמש Windows</cp:lastModifiedBy>
  <cp:revision>10</cp:revision>
  <dcterms:created xsi:type="dcterms:W3CDTF">2020-05-21T11:17:02Z</dcterms:created>
  <dcterms:modified xsi:type="dcterms:W3CDTF">2020-07-16T23:16:11Z</dcterms:modified>
</cp:coreProperties>
</file>