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2"/>
  </p:notesMasterIdLst>
  <p:sldIdLst>
    <p:sldId id="280" r:id="rId2"/>
    <p:sldId id="366" r:id="rId3"/>
    <p:sldId id="365" r:id="rId4"/>
    <p:sldId id="281" r:id="rId5"/>
    <p:sldId id="325" r:id="rId6"/>
    <p:sldId id="324" r:id="rId7"/>
    <p:sldId id="326" r:id="rId8"/>
    <p:sldId id="330" r:id="rId9"/>
    <p:sldId id="331" r:id="rId10"/>
    <p:sldId id="332" r:id="rId11"/>
    <p:sldId id="285" r:id="rId12"/>
    <p:sldId id="333" r:id="rId13"/>
    <p:sldId id="336" r:id="rId14"/>
    <p:sldId id="334" r:id="rId15"/>
    <p:sldId id="335" r:id="rId16"/>
    <p:sldId id="338" r:id="rId17"/>
    <p:sldId id="337" r:id="rId18"/>
    <p:sldId id="339" r:id="rId19"/>
    <p:sldId id="319" r:id="rId20"/>
    <p:sldId id="343" r:id="rId21"/>
    <p:sldId id="345" r:id="rId22"/>
    <p:sldId id="346" r:id="rId23"/>
    <p:sldId id="347" r:id="rId24"/>
    <p:sldId id="348" r:id="rId25"/>
    <p:sldId id="358" r:id="rId26"/>
    <p:sldId id="360" r:id="rId27"/>
    <p:sldId id="361" r:id="rId28"/>
    <p:sldId id="362" r:id="rId29"/>
    <p:sldId id="363" r:id="rId30"/>
    <p:sldId id="364" r:id="rId31"/>
    <p:sldId id="341" r:id="rId32"/>
    <p:sldId id="349" r:id="rId33"/>
    <p:sldId id="350" r:id="rId34"/>
    <p:sldId id="351" r:id="rId35"/>
    <p:sldId id="352" r:id="rId36"/>
    <p:sldId id="353" r:id="rId37"/>
    <p:sldId id="357" r:id="rId38"/>
    <p:sldId id="356" r:id="rId39"/>
    <p:sldId id="355" r:id="rId40"/>
    <p:sldId id="354" r:id="rId4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6" d="100"/>
          <a:sy n="76" d="100"/>
        </p:scale>
        <p:origin x="164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67EA6BD-43A2-4C59-9BE4-0B247650C36D}" type="datetimeFigureOut">
              <a:rPr lang="he-IL" smtClean="0"/>
              <a:t>ח'/ניסן/תשפ"ג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5DE07C5-5850-4E82-BEFA-42764B49EC5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6079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E07C5-5850-4E82-BEFA-42764B49EC53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9226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E07C5-5850-4E82-BEFA-42764B49EC53}" type="slidenum">
              <a:rPr lang="he-IL" smtClean="0"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5336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E07C5-5850-4E82-BEFA-42764B49EC53}" type="slidenum">
              <a:rPr lang="he-IL" smtClean="0"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0503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E07C5-5850-4E82-BEFA-42764B49EC53}" type="slidenum">
              <a:rPr lang="he-IL" smtClean="0"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4586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E07C5-5850-4E82-BEFA-42764B49EC53}" type="slidenum">
              <a:rPr lang="he-IL" smtClean="0"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2627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E07C5-5850-4E82-BEFA-42764B49EC53}" type="slidenum">
              <a:rPr lang="he-IL" smtClean="0"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0415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E07C5-5850-4E82-BEFA-42764B49EC53}" type="slidenum">
              <a:rPr lang="he-IL" smtClean="0"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08264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E07C5-5850-4E82-BEFA-42764B49EC53}" type="slidenum">
              <a:rPr lang="he-IL" smtClean="0"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3760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E07C5-5850-4E82-BEFA-42764B49EC53}" type="slidenum">
              <a:rPr lang="he-IL" smtClean="0"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8683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E07C5-5850-4E82-BEFA-42764B49EC53}" type="slidenum">
              <a:rPr lang="he-IL" smtClean="0"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14957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E07C5-5850-4E82-BEFA-42764B49EC53}" type="slidenum">
              <a:rPr lang="he-IL" smtClean="0"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668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E07C5-5850-4E82-BEFA-42764B49EC53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8415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E07C5-5850-4E82-BEFA-42764B49EC53}" type="slidenum">
              <a:rPr lang="he-IL" smtClean="0"/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41321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E07C5-5850-4E82-BEFA-42764B49EC53}" type="slidenum">
              <a:rPr lang="he-IL" smtClean="0"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11691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E07C5-5850-4E82-BEFA-42764B49EC53}" type="slidenum">
              <a:rPr lang="he-IL" smtClean="0"/>
              <a:t>39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16332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E07C5-5850-4E82-BEFA-42764B49EC53}" type="slidenum">
              <a:rPr lang="he-IL" smtClean="0"/>
              <a:t>40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9333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E07C5-5850-4E82-BEFA-42764B49EC53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3617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E07C5-5850-4E82-BEFA-42764B49EC53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6495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E07C5-5850-4E82-BEFA-42764B49EC53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7265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E07C5-5850-4E82-BEFA-42764B49EC53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4176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E07C5-5850-4E82-BEFA-42764B49EC53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1774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E07C5-5850-4E82-BEFA-42764B49EC53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9730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E07C5-5850-4E82-BEFA-42764B49EC53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90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ח'/ניסן/תשפ"ג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ח'/ניסן/תשפ"ג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ח'/ניסן/תשפ"ג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ח'/ניסן/תשפ"ג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ח'/ניסן/תשפ"ג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ח'/ניסן/תשפ"ג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ח'/ניסן/תשפ"ג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ח'/ניסן/תשפ"ג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ח'/ניסן/תשפ"ג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ח'/ניסן/תשפ"ג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ח'/ניסן/תשפ"ג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pPr/>
              <a:t>ח'/ניסן/תשפ"ג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6635A539-5CFA-4CC9-8C15-B685078829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37" t="12200" r="27163" b="71000"/>
          <a:stretch/>
        </p:blipFill>
        <p:spPr>
          <a:xfrm>
            <a:off x="1187624" y="242646"/>
            <a:ext cx="6840760" cy="513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93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2117F2E-3203-4260-A93B-BF009F3B19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46" t="13601" r="20075" b="59799"/>
          <a:stretch/>
        </p:blipFill>
        <p:spPr>
          <a:xfrm>
            <a:off x="1015" y="14604"/>
            <a:ext cx="4300495" cy="219026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5F749731-BB53-4B31-B883-599974766D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49" t="45801" r="50001" b="23400"/>
          <a:stretch/>
        </p:blipFill>
        <p:spPr>
          <a:xfrm>
            <a:off x="4293096" y="908720"/>
            <a:ext cx="4822101" cy="2946840"/>
          </a:xfrm>
          <a:prstGeom prst="rect">
            <a:avLst/>
          </a:prstGeom>
        </p:spPr>
      </p:pic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CFE1E9DB-083E-49A7-9284-28EFEC90C1A9}"/>
              </a:ext>
            </a:extLst>
          </p:cNvPr>
          <p:cNvCxnSpPr>
            <a:cxnSpLocks/>
          </p:cNvCxnSpPr>
          <p:nvPr/>
        </p:nvCxnSpPr>
        <p:spPr>
          <a:xfrm>
            <a:off x="5868144" y="1844824"/>
            <a:ext cx="2520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AB92BD07-D3DE-49CA-A063-73BEF4D33888}"/>
              </a:ext>
            </a:extLst>
          </p:cNvPr>
          <p:cNvCxnSpPr>
            <a:cxnSpLocks/>
          </p:cNvCxnSpPr>
          <p:nvPr/>
        </p:nvCxnSpPr>
        <p:spPr>
          <a:xfrm>
            <a:off x="6876256" y="2132856"/>
            <a:ext cx="20162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9C9C06AE-C284-4910-996A-A588CA11A7AE}"/>
              </a:ext>
            </a:extLst>
          </p:cNvPr>
          <p:cNvCxnSpPr>
            <a:cxnSpLocks/>
          </p:cNvCxnSpPr>
          <p:nvPr/>
        </p:nvCxnSpPr>
        <p:spPr>
          <a:xfrm>
            <a:off x="4427984" y="2636912"/>
            <a:ext cx="37444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333A0B59-FF75-4C37-9EB4-C7EA2A1AB517}"/>
              </a:ext>
            </a:extLst>
          </p:cNvPr>
          <p:cNvCxnSpPr>
            <a:cxnSpLocks/>
          </p:cNvCxnSpPr>
          <p:nvPr/>
        </p:nvCxnSpPr>
        <p:spPr>
          <a:xfrm>
            <a:off x="6804248" y="2924944"/>
            <a:ext cx="20162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4969E409-2548-4DE4-B902-A89BAC233A47}"/>
              </a:ext>
            </a:extLst>
          </p:cNvPr>
          <p:cNvCxnSpPr>
            <a:cxnSpLocks/>
          </p:cNvCxnSpPr>
          <p:nvPr/>
        </p:nvCxnSpPr>
        <p:spPr>
          <a:xfrm>
            <a:off x="6804248" y="3212976"/>
            <a:ext cx="7920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D0C473CE-3C0F-44FD-A97D-2B9C752DC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3855560"/>
            <a:ext cx="8075240" cy="2121098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90000"/>
              </a:lnSpc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l-GR" sz="1600" b="1" dirty="0"/>
              <a:t>Δ</a:t>
            </a:r>
            <a:r>
              <a:rPr lang="en-US" sz="1600" b="1" dirty="0"/>
              <a:t>X =</a:t>
            </a:r>
            <a:r>
              <a:rPr lang="en-US" sz="1600" dirty="0"/>
              <a:t>200AU*</a:t>
            </a:r>
            <a:r>
              <a:rPr lang="en-US" sz="1600" u="sng" dirty="0"/>
              <a:t>150*10</a:t>
            </a:r>
            <a:r>
              <a:rPr lang="en-US" sz="1600" u="sng" baseline="30000" dirty="0"/>
              <a:t>6</a:t>
            </a:r>
            <a:r>
              <a:rPr lang="en-US" sz="1600" u="sng" dirty="0"/>
              <a:t>km</a:t>
            </a:r>
            <a:r>
              <a:rPr lang="en-US" sz="1600" dirty="0"/>
              <a:t>=</a:t>
            </a:r>
            <a:r>
              <a:rPr lang="en-US" sz="1600" b="1" dirty="0"/>
              <a:t>3*10</a:t>
            </a:r>
            <a:r>
              <a:rPr lang="en-US" sz="1600" b="1" baseline="30000" dirty="0"/>
              <a:t>10</a:t>
            </a:r>
            <a:r>
              <a:rPr lang="en-US" sz="1600" b="1" dirty="0"/>
              <a:t>km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                         1AU                              </a:t>
            </a:r>
          </a:p>
          <a:p>
            <a:pPr marL="0" indent="0" algn="l" rtl="0">
              <a:lnSpc>
                <a:spcPct val="90000"/>
              </a:lnSpc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</a:t>
            </a:r>
            <a:endParaRPr lang="he-IL" sz="1600" dirty="0"/>
          </a:p>
          <a:p>
            <a:pPr marL="0" indent="0">
              <a:lnSpc>
                <a:spcPct val="90000"/>
              </a:lnSpc>
              <a:buNone/>
            </a:pPr>
            <a:endParaRPr lang="he-IL" sz="1600" dirty="0"/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84BD518D-A82F-442C-AB5C-50E422B48EC5}"/>
              </a:ext>
            </a:extLst>
          </p:cNvPr>
          <p:cNvCxnSpPr>
            <a:cxnSpLocks/>
          </p:cNvCxnSpPr>
          <p:nvPr/>
        </p:nvCxnSpPr>
        <p:spPr>
          <a:xfrm>
            <a:off x="539552" y="1556792"/>
            <a:ext cx="1656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78774083-AAAE-4CA3-B40C-57912E5CCBDE}"/>
              </a:ext>
            </a:extLst>
          </p:cNvPr>
          <p:cNvCxnSpPr>
            <a:cxnSpLocks/>
          </p:cNvCxnSpPr>
          <p:nvPr/>
        </p:nvCxnSpPr>
        <p:spPr>
          <a:xfrm>
            <a:off x="3491880" y="1772816"/>
            <a:ext cx="648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מציין מיקום תוכן 2">
            <a:extLst>
              <a:ext uri="{FF2B5EF4-FFF2-40B4-BE49-F238E27FC236}">
                <a16:creationId xmlns:a16="http://schemas.microsoft.com/office/drawing/2014/main" id="{6BEB310E-954B-4F11-B824-872B2F75463C}"/>
              </a:ext>
            </a:extLst>
          </p:cNvPr>
          <p:cNvSpPr txBox="1">
            <a:spLocks/>
          </p:cNvSpPr>
          <p:nvPr/>
        </p:nvSpPr>
        <p:spPr>
          <a:xfrm>
            <a:off x="7618649" y="3267438"/>
            <a:ext cx="913791" cy="536907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>
                <a:highlight>
                  <a:srgbClr val="FFFF00"/>
                </a:highlight>
              </a:rPr>
              <a:t>3*10</a:t>
            </a:r>
            <a:r>
              <a:rPr lang="en-US" sz="1600" b="1" baseline="30000" dirty="0">
                <a:highlight>
                  <a:srgbClr val="FFFF00"/>
                </a:highlight>
              </a:rPr>
              <a:t>10</a:t>
            </a:r>
            <a:endParaRPr lang="he-IL" sz="16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94865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C5710CAF-DB6B-44E7-A610-1E5F04B662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13" t="15001" r="27950" b="36000"/>
          <a:stretch/>
        </p:blipFill>
        <p:spPr>
          <a:xfrm>
            <a:off x="2123728" y="332656"/>
            <a:ext cx="6696744" cy="442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86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C5710CAF-DB6B-44E7-A610-1E5F04B662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13" t="15001" r="27950" b="36000"/>
          <a:stretch/>
        </p:blipFill>
        <p:spPr>
          <a:xfrm>
            <a:off x="2123728" y="332656"/>
            <a:ext cx="6696744" cy="4422378"/>
          </a:xfrm>
          <a:prstGeom prst="rect">
            <a:avLst/>
          </a:prstGeom>
        </p:spPr>
      </p:pic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E587A467-332E-4AED-A506-202C64DD8632}"/>
              </a:ext>
            </a:extLst>
          </p:cNvPr>
          <p:cNvCxnSpPr>
            <a:cxnSpLocks/>
          </p:cNvCxnSpPr>
          <p:nvPr/>
        </p:nvCxnSpPr>
        <p:spPr>
          <a:xfrm>
            <a:off x="5652120" y="908720"/>
            <a:ext cx="20162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97EB76BB-989F-4EE3-B9F6-E77967B70431}"/>
              </a:ext>
            </a:extLst>
          </p:cNvPr>
          <p:cNvCxnSpPr>
            <a:cxnSpLocks/>
          </p:cNvCxnSpPr>
          <p:nvPr/>
        </p:nvCxnSpPr>
        <p:spPr>
          <a:xfrm>
            <a:off x="4057464" y="3501008"/>
            <a:ext cx="26747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634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C5710CAF-DB6B-44E7-A610-1E5F04B662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13" t="15001" r="27950" b="36000"/>
          <a:stretch/>
        </p:blipFill>
        <p:spPr>
          <a:xfrm>
            <a:off x="2123728" y="332656"/>
            <a:ext cx="6696744" cy="4422378"/>
          </a:xfrm>
          <a:prstGeom prst="rect">
            <a:avLst/>
          </a:prstGeom>
        </p:spPr>
      </p:pic>
      <p:sp>
        <p:nvSpPr>
          <p:cNvPr id="12" name="מלבן 11">
            <a:extLst>
              <a:ext uri="{FF2B5EF4-FFF2-40B4-BE49-F238E27FC236}">
                <a16:creationId xmlns:a16="http://schemas.microsoft.com/office/drawing/2014/main" id="{97D22778-D852-4CF2-B7D1-7D5A4624C715}"/>
              </a:ext>
            </a:extLst>
          </p:cNvPr>
          <p:cNvSpPr/>
          <p:nvPr/>
        </p:nvSpPr>
        <p:spPr>
          <a:xfrm>
            <a:off x="539552" y="3068960"/>
            <a:ext cx="2880320" cy="12512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schemeClr val="tx1"/>
                </a:solidFill>
              </a:rPr>
              <a:t>חוק ראשון=חוק ההתמדה </a:t>
            </a:r>
            <a:r>
              <a:rPr lang="en-US" sz="1400" b="1" dirty="0">
                <a:solidFill>
                  <a:schemeClr val="tx1"/>
                </a:solidFill>
              </a:rPr>
              <a:t>∑F=0</a:t>
            </a:r>
            <a:endParaRPr lang="he-IL" sz="1400" b="1" dirty="0">
              <a:solidFill>
                <a:schemeClr val="tx1"/>
              </a:solidFill>
            </a:endParaRPr>
          </a:p>
          <a:p>
            <a:pPr algn="ctr"/>
            <a:r>
              <a:rPr lang="he-IL" sz="900" b="1" dirty="0">
                <a:solidFill>
                  <a:schemeClr val="tx1"/>
                </a:solidFill>
              </a:rPr>
              <a:t>(אם היה במנוחה נשאר במנוחה ואם בתנועה אז במהירות קבועה)</a:t>
            </a:r>
            <a:endParaRPr lang="en-US" sz="900" b="1" dirty="0">
              <a:solidFill>
                <a:schemeClr val="tx1"/>
              </a:solidFill>
            </a:endParaRPr>
          </a:p>
          <a:p>
            <a:pPr algn="ctr"/>
            <a:r>
              <a:rPr lang="he-IL" sz="1400" b="1" dirty="0">
                <a:solidFill>
                  <a:schemeClr val="tx1"/>
                </a:solidFill>
              </a:rPr>
              <a:t>חוק שני=חוק התאוצה </a:t>
            </a:r>
            <a:r>
              <a:rPr lang="en-US" sz="1400" b="1" dirty="0">
                <a:solidFill>
                  <a:schemeClr val="tx1"/>
                </a:solidFill>
              </a:rPr>
              <a:t>F=ma</a:t>
            </a:r>
            <a:endParaRPr lang="he-IL" sz="1400" b="1" dirty="0">
              <a:solidFill>
                <a:schemeClr val="tx1"/>
              </a:solidFill>
            </a:endParaRPr>
          </a:p>
          <a:p>
            <a:pPr algn="ctr"/>
            <a:r>
              <a:rPr lang="he-IL" sz="1400" b="1" dirty="0">
                <a:solidFill>
                  <a:schemeClr val="tx1"/>
                </a:solidFill>
              </a:rPr>
              <a:t>חוק שלישי=כוח שווה ומנוגד </a:t>
            </a:r>
            <a:r>
              <a:rPr lang="en-US" sz="1400" b="1" dirty="0">
                <a:solidFill>
                  <a:schemeClr val="tx1"/>
                </a:solidFill>
              </a:rPr>
              <a:t>F</a:t>
            </a:r>
            <a:r>
              <a:rPr lang="en-US" sz="1400" b="1" baseline="-25000" dirty="0">
                <a:solidFill>
                  <a:schemeClr val="tx1"/>
                </a:solidFill>
              </a:rPr>
              <a:t>1,2</a:t>
            </a:r>
            <a:r>
              <a:rPr lang="en-US" sz="1400" b="1" dirty="0">
                <a:solidFill>
                  <a:schemeClr val="tx1"/>
                </a:solidFill>
              </a:rPr>
              <a:t>=-F</a:t>
            </a:r>
            <a:r>
              <a:rPr lang="en-US" sz="1400" b="1" baseline="-25000" dirty="0">
                <a:solidFill>
                  <a:schemeClr val="tx1"/>
                </a:solidFill>
              </a:rPr>
              <a:t>2,1</a:t>
            </a:r>
            <a:endParaRPr lang="he-IL" sz="1400" b="1" baseline="-25000" dirty="0">
              <a:solidFill>
                <a:schemeClr val="tx1"/>
              </a:solidFill>
            </a:endParaRPr>
          </a:p>
        </p:txBody>
      </p:sp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E587A467-332E-4AED-A506-202C64DD8632}"/>
              </a:ext>
            </a:extLst>
          </p:cNvPr>
          <p:cNvCxnSpPr>
            <a:cxnSpLocks/>
          </p:cNvCxnSpPr>
          <p:nvPr/>
        </p:nvCxnSpPr>
        <p:spPr>
          <a:xfrm>
            <a:off x="5652120" y="908720"/>
            <a:ext cx="20162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97EB76BB-989F-4EE3-B9F6-E77967B70431}"/>
              </a:ext>
            </a:extLst>
          </p:cNvPr>
          <p:cNvCxnSpPr>
            <a:cxnSpLocks/>
          </p:cNvCxnSpPr>
          <p:nvPr/>
        </p:nvCxnSpPr>
        <p:spPr>
          <a:xfrm>
            <a:off x="4057464" y="3501008"/>
            <a:ext cx="26747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083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C5710CAF-DB6B-44E7-A610-1E5F04B662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13" t="15001" r="27950" b="36000"/>
          <a:stretch/>
        </p:blipFill>
        <p:spPr>
          <a:xfrm>
            <a:off x="2123728" y="332656"/>
            <a:ext cx="6696744" cy="4422378"/>
          </a:xfrm>
          <a:prstGeom prst="rect">
            <a:avLst/>
          </a:prstGeom>
        </p:spPr>
      </p:pic>
      <p:sp>
        <p:nvSpPr>
          <p:cNvPr id="12" name="מלבן 11">
            <a:extLst>
              <a:ext uri="{FF2B5EF4-FFF2-40B4-BE49-F238E27FC236}">
                <a16:creationId xmlns:a16="http://schemas.microsoft.com/office/drawing/2014/main" id="{97D22778-D852-4CF2-B7D1-7D5A4624C715}"/>
              </a:ext>
            </a:extLst>
          </p:cNvPr>
          <p:cNvSpPr/>
          <p:nvPr/>
        </p:nvSpPr>
        <p:spPr>
          <a:xfrm>
            <a:off x="539552" y="3068960"/>
            <a:ext cx="2880320" cy="12512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schemeClr val="tx1"/>
                </a:solidFill>
              </a:rPr>
              <a:t>חוק ראשון=חוק ההתמדה </a:t>
            </a:r>
            <a:r>
              <a:rPr lang="en-US" sz="1400" b="1" dirty="0">
                <a:solidFill>
                  <a:schemeClr val="tx1"/>
                </a:solidFill>
              </a:rPr>
              <a:t>∑F=0</a:t>
            </a:r>
            <a:endParaRPr lang="he-IL" sz="1400" b="1" dirty="0">
              <a:solidFill>
                <a:schemeClr val="tx1"/>
              </a:solidFill>
            </a:endParaRPr>
          </a:p>
          <a:p>
            <a:pPr algn="ctr"/>
            <a:r>
              <a:rPr lang="he-IL" sz="900" b="1" dirty="0">
                <a:solidFill>
                  <a:schemeClr val="tx1"/>
                </a:solidFill>
              </a:rPr>
              <a:t>(אם היה במנוחה נשאר במנוחה ואם בתנועה אז במהירות קבועה)</a:t>
            </a:r>
            <a:endParaRPr lang="en-US" sz="900" b="1" dirty="0">
              <a:solidFill>
                <a:schemeClr val="tx1"/>
              </a:solidFill>
            </a:endParaRPr>
          </a:p>
          <a:p>
            <a:pPr algn="ctr"/>
            <a:r>
              <a:rPr lang="he-IL" sz="1400" b="1" dirty="0">
                <a:solidFill>
                  <a:schemeClr val="tx1"/>
                </a:solidFill>
              </a:rPr>
              <a:t>חוק שני=חוק התאוצה </a:t>
            </a:r>
            <a:r>
              <a:rPr lang="en-US" sz="1400" b="1" dirty="0">
                <a:solidFill>
                  <a:schemeClr val="tx1"/>
                </a:solidFill>
              </a:rPr>
              <a:t>F=ma</a:t>
            </a:r>
            <a:endParaRPr lang="he-IL" sz="1400" b="1" dirty="0">
              <a:solidFill>
                <a:schemeClr val="tx1"/>
              </a:solidFill>
            </a:endParaRPr>
          </a:p>
          <a:p>
            <a:pPr algn="ctr"/>
            <a:r>
              <a:rPr lang="he-IL" sz="1400" b="1" dirty="0">
                <a:solidFill>
                  <a:schemeClr val="tx1"/>
                </a:solidFill>
              </a:rPr>
              <a:t>חוק שלישי=כוח שווה ומנוגד </a:t>
            </a:r>
            <a:r>
              <a:rPr lang="en-US" sz="1400" b="1" dirty="0">
                <a:solidFill>
                  <a:schemeClr val="tx1"/>
                </a:solidFill>
              </a:rPr>
              <a:t>F</a:t>
            </a:r>
            <a:r>
              <a:rPr lang="en-US" sz="1400" b="1" baseline="-25000" dirty="0">
                <a:solidFill>
                  <a:schemeClr val="tx1"/>
                </a:solidFill>
              </a:rPr>
              <a:t>1,2</a:t>
            </a:r>
            <a:r>
              <a:rPr lang="en-US" sz="1400" b="1" dirty="0">
                <a:solidFill>
                  <a:schemeClr val="tx1"/>
                </a:solidFill>
              </a:rPr>
              <a:t>=-F</a:t>
            </a:r>
            <a:r>
              <a:rPr lang="en-US" sz="1400" b="1" baseline="-25000" dirty="0">
                <a:solidFill>
                  <a:schemeClr val="tx1"/>
                </a:solidFill>
              </a:rPr>
              <a:t>2,1</a:t>
            </a:r>
            <a:endParaRPr lang="he-IL" sz="1400" b="1" baseline="-25000" dirty="0">
              <a:solidFill>
                <a:schemeClr val="tx1"/>
              </a:solidFill>
            </a:endParaRPr>
          </a:p>
        </p:txBody>
      </p:sp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E587A467-332E-4AED-A506-202C64DD8632}"/>
              </a:ext>
            </a:extLst>
          </p:cNvPr>
          <p:cNvCxnSpPr>
            <a:cxnSpLocks/>
          </p:cNvCxnSpPr>
          <p:nvPr/>
        </p:nvCxnSpPr>
        <p:spPr>
          <a:xfrm>
            <a:off x="5652120" y="908720"/>
            <a:ext cx="20162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E4BF27E7-4D6B-439C-BCA3-2DE0EB02C8E5}"/>
              </a:ext>
            </a:extLst>
          </p:cNvPr>
          <p:cNvSpPr txBox="1">
            <a:spLocks/>
          </p:cNvSpPr>
          <p:nvPr/>
        </p:nvSpPr>
        <p:spPr>
          <a:xfrm>
            <a:off x="8316416" y="3738245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400" b="1" dirty="0">
                <a:highlight>
                  <a:srgbClr val="FFFF00"/>
                </a:highlight>
              </a:rPr>
              <a:t>...</a:t>
            </a:r>
            <a:endParaRPr lang="he-IL" sz="1400" dirty="0">
              <a:highlight>
                <a:srgbClr val="FFFF00"/>
              </a:highlight>
            </a:endParaRPr>
          </a:p>
        </p:txBody>
      </p: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669C62E6-6EC3-4C7A-905F-4C62AA1E3FAE}"/>
              </a:ext>
            </a:extLst>
          </p:cNvPr>
          <p:cNvCxnSpPr>
            <a:cxnSpLocks/>
          </p:cNvCxnSpPr>
          <p:nvPr/>
        </p:nvCxnSpPr>
        <p:spPr>
          <a:xfrm>
            <a:off x="4057464" y="3501008"/>
            <a:ext cx="26747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57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C5710CAF-DB6B-44E7-A610-1E5F04B662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13" t="15001" r="27950" b="36000"/>
          <a:stretch/>
        </p:blipFill>
        <p:spPr>
          <a:xfrm>
            <a:off x="2123728" y="332656"/>
            <a:ext cx="6696744" cy="4422378"/>
          </a:xfrm>
          <a:prstGeom prst="rect">
            <a:avLst/>
          </a:prstGeom>
        </p:spPr>
      </p:pic>
      <p:sp>
        <p:nvSpPr>
          <p:cNvPr id="12" name="מלבן 11">
            <a:extLst>
              <a:ext uri="{FF2B5EF4-FFF2-40B4-BE49-F238E27FC236}">
                <a16:creationId xmlns:a16="http://schemas.microsoft.com/office/drawing/2014/main" id="{97D22778-D852-4CF2-B7D1-7D5A4624C715}"/>
              </a:ext>
            </a:extLst>
          </p:cNvPr>
          <p:cNvSpPr/>
          <p:nvPr/>
        </p:nvSpPr>
        <p:spPr>
          <a:xfrm>
            <a:off x="539552" y="3068960"/>
            <a:ext cx="2880320" cy="12512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schemeClr val="tx1"/>
                </a:solidFill>
              </a:rPr>
              <a:t>חוק ראשון=חוק ההתמדה </a:t>
            </a:r>
            <a:r>
              <a:rPr lang="en-US" sz="1400" b="1" dirty="0">
                <a:solidFill>
                  <a:schemeClr val="tx1"/>
                </a:solidFill>
              </a:rPr>
              <a:t>∑F=0</a:t>
            </a:r>
            <a:endParaRPr lang="he-IL" sz="1400" b="1" dirty="0">
              <a:solidFill>
                <a:schemeClr val="tx1"/>
              </a:solidFill>
            </a:endParaRPr>
          </a:p>
          <a:p>
            <a:pPr algn="ctr"/>
            <a:r>
              <a:rPr lang="he-IL" sz="900" b="1" dirty="0">
                <a:solidFill>
                  <a:schemeClr val="tx1"/>
                </a:solidFill>
              </a:rPr>
              <a:t>(אם היה במנוחה נשאר במנוחה ואם בתנועה אז במהירות קבועה)</a:t>
            </a:r>
            <a:endParaRPr lang="en-US" sz="900" b="1" dirty="0">
              <a:solidFill>
                <a:schemeClr val="tx1"/>
              </a:solidFill>
            </a:endParaRPr>
          </a:p>
          <a:p>
            <a:pPr algn="ctr"/>
            <a:r>
              <a:rPr lang="he-IL" sz="1400" b="1" dirty="0">
                <a:solidFill>
                  <a:schemeClr val="tx1"/>
                </a:solidFill>
              </a:rPr>
              <a:t>חוק שני=חוק התאוצה </a:t>
            </a:r>
            <a:r>
              <a:rPr lang="en-US" sz="1400" b="1" dirty="0">
                <a:solidFill>
                  <a:schemeClr val="tx1"/>
                </a:solidFill>
              </a:rPr>
              <a:t>F=ma</a:t>
            </a:r>
            <a:endParaRPr lang="he-IL" sz="1400" b="1" dirty="0">
              <a:solidFill>
                <a:schemeClr val="tx1"/>
              </a:solidFill>
            </a:endParaRPr>
          </a:p>
          <a:p>
            <a:pPr algn="ctr"/>
            <a:r>
              <a:rPr lang="he-IL" sz="1400" b="1" dirty="0">
                <a:solidFill>
                  <a:schemeClr val="tx1"/>
                </a:solidFill>
              </a:rPr>
              <a:t>חוק שלישי=כוח שווה ומנוגד </a:t>
            </a:r>
            <a:r>
              <a:rPr lang="en-US" sz="1400" b="1" dirty="0">
                <a:solidFill>
                  <a:schemeClr val="tx1"/>
                </a:solidFill>
              </a:rPr>
              <a:t>F</a:t>
            </a:r>
            <a:r>
              <a:rPr lang="en-US" sz="1400" b="1" baseline="-25000" dirty="0">
                <a:solidFill>
                  <a:schemeClr val="tx1"/>
                </a:solidFill>
              </a:rPr>
              <a:t>1,2</a:t>
            </a:r>
            <a:r>
              <a:rPr lang="en-US" sz="1400" b="1" dirty="0">
                <a:solidFill>
                  <a:schemeClr val="tx1"/>
                </a:solidFill>
              </a:rPr>
              <a:t>=-F</a:t>
            </a:r>
            <a:r>
              <a:rPr lang="en-US" sz="1400" b="1" baseline="-25000" dirty="0">
                <a:solidFill>
                  <a:schemeClr val="tx1"/>
                </a:solidFill>
              </a:rPr>
              <a:t>2,1</a:t>
            </a:r>
            <a:endParaRPr lang="he-IL" sz="1400" b="1" baseline="-25000" dirty="0">
              <a:solidFill>
                <a:schemeClr val="tx1"/>
              </a:solidFill>
            </a:endParaRPr>
          </a:p>
        </p:txBody>
      </p:sp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E587A467-332E-4AED-A506-202C64DD8632}"/>
              </a:ext>
            </a:extLst>
          </p:cNvPr>
          <p:cNvCxnSpPr>
            <a:cxnSpLocks/>
          </p:cNvCxnSpPr>
          <p:nvPr/>
        </p:nvCxnSpPr>
        <p:spPr>
          <a:xfrm>
            <a:off x="5652120" y="908720"/>
            <a:ext cx="20162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E4BF27E7-4D6B-439C-BCA3-2DE0EB02C8E5}"/>
              </a:ext>
            </a:extLst>
          </p:cNvPr>
          <p:cNvSpPr txBox="1">
            <a:spLocks/>
          </p:cNvSpPr>
          <p:nvPr/>
        </p:nvSpPr>
        <p:spPr>
          <a:xfrm>
            <a:off x="8316416" y="3738245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400" b="1" dirty="0">
                <a:highlight>
                  <a:srgbClr val="FFFF00"/>
                </a:highlight>
              </a:rPr>
              <a:t>...</a:t>
            </a:r>
            <a:endParaRPr lang="he-IL" sz="1400" dirty="0">
              <a:highlight>
                <a:srgbClr val="FFFF00"/>
              </a:highlight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1D440A05-DDC6-4CE8-BC21-593C172D4E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462" t="33600" r="27551" b="45401"/>
          <a:stretch/>
        </p:blipFill>
        <p:spPr>
          <a:xfrm>
            <a:off x="5148064" y="4753006"/>
            <a:ext cx="3744416" cy="170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83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C5710CAF-DB6B-44E7-A610-1E5F04B662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13" t="15001" r="27950" b="36000"/>
          <a:stretch/>
        </p:blipFill>
        <p:spPr>
          <a:xfrm>
            <a:off x="2123728" y="332656"/>
            <a:ext cx="6696744" cy="4422378"/>
          </a:xfrm>
          <a:prstGeom prst="rect">
            <a:avLst/>
          </a:prstGeom>
        </p:spPr>
      </p:pic>
      <p:sp>
        <p:nvSpPr>
          <p:cNvPr id="12" name="מלבן 11">
            <a:extLst>
              <a:ext uri="{FF2B5EF4-FFF2-40B4-BE49-F238E27FC236}">
                <a16:creationId xmlns:a16="http://schemas.microsoft.com/office/drawing/2014/main" id="{97D22778-D852-4CF2-B7D1-7D5A4624C715}"/>
              </a:ext>
            </a:extLst>
          </p:cNvPr>
          <p:cNvSpPr/>
          <p:nvPr/>
        </p:nvSpPr>
        <p:spPr>
          <a:xfrm>
            <a:off x="539552" y="3068960"/>
            <a:ext cx="2880320" cy="12512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schemeClr val="tx1"/>
                </a:solidFill>
              </a:rPr>
              <a:t>חוק ראשון=חוק ההתמדה </a:t>
            </a:r>
            <a:r>
              <a:rPr lang="en-US" sz="1400" b="1" dirty="0">
                <a:solidFill>
                  <a:schemeClr val="tx1"/>
                </a:solidFill>
              </a:rPr>
              <a:t>∑F=0</a:t>
            </a:r>
            <a:endParaRPr lang="he-IL" sz="1400" b="1" dirty="0">
              <a:solidFill>
                <a:schemeClr val="tx1"/>
              </a:solidFill>
            </a:endParaRPr>
          </a:p>
          <a:p>
            <a:pPr algn="ctr"/>
            <a:r>
              <a:rPr lang="he-IL" sz="900" b="1" dirty="0">
                <a:solidFill>
                  <a:schemeClr val="tx1"/>
                </a:solidFill>
              </a:rPr>
              <a:t>(אם היה במנוחה נשאר במנוחה ואם בתנועה אז במהירות קבועה)</a:t>
            </a:r>
            <a:endParaRPr lang="en-US" sz="900" b="1" dirty="0">
              <a:solidFill>
                <a:schemeClr val="tx1"/>
              </a:solidFill>
            </a:endParaRPr>
          </a:p>
          <a:p>
            <a:pPr algn="ctr"/>
            <a:r>
              <a:rPr lang="he-IL" sz="1400" b="1" dirty="0">
                <a:solidFill>
                  <a:schemeClr val="tx1"/>
                </a:solidFill>
              </a:rPr>
              <a:t>חוק שני=חוק התאוצה </a:t>
            </a:r>
            <a:r>
              <a:rPr lang="en-US" sz="1400" b="1" dirty="0">
                <a:solidFill>
                  <a:schemeClr val="tx1"/>
                </a:solidFill>
              </a:rPr>
              <a:t>F=ma</a:t>
            </a:r>
            <a:endParaRPr lang="he-IL" sz="1400" b="1" dirty="0">
              <a:solidFill>
                <a:schemeClr val="tx1"/>
              </a:solidFill>
            </a:endParaRPr>
          </a:p>
          <a:p>
            <a:pPr algn="ctr"/>
            <a:r>
              <a:rPr lang="he-IL" sz="1400" b="1" dirty="0">
                <a:solidFill>
                  <a:schemeClr val="tx1"/>
                </a:solidFill>
              </a:rPr>
              <a:t>חוק שלישי=כוח שווה ומנוגד </a:t>
            </a:r>
            <a:r>
              <a:rPr lang="en-US" sz="1400" b="1" dirty="0">
                <a:solidFill>
                  <a:schemeClr val="tx1"/>
                </a:solidFill>
              </a:rPr>
              <a:t>F</a:t>
            </a:r>
            <a:r>
              <a:rPr lang="en-US" sz="1400" b="1" baseline="-25000" dirty="0">
                <a:solidFill>
                  <a:schemeClr val="tx1"/>
                </a:solidFill>
              </a:rPr>
              <a:t>1,2</a:t>
            </a:r>
            <a:r>
              <a:rPr lang="en-US" sz="1400" b="1" dirty="0">
                <a:solidFill>
                  <a:schemeClr val="tx1"/>
                </a:solidFill>
              </a:rPr>
              <a:t>=-F</a:t>
            </a:r>
            <a:r>
              <a:rPr lang="en-US" sz="1400" b="1" baseline="-25000" dirty="0">
                <a:solidFill>
                  <a:schemeClr val="tx1"/>
                </a:solidFill>
              </a:rPr>
              <a:t>2,1</a:t>
            </a:r>
            <a:endParaRPr lang="he-IL" sz="1400" b="1" baseline="-25000" dirty="0">
              <a:solidFill>
                <a:schemeClr val="tx1"/>
              </a:solidFill>
            </a:endParaRPr>
          </a:p>
        </p:txBody>
      </p:sp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E587A467-332E-4AED-A506-202C64DD8632}"/>
              </a:ext>
            </a:extLst>
          </p:cNvPr>
          <p:cNvCxnSpPr>
            <a:cxnSpLocks/>
          </p:cNvCxnSpPr>
          <p:nvPr/>
        </p:nvCxnSpPr>
        <p:spPr>
          <a:xfrm>
            <a:off x="5652120" y="908720"/>
            <a:ext cx="20162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E4BF27E7-4D6B-439C-BCA3-2DE0EB02C8E5}"/>
              </a:ext>
            </a:extLst>
          </p:cNvPr>
          <p:cNvSpPr txBox="1">
            <a:spLocks/>
          </p:cNvSpPr>
          <p:nvPr/>
        </p:nvSpPr>
        <p:spPr>
          <a:xfrm>
            <a:off x="8316416" y="3738245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400" b="1" dirty="0">
                <a:highlight>
                  <a:srgbClr val="FFFF00"/>
                </a:highlight>
              </a:rPr>
              <a:t>...</a:t>
            </a:r>
            <a:endParaRPr lang="he-IL" sz="1400" dirty="0">
              <a:highlight>
                <a:srgbClr val="FFFF00"/>
              </a:highlight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1D440A05-DDC6-4CE8-BC21-593C172D4E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462" t="33600" r="27551" b="45401"/>
          <a:stretch/>
        </p:blipFill>
        <p:spPr>
          <a:xfrm>
            <a:off x="5148064" y="4753006"/>
            <a:ext cx="3744416" cy="1702006"/>
          </a:xfrm>
          <a:prstGeom prst="rect">
            <a:avLst/>
          </a:prstGeom>
        </p:spPr>
      </p:pic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9FF20A8C-BF3C-46B4-9D65-99EA565B3DC1}"/>
              </a:ext>
            </a:extLst>
          </p:cNvPr>
          <p:cNvSpPr txBox="1">
            <a:spLocks/>
          </p:cNvSpPr>
          <p:nvPr/>
        </p:nvSpPr>
        <p:spPr>
          <a:xfrm>
            <a:off x="8388424" y="5826477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400" b="1" dirty="0">
                <a:highlight>
                  <a:srgbClr val="FFFF00"/>
                </a:highlight>
              </a:rPr>
              <a:t>...</a:t>
            </a:r>
            <a:endParaRPr lang="he-IL" sz="1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30913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C5710CAF-DB6B-44E7-A610-1E5F04B662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13" t="15001" r="27950" b="36000"/>
          <a:stretch/>
        </p:blipFill>
        <p:spPr>
          <a:xfrm>
            <a:off x="2123728" y="332656"/>
            <a:ext cx="6696744" cy="4422378"/>
          </a:xfrm>
          <a:prstGeom prst="rect">
            <a:avLst/>
          </a:prstGeom>
        </p:spPr>
      </p:pic>
      <p:sp>
        <p:nvSpPr>
          <p:cNvPr id="12" name="מלבן 11">
            <a:extLst>
              <a:ext uri="{FF2B5EF4-FFF2-40B4-BE49-F238E27FC236}">
                <a16:creationId xmlns:a16="http://schemas.microsoft.com/office/drawing/2014/main" id="{97D22778-D852-4CF2-B7D1-7D5A4624C715}"/>
              </a:ext>
            </a:extLst>
          </p:cNvPr>
          <p:cNvSpPr/>
          <p:nvPr/>
        </p:nvSpPr>
        <p:spPr>
          <a:xfrm>
            <a:off x="539552" y="3068960"/>
            <a:ext cx="2880320" cy="12512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schemeClr val="tx1"/>
                </a:solidFill>
              </a:rPr>
              <a:t>חוק ראשון=חוק ההתמדה </a:t>
            </a:r>
            <a:r>
              <a:rPr lang="en-US" sz="1400" b="1" dirty="0">
                <a:solidFill>
                  <a:schemeClr val="tx1"/>
                </a:solidFill>
              </a:rPr>
              <a:t>∑F=0</a:t>
            </a:r>
            <a:endParaRPr lang="he-IL" sz="1400" b="1" dirty="0">
              <a:solidFill>
                <a:schemeClr val="tx1"/>
              </a:solidFill>
            </a:endParaRPr>
          </a:p>
          <a:p>
            <a:pPr algn="ctr"/>
            <a:r>
              <a:rPr lang="he-IL" sz="900" b="1" dirty="0">
                <a:solidFill>
                  <a:schemeClr val="tx1"/>
                </a:solidFill>
              </a:rPr>
              <a:t>(אם היה במנוחה נשאר במנוחה ואם בתנועה אז במהירות קבועה)</a:t>
            </a:r>
            <a:endParaRPr lang="en-US" sz="900" b="1" dirty="0">
              <a:solidFill>
                <a:schemeClr val="tx1"/>
              </a:solidFill>
            </a:endParaRPr>
          </a:p>
          <a:p>
            <a:pPr algn="ctr"/>
            <a:r>
              <a:rPr lang="he-IL" sz="1400" b="1" dirty="0">
                <a:solidFill>
                  <a:schemeClr val="tx1"/>
                </a:solidFill>
              </a:rPr>
              <a:t>חוק שני=חוק התאוצה </a:t>
            </a:r>
            <a:r>
              <a:rPr lang="en-US" sz="1400" b="1" dirty="0">
                <a:solidFill>
                  <a:schemeClr val="tx1"/>
                </a:solidFill>
              </a:rPr>
              <a:t>F=ma</a:t>
            </a:r>
            <a:endParaRPr lang="he-IL" sz="1400" b="1" dirty="0">
              <a:solidFill>
                <a:schemeClr val="tx1"/>
              </a:solidFill>
            </a:endParaRPr>
          </a:p>
          <a:p>
            <a:pPr algn="ctr"/>
            <a:r>
              <a:rPr lang="he-IL" sz="1400" b="1" dirty="0">
                <a:solidFill>
                  <a:schemeClr val="tx1"/>
                </a:solidFill>
              </a:rPr>
              <a:t>חוק שלישי=כוח שווה ומנוגד </a:t>
            </a:r>
            <a:r>
              <a:rPr lang="en-US" sz="1400" b="1" dirty="0">
                <a:solidFill>
                  <a:schemeClr val="tx1"/>
                </a:solidFill>
              </a:rPr>
              <a:t>F</a:t>
            </a:r>
            <a:r>
              <a:rPr lang="en-US" sz="1400" b="1" baseline="-25000" dirty="0">
                <a:solidFill>
                  <a:schemeClr val="tx1"/>
                </a:solidFill>
              </a:rPr>
              <a:t>1,2</a:t>
            </a:r>
            <a:r>
              <a:rPr lang="en-US" sz="1400" b="1" dirty="0">
                <a:solidFill>
                  <a:schemeClr val="tx1"/>
                </a:solidFill>
              </a:rPr>
              <a:t>=-F</a:t>
            </a:r>
            <a:r>
              <a:rPr lang="en-US" sz="1400" b="1" baseline="-25000" dirty="0">
                <a:solidFill>
                  <a:schemeClr val="tx1"/>
                </a:solidFill>
              </a:rPr>
              <a:t>2,1</a:t>
            </a:r>
            <a:endParaRPr lang="he-IL" sz="1400" b="1" baseline="-25000" dirty="0">
              <a:solidFill>
                <a:schemeClr val="tx1"/>
              </a:solidFill>
            </a:endParaRPr>
          </a:p>
        </p:txBody>
      </p:sp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E587A467-332E-4AED-A506-202C64DD8632}"/>
              </a:ext>
            </a:extLst>
          </p:cNvPr>
          <p:cNvCxnSpPr>
            <a:cxnSpLocks/>
          </p:cNvCxnSpPr>
          <p:nvPr/>
        </p:nvCxnSpPr>
        <p:spPr>
          <a:xfrm>
            <a:off x="5652120" y="908720"/>
            <a:ext cx="20162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E4BF27E7-4D6B-439C-BCA3-2DE0EB02C8E5}"/>
              </a:ext>
            </a:extLst>
          </p:cNvPr>
          <p:cNvSpPr txBox="1">
            <a:spLocks/>
          </p:cNvSpPr>
          <p:nvPr/>
        </p:nvSpPr>
        <p:spPr>
          <a:xfrm>
            <a:off x="8316416" y="3738245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400" b="1" dirty="0">
                <a:highlight>
                  <a:srgbClr val="FFFF00"/>
                </a:highlight>
              </a:rPr>
              <a:t>...</a:t>
            </a:r>
            <a:endParaRPr lang="he-IL" sz="1400" dirty="0">
              <a:highlight>
                <a:srgbClr val="FFFF00"/>
              </a:highlight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1D440A05-DDC6-4CE8-BC21-593C172D4E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462" t="33600" r="27551" b="45401"/>
          <a:stretch/>
        </p:blipFill>
        <p:spPr>
          <a:xfrm>
            <a:off x="5148064" y="4753006"/>
            <a:ext cx="3744416" cy="1702006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27701A19-6BBB-4DB9-B31C-5058445F79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462" t="62430" r="27551" b="18801"/>
          <a:stretch/>
        </p:blipFill>
        <p:spPr>
          <a:xfrm>
            <a:off x="1475655" y="5013176"/>
            <a:ext cx="3549081" cy="1441836"/>
          </a:xfrm>
          <a:prstGeom prst="rect">
            <a:avLst/>
          </a:prstGeom>
        </p:spPr>
      </p:pic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F33C551F-D222-411E-BFA6-1275C4B4E181}"/>
              </a:ext>
            </a:extLst>
          </p:cNvPr>
          <p:cNvSpPr txBox="1">
            <a:spLocks/>
          </p:cNvSpPr>
          <p:nvPr/>
        </p:nvSpPr>
        <p:spPr>
          <a:xfrm>
            <a:off x="8388424" y="5826477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400" b="1" dirty="0">
                <a:highlight>
                  <a:srgbClr val="FFFF00"/>
                </a:highlight>
              </a:rPr>
              <a:t>...</a:t>
            </a:r>
            <a:endParaRPr lang="he-IL" sz="1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46272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C5710CAF-DB6B-44E7-A610-1E5F04B662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13" t="15001" r="27950" b="36000"/>
          <a:stretch/>
        </p:blipFill>
        <p:spPr>
          <a:xfrm>
            <a:off x="2123728" y="332656"/>
            <a:ext cx="6696744" cy="4422378"/>
          </a:xfrm>
          <a:prstGeom prst="rect">
            <a:avLst/>
          </a:prstGeom>
        </p:spPr>
      </p:pic>
      <p:sp>
        <p:nvSpPr>
          <p:cNvPr id="12" name="מלבן 11">
            <a:extLst>
              <a:ext uri="{FF2B5EF4-FFF2-40B4-BE49-F238E27FC236}">
                <a16:creationId xmlns:a16="http://schemas.microsoft.com/office/drawing/2014/main" id="{97D22778-D852-4CF2-B7D1-7D5A4624C715}"/>
              </a:ext>
            </a:extLst>
          </p:cNvPr>
          <p:cNvSpPr/>
          <p:nvPr/>
        </p:nvSpPr>
        <p:spPr>
          <a:xfrm>
            <a:off x="539552" y="3068960"/>
            <a:ext cx="2880320" cy="12512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schemeClr val="tx1"/>
                </a:solidFill>
              </a:rPr>
              <a:t>חוק ראשון=חוק ההתמדה </a:t>
            </a:r>
            <a:r>
              <a:rPr lang="en-US" sz="1400" b="1" dirty="0">
                <a:solidFill>
                  <a:schemeClr val="tx1"/>
                </a:solidFill>
              </a:rPr>
              <a:t>∑F=0</a:t>
            </a:r>
            <a:endParaRPr lang="he-IL" sz="1400" b="1" dirty="0">
              <a:solidFill>
                <a:schemeClr val="tx1"/>
              </a:solidFill>
            </a:endParaRPr>
          </a:p>
          <a:p>
            <a:pPr algn="ctr"/>
            <a:r>
              <a:rPr lang="he-IL" sz="900" b="1" dirty="0">
                <a:solidFill>
                  <a:schemeClr val="tx1"/>
                </a:solidFill>
              </a:rPr>
              <a:t>(אם היה במנוחה נשאר במנוחה ואם בתנועה אז במהירות קבועה)</a:t>
            </a:r>
            <a:endParaRPr lang="en-US" sz="900" b="1" dirty="0">
              <a:solidFill>
                <a:schemeClr val="tx1"/>
              </a:solidFill>
            </a:endParaRPr>
          </a:p>
          <a:p>
            <a:pPr algn="ctr"/>
            <a:r>
              <a:rPr lang="he-IL" sz="1400" b="1" dirty="0">
                <a:solidFill>
                  <a:schemeClr val="tx1"/>
                </a:solidFill>
              </a:rPr>
              <a:t>חוק שני=חוק התאוצה </a:t>
            </a:r>
            <a:r>
              <a:rPr lang="en-US" sz="1400" b="1" dirty="0">
                <a:solidFill>
                  <a:schemeClr val="tx1"/>
                </a:solidFill>
              </a:rPr>
              <a:t>F=ma</a:t>
            </a:r>
            <a:endParaRPr lang="he-IL" sz="1400" b="1" dirty="0">
              <a:solidFill>
                <a:schemeClr val="tx1"/>
              </a:solidFill>
            </a:endParaRPr>
          </a:p>
          <a:p>
            <a:pPr algn="ctr"/>
            <a:r>
              <a:rPr lang="he-IL" sz="1400" b="1" dirty="0">
                <a:solidFill>
                  <a:schemeClr val="tx1"/>
                </a:solidFill>
              </a:rPr>
              <a:t>חוק שלישי=כוח שווה ומנוגד </a:t>
            </a:r>
            <a:r>
              <a:rPr lang="en-US" sz="1400" b="1" dirty="0">
                <a:solidFill>
                  <a:schemeClr val="tx1"/>
                </a:solidFill>
              </a:rPr>
              <a:t>F</a:t>
            </a:r>
            <a:r>
              <a:rPr lang="en-US" sz="1400" b="1" baseline="-25000" dirty="0">
                <a:solidFill>
                  <a:schemeClr val="tx1"/>
                </a:solidFill>
              </a:rPr>
              <a:t>1,2</a:t>
            </a:r>
            <a:r>
              <a:rPr lang="en-US" sz="1400" b="1" dirty="0">
                <a:solidFill>
                  <a:schemeClr val="tx1"/>
                </a:solidFill>
              </a:rPr>
              <a:t>=-F</a:t>
            </a:r>
            <a:r>
              <a:rPr lang="en-US" sz="1400" b="1" baseline="-25000" dirty="0">
                <a:solidFill>
                  <a:schemeClr val="tx1"/>
                </a:solidFill>
              </a:rPr>
              <a:t>2,1</a:t>
            </a:r>
            <a:endParaRPr lang="he-IL" sz="1400" b="1" baseline="-25000" dirty="0">
              <a:solidFill>
                <a:schemeClr val="tx1"/>
              </a:solidFill>
            </a:endParaRPr>
          </a:p>
        </p:txBody>
      </p:sp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E587A467-332E-4AED-A506-202C64DD8632}"/>
              </a:ext>
            </a:extLst>
          </p:cNvPr>
          <p:cNvCxnSpPr>
            <a:cxnSpLocks/>
          </p:cNvCxnSpPr>
          <p:nvPr/>
        </p:nvCxnSpPr>
        <p:spPr>
          <a:xfrm>
            <a:off x="5652120" y="908720"/>
            <a:ext cx="20162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E4BF27E7-4D6B-439C-BCA3-2DE0EB02C8E5}"/>
              </a:ext>
            </a:extLst>
          </p:cNvPr>
          <p:cNvSpPr txBox="1">
            <a:spLocks/>
          </p:cNvSpPr>
          <p:nvPr/>
        </p:nvSpPr>
        <p:spPr>
          <a:xfrm>
            <a:off x="8316416" y="3738245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400" b="1" dirty="0">
                <a:highlight>
                  <a:srgbClr val="FFFF00"/>
                </a:highlight>
              </a:rPr>
              <a:t>...</a:t>
            </a:r>
            <a:endParaRPr lang="he-IL" sz="1400" dirty="0">
              <a:highlight>
                <a:srgbClr val="FFFF00"/>
              </a:highlight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1D440A05-DDC6-4CE8-BC21-593C172D4E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462" t="33600" r="27551" b="45401"/>
          <a:stretch/>
        </p:blipFill>
        <p:spPr>
          <a:xfrm>
            <a:off x="5148064" y="4753006"/>
            <a:ext cx="3744416" cy="1702006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27701A19-6BBB-4DB9-B31C-5058445F79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462" t="62430" r="27551" b="18801"/>
          <a:stretch/>
        </p:blipFill>
        <p:spPr>
          <a:xfrm>
            <a:off x="1475655" y="5013176"/>
            <a:ext cx="3549081" cy="1441836"/>
          </a:xfrm>
          <a:prstGeom prst="rect">
            <a:avLst/>
          </a:prstGeom>
        </p:spPr>
      </p:pic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F33C551F-D222-411E-BFA6-1275C4B4E181}"/>
              </a:ext>
            </a:extLst>
          </p:cNvPr>
          <p:cNvSpPr txBox="1">
            <a:spLocks/>
          </p:cNvSpPr>
          <p:nvPr/>
        </p:nvSpPr>
        <p:spPr>
          <a:xfrm>
            <a:off x="8388424" y="5826477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400" b="1" dirty="0">
                <a:highlight>
                  <a:srgbClr val="FFFF00"/>
                </a:highlight>
              </a:rPr>
              <a:t>...</a:t>
            </a:r>
            <a:endParaRPr lang="he-IL" sz="1400" dirty="0">
              <a:highlight>
                <a:srgbClr val="FFFF00"/>
              </a:highlight>
            </a:endParaRPr>
          </a:p>
        </p:txBody>
      </p:sp>
      <p:sp>
        <p:nvSpPr>
          <p:cNvPr id="10" name="מציין מיקום תוכן 2">
            <a:extLst>
              <a:ext uri="{FF2B5EF4-FFF2-40B4-BE49-F238E27FC236}">
                <a16:creationId xmlns:a16="http://schemas.microsoft.com/office/drawing/2014/main" id="{15EB0361-A4A8-442C-B050-0DC8B7D20C21}"/>
              </a:ext>
            </a:extLst>
          </p:cNvPr>
          <p:cNvSpPr txBox="1">
            <a:spLocks/>
          </p:cNvSpPr>
          <p:nvPr/>
        </p:nvSpPr>
        <p:spPr>
          <a:xfrm>
            <a:off x="4553745" y="5898485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400" b="1" dirty="0">
                <a:highlight>
                  <a:srgbClr val="FFFF00"/>
                </a:highlight>
              </a:rPr>
              <a:t>...</a:t>
            </a:r>
            <a:endParaRPr lang="he-IL" sz="1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21696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60378B9-2A2C-4A15-BCD4-B0F17240B2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1" t="15000" r="20863" b="44400"/>
          <a:stretch/>
        </p:blipFill>
        <p:spPr>
          <a:xfrm>
            <a:off x="373189" y="260648"/>
            <a:ext cx="8519291" cy="3384376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0CB80B29-8EDF-43A8-A635-901BC4FBACBB}"/>
              </a:ext>
            </a:extLst>
          </p:cNvPr>
          <p:cNvCxnSpPr>
            <a:cxnSpLocks/>
          </p:cNvCxnSpPr>
          <p:nvPr/>
        </p:nvCxnSpPr>
        <p:spPr>
          <a:xfrm>
            <a:off x="899592" y="764704"/>
            <a:ext cx="33843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890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340AF31-D461-0982-5159-EDE0D60EA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029435B-B71F-A8FD-F981-F3E178C5F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rgbClr val="FF0000"/>
                </a:solidFill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050411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9E58D119-135E-4DF1-BB13-9FB76E7B6F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1" t="15001" r="20075" b="45800"/>
          <a:stretch/>
        </p:blipFill>
        <p:spPr>
          <a:xfrm>
            <a:off x="395536" y="260648"/>
            <a:ext cx="8568951" cy="3310948"/>
          </a:xfrm>
          <a:prstGeom prst="rect">
            <a:avLst/>
          </a:prstGeom>
        </p:spPr>
      </p:pic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EA5287AE-889A-4DA7-A8DB-B26F56B16A29}"/>
              </a:ext>
            </a:extLst>
          </p:cNvPr>
          <p:cNvCxnSpPr>
            <a:cxnSpLocks/>
          </p:cNvCxnSpPr>
          <p:nvPr/>
        </p:nvCxnSpPr>
        <p:spPr>
          <a:xfrm>
            <a:off x="899592" y="764704"/>
            <a:ext cx="33843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653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9E58D119-135E-4DF1-BB13-9FB76E7B6F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1" t="15001" r="20075" b="45800"/>
          <a:stretch/>
        </p:blipFill>
        <p:spPr>
          <a:xfrm>
            <a:off x="395536" y="260648"/>
            <a:ext cx="8568951" cy="3310948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C1A5373-996B-4740-9DA5-C8ADE8FC06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63" t="62600" r="50787" b="10801"/>
          <a:stretch/>
        </p:blipFill>
        <p:spPr>
          <a:xfrm>
            <a:off x="3496342" y="3550095"/>
            <a:ext cx="5616624" cy="296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59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9E58D119-135E-4DF1-BB13-9FB76E7B6F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1" t="15001" r="20075" b="45800"/>
          <a:stretch/>
        </p:blipFill>
        <p:spPr>
          <a:xfrm>
            <a:off x="395536" y="260648"/>
            <a:ext cx="8568951" cy="3310948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C1A5373-996B-4740-9DA5-C8ADE8FC06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63" t="62600" r="50787" b="10801"/>
          <a:stretch/>
        </p:blipFill>
        <p:spPr>
          <a:xfrm>
            <a:off x="3496342" y="3550095"/>
            <a:ext cx="5616624" cy="2964329"/>
          </a:xfrm>
          <a:prstGeom prst="rect">
            <a:avLst/>
          </a:prstGeom>
        </p:spPr>
      </p:pic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C00F5AF4-F91E-4537-A057-6F85464FC525}"/>
              </a:ext>
            </a:extLst>
          </p:cNvPr>
          <p:cNvCxnSpPr>
            <a:cxnSpLocks/>
          </p:cNvCxnSpPr>
          <p:nvPr/>
        </p:nvCxnSpPr>
        <p:spPr>
          <a:xfrm>
            <a:off x="5580111" y="4293096"/>
            <a:ext cx="15841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7920C0D3-1BB8-47F6-8036-3B0C98309307}"/>
              </a:ext>
            </a:extLst>
          </p:cNvPr>
          <p:cNvCxnSpPr>
            <a:cxnSpLocks/>
          </p:cNvCxnSpPr>
          <p:nvPr/>
        </p:nvCxnSpPr>
        <p:spPr>
          <a:xfrm>
            <a:off x="6660232" y="4581128"/>
            <a:ext cx="17281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4AD4E2DA-8FA4-4338-AEAC-DA4621F9B422}"/>
              </a:ext>
            </a:extLst>
          </p:cNvPr>
          <p:cNvCxnSpPr>
            <a:cxnSpLocks/>
          </p:cNvCxnSpPr>
          <p:nvPr/>
        </p:nvCxnSpPr>
        <p:spPr>
          <a:xfrm>
            <a:off x="4499992" y="4293096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A23008E0-EA9D-4E6C-B766-28A1D6F45FF5}"/>
              </a:ext>
            </a:extLst>
          </p:cNvPr>
          <p:cNvCxnSpPr>
            <a:cxnSpLocks/>
          </p:cNvCxnSpPr>
          <p:nvPr/>
        </p:nvCxnSpPr>
        <p:spPr>
          <a:xfrm>
            <a:off x="6948264" y="4941168"/>
            <a:ext cx="20162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589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9E58D119-135E-4DF1-BB13-9FB76E7B6F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1" t="15001" r="20075" b="45800"/>
          <a:stretch/>
        </p:blipFill>
        <p:spPr>
          <a:xfrm>
            <a:off x="395536" y="260648"/>
            <a:ext cx="8568951" cy="3310948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C1A5373-996B-4740-9DA5-C8ADE8FC06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63" t="62600" r="50787" b="10801"/>
          <a:stretch/>
        </p:blipFill>
        <p:spPr>
          <a:xfrm>
            <a:off x="3496342" y="3550095"/>
            <a:ext cx="5616624" cy="2964329"/>
          </a:xfrm>
          <a:prstGeom prst="rect">
            <a:avLst/>
          </a:prstGeom>
        </p:spPr>
      </p:pic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C00F5AF4-F91E-4537-A057-6F85464FC525}"/>
              </a:ext>
            </a:extLst>
          </p:cNvPr>
          <p:cNvCxnSpPr>
            <a:cxnSpLocks/>
          </p:cNvCxnSpPr>
          <p:nvPr/>
        </p:nvCxnSpPr>
        <p:spPr>
          <a:xfrm>
            <a:off x="5580111" y="4293096"/>
            <a:ext cx="15841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7920C0D3-1BB8-47F6-8036-3B0C98309307}"/>
              </a:ext>
            </a:extLst>
          </p:cNvPr>
          <p:cNvCxnSpPr>
            <a:cxnSpLocks/>
          </p:cNvCxnSpPr>
          <p:nvPr/>
        </p:nvCxnSpPr>
        <p:spPr>
          <a:xfrm>
            <a:off x="6660232" y="4581128"/>
            <a:ext cx="17281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4AD4E2DA-8FA4-4338-AEAC-DA4621F9B422}"/>
              </a:ext>
            </a:extLst>
          </p:cNvPr>
          <p:cNvCxnSpPr>
            <a:cxnSpLocks/>
          </p:cNvCxnSpPr>
          <p:nvPr/>
        </p:nvCxnSpPr>
        <p:spPr>
          <a:xfrm>
            <a:off x="4499992" y="4293096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A23008E0-EA9D-4E6C-B766-28A1D6F45FF5}"/>
              </a:ext>
            </a:extLst>
          </p:cNvPr>
          <p:cNvCxnSpPr>
            <a:cxnSpLocks/>
          </p:cNvCxnSpPr>
          <p:nvPr/>
        </p:nvCxnSpPr>
        <p:spPr>
          <a:xfrm>
            <a:off x="6948264" y="4941168"/>
            <a:ext cx="20162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מציין מיקום תוכן 2">
            <a:extLst>
              <a:ext uri="{FF2B5EF4-FFF2-40B4-BE49-F238E27FC236}">
                <a16:creationId xmlns:a16="http://schemas.microsoft.com/office/drawing/2014/main" id="{23A045D3-1D20-40AA-AF14-FCA62DAEE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4759" y="5445223"/>
            <a:ext cx="3913585" cy="1224129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90000"/>
              </a:lnSpc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F</a:t>
            </a:r>
            <a:r>
              <a:rPr lang="en-US" sz="1600" b="1" baseline="-25000" dirty="0"/>
              <a:t>sp</a:t>
            </a:r>
            <a:r>
              <a:rPr lang="en-US" sz="1600" b="1" dirty="0"/>
              <a:t> =</a:t>
            </a:r>
            <a:r>
              <a:rPr lang="en-US" sz="1600" b="1" dirty="0" err="1"/>
              <a:t>kX</a:t>
            </a:r>
            <a:r>
              <a:rPr lang="en-US" sz="1600" b="1" dirty="0"/>
              <a:t>  =&gt; k= </a:t>
            </a:r>
            <a:r>
              <a:rPr lang="en-US" sz="1600" b="1" u="sng" dirty="0"/>
              <a:t>F</a:t>
            </a:r>
            <a:r>
              <a:rPr lang="en-US" sz="1600" b="1" u="sng" baseline="-25000" dirty="0"/>
              <a:t>sp</a:t>
            </a:r>
            <a:r>
              <a:rPr lang="en-US" sz="1600" b="1" baseline="-25000" dirty="0"/>
              <a:t> 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baseline="-25000" dirty="0"/>
              <a:t>                                        </a:t>
            </a:r>
            <a:r>
              <a:rPr lang="en-US" sz="1600" b="1" dirty="0"/>
              <a:t>X</a:t>
            </a: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</a:t>
            </a:r>
            <a:endParaRPr lang="he-IL" sz="1600" dirty="0"/>
          </a:p>
          <a:p>
            <a:pPr marL="0" indent="0">
              <a:lnSpc>
                <a:spcPct val="90000"/>
              </a:lnSpc>
              <a:buNone/>
            </a:pPr>
            <a:endParaRPr lang="he-IL" sz="1600" dirty="0"/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3FDE4DFD-5037-46AB-99D5-7022D5ECE959}"/>
              </a:ext>
            </a:extLst>
          </p:cNvPr>
          <p:cNvSpPr/>
          <p:nvPr/>
        </p:nvSpPr>
        <p:spPr>
          <a:xfrm>
            <a:off x="3754759" y="5661248"/>
            <a:ext cx="733468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9337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9E58D119-135E-4DF1-BB13-9FB76E7B6F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1" t="15001" r="20075" b="45800"/>
          <a:stretch/>
        </p:blipFill>
        <p:spPr>
          <a:xfrm>
            <a:off x="395536" y="260648"/>
            <a:ext cx="8568951" cy="3310948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C1A5373-996B-4740-9DA5-C8ADE8FC06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63" t="62600" r="50787" b="10801"/>
          <a:stretch/>
        </p:blipFill>
        <p:spPr>
          <a:xfrm>
            <a:off x="3496342" y="3550095"/>
            <a:ext cx="5616624" cy="2964329"/>
          </a:xfrm>
          <a:prstGeom prst="rect">
            <a:avLst/>
          </a:prstGeom>
        </p:spPr>
      </p:pic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C00F5AF4-F91E-4537-A057-6F85464FC525}"/>
              </a:ext>
            </a:extLst>
          </p:cNvPr>
          <p:cNvCxnSpPr>
            <a:cxnSpLocks/>
          </p:cNvCxnSpPr>
          <p:nvPr/>
        </p:nvCxnSpPr>
        <p:spPr>
          <a:xfrm>
            <a:off x="5580111" y="4293096"/>
            <a:ext cx="15841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7920C0D3-1BB8-47F6-8036-3B0C98309307}"/>
              </a:ext>
            </a:extLst>
          </p:cNvPr>
          <p:cNvCxnSpPr>
            <a:cxnSpLocks/>
          </p:cNvCxnSpPr>
          <p:nvPr/>
        </p:nvCxnSpPr>
        <p:spPr>
          <a:xfrm>
            <a:off x="6660232" y="4581128"/>
            <a:ext cx="17281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4AD4E2DA-8FA4-4338-AEAC-DA4621F9B422}"/>
              </a:ext>
            </a:extLst>
          </p:cNvPr>
          <p:cNvCxnSpPr>
            <a:cxnSpLocks/>
          </p:cNvCxnSpPr>
          <p:nvPr/>
        </p:nvCxnSpPr>
        <p:spPr>
          <a:xfrm>
            <a:off x="4499992" y="4293096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A23008E0-EA9D-4E6C-B766-28A1D6F45FF5}"/>
              </a:ext>
            </a:extLst>
          </p:cNvPr>
          <p:cNvCxnSpPr>
            <a:cxnSpLocks/>
          </p:cNvCxnSpPr>
          <p:nvPr/>
        </p:nvCxnSpPr>
        <p:spPr>
          <a:xfrm>
            <a:off x="6948264" y="4941168"/>
            <a:ext cx="20162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מציין מיקום תוכן 2">
            <a:extLst>
              <a:ext uri="{FF2B5EF4-FFF2-40B4-BE49-F238E27FC236}">
                <a16:creationId xmlns:a16="http://schemas.microsoft.com/office/drawing/2014/main" id="{23A045D3-1D20-40AA-AF14-FCA62DAEE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4759" y="5445223"/>
            <a:ext cx="3913585" cy="1224129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90000"/>
              </a:lnSpc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F</a:t>
            </a:r>
            <a:r>
              <a:rPr lang="en-US" sz="1600" b="1" baseline="-25000" dirty="0"/>
              <a:t>sp</a:t>
            </a:r>
            <a:r>
              <a:rPr lang="en-US" sz="1600" b="1" dirty="0"/>
              <a:t> =</a:t>
            </a:r>
            <a:r>
              <a:rPr lang="en-US" sz="1600" b="1" dirty="0" err="1"/>
              <a:t>kX</a:t>
            </a:r>
            <a:r>
              <a:rPr lang="en-US" sz="1600" b="1" dirty="0"/>
              <a:t>  =&gt; k= </a:t>
            </a:r>
            <a:r>
              <a:rPr lang="en-US" sz="1600" b="1" u="sng" dirty="0"/>
              <a:t>F</a:t>
            </a:r>
            <a:r>
              <a:rPr lang="en-US" sz="1600" b="1" u="sng" baseline="-25000" dirty="0"/>
              <a:t>sp</a:t>
            </a:r>
            <a:r>
              <a:rPr lang="en-US" sz="1600" b="1" u="sng" dirty="0"/>
              <a:t> </a:t>
            </a:r>
            <a:r>
              <a:rPr lang="en-US" sz="1600" b="1" dirty="0"/>
              <a:t>=&gt; </a:t>
            </a:r>
            <a:r>
              <a:rPr lang="en-US" sz="1600" dirty="0"/>
              <a:t>k=</a:t>
            </a:r>
            <a:r>
              <a:rPr lang="en-US" sz="1600" u="sng" dirty="0"/>
              <a:t>0.8N </a:t>
            </a:r>
            <a:r>
              <a:rPr lang="en-US" sz="1600" dirty="0"/>
              <a:t>=</a:t>
            </a:r>
            <a:r>
              <a:rPr lang="en-US" sz="1600" b="1" dirty="0"/>
              <a:t>1.6</a:t>
            </a:r>
            <a:r>
              <a:rPr lang="en-US" sz="1600" b="1" u="sng" dirty="0"/>
              <a:t>N </a:t>
            </a:r>
            <a:endParaRPr lang="en-US" sz="1600" b="1" u="sng" baseline="-250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baseline="-25000" dirty="0"/>
              <a:t>                                        </a:t>
            </a:r>
            <a:r>
              <a:rPr lang="en-US" sz="1600" b="1" dirty="0"/>
              <a:t>X          </a:t>
            </a:r>
            <a:r>
              <a:rPr lang="en-US" sz="1600" dirty="0"/>
              <a:t> 0.5cm      </a:t>
            </a:r>
            <a:r>
              <a:rPr lang="en-US" sz="1600" b="1" dirty="0"/>
              <a:t>cm</a:t>
            </a: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</a:t>
            </a:r>
            <a:endParaRPr lang="he-IL" sz="1600" dirty="0"/>
          </a:p>
          <a:p>
            <a:pPr marL="0" indent="0">
              <a:lnSpc>
                <a:spcPct val="90000"/>
              </a:lnSpc>
              <a:buNone/>
            </a:pPr>
            <a:endParaRPr lang="he-IL" sz="1600" dirty="0"/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3FDE4DFD-5037-46AB-99D5-7022D5ECE959}"/>
              </a:ext>
            </a:extLst>
          </p:cNvPr>
          <p:cNvSpPr/>
          <p:nvPr/>
        </p:nvSpPr>
        <p:spPr>
          <a:xfrm>
            <a:off x="3754759" y="5661248"/>
            <a:ext cx="733468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39C27853-0F84-4847-A081-BD12CEB1278D}"/>
              </a:ext>
            </a:extLst>
          </p:cNvPr>
          <p:cNvSpPr txBox="1">
            <a:spLocks/>
          </p:cNvSpPr>
          <p:nvPr/>
        </p:nvSpPr>
        <p:spPr>
          <a:xfrm>
            <a:off x="7524328" y="4735750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400" b="1" dirty="0">
                <a:highlight>
                  <a:srgbClr val="FFFF00"/>
                </a:highlight>
              </a:rPr>
              <a:t>1.6</a:t>
            </a:r>
            <a:endParaRPr lang="he-IL" sz="1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57352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9E58D119-135E-4DF1-BB13-9FB76E7B6F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1" t="15001" r="20075" b="45800"/>
          <a:stretch/>
        </p:blipFill>
        <p:spPr>
          <a:xfrm>
            <a:off x="395536" y="260648"/>
            <a:ext cx="8568951" cy="3310948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C1A5373-996B-4740-9DA5-C8ADE8FC06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63" t="62600" r="50787" b="10801"/>
          <a:stretch/>
        </p:blipFill>
        <p:spPr>
          <a:xfrm>
            <a:off x="5580112" y="2696920"/>
            <a:ext cx="3533260" cy="1864776"/>
          </a:xfrm>
          <a:prstGeom prst="rect">
            <a:avLst/>
          </a:prstGeom>
        </p:spPr>
      </p:pic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39C27853-0F84-4847-A081-BD12CEB1278D}"/>
              </a:ext>
            </a:extLst>
          </p:cNvPr>
          <p:cNvSpPr txBox="1">
            <a:spLocks/>
          </p:cNvSpPr>
          <p:nvPr/>
        </p:nvSpPr>
        <p:spPr>
          <a:xfrm>
            <a:off x="8064388" y="3284984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400" b="1" dirty="0">
                <a:highlight>
                  <a:srgbClr val="FFFF00"/>
                </a:highlight>
              </a:rPr>
              <a:t>1.6</a:t>
            </a:r>
            <a:endParaRPr lang="he-IL" sz="1400" dirty="0">
              <a:highlight>
                <a:srgbClr val="FFFF00"/>
              </a:highlight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C28D4040-D28E-4615-9EF8-5BD412443E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3880184"/>
            <a:ext cx="2602955" cy="807398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3A58AEBB-E505-407B-9F3F-C4F5908D9F7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747" t="15001" r="50787" b="55600"/>
          <a:stretch/>
        </p:blipFill>
        <p:spPr>
          <a:xfrm>
            <a:off x="4572000" y="4579141"/>
            <a:ext cx="4392487" cy="211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58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9E58D119-135E-4DF1-BB13-9FB76E7B6F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1" t="15001" r="20075" b="45800"/>
          <a:stretch/>
        </p:blipFill>
        <p:spPr>
          <a:xfrm>
            <a:off x="395536" y="260648"/>
            <a:ext cx="8568951" cy="3310948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C1A5373-996B-4740-9DA5-C8ADE8FC06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63" t="62600" r="50787" b="10801"/>
          <a:stretch/>
        </p:blipFill>
        <p:spPr>
          <a:xfrm>
            <a:off x="5580112" y="2696920"/>
            <a:ext cx="3533260" cy="1864776"/>
          </a:xfrm>
          <a:prstGeom prst="rect">
            <a:avLst/>
          </a:prstGeom>
        </p:spPr>
      </p:pic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39C27853-0F84-4847-A081-BD12CEB1278D}"/>
              </a:ext>
            </a:extLst>
          </p:cNvPr>
          <p:cNvSpPr txBox="1">
            <a:spLocks/>
          </p:cNvSpPr>
          <p:nvPr/>
        </p:nvSpPr>
        <p:spPr>
          <a:xfrm>
            <a:off x="8064388" y="3284984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400" b="1" dirty="0">
                <a:highlight>
                  <a:srgbClr val="FFFF00"/>
                </a:highlight>
              </a:rPr>
              <a:t>1.6</a:t>
            </a:r>
            <a:endParaRPr lang="he-IL" sz="1400" dirty="0">
              <a:highlight>
                <a:srgbClr val="FFFF00"/>
              </a:highlight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C28D4040-D28E-4615-9EF8-5BD412443E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3880184"/>
            <a:ext cx="2602955" cy="807398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3A58AEBB-E505-407B-9F3F-C4F5908D9F7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747" t="15001" r="50787" b="55600"/>
          <a:stretch/>
        </p:blipFill>
        <p:spPr>
          <a:xfrm>
            <a:off x="4572000" y="4579141"/>
            <a:ext cx="4392487" cy="2117308"/>
          </a:xfrm>
          <a:prstGeom prst="rect">
            <a:avLst/>
          </a:prstGeom>
        </p:spPr>
      </p:pic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9CB1100A-3EEA-4882-AD43-2B0D0E0ED263}"/>
              </a:ext>
            </a:extLst>
          </p:cNvPr>
          <p:cNvCxnSpPr>
            <a:cxnSpLocks/>
          </p:cNvCxnSpPr>
          <p:nvPr/>
        </p:nvCxnSpPr>
        <p:spPr>
          <a:xfrm>
            <a:off x="7236296" y="5013176"/>
            <a:ext cx="15121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10C07701-4A7A-476F-8515-2908D794DCA6}"/>
              </a:ext>
            </a:extLst>
          </p:cNvPr>
          <p:cNvCxnSpPr>
            <a:cxnSpLocks/>
          </p:cNvCxnSpPr>
          <p:nvPr/>
        </p:nvCxnSpPr>
        <p:spPr>
          <a:xfrm>
            <a:off x="6300192" y="1268760"/>
            <a:ext cx="4320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3C0A2407-1581-4156-AE43-9F6589CCA1C5}"/>
              </a:ext>
            </a:extLst>
          </p:cNvPr>
          <p:cNvCxnSpPr>
            <a:cxnSpLocks/>
          </p:cNvCxnSpPr>
          <p:nvPr/>
        </p:nvCxnSpPr>
        <p:spPr>
          <a:xfrm>
            <a:off x="8460432" y="1484784"/>
            <a:ext cx="3600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7A88A041-DBE3-4443-8F6F-80B227CAB457}"/>
              </a:ext>
            </a:extLst>
          </p:cNvPr>
          <p:cNvCxnSpPr>
            <a:cxnSpLocks/>
          </p:cNvCxnSpPr>
          <p:nvPr/>
        </p:nvCxnSpPr>
        <p:spPr>
          <a:xfrm>
            <a:off x="6914693" y="3140968"/>
            <a:ext cx="4320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314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9E58D119-135E-4DF1-BB13-9FB76E7B6F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1" t="15001" r="20075" b="45800"/>
          <a:stretch/>
        </p:blipFill>
        <p:spPr>
          <a:xfrm>
            <a:off x="395536" y="260648"/>
            <a:ext cx="8568951" cy="3310948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C1A5373-996B-4740-9DA5-C8ADE8FC06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63" t="62600" r="50787" b="10801"/>
          <a:stretch/>
        </p:blipFill>
        <p:spPr>
          <a:xfrm>
            <a:off x="5580112" y="2696920"/>
            <a:ext cx="3533260" cy="1864776"/>
          </a:xfrm>
          <a:prstGeom prst="rect">
            <a:avLst/>
          </a:prstGeom>
        </p:spPr>
      </p:pic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39C27853-0F84-4847-A081-BD12CEB1278D}"/>
              </a:ext>
            </a:extLst>
          </p:cNvPr>
          <p:cNvSpPr txBox="1">
            <a:spLocks/>
          </p:cNvSpPr>
          <p:nvPr/>
        </p:nvSpPr>
        <p:spPr>
          <a:xfrm>
            <a:off x="8064388" y="3284984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400" b="1" dirty="0">
                <a:highlight>
                  <a:srgbClr val="FFFF00"/>
                </a:highlight>
              </a:rPr>
              <a:t>1.6</a:t>
            </a:r>
            <a:endParaRPr lang="he-IL" sz="1400" dirty="0">
              <a:highlight>
                <a:srgbClr val="FFFF00"/>
              </a:highlight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C28D4040-D28E-4615-9EF8-5BD412443E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3880184"/>
            <a:ext cx="2602955" cy="807398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3A58AEBB-E505-407B-9F3F-C4F5908D9F7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747" t="15001" r="50787" b="55600"/>
          <a:stretch/>
        </p:blipFill>
        <p:spPr>
          <a:xfrm>
            <a:off x="4572000" y="4579141"/>
            <a:ext cx="4392487" cy="2117308"/>
          </a:xfrm>
          <a:prstGeom prst="rect">
            <a:avLst/>
          </a:prstGeom>
        </p:spPr>
      </p:pic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9CB1100A-3EEA-4882-AD43-2B0D0E0ED263}"/>
              </a:ext>
            </a:extLst>
          </p:cNvPr>
          <p:cNvCxnSpPr>
            <a:cxnSpLocks/>
          </p:cNvCxnSpPr>
          <p:nvPr/>
        </p:nvCxnSpPr>
        <p:spPr>
          <a:xfrm>
            <a:off x="7236296" y="5013176"/>
            <a:ext cx="15121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D0E4F4C8-73E8-43C7-B024-4D2493925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032" y="5569241"/>
            <a:ext cx="3960441" cy="1078131"/>
          </a:xfrm>
        </p:spPr>
        <p:txBody>
          <a:bodyPr>
            <a:normAutofit fontScale="85000" lnSpcReduction="10000"/>
          </a:bodyPr>
          <a:lstStyle/>
          <a:p>
            <a:pPr marL="0" indent="0" algn="r">
              <a:lnSpc>
                <a:spcPct val="90000"/>
              </a:lnSpc>
              <a:buNone/>
            </a:pPr>
            <a:r>
              <a:rPr lang="he-IL" sz="1600" dirty="0"/>
              <a:t>הקלמר נע במהירות קבועה (מצב התמדה). גודלו של כוח החיכוך שווה לגודלו של הכוח האלסטי (הקפיץ) לפי </a:t>
            </a:r>
            <a:r>
              <a:rPr lang="he-IL" sz="1600" b="1" dirty="0"/>
              <a:t>החוק הראשון של ניוטון </a:t>
            </a:r>
            <a:r>
              <a:rPr lang="he-IL" sz="1600" dirty="0"/>
              <a:t>(חוק ההתמדה).</a:t>
            </a: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f =0.8N</a:t>
            </a:r>
            <a:r>
              <a:rPr lang="en-US" sz="1600" b="1" u="sng" dirty="0"/>
              <a:t> </a:t>
            </a:r>
            <a:endParaRPr lang="en-US" sz="1600" b="1" u="sng" baseline="-250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    </a:t>
            </a:r>
          </a:p>
        </p:txBody>
      </p: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A8BB9AC4-1755-406E-BAE3-E913CDF66024}"/>
              </a:ext>
            </a:extLst>
          </p:cNvPr>
          <p:cNvCxnSpPr>
            <a:cxnSpLocks/>
          </p:cNvCxnSpPr>
          <p:nvPr/>
        </p:nvCxnSpPr>
        <p:spPr>
          <a:xfrm>
            <a:off x="6300192" y="1268760"/>
            <a:ext cx="4320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A1B45D4D-C9C3-4C6D-8605-513A0C61C9F8}"/>
              </a:ext>
            </a:extLst>
          </p:cNvPr>
          <p:cNvCxnSpPr>
            <a:cxnSpLocks/>
          </p:cNvCxnSpPr>
          <p:nvPr/>
        </p:nvCxnSpPr>
        <p:spPr>
          <a:xfrm>
            <a:off x="8460432" y="1484784"/>
            <a:ext cx="3600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מציין מיקום תוכן 2">
            <a:extLst>
              <a:ext uri="{FF2B5EF4-FFF2-40B4-BE49-F238E27FC236}">
                <a16:creationId xmlns:a16="http://schemas.microsoft.com/office/drawing/2014/main" id="{CE5DCB6E-9FE9-4499-AE78-2D360EAF862A}"/>
              </a:ext>
            </a:extLst>
          </p:cNvPr>
          <p:cNvSpPr txBox="1">
            <a:spLocks/>
          </p:cNvSpPr>
          <p:nvPr/>
        </p:nvSpPr>
        <p:spPr>
          <a:xfrm>
            <a:off x="7992685" y="4783731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400" b="1" dirty="0">
                <a:highlight>
                  <a:srgbClr val="FFFF00"/>
                </a:highlight>
              </a:rPr>
              <a:t>0.8</a:t>
            </a:r>
            <a:endParaRPr lang="he-IL" sz="1400" dirty="0">
              <a:highlight>
                <a:srgbClr val="FFFF00"/>
              </a:highlight>
            </a:endParaRPr>
          </a:p>
        </p:txBody>
      </p: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B0315877-A827-4A31-B60A-790C6AAD8293}"/>
              </a:ext>
            </a:extLst>
          </p:cNvPr>
          <p:cNvCxnSpPr>
            <a:cxnSpLocks/>
          </p:cNvCxnSpPr>
          <p:nvPr/>
        </p:nvCxnSpPr>
        <p:spPr>
          <a:xfrm>
            <a:off x="6914693" y="3140968"/>
            <a:ext cx="4320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980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9E58D119-135E-4DF1-BB13-9FB76E7B6F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1" t="15001" r="20075" b="45800"/>
          <a:stretch/>
        </p:blipFill>
        <p:spPr>
          <a:xfrm>
            <a:off x="395536" y="260648"/>
            <a:ext cx="8568951" cy="3310948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C1A5373-996B-4740-9DA5-C8ADE8FC06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63" t="62600" r="50787" b="10801"/>
          <a:stretch/>
        </p:blipFill>
        <p:spPr>
          <a:xfrm>
            <a:off x="5580112" y="2696920"/>
            <a:ext cx="3533260" cy="1864776"/>
          </a:xfrm>
          <a:prstGeom prst="rect">
            <a:avLst/>
          </a:prstGeom>
        </p:spPr>
      </p:pic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39C27853-0F84-4847-A081-BD12CEB1278D}"/>
              </a:ext>
            </a:extLst>
          </p:cNvPr>
          <p:cNvSpPr txBox="1">
            <a:spLocks/>
          </p:cNvSpPr>
          <p:nvPr/>
        </p:nvSpPr>
        <p:spPr>
          <a:xfrm>
            <a:off x="8064388" y="3284984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400" b="1" dirty="0">
                <a:highlight>
                  <a:srgbClr val="FFFF00"/>
                </a:highlight>
              </a:rPr>
              <a:t>1.6</a:t>
            </a:r>
            <a:endParaRPr lang="he-IL" sz="1400" dirty="0">
              <a:highlight>
                <a:srgbClr val="FFFF00"/>
              </a:highlight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C28D4040-D28E-4615-9EF8-5BD412443E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3880184"/>
            <a:ext cx="2602955" cy="807398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3A58AEBB-E505-407B-9F3F-C4F5908D9F7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747" t="15001" r="50787" b="55600"/>
          <a:stretch/>
        </p:blipFill>
        <p:spPr>
          <a:xfrm>
            <a:off x="4572000" y="4579141"/>
            <a:ext cx="4392487" cy="2117308"/>
          </a:xfrm>
          <a:prstGeom prst="rect">
            <a:avLst/>
          </a:prstGeom>
        </p:spPr>
      </p:pic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D0E4F4C8-73E8-43C7-B024-4D2493925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032" y="5569241"/>
            <a:ext cx="3960441" cy="1078131"/>
          </a:xfrm>
        </p:spPr>
        <p:txBody>
          <a:bodyPr>
            <a:normAutofit fontScale="85000" lnSpcReduction="10000"/>
          </a:bodyPr>
          <a:lstStyle/>
          <a:p>
            <a:pPr marL="0" indent="0" algn="r">
              <a:lnSpc>
                <a:spcPct val="90000"/>
              </a:lnSpc>
              <a:buNone/>
            </a:pPr>
            <a:r>
              <a:rPr lang="he-IL" sz="1600" dirty="0"/>
              <a:t>הקלמר נע במהירות קבועה (מצב התמדה). גודלו של כוח החיכוך שווה לגודלו של הכוח האלסטי (הקפיץ) לפי </a:t>
            </a:r>
            <a:r>
              <a:rPr lang="he-IL" sz="1600" b="1" dirty="0"/>
              <a:t>החוק הראשון של ניוטון </a:t>
            </a:r>
            <a:r>
              <a:rPr lang="he-IL" sz="1600" dirty="0"/>
              <a:t>(חוק ההתמדה).</a:t>
            </a: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f =0.8N</a:t>
            </a:r>
            <a:r>
              <a:rPr lang="en-US" sz="1600" b="1" u="sng" dirty="0"/>
              <a:t> </a:t>
            </a:r>
            <a:endParaRPr lang="en-US" sz="1600" b="1" u="sng" baseline="-250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    </a:t>
            </a:r>
          </a:p>
        </p:txBody>
      </p:sp>
      <p:sp>
        <p:nvSpPr>
          <p:cNvPr id="13" name="מציין מיקום תוכן 2">
            <a:extLst>
              <a:ext uri="{FF2B5EF4-FFF2-40B4-BE49-F238E27FC236}">
                <a16:creationId xmlns:a16="http://schemas.microsoft.com/office/drawing/2014/main" id="{CE5DCB6E-9FE9-4499-AE78-2D360EAF862A}"/>
              </a:ext>
            </a:extLst>
          </p:cNvPr>
          <p:cNvSpPr txBox="1">
            <a:spLocks/>
          </p:cNvSpPr>
          <p:nvPr/>
        </p:nvSpPr>
        <p:spPr>
          <a:xfrm>
            <a:off x="7992685" y="4783731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400" b="1" dirty="0">
                <a:highlight>
                  <a:srgbClr val="FFFF00"/>
                </a:highlight>
              </a:rPr>
              <a:t>0.8</a:t>
            </a:r>
            <a:endParaRPr lang="he-IL" sz="1400" dirty="0">
              <a:highlight>
                <a:srgbClr val="FFFF00"/>
              </a:highlight>
            </a:endParaRPr>
          </a:p>
        </p:txBody>
      </p:sp>
      <p:pic>
        <p:nvPicPr>
          <p:cNvPr id="16" name="תמונה 15">
            <a:extLst>
              <a:ext uri="{FF2B5EF4-FFF2-40B4-BE49-F238E27FC236}">
                <a16:creationId xmlns:a16="http://schemas.microsoft.com/office/drawing/2014/main" id="{26C2C589-74A0-4395-B967-61304B74B9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747" t="52772" r="50787" b="12200"/>
          <a:stretch/>
        </p:blipFill>
        <p:spPr>
          <a:xfrm>
            <a:off x="395536" y="3811797"/>
            <a:ext cx="4198776" cy="290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11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9E58D119-135E-4DF1-BB13-9FB76E7B6F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1" t="15001" r="20075" b="45800"/>
          <a:stretch/>
        </p:blipFill>
        <p:spPr>
          <a:xfrm>
            <a:off x="395536" y="260648"/>
            <a:ext cx="8568951" cy="3310948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C1A5373-996B-4740-9DA5-C8ADE8FC06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63" t="62600" r="50787" b="10801"/>
          <a:stretch/>
        </p:blipFill>
        <p:spPr>
          <a:xfrm>
            <a:off x="5580112" y="2696920"/>
            <a:ext cx="3533260" cy="1864776"/>
          </a:xfrm>
          <a:prstGeom prst="rect">
            <a:avLst/>
          </a:prstGeom>
        </p:spPr>
      </p:pic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39C27853-0F84-4847-A081-BD12CEB1278D}"/>
              </a:ext>
            </a:extLst>
          </p:cNvPr>
          <p:cNvSpPr txBox="1">
            <a:spLocks/>
          </p:cNvSpPr>
          <p:nvPr/>
        </p:nvSpPr>
        <p:spPr>
          <a:xfrm>
            <a:off x="8064388" y="3284984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400" b="1" dirty="0">
                <a:highlight>
                  <a:srgbClr val="FFFF00"/>
                </a:highlight>
              </a:rPr>
              <a:t>1.6</a:t>
            </a:r>
            <a:endParaRPr lang="he-IL" sz="1400" dirty="0">
              <a:highlight>
                <a:srgbClr val="FFFF00"/>
              </a:highlight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C28D4040-D28E-4615-9EF8-5BD412443E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3880184"/>
            <a:ext cx="2602955" cy="807398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3A58AEBB-E505-407B-9F3F-C4F5908D9F7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747" t="15001" r="50787" b="55600"/>
          <a:stretch/>
        </p:blipFill>
        <p:spPr>
          <a:xfrm>
            <a:off x="4572000" y="4579141"/>
            <a:ext cx="4392487" cy="2117308"/>
          </a:xfrm>
          <a:prstGeom prst="rect">
            <a:avLst/>
          </a:prstGeom>
        </p:spPr>
      </p:pic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D0E4F4C8-73E8-43C7-B024-4D2493925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032" y="5569241"/>
            <a:ext cx="3960441" cy="1078131"/>
          </a:xfrm>
        </p:spPr>
        <p:txBody>
          <a:bodyPr>
            <a:normAutofit fontScale="85000" lnSpcReduction="10000"/>
          </a:bodyPr>
          <a:lstStyle/>
          <a:p>
            <a:pPr marL="0" indent="0" algn="r">
              <a:lnSpc>
                <a:spcPct val="90000"/>
              </a:lnSpc>
              <a:buNone/>
            </a:pPr>
            <a:r>
              <a:rPr lang="he-IL" sz="1600" dirty="0"/>
              <a:t>הקלמר נע במהירות קבועה (מצב התמדה). גודלו של כוח החיכוך שווה לגודלו של הכוח האלסטי (הקפיץ) לפי </a:t>
            </a:r>
            <a:r>
              <a:rPr lang="he-IL" sz="1600" b="1" dirty="0"/>
              <a:t>החוק הראשון של ניוטון </a:t>
            </a:r>
            <a:r>
              <a:rPr lang="he-IL" sz="1600" dirty="0"/>
              <a:t>(חוק ההתמדה).</a:t>
            </a: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f =0.8N</a:t>
            </a:r>
            <a:r>
              <a:rPr lang="en-US" sz="1600" b="1" u="sng" dirty="0"/>
              <a:t> </a:t>
            </a:r>
            <a:endParaRPr lang="en-US" sz="1600" b="1" u="sng" baseline="-250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    </a:t>
            </a:r>
          </a:p>
        </p:txBody>
      </p:sp>
      <p:sp>
        <p:nvSpPr>
          <p:cNvPr id="13" name="מציין מיקום תוכן 2">
            <a:extLst>
              <a:ext uri="{FF2B5EF4-FFF2-40B4-BE49-F238E27FC236}">
                <a16:creationId xmlns:a16="http://schemas.microsoft.com/office/drawing/2014/main" id="{CE5DCB6E-9FE9-4499-AE78-2D360EAF862A}"/>
              </a:ext>
            </a:extLst>
          </p:cNvPr>
          <p:cNvSpPr txBox="1">
            <a:spLocks/>
          </p:cNvSpPr>
          <p:nvPr/>
        </p:nvSpPr>
        <p:spPr>
          <a:xfrm>
            <a:off x="7992685" y="4783731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400" b="1" dirty="0">
                <a:highlight>
                  <a:srgbClr val="FFFF00"/>
                </a:highlight>
              </a:rPr>
              <a:t>0.8</a:t>
            </a:r>
            <a:endParaRPr lang="he-IL" sz="1400" dirty="0">
              <a:highlight>
                <a:srgbClr val="FFFF00"/>
              </a:highlight>
            </a:endParaRPr>
          </a:p>
        </p:txBody>
      </p:sp>
      <p:pic>
        <p:nvPicPr>
          <p:cNvPr id="16" name="תמונה 15">
            <a:extLst>
              <a:ext uri="{FF2B5EF4-FFF2-40B4-BE49-F238E27FC236}">
                <a16:creationId xmlns:a16="http://schemas.microsoft.com/office/drawing/2014/main" id="{26C2C589-74A0-4395-B967-61304B74B9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747" t="52772" r="50787" b="12200"/>
          <a:stretch/>
        </p:blipFill>
        <p:spPr>
          <a:xfrm>
            <a:off x="395536" y="3811797"/>
            <a:ext cx="4198776" cy="2906157"/>
          </a:xfrm>
          <a:prstGeom prst="rect">
            <a:avLst/>
          </a:prstGeom>
        </p:spPr>
      </p:pic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6717284C-F539-4000-8185-6219268BA85A}"/>
              </a:ext>
            </a:extLst>
          </p:cNvPr>
          <p:cNvCxnSpPr>
            <a:cxnSpLocks/>
          </p:cNvCxnSpPr>
          <p:nvPr/>
        </p:nvCxnSpPr>
        <p:spPr>
          <a:xfrm>
            <a:off x="3419872" y="4293096"/>
            <a:ext cx="5040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4F6D152B-A323-46FD-B020-4AEEB65C2611}"/>
              </a:ext>
            </a:extLst>
          </p:cNvPr>
          <p:cNvCxnSpPr>
            <a:cxnSpLocks/>
          </p:cNvCxnSpPr>
          <p:nvPr/>
        </p:nvCxnSpPr>
        <p:spPr>
          <a:xfrm>
            <a:off x="755576" y="4293096"/>
            <a:ext cx="12961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250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59A91683-8C68-44C9-9529-1439BBB331B4}"/>
              </a:ext>
            </a:extLst>
          </p:cNvPr>
          <p:cNvPicPr/>
          <p:nvPr/>
        </p:nvPicPr>
        <p:blipFill rotWithShape="1">
          <a:blip r:embed="rId3"/>
          <a:srcRect l="69167" t="26006" r="5009" b="19413"/>
          <a:stretch/>
        </p:blipFill>
        <p:spPr bwMode="auto">
          <a:xfrm>
            <a:off x="2140585" y="538162"/>
            <a:ext cx="4862830" cy="5781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23287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9E58D119-135E-4DF1-BB13-9FB76E7B6F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1" t="15001" r="20075" b="45800"/>
          <a:stretch/>
        </p:blipFill>
        <p:spPr>
          <a:xfrm>
            <a:off x="395536" y="260648"/>
            <a:ext cx="8568951" cy="3310948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C1A5373-996B-4740-9DA5-C8ADE8FC06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63" t="62600" r="50787" b="10801"/>
          <a:stretch/>
        </p:blipFill>
        <p:spPr>
          <a:xfrm>
            <a:off x="5580112" y="2696920"/>
            <a:ext cx="3533260" cy="1864776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C28D4040-D28E-4615-9EF8-5BD412443E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3880184"/>
            <a:ext cx="2602955" cy="807398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3A58AEBB-E505-407B-9F3F-C4F5908D9F7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747" t="15001" r="50787" b="55600"/>
          <a:stretch/>
        </p:blipFill>
        <p:spPr>
          <a:xfrm>
            <a:off x="4572000" y="4579141"/>
            <a:ext cx="4392487" cy="2117308"/>
          </a:xfrm>
          <a:prstGeom prst="rect">
            <a:avLst/>
          </a:prstGeom>
        </p:spPr>
      </p:pic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D0E4F4C8-73E8-43C7-B024-4D2493925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032" y="5569241"/>
            <a:ext cx="3960441" cy="1078131"/>
          </a:xfrm>
        </p:spPr>
        <p:txBody>
          <a:bodyPr>
            <a:normAutofit fontScale="85000" lnSpcReduction="10000"/>
          </a:bodyPr>
          <a:lstStyle/>
          <a:p>
            <a:pPr marL="0" indent="0" algn="r">
              <a:lnSpc>
                <a:spcPct val="90000"/>
              </a:lnSpc>
              <a:buNone/>
            </a:pPr>
            <a:r>
              <a:rPr lang="he-IL" sz="1600" dirty="0"/>
              <a:t>הקלמר נע במהירות קבועה (מצב התמדה). גודלו של כוח החיכוך שווה לגודלו של הכוח האלסטי (הקפיץ) לפי </a:t>
            </a:r>
            <a:r>
              <a:rPr lang="he-IL" sz="1600" b="1" dirty="0"/>
              <a:t>החוק הראשון של ניוטון </a:t>
            </a:r>
            <a:r>
              <a:rPr lang="he-IL" sz="1600" dirty="0"/>
              <a:t>(חוק ההתמדה).</a:t>
            </a: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f =0.8N</a:t>
            </a:r>
            <a:r>
              <a:rPr lang="en-US" sz="1600" b="1" u="sng" dirty="0"/>
              <a:t> </a:t>
            </a:r>
            <a:endParaRPr lang="en-US" sz="1600" b="1" u="sng" baseline="-250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    </a:t>
            </a:r>
          </a:p>
        </p:txBody>
      </p:sp>
      <p:sp>
        <p:nvSpPr>
          <p:cNvPr id="13" name="מציין מיקום תוכן 2">
            <a:extLst>
              <a:ext uri="{FF2B5EF4-FFF2-40B4-BE49-F238E27FC236}">
                <a16:creationId xmlns:a16="http://schemas.microsoft.com/office/drawing/2014/main" id="{CE5DCB6E-9FE9-4499-AE78-2D360EAF862A}"/>
              </a:ext>
            </a:extLst>
          </p:cNvPr>
          <p:cNvSpPr txBox="1">
            <a:spLocks/>
          </p:cNvSpPr>
          <p:nvPr/>
        </p:nvSpPr>
        <p:spPr>
          <a:xfrm>
            <a:off x="7992685" y="4783731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400" b="1" dirty="0">
                <a:highlight>
                  <a:srgbClr val="FFFF00"/>
                </a:highlight>
              </a:rPr>
              <a:t>0.8</a:t>
            </a:r>
            <a:endParaRPr lang="he-IL" sz="1400" dirty="0">
              <a:highlight>
                <a:srgbClr val="FFFF00"/>
              </a:highlight>
            </a:endParaRPr>
          </a:p>
        </p:txBody>
      </p:sp>
      <p:pic>
        <p:nvPicPr>
          <p:cNvPr id="16" name="תמונה 15">
            <a:extLst>
              <a:ext uri="{FF2B5EF4-FFF2-40B4-BE49-F238E27FC236}">
                <a16:creationId xmlns:a16="http://schemas.microsoft.com/office/drawing/2014/main" id="{26C2C589-74A0-4395-B967-61304B74B9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747" t="52772" r="50787" b="12200"/>
          <a:stretch/>
        </p:blipFill>
        <p:spPr>
          <a:xfrm>
            <a:off x="395536" y="3811797"/>
            <a:ext cx="4198776" cy="2906157"/>
          </a:xfrm>
          <a:prstGeom prst="rect">
            <a:avLst/>
          </a:prstGeom>
        </p:spPr>
      </p:pic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6717284C-F539-4000-8185-6219268BA85A}"/>
              </a:ext>
            </a:extLst>
          </p:cNvPr>
          <p:cNvCxnSpPr>
            <a:cxnSpLocks/>
          </p:cNvCxnSpPr>
          <p:nvPr/>
        </p:nvCxnSpPr>
        <p:spPr>
          <a:xfrm>
            <a:off x="3419872" y="4293096"/>
            <a:ext cx="5040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4F6D152B-A323-46FD-B020-4AEEB65C2611}"/>
              </a:ext>
            </a:extLst>
          </p:cNvPr>
          <p:cNvCxnSpPr>
            <a:cxnSpLocks/>
          </p:cNvCxnSpPr>
          <p:nvPr/>
        </p:nvCxnSpPr>
        <p:spPr>
          <a:xfrm>
            <a:off x="755576" y="4293096"/>
            <a:ext cx="12961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מציין מיקום תוכן 2">
            <a:extLst>
              <a:ext uri="{FF2B5EF4-FFF2-40B4-BE49-F238E27FC236}">
                <a16:creationId xmlns:a16="http://schemas.microsoft.com/office/drawing/2014/main" id="{460C1610-D52C-426A-9BD5-6B2C1D0425D2}"/>
              </a:ext>
            </a:extLst>
          </p:cNvPr>
          <p:cNvSpPr txBox="1">
            <a:spLocks/>
          </p:cNvSpPr>
          <p:nvPr/>
        </p:nvSpPr>
        <p:spPr>
          <a:xfrm>
            <a:off x="8064388" y="3284984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400" b="1" dirty="0">
                <a:highlight>
                  <a:srgbClr val="FFFF00"/>
                </a:highlight>
              </a:rPr>
              <a:t>1.6</a:t>
            </a:r>
            <a:endParaRPr lang="he-IL" sz="1400" dirty="0">
              <a:highlight>
                <a:srgbClr val="FFFF00"/>
              </a:highlight>
            </a:endParaRPr>
          </a:p>
        </p:txBody>
      </p:sp>
      <p:sp>
        <p:nvSpPr>
          <p:cNvPr id="18" name="מציין מיקום תוכן 2">
            <a:extLst>
              <a:ext uri="{FF2B5EF4-FFF2-40B4-BE49-F238E27FC236}">
                <a16:creationId xmlns:a16="http://schemas.microsoft.com/office/drawing/2014/main" id="{2AC61794-EB89-4EBD-A3A7-AEFAE8A1674A}"/>
              </a:ext>
            </a:extLst>
          </p:cNvPr>
          <p:cNvSpPr txBox="1">
            <a:spLocks/>
          </p:cNvSpPr>
          <p:nvPr/>
        </p:nvSpPr>
        <p:spPr>
          <a:xfrm>
            <a:off x="4108411" y="4832888"/>
            <a:ext cx="1368152" cy="410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400" b="1" dirty="0">
                <a:highlight>
                  <a:srgbClr val="FFFF00"/>
                </a:highlight>
              </a:rPr>
              <a:t>…</a:t>
            </a:r>
            <a:endParaRPr lang="he-IL" sz="1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33895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90A178B0-2548-4F0D-B160-656AE69DBF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1" t="12201" r="51629" b="44649"/>
          <a:stretch/>
        </p:blipFill>
        <p:spPr>
          <a:xfrm>
            <a:off x="176312" y="44624"/>
            <a:ext cx="3963640" cy="360040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F333AADF-4FCB-4983-8031-F56D5DC393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585" t="12201" r="20076" b="38608"/>
          <a:stretch/>
        </p:blipFill>
        <p:spPr>
          <a:xfrm>
            <a:off x="4355976" y="62780"/>
            <a:ext cx="450045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57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90A178B0-2548-4F0D-B160-656AE69DBF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1" t="12201" r="51629" b="44649"/>
          <a:stretch/>
        </p:blipFill>
        <p:spPr>
          <a:xfrm>
            <a:off x="176312" y="44624"/>
            <a:ext cx="3963640" cy="360040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F333AADF-4FCB-4983-8031-F56D5DC393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585" t="12201" r="20076" b="38608"/>
          <a:stretch/>
        </p:blipFill>
        <p:spPr>
          <a:xfrm>
            <a:off x="4355976" y="62780"/>
            <a:ext cx="4500458" cy="4104456"/>
          </a:xfrm>
          <a:prstGeom prst="rect">
            <a:avLst/>
          </a:prstGeom>
        </p:spPr>
      </p:pic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BFDF96D0-AB36-4367-B089-92BCCAE0C108}"/>
              </a:ext>
            </a:extLst>
          </p:cNvPr>
          <p:cNvCxnSpPr>
            <a:cxnSpLocks/>
          </p:cNvCxnSpPr>
          <p:nvPr/>
        </p:nvCxnSpPr>
        <p:spPr>
          <a:xfrm>
            <a:off x="467544" y="764704"/>
            <a:ext cx="17281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5A1B15CB-1B26-4B4B-B686-0D14A16957DA}"/>
              </a:ext>
            </a:extLst>
          </p:cNvPr>
          <p:cNvCxnSpPr>
            <a:cxnSpLocks/>
          </p:cNvCxnSpPr>
          <p:nvPr/>
        </p:nvCxnSpPr>
        <p:spPr>
          <a:xfrm>
            <a:off x="2195737" y="980728"/>
            <a:ext cx="19442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0962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FB8EE7F6-EFD5-4FF0-AE9D-6D65DFB46A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1" t="13601" r="51575" b="44400"/>
          <a:stretch/>
        </p:blipFill>
        <p:spPr>
          <a:xfrm>
            <a:off x="176312" y="116632"/>
            <a:ext cx="3998845" cy="352839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F333AADF-4FCB-4983-8031-F56D5DC393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585" t="12201" r="20076" b="38608"/>
          <a:stretch/>
        </p:blipFill>
        <p:spPr>
          <a:xfrm>
            <a:off x="4355976" y="62780"/>
            <a:ext cx="4500458" cy="4104456"/>
          </a:xfrm>
          <a:prstGeom prst="rect">
            <a:avLst/>
          </a:prstGeom>
        </p:spPr>
      </p:pic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BFDF96D0-AB36-4367-B089-92BCCAE0C108}"/>
              </a:ext>
            </a:extLst>
          </p:cNvPr>
          <p:cNvCxnSpPr>
            <a:cxnSpLocks/>
          </p:cNvCxnSpPr>
          <p:nvPr/>
        </p:nvCxnSpPr>
        <p:spPr>
          <a:xfrm>
            <a:off x="467544" y="764704"/>
            <a:ext cx="17281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5A1B15CB-1B26-4B4B-B686-0D14A16957DA}"/>
              </a:ext>
            </a:extLst>
          </p:cNvPr>
          <p:cNvCxnSpPr>
            <a:cxnSpLocks/>
          </p:cNvCxnSpPr>
          <p:nvPr/>
        </p:nvCxnSpPr>
        <p:spPr>
          <a:xfrm>
            <a:off x="2195737" y="980728"/>
            <a:ext cx="19442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5991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B4C92A57-E671-4137-A3A6-C897AAFEE7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63" t="55600" r="50787" b="17520"/>
          <a:stretch/>
        </p:blipFill>
        <p:spPr>
          <a:xfrm>
            <a:off x="3995936" y="4077073"/>
            <a:ext cx="4860498" cy="2592288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FB8EE7F6-EFD5-4FF0-AE9D-6D65DFB46A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51" t="13601" r="51575" b="44400"/>
          <a:stretch/>
        </p:blipFill>
        <p:spPr>
          <a:xfrm>
            <a:off x="176312" y="116632"/>
            <a:ext cx="3998845" cy="352839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F333AADF-4FCB-4983-8031-F56D5DC393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585" t="12201" r="20076" b="38608"/>
          <a:stretch/>
        </p:blipFill>
        <p:spPr>
          <a:xfrm>
            <a:off x="4355976" y="62780"/>
            <a:ext cx="450045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229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B4C92A57-E671-4137-A3A6-C897AAFEE7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63" t="55600" r="50787" b="17520"/>
          <a:stretch/>
        </p:blipFill>
        <p:spPr>
          <a:xfrm>
            <a:off x="3995936" y="4077073"/>
            <a:ext cx="4860498" cy="2592288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FB8EE7F6-EFD5-4FF0-AE9D-6D65DFB46A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51" t="13601" r="51575" b="44400"/>
          <a:stretch/>
        </p:blipFill>
        <p:spPr>
          <a:xfrm>
            <a:off x="176312" y="116632"/>
            <a:ext cx="3998845" cy="352839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F333AADF-4FCB-4983-8031-F56D5DC393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585" t="12201" r="20076" b="38608"/>
          <a:stretch/>
        </p:blipFill>
        <p:spPr>
          <a:xfrm>
            <a:off x="4355976" y="62780"/>
            <a:ext cx="4500458" cy="4104456"/>
          </a:xfrm>
          <a:prstGeom prst="rect">
            <a:avLst/>
          </a:prstGeom>
        </p:spPr>
      </p:pic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5A1B15CB-1B26-4B4B-B686-0D14A16957DA}"/>
              </a:ext>
            </a:extLst>
          </p:cNvPr>
          <p:cNvCxnSpPr>
            <a:cxnSpLocks/>
          </p:cNvCxnSpPr>
          <p:nvPr/>
        </p:nvCxnSpPr>
        <p:spPr>
          <a:xfrm>
            <a:off x="5508104" y="4653136"/>
            <a:ext cx="30963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7569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B4C92A57-E671-4137-A3A6-C897AAFEE7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63" t="55600" r="50787" b="17520"/>
          <a:stretch/>
        </p:blipFill>
        <p:spPr>
          <a:xfrm>
            <a:off x="3995936" y="4077073"/>
            <a:ext cx="4860498" cy="2592288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FB8EE7F6-EFD5-4FF0-AE9D-6D65DFB46A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51" t="13601" r="51575" b="44400"/>
          <a:stretch/>
        </p:blipFill>
        <p:spPr>
          <a:xfrm>
            <a:off x="176312" y="116632"/>
            <a:ext cx="3998845" cy="352839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F333AADF-4FCB-4983-8031-F56D5DC393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585" t="12201" r="20076" b="38608"/>
          <a:stretch/>
        </p:blipFill>
        <p:spPr>
          <a:xfrm>
            <a:off x="4355976" y="62780"/>
            <a:ext cx="4500458" cy="4104456"/>
          </a:xfrm>
          <a:prstGeom prst="rect">
            <a:avLst/>
          </a:prstGeom>
        </p:spPr>
      </p:pic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5A1B15CB-1B26-4B4B-B686-0D14A16957DA}"/>
              </a:ext>
            </a:extLst>
          </p:cNvPr>
          <p:cNvCxnSpPr>
            <a:cxnSpLocks/>
          </p:cNvCxnSpPr>
          <p:nvPr/>
        </p:nvCxnSpPr>
        <p:spPr>
          <a:xfrm>
            <a:off x="5508104" y="4653136"/>
            <a:ext cx="30963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640E32BD-C8A9-499E-ACD9-3C9BBF505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157" y="4729691"/>
            <a:ext cx="4500458" cy="2151145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90000"/>
              </a:lnSpc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 err="1"/>
              <a:t>F</a:t>
            </a:r>
            <a:r>
              <a:rPr lang="en-US" sz="1600" b="1" baseline="-25000" dirty="0" err="1"/>
              <a:t>g</a:t>
            </a:r>
            <a:r>
              <a:rPr lang="en-US" sz="1600" b="1" dirty="0"/>
              <a:t> =mg  =&gt;</a:t>
            </a:r>
            <a:endParaRPr lang="en-US" sz="1600" dirty="0"/>
          </a:p>
        </p:txBody>
      </p: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3626DC1F-9585-4524-87F7-1E2487371BA4}"/>
              </a:ext>
            </a:extLst>
          </p:cNvPr>
          <p:cNvCxnSpPr>
            <a:cxnSpLocks/>
          </p:cNvCxnSpPr>
          <p:nvPr/>
        </p:nvCxnSpPr>
        <p:spPr>
          <a:xfrm>
            <a:off x="5868144" y="836712"/>
            <a:ext cx="2160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4EFDD909-4618-44AD-95F2-687167CBA84A}"/>
              </a:ext>
            </a:extLst>
          </p:cNvPr>
          <p:cNvCxnSpPr>
            <a:cxnSpLocks/>
          </p:cNvCxnSpPr>
          <p:nvPr/>
        </p:nvCxnSpPr>
        <p:spPr>
          <a:xfrm>
            <a:off x="5508104" y="1052736"/>
            <a:ext cx="15481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744BFAB3-3716-4BD0-9D08-6108FA4B12AB}"/>
              </a:ext>
            </a:extLst>
          </p:cNvPr>
          <p:cNvCxnSpPr>
            <a:cxnSpLocks/>
          </p:cNvCxnSpPr>
          <p:nvPr/>
        </p:nvCxnSpPr>
        <p:spPr>
          <a:xfrm>
            <a:off x="5612669" y="1484784"/>
            <a:ext cx="29639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B4EB6B66-BE07-4C8B-A987-820C8DFEDE72}"/>
              </a:ext>
            </a:extLst>
          </p:cNvPr>
          <p:cNvCxnSpPr>
            <a:cxnSpLocks/>
          </p:cNvCxnSpPr>
          <p:nvPr/>
        </p:nvCxnSpPr>
        <p:spPr>
          <a:xfrm>
            <a:off x="5755870" y="1268760"/>
            <a:ext cx="11923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B7B13A1C-A2F5-41CF-82E9-777A37D46EE5}"/>
              </a:ext>
            </a:extLst>
          </p:cNvPr>
          <p:cNvCxnSpPr>
            <a:cxnSpLocks/>
          </p:cNvCxnSpPr>
          <p:nvPr/>
        </p:nvCxnSpPr>
        <p:spPr>
          <a:xfrm>
            <a:off x="4669028" y="1772816"/>
            <a:ext cx="20632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17">
            <a:extLst>
              <a:ext uri="{FF2B5EF4-FFF2-40B4-BE49-F238E27FC236}">
                <a16:creationId xmlns:a16="http://schemas.microsoft.com/office/drawing/2014/main" id="{249FA714-C754-40A1-8BB9-6612F633AB32}"/>
              </a:ext>
            </a:extLst>
          </p:cNvPr>
          <p:cNvSpPr/>
          <p:nvPr/>
        </p:nvSpPr>
        <p:spPr>
          <a:xfrm>
            <a:off x="4205266" y="4941168"/>
            <a:ext cx="654766" cy="3629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60664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B4C92A57-E671-4137-A3A6-C897AAFEE7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63" t="55600" r="50787" b="17520"/>
          <a:stretch/>
        </p:blipFill>
        <p:spPr>
          <a:xfrm>
            <a:off x="3995936" y="4077073"/>
            <a:ext cx="4860498" cy="2592288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FB8EE7F6-EFD5-4FF0-AE9D-6D65DFB46A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51" t="13601" r="51575" b="44400"/>
          <a:stretch/>
        </p:blipFill>
        <p:spPr>
          <a:xfrm>
            <a:off x="176312" y="116632"/>
            <a:ext cx="3998845" cy="352839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F333AADF-4FCB-4983-8031-F56D5DC393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585" t="12201" r="20076" b="38608"/>
          <a:stretch/>
        </p:blipFill>
        <p:spPr>
          <a:xfrm>
            <a:off x="4355976" y="62780"/>
            <a:ext cx="4500458" cy="4104456"/>
          </a:xfrm>
          <a:prstGeom prst="rect">
            <a:avLst/>
          </a:prstGeom>
        </p:spPr>
      </p:pic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5A1B15CB-1B26-4B4B-B686-0D14A16957DA}"/>
              </a:ext>
            </a:extLst>
          </p:cNvPr>
          <p:cNvCxnSpPr>
            <a:cxnSpLocks/>
          </p:cNvCxnSpPr>
          <p:nvPr/>
        </p:nvCxnSpPr>
        <p:spPr>
          <a:xfrm>
            <a:off x="5508104" y="4653136"/>
            <a:ext cx="30963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640E32BD-C8A9-499E-ACD9-3C9BBF505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157" y="4729691"/>
            <a:ext cx="4500458" cy="2151145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90000"/>
              </a:lnSpc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 err="1"/>
              <a:t>F</a:t>
            </a:r>
            <a:r>
              <a:rPr lang="en-US" sz="1600" b="1" baseline="-25000" dirty="0" err="1"/>
              <a:t>g</a:t>
            </a:r>
            <a:r>
              <a:rPr lang="en-US" sz="1600" b="1" dirty="0"/>
              <a:t> =mg  =&gt; </a:t>
            </a:r>
            <a:r>
              <a:rPr lang="en-US" sz="1600" dirty="0" err="1"/>
              <a:t>F</a:t>
            </a:r>
            <a:r>
              <a:rPr lang="en-US" sz="1600" baseline="-25000" dirty="0" err="1"/>
              <a:t>g</a:t>
            </a:r>
            <a:r>
              <a:rPr lang="en-US" sz="1600" dirty="0"/>
              <a:t> =360kg*10</a:t>
            </a:r>
            <a:r>
              <a:rPr lang="en-US" sz="1600" u="sng" dirty="0"/>
              <a:t>N </a:t>
            </a:r>
            <a:r>
              <a:rPr lang="en-US" sz="1600" dirty="0"/>
              <a:t>=3600N</a:t>
            </a:r>
            <a:r>
              <a:rPr lang="en-US" sz="1600" b="1" u="sng" dirty="0"/>
              <a:t> </a:t>
            </a:r>
            <a:endParaRPr lang="en-US" sz="1600" b="1" u="sng" baseline="-250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                                        kg</a:t>
            </a:r>
          </a:p>
        </p:txBody>
      </p: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3626DC1F-9585-4524-87F7-1E2487371BA4}"/>
              </a:ext>
            </a:extLst>
          </p:cNvPr>
          <p:cNvCxnSpPr>
            <a:cxnSpLocks/>
          </p:cNvCxnSpPr>
          <p:nvPr/>
        </p:nvCxnSpPr>
        <p:spPr>
          <a:xfrm>
            <a:off x="5868144" y="836712"/>
            <a:ext cx="2160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4EFDD909-4618-44AD-95F2-687167CBA84A}"/>
              </a:ext>
            </a:extLst>
          </p:cNvPr>
          <p:cNvCxnSpPr>
            <a:cxnSpLocks/>
          </p:cNvCxnSpPr>
          <p:nvPr/>
        </p:nvCxnSpPr>
        <p:spPr>
          <a:xfrm>
            <a:off x="5508104" y="1052736"/>
            <a:ext cx="15481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744BFAB3-3716-4BD0-9D08-6108FA4B12AB}"/>
              </a:ext>
            </a:extLst>
          </p:cNvPr>
          <p:cNvCxnSpPr>
            <a:cxnSpLocks/>
          </p:cNvCxnSpPr>
          <p:nvPr/>
        </p:nvCxnSpPr>
        <p:spPr>
          <a:xfrm>
            <a:off x="5612669" y="1484784"/>
            <a:ext cx="29639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B4EB6B66-BE07-4C8B-A987-820C8DFEDE72}"/>
              </a:ext>
            </a:extLst>
          </p:cNvPr>
          <p:cNvCxnSpPr>
            <a:cxnSpLocks/>
          </p:cNvCxnSpPr>
          <p:nvPr/>
        </p:nvCxnSpPr>
        <p:spPr>
          <a:xfrm>
            <a:off x="5755870" y="1268760"/>
            <a:ext cx="11923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B7B13A1C-A2F5-41CF-82E9-777A37D46EE5}"/>
              </a:ext>
            </a:extLst>
          </p:cNvPr>
          <p:cNvCxnSpPr>
            <a:cxnSpLocks/>
          </p:cNvCxnSpPr>
          <p:nvPr/>
        </p:nvCxnSpPr>
        <p:spPr>
          <a:xfrm>
            <a:off x="4669028" y="1772816"/>
            <a:ext cx="20632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17">
            <a:extLst>
              <a:ext uri="{FF2B5EF4-FFF2-40B4-BE49-F238E27FC236}">
                <a16:creationId xmlns:a16="http://schemas.microsoft.com/office/drawing/2014/main" id="{249FA714-C754-40A1-8BB9-6612F633AB32}"/>
              </a:ext>
            </a:extLst>
          </p:cNvPr>
          <p:cNvSpPr/>
          <p:nvPr/>
        </p:nvSpPr>
        <p:spPr>
          <a:xfrm>
            <a:off x="4205266" y="4941168"/>
            <a:ext cx="654766" cy="3629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17029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B4C92A57-E671-4137-A3A6-C897AAFEE7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63" t="55600" r="50787" b="17520"/>
          <a:stretch/>
        </p:blipFill>
        <p:spPr>
          <a:xfrm>
            <a:off x="3995936" y="4077073"/>
            <a:ext cx="4860498" cy="2592288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FB8EE7F6-EFD5-4FF0-AE9D-6D65DFB46A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51" t="13601" r="51575" b="44400"/>
          <a:stretch/>
        </p:blipFill>
        <p:spPr>
          <a:xfrm>
            <a:off x="176312" y="116632"/>
            <a:ext cx="3998845" cy="352839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F333AADF-4FCB-4983-8031-F56D5DC393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585" t="12201" r="20076" b="38608"/>
          <a:stretch/>
        </p:blipFill>
        <p:spPr>
          <a:xfrm>
            <a:off x="4355976" y="62780"/>
            <a:ext cx="4500458" cy="4104456"/>
          </a:xfrm>
          <a:prstGeom prst="rect">
            <a:avLst/>
          </a:prstGeom>
        </p:spPr>
      </p:pic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5A1B15CB-1B26-4B4B-B686-0D14A16957DA}"/>
              </a:ext>
            </a:extLst>
          </p:cNvPr>
          <p:cNvCxnSpPr>
            <a:cxnSpLocks/>
          </p:cNvCxnSpPr>
          <p:nvPr/>
        </p:nvCxnSpPr>
        <p:spPr>
          <a:xfrm>
            <a:off x="5508104" y="4653136"/>
            <a:ext cx="30963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640E32BD-C8A9-499E-ACD9-3C9BBF505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157" y="4729691"/>
            <a:ext cx="4500458" cy="2151145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90000"/>
              </a:lnSpc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 err="1"/>
              <a:t>F</a:t>
            </a:r>
            <a:r>
              <a:rPr lang="en-US" sz="1600" b="1" baseline="-25000" dirty="0" err="1"/>
              <a:t>g</a:t>
            </a:r>
            <a:r>
              <a:rPr lang="en-US" sz="1600" b="1" dirty="0"/>
              <a:t> =mg  =&gt; </a:t>
            </a:r>
            <a:r>
              <a:rPr lang="en-US" sz="1600" dirty="0" err="1"/>
              <a:t>F</a:t>
            </a:r>
            <a:r>
              <a:rPr lang="en-US" sz="1600" baseline="-25000" dirty="0" err="1"/>
              <a:t>g</a:t>
            </a:r>
            <a:r>
              <a:rPr lang="en-US" sz="1600" dirty="0"/>
              <a:t> =360kg*10</a:t>
            </a:r>
            <a:r>
              <a:rPr lang="en-US" sz="1600" u="sng" dirty="0"/>
              <a:t>N </a:t>
            </a:r>
            <a:r>
              <a:rPr lang="en-US" sz="1600" dirty="0"/>
              <a:t>=3600N</a:t>
            </a:r>
            <a:r>
              <a:rPr lang="en-US" sz="1600" b="1" u="sng" dirty="0"/>
              <a:t> </a:t>
            </a:r>
            <a:endParaRPr lang="en-US" sz="1600" b="1" u="sng" baseline="-250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                                        kg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F</a:t>
            </a:r>
            <a:r>
              <a:rPr lang="en-US" sz="1600" b="1" baseline="-25000" dirty="0"/>
              <a:t>1</a:t>
            </a:r>
            <a:r>
              <a:rPr lang="en-US" sz="1600" b="1" dirty="0"/>
              <a:t>d</a:t>
            </a:r>
            <a:r>
              <a:rPr lang="en-US" sz="1600" b="1" baseline="-25000" dirty="0"/>
              <a:t>1</a:t>
            </a:r>
            <a:r>
              <a:rPr lang="en-US" sz="1600" b="1" dirty="0"/>
              <a:t>=F</a:t>
            </a:r>
            <a:r>
              <a:rPr lang="en-US" sz="1600" b="1" baseline="-25000" dirty="0"/>
              <a:t>2</a:t>
            </a:r>
            <a:r>
              <a:rPr lang="en-US" sz="1600" b="1" dirty="0"/>
              <a:t>d</a:t>
            </a:r>
            <a:r>
              <a:rPr lang="en-US" sz="1600" b="1" baseline="-25000" dirty="0"/>
              <a:t>2</a:t>
            </a:r>
            <a:r>
              <a:rPr lang="en-US" sz="1600" b="1" dirty="0"/>
              <a:t>  =&gt;</a:t>
            </a:r>
            <a:endParaRPr lang="en-US" sz="1600" dirty="0"/>
          </a:p>
        </p:txBody>
      </p: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3626DC1F-9585-4524-87F7-1E2487371BA4}"/>
              </a:ext>
            </a:extLst>
          </p:cNvPr>
          <p:cNvCxnSpPr>
            <a:cxnSpLocks/>
          </p:cNvCxnSpPr>
          <p:nvPr/>
        </p:nvCxnSpPr>
        <p:spPr>
          <a:xfrm>
            <a:off x="5868144" y="836712"/>
            <a:ext cx="2160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4EFDD909-4618-44AD-95F2-687167CBA84A}"/>
              </a:ext>
            </a:extLst>
          </p:cNvPr>
          <p:cNvCxnSpPr>
            <a:cxnSpLocks/>
          </p:cNvCxnSpPr>
          <p:nvPr/>
        </p:nvCxnSpPr>
        <p:spPr>
          <a:xfrm>
            <a:off x="5508104" y="1052736"/>
            <a:ext cx="15481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744BFAB3-3716-4BD0-9D08-6108FA4B12AB}"/>
              </a:ext>
            </a:extLst>
          </p:cNvPr>
          <p:cNvCxnSpPr>
            <a:cxnSpLocks/>
          </p:cNvCxnSpPr>
          <p:nvPr/>
        </p:nvCxnSpPr>
        <p:spPr>
          <a:xfrm>
            <a:off x="5612669" y="1484784"/>
            <a:ext cx="29639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B4EB6B66-BE07-4C8B-A987-820C8DFEDE72}"/>
              </a:ext>
            </a:extLst>
          </p:cNvPr>
          <p:cNvCxnSpPr>
            <a:cxnSpLocks/>
          </p:cNvCxnSpPr>
          <p:nvPr/>
        </p:nvCxnSpPr>
        <p:spPr>
          <a:xfrm>
            <a:off x="5755870" y="1268760"/>
            <a:ext cx="11923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B7B13A1C-A2F5-41CF-82E9-777A37D46EE5}"/>
              </a:ext>
            </a:extLst>
          </p:cNvPr>
          <p:cNvCxnSpPr>
            <a:cxnSpLocks/>
          </p:cNvCxnSpPr>
          <p:nvPr/>
        </p:nvCxnSpPr>
        <p:spPr>
          <a:xfrm>
            <a:off x="4669028" y="1772816"/>
            <a:ext cx="20632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17">
            <a:extLst>
              <a:ext uri="{FF2B5EF4-FFF2-40B4-BE49-F238E27FC236}">
                <a16:creationId xmlns:a16="http://schemas.microsoft.com/office/drawing/2014/main" id="{249FA714-C754-40A1-8BB9-6612F633AB32}"/>
              </a:ext>
            </a:extLst>
          </p:cNvPr>
          <p:cNvSpPr/>
          <p:nvPr/>
        </p:nvSpPr>
        <p:spPr>
          <a:xfrm>
            <a:off x="4205266" y="4941168"/>
            <a:ext cx="654766" cy="3629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DE7A620E-37DC-4CA9-933E-0C5D0933E569}"/>
              </a:ext>
            </a:extLst>
          </p:cNvPr>
          <p:cNvSpPr/>
          <p:nvPr/>
        </p:nvSpPr>
        <p:spPr>
          <a:xfrm>
            <a:off x="4205266" y="5503623"/>
            <a:ext cx="870790" cy="3629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97151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B4C92A57-E671-4137-A3A6-C897AAFEE7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63" t="55600" r="50787" b="17520"/>
          <a:stretch/>
        </p:blipFill>
        <p:spPr>
          <a:xfrm>
            <a:off x="3995936" y="4077073"/>
            <a:ext cx="4860498" cy="2592288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FB8EE7F6-EFD5-4FF0-AE9D-6D65DFB46A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51" t="13601" r="51575" b="44400"/>
          <a:stretch/>
        </p:blipFill>
        <p:spPr>
          <a:xfrm>
            <a:off x="176312" y="116632"/>
            <a:ext cx="3998845" cy="352839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F333AADF-4FCB-4983-8031-F56D5DC393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585" t="12201" r="20076" b="38608"/>
          <a:stretch/>
        </p:blipFill>
        <p:spPr>
          <a:xfrm>
            <a:off x="4355976" y="62780"/>
            <a:ext cx="4500458" cy="4104456"/>
          </a:xfrm>
          <a:prstGeom prst="rect">
            <a:avLst/>
          </a:prstGeom>
        </p:spPr>
      </p:pic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5A1B15CB-1B26-4B4B-B686-0D14A16957DA}"/>
              </a:ext>
            </a:extLst>
          </p:cNvPr>
          <p:cNvCxnSpPr>
            <a:cxnSpLocks/>
          </p:cNvCxnSpPr>
          <p:nvPr/>
        </p:nvCxnSpPr>
        <p:spPr>
          <a:xfrm>
            <a:off x="5508104" y="4653136"/>
            <a:ext cx="30963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640E32BD-C8A9-499E-ACD9-3C9BBF505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157" y="4729691"/>
            <a:ext cx="4500458" cy="2151145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90000"/>
              </a:lnSpc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 err="1"/>
              <a:t>F</a:t>
            </a:r>
            <a:r>
              <a:rPr lang="en-US" sz="1600" b="1" baseline="-25000" dirty="0" err="1"/>
              <a:t>g</a:t>
            </a:r>
            <a:r>
              <a:rPr lang="en-US" sz="1600" b="1" dirty="0"/>
              <a:t> =mg  =&gt; </a:t>
            </a:r>
            <a:r>
              <a:rPr lang="en-US" sz="1600" dirty="0" err="1"/>
              <a:t>F</a:t>
            </a:r>
            <a:r>
              <a:rPr lang="en-US" sz="1600" baseline="-25000" dirty="0" err="1"/>
              <a:t>g</a:t>
            </a:r>
            <a:r>
              <a:rPr lang="en-US" sz="1600" dirty="0"/>
              <a:t> =360kg*10</a:t>
            </a:r>
            <a:r>
              <a:rPr lang="en-US" sz="1600" u="sng" dirty="0"/>
              <a:t>N </a:t>
            </a:r>
            <a:r>
              <a:rPr lang="en-US" sz="1600" dirty="0"/>
              <a:t>=3600N</a:t>
            </a:r>
            <a:r>
              <a:rPr lang="en-US" sz="1600" b="1" u="sng" dirty="0"/>
              <a:t> </a:t>
            </a:r>
            <a:endParaRPr lang="en-US" sz="1600" b="1" u="sng" baseline="-250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                                        kg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F</a:t>
            </a:r>
            <a:r>
              <a:rPr lang="en-US" sz="1600" b="1" baseline="-25000" dirty="0"/>
              <a:t>1</a:t>
            </a:r>
            <a:r>
              <a:rPr lang="en-US" sz="1600" b="1" dirty="0"/>
              <a:t>d</a:t>
            </a:r>
            <a:r>
              <a:rPr lang="en-US" sz="1600" b="1" baseline="-25000" dirty="0"/>
              <a:t>1</a:t>
            </a:r>
            <a:r>
              <a:rPr lang="en-US" sz="1600" b="1" dirty="0"/>
              <a:t>=F</a:t>
            </a:r>
            <a:r>
              <a:rPr lang="en-US" sz="1600" b="1" baseline="-25000" dirty="0"/>
              <a:t>2</a:t>
            </a:r>
            <a:r>
              <a:rPr lang="en-US" sz="1600" b="1" dirty="0"/>
              <a:t>d</a:t>
            </a:r>
            <a:r>
              <a:rPr lang="en-US" sz="1600" b="1" baseline="-25000" dirty="0"/>
              <a:t>2</a:t>
            </a:r>
            <a:r>
              <a:rPr lang="en-US" sz="1600" b="1" dirty="0"/>
              <a:t>  =&gt; </a:t>
            </a:r>
            <a:r>
              <a:rPr lang="en-US" sz="1600" dirty="0"/>
              <a:t>F</a:t>
            </a:r>
            <a:r>
              <a:rPr lang="en-US" sz="1600" baseline="-25000" dirty="0"/>
              <a:t>1</a:t>
            </a:r>
            <a:r>
              <a:rPr lang="en-US" sz="1600" dirty="0"/>
              <a:t>*1.5m=3600N*0.5m =&gt; F</a:t>
            </a:r>
            <a:r>
              <a:rPr lang="en-US" sz="1600" baseline="-25000" dirty="0"/>
              <a:t>1</a:t>
            </a:r>
            <a:r>
              <a:rPr lang="en-US" sz="1600" dirty="0"/>
              <a:t>=1200N</a:t>
            </a:r>
          </a:p>
        </p:txBody>
      </p: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3626DC1F-9585-4524-87F7-1E2487371BA4}"/>
              </a:ext>
            </a:extLst>
          </p:cNvPr>
          <p:cNvCxnSpPr>
            <a:cxnSpLocks/>
          </p:cNvCxnSpPr>
          <p:nvPr/>
        </p:nvCxnSpPr>
        <p:spPr>
          <a:xfrm>
            <a:off x="5868144" y="836712"/>
            <a:ext cx="2160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4EFDD909-4618-44AD-95F2-687167CBA84A}"/>
              </a:ext>
            </a:extLst>
          </p:cNvPr>
          <p:cNvCxnSpPr>
            <a:cxnSpLocks/>
          </p:cNvCxnSpPr>
          <p:nvPr/>
        </p:nvCxnSpPr>
        <p:spPr>
          <a:xfrm>
            <a:off x="5508104" y="1052736"/>
            <a:ext cx="15481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744BFAB3-3716-4BD0-9D08-6108FA4B12AB}"/>
              </a:ext>
            </a:extLst>
          </p:cNvPr>
          <p:cNvCxnSpPr>
            <a:cxnSpLocks/>
          </p:cNvCxnSpPr>
          <p:nvPr/>
        </p:nvCxnSpPr>
        <p:spPr>
          <a:xfrm>
            <a:off x="5612669" y="1484784"/>
            <a:ext cx="29639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B4EB6B66-BE07-4C8B-A987-820C8DFEDE72}"/>
              </a:ext>
            </a:extLst>
          </p:cNvPr>
          <p:cNvCxnSpPr>
            <a:cxnSpLocks/>
          </p:cNvCxnSpPr>
          <p:nvPr/>
        </p:nvCxnSpPr>
        <p:spPr>
          <a:xfrm>
            <a:off x="5755870" y="1268760"/>
            <a:ext cx="11923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B7B13A1C-A2F5-41CF-82E9-777A37D46EE5}"/>
              </a:ext>
            </a:extLst>
          </p:cNvPr>
          <p:cNvCxnSpPr>
            <a:cxnSpLocks/>
          </p:cNvCxnSpPr>
          <p:nvPr/>
        </p:nvCxnSpPr>
        <p:spPr>
          <a:xfrm>
            <a:off x="4669028" y="1772816"/>
            <a:ext cx="20632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17">
            <a:extLst>
              <a:ext uri="{FF2B5EF4-FFF2-40B4-BE49-F238E27FC236}">
                <a16:creationId xmlns:a16="http://schemas.microsoft.com/office/drawing/2014/main" id="{249FA714-C754-40A1-8BB9-6612F633AB32}"/>
              </a:ext>
            </a:extLst>
          </p:cNvPr>
          <p:cNvSpPr/>
          <p:nvPr/>
        </p:nvSpPr>
        <p:spPr>
          <a:xfrm>
            <a:off x="4205266" y="4941168"/>
            <a:ext cx="654766" cy="3629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DE7A620E-37DC-4CA9-933E-0C5D0933E569}"/>
              </a:ext>
            </a:extLst>
          </p:cNvPr>
          <p:cNvSpPr/>
          <p:nvPr/>
        </p:nvSpPr>
        <p:spPr>
          <a:xfrm>
            <a:off x="4205266" y="5503623"/>
            <a:ext cx="870790" cy="3629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3195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2117F2E-3203-4260-A93B-BF009F3B19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46" t="13601" r="20075" b="59799"/>
          <a:stretch/>
        </p:blipFill>
        <p:spPr>
          <a:xfrm>
            <a:off x="2339752" y="210407"/>
            <a:ext cx="6696744" cy="341068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2F914D03-0260-4C9D-9121-BAC5702BD4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83" t="13601" r="50657" b="59799"/>
          <a:stretch/>
        </p:blipFill>
        <p:spPr>
          <a:xfrm>
            <a:off x="2267744" y="3068960"/>
            <a:ext cx="6696744" cy="335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871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B4C92A57-E671-4137-A3A6-C897AAFEE7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63" t="55600" r="50787" b="17520"/>
          <a:stretch/>
        </p:blipFill>
        <p:spPr>
          <a:xfrm>
            <a:off x="3995936" y="4077073"/>
            <a:ext cx="4860498" cy="2592288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FB8EE7F6-EFD5-4FF0-AE9D-6D65DFB46A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51" t="13601" r="51575" b="44400"/>
          <a:stretch/>
        </p:blipFill>
        <p:spPr>
          <a:xfrm>
            <a:off x="176312" y="116632"/>
            <a:ext cx="3998845" cy="352839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F333AADF-4FCB-4983-8031-F56D5DC393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585" t="12201" r="20076" b="38608"/>
          <a:stretch/>
        </p:blipFill>
        <p:spPr>
          <a:xfrm>
            <a:off x="4355976" y="62780"/>
            <a:ext cx="4500458" cy="4104456"/>
          </a:xfrm>
          <a:prstGeom prst="rect">
            <a:avLst/>
          </a:prstGeom>
        </p:spPr>
      </p:pic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5A1B15CB-1B26-4B4B-B686-0D14A16957DA}"/>
              </a:ext>
            </a:extLst>
          </p:cNvPr>
          <p:cNvCxnSpPr>
            <a:cxnSpLocks/>
          </p:cNvCxnSpPr>
          <p:nvPr/>
        </p:nvCxnSpPr>
        <p:spPr>
          <a:xfrm>
            <a:off x="5508104" y="4653136"/>
            <a:ext cx="30963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640E32BD-C8A9-499E-ACD9-3C9BBF505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157" y="4729691"/>
            <a:ext cx="4500458" cy="2151145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90000"/>
              </a:lnSpc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 err="1"/>
              <a:t>F</a:t>
            </a:r>
            <a:r>
              <a:rPr lang="en-US" sz="1600" b="1" baseline="-25000" dirty="0" err="1"/>
              <a:t>g</a:t>
            </a:r>
            <a:r>
              <a:rPr lang="en-US" sz="1600" b="1" dirty="0"/>
              <a:t> =mg  =&gt; </a:t>
            </a:r>
            <a:r>
              <a:rPr lang="en-US" sz="1600" dirty="0" err="1"/>
              <a:t>F</a:t>
            </a:r>
            <a:r>
              <a:rPr lang="en-US" sz="1600" baseline="-25000" dirty="0" err="1"/>
              <a:t>g</a:t>
            </a:r>
            <a:r>
              <a:rPr lang="en-US" sz="1600" dirty="0"/>
              <a:t> =360kg*10</a:t>
            </a:r>
            <a:r>
              <a:rPr lang="en-US" sz="1600" u="sng" dirty="0"/>
              <a:t>N </a:t>
            </a:r>
            <a:r>
              <a:rPr lang="en-US" sz="1600" dirty="0"/>
              <a:t>=3600N</a:t>
            </a:r>
            <a:r>
              <a:rPr lang="en-US" sz="1600" b="1" u="sng" dirty="0"/>
              <a:t> </a:t>
            </a:r>
            <a:endParaRPr lang="en-US" sz="1600" b="1" u="sng" baseline="-250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                                        kg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F</a:t>
            </a:r>
            <a:r>
              <a:rPr lang="en-US" sz="1600" b="1" baseline="-25000" dirty="0"/>
              <a:t>1</a:t>
            </a:r>
            <a:r>
              <a:rPr lang="en-US" sz="1600" b="1" dirty="0"/>
              <a:t>d</a:t>
            </a:r>
            <a:r>
              <a:rPr lang="en-US" sz="1600" b="1" baseline="-25000" dirty="0"/>
              <a:t>1</a:t>
            </a:r>
            <a:r>
              <a:rPr lang="en-US" sz="1600" b="1" dirty="0"/>
              <a:t>=F</a:t>
            </a:r>
            <a:r>
              <a:rPr lang="en-US" sz="1600" b="1" baseline="-25000" dirty="0"/>
              <a:t>2</a:t>
            </a:r>
            <a:r>
              <a:rPr lang="en-US" sz="1600" b="1" dirty="0"/>
              <a:t>d</a:t>
            </a:r>
            <a:r>
              <a:rPr lang="en-US" sz="1600" b="1" baseline="-25000" dirty="0"/>
              <a:t>2</a:t>
            </a:r>
            <a:r>
              <a:rPr lang="en-US" sz="1600" b="1" dirty="0"/>
              <a:t>  =&gt; </a:t>
            </a:r>
            <a:r>
              <a:rPr lang="en-US" sz="1600" dirty="0"/>
              <a:t>F</a:t>
            </a:r>
            <a:r>
              <a:rPr lang="en-US" sz="1600" baseline="-25000" dirty="0"/>
              <a:t>1</a:t>
            </a:r>
            <a:r>
              <a:rPr lang="en-US" sz="1600" dirty="0"/>
              <a:t>*1.5m=3600N*0.5m =&gt; F</a:t>
            </a:r>
            <a:r>
              <a:rPr lang="en-US" sz="1600" baseline="-25000" dirty="0"/>
              <a:t>1</a:t>
            </a:r>
            <a:r>
              <a:rPr lang="en-US" sz="1600" dirty="0"/>
              <a:t>=1200N</a:t>
            </a:r>
          </a:p>
          <a:p>
            <a:pPr marL="0" indent="0" algn="r">
              <a:lnSpc>
                <a:spcPct val="90000"/>
              </a:lnSpc>
              <a:buNone/>
            </a:pPr>
            <a:r>
              <a:rPr lang="he-IL" sz="1600" dirty="0"/>
              <a:t>                                                                      צריך כוח של </a:t>
            </a:r>
            <a:r>
              <a:rPr lang="en-US" sz="1600" dirty="0"/>
              <a:t>1200N</a:t>
            </a:r>
            <a:r>
              <a:rPr lang="he-IL" sz="1600" dirty="0"/>
              <a:t>.   </a:t>
            </a:r>
            <a:r>
              <a:rPr lang="en-US" sz="1600" dirty="0"/>
              <a:t>1200N&gt;900N</a:t>
            </a:r>
            <a:endParaRPr lang="he-IL" sz="1600" dirty="0"/>
          </a:p>
          <a:p>
            <a:pPr marL="0" indent="0">
              <a:lnSpc>
                <a:spcPct val="90000"/>
              </a:lnSpc>
              <a:buNone/>
            </a:pPr>
            <a:r>
              <a:rPr lang="he-IL" sz="1600" b="1" dirty="0"/>
              <a:t>הכוח לא מספיק.</a:t>
            </a:r>
          </a:p>
        </p:txBody>
      </p: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3626DC1F-9585-4524-87F7-1E2487371BA4}"/>
              </a:ext>
            </a:extLst>
          </p:cNvPr>
          <p:cNvCxnSpPr>
            <a:cxnSpLocks/>
          </p:cNvCxnSpPr>
          <p:nvPr/>
        </p:nvCxnSpPr>
        <p:spPr>
          <a:xfrm>
            <a:off x="5868144" y="836712"/>
            <a:ext cx="2160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4EFDD909-4618-44AD-95F2-687167CBA84A}"/>
              </a:ext>
            </a:extLst>
          </p:cNvPr>
          <p:cNvCxnSpPr>
            <a:cxnSpLocks/>
          </p:cNvCxnSpPr>
          <p:nvPr/>
        </p:nvCxnSpPr>
        <p:spPr>
          <a:xfrm>
            <a:off x="5508104" y="1052736"/>
            <a:ext cx="15481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744BFAB3-3716-4BD0-9D08-6108FA4B12AB}"/>
              </a:ext>
            </a:extLst>
          </p:cNvPr>
          <p:cNvCxnSpPr>
            <a:cxnSpLocks/>
          </p:cNvCxnSpPr>
          <p:nvPr/>
        </p:nvCxnSpPr>
        <p:spPr>
          <a:xfrm>
            <a:off x="5612669" y="1484784"/>
            <a:ext cx="29639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B4EB6B66-BE07-4C8B-A987-820C8DFEDE72}"/>
              </a:ext>
            </a:extLst>
          </p:cNvPr>
          <p:cNvCxnSpPr>
            <a:cxnSpLocks/>
          </p:cNvCxnSpPr>
          <p:nvPr/>
        </p:nvCxnSpPr>
        <p:spPr>
          <a:xfrm>
            <a:off x="5755870" y="1268760"/>
            <a:ext cx="11923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B7B13A1C-A2F5-41CF-82E9-777A37D46EE5}"/>
              </a:ext>
            </a:extLst>
          </p:cNvPr>
          <p:cNvCxnSpPr>
            <a:cxnSpLocks/>
          </p:cNvCxnSpPr>
          <p:nvPr/>
        </p:nvCxnSpPr>
        <p:spPr>
          <a:xfrm>
            <a:off x="4669028" y="1772816"/>
            <a:ext cx="20632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17">
            <a:extLst>
              <a:ext uri="{FF2B5EF4-FFF2-40B4-BE49-F238E27FC236}">
                <a16:creationId xmlns:a16="http://schemas.microsoft.com/office/drawing/2014/main" id="{249FA714-C754-40A1-8BB9-6612F633AB32}"/>
              </a:ext>
            </a:extLst>
          </p:cNvPr>
          <p:cNvSpPr/>
          <p:nvPr/>
        </p:nvSpPr>
        <p:spPr>
          <a:xfrm>
            <a:off x="4205266" y="4941168"/>
            <a:ext cx="654766" cy="3629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DE7A620E-37DC-4CA9-933E-0C5D0933E569}"/>
              </a:ext>
            </a:extLst>
          </p:cNvPr>
          <p:cNvSpPr/>
          <p:nvPr/>
        </p:nvSpPr>
        <p:spPr>
          <a:xfrm>
            <a:off x="4205266" y="5503623"/>
            <a:ext cx="870790" cy="3629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8135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2117F2E-3203-4260-A93B-BF009F3B19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46" t="13601" r="20075" b="59799"/>
          <a:stretch/>
        </p:blipFill>
        <p:spPr>
          <a:xfrm>
            <a:off x="2339752" y="260648"/>
            <a:ext cx="6696744" cy="341068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2F914D03-0260-4C9D-9121-BAC5702BD4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83" t="13601" r="50657" b="59799"/>
          <a:stretch/>
        </p:blipFill>
        <p:spPr>
          <a:xfrm>
            <a:off x="2267744" y="3068960"/>
            <a:ext cx="6696744" cy="3355670"/>
          </a:xfrm>
          <a:prstGeom prst="rect">
            <a:avLst/>
          </a:prstGeom>
        </p:spPr>
      </p:pic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F73AC139-960C-49D2-99AD-94DB466E3E03}"/>
              </a:ext>
            </a:extLst>
          </p:cNvPr>
          <p:cNvCxnSpPr>
            <a:cxnSpLocks/>
          </p:cNvCxnSpPr>
          <p:nvPr/>
        </p:nvCxnSpPr>
        <p:spPr>
          <a:xfrm>
            <a:off x="3707904" y="908720"/>
            <a:ext cx="51125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54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2117F2E-3203-4260-A93B-BF009F3B19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46" t="13601" r="20075" b="59799"/>
          <a:stretch/>
        </p:blipFill>
        <p:spPr>
          <a:xfrm>
            <a:off x="2339752" y="260648"/>
            <a:ext cx="6696744" cy="341068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2F914D03-0260-4C9D-9121-BAC5702BD4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83" t="13601" r="50657" b="59799"/>
          <a:stretch/>
        </p:blipFill>
        <p:spPr>
          <a:xfrm>
            <a:off x="2267744" y="3068960"/>
            <a:ext cx="6696744" cy="3355670"/>
          </a:xfrm>
          <a:prstGeom prst="rect">
            <a:avLst/>
          </a:prstGeom>
        </p:spPr>
      </p:pic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B39D801E-1423-4C46-ABBB-23AF00364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784" y="4221088"/>
            <a:ext cx="5976664" cy="1800200"/>
          </a:xfrm>
        </p:spPr>
        <p:txBody>
          <a:bodyPr>
            <a:normAutofit/>
          </a:bodyPr>
          <a:lstStyle/>
          <a:p>
            <a:pPr marL="0" indent="0" algn="r">
              <a:lnSpc>
                <a:spcPct val="90000"/>
              </a:lnSpc>
              <a:buNone/>
            </a:pPr>
            <a:r>
              <a:rPr lang="he-IL" sz="1600" b="1" dirty="0"/>
              <a:t>כן, כדור הארץ מקיף את השמש באופן קבוע ולכן נחשב כלוויין של השמש.</a:t>
            </a:r>
            <a:endParaRPr lang="en-US" sz="1600" b="1" dirty="0"/>
          </a:p>
          <a:p>
            <a:pPr marL="0" indent="0" algn="l" rtl="0">
              <a:lnSpc>
                <a:spcPct val="90000"/>
              </a:lnSpc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endParaRPr lang="he-IL" sz="1600" dirty="0"/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74C985CE-FBD7-450C-B451-489B05BFB7B6}"/>
              </a:ext>
            </a:extLst>
          </p:cNvPr>
          <p:cNvCxnSpPr>
            <a:cxnSpLocks/>
          </p:cNvCxnSpPr>
          <p:nvPr/>
        </p:nvCxnSpPr>
        <p:spPr>
          <a:xfrm>
            <a:off x="3707904" y="908720"/>
            <a:ext cx="51125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989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2117F2E-3203-4260-A93B-BF009F3B19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46" t="13601" r="20075" b="59799"/>
          <a:stretch/>
        </p:blipFill>
        <p:spPr>
          <a:xfrm>
            <a:off x="1015" y="14604"/>
            <a:ext cx="4300495" cy="219026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5F749731-BB53-4B31-B883-599974766D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49" t="45801" r="50001" b="23400"/>
          <a:stretch/>
        </p:blipFill>
        <p:spPr>
          <a:xfrm>
            <a:off x="4293096" y="908720"/>
            <a:ext cx="4822101" cy="2946840"/>
          </a:xfrm>
          <a:prstGeom prst="rect">
            <a:avLst/>
          </a:prstGeom>
        </p:spPr>
      </p:pic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CFE1E9DB-083E-49A7-9284-28EFEC90C1A9}"/>
              </a:ext>
            </a:extLst>
          </p:cNvPr>
          <p:cNvCxnSpPr>
            <a:cxnSpLocks/>
          </p:cNvCxnSpPr>
          <p:nvPr/>
        </p:nvCxnSpPr>
        <p:spPr>
          <a:xfrm>
            <a:off x="5868144" y="1844824"/>
            <a:ext cx="2520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AB92BD07-D3DE-49CA-A063-73BEF4D33888}"/>
              </a:ext>
            </a:extLst>
          </p:cNvPr>
          <p:cNvCxnSpPr>
            <a:cxnSpLocks/>
          </p:cNvCxnSpPr>
          <p:nvPr/>
        </p:nvCxnSpPr>
        <p:spPr>
          <a:xfrm>
            <a:off x="6876256" y="2132856"/>
            <a:ext cx="20162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9C9C06AE-C284-4910-996A-A588CA11A7AE}"/>
              </a:ext>
            </a:extLst>
          </p:cNvPr>
          <p:cNvCxnSpPr>
            <a:cxnSpLocks/>
          </p:cNvCxnSpPr>
          <p:nvPr/>
        </p:nvCxnSpPr>
        <p:spPr>
          <a:xfrm>
            <a:off x="4427984" y="2636912"/>
            <a:ext cx="37444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333A0B59-FF75-4C37-9EB4-C7EA2A1AB517}"/>
              </a:ext>
            </a:extLst>
          </p:cNvPr>
          <p:cNvCxnSpPr>
            <a:cxnSpLocks/>
          </p:cNvCxnSpPr>
          <p:nvPr/>
        </p:nvCxnSpPr>
        <p:spPr>
          <a:xfrm>
            <a:off x="6804248" y="2924944"/>
            <a:ext cx="20162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4969E409-2548-4DE4-B902-A89BAC233A47}"/>
              </a:ext>
            </a:extLst>
          </p:cNvPr>
          <p:cNvCxnSpPr>
            <a:cxnSpLocks/>
          </p:cNvCxnSpPr>
          <p:nvPr/>
        </p:nvCxnSpPr>
        <p:spPr>
          <a:xfrm>
            <a:off x="6804248" y="3212976"/>
            <a:ext cx="7920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021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2117F2E-3203-4260-A93B-BF009F3B19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46" t="13601" r="20075" b="59799"/>
          <a:stretch/>
        </p:blipFill>
        <p:spPr>
          <a:xfrm>
            <a:off x="1015" y="14604"/>
            <a:ext cx="4300495" cy="219026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5F749731-BB53-4B31-B883-599974766D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49" t="45801" r="50001" b="23400"/>
          <a:stretch/>
        </p:blipFill>
        <p:spPr>
          <a:xfrm>
            <a:off x="4293096" y="908720"/>
            <a:ext cx="4822101" cy="2946840"/>
          </a:xfrm>
          <a:prstGeom prst="rect">
            <a:avLst/>
          </a:prstGeom>
        </p:spPr>
      </p:pic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CFE1E9DB-083E-49A7-9284-28EFEC90C1A9}"/>
              </a:ext>
            </a:extLst>
          </p:cNvPr>
          <p:cNvCxnSpPr>
            <a:cxnSpLocks/>
          </p:cNvCxnSpPr>
          <p:nvPr/>
        </p:nvCxnSpPr>
        <p:spPr>
          <a:xfrm>
            <a:off x="5868144" y="1844824"/>
            <a:ext cx="2520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AB92BD07-D3DE-49CA-A063-73BEF4D33888}"/>
              </a:ext>
            </a:extLst>
          </p:cNvPr>
          <p:cNvCxnSpPr>
            <a:cxnSpLocks/>
          </p:cNvCxnSpPr>
          <p:nvPr/>
        </p:nvCxnSpPr>
        <p:spPr>
          <a:xfrm>
            <a:off x="6876256" y="2132856"/>
            <a:ext cx="20162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9C9C06AE-C284-4910-996A-A588CA11A7AE}"/>
              </a:ext>
            </a:extLst>
          </p:cNvPr>
          <p:cNvCxnSpPr>
            <a:cxnSpLocks/>
          </p:cNvCxnSpPr>
          <p:nvPr/>
        </p:nvCxnSpPr>
        <p:spPr>
          <a:xfrm>
            <a:off x="4427984" y="2636912"/>
            <a:ext cx="37444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333A0B59-FF75-4C37-9EB4-C7EA2A1AB517}"/>
              </a:ext>
            </a:extLst>
          </p:cNvPr>
          <p:cNvCxnSpPr>
            <a:cxnSpLocks/>
          </p:cNvCxnSpPr>
          <p:nvPr/>
        </p:nvCxnSpPr>
        <p:spPr>
          <a:xfrm>
            <a:off x="6804248" y="2924944"/>
            <a:ext cx="20162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4969E409-2548-4DE4-B902-A89BAC233A47}"/>
              </a:ext>
            </a:extLst>
          </p:cNvPr>
          <p:cNvCxnSpPr>
            <a:cxnSpLocks/>
          </p:cNvCxnSpPr>
          <p:nvPr/>
        </p:nvCxnSpPr>
        <p:spPr>
          <a:xfrm>
            <a:off x="6804248" y="3212976"/>
            <a:ext cx="7920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84BD518D-A82F-442C-AB5C-50E422B48EC5}"/>
              </a:ext>
            </a:extLst>
          </p:cNvPr>
          <p:cNvCxnSpPr>
            <a:cxnSpLocks/>
          </p:cNvCxnSpPr>
          <p:nvPr/>
        </p:nvCxnSpPr>
        <p:spPr>
          <a:xfrm>
            <a:off x="539552" y="1556792"/>
            <a:ext cx="1656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78774083-AAAE-4CA3-B40C-57912E5CCBDE}"/>
              </a:ext>
            </a:extLst>
          </p:cNvPr>
          <p:cNvCxnSpPr>
            <a:cxnSpLocks/>
          </p:cNvCxnSpPr>
          <p:nvPr/>
        </p:nvCxnSpPr>
        <p:spPr>
          <a:xfrm>
            <a:off x="3491880" y="1772816"/>
            <a:ext cx="648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018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2117F2E-3203-4260-A93B-BF009F3B19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46" t="13601" r="20075" b="59799"/>
          <a:stretch/>
        </p:blipFill>
        <p:spPr>
          <a:xfrm>
            <a:off x="1015" y="14604"/>
            <a:ext cx="4300495" cy="219026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5F749731-BB53-4B31-B883-599974766D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49" t="45801" r="50001" b="23400"/>
          <a:stretch/>
        </p:blipFill>
        <p:spPr>
          <a:xfrm>
            <a:off x="4293096" y="908720"/>
            <a:ext cx="4822101" cy="2946840"/>
          </a:xfrm>
          <a:prstGeom prst="rect">
            <a:avLst/>
          </a:prstGeom>
        </p:spPr>
      </p:pic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CFE1E9DB-083E-49A7-9284-28EFEC90C1A9}"/>
              </a:ext>
            </a:extLst>
          </p:cNvPr>
          <p:cNvCxnSpPr>
            <a:cxnSpLocks/>
          </p:cNvCxnSpPr>
          <p:nvPr/>
        </p:nvCxnSpPr>
        <p:spPr>
          <a:xfrm>
            <a:off x="5868144" y="1844824"/>
            <a:ext cx="2520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AB92BD07-D3DE-49CA-A063-73BEF4D33888}"/>
              </a:ext>
            </a:extLst>
          </p:cNvPr>
          <p:cNvCxnSpPr>
            <a:cxnSpLocks/>
          </p:cNvCxnSpPr>
          <p:nvPr/>
        </p:nvCxnSpPr>
        <p:spPr>
          <a:xfrm>
            <a:off x="6876256" y="2132856"/>
            <a:ext cx="20162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9C9C06AE-C284-4910-996A-A588CA11A7AE}"/>
              </a:ext>
            </a:extLst>
          </p:cNvPr>
          <p:cNvCxnSpPr>
            <a:cxnSpLocks/>
          </p:cNvCxnSpPr>
          <p:nvPr/>
        </p:nvCxnSpPr>
        <p:spPr>
          <a:xfrm>
            <a:off x="4427984" y="2636912"/>
            <a:ext cx="37444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333A0B59-FF75-4C37-9EB4-C7EA2A1AB517}"/>
              </a:ext>
            </a:extLst>
          </p:cNvPr>
          <p:cNvCxnSpPr>
            <a:cxnSpLocks/>
          </p:cNvCxnSpPr>
          <p:nvPr/>
        </p:nvCxnSpPr>
        <p:spPr>
          <a:xfrm>
            <a:off x="6804248" y="2924944"/>
            <a:ext cx="20162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4969E409-2548-4DE4-B902-A89BAC233A47}"/>
              </a:ext>
            </a:extLst>
          </p:cNvPr>
          <p:cNvCxnSpPr>
            <a:cxnSpLocks/>
          </p:cNvCxnSpPr>
          <p:nvPr/>
        </p:nvCxnSpPr>
        <p:spPr>
          <a:xfrm>
            <a:off x="6804248" y="3212976"/>
            <a:ext cx="7920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D0C473CE-3C0F-44FD-A97D-2B9C752DC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3855560"/>
            <a:ext cx="8075240" cy="2121098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90000"/>
              </a:lnSpc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l-GR" sz="1600" b="1" dirty="0"/>
              <a:t>Δ</a:t>
            </a:r>
            <a:r>
              <a:rPr lang="en-US" sz="1600" b="1" dirty="0"/>
              <a:t>X =</a:t>
            </a:r>
            <a:r>
              <a:rPr lang="en-US" sz="1600" dirty="0"/>
              <a:t>200AU*</a:t>
            </a:r>
            <a:r>
              <a:rPr lang="en-US" sz="1600" u="sng" dirty="0"/>
              <a:t>150*10</a:t>
            </a:r>
            <a:r>
              <a:rPr lang="en-US" sz="1600" u="sng" baseline="30000" dirty="0"/>
              <a:t>6</a:t>
            </a:r>
            <a:r>
              <a:rPr lang="en-US" sz="1600" u="sng" dirty="0"/>
              <a:t>km</a:t>
            </a:r>
            <a:r>
              <a:rPr lang="en-US" sz="1600" dirty="0"/>
              <a:t>=</a:t>
            </a:r>
            <a:endParaRPr lang="en-US" sz="1600" b="1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                         1AU                              </a:t>
            </a:r>
          </a:p>
          <a:p>
            <a:pPr marL="0" indent="0" algn="l" rtl="0">
              <a:lnSpc>
                <a:spcPct val="90000"/>
              </a:lnSpc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</a:t>
            </a:r>
            <a:endParaRPr lang="he-IL" sz="1600" dirty="0"/>
          </a:p>
          <a:p>
            <a:pPr marL="0" indent="0">
              <a:lnSpc>
                <a:spcPct val="90000"/>
              </a:lnSpc>
              <a:buNone/>
            </a:pPr>
            <a:endParaRPr lang="he-IL" sz="1600" dirty="0"/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84BD518D-A82F-442C-AB5C-50E422B48EC5}"/>
              </a:ext>
            </a:extLst>
          </p:cNvPr>
          <p:cNvCxnSpPr>
            <a:cxnSpLocks/>
          </p:cNvCxnSpPr>
          <p:nvPr/>
        </p:nvCxnSpPr>
        <p:spPr>
          <a:xfrm>
            <a:off x="539552" y="1556792"/>
            <a:ext cx="1656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78774083-AAAE-4CA3-B40C-57912E5CCBDE}"/>
              </a:ext>
            </a:extLst>
          </p:cNvPr>
          <p:cNvCxnSpPr>
            <a:cxnSpLocks/>
          </p:cNvCxnSpPr>
          <p:nvPr/>
        </p:nvCxnSpPr>
        <p:spPr>
          <a:xfrm>
            <a:off x="3491880" y="1772816"/>
            <a:ext cx="648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70555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565</Words>
  <Application>Microsoft Office PowerPoint</Application>
  <PresentationFormat>‫הצגה על המסך (4:3)</PresentationFormat>
  <Paragraphs>143</Paragraphs>
  <Slides>40</Slides>
  <Notes>23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40</vt:i4>
      </vt:variant>
    </vt:vector>
  </HeadingPairs>
  <TitlesOfParts>
    <vt:vector size="43" baseType="lpstr">
      <vt:lpstr>Arial</vt:lpstr>
      <vt:lpstr>Calibri</vt:lpstr>
      <vt:lpstr>ערכת נושא של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כוחות ותנועה על הארץ ובחלל</dc:title>
  <dc:creator>ort</dc:creator>
  <cp:lastModifiedBy>Liat</cp:lastModifiedBy>
  <cp:revision>118</cp:revision>
  <dcterms:created xsi:type="dcterms:W3CDTF">2015-08-31T10:46:49Z</dcterms:created>
  <dcterms:modified xsi:type="dcterms:W3CDTF">2023-03-30T08:00:33Z</dcterms:modified>
</cp:coreProperties>
</file>