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80" r:id="rId2"/>
    <p:sldId id="411" r:id="rId3"/>
    <p:sldId id="365" r:id="rId4"/>
    <p:sldId id="281" r:id="rId5"/>
    <p:sldId id="375" r:id="rId6"/>
    <p:sldId id="376" r:id="rId7"/>
    <p:sldId id="377" r:id="rId8"/>
    <p:sldId id="379" r:id="rId9"/>
    <p:sldId id="380" r:id="rId10"/>
    <p:sldId id="381" r:id="rId11"/>
    <p:sldId id="383" r:id="rId12"/>
    <p:sldId id="382" r:id="rId13"/>
    <p:sldId id="384" r:id="rId14"/>
    <p:sldId id="298" r:id="rId15"/>
    <p:sldId id="386" r:id="rId16"/>
    <p:sldId id="387" r:id="rId17"/>
    <p:sldId id="388" r:id="rId18"/>
    <p:sldId id="389" r:id="rId19"/>
    <p:sldId id="29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306" r:id="rId31"/>
    <p:sldId id="400" r:id="rId32"/>
    <p:sldId id="401" r:id="rId33"/>
    <p:sldId id="402" r:id="rId34"/>
    <p:sldId id="404" r:id="rId35"/>
    <p:sldId id="405" r:id="rId36"/>
    <p:sldId id="406" r:id="rId37"/>
    <p:sldId id="408" r:id="rId38"/>
    <p:sldId id="407" r:id="rId39"/>
    <p:sldId id="319" r:id="rId40"/>
    <p:sldId id="409" r:id="rId41"/>
    <p:sldId id="410" r:id="rId4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2364" autoAdjust="0"/>
  </p:normalViewPr>
  <p:slideViewPr>
    <p:cSldViewPr>
      <p:cViewPr varScale="1">
        <p:scale>
          <a:sx n="66" d="100"/>
          <a:sy n="66" d="100"/>
        </p:scale>
        <p:origin x="193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6CF8CA-7222-4C9E-9070-F7F22A67F083}" type="datetimeFigureOut">
              <a:rPr lang="he-IL" smtClean="0"/>
              <a:t>ח'/ניסן/תשפ"ג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B0AF35-3373-4015-863B-3DC32039F6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72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E07C5-5850-4E82-BEFA-42764B49EC5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982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3166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41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ן זה משלים כדור-הארץ סיבוב אחד מלא סביב עצמו.</a:t>
            </a:r>
            <a:br>
              <a:rPr lang="he-IL" dirty="0"/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היממה הוא 24 שעות.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05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09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130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82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938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49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97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6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635A539-5CFA-4CC9-8C15-B68507882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7" t="12200" r="27163" b="71000"/>
          <a:stretch/>
        </p:blipFill>
        <p:spPr>
          <a:xfrm>
            <a:off x="2339752" y="2564904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9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8546B78-E8C9-48EA-98E1-A5102EE78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5"/>
          <a:stretch/>
        </p:blipFill>
        <p:spPr>
          <a:xfrm>
            <a:off x="3131840" y="3572213"/>
            <a:ext cx="6012160" cy="94418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402D93A-2FF9-48C0-A2DC-8D5986362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40102" r="25588" b="48537"/>
          <a:stretch/>
        </p:blipFill>
        <p:spPr>
          <a:xfrm>
            <a:off x="430243" y="4803035"/>
            <a:ext cx="8648340" cy="107976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967AB61-4F09-4B39-9924-C2DDC7ED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5" y="609300"/>
            <a:ext cx="8644877" cy="296291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9157BD6-A76D-4365-BE9C-71E826386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188640"/>
            <a:ext cx="1079086" cy="42066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EE9683E-9385-4217-9921-89C5A4653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814" y="2919884"/>
            <a:ext cx="1438781" cy="65232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7B427E-6883-41D1-A832-05820D605C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28" r="9770"/>
          <a:stretch/>
        </p:blipFill>
        <p:spPr>
          <a:xfrm>
            <a:off x="7291781" y="2953739"/>
            <a:ext cx="808611" cy="292309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9886C3C-881A-4FA8-94D4-A216EB5A1284}"/>
              </a:ext>
            </a:extLst>
          </p:cNvPr>
          <p:cNvCxnSpPr>
            <a:cxnSpLocks/>
          </p:cNvCxnSpPr>
          <p:nvPr/>
        </p:nvCxnSpPr>
        <p:spPr>
          <a:xfrm>
            <a:off x="1547664" y="908720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C7E17D6-5991-4CAF-B67E-D93F6767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4365103"/>
            <a:ext cx="6413884" cy="90384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/>
              <a:t>d</a:t>
            </a:r>
            <a:r>
              <a:rPr lang="he-IL" sz="1000" dirty="0"/>
              <a:t>צדק-</a:t>
            </a:r>
            <a:r>
              <a:rPr lang="he-IL" sz="1000" dirty="0" err="1"/>
              <a:t>כדוה"א</a:t>
            </a:r>
            <a:r>
              <a:rPr lang="en-US" sz="1600" dirty="0"/>
              <a:t>=650,000,000km=</a:t>
            </a:r>
            <a:r>
              <a:rPr lang="en-US" sz="1600" u="sng" dirty="0"/>
              <a:t>650,000,000km</a:t>
            </a:r>
            <a:r>
              <a:rPr lang="en-US" sz="1600" dirty="0"/>
              <a:t>* </a:t>
            </a:r>
            <a:r>
              <a:rPr lang="en-US" sz="1600" u="sng" dirty="0"/>
              <a:t>         1AU           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4.3AU</a:t>
            </a:r>
            <a:r>
              <a:rPr lang="en-US" sz="1600" dirty="0"/>
              <a:t>                                   </a:t>
            </a:r>
          </a:p>
          <a:p>
            <a:pPr marL="0" indent="0" algn="l" rtl="0">
              <a:buNone/>
            </a:pPr>
            <a:r>
              <a:rPr lang="en-US" sz="1600" dirty="0"/>
              <a:t>                                                                           150,000,000km</a:t>
            </a:r>
            <a:endParaRPr lang="he-IL" sz="1600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4886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8546B78-E8C9-48EA-98E1-A5102EE78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5"/>
          <a:stretch/>
        </p:blipFill>
        <p:spPr>
          <a:xfrm>
            <a:off x="3131840" y="3572213"/>
            <a:ext cx="6012160" cy="94418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402D93A-2FF9-48C0-A2DC-8D5986362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40102" r="25588" b="48537"/>
          <a:stretch/>
        </p:blipFill>
        <p:spPr>
          <a:xfrm>
            <a:off x="430243" y="4803035"/>
            <a:ext cx="8648340" cy="107976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967AB61-4F09-4B39-9924-C2DDC7ED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5" y="609300"/>
            <a:ext cx="8644877" cy="296291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9157BD6-A76D-4365-BE9C-71E826386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188640"/>
            <a:ext cx="1079086" cy="42066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EE9683E-9385-4217-9921-89C5A4653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814" y="2919884"/>
            <a:ext cx="1438781" cy="65232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7B427E-6883-41D1-A832-05820D605C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28" r="9770"/>
          <a:stretch/>
        </p:blipFill>
        <p:spPr>
          <a:xfrm>
            <a:off x="7291781" y="2953739"/>
            <a:ext cx="808611" cy="292309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286C453-5F41-4E50-9A2E-F842EDD5651C}"/>
              </a:ext>
            </a:extLst>
          </p:cNvPr>
          <p:cNvCxnSpPr>
            <a:cxnSpLocks/>
          </p:cNvCxnSpPr>
          <p:nvPr/>
        </p:nvCxnSpPr>
        <p:spPr>
          <a:xfrm>
            <a:off x="611560" y="5517232"/>
            <a:ext cx="6705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9886C3C-881A-4FA8-94D4-A216EB5A1284}"/>
              </a:ext>
            </a:extLst>
          </p:cNvPr>
          <p:cNvCxnSpPr>
            <a:cxnSpLocks/>
          </p:cNvCxnSpPr>
          <p:nvPr/>
        </p:nvCxnSpPr>
        <p:spPr>
          <a:xfrm>
            <a:off x="1547664" y="908720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5BC19BE-7507-4483-B11B-1863EA92150C}"/>
              </a:ext>
            </a:extLst>
          </p:cNvPr>
          <p:cNvCxnSpPr>
            <a:cxnSpLocks/>
          </p:cNvCxnSpPr>
          <p:nvPr/>
        </p:nvCxnSpPr>
        <p:spPr>
          <a:xfrm>
            <a:off x="4355976" y="5157192"/>
            <a:ext cx="3549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C7E17D6-5991-4CAF-B67E-D93F6767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4365103"/>
            <a:ext cx="6413884" cy="90384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/>
              <a:t>d</a:t>
            </a:r>
            <a:r>
              <a:rPr lang="he-IL" sz="1000" dirty="0"/>
              <a:t>צדק-</a:t>
            </a:r>
            <a:r>
              <a:rPr lang="he-IL" sz="1000" dirty="0" err="1"/>
              <a:t>כדוה"א</a:t>
            </a:r>
            <a:r>
              <a:rPr lang="en-US" sz="1600" dirty="0"/>
              <a:t>=650,000,000km=</a:t>
            </a:r>
            <a:r>
              <a:rPr lang="en-US" sz="1600" u="sng" dirty="0"/>
              <a:t>650,000,000km</a:t>
            </a:r>
            <a:r>
              <a:rPr lang="en-US" sz="1600" dirty="0"/>
              <a:t>* </a:t>
            </a:r>
            <a:r>
              <a:rPr lang="en-US" sz="1600" u="sng" dirty="0"/>
              <a:t>         1AU           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4.3AU</a:t>
            </a:r>
            <a:r>
              <a:rPr lang="en-US" sz="1600" dirty="0"/>
              <a:t>                                   </a:t>
            </a:r>
          </a:p>
          <a:p>
            <a:pPr marL="0" indent="0" algn="l" rtl="0">
              <a:buNone/>
            </a:pPr>
            <a:r>
              <a:rPr lang="en-US" sz="1600" dirty="0"/>
              <a:t>                                                                           150,000,000km</a:t>
            </a:r>
            <a:endParaRPr lang="he-IL" sz="1600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3087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8546B78-E8C9-48EA-98E1-A5102EE78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5"/>
          <a:stretch/>
        </p:blipFill>
        <p:spPr>
          <a:xfrm>
            <a:off x="3131840" y="3572213"/>
            <a:ext cx="6012160" cy="94418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402D93A-2FF9-48C0-A2DC-8D5986362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40102" r="25588" b="48537"/>
          <a:stretch/>
        </p:blipFill>
        <p:spPr>
          <a:xfrm>
            <a:off x="430243" y="4803035"/>
            <a:ext cx="8648340" cy="107976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967AB61-4F09-4B39-9924-C2DDC7ED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5" y="609300"/>
            <a:ext cx="8644877" cy="296291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9157BD6-A76D-4365-BE9C-71E826386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188640"/>
            <a:ext cx="1079086" cy="42066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EE9683E-9385-4217-9921-89C5A4653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814" y="2919884"/>
            <a:ext cx="1438781" cy="65232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7B427E-6883-41D1-A832-05820D605C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28" r="9770"/>
          <a:stretch/>
        </p:blipFill>
        <p:spPr>
          <a:xfrm>
            <a:off x="7291781" y="2953739"/>
            <a:ext cx="808611" cy="292309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286C453-5F41-4E50-9A2E-F842EDD5651C}"/>
              </a:ext>
            </a:extLst>
          </p:cNvPr>
          <p:cNvCxnSpPr>
            <a:cxnSpLocks/>
          </p:cNvCxnSpPr>
          <p:nvPr/>
        </p:nvCxnSpPr>
        <p:spPr>
          <a:xfrm>
            <a:off x="611560" y="5517232"/>
            <a:ext cx="6705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9886C3C-881A-4FA8-94D4-A216EB5A1284}"/>
              </a:ext>
            </a:extLst>
          </p:cNvPr>
          <p:cNvCxnSpPr>
            <a:cxnSpLocks/>
          </p:cNvCxnSpPr>
          <p:nvPr/>
        </p:nvCxnSpPr>
        <p:spPr>
          <a:xfrm>
            <a:off x="1547664" y="908720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5BC19BE-7507-4483-B11B-1863EA92150C}"/>
              </a:ext>
            </a:extLst>
          </p:cNvPr>
          <p:cNvCxnSpPr>
            <a:cxnSpLocks/>
          </p:cNvCxnSpPr>
          <p:nvPr/>
        </p:nvCxnSpPr>
        <p:spPr>
          <a:xfrm>
            <a:off x="4355976" y="5157192"/>
            <a:ext cx="3549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C7E17D6-5991-4CAF-B67E-D93F6767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4365103"/>
            <a:ext cx="6413884" cy="90384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/>
              <a:t>d</a:t>
            </a:r>
            <a:r>
              <a:rPr lang="he-IL" sz="1000" dirty="0"/>
              <a:t>צדק-</a:t>
            </a:r>
            <a:r>
              <a:rPr lang="he-IL" sz="1000" dirty="0" err="1"/>
              <a:t>כדוה"א</a:t>
            </a:r>
            <a:r>
              <a:rPr lang="en-US" sz="1600" dirty="0"/>
              <a:t>=650,000,000km=</a:t>
            </a:r>
            <a:r>
              <a:rPr lang="en-US" sz="1600" u="sng" dirty="0"/>
              <a:t>650,000,000km</a:t>
            </a:r>
            <a:r>
              <a:rPr lang="en-US" sz="1600" dirty="0"/>
              <a:t>* </a:t>
            </a:r>
            <a:r>
              <a:rPr lang="en-US" sz="1600" u="sng" dirty="0"/>
              <a:t>         1AU           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4.3AU</a:t>
            </a:r>
            <a:r>
              <a:rPr lang="en-US" sz="1600" dirty="0"/>
              <a:t>                                   </a:t>
            </a:r>
          </a:p>
          <a:p>
            <a:pPr marL="0" indent="0" algn="l" rtl="0">
              <a:buNone/>
            </a:pPr>
            <a:r>
              <a:rPr lang="en-US" sz="1600" dirty="0"/>
              <a:t>                                                                           150,000,000km</a:t>
            </a:r>
            <a:endParaRPr lang="he-IL" sz="1600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53317DE9-C7F0-4E04-B6E4-8785598CC574}"/>
              </a:ext>
            </a:extLst>
          </p:cNvPr>
          <p:cNvSpPr txBox="1">
            <a:spLocks/>
          </p:cNvSpPr>
          <p:nvPr/>
        </p:nvSpPr>
        <p:spPr>
          <a:xfrm>
            <a:off x="210094" y="5437806"/>
            <a:ext cx="7632848" cy="14201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V 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t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=</a:t>
            </a:r>
            <a:r>
              <a:rPr lang="en-US" sz="1600" b="1" u="sng" dirty="0"/>
              <a:t> </a:t>
            </a:r>
            <a:r>
              <a:rPr lang="en-US" sz="1600" b="1" dirty="0"/>
              <a:t>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</a:t>
            </a:r>
            <a:r>
              <a:rPr lang="en-US" sz="1600" b="1" dirty="0"/>
              <a:t>  V</a:t>
            </a:r>
            <a:r>
              <a:rPr lang="en-US" sz="1600" dirty="0"/>
              <a:t>    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94159C05-C89A-48C5-B6C2-4B7FA3D5D94E}"/>
              </a:ext>
            </a:extLst>
          </p:cNvPr>
          <p:cNvSpPr/>
          <p:nvPr/>
        </p:nvSpPr>
        <p:spPr>
          <a:xfrm>
            <a:off x="178997" y="5710190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70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8546B78-E8C9-48EA-98E1-A5102EE78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5"/>
          <a:stretch/>
        </p:blipFill>
        <p:spPr>
          <a:xfrm>
            <a:off x="3131840" y="3572213"/>
            <a:ext cx="6012160" cy="94418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402D93A-2FF9-48C0-A2DC-8D5986362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40102" r="25588" b="48537"/>
          <a:stretch/>
        </p:blipFill>
        <p:spPr>
          <a:xfrm>
            <a:off x="430243" y="4803035"/>
            <a:ext cx="8648340" cy="107976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967AB61-4F09-4B39-9924-C2DDC7ED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05" y="609300"/>
            <a:ext cx="8644877" cy="296291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9157BD6-A76D-4365-BE9C-71E826386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188640"/>
            <a:ext cx="1079086" cy="42066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EE9683E-9385-4217-9921-89C5A4653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814" y="2919884"/>
            <a:ext cx="1438781" cy="65232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7B427E-6883-41D1-A832-05820D605C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28" r="9770"/>
          <a:stretch/>
        </p:blipFill>
        <p:spPr>
          <a:xfrm>
            <a:off x="7291781" y="2953739"/>
            <a:ext cx="808611" cy="292309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286C453-5F41-4E50-9A2E-F842EDD5651C}"/>
              </a:ext>
            </a:extLst>
          </p:cNvPr>
          <p:cNvCxnSpPr>
            <a:cxnSpLocks/>
          </p:cNvCxnSpPr>
          <p:nvPr/>
        </p:nvCxnSpPr>
        <p:spPr>
          <a:xfrm>
            <a:off x="611560" y="5517232"/>
            <a:ext cx="6705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9886C3C-881A-4FA8-94D4-A216EB5A1284}"/>
              </a:ext>
            </a:extLst>
          </p:cNvPr>
          <p:cNvCxnSpPr>
            <a:cxnSpLocks/>
          </p:cNvCxnSpPr>
          <p:nvPr/>
        </p:nvCxnSpPr>
        <p:spPr>
          <a:xfrm>
            <a:off x="1547664" y="908720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5BC19BE-7507-4483-B11B-1863EA92150C}"/>
              </a:ext>
            </a:extLst>
          </p:cNvPr>
          <p:cNvCxnSpPr>
            <a:cxnSpLocks/>
          </p:cNvCxnSpPr>
          <p:nvPr/>
        </p:nvCxnSpPr>
        <p:spPr>
          <a:xfrm>
            <a:off x="4355976" y="5157192"/>
            <a:ext cx="3549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C7E17D6-5991-4CAF-B67E-D93F6767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4365103"/>
            <a:ext cx="6413884" cy="90384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/>
              <a:t>d</a:t>
            </a:r>
            <a:r>
              <a:rPr lang="he-IL" sz="1000" dirty="0"/>
              <a:t>צדק-</a:t>
            </a:r>
            <a:r>
              <a:rPr lang="he-IL" sz="1000" dirty="0" err="1"/>
              <a:t>כדוה"א</a:t>
            </a:r>
            <a:r>
              <a:rPr lang="en-US" sz="1600" dirty="0"/>
              <a:t>=650,000,000km=</a:t>
            </a:r>
            <a:r>
              <a:rPr lang="en-US" sz="1600" u="sng" dirty="0"/>
              <a:t>650,000,000km</a:t>
            </a:r>
            <a:r>
              <a:rPr lang="en-US" sz="1600" dirty="0"/>
              <a:t>* </a:t>
            </a:r>
            <a:r>
              <a:rPr lang="en-US" sz="1600" u="sng" dirty="0"/>
              <a:t>         1AU           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4.3AU</a:t>
            </a:r>
            <a:r>
              <a:rPr lang="en-US" sz="1600" dirty="0"/>
              <a:t>                                   </a:t>
            </a:r>
          </a:p>
          <a:p>
            <a:pPr marL="0" indent="0" algn="l" rtl="0">
              <a:buNone/>
            </a:pPr>
            <a:r>
              <a:rPr lang="en-US" sz="1600" dirty="0"/>
              <a:t>                                                                           150,000,000km</a:t>
            </a:r>
            <a:endParaRPr lang="he-IL" sz="1600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53317DE9-C7F0-4E04-B6E4-8785598CC574}"/>
              </a:ext>
            </a:extLst>
          </p:cNvPr>
          <p:cNvSpPr txBox="1">
            <a:spLocks/>
          </p:cNvSpPr>
          <p:nvPr/>
        </p:nvSpPr>
        <p:spPr>
          <a:xfrm>
            <a:off x="210094" y="5437806"/>
            <a:ext cx="7632848" cy="14201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V 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t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=</a:t>
            </a:r>
            <a:r>
              <a:rPr lang="en-US" sz="1600" u="sng" dirty="0"/>
              <a:t>650,000,000km 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2,166.67sec.</a:t>
            </a:r>
            <a:r>
              <a:rPr lang="en-US" sz="1600" b="1" u="sng" dirty="0"/>
              <a:t> </a:t>
            </a:r>
            <a:r>
              <a:rPr lang="en-US" sz="1600" b="1" dirty="0"/>
              <a:t>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</a:t>
            </a:r>
            <a:r>
              <a:rPr lang="en-US" sz="1600" b="1" dirty="0"/>
              <a:t>  V</a:t>
            </a:r>
            <a:r>
              <a:rPr lang="en-US" sz="1600" dirty="0"/>
              <a:t>    300,000</a:t>
            </a:r>
            <a:r>
              <a:rPr lang="en-US" sz="1600" u="sng" dirty="0"/>
              <a:t>km</a:t>
            </a:r>
            <a:r>
              <a:rPr lang="en-US" sz="1600" dirty="0"/>
              <a:t>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 sec. </a:t>
            </a:r>
            <a:endParaRPr lang="he-IL" sz="1600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94159C05-C89A-48C5-B6C2-4B7FA3D5D94E}"/>
              </a:ext>
            </a:extLst>
          </p:cNvPr>
          <p:cNvSpPr/>
          <p:nvPr/>
        </p:nvSpPr>
        <p:spPr>
          <a:xfrm>
            <a:off x="178997" y="5710190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646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16D9791-6BA8-4C6C-8017-4ED92551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88640"/>
            <a:ext cx="725487" cy="28653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D656E1F-A323-4E89-A3CE-C1F5D69F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94527"/>
            <a:ext cx="8070304" cy="314912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3D56282-2802-4E03-AC95-46C5D15B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393" y="519078"/>
            <a:ext cx="634648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16D9791-6BA8-4C6C-8017-4ED92551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88640"/>
            <a:ext cx="725487" cy="28653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D656E1F-A323-4E89-A3CE-C1F5D69F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94527"/>
            <a:ext cx="8070304" cy="314912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3D56282-2802-4E03-AC95-46C5D15B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393" y="519078"/>
            <a:ext cx="6346486" cy="286537"/>
          </a:xfrm>
          <a:prstGeom prst="rect">
            <a:avLst/>
          </a:prstGeom>
        </p:spPr>
      </p:pic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9A17B803-1EAE-4DF6-A220-CC8076C926A9}"/>
              </a:ext>
            </a:extLst>
          </p:cNvPr>
          <p:cNvCxnSpPr>
            <a:cxnSpLocks/>
          </p:cNvCxnSpPr>
          <p:nvPr/>
        </p:nvCxnSpPr>
        <p:spPr>
          <a:xfrm flipV="1">
            <a:off x="2555776" y="794527"/>
            <a:ext cx="4125962" cy="11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0F408DC2-BCB9-4CC9-9F00-6420282788D3}"/>
              </a:ext>
            </a:extLst>
          </p:cNvPr>
          <p:cNvCxnSpPr>
            <a:cxnSpLocks/>
          </p:cNvCxnSpPr>
          <p:nvPr/>
        </p:nvCxnSpPr>
        <p:spPr>
          <a:xfrm>
            <a:off x="4499992" y="1124744"/>
            <a:ext cx="1029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1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16D9791-6BA8-4C6C-8017-4ED92551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88640"/>
            <a:ext cx="725487" cy="28653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D656E1F-A323-4E89-A3CE-C1F5D69F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94527"/>
            <a:ext cx="8070304" cy="314912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3D56282-2802-4E03-AC95-46C5D15B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393" y="519078"/>
            <a:ext cx="6346486" cy="286537"/>
          </a:xfrm>
          <a:prstGeom prst="rect">
            <a:avLst/>
          </a:prstGeom>
        </p:spPr>
      </p:pic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9A17B803-1EAE-4DF6-A220-CC8076C926A9}"/>
              </a:ext>
            </a:extLst>
          </p:cNvPr>
          <p:cNvCxnSpPr>
            <a:cxnSpLocks/>
          </p:cNvCxnSpPr>
          <p:nvPr/>
        </p:nvCxnSpPr>
        <p:spPr>
          <a:xfrm flipV="1">
            <a:off x="2555776" y="794527"/>
            <a:ext cx="4125962" cy="11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0F408DC2-BCB9-4CC9-9F00-6420282788D3}"/>
              </a:ext>
            </a:extLst>
          </p:cNvPr>
          <p:cNvCxnSpPr>
            <a:cxnSpLocks/>
          </p:cNvCxnSpPr>
          <p:nvPr/>
        </p:nvCxnSpPr>
        <p:spPr>
          <a:xfrm>
            <a:off x="4499992" y="1124744"/>
            <a:ext cx="1029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A5445D3A-352D-4925-BF29-3BEDDA80B8E3}"/>
              </a:ext>
            </a:extLst>
          </p:cNvPr>
          <p:cNvSpPr txBox="1">
            <a:spLocks/>
          </p:cNvSpPr>
          <p:nvPr/>
        </p:nvSpPr>
        <p:spPr>
          <a:xfrm>
            <a:off x="2479393" y="2155788"/>
            <a:ext cx="1224136" cy="3632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0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כוח החיכוך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 עם המשטח</a:t>
            </a:r>
            <a:endParaRPr lang="he-IL" sz="105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02E64C38-701C-426C-8A92-D852636D71C7}"/>
              </a:ext>
            </a:extLst>
          </p:cNvPr>
          <p:cNvSpPr txBox="1">
            <a:spLocks/>
          </p:cNvSpPr>
          <p:nvPr/>
        </p:nvSpPr>
        <p:spPr>
          <a:xfrm>
            <a:off x="6932943" y="2155787"/>
            <a:ext cx="1224136" cy="3632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0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כוח החיכוך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 עם האוויר/ התנגדות האוויר</a:t>
            </a:r>
            <a:endParaRPr lang="he-IL" sz="105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299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16D9791-6BA8-4C6C-8017-4ED92551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88640"/>
            <a:ext cx="725487" cy="28653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D656E1F-A323-4E89-A3CE-C1F5D69F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94527"/>
            <a:ext cx="8070304" cy="314912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3D56282-2802-4E03-AC95-46C5D15B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393" y="519078"/>
            <a:ext cx="6346486" cy="286537"/>
          </a:xfrm>
          <a:prstGeom prst="rect">
            <a:avLst/>
          </a:prstGeom>
        </p:spPr>
      </p:pic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9A17B803-1EAE-4DF6-A220-CC8076C926A9}"/>
              </a:ext>
            </a:extLst>
          </p:cNvPr>
          <p:cNvCxnSpPr>
            <a:cxnSpLocks/>
          </p:cNvCxnSpPr>
          <p:nvPr/>
        </p:nvCxnSpPr>
        <p:spPr>
          <a:xfrm flipV="1">
            <a:off x="2555776" y="794527"/>
            <a:ext cx="4125962" cy="11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A5445D3A-352D-4925-BF29-3BEDDA80B8E3}"/>
              </a:ext>
            </a:extLst>
          </p:cNvPr>
          <p:cNvSpPr txBox="1">
            <a:spLocks/>
          </p:cNvSpPr>
          <p:nvPr/>
        </p:nvSpPr>
        <p:spPr>
          <a:xfrm>
            <a:off x="2479393" y="2155788"/>
            <a:ext cx="1224136" cy="3632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0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כוח החיכוך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 עם המשטח</a:t>
            </a:r>
            <a:endParaRPr lang="he-IL" sz="105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02E64C38-701C-426C-8A92-D852636D71C7}"/>
              </a:ext>
            </a:extLst>
          </p:cNvPr>
          <p:cNvSpPr txBox="1">
            <a:spLocks/>
          </p:cNvSpPr>
          <p:nvPr/>
        </p:nvSpPr>
        <p:spPr>
          <a:xfrm>
            <a:off x="6932943" y="2155787"/>
            <a:ext cx="1224136" cy="3632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0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כוח החיכוך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 עם האוויר/ התנגדות האוויר</a:t>
            </a:r>
            <a:endParaRPr lang="he-IL" sz="1050" dirty="0">
              <a:highlight>
                <a:srgbClr val="FFFF00"/>
              </a:highlight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D2EFF38D-1052-4BEE-B04D-6D321CFB6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20" y="3789040"/>
            <a:ext cx="8373552" cy="2549882"/>
          </a:xfrm>
          <a:prstGeom prst="rect">
            <a:avLst/>
          </a:prstGeom>
        </p:spPr>
      </p:pic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0F408DC2-BCB9-4CC9-9F00-6420282788D3}"/>
              </a:ext>
            </a:extLst>
          </p:cNvPr>
          <p:cNvCxnSpPr>
            <a:cxnSpLocks/>
          </p:cNvCxnSpPr>
          <p:nvPr/>
        </p:nvCxnSpPr>
        <p:spPr>
          <a:xfrm>
            <a:off x="4716016" y="4293096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386009E-A963-418D-866C-16B78DD7E255}"/>
              </a:ext>
            </a:extLst>
          </p:cNvPr>
          <p:cNvCxnSpPr>
            <a:cxnSpLocks/>
          </p:cNvCxnSpPr>
          <p:nvPr/>
        </p:nvCxnSpPr>
        <p:spPr>
          <a:xfrm flipV="1">
            <a:off x="899592" y="4288287"/>
            <a:ext cx="1245642" cy="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4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16D9791-6BA8-4C6C-8017-4ED92551D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88640"/>
            <a:ext cx="725487" cy="28653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D656E1F-A323-4E89-A3CE-C1F5D69FD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794527"/>
            <a:ext cx="8070304" cy="314912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3D56282-2802-4E03-AC95-46C5D15BE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393" y="519078"/>
            <a:ext cx="6346486" cy="286537"/>
          </a:xfrm>
          <a:prstGeom prst="rect">
            <a:avLst/>
          </a:prstGeom>
        </p:spPr>
      </p:pic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9A17B803-1EAE-4DF6-A220-CC8076C926A9}"/>
              </a:ext>
            </a:extLst>
          </p:cNvPr>
          <p:cNvCxnSpPr>
            <a:cxnSpLocks/>
          </p:cNvCxnSpPr>
          <p:nvPr/>
        </p:nvCxnSpPr>
        <p:spPr>
          <a:xfrm flipV="1">
            <a:off x="2555776" y="794527"/>
            <a:ext cx="4125962" cy="11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A5445D3A-352D-4925-BF29-3BEDDA80B8E3}"/>
              </a:ext>
            </a:extLst>
          </p:cNvPr>
          <p:cNvSpPr txBox="1">
            <a:spLocks/>
          </p:cNvSpPr>
          <p:nvPr/>
        </p:nvSpPr>
        <p:spPr>
          <a:xfrm>
            <a:off x="2479393" y="2155788"/>
            <a:ext cx="1224136" cy="3632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0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כוח החיכוך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 עם המשטח</a:t>
            </a:r>
            <a:endParaRPr lang="he-IL" sz="105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02E64C38-701C-426C-8A92-D852636D71C7}"/>
              </a:ext>
            </a:extLst>
          </p:cNvPr>
          <p:cNvSpPr txBox="1">
            <a:spLocks/>
          </p:cNvSpPr>
          <p:nvPr/>
        </p:nvSpPr>
        <p:spPr>
          <a:xfrm>
            <a:off x="6932943" y="2155787"/>
            <a:ext cx="1224136" cy="3632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0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כוח החיכוך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050" b="1" dirty="0">
                <a:highlight>
                  <a:srgbClr val="FFFF00"/>
                </a:highlight>
              </a:rPr>
              <a:t> עם האוויר/ התנגדות האוויר</a:t>
            </a:r>
            <a:endParaRPr lang="he-IL" sz="1050" dirty="0">
              <a:highlight>
                <a:srgbClr val="FFFF00"/>
              </a:highlight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D2EFF38D-1052-4BEE-B04D-6D321CFB6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20" y="3789040"/>
            <a:ext cx="8373552" cy="2549882"/>
          </a:xfrm>
          <a:prstGeom prst="rect">
            <a:avLst/>
          </a:prstGeom>
        </p:spPr>
      </p:pic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0F408DC2-BCB9-4CC9-9F00-6420282788D3}"/>
              </a:ext>
            </a:extLst>
          </p:cNvPr>
          <p:cNvCxnSpPr>
            <a:cxnSpLocks/>
          </p:cNvCxnSpPr>
          <p:nvPr/>
        </p:nvCxnSpPr>
        <p:spPr>
          <a:xfrm>
            <a:off x="4716016" y="4293096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386009E-A963-418D-866C-16B78DD7E255}"/>
              </a:ext>
            </a:extLst>
          </p:cNvPr>
          <p:cNvCxnSpPr>
            <a:cxnSpLocks/>
          </p:cNvCxnSpPr>
          <p:nvPr/>
        </p:nvCxnSpPr>
        <p:spPr>
          <a:xfrm flipV="1">
            <a:off x="899592" y="4288287"/>
            <a:ext cx="1245642" cy="4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1F8CEE34-3D93-4698-8B14-4A28088DF1AD}"/>
              </a:ext>
            </a:extLst>
          </p:cNvPr>
          <p:cNvSpPr txBox="1">
            <a:spLocks/>
          </p:cNvSpPr>
          <p:nvPr/>
        </p:nvSpPr>
        <p:spPr>
          <a:xfrm>
            <a:off x="3851920" y="5048790"/>
            <a:ext cx="4680520" cy="45366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50" dirty="0">
                <a:highlight>
                  <a:srgbClr val="FFFF00"/>
                </a:highlight>
              </a:rPr>
              <a:t>2. מהירות האופנוע לא </a:t>
            </a:r>
            <a:r>
              <a:rPr lang="he-IL" sz="1650" dirty="0" err="1">
                <a:highlight>
                  <a:srgbClr val="FFFF00"/>
                </a:highlight>
              </a:rPr>
              <a:t>היתה</a:t>
            </a:r>
            <a:r>
              <a:rPr lang="he-IL" sz="1650" dirty="0">
                <a:highlight>
                  <a:srgbClr val="FFFF00"/>
                </a:highlight>
              </a:rPr>
              <a:t> משתנה.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AE7A3D85-A0B6-44AD-8004-C7A3765726E2}"/>
              </a:ext>
            </a:extLst>
          </p:cNvPr>
          <p:cNvSpPr/>
          <p:nvPr/>
        </p:nvSpPr>
        <p:spPr>
          <a:xfrm>
            <a:off x="467544" y="5048790"/>
            <a:ext cx="348238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b="1" dirty="0">
                <a:solidFill>
                  <a:schemeClr val="tx1"/>
                </a:solidFill>
              </a:rPr>
              <a:t>∑F=0</a:t>
            </a:r>
            <a:endParaRPr lang="he-IL" b="1" dirty="0">
              <a:solidFill>
                <a:schemeClr val="tx1"/>
              </a:solidFill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5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9C066C2-C104-473D-A756-CAFE2AC68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04" y="1159602"/>
            <a:ext cx="6883230" cy="19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E2A8A6-5C24-AD26-ADEF-243503D3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F33A09-E445-197A-FE0F-3D3C1E0E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70330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9C066C2-C104-473D-A756-CAFE2AC68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04" y="1159602"/>
            <a:ext cx="6883230" cy="1909357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1C941A32-5916-4F0A-9E40-B0C6F37ADDE1}"/>
              </a:ext>
            </a:extLst>
          </p:cNvPr>
          <p:cNvCxnSpPr>
            <a:cxnSpLocks/>
          </p:cNvCxnSpPr>
          <p:nvPr/>
        </p:nvCxnSpPr>
        <p:spPr>
          <a:xfrm>
            <a:off x="899592" y="1044070"/>
            <a:ext cx="6070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2F6B5FA8-8F49-4E4A-BF96-4BA160D26AE8}"/>
              </a:ext>
            </a:extLst>
          </p:cNvPr>
          <p:cNvCxnSpPr>
            <a:cxnSpLocks/>
          </p:cNvCxnSpPr>
          <p:nvPr/>
        </p:nvCxnSpPr>
        <p:spPr>
          <a:xfrm>
            <a:off x="4810917" y="1412776"/>
            <a:ext cx="2230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5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9C066C2-C104-473D-A756-CAFE2AC68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04" y="1159602"/>
            <a:ext cx="6883230" cy="1909357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1C941A32-5916-4F0A-9E40-B0C6F37ADDE1}"/>
              </a:ext>
            </a:extLst>
          </p:cNvPr>
          <p:cNvCxnSpPr>
            <a:cxnSpLocks/>
          </p:cNvCxnSpPr>
          <p:nvPr/>
        </p:nvCxnSpPr>
        <p:spPr>
          <a:xfrm>
            <a:off x="899592" y="1044070"/>
            <a:ext cx="6070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2F6B5FA8-8F49-4E4A-BF96-4BA160D26AE8}"/>
              </a:ext>
            </a:extLst>
          </p:cNvPr>
          <p:cNvCxnSpPr>
            <a:cxnSpLocks/>
          </p:cNvCxnSpPr>
          <p:nvPr/>
        </p:nvCxnSpPr>
        <p:spPr>
          <a:xfrm>
            <a:off x="4810917" y="1412776"/>
            <a:ext cx="2230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368A484A-54AE-4176-B7FF-AF2863740F0F}"/>
              </a:ext>
            </a:extLst>
          </p:cNvPr>
          <p:cNvSpPr txBox="1">
            <a:spLocks/>
          </p:cNvSpPr>
          <p:nvPr/>
        </p:nvSpPr>
        <p:spPr>
          <a:xfrm>
            <a:off x="6948264" y="1733215"/>
            <a:ext cx="1562670" cy="39643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50" dirty="0">
                <a:highlight>
                  <a:srgbClr val="FFFF00"/>
                </a:highlight>
              </a:rPr>
              <a:t>1.  קבוע הקפיץ</a:t>
            </a:r>
          </a:p>
        </p:txBody>
      </p:sp>
    </p:spTree>
    <p:extLst>
      <p:ext uri="{BB962C8B-B14F-4D97-AF65-F5344CB8AC3E}">
        <p14:creationId xmlns:p14="http://schemas.microsoft.com/office/powerpoint/2010/main" val="197870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79C13DE-36EB-422F-B13A-FBAA7DF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124744"/>
            <a:ext cx="5143117" cy="14258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54EADB0-2A9D-4FD0-921C-A8AFABBCB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83" y="1212280"/>
            <a:ext cx="1318258" cy="437696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D141C6-9980-4412-8BD5-B3E0E32BA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517" y="2550604"/>
            <a:ext cx="6741689" cy="17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3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79C13DE-36EB-422F-B13A-FBAA7DF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124744"/>
            <a:ext cx="5143117" cy="14258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54EADB0-2A9D-4FD0-921C-A8AFABBCB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83" y="1212280"/>
            <a:ext cx="1318258" cy="437696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D141C6-9980-4412-8BD5-B3E0E32BA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517" y="2550604"/>
            <a:ext cx="6741689" cy="1756793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506F5C3-2EED-4A91-8B31-AB03F0724774}"/>
              </a:ext>
            </a:extLst>
          </p:cNvPr>
          <p:cNvCxnSpPr>
            <a:cxnSpLocks/>
          </p:cNvCxnSpPr>
          <p:nvPr/>
        </p:nvCxnSpPr>
        <p:spPr>
          <a:xfrm>
            <a:off x="3995936" y="314096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ED9EA7E-B8E5-4BF4-B6E1-2A955D02543F}"/>
              </a:ext>
            </a:extLst>
          </p:cNvPr>
          <p:cNvCxnSpPr>
            <a:cxnSpLocks/>
          </p:cNvCxnSpPr>
          <p:nvPr/>
        </p:nvCxnSpPr>
        <p:spPr>
          <a:xfrm>
            <a:off x="7740352" y="3155250"/>
            <a:ext cx="646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4F940B12-F2AB-4044-8679-02171DC33BA6}"/>
              </a:ext>
            </a:extLst>
          </p:cNvPr>
          <p:cNvCxnSpPr>
            <a:cxnSpLocks/>
          </p:cNvCxnSpPr>
          <p:nvPr/>
        </p:nvCxnSpPr>
        <p:spPr>
          <a:xfrm>
            <a:off x="4788024" y="3573016"/>
            <a:ext cx="2014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8AA68BA-17C8-40C6-B996-ADB56872B1FC}"/>
              </a:ext>
            </a:extLst>
          </p:cNvPr>
          <p:cNvCxnSpPr>
            <a:cxnSpLocks/>
          </p:cNvCxnSpPr>
          <p:nvPr/>
        </p:nvCxnSpPr>
        <p:spPr>
          <a:xfrm>
            <a:off x="6802861" y="386104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261B0DFC-E7A0-4680-A613-3B2F64C6A468}"/>
              </a:ext>
            </a:extLst>
          </p:cNvPr>
          <p:cNvCxnSpPr>
            <a:cxnSpLocks/>
          </p:cNvCxnSpPr>
          <p:nvPr/>
        </p:nvCxnSpPr>
        <p:spPr>
          <a:xfrm>
            <a:off x="6372200" y="4149080"/>
            <a:ext cx="15107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886D560D-AC2D-42C7-A193-C841F7322BFE}"/>
              </a:ext>
            </a:extLst>
          </p:cNvPr>
          <p:cNvCxnSpPr>
            <a:cxnSpLocks/>
          </p:cNvCxnSpPr>
          <p:nvPr/>
        </p:nvCxnSpPr>
        <p:spPr>
          <a:xfrm>
            <a:off x="3851920" y="4149080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3489F807-4E9A-4E9F-AFB3-19F3DB1F1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8" y="5373172"/>
            <a:ext cx="597636" cy="2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5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79C13DE-36EB-422F-B13A-FBAA7DF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124744"/>
            <a:ext cx="5143117" cy="14258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54EADB0-2A9D-4FD0-921C-A8AFABBCB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83" y="1212280"/>
            <a:ext cx="1318258" cy="437696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D141C6-9980-4412-8BD5-B3E0E32BA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517" y="2550604"/>
            <a:ext cx="6741689" cy="1756793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506F5C3-2EED-4A91-8B31-AB03F0724774}"/>
              </a:ext>
            </a:extLst>
          </p:cNvPr>
          <p:cNvCxnSpPr>
            <a:cxnSpLocks/>
          </p:cNvCxnSpPr>
          <p:nvPr/>
        </p:nvCxnSpPr>
        <p:spPr>
          <a:xfrm>
            <a:off x="3995936" y="314096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ED9EA7E-B8E5-4BF4-B6E1-2A955D02543F}"/>
              </a:ext>
            </a:extLst>
          </p:cNvPr>
          <p:cNvCxnSpPr>
            <a:cxnSpLocks/>
          </p:cNvCxnSpPr>
          <p:nvPr/>
        </p:nvCxnSpPr>
        <p:spPr>
          <a:xfrm>
            <a:off x="7740352" y="3155250"/>
            <a:ext cx="646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4F940B12-F2AB-4044-8679-02171DC33BA6}"/>
              </a:ext>
            </a:extLst>
          </p:cNvPr>
          <p:cNvCxnSpPr>
            <a:cxnSpLocks/>
          </p:cNvCxnSpPr>
          <p:nvPr/>
        </p:nvCxnSpPr>
        <p:spPr>
          <a:xfrm>
            <a:off x="4788024" y="3573016"/>
            <a:ext cx="2014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8AA68BA-17C8-40C6-B996-ADB56872B1FC}"/>
              </a:ext>
            </a:extLst>
          </p:cNvPr>
          <p:cNvCxnSpPr>
            <a:cxnSpLocks/>
          </p:cNvCxnSpPr>
          <p:nvPr/>
        </p:nvCxnSpPr>
        <p:spPr>
          <a:xfrm>
            <a:off x="6802861" y="386104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261B0DFC-E7A0-4680-A613-3B2F64C6A468}"/>
              </a:ext>
            </a:extLst>
          </p:cNvPr>
          <p:cNvCxnSpPr>
            <a:cxnSpLocks/>
          </p:cNvCxnSpPr>
          <p:nvPr/>
        </p:nvCxnSpPr>
        <p:spPr>
          <a:xfrm>
            <a:off x="6372200" y="4149080"/>
            <a:ext cx="15107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886D560D-AC2D-42C7-A193-C841F7322BFE}"/>
              </a:ext>
            </a:extLst>
          </p:cNvPr>
          <p:cNvCxnSpPr>
            <a:cxnSpLocks/>
          </p:cNvCxnSpPr>
          <p:nvPr/>
        </p:nvCxnSpPr>
        <p:spPr>
          <a:xfrm>
            <a:off x="3851920" y="4149080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3489F807-4E9A-4E9F-AFB3-19F3DB1F1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8" y="5373172"/>
            <a:ext cx="597636" cy="216068"/>
          </a:xfrm>
          <a:prstGeom prst="rect">
            <a:avLst/>
          </a:prstGeom>
        </p:spPr>
      </p:pic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8234959E-38DD-4506-80AB-10D2E5320D3B}"/>
              </a:ext>
            </a:extLst>
          </p:cNvPr>
          <p:cNvSpPr txBox="1">
            <a:spLocks/>
          </p:cNvSpPr>
          <p:nvPr/>
        </p:nvSpPr>
        <p:spPr>
          <a:xfrm>
            <a:off x="1502325" y="4113933"/>
            <a:ext cx="7632848" cy="14201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sp</a:t>
            </a:r>
            <a:r>
              <a:rPr lang="en-US" sz="1600" b="1" dirty="0"/>
              <a:t> =k*</a:t>
            </a:r>
            <a:r>
              <a:rPr lang="el-GR" sz="1600" b="1" dirty="0"/>
              <a:t>Δ</a:t>
            </a:r>
            <a:r>
              <a:rPr lang="en-US" sz="1600" b="1" dirty="0"/>
              <a:t>X =&gt; </a:t>
            </a:r>
            <a:r>
              <a:rPr lang="en-US" sz="1600" dirty="0"/>
              <a:t> </a:t>
            </a:r>
            <a:r>
              <a:rPr lang="en-US" sz="1600" b="1" dirty="0"/>
              <a:t>k= </a:t>
            </a:r>
            <a:r>
              <a:rPr lang="en-US" sz="1600" b="1" u="sng" dirty="0">
                <a:solidFill>
                  <a:prstClr val="black"/>
                </a:solidFill>
              </a:rPr>
              <a:t>F</a:t>
            </a:r>
            <a:r>
              <a:rPr lang="en-US" sz="1600" b="1" u="sng" baseline="-25000" dirty="0">
                <a:solidFill>
                  <a:prstClr val="black"/>
                </a:solidFill>
              </a:rPr>
              <a:t>sp</a:t>
            </a:r>
            <a:r>
              <a:rPr lang="en-US" sz="1600" b="1" dirty="0"/>
              <a:t> =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        </a:t>
            </a:r>
            <a:r>
              <a:rPr lang="el-GR" sz="1600" b="1" dirty="0"/>
              <a:t>Δ</a:t>
            </a:r>
            <a:r>
              <a:rPr lang="en-US" sz="1600" b="1" dirty="0"/>
              <a:t>X</a:t>
            </a:r>
            <a:endParaRPr lang="en-US" sz="1600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0BBE294-C033-424E-BD7B-4B4D2CD32F21}"/>
              </a:ext>
            </a:extLst>
          </p:cNvPr>
          <p:cNvSpPr/>
          <p:nvPr/>
        </p:nvSpPr>
        <p:spPr>
          <a:xfrm>
            <a:off x="1562110" y="4344698"/>
            <a:ext cx="849650" cy="380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38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79C13DE-36EB-422F-B13A-FBAA7DF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124744"/>
            <a:ext cx="5143117" cy="14258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54EADB0-2A9D-4FD0-921C-A8AFABBCB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83" y="1212280"/>
            <a:ext cx="1318258" cy="437696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D141C6-9980-4412-8BD5-B3E0E32BA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517" y="2550604"/>
            <a:ext cx="6741689" cy="1756793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506F5C3-2EED-4A91-8B31-AB03F0724774}"/>
              </a:ext>
            </a:extLst>
          </p:cNvPr>
          <p:cNvCxnSpPr>
            <a:cxnSpLocks/>
          </p:cNvCxnSpPr>
          <p:nvPr/>
        </p:nvCxnSpPr>
        <p:spPr>
          <a:xfrm>
            <a:off x="3995936" y="314096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ED9EA7E-B8E5-4BF4-B6E1-2A955D02543F}"/>
              </a:ext>
            </a:extLst>
          </p:cNvPr>
          <p:cNvCxnSpPr>
            <a:cxnSpLocks/>
          </p:cNvCxnSpPr>
          <p:nvPr/>
        </p:nvCxnSpPr>
        <p:spPr>
          <a:xfrm>
            <a:off x="7740352" y="3155250"/>
            <a:ext cx="646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4F940B12-F2AB-4044-8679-02171DC33BA6}"/>
              </a:ext>
            </a:extLst>
          </p:cNvPr>
          <p:cNvCxnSpPr>
            <a:cxnSpLocks/>
          </p:cNvCxnSpPr>
          <p:nvPr/>
        </p:nvCxnSpPr>
        <p:spPr>
          <a:xfrm>
            <a:off x="4788024" y="3573016"/>
            <a:ext cx="2014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8AA68BA-17C8-40C6-B996-ADB56872B1FC}"/>
              </a:ext>
            </a:extLst>
          </p:cNvPr>
          <p:cNvCxnSpPr>
            <a:cxnSpLocks/>
          </p:cNvCxnSpPr>
          <p:nvPr/>
        </p:nvCxnSpPr>
        <p:spPr>
          <a:xfrm>
            <a:off x="6802861" y="386104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261B0DFC-E7A0-4680-A613-3B2F64C6A468}"/>
              </a:ext>
            </a:extLst>
          </p:cNvPr>
          <p:cNvCxnSpPr>
            <a:cxnSpLocks/>
          </p:cNvCxnSpPr>
          <p:nvPr/>
        </p:nvCxnSpPr>
        <p:spPr>
          <a:xfrm>
            <a:off x="6372200" y="4149080"/>
            <a:ext cx="15107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886D560D-AC2D-42C7-A193-C841F7322BFE}"/>
              </a:ext>
            </a:extLst>
          </p:cNvPr>
          <p:cNvCxnSpPr>
            <a:cxnSpLocks/>
          </p:cNvCxnSpPr>
          <p:nvPr/>
        </p:nvCxnSpPr>
        <p:spPr>
          <a:xfrm>
            <a:off x="3851920" y="4149080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3489F807-4E9A-4E9F-AFB3-19F3DB1F1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8" y="5373172"/>
            <a:ext cx="597636" cy="216068"/>
          </a:xfrm>
          <a:prstGeom prst="rect">
            <a:avLst/>
          </a:prstGeom>
        </p:spPr>
      </p:pic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8234959E-38DD-4506-80AB-10D2E5320D3B}"/>
              </a:ext>
            </a:extLst>
          </p:cNvPr>
          <p:cNvSpPr txBox="1">
            <a:spLocks/>
          </p:cNvSpPr>
          <p:nvPr/>
        </p:nvSpPr>
        <p:spPr>
          <a:xfrm>
            <a:off x="1502325" y="4113933"/>
            <a:ext cx="7632848" cy="14201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sp</a:t>
            </a:r>
            <a:r>
              <a:rPr lang="en-US" sz="1600" b="1" dirty="0"/>
              <a:t> =k*</a:t>
            </a:r>
            <a:r>
              <a:rPr lang="el-GR" sz="1600" b="1" dirty="0"/>
              <a:t>Δ</a:t>
            </a:r>
            <a:r>
              <a:rPr lang="en-US" sz="1600" b="1" dirty="0"/>
              <a:t>X =&gt; </a:t>
            </a:r>
            <a:r>
              <a:rPr lang="en-US" sz="1600" dirty="0"/>
              <a:t> </a:t>
            </a:r>
            <a:r>
              <a:rPr lang="en-US" sz="1600" b="1" dirty="0"/>
              <a:t>k= </a:t>
            </a:r>
            <a:r>
              <a:rPr lang="en-US" sz="1600" b="1" u="sng" dirty="0">
                <a:solidFill>
                  <a:prstClr val="black"/>
                </a:solidFill>
              </a:rPr>
              <a:t>F</a:t>
            </a:r>
            <a:r>
              <a:rPr lang="en-US" sz="1600" b="1" u="sng" baseline="-25000" dirty="0">
                <a:solidFill>
                  <a:prstClr val="black"/>
                </a:solidFill>
              </a:rPr>
              <a:t>sp</a:t>
            </a:r>
            <a:r>
              <a:rPr lang="en-US" sz="1600" b="1" dirty="0"/>
              <a:t> =</a:t>
            </a:r>
            <a:r>
              <a:rPr lang="en-US" sz="1600" b="1" u="sng" dirty="0"/>
              <a:t>  </a:t>
            </a:r>
            <a:r>
              <a:rPr lang="en-US" sz="1600" u="sng" dirty="0"/>
              <a:t>2N   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4</a:t>
            </a:r>
            <a:r>
              <a:rPr lang="en-US" sz="1600" b="1" u="sng" dirty="0">
                <a:highlight>
                  <a:srgbClr val="FFFF00"/>
                </a:highlight>
              </a:rPr>
              <a:t> N</a:t>
            </a:r>
            <a:r>
              <a:rPr lang="en-US" sz="1600" b="1" u="sng" dirty="0"/>
              <a:t> </a:t>
            </a:r>
            <a:r>
              <a:rPr lang="en-US" sz="1600" b="1" dirty="0"/>
              <a:t>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        </a:t>
            </a:r>
            <a:r>
              <a:rPr lang="el-GR" sz="1600" b="1" dirty="0"/>
              <a:t>Δ</a:t>
            </a:r>
            <a:r>
              <a:rPr lang="en-US" sz="1600" b="1" dirty="0"/>
              <a:t>X</a:t>
            </a:r>
            <a:r>
              <a:rPr lang="en-US" sz="1600" dirty="0"/>
              <a:t>   0.5cm   </a:t>
            </a:r>
            <a:r>
              <a:rPr lang="en-US" sz="1600" dirty="0">
                <a:highlight>
                  <a:srgbClr val="FFFF00"/>
                </a:highlight>
              </a:rPr>
              <a:t>cm</a:t>
            </a:r>
            <a:r>
              <a:rPr lang="en-US" sz="1600" dirty="0"/>
              <a:t>  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0BBE294-C033-424E-BD7B-4B4D2CD32F21}"/>
              </a:ext>
            </a:extLst>
          </p:cNvPr>
          <p:cNvSpPr/>
          <p:nvPr/>
        </p:nvSpPr>
        <p:spPr>
          <a:xfrm>
            <a:off x="1562110" y="4344698"/>
            <a:ext cx="849650" cy="380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591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79C13DE-36EB-422F-B13A-FBAA7DF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124744"/>
            <a:ext cx="5143117" cy="14258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D141C6-9980-4412-8BD5-B3E0E32BA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523" y="1092913"/>
            <a:ext cx="4065182" cy="105933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ED9EA7E-B8E5-4BF4-B6E1-2A955D02543F}"/>
              </a:ext>
            </a:extLst>
          </p:cNvPr>
          <p:cNvCxnSpPr>
            <a:cxnSpLocks/>
          </p:cNvCxnSpPr>
          <p:nvPr/>
        </p:nvCxnSpPr>
        <p:spPr>
          <a:xfrm>
            <a:off x="7740352" y="3155250"/>
            <a:ext cx="646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8234959E-38DD-4506-80AB-10D2E5320D3B}"/>
              </a:ext>
            </a:extLst>
          </p:cNvPr>
          <p:cNvSpPr txBox="1">
            <a:spLocks/>
          </p:cNvSpPr>
          <p:nvPr/>
        </p:nvSpPr>
        <p:spPr>
          <a:xfrm>
            <a:off x="1652436" y="1952430"/>
            <a:ext cx="2061563" cy="7552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1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100" b="1" dirty="0"/>
              <a:t>F</a:t>
            </a:r>
            <a:r>
              <a:rPr lang="en-US" sz="1100" b="1" baseline="-25000" dirty="0"/>
              <a:t>sp</a:t>
            </a:r>
            <a:r>
              <a:rPr lang="en-US" sz="1100" b="1" dirty="0"/>
              <a:t> =k*</a:t>
            </a:r>
            <a:r>
              <a:rPr lang="el-GR" sz="1100" b="1" dirty="0"/>
              <a:t>Δ</a:t>
            </a:r>
            <a:r>
              <a:rPr lang="en-US" sz="1100" b="1" dirty="0"/>
              <a:t>X =&gt; </a:t>
            </a:r>
            <a:r>
              <a:rPr lang="en-US" sz="1100" dirty="0"/>
              <a:t> </a:t>
            </a:r>
            <a:r>
              <a:rPr lang="en-US" sz="1100" b="1" dirty="0"/>
              <a:t>k= </a:t>
            </a:r>
            <a:r>
              <a:rPr lang="en-US" sz="1100" b="1" u="sng" dirty="0">
                <a:solidFill>
                  <a:prstClr val="black"/>
                </a:solidFill>
              </a:rPr>
              <a:t>F</a:t>
            </a:r>
            <a:r>
              <a:rPr lang="en-US" sz="1100" b="1" u="sng" baseline="-25000" dirty="0">
                <a:solidFill>
                  <a:prstClr val="black"/>
                </a:solidFill>
              </a:rPr>
              <a:t>sp</a:t>
            </a:r>
            <a:r>
              <a:rPr lang="en-US" sz="1100" b="1" dirty="0"/>
              <a:t> =</a:t>
            </a:r>
            <a:r>
              <a:rPr lang="en-US" sz="1100" b="1" u="sng" dirty="0"/>
              <a:t>  </a:t>
            </a:r>
            <a:r>
              <a:rPr lang="en-US" sz="1100" u="sng" dirty="0"/>
              <a:t>2N   </a:t>
            </a:r>
            <a:r>
              <a:rPr lang="en-US" sz="1100" dirty="0"/>
              <a:t>=</a:t>
            </a:r>
            <a:r>
              <a:rPr lang="en-US" sz="1100" b="1" dirty="0">
                <a:highlight>
                  <a:srgbClr val="FFFF00"/>
                </a:highlight>
              </a:rPr>
              <a:t>4</a:t>
            </a:r>
            <a:r>
              <a:rPr lang="en-US" sz="1100" b="1" u="sng" dirty="0">
                <a:highlight>
                  <a:srgbClr val="FFFF00"/>
                </a:highlight>
              </a:rPr>
              <a:t> N</a:t>
            </a:r>
            <a:r>
              <a:rPr lang="en-US" sz="1100" b="1" u="sng" dirty="0"/>
              <a:t> </a:t>
            </a:r>
            <a:r>
              <a:rPr lang="en-US" sz="1100" b="1" dirty="0"/>
              <a:t>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100" b="1" dirty="0"/>
              <a:t>                              </a:t>
            </a:r>
            <a:r>
              <a:rPr lang="el-GR" sz="1100" b="1" dirty="0"/>
              <a:t>Δ</a:t>
            </a:r>
            <a:r>
              <a:rPr lang="en-US" sz="1100" b="1" dirty="0"/>
              <a:t>X</a:t>
            </a:r>
            <a:r>
              <a:rPr lang="en-US" sz="1100" dirty="0"/>
              <a:t>   0.5cm   </a:t>
            </a:r>
            <a:r>
              <a:rPr lang="en-US" sz="1100" dirty="0">
                <a:highlight>
                  <a:srgbClr val="FFFF00"/>
                </a:highlight>
              </a:rPr>
              <a:t>cm</a:t>
            </a:r>
            <a:r>
              <a:rPr lang="en-US" sz="1100" dirty="0"/>
              <a:t>  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0BBE294-C033-424E-BD7B-4B4D2CD32F21}"/>
              </a:ext>
            </a:extLst>
          </p:cNvPr>
          <p:cNvSpPr/>
          <p:nvPr/>
        </p:nvSpPr>
        <p:spPr>
          <a:xfrm>
            <a:off x="1652435" y="2135394"/>
            <a:ext cx="637501" cy="213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E2DC720-0BC5-4C2B-8FB9-A4937E3B2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5" y="2739848"/>
            <a:ext cx="6367253" cy="113772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A2C7D5-DF37-4929-9432-344EF113B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30" y="1000116"/>
            <a:ext cx="693202" cy="2304256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9A71B885-B497-4FF4-BCDA-A431B46A98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044" r="1" b="13577"/>
          <a:stretch/>
        </p:blipFill>
        <p:spPr>
          <a:xfrm>
            <a:off x="2915816" y="3769670"/>
            <a:ext cx="5566571" cy="217238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7F8124F8-25D8-4CD9-ACA1-92FDE4C40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612" y="5942058"/>
            <a:ext cx="7801416" cy="2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79C13DE-36EB-422F-B13A-FBAA7DF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124744"/>
            <a:ext cx="5143117" cy="14258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D141C6-9980-4412-8BD5-B3E0E32BA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523" y="1092913"/>
            <a:ext cx="4065182" cy="105933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ED9EA7E-B8E5-4BF4-B6E1-2A955D02543F}"/>
              </a:ext>
            </a:extLst>
          </p:cNvPr>
          <p:cNvCxnSpPr>
            <a:cxnSpLocks/>
          </p:cNvCxnSpPr>
          <p:nvPr/>
        </p:nvCxnSpPr>
        <p:spPr>
          <a:xfrm>
            <a:off x="7740352" y="3155250"/>
            <a:ext cx="646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8234959E-38DD-4506-80AB-10D2E5320D3B}"/>
              </a:ext>
            </a:extLst>
          </p:cNvPr>
          <p:cNvSpPr txBox="1">
            <a:spLocks/>
          </p:cNvSpPr>
          <p:nvPr/>
        </p:nvSpPr>
        <p:spPr>
          <a:xfrm>
            <a:off x="1652436" y="1952430"/>
            <a:ext cx="2061563" cy="7552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1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100" b="1" dirty="0"/>
              <a:t>F</a:t>
            </a:r>
            <a:r>
              <a:rPr lang="en-US" sz="1100" b="1" baseline="-25000" dirty="0"/>
              <a:t>sp</a:t>
            </a:r>
            <a:r>
              <a:rPr lang="en-US" sz="1100" b="1" dirty="0"/>
              <a:t> =k*</a:t>
            </a:r>
            <a:r>
              <a:rPr lang="el-GR" sz="1100" b="1" dirty="0"/>
              <a:t>Δ</a:t>
            </a:r>
            <a:r>
              <a:rPr lang="en-US" sz="1100" b="1" dirty="0"/>
              <a:t>X =&gt; </a:t>
            </a:r>
            <a:r>
              <a:rPr lang="en-US" sz="1100" dirty="0"/>
              <a:t> </a:t>
            </a:r>
            <a:r>
              <a:rPr lang="en-US" sz="1100" b="1" dirty="0"/>
              <a:t>k= </a:t>
            </a:r>
            <a:r>
              <a:rPr lang="en-US" sz="1100" b="1" u="sng" dirty="0">
                <a:solidFill>
                  <a:prstClr val="black"/>
                </a:solidFill>
              </a:rPr>
              <a:t>F</a:t>
            </a:r>
            <a:r>
              <a:rPr lang="en-US" sz="1100" b="1" u="sng" baseline="-25000" dirty="0">
                <a:solidFill>
                  <a:prstClr val="black"/>
                </a:solidFill>
              </a:rPr>
              <a:t>sp</a:t>
            </a:r>
            <a:r>
              <a:rPr lang="en-US" sz="1100" b="1" dirty="0"/>
              <a:t> =</a:t>
            </a:r>
            <a:r>
              <a:rPr lang="en-US" sz="1100" b="1" u="sng" dirty="0"/>
              <a:t>  </a:t>
            </a:r>
            <a:r>
              <a:rPr lang="en-US" sz="1100" u="sng" dirty="0"/>
              <a:t>2N   </a:t>
            </a:r>
            <a:r>
              <a:rPr lang="en-US" sz="1100" dirty="0"/>
              <a:t>=</a:t>
            </a:r>
            <a:r>
              <a:rPr lang="en-US" sz="1100" b="1" dirty="0">
                <a:highlight>
                  <a:srgbClr val="FFFF00"/>
                </a:highlight>
              </a:rPr>
              <a:t>4</a:t>
            </a:r>
            <a:r>
              <a:rPr lang="en-US" sz="1100" b="1" u="sng" dirty="0">
                <a:highlight>
                  <a:srgbClr val="FFFF00"/>
                </a:highlight>
              </a:rPr>
              <a:t> N</a:t>
            </a:r>
            <a:r>
              <a:rPr lang="en-US" sz="1100" b="1" u="sng" dirty="0"/>
              <a:t> </a:t>
            </a:r>
            <a:r>
              <a:rPr lang="en-US" sz="1100" b="1" dirty="0"/>
              <a:t>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100" b="1" dirty="0"/>
              <a:t>                              </a:t>
            </a:r>
            <a:r>
              <a:rPr lang="el-GR" sz="1100" b="1" dirty="0"/>
              <a:t>Δ</a:t>
            </a:r>
            <a:r>
              <a:rPr lang="en-US" sz="1100" b="1" dirty="0"/>
              <a:t>X</a:t>
            </a:r>
            <a:r>
              <a:rPr lang="en-US" sz="1100" dirty="0"/>
              <a:t>   0.5cm   </a:t>
            </a:r>
            <a:r>
              <a:rPr lang="en-US" sz="1100" dirty="0">
                <a:highlight>
                  <a:srgbClr val="FFFF00"/>
                </a:highlight>
              </a:rPr>
              <a:t>cm</a:t>
            </a:r>
            <a:r>
              <a:rPr lang="en-US" sz="1100" dirty="0"/>
              <a:t>  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0BBE294-C033-424E-BD7B-4B4D2CD32F21}"/>
              </a:ext>
            </a:extLst>
          </p:cNvPr>
          <p:cNvSpPr/>
          <p:nvPr/>
        </p:nvSpPr>
        <p:spPr>
          <a:xfrm>
            <a:off x="1652435" y="2135394"/>
            <a:ext cx="637501" cy="213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E2DC720-0BC5-4C2B-8FB9-A4937E3B2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5" y="2739848"/>
            <a:ext cx="6367253" cy="113772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A2C7D5-DF37-4929-9432-344EF113B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30" y="1000116"/>
            <a:ext cx="693202" cy="2304256"/>
          </a:xfrm>
          <a:prstGeom prst="rect">
            <a:avLst/>
          </a:prstGeom>
        </p:spPr>
      </p:pic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886D560D-AC2D-42C7-A193-C841F7322BFE}"/>
              </a:ext>
            </a:extLst>
          </p:cNvPr>
          <p:cNvCxnSpPr>
            <a:cxnSpLocks/>
          </p:cNvCxnSpPr>
          <p:nvPr/>
        </p:nvCxnSpPr>
        <p:spPr>
          <a:xfrm>
            <a:off x="6372200" y="2996952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261B0DFC-E7A0-4680-A613-3B2F64C6A468}"/>
              </a:ext>
            </a:extLst>
          </p:cNvPr>
          <p:cNvCxnSpPr>
            <a:cxnSpLocks/>
          </p:cNvCxnSpPr>
          <p:nvPr/>
        </p:nvCxnSpPr>
        <p:spPr>
          <a:xfrm>
            <a:off x="4355976" y="2996952"/>
            <a:ext cx="7907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9A71B885-B497-4FF4-BCDA-A431B46A98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044" r="1" b="13577"/>
          <a:stretch/>
        </p:blipFill>
        <p:spPr>
          <a:xfrm>
            <a:off x="2915816" y="3769670"/>
            <a:ext cx="5566571" cy="217238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7F8124F8-25D8-4CD9-ACA1-92FDE4C40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612" y="5942058"/>
            <a:ext cx="7801416" cy="2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4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79C13DE-36EB-422F-B13A-FBAA7DF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124744"/>
            <a:ext cx="5143117" cy="14258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D141C6-9980-4412-8BD5-B3E0E32BA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523" y="1092913"/>
            <a:ext cx="4065182" cy="105933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ED9EA7E-B8E5-4BF4-B6E1-2A955D02543F}"/>
              </a:ext>
            </a:extLst>
          </p:cNvPr>
          <p:cNvCxnSpPr>
            <a:cxnSpLocks/>
          </p:cNvCxnSpPr>
          <p:nvPr/>
        </p:nvCxnSpPr>
        <p:spPr>
          <a:xfrm>
            <a:off x="7740352" y="3155250"/>
            <a:ext cx="646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8234959E-38DD-4506-80AB-10D2E5320D3B}"/>
              </a:ext>
            </a:extLst>
          </p:cNvPr>
          <p:cNvSpPr txBox="1">
            <a:spLocks/>
          </p:cNvSpPr>
          <p:nvPr/>
        </p:nvSpPr>
        <p:spPr>
          <a:xfrm>
            <a:off x="1652436" y="1952430"/>
            <a:ext cx="2061563" cy="7552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1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100" b="1" dirty="0"/>
              <a:t>F</a:t>
            </a:r>
            <a:r>
              <a:rPr lang="en-US" sz="1100" b="1" baseline="-25000" dirty="0"/>
              <a:t>sp</a:t>
            </a:r>
            <a:r>
              <a:rPr lang="en-US" sz="1100" b="1" dirty="0"/>
              <a:t> =k*</a:t>
            </a:r>
            <a:r>
              <a:rPr lang="el-GR" sz="1100" b="1" dirty="0"/>
              <a:t>Δ</a:t>
            </a:r>
            <a:r>
              <a:rPr lang="en-US" sz="1100" b="1" dirty="0"/>
              <a:t>X =&gt; </a:t>
            </a:r>
            <a:r>
              <a:rPr lang="en-US" sz="1100" dirty="0"/>
              <a:t> </a:t>
            </a:r>
            <a:r>
              <a:rPr lang="en-US" sz="1100" b="1" dirty="0"/>
              <a:t>k= </a:t>
            </a:r>
            <a:r>
              <a:rPr lang="en-US" sz="1100" b="1" u="sng" dirty="0">
                <a:solidFill>
                  <a:prstClr val="black"/>
                </a:solidFill>
              </a:rPr>
              <a:t>F</a:t>
            </a:r>
            <a:r>
              <a:rPr lang="en-US" sz="1100" b="1" u="sng" baseline="-25000" dirty="0">
                <a:solidFill>
                  <a:prstClr val="black"/>
                </a:solidFill>
              </a:rPr>
              <a:t>sp</a:t>
            </a:r>
            <a:r>
              <a:rPr lang="en-US" sz="1100" b="1" dirty="0"/>
              <a:t> =</a:t>
            </a:r>
            <a:r>
              <a:rPr lang="en-US" sz="1100" b="1" u="sng" dirty="0"/>
              <a:t>  </a:t>
            </a:r>
            <a:r>
              <a:rPr lang="en-US" sz="1100" u="sng" dirty="0"/>
              <a:t>2N   </a:t>
            </a:r>
            <a:r>
              <a:rPr lang="en-US" sz="1100" dirty="0"/>
              <a:t>=</a:t>
            </a:r>
            <a:r>
              <a:rPr lang="en-US" sz="1100" b="1" dirty="0">
                <a:highlight>
                  <a:srgbClr val="FFFF00"/>
                </a:highlight>
              </a:rPr>
              <a:t>4</a:t>
            </a:r>
            <a:r>
              <a:rPr lang="en-US" sz="1100" b="1" u="sng" dirty="0">
                <a:highlight>
                  <a:srgbClr val="FFFF00"/>
                </a:highlight>
              </a:rPr>
              <a:t> N</a:t>
            </a:r>
            <a:r>
              <a:rPr lang="en-US" sz="1100" b="1" u="sng" dirty="0"/>
              <a:t> </a:t>
            </a:r>
            <a:r>
              <a:rPr lang="en-US" sz="1100" b="1" dirty="0"/>
              <a:t>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100" b="1" dirty="0"/>
              <a:t>                              </a:t>
            </a:r>
            <a:r>
              <a:rPr lang="el-GR" sz="1100" b="1" dirty="0"/>
              <a:t>Δ</a:t>
            </a:r>
            <a:r>
              <a:rPr lang="en-US" sz="1100" b="1" dirty="0"/>
              <a:t>X</a:t>
            </a:r>
            <a:r>
              <a:rPr lang="en-US" sz="1100" dirty="0"/>
              <a:t>   0.5cm   </a:t>
            </a:r>
            <a:r>
              <a:rPr lang="en-US" sz="1100" dirty="0">
                <a:highlight>
                  <a:srgbClr val="FFFF00"/>
                </a:highlight>
              </a:rPr>
              <a:t>cm</a:t>
            </a:r>
            <a:r>
              <a:rPr lang="en-US" sz="1100" dirty="0"/>
              <a:t>  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0BBE294-C033-424E-BD7B-4B4D2CD32F21}"/>
              </a:ext>
            </a:extLst>
          </p:cNvPr>
          <p:cNvSpPr/>
          <p:nvPr/>
        </p:nvSpPr>
        <p:spPr>
          <a:xfrm>
            <a:off x="1652435" y="2135394"/>
            <a:ext cx="637501" cy="213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E2DC720-0BC5-4C2B-8FB9-A4937E3B2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5" y="2739848"/>
            <a:ext cx="6367253" cy="113772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A2C7D5-DF37-4929-9432-344EF113B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30" y="1000116"/>
            <a:ext cx="693202" cy="2304256"/>
          </a:xfrm>
          <a:prstGeom prst="rect">
            <a:avLst/>
          </a:prstGeom>
        </p:spPr>
      </p:pic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886D560D-AC2D-42C7-A193-C841F7322BFE}"/>
              </a:ext>
            </a:extLst>
          </p:cNvPr>
          <p:cNvCxnSpPr>
            <a:cxnSpLocks/>
          </p:cNvCxnSpPr>
          <p:nvPr/>
        </p:nvCxnSpPr>
        <p:spPr>
          <a:xfrm>
            <a:off x="6372200" y="2996952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261B0DFC-E7A0-4680-A613-3B2F64C6A468}"/>
              </a:ext>
            </a:extLst>
          </p:cNvPr>
          <p:cNvCxnSpPr>
            <a:cxnSpLocks/>
          </p:cNvCxnSpPr>
          <p:nvPr/>
        </p:nvCxnSpPr>
        <p:spPr>
          <a:xfrm>
            <a:off x="4355976" y="2996952"/>
            <a:ext cx="7907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9A71B885-B497-4FF4-BCDA-A431B46A98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044" r="1" b="13577"/>
          <a:stretch/>
        </p:blipFill>
        <p:spPr>
          <a:xfrm>
            <a:off x="2915816" y="3769670"/>
            <a:ext cx="5566571" cy="217238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7F8124F8-25D8-4CD9-ACA1-92FDE4C40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612" y="5942058"/>
            <a:ext cx="7801416" cy="242711"/>
          </a:xfrm>
          <a:prstGeom prst="rect">
            <a:avLst/>
          </a:prstGeom>
        </p:spPr>
      </p:pic>
      <p:sp>
        <p:nvSpPr>
          <p:cNvPr id="20" name="מציין מיקום תוכן 2">
            <a:extLst>
              <a:ext uri="{FF2B5EF4-FFF2-40B4-BE49-F238E27FC236}">
                <a16:creationId xmlns:a16="http://schemas.microsoft.com/office/drawing/2014/main" id="{96C31929-8A4E-4057-B6B0-DFFF8F1D2705}"/>
              </a:ext>
            </a:extLst>
          </p:cNvPr>
          <p:cNvSpPr txBox="1">
            <a:spLocks/>
          </p:cNvSpPr>
          <p:nvPr/>
        </p:nvSpPr>
        <p:spPr>
          <a:xfrm>
            <a:off x="182510" y="5949852"/>
            <a:ext cx="3672408" cy="834886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/>
              <a:t>שיפוע</a:t>
            </a:r>
            <a:r>
              <a:rPr lang="en-US" sz="1600" b="1" dirty="0"/>
              <a:t> = </a:t>
            </a:r>
            <a:r>
              <a:rPr lang="en-US" sz="1600" b="1" u="sng" dirty="0"/>
              <a:t>(y2-y1) </a:t>
            </a:r>
            <a:r>
              <a:rPr lang="en-US" sz="1600" b="1" dirty="0"/>
              <a:t>=&gt;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(x2-x1)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DB880A44-E5DA-4D24-A58E-A6B815B49431}"/>
              </a:ext>
            </a:extLst>
          </p:cNvPr>
          <p:cNvSpPr/>
          <p:nvPr/>
        </p:nvSpPr>
        <p:spPr>
          <a:xfrm>
            <a:off x="254518" y="6151270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9479CC-464C-4A60-8984-C038371B081B}"/>
              </a:ext>
            </a:extLst>
          </p:cNvPr>
          <p:cNvSpPr txBox="1"/>
          <p:nvPr/>
        </p:nvSpPr>
        <p:spPr>
          <a:xfrm rot="19000875">
            <a:off x="6303849" y="4474793"/>
            <a:ext cx="1142067" cy="379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=</a:t>
            </a:r>
            <a:r>
              <a:rPr lang="he-IL" b="1" baseline="-25000" dirty="0"/>
              <a:t>א</a:t>
            </a:r>
            <a:r>
              <a:rPr lang="en-US" b="1" dirty="0"/>
              <a:t>k</a:t>
            </a:r>
            <a:endParaRPr lang="he-IL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2A337-76C1-4B99-8EE0-46E41F75002E}"/>
              </a:ext>
            </a:extLst>
          </p:cNvPr>
          <p:cNvSpPr txBox="1"/>
          <p:nvPr/>
        </p:nvSpPr>
        <p:spPr>
          <a:xfrm rot="19000875">
            <a:off x="3424901" y="4474793"/>
            <a:ext cx="1142067" cy="379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=</a:t>
            </a:r>
            <a:r>
              <a:rPr lang="he-IL" b="1" baseline="-25000" dirty="0"/>
              <a:t>ב</a:t>
            </a:r>
            <a:r>
              <a:rPr lang="en-US" b="1" dirty="0"/>
              <a:t>k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510819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79C13DE-36EB-422F-B13A-FBAA7DF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1" y="1124744"/>
            <a:ext cx="5143117" cy="142586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4F17A1-F0D2-4C6B-9E8F-D1192D02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792549" cy="28653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84C8164-8C11-4019-B061-34303C7C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0705"/>
            <a:ext cx="8254699" cy="63403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D141C6-9980-4412-8BD5-B3E0E32BA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523" y="1092913"/>
            <a:ext cx="4065182" cy="105933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ED9EA7E-B8E5-4BF4-B6E1-2A955D02543F}"/>
              </a:ext>
            </a:extLst>
          </p:cNvPr>
          <p:cNvCxnSpPr>
            <a:cxnSpLocks/>
          </p:cNvCxnSpPr>
          <p:nvPr/>
        </p:nvCxnSpPr>
        <p:spPr>
          <a:xfrm>
            <a:off x="7740352" y="3155250"/>
            <a:ext cx="646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8234959E-38DD-4506-80AB-10D2E5320D3B}"/>
              </a:ext>
            </a:extLst>
          </p:cNvPr>
          <p:cNvSpPr txBox="1">
            <a:spLocks/>
          </p:cNvSpPr>
          <p:nvPr/>
        </p:nvSpPr>
        <p:spPr>
          <a:xfrm>
            <a:off x="1652436" y="1952430"/>
            <a:ext cx="2061563" cy="7552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1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100" b="1" dirty="0"/>
              <a:t>F</a:t>
            </a:r>
            <a:r>
              <a:rPr lang="en-US" sz="1100" b="1" baseline="-25000" dirty="0"/>
              <a:t>sp</a:t>
            </a:r>
            <a:r>
              <a:rPr lang="en-US" sz="1100" b="1" dirty="0"/>
              <a:t> =k*</a:t>
            </a:r>
            <a:r>
              <a:rPr lang="el-GR" sz="1100" b="1" dirty="0"/>
              <a:t>Δ</a:t>
            </a:r>
            <a:r>
              <a:rPr lang="en-US" sz="1100" b="1" dirty="0"/>
              <a:t>X =&gt; </a:t>
            </a:r>
            <a:r>
              <a:rPr lang="en-US" sz="1100" dirty="0"/>
              <a:t> </a:t>
            </a:r>
            <a:r>
              <a:rPr lang="en-US" sz="1100" b="1" dirty="0"/>
              <a:t>k= </a:t>
            </a:r>
            <a:r>
              <a:rPr lang="en-US" sz="1100" b="1" u="sng" dirty="0">
                <a:solidFill>
                  <a:prstClr val="black"/>
                </a:solidFill>
              </a:rPr>
              <a:t>F</a:t>
            </a:r>
            <a:r>
              <a:rPr lang="en-US" sz="1100" b="1" u="sng" baseline="-25000" dirty="0">
                <a:solidFill>
                  <a:prstClr val="black"/>
                </a:solidFill>
              </a:rPr>
              <a:t>sp</a:t>
            </a:r>
            <a:r>
              <a:rPr lang="en-US" sz="1100" b="1" dirty="0"/>
              <a:t> =</a:t>
            </a:r>
            <a:r>
              <a:rPr lang="en-US" sz="1100" b="1" u="sng" dirty="0"/>
              <a:t>  </a:t>
            </a:r>
            <a:r>
              <a:rPr lang="en-US" sz="1100" u="sng" dirty="0"/>
              <a:t>2N   </a:t>
            </a:r>
            <a:r>
              <a:rPr lang="en-US" sz="1100" dirty="0"/>
              <a:t>=</a:t>
            </a:r>
            <a:r>
              <a:rPr lang="en-US" sz="1100" b="1" dirty="0">
                <a:highlight>
                  <a:srgbClr val="FFFF00"/>
                </a:highlight>
              </a:rPr>
              <a:t>4</a:t>
            </a:r>
            <a:r>
              <a:rPr lang="en-US" sz="1100" b="1" u="sng" dirty="0">
                <a:highlight>
                  <a:srgbClr val="FFFF00"/>
                </a:highlight>
              </a:rPr>
              <a:t> N</a:t>
            </a:r>
            <a:r>
              <a:rPr lang="en-US" sz="1100" b="1" u="sng" dirty="0"/>
              <a:t> </a:t>
            </a:r>
            <a:r>
              <a:rPr lang="en-US" sz="1100" b="1" dirty="0"/>
              <a:t>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100" b="1" dirty="0"/>
              <a:t>                              </a:t>
            </a:r>
            <a:r>
              <a:rPr lang="el-GR" sz="1100" b="1" dirty="0"/>
              <a:t>Δ</a:t>
            </a:r>
            <a:r>
              <a:rPr lang="en-US" sz="1100" b="1" dirty="0"/>
              <a:t>X</a:t>
            </a:r>
            <a:r>
              <a:rPr lang="en-US" sz="1100" dirty="0"/>
              <a:t>   0.5cm   </a:t>
            </a:r>
            <a:r>
              <a:rPr lang="en-US" sz="1100" dirty="0">
                <a:highlight>
                  <a:srgbClr val="FFFF00"/>
                </a:highlight>
              </a:rPr>
              <a:t>cm</a:t>
            </a:r>
            <a:r>
              <a:rPr lang="en-US" sz="1100" dirty="0"/>
              <a:t>  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0BBE294-C033-424E-BD7B-4B4D2CD32F21}"/>
              </a:ext>
            </a:extLst>
          </p:cNvPr>
          <p:cNvSpPr/>
          <p:nvPr/>
        </p:nvSpPr>
        <p:spPr>
          <a:xfrm>
            <a:off x="1652435" y="2135394"/>
            <a:ext cx="637501" cy="213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E2DC720-0BC5-4C2B-8FB9-A4937E3B2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5" y="2739848"/>
            <a:ext cx="6367253" cy="113772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0A2C7D5-DF37-4929-9432-344EF113B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30" y="1000116"/>
            <a:ext cx="693202" cy="2304256"/>
          </a:xfrm>
          <a:prstGeom prst="rect">
            <a:avLst/>
          </a:prstGeom>
        </p:spPr>
      </p:pic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886D560D-AC2D-42C7-A193-C841F7322BFE}"/>
              </a:ext>
            </a:extLst>
          </p:cNvPr>
          <p:cNvCxnSpPr>
            <a:cxnSpLocks/>
          </p:cNvCxnSpPr>
          <p:nvPr/>
        </p:nvCxnSpPr>
        <p:spPr>
          <a:xfrm>
            <a:off x="6372200" y="2996952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261B0DFC-E7A0-4680-A613-3B2F64C6A468}"/>
              </a:ext>
            </a:extLst>
          </p:cNvPr>
          <p:cNvCxnSpPr>
            <a:cxnSpLocks/>
          </p:cNvCxnSpPr>
          <p:nvPr/>
        </p:nvCxnSpPr>
        <p:spPr>
          <a:xfrm>
            <a:off x="4355976" y="2996952"/>
            <a:ext cx="7907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9A71B885-B497-4FF4-BCDA-A431B46A98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044" r="1" b="13577"/>
          <a:stretch/>
        </p:blipFill>
        <p:spPr>
          <a:xfrm>
            <a:off x="2915816" y="3769670"/>
            <a:ext cx="5566571" cy="217238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7F8124F8-25D8-4CD9-ACA1-92FDE4C40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612" y="5942058"/>
            <a:ext cx="7801416" cy="242711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DB880A44-E5DA-4D24-A58E-A6B815B49431}"/>
              </a:ext>
            </a:extLst>
          </p:cNvPr>
          <p:cNvSpPr/>
          <p:nvPr/>
        </p:nvSpPr>
        <p:spPr>
          <a:xfrm>
            <a:off x="254518" y="6151270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9479CC-464C-4A60-8984-C038371B081B}"/>
              </a:ext>
            </a:extLst>
          </p:cNvPr>
          <p:cNvSpPr txBox="1"/>
          <p:nvPr/>
        </p:nvSpPr>
        <p:spPr>
          <a:xfrm rot="19000875">
            <a:off x="6303849" y="4474793"/>
            <a:ext cx="1142067" cy="379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=</a:t>
            </a:r>
            <a:r>
              <a:rPr lang="he-IL" b="1" baseline="-25000" dirty="0"/>
              <a:t>א</a:t>
            </a:r>
            <a:r>
              <a:rPr lang="en-US" b="1" dirty="0"/>
              <a:t>k</a:t>
            </a:r>
            <a:endParaRPr lang="he-IL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2A337-76C1-4B99-8EE0-46E41F75002E}"/>
              </a:ext>
            </a:extLst>
          </p:cNvPr>
          <p:cNvSpPr txBox="1"/>
          <p:nvPr/>
        </p:nvSpPr>
        <p:spPr>
          <a:xfrm rot="19000875">
            <a:off x="3424901" y="4474793"/>
            <a:ext cx="1142067" cy="379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=</a:t>
            </a:r>
            <a:r>
              <a:rPr lang="he-IL" b="1" baseline="-25000" dirty="0"/>
              <a:t>ב</a:t>
            </a:r>
            <a:r>
              <a:rPr lang="en-US" b="1" dirty="0"/>
              <a:t>k</a:t>
            </a:r>
            <a:endParaRPr lang="he-IL" b="1" dirty="0"/>
          </a:p>
        </p:txBody>
      </p:sp>
      <p:sp>
        <p:nvSpPr>
          <p:cNvPr id="26" name="מציין מיקום תוכן 2">
            <a:extLst>
              <a:ext uri="{FF2B5EF4-FFF2-40B4-BE49-F238E27FC236}">
                <a16:creationId xmlns:a16="http://schemas.microsoft.com/office/drawing/2014/main" id="{D0B39216-3C63-4A06-B36E-D4B240EDED6B}"/>
              </a:ext>
            </a:extLst>
          </p:cNvPr>
          <p:cNvSpPr txBox="1">
            <a:spLocks/>
          </p:cNvSpPr>
          <p:nvPr/>
        </p:nvSpPr>
        <p:spPr>
          <a:xfrm>
            <a:off x="182509" y="5949852"/>
            <a:ext cx="8638424" cy="8348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he-IL" sz="1600" b="1" dirty="0"/>
              <a:t>שיפוע</a:t>
            </a:r>
            <a:r>
              <a:rPr lang="en-US" sz="1600" b="1" dirty="0"/>
              <a:t> = </a:t>
            </a:r>
            <a:r>
              <a:rPr lang="en-US" sz="1600" b="1" u="sng" dirty="0"/>
              <a:t>(y2-y1) </a:t>
            </a:r>
            <a:r>
              <a:rPr lang="en-US" sz="1600" b="1" dirty="0"/>
              <a:t>=&gt;</a:t>
            </a:r>
            <a:r>
              <a:rPr lang="he-IL" sz="1600" b="1" dirty="0"/>
              <a:t> </a:t>
            </a:r>
            <a:r>
              <a:rPr lang="he-IL" sz="900" b="1" dirty="0"/>
              <a:t>(0,0), (1,4) :למשל </a:t>
            </a:r>
            <a:r>
              <a:rPr lang="en-US" sz="1600" b="1" dirty="0"/>
              <a:t>=&gt; k</a:t>
            </a:r>
            <a:r>
              <a:rPr lang="he-IL" sz="1600" b="1" baseline="-25000" dirty="0"/>
              <a:t>ב</a:t>
            </a:r>
            <a:r>
              <a:rPr lang="en-US" sz="1600" b="1" dirty="0"/>
              <a:t>= </a:t>
            </a:r>
            <a:r>
              <a:rPr lang="en-US" sz="1600" u="sng" dirty="0"/>
              <a:t>(4N-0N)  </a:t>
            </a:r>
            <a:r>
              <a:rPr lang="en-US" sz="1600" b="1" dirty="0"/>
              <a:t>=4</a:t>
            </a:r>
            <a:r>
              <a:rPr lang="en-US" sz="1600" b="1" u="sng" dirty="0"/>
              <a:t>N</a:t>
            </a:r>
            <a:r>
              <a:rPr lang="en-US" sz="1600" dirty="0"/>
              <a:t>    ; </a:t>
            </a:r>
            <a:r>
              <a:rPr lang="he-IL" sz="900" b="1" dirty="0">
                <a:solidFill>
                  <a:prstClr val="black"/>
                </a:solidFill>
              </a:rPr>
              <a:t>(0,0), (1,3) :למשל </a:t>
            </a:r>
            <a:r>
              <a:rPr lang="en-US" sz="1600" b="1" dirty="0">
                <a:solidFill>
                  <a:prstClr val="black"/>
                </a:solidFill>
              </a:rPr>
              <a:t>=&gt; k</a:t>
            </a:r>
            <a:r>
              <a:rPr lang="he-IL" sz="1600" b="1" baseline="-25000" dirty="0">
                <a:solidFill>
                  <a:prstClr val="black"/>
                </a:solidFill>
              </a:rPr>
              <a:t>א</a:t>
            </a:r>
            <a:r>
              <a:rPr lang="en-US" sz="1600" b="1" dirty="0">
                <a:solidFill>
                  <a:prstClr val="black"/>
                </a:solidFill>
              </a:rPr>
              <a:t>= </a:t>
            </a:r>
            <a:r>
              <a:rPr lang="en-US" sz="1600" u="sng" dirty="0">
                <a:solidFill>
                  <a:prstClr val="black"/>
                </a:solidFill>
              </a:rPr>
              <a:t>(3N-0N)  </a:t>
            </a:r>
            <a:r>
              <a:rPr lang="en-US" sz="1600" b="1" dirty="0">
                <a:solidFill>
                  <a:prstClr val="black"/>
                </a:solidFill>
              </a:rPr>
              <a:t>=3</a:t>
            </a:r>
            <a:r>
              <a:rPr lang="en-US" sz="1600" b="1" u="sng" dirty="0">
                <a:solidFill>
                  <a:prstClr val="black"/>
                </a:solidFill>
              </a:rPr>
              <a:t>N</a:t>
            </a:r>
            <a:r>
              <a:rPr lang="en-US" sz="1600" dirty="0"/>
              <a:t> </a:t>
            </a:r>
            <a:endParaRPr lang="en-US" sz="1600" b="1" u="sng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(x2-x1)                              </a:t>
            </a:r>
            <a:r>
              <a:rPr lang="en-US" sz="1600" dirty="0"/>
              <a:t>      (1cm-0cm)  </a:t>
            </a:r>
            <a:r>
              <a:rPr lang="en-US" sz="1600" b="1" dirty="0"/>
              <a:t>cm                                   </a:t>
            </a:r>
            <a:r>
              <a:rPr lang="en-US" sz="1600" dirty="0"/>
              <a:t> (1cm-0cm)  </a:t>
            </a:r>
            <a:r>
              <a:rPr lang="en-US" sz="1600" b="1" dirty="0"/>
              <a:t>cm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27" name="מציין מיקום תוכן 2">
            <a:extLst>
              <a:ext uri="{FF2B5EF4-FFF2-40B4-BE49-F238E27FC236}">
                <a16:creationId xmlns:a16="http://schemas.microsoft.com/office/drawing/2014/main" id="{5CB2207B-0229-4546-A96F-2F7E14F80EF6}"/>
              </a:ext>
            </a:extLst>
          </p:cNvPr>
          <p:cNvSpPr txBox="1">
            <a:spLocks/>
          </p:cNvSpPr>
          <p:nvPr/>
        </p:nvSpPr>
        <p:spPr>
          <a:xfrm>
            <a:off x="467544" y="4077089"/>
            <a:ext cx="2553043" cy="15061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>
                <a:highlight>
                  <a:srgbClr val="FFFF00"/>
                </a:highlight>
              </a:rPr>
              <a:t>קפיץ ב מתאים, כי לפי חישוב יש לו קבוע קפיץ 4 ניוטון לסנטימטר.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he-IL" sz="1200" b="1" dirty="0">
                <a:highlight>
                  <a:srgbClr val="FFFF00"/>
                </a:highlight>
              </a:rPr>
              <a:t>(לעומת קפיץ א שיש לו קבוע קפיץ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he-IL" sz="1200" b="1" dirty="0">
                <a:highlight>
                  <a:srgbClr val="FFFF00"/>
                </a:highlight>
              </a:rPr>
              <a:t> 3 ניוטון לסנטימטר)</a:t>
            </a:r>
            <a:endParaRPr lang="he-IL" sz="1200" dirty="0">
              <a:highlight>
                <a:srgbClr val="FFFF00"/>
              </a:highligh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30144-B2E9-42AD-875D-46217CCC1C26}"/>
              </a:ext>
            </a:extLst>
          </p:cNvPr>
          <p:cNvSpPr txBox="1"/>
          <p:nvPr/>
        </p:nvSpPr>
        <p:spPr>
          <a:xfrm>
            <a:off x="2057933" y="6115889"/>
            <a:ext cx="108012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800" dirty="0"/>
              <a:t>x1  y1    x2   y2</a:t>
            </a:r>
            <a:endParaRPr lang="he-IL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41FE96-1028-4129-8438-E562FF42DEE1}"/>
              </a:ext>
            </a:extLst>
          </p:cNvPr>
          <p:cNvSpPr txBox="1"/>
          <p:nvPr/>
        </p:nvSpPr>
        <p:spPr>
          <a:xfrm>
            <a:off x="4937080" y="6116127"/>
            <a:ext cx="108012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800" dirty="0"/>
              <a:t>x1  y1    x2   y2</a:t>
            </a:r>
            <a:endParaRPr lang="he-IL" sz="800" dirty="0"/>
          </a:p>
        </p:txBody>
      </p:sp>
    </p:spTree>
    <p:extLst>
      <p:ext uri="{BB962C8B-B14F-4D97-AF65-F5344CB8AC3E}">
        <p14:creationId xmlns:p14="http://schemas.microsoft.com/office/powerpoint/2010/main" val="17593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A58CB02-019A-4EED-B365-EFF20480F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08" y="908720"/>
            <a:ext cx="598411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8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32" t="15000" r="28343" b="81500"/>
          <a:stretch/>
        </p:blipFill>
        <p:spPr>
          <a:xfrm>
            <a:off x="7812360" y="404664"/>
            <a:ext cx="864096" cy="36004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449B83-6824-4F9C-AFE0-068B8E5E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08720"/>
            <a:ext cx="863081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6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32" t="15000" r="28343" b="81500"/>
          <a:stretch/>
        </p:blipFill>
        <p:spPr>
          <a:xfrm>
            <a:off x="7812360" y="404664"/>
            <a:ext cx="864096" cy="36004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449B83-6824-4F9C-AFE0-068B8E5E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08720"/>
            <a:ext cx="8630819" cy="2880320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30B7FD4-03A6-4321-82F8-61F6641380A9}"/>
              </a:ext>
            </a:extLst>
          </p:cNvPr>
          <p:cNvCxnSpPr>
            <a:cxnSpLocks/>
          </p:cNvCxnSpPr>
          <p:nvPr/>
        </p:nvCxnSpPr>
        <p:spPr>
          <a:xfrm>
            <a:off x="3923928" y="1340768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C5EDA8E-0D2B-4FB5-98BF-E3FE03C769B5}"/>
              </a:ext>
            </a:extLst>
          </p:cNvPr>
          <p:cNvCxnSpPr>
            <a:cxnSpLocks/>
          </p:cNvCxnSpPr>
          <p:nvPr/>
        </p:nvCxnSpPr>
        <p:spPr>
          <a:xfrm>
            <a:off x="1619672" y="1340768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58287632-0952-48E7-BCB6-F90946C44CC0}"/>
              </a:ext>
            </a:extLst>
          </p:cNvPr>
          <p:cNvCxnSpPr>
            <a:cxnSpLocks/>
          </p:cNvCxnSpPr>
          <p:nvPr/>
        </p:nvCxnSpPr>
        <p:spPr>
          <a:xfrm>
            <a:off x="4788024" y="1700808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EB1BE14F-9AE0-4FB8-B4EB-0D22ABD2E550}"/>
              </a:ext>
            </a:extLst>
          </p:cNvPr>
          <p:cNvCxnSpPr>
            <a:cxnSpLocks/>
          </p:cNvCxnSpPr>
          <p:nvPr/>
        </p:nvCxnSpPr>
        <p:spPr>
          <a:xfrm>
            <a:off x="7956376" y="198884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1619B7EC-A357-41E9-9C03-D870D7262E3F}"/>
              </a:ext>
            </a:extLst>
          </p:cNvPr>
          <p:cNvCxnSpPr>
            <a:cxnSpLocks/>
          </p:cNvCxnSpPr>
          <p:nvPr/>
        </p:nvCxnSpPr>
        <p:spPr>
          <a:xfrm>
            <a:off x="5436096" y="1988840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50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32" t="15000" r="28343" b="81500"/>
          <a:stretch/>
        </p:blipFill>
        <p:spPr>
          <a:xfrm>
            <a:off x="7812360" y="404664"/>
            <a:ext cx="864096" cy="36004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449B83-6824-4F9C-AFE0-068B8E5E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08720"/>
            <a:ext cx="8630819" cy="2880320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30B7FD4-03A6-4321-82F8-61F6641380A9}"/>
              </a:ext>
            </a:extLst>
          </p:cNvPr>
          <p:cNvCxnSpPr>
            <a:cxnSpLocks/>
          </p:cNvCxnSpPr>
          <p:nvPr/>
        </p:nvCxnSpPr>
        <p:spPr>
          <a:xfrm>
            <a:off x="3923928" y="1340768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FC5EDA8E-0D2B-4FB5-98BF-E3FE03C769B5}"/>
              </a:ext>
            </a:extLst>
          </p:cNvPr>
          <p:cNvCxnSpPr>
            <a:cxnSpLocks/>
          </p:cNvCxnSpPr>
          <p:nvPr/>
        </p:nvCxnSpPr>
        <p:spPr>
          <a:xfrm>
            <a:off x="1619672" y="1340768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58287632-0952-48E7-BCB6-F90946C44CC0}"/>
              </a:ext>
            </a:extLst>
          </p:cNvPr>
          <p:cNvCxnSpPr>
            <a:cxnSpLocks/>
          </p:cNvCxnSpPr>
          <p:nvPr/>
        </p:nvCxnSpPr>
        <p:spPr>
          <a:xfrm>
            <a:off x="4788024" y="1700808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EB1BE14F-9AE0-4FB8-B4EB-0D22ABD2E550}"/>
              </a:ext>
            </a:extLst>
          </p:cNvPr>
          <p:cNvCxnSpPr>
            <a:cxnSpLocks/>
          </p:cNvCxnSpPr>
          <p:nvPr/>
        </p:nvCxnSpPr>
        <p:spPr>
          <a:xfrm>
            <a:off x="7956376" y="198884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1619B7EC-A357-41E9-9C03-D870D7262E3F}"/>
              </a:ext>
            </a:extLst>
          </p:cNvPr>
          <p:cNvCxnSpPr>
            <a:cxnSpLocks/>
          </p:cNvCxnSpPr>
          <p:nvPr/>
        </p:nvCxnSpPr>
        <p:spPr>
          <a:xfrm>
            <a:off x="5436096" y="1988840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CA8C427-FF11-4893-BB6A-3FA06B3FF109}"/>
              </a:ext>
            </a:extLst>
          </p:cNvPr>
          <p:cNvSpPr txBox="1">
            <a:spLocks/>
          </p:cNvSpPr>
          <p:nvPr/>
        </p:nvSpPr>
        <p:spPr>
          <a:xfrm>
            <a:off x="3862673" y="2717258"/>
            <a:ext cx="4957799" cy="32442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50" dirty="0">
                <a:highlight>
                  <a:srgbClr val="FFFF00"/>
                </a:highlight>
              </a:rPr>
              <a:t>ב.  פרק הזמן יגדל עקב הגדלת המסה הכוללת של המכונית.</a:t>
            </a:r>
          </a:p>
        </p:txBody>
      </p:sp>
    </p:spTree>
    <p:extLst>
      <p:ext uri="{BB962C8B-B14F-4D97-AF65-F5344CB8AC3E}">
        <p14:creationId xmlns:p14="http://schemas.microsoft.com/office/powerpoint/2010/main" val="649794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CC8D3E6-5282-4B59-9B96-73F74242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34215"/>
            <a:ext cx="1222912" cy="46966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9719634-893D-468C-B828-DAAFCC723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4" y="670574"/>
            <a:ext cx="8632298" cy="11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41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CC8D3E6-5282-4B59-9B96-73F74242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34215"/>
            <a:ext cx="1222912" cy="46966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9719634-893D-468C-B828-DAAFCC723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4" y="670574"/>
            <a:ext cx="8632298" cy="110224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1619B7EC-A357-41E9-9C03-D870D7262E3F}"/>
              </a:ext>
            </a:extLst>
          </p:cNvPr>
          <p:cNvCxnSpPr>
            <a:cxnSpLocks/>
          </p:cNvCxnSpPr>
          <p:nvPr/>
        </p:nvCxnSpPr>
        <p:spPr>
          <a:xfrm>
            <a:off x="7524328" y="908720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FB4C6B28-2092-4223-866F-E0C773D700D6}"/>
              </a:ext>
            </a:extLst>
          </p:cNvPr>
          <p:cNvCxnSpPr>
            <a:cxnSpLocks/>
          </p:cNvCxnSpPr>
          <p:nvPr/>
        </p:nvCxnSpPr>
        <p:spPr>
          <a:xfrm>
            <a:off x="3203848" y="908720"/>
            <a:ext cx="66611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71C5035-F7CE-4B8B-9DE6-526DD8840781}"/>
              </a:ext>
            </a:extLst>
          </p:cNvPr>
          <p:cNvCxnSpPr>
            <a:cxnSpLocks/>
          </p:cNvCxnSpPr>
          <p:nvPr/>
        </p:nvCxnSpPr>
        <p:spPr>
          <a:xfrm>
            <a:off x="611560" y="908720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CCF703C5-DE49-4A3C-8BD8-56AD6BE41B0E}"/>
              </a:ext>
            </a:extLst>
          </p:cNvPr>
          <p:cNvCxnSpPr>
            <a:cxnSpLocks/>
          </p:cNvCxnSpPr>
          <p:nvPr/>
        </p:nvCxnSpPr>
        <p:spPr>
          <a:xfrm>
            <a:off x="3347864" y="1221695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80782641-33A3-4813-8835-BB24B1E12DB1}"/>
              </a:ext>
            </a:extLst>
          </p:cNvPr>
          <p:cNvCxnSpPr>
            <a:cxnSpLocks/>
          </p:cNvCxnSpPr>
          <p:nvPr/>
        </p:nvCxnSpPr>
        <p:spPr>
          <a:xfrm>
            <a:off x="6156176" y="1690857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15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CC8D3E6-5282-4B59-9B96-73F74242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34215"/>
            <a:ext cx="1222912" cy="46966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9719634-893D-468C-B828-DAAFCC723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4" y="670574"/>
            <a:ext cx="8632298" cy="110224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1619B7EC-A357-41E9-9C03-D870D7262E3F}"/>
              </a:ext>
            </a:extLst>
          </p:cNvPr>
          <p:cNvCxnSpPr>
            <a:cxnSpLocks/>
          </p:cNvCxnSpPr>
          <p:nvPr/>
        </p:nvCxnSpPr>
        <p:spPr>
          <a:xfrm>
            <a:off x="7524328" y="908720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FB4C6B28-2092-4223-866F-E0C773D700D6}"/>
              </a:ext>
            </a:extLst>
          </p:cNvPr>
          <p:cNvCxnSpPr>
            <a:cxnSpLocks/>
          </p:cNvCxnSpPr>
          <p:nvPr/>
        </p:nvCxnSpPr>
        <p:spPr>
          <a:xfrm>
            <a:off x="3203848" y="908720"/>
            <a:ext cx="66611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71C5035-F7CE-4B8B-9DE6-526DD8840781}"/>
              </a:ext>
            </a:extLst>
          </p:cNvPr>
          <p:cNvCxnSpPr>
            <a:cxnSpLocks/>
          </p:cNvCxnSpPr>
          <p:nvPr/>
        </p:nvCxnSpPr>
        <p:spPr>
          <a:xfrm>
            <a:off x="611560" y="908720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CCF703C5-DE49-4A3C-8BD8-56AD6BE41B0E}"/>
              </a:ext>
            </a:extLst>
          </p:cNvPr>
          <p:cNvCxnSpPr>
            <a:cxnSpLocks/>
          </p:cNvCxnSpPr>
          <p:nvPr/>
        </p:nvCxnSpPr>
        <p:spPr>
          <a:xfrm>
            <a:off x="3347864" y="1221695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CA8C427-FF11-4893-BB6A-3FA06B3FF109}"/>
              </a:ext>
            </a:extLst>
          </p:cNvPr>
          <p:cNvSpPr txBox="1">
            <a:spLocks/>
          </p:cNvSpPr>
          <p:nvPr/>
        </p:nvSpPr>
        <p:spPr>
          <a:xfrm>
            <a:off x="3011163" y="1378483"/>
            <a:ext cx="673401" cy="31237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50" dirty="0">
                <a:highlight>
                  <a:srgbClr val="FFFF00"/>
                </a:highlight>
              </a:rPr>
              <a:t>הימני</a:t>
            </a:r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80782641-33A3-4813-8835-BB24B1E12DB1}"/>
              </a:ext>
            </a:extLst>
          </p:cNvPr>
          <p:cNvCxnSpPr>
            <a:cxnSpLocks/>
          </p:cNvCxnSpPr>
          <p:nvPr/>
        </p:nvCxnSpPr>
        <p:spPr>
          <a:xfrm>
            <a:off x="6156176" y="1690857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52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CC8D3E6-5282-4B59-9B96-73F74242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34215"/>
            <a:ext cx="1222912" cy="46966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9719634-893D-468C-B828-DAAFCC723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4" y="670574"/>
            <a:ext cx="8632298" cy="1102242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CA8C427-FF11-4893-BB6A-3FA06B3FF109}"/>
              </a:ext>
            </a:extLst>
          </p:cNvPr>
          <p:cNvSpPr txBox="1">
            <a:spLocks/>
          </p:cNvSpPr>
          <p:nvPr/>
        </p:nvSpPr>
        <p:spPr>
          <a:xfrm>
            <a:off x="3011163" y="1378483"/>
            <a:ext cx="673401" cy="31237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50" dirty="0">
                <a:highlight>
                  <a:srgbClr val="FFFF00"/>
                </a:highlight>
              </a:rPr>
              <a:t>הימני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119DC15-0667-441B-B27A-12464F861B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2"/>
          <a:stretch/>
        </p:blipFill>
        <p:spPr>
          <a:xfrm>
            <a:off x="611560" y="1966509"/>
            <a:ext cx="8236332" cy="29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7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CC8D3E6-5282-4B59-9B96-73F74242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34215"/>
            <a:ext cx="1222912" cy="46966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9719634-893D-468C-B828-DAAFCC723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4" y="670574"/>
            <a:ext cx="8632298" cy="1102242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CA8C427-FF11-4893-BB6A-3FA06B3FF109}"/>
              </a:ext>
            </a:extLst>
          </p:cNvPr>
          <p:cNvSpPr txBox="1">
            <a:spLocks/>
          </p:cNvSpPr>
          <p:nvPr/>
        </p:nvSpPr>
        <p:spPr>
          <a:xfrm>
            <a:off x="3011163" y="1378483"/>
            <a:ext cx="673401" cy="31237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50" dirty="0">
                <a:highlight>
                  <a:srgbClr val="FFFF00"/>
                </a:highlight>
              </a:rPr>
              <a:t>הימני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119DC15-0667-441B-B27A-12464F861B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2"/>
          <a:stretch/>
        </p:blipFill>
        <p:spPr>
          <a:xfrm>
            <a:off x="611560" y="1966509"/>
            <a:ext cx="8236332" cy="29026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63427532-E2EB-4FD6-BA14-CAEC39344D6B}"/>
              </a:ext>
            </a:extLst>
          </p:cNvPr>
          <p:cNvCxnSpPr>
            <a:cxnSpLocks/>
          </p:cNvCxnSpPr>
          <p:nvPr/>
        </p:nvCxnSpPr>
        <p:spPr>
          <a:xfrm>
            <a:off x="5292080" y="2276872"/>
            <a:ext cx="3031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BB760BDF-C702-4DC7-942B-0EED4315ADCD}"/>
              </a:ext>
            </a:extLst>
          </p:cNvPr>
          <p:cNvCxnSpPr>
            <a:cxnSpLocks/>
          </p:cNvCxnSpPr>
          <p:nvPr/>
        </p:nvCxnSpPr>
        <p:spPr>
          <a:xfrm>
            <a:off x="971600" y="2276872"/>
            <a:ext cx="2527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DB78C3E-8556-4720-AD43-33689CAA277A}"/>
              </a:ext>
            </a:extLst>
          </p:cNvPr>
          <p:cNvCxnSpPr>
            <a:cxnSpLocks/>
          </p:cNvCxnSpPr>
          <p:nvPr/>
        </p:nvCxnSpPr>
        <p:spPr>
          <a:xfrm>
            <a:off x="7380312" y="2636912"/>
            <a:ext cx="9435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659D398F-89B8-4837-96E9-B8B476F364EF}"/>
              </a:ext>
            </a:extLst>
          </p:cNvPr>
          <p:cNvCxnSpPr>
            <a:cxnSpLocks/>
          </p:cNvCxnSpPr>
          <p:nvPr/>
        </p:nvCxnSpPr>
        <p:spPr>
          <a:xfrm>
            <a:off x="2339752" y="2636912"/>
            <a:ext cx="2815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36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CC8D3E6-5282-4B59-9B96-73F74242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34215"/>
            <a:ext cx="1222912" cy="46966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9719634-893D-468C-B828-DAAFCC723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94" y="670574"/>
            <a:ext cx="8632298" cy="1102242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5CA8C427-FF11-4893-BB6A-3FA06B3FF109}"/>
              </a:ext>
            </a:extLst>
          </p:cNvPr>
          <p:cNvSpPr txBox="1">
            <a:spLocks/>
          </p:cNvSpPr>
          <p:nvPr/>
        </p:nvSpPr>
        <p:spPr>
          <a:xfrm>
            <a:off x="3011163" y="1378483"/>
            <a:ext cx="673401" cy="31237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50" dirty="0">
                <a:highlight>
                  <a:srgbClr val="FFFF00"/>
                </a:highlight>
              </a:rPr>
              <a:t>הימני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119DC15-0667-441B-B27A-12464F861B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2"/>
          <a:stretch/>
        </p:blipFill>
        <p:spPr>
          <a:xfrm>
            <a:off x="611560" y="1966509"/>
            <a:ext cx="8236332" cy="29026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63427532-E2EB-4FD6-BA14-CAEC39344D6B}"/>
              </a:ext>
            </a:extLst>
          </p:cNvPr>
          <p:cNvCxnSpPr>
            <a:cxnSpLocks/>
          </p:cNvCxnSpPr>
          <p:nvPr/>
        </p:nvCxnSpPr>
        <p:spPr>
          <a:xfrm>
            <a:off x="5292080" y="2276872"/>
            <a:ext cx="3031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BB760BDF-C702-4DC7-942B-0EED4315ADCD}"/>
              </a:ext>
            </a:extLst>
          </p:cNvPr>
          <p:cNvCxnSpPr>
            <a:cxnSpLocks/>
          </p:cNvCxnSpPr>
          <p:nvPr/>
        </p:nvCxnSpPr>
        <p:spPr>
          <a:xfrm>
            <a:off x="971600" y="2276872"/>
            <a:ext cx="2527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DB78C3E-8556-4720-AD43-33689CAA277A}"/>
              </a:ext>
            </a:extLst>
          </p:cNvPr>
          <p:cNvCxnSpPr>
            <a:cxnSpLocks/>
          </p:cNvCxnSpPr>
          <p:nvPr/>
        </p:nvCxnSpPr>
        <p:spPr>
          <a:xfrm>
            <a:off x="7380312" y="2636912"/>
            <a:ext cx="9435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659D398F-89B8-4837-96E9-B8B476F364EF}"/>
              </a:ext>
            </a:extLst>
          </p:cNvPr>
          <p:cNvCxnSpPr>
            <a:cxnSpLocks/>
          </p:cNvCxnSpPr>
          <p:nvPr/>
        </p:nvCxnSpPr>
        <p:spPr>
          <a:xfrm>
            <a:off x="2339752" y="2636912"/>
            <a:ext cx="2815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F3F6D4C5-4946-4538-9AAC-5975A371E9AE}"/>
              </a:ext>
            </a:extLst>
          </p:cNvPr>
          <p:cNvSpPr txBox="1">
            <a:spLocks/>
          </p:cNvSpPr>
          <p:nvPr/>
        </p:nvSpPr>
        <p:spPr>
          <a:xfrm>
            <a:off x="5647777" y="3982795"/>
            <a:ext cx="2776039" cy="22173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800" dirty="0">
                <a:highlight>
                  <a:srgbClr val="FFFF00"/>
                </a:highlight>
              </a:rPr>
              <a:t>3.    שיגור חללית או רקטה</a:t>
            </a:r>
          </a:p>
        </p:txBody>
      </p:sp>
    </p:spTree>
    <p:extLst>
      <p:ext uri="{BB962C8B-B14F-4D97-AF65-F5344CB8AC3E}">
        <p14:creationId xmlns:p14="http://schemas.microsoft.com/office/powerpoint/2010/main" val="2768900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53466B4-73B8-4958-AB7D-BDC470F2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52808"/>
            <a:ext cx="896190" cy="35969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62BA909-1AF6-4F2E-B1F2-A19208D8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7" y="620688"/>
            <a:ext cx="889615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7B5927B-51B0-4E19-8905-EEE4C535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47874"/>
            <a:ext cx="938865" cy="43285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81D3E40-BFB2-418E-BEF5-E5DF1A72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88" t="27600" r="19288" b="41600"/>
          <a:stretch/>
        </p:blipFill>
        <p:spPr>
          <a:xfrm>
            <a:off x="1475656" y="1073860"/>
            <a:ext cx="7333376" cy="35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87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53466B4-73B8-4958-AB7D-BDC470F2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52808"/>
            <a:ext cx="896190" cy="35969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62BA909-1AF6-4F2E-B1F2-A19208D8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7" y="620688"/>
            <a:ext cx="8896155" cy="3168352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442FED9E-D090-4D5F-9893-2CB1E04473AF}"/>
              </a:ext>
            </a:extLst>
          </p:cNvPr>
          <p:cNvCxnSpPr>
            <a:cxnSpLocks/>
          </p:cNvCxnSpPr>
          <p:nvPr/>
        </p:nvCxnSpPr>
        <p:spPr>
          <a:xfrm>
            <a:off x="2123728" y="2780928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04C03550-FA1C-474B-9B76-679805279AC8}"/>
              </a:ext>
            </a:extLst>
          </p:cNvPr>
          <p:cNvCxnSpPr>
            <a:cxnSpLocks/>
          </p:cNvCxnSpPr>
          <p:nvPr/>
        </p:nvCxnSpPr>
        <p:spPr>
          <a:xfrm>
            <a:off x="1043608" y="2780928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6CC10899-D8BB-464B-B8AC-CCD5BCD840CB}"/>
              </a:ext>
            </a:extLst>
          </p:cNvPr>
          <p:cNvCxnSpPr>
            <a:cxnSpLocks/>
          </p:cNvCxnSpPr>
          <p:nvPr/>
        </p:nvCxnSpPr>
        <p:spPr>
          <a:xfrm>
            <a:off x="7380312" y="3068960"/>
            <a:ext cx="11595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6DFED81F-B457-43B2-A046-54974DC55948}"/>
              </a:ext>
            </a:extLst>
          </p:cNvPr>
          <p:cNvCxnSpPr>
            <a:cxnSpLocks/>
          </p:cNvCxnSpPr>
          <p:nvPr/>
        </p:nvCxnSpPr>
        <p:spPr>
          <a:xfrm>
            <a:off x="4572000" y="3356992"/>
            <a:ext cx="3031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6DBC8181-66DE-46AF-8543-56C4659BD549}"/>
              </a:ext>
            </a:extLst>
          </p:cNvPr>
          <p:cNvCxnSpPr>
            <a:cxnSpLocks/>
          </p:cNvCxnSpPr>
          <p:nvPr/>
        </p:nvCxnSpPr>
        <p:spPr>
          <a:xfrm>
            <a:off x="5364088" y="1844824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04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53466B4-73B8-4958-AB7D-BDC470F2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52808"/>
            <a:ext cx="896190" cy="35969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62BA909-1AF6-4F2E-B1F2-A19208D8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7" y="620688"/>
            <a:ext cx="8896155" cy="3168352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442FED9E-D090-4D5F-9893-2CB1E04473AF}"/>
              </a:ext>
            </a:extLst>
          </p:cNvPr>
          <p:cNvCxnSpPr>
            <a:cxnSpLocks/>
          </p:cNvCxnSpPr>
          <p:nvPr/>
        </p:nvCxnSpPr>
        <p:spPr>
          <a:xfrm>
            <a:off x="2123728" y="2780928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04C03550-FA1C-474B-9B76-679805279AC8}"/>
              </a:ext>
            </a:extLst>
          </p:cNvPr>
          <p:cNvCxnSpPr>
            <a:cxnSpLocks/>
          </p:cNvCxnSpPr>
          <p:nvPr/>
        </p:nvCxnSpPr>
        <p:spPr>
          <a:xfrm>
            <a:off x="1043608" y="2780928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6CC10899-D8BB-464B-B8AC-CCD5BCD840CB}"/>
              </a:ext>
            </a:extLst>
          </p:cNvPr>
          <p:cNvCxnSpPr>
            <a:cxnSpLocks/>
          </p:cNvCxnSpPr>
          <p:nvPr/>
        </p:nvCxnSpPr>
        <p:spPr>
          <a:xfrm>
            <a:off x="7380312" y="3068960"/>
            <a:ext cx="11595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6DFED81F-B457-43B2-A046-54974DC55948}"/>
              </a:ext>
            </a:extLst>
          </p:cNvPr>
          <p:cNvCxnSpPr>
            <a:cxnSpLocks/>
          </p:cNvCxnSpPr>
          <p:nvPr/>
        </p:nvCxnSpPr>
        <p:spPr>
          <a:xfrm>
            <a:off x="4572000" y="3356992"/>
            <a:ext cx="3031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6DBC8181-66DE-46AF-8543-56C4659BD549}"/>
              </a:ext>
            </a:extLst>
          </p:cNvPr>
          <p:cNvCxnSpPr>
            <a:cxnSpLocks/>
          </p:cNvCxnSpPr>
          <p:nvPr/>
        </p:nvCxnSpPr>
        <p:spPr>
          <a:xfrm>
            <a:off x="5364088" y="1844824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F5BA9D5E-6CD3-4231-9129-6452963F9249}"/>
              </a:ext>
            </a:extLst>
          </p:cNvPr>
          <p:cNvSpPr txBox="1">
            <a:spLocks/>
          </p:cNvSpPr>
          <p:nvPr/>
        </p:nvSpPr>
        <p:spPr>
          <a:xfrm>
            <a:off x="3024440" y="1545658"/>
            <a:ext cx="1043504" cy="31030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500" dirty="0">
                <a:highlight>
                  <a:srgbClr val="FFFF00"/>
                </a:highlight>
              </a:rPr>
              <a:t>לא נדרש</a:t>
            </a:r>
          </a:p>
        </p:txBody>
      </p: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5F7D42AF-214B-48EB-8CB3-5790D1378F73}"/>
              </a:ext>
            </a:extLst>
          </p:cNvPr>
          <p:cNvSpPr txBox="1">
            <a:spLocks/>
          </p:cNvSpPr>
          <p:nvPr/>
        </p:nvSpPr>
        <p:spPr>
          <a:xfrm>
            <a:off x="3350792" y="3368544"/>
            <a:ext cx="1187520" cy="31030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00" dirty="0">
                <a:highlight>
                  <a:srgbClr val="FFFF00"/>
                </a:highlight>
              </a:rPr>
              <a:t>חוק המנוף.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8176382E-1C50-4AB4-8B18-8D60303D851B}"/>
              </a:ext>
            </a:extLst>
          </p:cNvPr>
          <p:cNvSpPr/>
          <p:nvPr/>
        </p:nvSpPr>
        <p:spPr>
          <a:xfrm>
            <a:off x="1691680" y="4714009"/>
            <a:ext cx="5750107" cy="1379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תזכורת:</a:t>
            </a: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שלישי-כוח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המנוף-</a:t>
            </a:r>
            <a:r>
              <a:rPr lang="he-IL" sz="1400" b="1" dirty="0" err="1">
                <a:solidFill>
                  <a:schemeClr val="tx1"/>
                </a:solidFill>
              </a:rPr>
              <a:t>כח</a:t>
            </a:r>
            <a:r>
              <a:rPr lang="he-IL" sz="1400" b="1" dirty="0">
                <a:solidFill>
                  <a:schemeClr val="tx1"/>
                </a:solidFill>
              </a:rPr>
              <a:t> המשא*אורך זרוע המשא = </a:t>
            </a:r>
            <a:r>
              <a:rPr lang="he-IL" sz="1400" b="1" dirty="0" err="1">
                <a:solidFill>
                  <a:schemeClr val="tx1"/>
                </a:solidFill>
              </a:rPr>
              <a:t>הכח</a:t>
            </a:r>
            <a:r>
              <a:rPr lang="he-IL" sz="1400" b="1" dirty="0">
                <a:solidFill>
                  <a:schemeClr val="tx1"/>
                </a:solidFill>
              </a:rPr>
              <a:t> המאזן*אורך זרוע </a:t>
            </a:r>
            <a:r>
              <a:rPr lang="he-IL" sz="1400" b="1" dirty="0" err="1">
                <a:solidFill>
                  <a:schemeClr val="tx1"/>
                </a:solidFill>
              </a:rPr>
              <a:t>הכח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F1*d1=F2*d2</a:t>
            </a:r>
          </a:p>
        </p:txBody>
      </p:sp>
    </p:spTree>
    <p:extLst>
      <p:ext uri="{BB962C8B-B14F-4D97-AF65-F5344CB8AC3E}">
        <p14:creationId xmlns:p14="http://schemas.microsoft.com/office/powerpoint/2010/main" val="121373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7B5927B-51B0-4E19-8905-EEE4C535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47874"/>
            <a:ext cx="938865" cy="43285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81D3E40-BFB2-418E-BEF5-E5DF1A72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88" t="27600" r="19288" b="41600"/>
          <a:stretch/>
        </p:blipFill>
        <p:spPr>
          <a:xfrm>
            <a:off x="1475656" y="1073860"/>
            <a:ext cx="7333376" cy="3507267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D2056F7D-4266-4FB2-8934-48E2EB946B6A}"/>
              </a:ext>
            </a:extLst>
          </p:cNvPr>
          <p:cNvCxnSpPr>
            <a:cxnSpLocks/>
          </p:cNvCxnSpPr>
          <p:nvPr/>
        </p:nvCxnSpPr>
        <p:spPr>
          <a:xfrm>
            <a:off x="7524328" y="1484784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6779B3F6-1D78-462B-B052-F534481D5AF9}"/>
              </a:ext>
            </a:extLst>
          </p:cNvPr>
          <p:cNvCxnSpPr>
            <a:cxnSpLocks/>
          </p:cNvCxnSpPr>
          <p:nvPr/>
        </p:nvCxnSpPr>
        <p:spPr>
          <a:xfrm>
            <a:off x="2483768" y="1484784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39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7B5927B-51B0-4E19-8905-EEE4C535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547874"/>
            <a:ext cx="938865" cy="43285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81D3E40-BFB2-418E-BEF5-E5DF1A72E4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88" t="27600" r="19288" b="41600"/>
          <a:stretch/>
        </p:blipFill>
        <p:spPr>
          <a:xfrm>
            <a:off x="1475656" y="1073860"/>
            <a:ext cx="7333376" cy="3507267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D2056F7D-4266-4FB2-8934-48E2EB946B6A}"/>
              </a:ext>
            </a:extLst>
          </p:cNvPr>
          <p:cNvCxnSpPr>
            <a:cxnSpLocks/>
          </p:cNvCxnSpPr>
          <p:nvPr/>
        </p:nvCxnSpPr>
        <p:spPr>
          <a:xfrm>
            <a:off x="7524328" y="1484784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6779B3F6-1D78-462B-B052-F534481D5AF9}"/>
              </a:ext>
            </a:extLst>
          </p:cNvPr>
          <p:cNvCxnSpPr>
            <a:cxnSpLocks/>
          </p:cNvCxnSpPr>
          <p:nvPr/>
        </p:nvCxnSpPr>
        <p:spPr>
          <a:xfrm>
            <a:off x="2483768" y="1484784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4D4287F0-0ABF-4B98-8ED9-37BEEC888D39}"/>
              </a:ext>
            </a:extLst>
          </p:cNvPr>
          <p:cNvSpPr txBox="1">
            <a:spLocks/>
          </p:cNvSpPr>
          <p:nvPr/>
        </p:nvSpPr>
        <p:spPr>
          <a:xfrm>
            <a:off x="1403648" y="2276872"/>
            <a:ext cx="7169364" cy="792088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rtl="0">
              <a:lnSpc>
                <a:spcPct val="90000"/>
              </a:lnSpc>
              <a:buFont typeface="Arial" pitchFamily="34" charset="0"/>
              <a:buNone/>
            </a:pPr>
            <a:r>
              <a:rPr lang="he-IL" sz="2400" dirty="0">
                <a:highlight>
                  <a:srgbClr val="FFFF00"/>
                </a:highlight>
              </a:rPr>
              <a:t>א. כוכב חמה משלים סיבוב סביב צירו לאט יותר מאשר כדור הארץ.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1AA44CC-136E-4ABC-ACB0-081CA60111CD}"/>
              </a:ext>
            </a:extLst>
          </p:cNvPr>
          <p:cNvSpPr/>
          <p:nvPr/>
        </p:nvSpPr>
        <p:spPr>
          <a:xfrm>
            <a:off x="840724" y="4747602"/>
            <a:ext cx="7333375" cy="15625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תזכורת:</a:t>
            </a:r>
            <a:endParaRPr lang="he-IL" sz="2400" b="1" baseline="-25000" dirty="0">
              <a:solidFill>
                <a:schemeClr val="tx1"/>
              </a:solidFill>
            </a:endParaRPr>
          </a:p>
          <a:p>
            <a:pPr algn="ctr"/>
            <a:r>
              <a:rPr lang="he-IL" sz="2400" b="1" baseline="-25000" dirty="0">
                <a:solidFill>
                  <a:schemeClr val="tx1"/>
                </a:solidFill>
              </a:rPr>
              <a:t>משך יממה הוא 24 שעות=הזמן שכדור הארץ משלים סיבוב אחד מלא סביב צירו.</a:t>
            </a:r>
          </a:p>
          <a:p>
            <a:pPr algn="ctr"/>
            <a:r>
              <a:rPr lang="he-IL" sz="2400" b="1" baseline="-25000" dirty="0">
                <a:solidFill>
                  <a:schemeClr val="tx1"/>
                </a:solidFill>
              </a:rPr>
              <a:t>משך שנה (כ365 יום)=הזמן שלוקח לכדור-הארץ להקיף את השמש.</a:t>
            </a:r>
            <a:endParaRPr lang="he-I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9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967AB61-4F09-4B39-9924-C2DDC7ED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5" y="609300"/>
            <a:ext cx="8644877" cy="296291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9157BD6-A76D-4365-BE9C-71E82638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88640"/>
            <a:ext cx="1079086" cy="42066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8546B78-E8C9-48EA-98E1-A5102EE78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5"/>
          <a:stretch/>
        </p:blipFill>
        <p:spPr>
          <a:xfrm>
            <a:off x="863581" y="3572213"/>
            <a:ext cx="8280419" cy="130040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EE9683E-9385-4217-9921-89C5A4653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814" y="2919884"/>
            <a:ext cx="1438781" cy="65232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7B427E-6883-41D1-A832-05820D605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28" r="9770"/>
          <a:stretch/>
        </p:blipFill>
        <p:spPr>
          <a:xfrm>
            <a:off x="7291781" y="2953739"/>
            <a:ext cx="808611" cy="2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967AB61-4F09-4B39-9924-C2DDC7ED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5" y="609300"/>
            <a:ext cx="8644877" cy="296291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9157BD6-A76D-4365-BE9C-71E82638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88640"/>
            <a:ext cx="1079086" cy="42066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8546B78-E8C9-48EA-98E1-A5102EE78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5"/>
          <a:stretch/>
        </p:blipFill>
        <p:spPr>
          <a:xfrm>
            <a:off x="863581" y="3572213"/>
            <a:ext cx="8280419" cy="130040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EE9683E-9385-4217-9921-89C5A4653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814" y="2919884"/>
            <a:ext cx="1438781" cy="65232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7B427E-6883-41D1-A832-05820D605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28" r="9770"/>
          <a:stretch/>
        </p:blipFill>
        <p:spPr>
          <a:xfrm>
            <a:off x="7291781" y="2953739"/>
            <a:ext cx="808611" cy="292309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9886C3C-881A-4FA8-94D4-A216EB5A1284}"/>
              </a:ext>
            </a:extLst>
          </p:cNvPr>
          <p:cNvCxnSpPr>
            <a:cxnSpLocks/>
          </p:cNvCxnSpPr>
          <p:nvPr/>
        </p:nvCxnSpPr>
        <p:spPr>
          <a:xfrm>
            <a:off x="1547664" y="908720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286C453-5F41-4E50-9A2E-F842EDD5651C}"/>
              </a:ext>
            </a:extLst>
          </p:cNvPr>
          <p:cNvCxnSpPr>
            <a:cxnSpLocks/>
          </p:cNvCxnSpPr>
          <p:nvPr/>
        </p:nvCxnSpPr>
        <p:spPr>
          <a:xfrm>
            <a:off x="5292080" y="4365104"/>
            <a:ext cx="3100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5BC19BE-7507-4483-B11B-1863EA92150C}"/>
              </a:ext>
            </a:extLst>
          </p:cNvPr>
          <p:cNvCxnSpPr>
            <a:cxnSpLocks/>
          </p:cNvCxnSpPr>
          <p:nvPr/>
        </p:nvCxnSpPr>
        <p:spPr>
          <a:xfrm>
            <a:off x="7020272" y="4653136"/>
            <a:ext cx="1372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65473AB-6000-45B2-B5A2-28FEC854E7FD}"/>
              </a:ext>
            </a:extLst>
          </p:cNvPr>
          <p:cNvCxnSpPr>
            <a:cxnSpLocks/>
          </p:cNvCxnSpPr>
          <p:nvPr/>
        </p:nvCxnSpPr>
        <p:spPr>
          <a:xfrm>
            <a:off x="3851920" y="4653136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4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967AB61-4F09-4B39-9924-C2DDC7ED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5" y="609300"/>
            <a:ext cx="8644877" cy="296291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9157BD6-A76D-4365-BE9C-71E82638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88640"/>
            <a:ext cx="1079086" cy="42066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8546B78-E8C9-48EA-98E1-A5102EE78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5"/>
          <a:stretch/>
        </p:blipFill>
        <p:spPr>
          <a:xfrm>
            <a:off x="863581" y="3572213"/>
            <a:ext cx="8280419" cy="130040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EE9683E-9385-4217-9921-89C5A4653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814" y="2919884"/>
            <a:ext cx="1438781" cy="65232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7B427E-6883-41D1-A832-05820D605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28" r="9770"/>
          <a:stretch/>
        </p:blipFill>
        <p:spPr>
          <a:xfrm>
            <a:off x="7291781" y="2953739"/>
            <a:ext cx="808611" cy="292309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9886C3C-881A-4FA8-94D4-A216EB5A1284}"/>
              </a:ext>
            </a:extLst>
          </p:cNvPr>
          <p:cNvCxnSpPr>
            <a:cxnSpLocks/>
          </p:cNvCxnSpPr>
          <p:nvPr/>
        </p:nvCxnSpPr>
        <p:spPr>
          <a:xfrm>
            <a:off x="1547664" y="908720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286C453-5F41-4E50-9A2E-F842EDD5651C}"/>
              </a:ext>
            </a:extLst>
          </p:cNvPr>
          <p:cNvCxnSpPr>
            <a:cxnSpLocks/>
          </p:cNvCxnSpPr>
          <p:nvPr/>
        </p:nvCxnSpPr>
        <p:spPr>
          <a:xfrm>
            <a:off x="5292080" y="4365104"/>
            <a:ext cx="3100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5BC19BE-7507-4483-B11B-1863EA92150C}"/>
              </a:ext>
            </a:extLst>
          </p:cNvPr>
          <p:cNvCxnSpPr>
            <a:cxnSpLocks/>
          </p:cNvCxnSpPr>
          <p:nvPr/>
        </p:nvCxnSpPr>
        <p:spPr>
          <a:xfrm>
            <a:off x="7020272" y="4653136"/>
            <a:ext cx="1372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65473AB-6000-45B2-B5A2-28FEC854E7FD}"/>
              </a:ext>
            </a:extLst>
          </p:cNvPr>
          <p:cNvCxnSpPr>
            <a:cxnSpLocks/>
          </p:cNvCxnSpPr>
          <p:nvPr/>
        </p:nvCxnSpPr>
        <p:spPr>
          <a:xfrm>
            <a:off x="3851920" y="4653136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C7E17D6-5991-4CAF-B67E-D93F6767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58" y="4746857"/>
            <a:ext cx="8507288" cy="90384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/>
              <a:t>d</a:t>
            </a:r>
            <a:r>
              <a:rPr lang="he-IL" sz="1000" dirty="0"/>
              <a:t>צדק-</a:t>
            </a:r>
            <a:r>
              <a:rPr lang="he-IL" sz="1000" dirty="0" err="1"/>
              <a:t>כדוה"א</a:t>
            </a:r>
            <a:r>
              <a:rPr lang="en-US" sz="1600" dirty="0"/>
              <a:t>=650,000,000km=</a:t>
            </a:r>
            <a:r>
              <a:rPr lang="en-US" sz="1600" u="sng" dirty="0"/>
              <a:t>650,000,000km</a:t>
            </a:r>
            <a:r>
              <a:rPr lang="en-US" sz="1600" dirty="0"/>
              <a:t>* </a:t>
            </a:r>
            <a:r>
              <a:rPr lang="en-US" sz="1600" u="sng" dirty="0"/>
              <a:t>         1AU           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4.3AU</a:t>
            </a:r>
            <a:r>
              <a:rPr lang="en-US" sz="1600" b="1" dirty="0"/>
              <a:t> </a:t>
            </a:r>
            <a:r>
              <a:rPr lang="en-US" sz="1600" dirty="0"/>
              <a:t>                                  </a:t>
            </a:r>
          </a:p>
          <a:p>
            <a:pPr marL="0" indent="0" algn="l" rtl="0">
              <a:buNone/>
            </a:pPr>
            <a:r>
              <a:rPr lang="en-US" sz="1600" dirty="0"/>
              <a:t>                                                                           150,000,000km</a:t>
            </a:r>
            <a:endParaRPr lang="he-IL" sz="1600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5803805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531</Words>
  <Application>Microsoft Office PowerPoint</Application>
  <PresentationFormat>‫הצגה על המסך (4:3)</PresentationFormat>
  <Paragraphs>104</Paragraphs>
  <Slides>41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4" baseType="lpstr">
      <vt:lpstr>Arial</vt:lpstr>
      <vt:lpstr>Calibri</vt:lpstr>
      <vt:lpstr>ערכת נושא של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כוחות ותנועה על הארץ ובחלל</dc:title>
  <dc:creator>ort</dc:creator>
  <cp:lastModifiedBy>Liat</cp:lastModifiedBy>
  <cp:revision>124</cp:revision>
  <dcterms:created xsi:type="dcterms:W3CDTF">2015-08-31T10:46:49Z</dcterms:created>
  <dcterms:modified xsi:type="dcterms:W3CDTF">2023-03-30T08:03:48Z</dcterms:modified>
</cp:coreProperties>
</file>