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1"/>
    <p:sldMasterId id="2147483670" r:id="rId2"/>
    <p:sldMasterId id="2147483671" r:id="rId3"/>
  </p:sldMasterIdLst>
  <p:notesMasterIdLst>
    <p:notesMasterId r:id="rId13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36" r:id="rId131"/>
    <p:sldId id="337" r:id="rId132"/>
  </p:sldIdLst>
  <p:sldSz cx="9144000" cy="6858000" type="screen4x3"/>
  <p:notesSz cx="6858000" cy="9144000"/>
  <p:embeddedFontLst>
    <p:embeddedFont>
      <p:font typeface="Century Gothic" panose="020B0502020202020204" pitchFamily="34" charset="0"/>
      <p:regular r:id="rId134"/>
      <p:bold r:id="rId135"/>
      <p:italic r:id="rId136"/>
      <p:boldItalic r:id="rId137"/>
    </p:embeddedFont>
    <p:embeddedFont>
      <p:font typeface="Tahoma" panose="020B0604030504040204" pitchFamily="34" charset="0"/>
      <p:regular r:id="rId138"/>
      <p:bold r:id="rId139"/>
    </p:embeddedFont>
    <p:embeddedFont>
      <p:font typeface="Questrial" panose="020B0604020202020204" charset="0"/>
      <p:regular r:id="rId140"/>
    </p:embeddedFont>
    <p:embeddedFont>
      <p:font typeface="Calibri" panose="020F0502020204030204" pitchFamily="34" charset="0"/>
      <p:regular r:id="rId141"/>
      <p:bold r:id="rId142"/>
      <p:italic r:id="rId143"/>
      <p:boldItalic r:id="rId1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איליה וינוקור"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FB5F10-5CDD-4BBA-B37E-3CD0724C54AE}">
  <a:tblStyle styleId="{A8FB5F10-5CDD-4BBA-B37E-3CD0724C54AE}"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76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font" Target="fonts/font5.fntdata"/><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tableStyles" Target="tableStyles.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font" Target="fonts/font1.fntdata"/><Relationship Id="rId139" Type="http://schemas.openxmlformats.org/officeDocument/2006/relationships/font" Target="fonts/font6.fntdata"/><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font" Target="fonts/font7.fntdata"/><Relationship Id="rId14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font" Target="fonts/font2.fntdata"/><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font" Target="fonts/font8.fntdata"/><Relationship Id="rId14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font" Target="fonts/font3.fntdata"/><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font" Target="fonts/font9.fntdata"/><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font" Target="fonts/font4.fntdata"/><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font" Target="fonts/font10.fntdata"/><Relationship Id="rId14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notesMaster" Target="notesMasters/notesMaster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font" Target="fonts/font11.fntdata"/><Relationship Id="rId90" Type="http://schemas.openxmlformats.org/officeDocument/2006/relationships/slide" Target="slides/slide8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7-18T13:25:45.013" idx="1">
    <p:pos x="6000" y="0"/>
    <p:text>הוספתי לשקופית 11.</p:text>
  </p:cm>
</p:cmLst>
</file>

<file path=ppt/drawings/_rels/vmlDrawing1.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 Id="rId6" Type="http://schemas.openxmlformats.org/officeDocument/2006/relationships/image" Target="../media/image125.wmf"/><Relationship Id="rId5" Type="http://schemas.openxmlformats.org/officeDocument/2006/relationships/image" Target="../media/image124.wmf"/><Relationship Id="rId4" Type="http://schemas.openxmlformats.org/officeDocument/2006/relationships/image" Target="../media/image12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78.wmf"/><Relationship Id="rId2" Type="http://schemas.openxmlformats.org/officeDocument/2006/relationships/image" Target="../media/image122.wmf"/><Relationship Id="rId1" Type="http://schemas.openxmlformats.org/officeDocument/2006/relationships/image" Target="../media/image177.wmf"/><Relationship Id="rId4" Type="http://schemas.openxmlformats.org/officeDocument/2006/relationships/image" Target="../media/image17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84.wmf"/><Relationship Id="rId2" Type="http://schemas.openxmlformats.org/officeDocument/2006/relationships/image" Target="../media/image183.wmf"/><Relationship Id="rId1" Type="http://schemas.openxmlformats.org/officeDocument/2006/relationships/image" Target="../media/image182.wmf"/><Relationship Id="rId4" Type="http://schemas.openxmlformats.org/officeDocument/2006/relationships/image" Target="../media/image18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87.wmf"/><Relationship Id="rId2" Type="http://schemas.openxmlformats.org/officeDocument/2006/relationships/image" Target="../media/image186.wmf"/><Relationship Id="rId1" Type="http://schemas.openxmlformats.org/officeDocument/2006/relationships/image" Target="../media/image18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89.wmf"/><Relationship Id="rId1" Type="http://schemas.openxmlformats.org/officeDocument/2006/relationships/image" Target="../media/image18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95.wmf"/><Relationship Id="rId1" Type="http://schemas.openxmlformats.org/officeDocument/2006/relationships/image" Target="../media/image19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99.wmf"/><Relationship Id="rId2" Type="http://schemas.openxmlformats.org/officeDocument/2006/relationships/image" Target="../media/image198.wmf"/><Relationship Id="rId1" Type="http://schemas.openxmlformats.org/officeDocument/2006/relationships/image" Target="../media/image19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207.wmf"/><Relationship Id="rId2" Type="http://schemas.openxmlformats.org/officeDocument/2006/relationships/image" Target="../media/image206.wmf"/><Relationship Id="rId1" Type="http://schemas.openxmlformats.org/officeDocument/2006/relationships/image" Target="../media/image20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 Id="rId6" Type="http://schemas.openxmlformats.org/officeDocument/2006/relationships/image" Target="../media/image130.wmf"/><Relationship Id="rId5" Type="http://schemas.openxmlformats.org/officeDocument/2006/relationships/image" Target="../media/image129.wmf"/><Relationship Id="rId4" Type="http://schemas.openxmlformats.org/officeDocument/2006/relationships/image" Target="../media/image12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210.wmf"/><Relationship Id="rId2" Type="http://schemas.openxmlformats.org/officeDocument/2006/relationships/image" Target="../media/image209.wmf"/><Relationship Id="rId1" Type="http://schemas.openxmlformats.org/officeDocument/2006/relationships/image" Target="../media/image20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13.wmf"/><Relationship Id="rId1" Type="http://schemas.openxmlformats.org/officeDocument/2006/relationships/image" Target="../media/image212.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17.wmf"/><Relationship Id="rId1" Type="http://schemas.openxmlformats.org/officeDocument/2006/relationships/image" Target="../media/image21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20.wmf"/><Relationship Id="rId1" Type="http://schemas.openxmlformats.org/officeDocument/2006/relationships/image" Target="../media/image21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22.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227.wmf"/><Relationship Id="rId2" Type="http://schemas.openxmlformats.org/officeDocument/2006/relationships/image" Target="../media/image226.wmf"/><Relationship Id="rId1" Type="http://schemas.openxmlformats.org/officeDocument/2006/relationships/image" Target="../media/image225.wmf"/><Relationship Id="rId4" Type="http://schemas.openxmlformats.org/officeDocument/2006/relationships/image" Target="../media/image228.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230.wmf"/><Relationship Id="rId1" Type="http://schemas.openxmlformats.org/officeDocument/2006/relationships/image" Target="../media/image22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22.wmf"/><Relationship Id="rId5" Type="http://schemas.openxmlformats.org/officeDocument/2006/relationships/image" Target="../media/image134.wmf"/><Relationship Id="rId4" Type="http://schemas.openxmlformats.org/officeDocument/2006/relationships/image" Target="../media/image1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135.wmf"/><Relationship Id="rId1" Type="http://schemas.openxmlformats.org/officeDocument/2006/relationships/image" Target="../media/image122.wmf"/><Relationship Id="rId6" Type="http://schemas.openxmlformats.org/officeDocument/2006/relationships/image" Target="../media/image139.wmf"/><Relationship Id="rId5" Type="http://schemas.openxmlformats.org/officeDocument/2006/relationships/image" Target="../media/image138.wmf"/><Relationship Id="rId4" Type="http://schemas.openxmlformats.org/officeDocument/2006/relationships/image" Target="../media/image13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122.wmf"/><Relationship Id="rId6" Type="http://schemas.openxmlformats.org/officeDocument/2006/relationships/image" Target="../media/image144.wmf"/><Relationship Id="rId5" Type="http://schemas.openxmlformats.org/officeDocument/2006/relationships/image" Target="../media/image143.wmf"/><Relationship Id="rId4" Type="http://schemas.openxmlformats.org/officeDocument/2006/relationships/image" Target="../media/image14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9.wmf"/><Relationship Id="rId1" Type="http://schemas.openxmlformats.org/officeDocument/2006/relationships/image" Target="../media/image15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image" Target="../media/image161.wmf"/><Relationship Id="rId1" Type="http://schemas.openxmlformats.org/officeDocument/2006/relationships/image" Target="../media/image16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66.wmf"/><Relationship Id="rId1" Type="http://schemas.openxmlformats.org/officeDocument/2006/relationships/image" Target="../media/image165.wmf"/><Relationship Id="rId6" Type="http://schemas.openxmlformats.org/officeDocument/2006/relationships/image" Target="../media/image170.wmf"/><Relationship Id="rId5" Type="http://schemas.openxmlformats.org/officeDocument/2006/relationships/image" Target="../media/image169.wmf"/><Relationship Id="rId4" Type="http://schemas.openxmlformats.org/officeDocument/2006/relationships/image" Target="../media/image168.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76.wmf"/><Relationship Id="rId3" Type="http://schemas.openxmlformats.org/officeDocument/2006/relationships/image" Target="../media/image173.wmf"/><Relationship Id="rId7" Type="http://schemas.openxmlformats.org/officeDocument/2006/relationships/image" Target="../media/image136.wmf"/><Relationship Id="rId2" Type="http://schemas.openxmlformats.org/officeDocument/2006/relationships/image" Target="../media/image172.wmf"/><Relationship Id="rId1" Type="http://schemas.openxmlformats.org/officeDocument/2006/relationships/image" Target="../media/image171.wmf"/><Relationship Id="rId6" Type="http://schemas.openxmlformats.org/officeDocument/2006/relationships/image" Target="../media/image175.wmf"/><Relationship Id="rId5" Type="http://schemas.openxmlformats.org/officeDocument/2006/relationships/image" Target="../media/image122.wmf"/><Relationship Id="rId4" Type="http://schemas.openxmlformats.org/officeDocument/2006/relationships/image" Target="../media/image17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3886200" y="0"/>
            <a:ext cx="2971799" cy="457200"/>
          </a:xfrm>
          <a:prstGeom prst="rect">
            <a:avLst/>
          </a:prstGeom>
          <a:noFill/>
          <a:ln>
            <a:noFill/>
          </a:ln>
        </p:spPr>
        <p:txBody>
          <a:bodyPr lIns="91425" tIns="91425" rIns="91425" bIns="91425" anchor="t" anchorCtr="0"/>
          <a:lstStyle>
            <a:lvl1pPr marL="0" marR="0" lvl="0" indent="0" algn="r" rtl="1">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1588" y="0"/>
            <a:ext cx="2971799" cy="457200"/>
          </a:xfrm>
          <a:prstGeom prst="rect">
            <a:avLst/>
          </a:prstGeom>
          <a:noFill/>
          <a:ln>
            <a:noFill/>
          </a:ln>
        </p:spPr>
        <p:txBody>
          <a:bodyPr lIns="91425" tIns="91425" rIns="91425" bIns="91425" anchor="t" anchorCtr="0"/>
          <a:lstStyle>
            <a:lvl1pPr marL="0" marR="0" lvl="0" indent="0" algn="l" rtl="1">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r" rtl="1">
              <a:spcBef>
                <a:spcPts val="360"/>
              </a:spcBef>
              <a:spcAft>
                <a:spcPts val="0"/>
              </a:spcAft>
              <a:buNone/>
              <a:defRPr sz="1200" b="0" i="0" u="none" strike="noStrike" cap="none">
                <a:solidFill>
                  <a:schemeClr val="dk1"/>
                </a:solidFill>
                <a:latin typeface="Arial"/>
                <a:ea typeface="Arial"/>
                <a:cs typeface="Arial"/>
                <a:sym typeface="Arial"/>
              </a:defRPr>
            </a:lvl1pPr>
            <a:lvl2pPr marL="457200" marR="0" lvl="1" indent="0" algn="r" rtl="1">
              <a:spcBef>
                <a:spcPts val="360"/>
              </a:spcBef>
              <a:spcAft>
                <a:spcPts val="0"/>
              </a:spcAft>
              <a:buNone/>
              <a:defRPr sz="1200" b="0" i="0" u="none" strike="noStrike" cap="none">
                <a:solidFill>
                  <a:schemeClr val="dk1"/>
                </a:solidFill>
                <a:latin typeface="Arial"/>
                <a:ea typeface="Arial"/>
                <a:cs typeface="Arial"/>
                <a:sym typeface="Arial"/>
              </a:defRPr>
            </a:lvl2pPr>
            <a:lvl3pPr marL="914400" marR="0" lvl="2" indent="0" algn="r" rtl="1">
              <a:spcBef>
                <a:spcPts val="360"/>
              </a:spcBef>
              <a:spcAft>
                <a:spcPts val="0"/>
              </a:spcAft>
              <a:buNone/>
              <a:defRPr sz="1200" b="0" i="0" u="none" strike="noStrike" cap="none">
                <a:solidFill>
                  <a:schemeClr val="dk1"/>
                </a:solidFill>
                <a:latin typeface="Arial"/>
                <a:ea typeface="Arial"/>
                <a:cs typeface="Arial"/>
                <a:sym typeface="Arial"/>
              </a:defRPr>
            </a:lvl3pPr>
            <a:lvl4pPr marL="1371600" marR="0" lvl="3" indent="0" algn="r" rtl="1">
              <a:spcBef>
                <a:spcPts val="360"/>
              </a:spcBef>
              <a:spcAft>
                <a:spcPts val="0"/>
              </a:spcAft>
              <a:buNone/>
              <a:defRPr sz="1200" b="0" i="0" u="none" strike="noStrike" cap="none">
                <a:solidFill>
                  <a:schemeClr val="dk1"/>
                </a:solidFill>
                <a:latin typeface="Arial"/>
                <a:ea typeface="Arial"/>
                <a:cs typeface="Arial"/>
                <a:sym typeface="Arial"/>
              </a:defRPr>
            </a:lvl4pPr>
            <a:lvl5pPr marL="1828800" marR="0" lvl="4" indent="0" algn="r" rtl="1">
              <a:spcBef>
                <a:spcPts val="360"/>
              </a:spcBef>
              <a:spcAft>
                <a:spcPts val="0"/>
              </a:spcAft>
              <a:buNone/>
              <a:defRPr sz="1200" b="0" i="0" u="none" strike="noStrike" cap="none">
                <a:solidFill>
                  <a:schemeClr val="dk1"/>
                </a:solidFill>
                <a:latin typeface="Arial"/>
                <a:ea typeface="Arial"/>
                <a:cs typeface="Arial"/>
                <a:sym typeface="Arial"/>
              </a:defRPr>
            </a:lvl5pPr>
            <a:lvl6pPr marL="2286000" marR="0" lvl="5" indent="0" algn="r" rtl="1">
              <a:spcBef>
                <a:spcPts val="0"/>
              </a:spcBef>
              <a:buNone/>
              <a:defRPr sz="1200" b="0" i="0" u="none" strike="noStrike" cap="none">
                <a:solidFill>
                  <a:schemeClr val="dk1"/>
                </a:solidFill>
                <a:latin typeface="Calibri"/>
                <a:ea typeface="Calibri"/>
                <a:cs typeface="Calibri"/>
                <a:sym typeface="Calibri"/>
              </a:defRPr>
            </a:lvl6pPr>
            <a:lvl7pPr marL="2743200" marR="0" lvl="6" indent="0" algn="r" rtl="1">
              <a:spcBef>
                <a:spcPts val="0"/>
              </a:spcBef>
              <a:buNone/>
              <a:defRPr sz="1200" b="0" i="0" u="none" strike="noStrike" cap="none">
                <a:solidFill>
                  <a:schemeClr val="dk1"/>
                </a:solidFill>
                <a:latin typeface="Calibri"/>
                <a:ea typeface="Calibri"/>
                <a:cs typeface="Calibri"/>
                <a:sym typeface="Calibri"/>
              </a:defRPr>
            </a:lvl7pPr>
            <a:lvl8pPr marL="3200400" marR="0" lvl="7" indent="0" algn="r" rtl="1">
              <a:spcBef>
                <a:spcPts val="0"/>
              </a:spcBef>
              <a:buNone/>
              <a:defRPr sz="1200" b="0" i="0" u="none" strike="noStrike" cap="none">
                <a:solidFill>
                  <a:schemeClr val="dk1"/>
                </a:solidFill>
                <a:latin typeface="Calibri"/>
                <a:ea typeface="Calibri"/>
                <a:cs typeface="Calibri"/>
                <a:sym typeface="Calibri"/>
              </a:defRPr>
            </a:lvl8pPr>
            <a:lvl9pPr marL="3657600" marR="0" lvl="8" indent="0" algn="r" rtl="1">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3886200" y="8685213"/>
            <a:ext cx="2971799" cy="457200"/>
          </a:xfrm>
          <a:prstGeom prst="rect">
            <a:avLst/>
          </a:prstGeom>
          <a:noFill/>
          <a:ln>
            <a:noFill/>
          </a:ln>
        </p:spPr>
        <p:txBody>
          <a:bodyPr lIns="91425" tIns="91425" rIns="91425" bIns="91425" anchor="b" anchorCtr="0"/>
          <a:lstStyle>
            <a:lvl1pPr marL="0" marR="0" lvl="0" indent="0" algn="r" rtl="1">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1588" y="8685213"/>
            <a:ext cx="2971799" cy="457200"/>
          </a:xfrm>
          <a:prstGeom prst="rect">
            <a:avLst/>
          </a:prstGeom>
          <a:noFill/>
          <a:ln>
            <a:noFill/>
          </a:ln>
        </p:spPr>
        <p:txBody>
          <a:bodyPr lIns="91425" tIns="45700" rIns="91425" bIns="45700" anchor="b" anchorCtr="0">
            <a:noAutofit/>
          </a:bodyPr>
          <a:lstStyle/>
          <a:p>
            <a:pPr marL="0" marR="0" lvl="0" indent="0" algn="l" rtl="1">
              <a:spcBef>
                <a:spcPts val="0"/>
              </a:spcBef>
              <a:spcAft>
                <a:spcPts val="0"/>
              </a:spcAft>
              <a:buSzPct val="25000"/>
              <a:buNone/>
            </a:pPr>
            <a:fld id="{00000000-1234-1234-1234-123412341234}" type="slidenum">
              <a:rPr lang="x-none" sz="1200" b="0" i="0" u="none" strike="noStrike" cap="none">
                <a:solidFill>
                  <a:schemeClr val="dk1"/>
                </a:solidFill>
                <a:latin typeface="Arial"/>
                <a:ea typeface="Arial"/>
                <a:cs typeface="Arial"/>
                <a:sym typeface="Arial"/>
              </a:rPr>
              <a:t>‹#›</a:t>
            </a:fld>
            <a:endParaRPr lang="x-none"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9868090"/>
      </p:ext>
    </p:extLst>
  </p:cSld>
  <p:clrMap bg1="lt1" tx1="dk1" bg2="dk2" tx2="lt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61" name="Shape 161"/>
          <p:cNvSpPr txBox="1">
            <a:spLocks noGrp="1"/>
          </p:cNvSpPr>
          <p:nvPr>
            <p:ph type="sldNum" idx="12"/>
          </p:nvPr>
        </p:nvSpPr>
        <p:spPr>
          <a:xfrm>
            <a:off x="1587"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x-none"/>
              <a:t>1</a:t>
            </a:fld>
            <a:endParaRPr lang="x-none"/>
          </a:p>
        </p:txBody>
      </p:sp>
    </p:spTree>
    <p:extLst>
      <p:ext uri="{BB962C8B-B14F-4D97-AF65-F5344CB8AC3E}">
        <p14:creationId xmlns:p14="http://schemas.microsoft.com/office/powerpoint/2010/main" val="562074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3168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3180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4733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79" name="Shape 279"/>
          <p:cNvSpPr txBox="1">
            <a:spLocks noGrp="1"/>
          </p:cNvSpPr>
          <p:nvPr>
            <p:ph type="sldNum" idx="12"/>
          </p:nvPr>
        </p:nvSpPr>
        <p:spPr>
          <a:xfrm>
            <a:off x="1587"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x-none"/>
              <a:t>13</a:t>
            </a:fld>
            <a:endParaRPr lang="x-none"/>
          </a:p>
        </p:txBody>
      </p:sp>
    </p:spTree>
    <p:extLst>
      <p:ext uri="{BB962C8B-B14F-4D97-AF65-F5344CB8AC3E}">
        <p14:creationId xmlns:p14="http://schemas.microsoft.com/office/powerpoint/2010/main" val="3190225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3881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6948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0546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11" name="Shape 311"/>
          <p:cNvSpPr txBox="1">
            <a:spLocks noGrp="1"/>
          </p:cNvSpPr>
          <p:nvPr>
            <p:ph type="sldNum" idx="12"/>
          </p:nvPr>
        </p:nvSpPr>
        <p:spPr>
          <a:xfrm>
            <a:off x="1587"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x-none"/>
              <a:t>17</a:t>
            </a:fld>
            <a:endParaRPr lang="x-none"/>
          </a:p>
        </p:txBody>
      </p:sp>
    </p:spTree>
    <p:extLst>
      <p:ext uri="{BB962C8B-B14F-4D97-AF65-F5344CB8AC3E}">
        <p14:creationId xmlns:p14="http://schemas.microsoft.com/office/powerpoint/2010/main" val="3185311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5403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348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0502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6215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41" name="Shape 341"/>
          <p:cNvSpPr txBox="1">
            <a:spLocks noGrp="1"/>
          </p:cNvSpPr>
          <p:nvPr>
            <p:ph type="sldNum" idx="12"/>
          </p:nvPr>
        </p:nvSpPr>
        <p:spPr>
          <a:xfrm>
            <a:off x="1587"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x-none"/>
              <a:t>21</a:t>
            </a:fld>
            <a:endParaRPr lang="x-none"/>
          </a:p>
        </p:txBody>
      </p:sp>
    </p:spTree>
    <p:extLst>
      <p:ext uri="{BB962C8B-B14F-4D97-AF65-F5344CB8AC3E}">
        <p14:creationId xmlns:p14="http://schemas.microsoft.com/office/powerpoint/2010/main" val="4240657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5517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6647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7593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5" name="Shape 3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4791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72" name="Shape 372"/>
          <p:cNvSpPr txBox="1">
            <a:spLocks noGrp="1"/>
          </p:cNvSpPr>
          <p:nvPr>
            <p:ph type="sldNum" idx="12"/>
          </p:nvPr>
        </p:nvSpPr>
        <p:spPr>
          <a:xfrm>
            <a:off x="1587"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x-none"/>
              <a:t>26</a:t>
            </a:fld>
            <a:endParaRPr lang="x-none"/>
          </a:p>
        </p:txBody>
      </p:sp>
    </p:spTree>
    <p:extLst>
      <p:ext uri="{BB962C8B-B14F-4D97-AF65-F5344CB8AC3E}">
        <p14:creationId xmlns:p14="http://schemas.microsoft.com/office/powerpoint/2010/main" val="905350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2861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2" name="Shape 3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93" name="Shape 393"/>
          <p:cNvSpPr txBox="1">
            <a:spLocks noGrp="1"/>
          </p:cNvSpPr>
          <p:nvPr>
            <p:ph type="sldNum" idx="12"/>
          </p:nvPr>
        </p:nvSpPr>
        <p:spPr>
          <a:xfrm>
            <a:off x="1587"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x-none"/>
              <a:t>28</a:t>
            </a:fld>
            <a:endParaRPr lang="x-none"/>
          </a:p>
        </p:txBody>
      </p:sp>
    </p:spTree>
    <p:extLst>
      <p:ext uri="{BB962C8B-B14F-4D97-AF65-F5344CB8AC3E}">
        <p14:creationId xmlns:p14="http://schemas.microsoft.com/office/powerpoint/2010/main" val="195073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98" name="Shape 3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0057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5454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9918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13" name="Shape 4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928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23" name="Shape 4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877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39" name="Shape 4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407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809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56" name="Shape 4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876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65" name="Shape 4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36084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97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8" name="Shape 4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0091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85" name="Shape 4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6923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14097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492" name="Shape 4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89632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08" name="Shape 5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5163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23" name="Shape 5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0930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32" name="Shape 5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58889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539" name="Shape 5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27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48" name="Shape 5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02258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57" name="Shape 5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32391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64" name="Shape 5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1734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71" name="Shape 5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094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578" name="Shape 5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05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sldNum" idx="12"/>
          </p:nvPr>
        </p:nvSpPr>
        <p:spPr>
          <a:xfrm>
            <a:off x="1588" y="8685213"/>
            <a:ext cx="2971799" cy="457200"/>
          </a:xfrm>
          <a:prstGeom prst="rect">
            <a:avLst/>
          </a:prstGeom>
          <a:noFill/>
          <a:ln>
            <a:noFill/>
          </a:ln>
        </p:spPr>
        <p:txBody>
          <a:bodyPr lIns="91425" tIns="45700" rIns="91425" bIns="45700" anchor="b" anchorCtr="0">
            <a:noAutofit/>
          </a:bodyPr>
          <a:lstStyle/>
          <a:p>
            <a:pPr marL="0" marR="0" lvl="0" indent="0" algn="l" rtl="1">
              <a:spcBef>
                <a:spcPts val="0"/>
              </a:spcBef>
              <a:spcAft>
                <a:spcPts val="0"/>
              </a:spcAft>
              <a:buSzPct val="25000"/>
              <a:buNone/>
            </a:pPr>
            <a:fld id="{00000000-1234-1234-1234-123412341234}" type="slidenum">
              <a:rPr lang="x-none" sz="1200" b="0" u="none">
                <a:solidFill>
                  <a:schemeClr val="dk1"/>
                </a:solidFill>
                <a:latin typeface="Arial"/>
                <a:ea typeface="Arial"/>
                <a:cs typeface="Arial"/>
                <a:sym typeface="Arial"/>
              </a:rPr>
              <a:t>5</a:t>
            </a:fld>
            <a:endParaRPr lang="x-none" sz="1200" b="0" u="none">
              <a:solidFill>
                <a:schemeClr val="dk1"/>
              </a:solidFill>
              <a:latin typeface="Arial"/>
              <a:ea typeface="Arial"/>
              <a:cs typeface="Arial"/>
              <a:sym typeface="Arial"/>
            </a:endParaRPr>
          </a:p>
        </p:txBody>
      </p:sp>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618847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594" name="Shape 5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49925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601" name="Shape 6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79534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31" name="Shape 6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8757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38" name="Shape 6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2129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645" name="Shape 6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82462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656" name="Shape 6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4017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670" name="Shape 6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27557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679" name="Shape 6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34685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Shape 6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686" name="Shape 6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23711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714" name="Shape 7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6866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sldNum" idx="12"/>
          </p:nvPr>
        </p:nvSpPr>
        <p:spPr>
          <a:xfrm>
            <a:off x="1587" y="8685213"/>
            <a:ext cx="2971800" cy="457200"/>
          </a:xfrm>
          <a:prstGeom prst="rect">
            <a:avLst/>
          </a:prstGeom>
          <a:noFill/>
          <a:ln>
            <a:noFill/>
          </a:ln>
        </p:spPr>
        <p:txBody>
          <a:bodyPr lIns="91425" tIns="45700" rIns="91425" bIns="45700" anchor="b" anchorCtr="0">
            <a:noAutofit/>
          </a:bodyPr>
          <a:lstStyle/>
          <a:p>
            <a:pPr marL="0" marR="0" lvl="0" indent="0" algn="l" rtl="1">
              <a:spcBef>
                <a:spcPts val="0"/>
              </a:spcBef>
              <a:spcAft>
                <a:spcPts val="0"/>
              </a:spcAft>
              <a:buSzPct val="25000"/>
              <a:buNone/>
            </a:pPr>
            <a:fld id="{00000000-1234-1234-1234-123412341234}" type="slidenum">
              <a:rPr lang="x-none" sz="1200" b="0" u="none">
                <a:solidFill>
                  <a:schemeClr val="dk1"/>
                </a:solidFill>
                <a:latin typeface="Arial"/>
                <a:ea typeface="Arial"/>
                <a:cs typeface="Arial"/>
                <a:sym typeface="Arial"/>
              </a:rPr>
              <a:t>6</a:t>
            </a:fld>
            <a:endParaRPr lang="x-none" sz="1200" b="0" u="none">
              <a:solidFill>
                <a:schemeClr val="dk1"/>
              </a:solidFill>
              <a:latin typeface="Arial"/>
              <a:ea typeface="Arial"/>
              <a:cs typeface="Arial"/>
              <a:sym typeface="Arial"/>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5" name="Shape 19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490162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725" name="Shape 7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14233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Shape 7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735" name="Shape 7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67814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743" name="Shape 7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79575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Shape 7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59" name="Shape 7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0098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Shape 7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766" name="Shape 7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21418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Shape 7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773" name="Shape 7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64426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783" name="Shape 7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21238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Shape 7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790" name="Shape 7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4159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Shape 7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797" name="Shape 7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23327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Shape 8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06" name="Shape 8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0635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7189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Shape 8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15" name="Shape 8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37904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Shape 8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24" name="Shape 8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06488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30" name="Shape 8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07203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Shape 8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837" name="Shape 8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52472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Shape 8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3" name="Shape 8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844" name="Shape 844"/>
          <p:cNvSpPr txBox="1">
            <a:spLocks noGrp="1"/>
          </p:cNvSpPr>
          <p:nvPr>
            <p:ph type="sldNum" idx="12"/>
          </p:nvPr>
        </p:nvSpPr>
        <p:spPr>
          <a:xfrm>
            <a:off x="1587"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x-none"/>
              <a:t>74</a:t>
            </a:fld>
            <a:endParaRPr lang="x-none"/>
          </a:p>
        </p:txBody>
      </p:sp>
    </p:spTree>
    <p:extLst>
      <p:ext uri="{BB962C8B-B14F-4D97-AF65-F5344CB8AC3E}">
        <p14:creationId xmlns:p14="http://schemas.microsoft.com/office/powerpoint/2010/main" val="22905415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Shape 8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49" name="Shape 8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1049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Shape 8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5" name="Shape 8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56" name="Shape 856"/>
          <p:cNvSpPr txBox="1">
            <a:spLocks noGrp="1"/>
          </p:cNvSpPr>
          <p:nvPr>
            <p:ph type="sldNum" idx="12"/>
          </p:nvPr>
        </p:nvSpPr>
        <p:spPr>
          <a:xfrm>
            <a:off x="1587"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x-none"/>
              <a:t>76</a:t>
            </a:fld>
            <a:endParaRPr lang="x-none"/>
          </a:p>
        </p:txBody>
      </p:sp>
    </p:spTree>
    <p:extLst>
      <p:ext uri="{BB962C8B-B14F-4D97-AF65-F5344CB8AC3E}">
        <p14:creationId xmlns:p14="http://schemas.microsoft.com/office/powerpoint/2010/main" val="13245168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Shape 8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3" name="Shape 8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864" name="Shape 864"/>
          <p:cNvSpPr txBox="1">
            <a:spLocks noGrp="1"/>
          </p:cNvSpPr>
          <p:nvPr>
            <p:ph type="sldNum" idx="12"/>
          </p:nvPr>
        </p:nvSpPr>
        <p:spPr>
          <a:xfrm>
            <a:off x="1587"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x-none"/>
              <a:t>77</a:t>
            </a:fld>
            <a:endParaRPr lang="x-none"/>
          </a:p>
        </p:txBody>
      </p:sp>
    </p:spTree>
    <p:extLst>
      <p:ext uri="{BB962C8B-B14F-4D97-AF65-F5344CB8AC3E}">
        <p14:creationId xmlns:p14="http://schemas.microsoft.com/office/powerpoint/2010/main" val="27211524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Shape 8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2" name="Shape 8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73" name="Shape 873"/>
          <p:cNvSpPr txBox="1">
            <a:spLocks noGrp="1"/>
          </p:cNvSpPr>
          <p:nvPr>
            <p:ph type="sldNum" idx="12"/>
          </p:nvPr>
        </p:nvSpPr>
        <p:spPr>
          <a:xfrm>
            <a:off x="1587"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x-none"/>
              <a:t>78</a:t>
            </a:fld>
            <a:endParaRPr lang="x-none"/>
          </a:p>
        </p:txBody>
      </p:sp>
    </p:spTree>
    <p:extLst>
      <p:ext uri="{BB962C8B-B14F-4D97-AF65-F5344CB8AC3E}">
        <p14:creationId xmlns:p14="http://schemas.microsoft.com/office/powerpoint/2010/main" val="23183495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Shape 8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9" name="Shape 8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80" name="Shape 880"/>
          <p:cNvSpPr txBox="1">
            <a:spLocks noGrp="1"/>
          </p:cNvSpPr>
          <p:nvPr>
            <p:ph type="sldNum" idx="12"/>
          </p:nvPr>
        </p:nvSpPr>
        <p:spPr>
          <a:xfrm>
            <a:off x="1587"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x-none"/>
              <a:t>79</a:t>
            </a:fld>
            <a:endParaRPr lang="x-none"/>
          </a:p>
        </p:txBody>
      </p:sp>
    </p:spTree>
    <p:extLst>
      <p:ext uri="{BB962C8B-B14F-4D97-AF65-F5344CB8AC3E}">
        <p14:creationId xmlns:p14="http://schemas.microsoft.com/office/powerpoint/2010/main" val="526375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9830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Shape 8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886" name="Shape 8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78797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Shape 8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93" name="Shape 8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09143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Shape 8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00" name="Shape 9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6924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969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1">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1">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1">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1">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1">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1">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1">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1">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1">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7" name="Shape 1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r" rtl="1">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r" rtl="1">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r" rtl="1">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6553200" y="6245225"/>
            <a:ext cx="2133599" cy="476249"/>
          </a:xfrm>
          <a:prstGeom prst="rect">
            <a:avLst/>
          </a:prstGeom>
          <a:noFill/>
          <a:ln>
            <a:noFill/>
          </a:ln>
        </p:spPr>
        <p:txBody>
          <a:bodyPr lIns="91425" tIns="91425" rIns="91425" bIns="91425" anchor="t" anchorCtr="0"/>
          <a:lstStyle>
            <a:lvl1pPr marL="0" marR="0" lvl="0" indent="0" algn="r" rtl="1">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1">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457200" y="6245225"/>
            <a:ext cx="2133599" cy="476249"/>
          </a:xfrm>
          <a:prstGeom prst="rect">
            <a:avLst/>
          </a:prstGeom>
          <a:noFill/>
          <a:ln>
            <a:noFill/>
          </a:ln>
        </p:spPr>
        <p:txBody>
          <a:bodyPr lIns="91425" tIns="45700" rIns="91425" bIns="45700" anchor="t" anchorCtr="0">
            <a:noAutofit/>
          </a:bodyPr>
          <a:lstStyle/>
          <a:p>
            <a:pPr marL="0" marR="0" lvl="0" indent="0" algn="l" rtl="1">
              <a:spcBef>
                <a:spcPts val="0"/>
              </a:spcBef>
              <a:spcAft>
                <a:spcPts val="0"/>
              </a:spcAft>
              <a:buSzPct val="25000"/>
              <a:buNone/>
            </a:pPr>
            <a:fld id="{00000000-1234-1234-1234-123412341234}" type="slidenum">
              <a:rPr lang="x-none" sz="1400" b="0" i="0" u="none" strike="noStrike" cap="none">
                <a:solidFill>
                  <a:schemeClr val="dk1"/>
                </a:solidFill>
                <a:latin typeface="Arial"/>
                <a:ea typeface="Arial"/>
                <a:cs typeface="Arial"/>
                <a:sym typeface="Arial"/>
              </a:rPr>
              <a:t>‹#›</a:t>
            </a:fld>
            <a:endParaRPr lang="x-none"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כותרת וטקסט אנכי">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1">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1">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1">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1">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1">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1">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1">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1">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1">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r" rtl="1">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r" rtl="1">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r" rtl="1">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6553200" y="6245225"/>
            <a:ext cx="2133599" cy="476249"/>
          </a:xfrm>
          <a:prstGeom prst="rect">
            <a:avLst/>
          </a:prstGeom>
          <a:noFill/>
          <a:ln>
            <a:noFill/>
          </a:ln>
        </p:spPr>
        <p:txBody>
          <a:bodyPr lIns="91425" tIns="91425" rIns="91425" bIns="91425" anchor="t" anchorCtr="0"/>
          <a:lstStyle>
            <a:lvl1pPr marL="0" marR="0" lvl="0" indent="0" algn="r" rtl="1">
              <a:spcBef>
                <a:spcPts val="0"/>
              </a:spcBef>
              <a:spcAft>
                <a:spcPts val="0"/>
              </a:spcAft>
              <a:buNone/>
              <a:defRPr sz="1400">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1">
              <a:spcBef>
                <a:spcPts val="0"/>
              </a:spcBef>
              <a:spcAft>
                <a:spcPts val="0"/>
              </a:spcAft>
              <a:buNone/>
              <a:defRPr sz="1400">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457200" y="6245225"/>
            <a:ext cx="2133599" cy="476249"/>
          </a:xfrm>
          <a:prstGeom prst="rect">
            <a:avLst/>
          </a:prstGeom>
          <a:noFill/>
          <a:ln>
            <a:noFill/>
          </a:ln>
        </p:spPr>
        <p:txBody>
          <a:bodyPr lIns="91425" tIns="45700" rIns="91425" bIns="45700" anchor="t" anchorCtr="0">
            <a:noAutofit/>
          </a:bodyPr>
          <a:lstStyle/>
          <a:p>
            <a:pPr marL="0" marR="0" lvl="0" indent="0" algn="l" rtl="1">
              <a:spcBef>
                <a:spcPts val="0"/>
              </a:spcBef>
              <a:spcAft>
                <a:spcPts val="0"/>
              </a:spcAft>
              <a:buSzPct val="25000"/>
              <a:buNone/>
            </a:pPr>
            <a:fld id="{00000000-1234-1234-1234-123412341234}" type="slidenum">
              <a:rPr lang="x-none" sz="1400">
                <a:solidFill>
                  <a:schemeClr val="dk1"/>
                </a:solidFill>
                <a:latin typeface="Arial"/>
                <a:ea typeface="Arial"/>
                <a:cs typeface="Arial"/>
                <a:sym typeface="Arial"/>
              </a:rPr>
              <a:t>‹#›</a:t>
            </a:fld>
            <a:endParaRPr lang="x-none" sz="1400">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כותרת אנכית וטקסט">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1">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1">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1">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1">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1">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1">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1">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1">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1">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r" rtl="1">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r" rtl="1">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r" rtl="1">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553200" y="6245225"/>
            <a:ext cx="2133599" cy="476249"/>
          </a:xfrm>
          <a:prstGeom prst="rect">
            <a:avLst/>
          </a:prstGeom>
          <a:noFill/>
          <a:ln>
            <a:noFill/>
          </a:ln>
        </p:spPr>
        <p:txBody>
          <a:bodyPr lIns="91425" tIns="91425" rIns="91425" bIns="91425" anchor="t" anchorCtr="0"/>
          <a:lstStyle>
            <a:lvl1pPr marL="0" marR="0" lvl="0" indent="0" algn="r" rtl="1">
              <a:spcBef>
                <a:spcPts val="0"/>
              </a:spcBef>
              <a:spcAft>
                <a:spcPts val="0"/>
              </a:spcAft>
              <a:buNone/>
              <a:defRPr sz="1400">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1">
              <a:spcBef>
                <a:spcPts val="0"/>
              </a:spcBef>
              <a:spcAft>
                <a:spcPts val="0"/>
              </a:spcAft>
              <a:buNone/>
              <a:defRPr sz="1400">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457200" y="6245225"/>
            <a:ext cx="2133599" cy="476249"/>
          </a:xfrm>
          <a:prstGeom prst="rect">
            <a:avLst/>
          </a:prstGeom>
          <a:noFill/>
          <a:ln>
            <a:noFill/>
          </a:ln>
        </p:spPr>
        <p:txBody>
          <a:bodyPr lIns="91425" tIns="45700" rIns="91425" bIns="45700" anchor="t" anchorCtr="0">
            <a:noAutofit/>
          </a:bodyPr>
          <a:lstStyle/>
          <a:p>
            <a:pPr marL="0" marR="0" lvl="0" indent="0" algn="l" rtl="1">
              <a:spcBef>
                <a:spcPts val="0"/>
              </a:spcBef>
              <a:spcAft>
                <a:spcPts val="0"/>
              </a:spcAft>
              <a:buSzPct val="25000"/>
              <a:buNone/>
            </a:pPr>
            <a:fld id="{00000000-1234-1234-1234-123412341234}" type="slidenum">
              <a:rPr lang="x-none" sz="1400">
                <a:solidFill>
                  <a:schemeClr val="dk1"/>
                </a:solidFill>
                <a:latin typeface="Arial"/>
                <a:ea typeface="Arial"/>
                <a:cs typeface="Arial"/>
                <a:sym typeface="Arial"/>
              </a:rPr>
              <a:t>‹#›</a:t>
            </a:fld>
            <a:endParaRPr lang="x-none" sz="140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נושאי השיעור">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a:off x="1088136" y="97192"/>
            <a:ext cx="7681016" cy="360040"/>
          </a:xfrm>
          <a:prstGeom prst="rect">
            <a:avLst/>
          </a:prstGeom>
        </p:spPr>
        <p:txBody>
          <a:bodyPr/>
          <a:lstStyle>
            <a:lvl1pPr algn="r">
              <a:defRPr sz="2400" b="1" baseline="0">
                <a:solidFill>
                  <a:schemeClr val="accent6">
                    <a:lumMod val="75000"/>
                  </a:schemeClr>
                </a:solidFill>
              </a:defRPr>
            </a:lvl1pPr>
          </a:lstStyle>
          <a:p>
            <a:r>
              <a:rPr lang="he-IL" dirty="0" smtClean="0"/>
              <a:t>נושאי השיעור</a:t>
            </a:r>
            <a:endParaRPr lang="he-IL" dirty="0"/>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751583"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708" y="495306"/>
            <a:ext cx="7733334" cy="95238"/>
          </a:xfrm>
          <a:prstGeom prst="rect">
            <a:avLst/>
          </a:prstGeom>
        </p:spPr>
      </p:pic>
      <p:sp>
        <p:nvSpPr>
          <p:cNvPr id="12" name="מציין מיקום תוכן 2"/>
          <p:cNvSpPr>
            <a:spLocks noGrp="1"/>
          </p:cNvSpPr>
          <p:nvPr>
            <p:ph idx="1" hasCustomPrompt="1"/>
          </p:nvPr>
        </p:nvSpPr>
        <p:spPr>
          <a:xfrm>
            <a:off x="539552" y="709067"/>
            <a:ext cx="8236530" cy="4569371"/>
          </a:xfrm>
          <a:prstGeom prst="rect">
            <a:avLst/>
          </a:prstGeom>
        </p:spPr>
        <p:txBody>
          <a:bodyPr/>
          <a:lstStyle>
            <a:lvl1pPr marL="266700" indent="-266700">
              <a:buClr>
                <a:schemeClr val="accent6">
                  <a:lumMod val="75000"/>
                </a:schemeClr>
              </a:buClr>
              <a:buSzPct val="110000"/>
              <a:buFont typeface="Century Gothic" pitchFamily="34" charset="0"/>
              <a:buChar char="◄"/>
              <a:defRPr sz="1600" baseline="0">
                <a:latin typeface="Arial" pitchFamily="34" charset="0"/>
                <a:cs typeface="Arial" pitchFamily="34" charset="0"/>
              </a:defRPr>
            </a:lvl1pPr>
          </a:lstStyle>
          <a:p>
            <a:pPr lvl="0"/>
            <a:r>
              <a:rPr lang="he-IL" dirty="0" smtClean="0"/>
              <a:t>נושא אחד</a:t>
            </a:r>
          </a:p>
        </p:txBody>
      </p:sp>
    </p:spTree>
    <p:extLst>
      <p:ext uri="{BB962C8B-B14F-4D97-AF65-F5344CB8AC3E}">
        <p14:creationId xmlns:p14="http://schemas.microsoft.com/office/powerpoint/2010/main" val="39787753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דף פתיחה">
    <p:spTree>
      <p:nvGrpSpPr>
        <p:cNvPr id="1" name="Shape 88"/>
        <p:cNvGrpSpPr/>
        <p:nvPr/>
      </p:nvGrpSpPr>
      <p:grpSpPr>
        <a:xfrm>
          <a:off x="0" y="0"/>
          <a:ext cx="0" cy="0"/>
          <a:chOff x="0" y="0"/>
          <a:chExt cx="0" cy="0"/>
        </a:xfrm>
      </p:grpSpPr>
      <p:sp>
        <p:nvSpPr>
          <p:cNvPr id="89" name="Shape 89"/>
          <p:cNvSpPr txBox="1">
            <a:spLocks noGrp="1"/>
          </p:cNvSpPr>
          <p:nvPr>
            <p:ph type="subTitle" idx="1"/>
          </p:nvPr>
        </p:nvSpPr>
        <p:spPr>
          <a:xfrm>
            <a:off x="1399032" y="1408175"/>
            <a:ext cx="6474000" cy="477899"/>
          </a:xfrm>
          <a:prstGeom prst="rect">
            <a:avLst/>
          </a:prstGeom>
          <a:noFill/>
          <a:ln>
            <a:noFill/>
          </a:ln>
        </p:spPr>
        <p:txBody>
          <a:bodyPr lIns="91425" tIns="91425" rIns="91425" bIns="91425" anchor="t" anchorCtr="0"/>
          <a:lstStyle>
            <a:lvl1pPr marL="0" marR="0" lvl="0" indent="0" algn="ctr" rtl="1">
              <a:spcBef>
                <a:spcPts val="480"/>
              </a:spcBef>
              <a:buClr>
                <a:schemeClr val="dk1"/>
              </a:buClr>
              <a:buFont typeface="Arial"/>
              <a:buNone/>
              <a:defRPr sz="2400" b="1" i="0" u="none" strike="noStrike" cap="none">
                <a:solidFill>
                  <a:schemeClr val="dk1"/>
                </a:solidFill>
                <a:latin typeface="Questrial"/>
                <a:ea typeface="Questrial"/>
                <a:cs typeface="Questrial"/>
                <a:sym typeface="Questrial"/>
              </a:defRPr>
            </a:lvl1pPr>
            <a:lvl2pPr marL="457200" marR="0" lvl="1" indent="0" algn="ctr" rtl="1">
              <a:spcBef>
                <a:spcPts val="560"/>
              </a:spcBef>
              <a:buClr>
                <a:srgbClr val="888888"/>
              </a:buClr>
              <a:buFont typeface="Arial"/>
              <a:buNone/>
              <a:defRPr sz="2800" b="0" i="0" u="none" strike="noStrike" cap="none">
                <a:solidFill>
                  <a:srgbClr val="888888"/>
                </a:solidFill>
                <a:latin typeface="Questrial"/>
                <a:ea typeface="Questrial"/>
                <a:cs typeface="Questrial"/>
                <a:sym typeface="Questrial"/>
              </a:defRPr>
            </a:lvl2pPr>
            <a:lvl3pPr marL="914400" marR="0" lvl="2" indent="0" algn="ctr" rtl="1">
              <a:spcBef>
                <a:spcPts val="480"/>
              </a:spcBef>
              <a:buClr>
                <a:srgbClr val="888888"/>
              </a:buClr>
              <a:buFont typeface="Arial"/>
              <a:buNone/>
              <a:defRPr sz="2400" b="0" i="0" u="none" strike="noStrike" cap="none">
                <a:solidFill>
                  <a:srgbClr val="888888"/>
                </a:solidFill>
                <a:latin typeface="Questrial"/>
                <a:ea typeface="Questrial"/>
                <a:cs typeface="Questrial"/>
                <a:sym typeface="Questrial"/>
              </a:defRPr>
            </a:lvl3pPr>
            <a:lvl4pPr marL="1371600" marR="0" lvl="3" indent="0" algn="ctr" rtl="1">
              <a:spcBef>
                <a:spcPts val="400"/>
              </a:spcBef>
              <a:buClr>
                <a:srgbClr val="888888"/>
              </a:buClr>
              <a:buFont typeface="Arial"/>
              <a:buNone/>
              <a:defRPr sz="2000" b="0" i="0" u="none" strike="noStrike" cap="none">
                <a:solidFill>
                  <a:srgbClr val="888888"/>
                </a:solidFill>
                <a:latin typeface="Questrial"/>
                <a:ea typeface="Questrial"/>
                <a:cs typeface="Questrial"/>
                <a:sym typeface="Questrial"/>
              </a:defRPr>
            </a:lvl4pPr>
            <a:lvl5pPr marL="1828800" marR="0" lvl="4" indent="0" algn="ctr" rtl="1">
              <a:spcBef>
                <a:spcPts val="400"/>
              </a:spcBef>
              <a:buClr>
                <a:srgbClr val="888888"/>
              </a:buClr>
              <a:buFont typeface="Arial"/>
              <a:buNone/>
              <a:defRPr sz="2000" b="0" i="0" u="none" strike="noStrike" cap="none">
                <a:solidFill>
                  <a:srgbClr val="888888"/>
                </a:solidFill>
                <a:latin typeface="Questrial"/>
                <a:ea typeface="Questrial"/>
                <a:cs typeface="Questrial"/>
                <a:sym typeface="Questrial"/>
              </a:defRPr>
            </a:lvl5pPr>
            <a:lvl6pPr marL="2286000" marR="0" lvl="5" indent="0" algn="ctr" rtl="1">
              <a:spcBef>
                <a:spcPts val="400"/>
              </a:spcBef>
              <a:buClr>
                <a:srgbClr val="888888"/>
              </a:buClr>
              <a:buFont typeface="Arial"/>
              <a:buNone/>
              <a:defRPr sz="2000" b="0" i="0" u="none" strike="noStrike" cap="none">
                <a:solidFill>
                  <a:srgbClr val="888888"/>
                </a:solidFill>
                <a:latin typeface="Questrial"/>
                <a:ea typeface="Questrial"/>
                <a:cs typeface="Questrial"/>
                <a:sym typeface="Questrial"/>
              </a:defRPr>
            </a:lvl6pPr>
            <a:lvl7pPr marL="2743200" marR="0" lvl="6" indent="0" algn="ctr" rtl="1">
              <a:spcBef>
                <a:spcPts val="400"/>
              </a:spcBef>
              <a:buClr>
                <a:srgbClr val="888888"/>
              </a:buClr>
              <a:buFont typeface="Arial"/>
              <a:buNone/>
              <a:defRPr sz="2000" b="0" i="0" u="none" strike="noStrike" cap="none">
                <a:solidFill>
                  <a:srgbClr val="888888"/>
                </a:solidFill>
                <a:latin typeface="Questrial"/>
                <a:ea typeface="Questrial"/>
                <a:cs typeface="Questrial"/>
                <a:sym typeface="Questrial"/>
              </a:defRPr>
            </a:lvl7pPr>
            <a:lvl8pPr marL="3200400" marR="0" lvl="7" indent="0" algn="ctr" rtl="1">
              <a:spcBef>
                <a:spcPts val="400"/>
              </a:spcBef>
              <a:buClr>
                <a:srgbClr val="888888"/>
              </a:buClr>
              <a:buFont typeface="Arial"/>
              <a:buNone/>
              <a:defRPr sz="2000" b="0" i="0" u="none" strike="noStrike" cap="none">
                <a:solidFill>
                  <a:srgbClr val="888888"/>
                </a:solidFill>
                <a:latin typeface="Questrial"/>
                <a:ea typeface="Questrial"/>
                <a:cs typeface="Questrial"/>
                <a:sym typeface="Questrial"/>
              </a:defRPr>
            </a:lvl8pPr>
            <a:lvl9pPr marL="3657600" marR="0" lvl="8" indent="0" algn="ctr" rtl="1">
              <a:spcBef>
                <a:spcPts val="400"/>
              </a:spcBef>
              <a:buClr>
                <a:srgbClr val="888888"/>
              </a:buClr>
              <a:buFont typeface="Arial"/>
              <a:buNone/>
              <a:defRPr sz="2000" b="0" i="0" u="none" strike="noStrike" cap="none">
                <a:solidFill>
                  <a:srgbClr val="888888"/>
                </a:solidFill>
                <a:latin typeface="Questrial"/>
                <a:ea typeface="Questrial"/>
                <a:cs typeface="Questrial"/>
                <a:sym typeface="Questrial"/>
              </a:defRPr>
            </a:lvl9pPr>
          </a:lstStyle>
          <a:p>
            <a:endParaRPr/>
          </a:p>
        </p:txBody>
      </p:sp>
      <p:sp>
        <p:nvSpPr>
          <p:cNvPr id="90" name="Shape 90"/>
          <p:cNvSpPr txBox="1">
            <a:spLocks noGrp="1"/>
          </p:cNvSpPr>
          <p:nvPr>
            <p:ph type="title"/>
          </p:nvPr>
        </p:nvSpPr>
        <p:spPr>
          <a:xfrm>
            <a:off x="1389887" y="1916832"/>
            <a:ext cx="6455700" cy="648000"/>
          </a:xfrm>
          <a:prstGeom prst="rect">
            <a:avLst/>
          </a:prstGeom>
          <a:noFill/>
          <a:ln>
            <a:noFill/>
          </a:ln>
        </p:spPr>
        <p:txBody>
          <a:bodyPr lIns="91425" tIns="91425" rIns="91425" bIns="91425" anchor="t" anchorCtr="0"/>
          <a:lstStyle>
            <a:lvl1pPr marL="0" marR="0" lvl="0" indent="0" algn="ctr" rtl="1">
              <a:lnSpc>
                <a:spcPct val="100000"/>
              </a:lnSpc>
              <a:spcBef>
                <a:spcPts val="0"/>
              </a:spcBef>
              <a:spcAft>
                <a:spcPts val="0"/>
              </a:spcAft>
              <a:buClr>
                <a:srgbClr val="E36C09"/>
              </a:buClr>
              <a:buFont typeface="Questrial"/>
              <a:buNone/>
              <a:defRPr sz="3600" b="1" i="0" u="none" strike="noStrike" cap="none">
                <a:solidFill>
                  <a:srgbClr val="E36C09"/>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pic>
        <p:nvPicPr>
          <p:cNvPr id="91" name="Shape 91"/>
          <p:cNvPicPr preferRelativeResize="0"/>
          <p:nvPr/>
        </p:nvPicPr>
        <p:blipFill rotWithShape="1">
          <a:blip r:embed="rId2">
            <a:alphaModFix/>
          </a:blip>
          <a:srcRect l="7144" r="6878"/>
          <a:stretch/>
        </p:blipFill>
        <p:spPr>
          <a:xfrm>
            <a:off x="0" y="-1"/>
            <a:ext cx="9144000" cy="580500"/>
          </a:xfrm>
          <a:prstGeom prst="rect">
            <a:avLst/>
          </a:prstGeom>
          <a:noFill/>
          <a:ln>
            <a:noFill/>
          </a:ln>
        </p:spPr>
      </p:pic>
      <p:sp>
        <p:nvSpPr>
          <p:cNvPr id="92" name="Shape 92"/>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solidFill>
                  <a:schemeClr val="dk1"/>
                </a:solidFill>
                <a:latin typeface="Questrial"/>
                <a:ea typeface="Questrial"/>
                <a:cs typeface="Questrial"/>
                <a:sym typeface="Questrial"/>
              </a:rPr>
              <a:t>‹#›</a:t>
            </a:fld>
            <a:endParaRPr lang="x-none">
              <a:solidFill>
                <a:schemeClr val="dk1"/>
              </a:solidFill>
              <a:latin typeface="Questrial"/>
              <a:ea typeface="Questrial"/>
              <a:cs typeface="Questrial"/>
              <a:sym typeface="Quest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נושאי השיעור">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088136" y="97191"/>
            <a:ext cx="7680900" cy="360000"/>
          </a:xfrm>
          <a:prstGeom prst="rect">
            <a:avLst/>
          </a:prstGeom>
          <a:noFill/>
          <a:ln>
            <a:noFill/>
          </a:ln>
        </p:spPr>
        <p:txBody>
          <a:bodyPr lIns="91425" tIns="91425" rIns="91425" bIns="91425" anchor="t" anchorCtr="0"/>
          <a:lstStyle>
            <a:lvl1pPr marL="0" marR="0" lvl="0" indent="0" algn="r" rtl="1">
              <a:lnSpc>
                <a:spcPct val="100000"/>
              </a:lnSpc>
              <a:spcBef>
                <a:spcPts val="0"/>
              </a:spcBef>
              <a:spcAft>
                <a:spcPts val="0"/>
              </a:spcAft>
              <a:buClr>
                <a:srgbClr val="E36C09"/>
              </a:buClr>
              <a:buFont typeface="Questrial"/>
              <a:buNone/>
              <a:defRPr sz="2400" b="1" i="0" u="none" strike="noStrike" cap="none">
                <a:solidFill>
                  <a:srgbClr val="E36C09"/>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pic>
        <p:nvPicPr>
          <p:cNvPr id="95" name="Shape 95"/>
          <p:cNvPicPr preferRelativeResize="0"/>
          <p:nvPr/>
        </p:nvPicPr>
        <p:blipFill rotWithShape="1">
          <a:blip r:embed="rId2">
            <a:alphaModFix/>
          </a:blip>
          <a:srcRect/>
          <a:stretch/>
        </p:blipFill>
        <p:spPr>
          <a:xfrm>
            <a:off x="251519" y="188640"/>
            <a:ext cx="751500" cy="288000"/>
          </a:xfrm>
          <a:prstGeom prst="rect">
            <a:avLst/>
          </a:prstGeom>
          <a:noFill/>
          <a:ln>
            <a:noFill/>
          </a:ln>
        </p:spPr>
      </p:pic>
      <p:pic>
        <p:nvPicPr>
          <p:cNvPr id="96" name="Shape 96"/>
          <p:cNvPicPr preferRelativeResize="0"/>
          <p:nvPr/>
        </p:nvPicPr>
        <p:blipFill rotWithShape="1">
          <a:blip r:embed="rId3">
            <a:alphaModFix/>
          </a:blip>
          <a:srcRect/>
          <a:stretch/>
        </p:blipFill>
        <p:spPr>
          <a:xfrm>
            <a:off x="1038708" y="495306"/>
            <a:ext cx="7733400" cy="95100"/>
          </a:xfrm>
          <a:prstGeom prst="rect">
            <a:avLst/>
          </a:prstGeom>
          <a:noFill/>
          <a:ln>
            <a:noFill/>
          </a:ln>
        </p:spPr>
      </p:pic>
      <p:sp>
        <p:nvSpPr>
          <p:cNvPr id="97" name="Shape 97"/>
          <p:cNvSpPr txBox="1">
            <a:spLocks noGrp="1"/>
          </p:cNvSpPr>
          <p:nvPr>
            <p:ph type="body" idx="1"/>
          </p:nvPr>
        </p:nvSpPr>
        <p:spPr>
          <a:xfrm>
            <a:off x="539552" y="709066"/>
            <a:ext cx="8236500" cy="4569300"/>
          </a:xfrm>
          <a:prstGeom prst="rect">
            <a:avLst/>
          </a:prstGeom>
          <a:noFill/>
          <a:ln>
            <a:noFill/>
          </a:ln>
        </p:spPr>
        <p:txBody>
          <a:bodyPr lIns="91425" tIns="91425" rIns="91425" bIns="91425" anchor="t" anchorCtr="0"/>
          <a:lstStyle>
            <a:lvl1pPr marL="266700" marR="0" lvl="0" indent="-154940" algn="r" rtl="1">
              <a:spcBef>
                <a:spcPts val="320"/>
              </a:spcBef>
              <a:buClr>
                <a:srgbClr val="E36C09"/>
              </a:buClr>
              <a:buSzPct val="110000"/>
              <a:buFont typeface="Questrial"/>
              <a:buChar char="◄"/>
              <a:defRPr sz="1600" b="0" i="0" u="none" strike="noStrike" cap="none">
                <a:solidFill>
                  <a:schemeClr val="dk1"/>
                </a:solidFill>
                <a:latin typeface="Arial"/>
                <a:ea typeface="Arial"/>
                <a:cs typeface="Arial"/>
                <a:sym typeface="Arial"/>
              </a:defRPr>
            </a:lvl1pPr>
            <a:lvl2pPr marL="742950" marR="0" lvl="1" indent="-107950" algn="r" rtl="1">
              <a:spcBef>
                <a:spcPts val="56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2pPr>
            <a:lvl3pPr marL="1143000" marR="0" lvl="2" indent="-76200" algn="r" rtl="1">
              <a:spcBef>
                <a:spcPts val="48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3pPr>
            <a:lvl4pPr marL="1600200" marR="0" lvl="3"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4pPr>
            <a:lvl5pPr marL="2057400" marR="0" lvl="4"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5pPr>
            <a:lvl6pPr marL="2514600" marR="0" lvl="5"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6pPr>
            <a:lvl7pPr marL="2971800" marR="0" lvl="6"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7pPr>
            <a:lvl8pPr marL="3429000" marR="0" lvl="7"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8pPr>
            <a:lvl9pPr marL="3886200" marR="0" lvl="8"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9pPr>
          </a:lstStyle>
          <a:p>
            <a:endParaRPr/>
          </a:p>
        </p:txBody>
      </p:sp>
      <p:sp>
        <p:nvSpPr>
          <p:cNvPr id="98" name="Shape 98"/>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solidFill>
                  <a:schemeClr val="dk1"/>
                </a:solidFill>
              </a:rPr>
              <a:t>‹#›</a:t>
            </a:fld>
            <a:endParaRPr lang="x-none">
              <a:solidFill>
                <a:schemeClr val="dk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טקסט חופשי">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088136" y="97191"/>
            <a:ext cx="7680900" cy="360000"/>
          </a:xfrm>
          <a:prstGeom prst="rect">
            <a:avLst/>
          </a:prstGeom>
          <a:noFill/>
          <a:ln>
            <a:noFill/>
          </a:ln>
        </p:spPr>
        <p:txBody>
          <a:bodyPr lIns="91425" tIns="91425" rIns="91425" bIns="91425" anchor="t" anchorCtr="0"/>
          <a:lstStyle>
            <a:lvl1pPr marL="0" marR="0" lvl="0" indent="0" algn="r" rtl="1">
              <a:lnSpc>
                <a:spcPct val="100000"/>
              </a:lnSpc>
              <a:spcBef>
                <a:spcPts val="0"/>
              </a:spcBef>
              <a:spcAft>
                <a:spcPts val="0"/>
              </a:spcAft>
              <a:buClr>
                <a:srgbClr val="E36C09"/>
              </a:buClr>
              <a:buFont typeface="Questrial"/>
              <a:buNone/>
              <a:defRPr sz="2400" b="1" i="0" u="none" strike="noStrike" cap="none">
                <a:solidFill>
                  <a:srgbClr val="E36C09"/>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pic>
        <p:nvPicPr>
          <p:cNvPr id="101" name="Shape 101"/>
          <p:cNvPicPr preferRelativeResize="0"/>
          <p:nvPr/>
        </p:nvPicPr>
        <p:blipFill rotWithShape="1">
          <a:blip r:embed="rId2">
            <a:alphaModFix/>
          </a:blip>
          <a:srcRect/>
          <a:stretch/>
        </p:blipFill>
        <p:spPr>
          <a:xfrm>
            <a:off x="251519" y="188640"/>
            <a:ext cx="751500" cy="288000"/>
          </a:xfrm>
          <a:prstGeom prst="rect">
            <a:avLst/>
          </a:prstGeom>
          <a:noFill/>
          <a:ln>
            <a:noFill/>
          </a:ln>
        </p:spPr>
      </p:pic>
      <p:pic>
        <p:nvPicPr>
          <p:cNvPr id="102" name="Shape 102"/>
          <p:cNvPicPr preferRelativeResize="0"/>
          <p:nvPr/>
        </p:nvPicPr>
        <p:blipFill rotWithShape="1">
          <a:blip r:embed="rId3">
            <a:alphaModFix/>
          </a:blip>
          <a:srcRect/>
          <a:stretch/>
        </p:blipFill>
        <p:spPr>
          <a:xfrm>
            <a:off x="1038708" y="495306"/>
            <a:ext cx="7733400" cy="95100"/>
          </a:xfrm>
          <a:prstGeom prst="rect">
            <a:avLst/>
          </a:prstGeom>
          <a:noFill/>
          <a:ln>
            <a:noFill/>
          </a:ln>
        </p:spPr>
      </p:pic>
      <p:sp>
        <p:nvSpPr>
          <p:cNvPr id="103" name="Shape 103"/>
          <p:cNvSpPr txBox="1">
            <a:spLocks noGrp="1"/>
          </p:cNvSpPr>
          <p:nvPr>
            <p:ph type="body" idx="1"/>
          </p:nvPr>
        </p:nvSpPr>
        <p:spPr>
          <a:xfrm>
            <a:off x="1095374" y="709066"/>
            <a:ext cx="7680600" cy="5701200"/>
          </a:xfrm>
          <a:prstGeom prst="rect">
            <a:avLst/>
          </a:prstGeom>
          <a:noFill/>
          <a:ln>
            <a:noFill/>
          </a:ln>
        </p:spPr>
        <p:txBody>
          <a:bodyPr lIns="91425" tIns="91425" rIns="91425" bIns="91425" anchor="t" anchorCtr="0"/>
          <a:lstStyle>
            <a:lvl1pPr marL="0" marR="0" lvl="0" indent="0" algn="r" rtl="1">
              <a:spcBef>
                <a:spcPts val="320"/>
              </a:spcBef>
              <a:buClr>
                <a:srgbClr val="E36C09"/>
              </a:buClr>
              <a:buFont typeface="Arial"/>
              <a:buNone/>
              <a:defRPr sz="1600" b="0" i="0" u="none" strike="noStrike" cap="none">
                <a:solidFill>
                  <a:schemeClr val="dk1"/>
                </a:solidFill>
                <a:latin typeface="Arial"/>
                <a:ea typeface="Arial"/>
                <a:cs typeface="Arial"/>
                <a:sym typeface="Arial"/>
              </a:defRPr>
            </a:lvl1pPr>
            <a:lvl2pPr marL="742950" marR="0" lvl="1" indent="-107950" algn="r" rtl="1">
              <a:spcBef>
                <a:spcPts val="56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2pPr>
            <a:lvl3pPr marL="1143000" marR="0" lvl="2" indent="-76200" algn="r" rtl="1">
              <a:spcBef>
                <a:spcPts val="48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3pPr>
            <a:lvl4pPr marL="1600200" marR="0" lvl="3"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4pPr>
            <a:lvl5pPr marL="2057400" marR="0" lvl="4"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5pPr>
            <a:lvl6pPr marL="2514600" marR="0" lvl="5"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6pPr>
            <a:lvl7pPr marL="2971800" marR="0" lvl="6"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7pPr>
            <a:lvl8pPr marL="3429000" marR="0" lvl="7"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8pPr>
            <a:lvl9pPr marL="3886200" marR="0" lvl="8"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9pPr>
          </a:lstStyle>
          <a:p>
            <a:endParaRPr/>
          </a:p>
        </p:txBody>
      </p:sp>
      <p:sp>
        <p:nvSpPr>
          <p:cNvPr id="104" name="Shape 104"/>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solidFill>
                  <a:schemeClr val="dk1"/>
                </a:solidFill>
              </a:rPr>
              <a:t>‹#›</a:t>
            </a:fld>
            <a:endParaRPr lang="x-none">
              <a:solidFill>
                <a:schemeClr val="dk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הסבר למדיה">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1088136" y="97191"/>
            <a:ext cx="7680900" cy="360000"/>
          </a:xfrm>
          <a:prstGeom prst="rect">
            <a:avLst/>
          </a:prstGeom>
          <a:noFill/>
          <a:ln>
            <a:noFill/>
          </a:ln>
        </p:spPr>
        <p:txBody>
          <a:bodyPr lIns="91425" tIns="91425" rIns="91425" bIns="91425" anchor="t" anchorCtr="0"/>
          <a:lstStyle>
            <a:lvl1pPr marL="0" marR="0" lvl="0" indent="0" algn="r" rtl="1">
              <a:lnSpc>
                <a:spcPct val="100000"/>
              </a:lnSpc>
              <a:spcBef>
                <a:spcPts val="0"/>
              </a:spcBef>
              <a:spcAft>
                <a:spcPts val="0"/>
              </a:spcAft>
              <a:buClr>
                <a:srgbClr val="E36C09"/>
              </a:buClr>
              <a:buFont typeface="Questrial"/>
              <a:buNone/>
              <a:defRPr sz="2400" b="1" i="0" u="none" strike="noStrike" cap="none">
                <a:solidFill>
                  <a:srgbClr val="E36C09"/>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pic>
        <p:nvPicPr>
          <p:cNvPr id="107" name="Shape 107"/>
          <p:cNvPicPr preferRelativeResize="0"/>
          <p:nvPr/>
        </p:nvPicPr>
        <p:blipFill rotWithShape="1">
          <a:blip r:embed="rId2">
            <a:alphaModFix/>
          </a:blip>
          <a:srcRect/>
          <a:stretch/>
        </p:blipFill>
        <p:spPr>
          <a:xfrm>
            <a:off x="251519" y="188640"/>
            <a:ext cx="751500" cy="288000"/>
          </a:xfrm>
          <a:prstGeom prst="rect">
            <a:avLst/>
          </a:prstGeom>
          <a:noFill/>
          <a:ln>
            <a:noFill/>
          </a:ln>
        </p:spPr>
      </p:pic>
      <p:pic>
        <p:nvPicPr>
          <p:cNvPr id="108" name="Shape 108"/>
          <p:cNvPicPr preferRelativeResize="0"/>
          <p:nvPr/>
        </p:nvPicPr>
        <p:blipFill rotWithShape="1">
          <a:blip r:embed="rId3">
            <a:alphaModFix/>
          </a:blip>
          <a:srcRect/>
          <a:stretch/>
        </p:blipFill>
        <p:spPr>
          <a:xfrm>
            <a:off x="1038708" y="495306"/>
            <a:ext cx="7733400" cy="95100"/>
          </a:xfrm>
          <a:prstGeom prst="rect">
            <a:avLst/>
          </a:prstGeom>
          <a:noFill/>
          <a:ln>
            <a:noFill/>
          </a:ln>
        </p:spPr>
      </p:pic>
      <p:sp>
        <p:nvSpPr>
          <p:cNvPr id="109" name="Shape 109"/>
          <p:cNvSpPr txBox="1">
            <a:spLocks noGrp="1"/>
          </p:cNvSpPr>
          <p:nvPr>
            <p:ph type="body" idx="1"/>
          </p:nvPr>
        </p:nvSpPr>
        <p:spPr>
          <a:xfrm>
            <a:off x="542925" y="2076450"/>
            <a:ext cx="8229600" cy="4162500"/>
          </a:xfrm>
          <a:prstGeom prst="rect">
            <a:avLst/>
          </a:prstGeom>
          <a:noFill/>
          <a:ln>
            <a:noFill/>
          </a:ln>
        </p:spPr>
        <p:txBody>
          <a:bodyPr lIns="91425" tIns="91425" rIns="91425" bIns="91425" anchor="t" anchorCtr="0"/>
          <a:lstStyle>
            <a:lvl1pPr marL="342900" marR="0" lvl="0" indent="-342900" algn="r" rtl="1">
              <a:spcBef>
                <a:spcPts val="320"/>
              </a:spcBef>
              <a:buClr>
                <a:schemeClr val="dk1"/>
              </a:buClr>
              <a:buFont typeface="Arial"/>
              <a:buNone/>
              <a:defRPr sz="1600" b="0" i="0" u="none" strike="noStrike" cap="none">
                <a:solidFill>
                  <a:schemeClr val="dk1"/>
                </a:solidFill>
                <a:latin typeface="Arial"/>
                <a:ea typeface="Arial"/>
                <a:cs typeface="Arial"/>
                <a:sym typeface="Arial"/>
              </a:defRPr>
            </a:lvl1pPr>
            <a:lvl2pPr marL="742950" marR="0" lvl="1" indent="-107950" algn="r" rtl="1">
              <a:spcBef>
                <a:spcPts val="56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2pPr>
            <a:lvl3pPr marL="1143000" marR="0" lvl="2" indent="-76200" algn="r" rtl="1">
              <a:spcBef>
                <a:spcPts val="48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3pPr>
            <a:lvl4pPr marL="1600200" marR="0" lvl="3"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4pPr>
            <a:lvl5pPr marL="2057400" marR="0" lvl="4"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5pPr>
            <a:lvl6pPr marL="2514600" marR="0" lvl="5"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6pPr>
            <a:lvl7pPr marL="2971800" marR="0" lvl="6"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7pPr>
            <a:lvl8pPr marL="3429000" marR="0" lvl="7"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8pPr>
            <a:lvl9pPr marL="3886200" marR="0" lvl="8"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9pPr>
          </a:lstStyle>
          <a:p>
            <a:endParaRPr/>
          </a:p>
        </p:txBody>
      </p:sp>
      <p:sp>
        <p:nvSpPr>
          <p:cNvPr id="110" name="Shape 110"/>
          <p:cNvSpPr txBox="1">
            <a:spLocks noGrp="1"/>
          </p:cNvSpPr>
          <p:nvPr>
            <p:ph type="body" idx="2"/>
          </p:nvPr>
        </p:nvSpPr>
        <p:spPr>
          <a:xfrm>
            <a:off x="539552" y="661443"/>
            <a:ext cx="8236500" cy="1296000"/>
          </a:xfrm>
          <a:prstGeom prst="rect">
            <a:avLst/>
          </a:prstGeom>
          <a:noFill/>
          <a:ln>
            <a:noFill/>
          </a:ln>
        </p:spPr>
        <p:txBody>
          <a:bodyPr lIns="91425" tIns="91425" rIns="91425" bIns="91425" anchor="t" anchorCtr="0"/>
          <a:lstStyle>
            <a:lvl1pPr marL="342900" marR="0" lvl="0" indent="-342900" algn="r" rtl="1">
              <a:spcBef>
                <a:spcPts val="320"/>
              </a:spcBef>
              <a:buClr>
                <a:schemeClr val="dk1"/>
              </a:buClr>
              <a:buFont typeface="Arial"/>
              <a:buNone/>
              <a:defRPr sz="1600" b="0" i="0" u="none" strike="noStrike" cap="none">
                <a:solidFill>
                  <a:schemeClr val="dk1"/>
                </a:solidFill>
                <a:latin typeface="Questrial"/>
                <a:ea typeface="Questrial"/>
                <a:cs typeface="Questrial"/>
                <a:sym typeface="Questrial"/>
              </a:defRPr>
            </a:lvl1pPr>
            <a:lvl2pPr marL="742950" marR="0" lvl="1" indent="-107950" algn="r" rtl="1">
              <a:spcBef>
                <a:spcPts val="56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2pPr>
            <a:lvl3pPr marL="1143000" marR="0" lvl="2" indent="-76200" algn="r" rtl="1">
              <a:spcBef>
                <a:spcPts val="48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3pPr>
            <a:lvl4pPr marL="1600200" marR="0" lvl="3"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4pPr>
            <a:lvl5pPr marL="2057400" marR="0" lvl="4"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5pPr>
            <a:lvl6pPr marL="2514600" marR="0" lvl="5"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6pPr>
            <a:lvl7pPr marL="2971800" marR="0" lvl="6"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7pPr>
            <a:lvl8pPr marL="3429000" marR="0" lvl="7"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8pPr>
            <a:lvl9pPr marL="3886200" marR="0" lvl="8"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9pPr>
          </a:lstStyle>
          <a:p>
            <a:endParaRPr/>
          </a:p>
        </p:txBody>
      </p:sp>
      <p:sp>
        <p:nvSpPr>
          <p:cNvPr id="111" name="Shape 111"/>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solidFill>
                  <a:schemeClr val="dk1"/>
                </a:solidFill>
              </a:rPr>
              <a:t>‹#›</a:t>
            </a:fld>
            <a:endParaRPr lang="x-none">
              <a:solidFill>
                <a:schemeClr val="dk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הסבר לשתי מדיות">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1088136" y="97191"/>
            <a:ext cx="7680900" cy="360000"/>
          </a:xfrm>
          <a:prstGeom prst="rect">
            <a:avLst/>
          </a:prstGeom>
          <a:noFill/>
          <a:ln>
            <a:noFill/>
          </a:ln>
        </p:spPr>
        <p:txBody>
          <a:bodyPr lIns="91425" tIns="91425" rIns="91425" bIns="91425" anchor="t" anchorCtr="0"/>
          <a:lstStyle>
            <a:lvl1pPr marL="0" marR="0" lvl="0" indent="0" algn="r" rtl="1">
              <a:lnSpc>
                <a:spcPct val="100000"/>
              </a:lnSpc>
              <a:spcBef>
                <a:spcPts val="0"/>
              </a:spcBef>
              <a:spcAft>
                <a:spcPts val="0"/>
              </a:spcAft>
              <a:buClr>
                <a:srgbClr val="E36C09"/>
              </a:buClr>
              <a:buFont typeface="Questrial"/>
              <a:buNone/>
              <a:defRPr sz="2400" b="1" i="0" u="none" strike="noStrike" cap="none">
                <a:solidFill>
                  <a:srgbClr val="E36C09"/>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pic>
        <p:nvPicPr>
          <p:cNvPr id="114" name="Shape 114"/>
          <p:cNvPicPr preferRelativeResize="0"/>
          <p:nvPr/>
        </p:nvPicPr>
        <p:blipFill rotWithShape="1">
          <a:blip r:embed="rId2">
            <a:alphaModFix/>
          </a:blip>
          <a:srcRect/>
          <a:stretch/>
        </p:blipFill>
        <p:spPr>
          <a:xfrm>
            <a:off x="251519" y="188640"/>
            <a:ext cx="751500" cy="288000"/>
          </a:xfrm>
          <a:prstGeom prst="rect">
            <a:avLst/>
          </a:prstGeom>
          <a:noFill/>
          <a:ln>
            <a:noFill/>
          </a:ln>
        </p:spPr>
      </p:pic>
      <p:pic>
        <p:nvPicPr>
          <p:cNvPr id="115" name="Shape 115"/>
          <p:cNvPicPr preferRelativeResize="0"/>
          <p:nvPr/>
        </p:nvPicPr>
        <p:blipFill rotWithShape="1">
          <a:blip r:embed="rId3">
            <a:alphaModFix/>
          </a:blip>
          <a:srcRect/>
          <a:stretch/>
        </p:blipFill>
        <p:spPr>
          <a:xfrm>
            <a:off x="1038708" y="495306"/>
            <a:ext cx="7733400" cy="95100"/>
          </a:xfrm>
          <a:prstGeom prst="rect">
            <a:avLst/>
          </a:prstGeom>
          <a:noFill/>
          <a:ln>
            <a:noFill/>
          </a:ln>
        </p:spPr>
      </p:pic>
      <p:sp>
        <p:nvSpPr>
          <p:cNvPr id="116" name="Shape 116"/>
          <p:cNvSpPr txBox="1">
            <a:spLocks noGrp="1"/>
          </p:cNvSpPr>
          <p:nvPr>
            <p:ph type="body" idx="1"/>
          </p:nvPr>
        </p:nvSpPr>
        <p:spPr>
          <a:xfrm>
            <a:off x="4211960" y="699543"/>
            <a:ext cx="4564200" cy="2715300"/>
          </a:xfrm>
          <a:prstGeom prst="rect">
            <a:avLst/>
          </a:prstGeom>
          <a:noFill/>
          <a:ln>
            <a:noFill/>
          </a:ln>
        </p:spPr>
        <p:txBody>
          <a:bodyPr lIns="91425" tIns="91425" rIns="91425" bIns="91425" anchor="t" anchorCtr="0"/>
          <a:lstStyle>
            <a:lvl1pPr marL="342900" marR="0" lvl="0" indent="-342900" algn="r" rtl="1">
              <a:spcBef>
                <a:spcPts val="320"/>
              </a:spcBef>
              <a:buClr>
                <a:schemeClr val="dk1"/>
              </a:buClr>
              <a:buFont typeface="Arial"/>
              <a:buNone/>
              <a:defRPr sz="1600" b="0" i="0" u="none" strike="noStrike" cap="none">
                <a:solidFill>
                  <a:schemeClr val="dk1"/>
                </a:solidFill>
                <a:latin typeface="Arial"/>
                <a:ea typeface="Arial"/>
                <a:cs typeface="Arial"/>
                <a:sym typeface="Arial"/>
              </a:defRPr>
            </a:lvl1pPr>
            <a:lvl2pPr marL="742950" marR="0" lvl="1" indent="-107950" algn="r" rtl="1">
              <a:spcBef>
                <a:spcPts val="56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2pPr>
            <a:lvl3pPr marL="1143000" marR="0" lvl="2" indent="-76200" algn="r" rtl="1">
              <a:spcBef>
                <a:spcPts val="48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3pPr>
            <a:lvl4pPr marL="1600200" marR="0" lvl="3"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4pPr>
            <a:lvl5pPr marL="2057400" marR="0" lvl="4"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5pPr>
            <a:lvl6pPr marL="2514600" marR="0" lvl="5"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6pPr>
            <a:lvl7pPr marL="2971800" marR="0" lvl="6"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7pPr>
            <a:lvl8pPr marL="3429000" marR="0" lvl="7"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8pPr>
            <a:lvl9pPr marL="3886200" marR="0" lvl="8"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9pPr>
          </a:lstStyle>
          <a:p>
            <a:endParaRPr/>
          </a:p>
        </p:txBody>
      </p:sp>
      <p:sp>
        <p:nvSpPr>
          <p:cNvPr id="117" name="Shape 117"/>
          <p:cNvSpPr txBox="1">
            <a:spLocks noGrp="1"/>
          </p:cNvSpPr>
          <p:nvPr>
            <p:ph type="body" idx="2"/>
          </p:nvPr>
        </p:nvSpPr>
        <p:spPr>
          <a:xfrm>
            <a:off x="4211960" y="3485380"/>
            <a:ext cx="4564200" cy="2715300"/>
          </a:xfrm>
          <a:prstGeom prst="rect">
            <a:avLst/>
          </a:prstGeom>
          <a:noFill/>
          <a:ln>
            <a:noFill/>
          </a:ln>
        </p:spPr>
        <p:txBody>
          <a:bodyPr lIns="91425" tIns="91425" rIns="91425" bIns="91425" anchor="t" anchorCtr="0"/>
          <a:lstStyle>
            <a:lvl1pPr marL="342900" marR="0" lvl="0" indent="-342900" algn="r" rtl="1">
              <a:spcBef>
                <a:spcPts val="320"/>
              </a:spcBef>
              <a:buClr>
                <a:schemeClr val="dk1"/>
              </a:buClr>
              <a:buFont typeface="Arial"/>
              <a:buNone/>
              <a:defRPr sz="1600" b="0" i="0" u="none" strike="noStrike" cap="none">
                <a:solidFill>
                  <a:schemeClr val="dk1"/>
                </a:solidFill>
                <a:latin typeface="Arial"/>
                <a:ea typeface="Arial"/>
                <a:cs typeface="Arial"/>
                <a:sym typeface="Arial"/>
              </a:defRPr>
            </a:lvl1pPr>
            <a:lvl2pPr marL="742950" marR="0" lvl="1" indent="-107950" algn="r" rtl="1">
              <a:spcBef>
                <a:spcPts val="56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2pPr>
            <a:lvl3pPr marL="1143000" marR="0" lvl="2" indent="-76200" algn="r" rtl="1">
              <a:spcBef>
                <a:spcPts val="48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3pPr>
            <a:lvl4pPr marL="1600200" marR="0" lvl="3"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4pPr>
            <a:lvl5pPr marL="2057400" marR="0" lvl="4"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5pPr>
            <a:lvl6pPr marL="2514600" marR="0" lvl="5"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6pPr>
            <a:lvl7pPr marL="2971800" marR="0" lvl="6"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7pPr>
            <a:lvl8pPr marL="3429000" marR="0" lvl="7"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8pPr>
            <a:lvl9pPr marL="3886200" marR="0" lvl="8"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9pPr>
          </a:lstStyle>
          <a:p>
            <a:endParaRPr/>
          </a:p>
        </p:txBody>
      </p:sp>
      <p:sp>
        <p:nvSpPr>
          <p:cNvPr id="118" name="Shape 118"/>
          <p:cNvSpPr txBox="1">
            <a:spLocks noGrp="1"/>
          </p:cNvSpPr>
          <p:nvPr>
            <p:ph type="body" idx="3"/>
          </p:nvPr>
        </p:nvSpPr>
        <p:spPr>
          <a:xfrm>
            <a:off x="295273" y="690018"/>
            <a:ext cx="3775500" cy="2715300"/>
          </a:xfrm>
          <a:prstGeom prst="rect">
            <a:avLst/>
          </a:prstGeom>
          <a:noFill/>
          <a:ln>
            <a:noFill/>
          </a:ln>
        </p:spPr>
        <p:txBody>
          <a:bodyPr lIns="91425" tIns="91425" rIns="91425" bIns="91425" anchor="t" anchorCtr="0"/>
          <a:lstStyle>
            <a:lvl1pPr marL="342900" marR="0" lvl="0" indent="-342900" algn="r" rtl="1">
              <a:spcBef>
                <a:spcPts val="320"/>
              </a:spcBef>
              <a:buClr>
                <a:schemeClr val="dk1"/>
              </a:buClr>
              <a:buFont typeface="Arial"/>
              <a:buNone/>
              <a:defRPr sz="1600" b="0" i="0" u="none" strike="noStrike" cap="none">
                <a:solidFill>
                  <a:schemeClr val="dk1"/>
                </a:solidFill>
                <a:latin typeface="Arial"/>
                <a:ea typeface="Arial"/>
                <a:cs typeface="Arial"/>
                <a:sym typeface="Arial"/>
              </a:defRPr>
            </a:lvl1pPr>
            <a:lvl2pPr marL="742950" marR="0" lvl="1" indent="-107950" algn="r" rtl="1">
              <a:spcBef>
                <a:spcPts val="56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2pPr>
            <a:lvl3pPr marL="1143000" marR="0" lvl="2" indent="-76200" algn="r" rtl="1">
              <a:spcBef>
                <a:spcPts val="48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3pPr>
            <a:lvl4pPr marL="1600200" marR="0" lvl="3"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4pPr>
            <a:lvl5pPr marL="2057400" marR="0" lvl="4"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5pPr>
            <a:lvl6pPr marL="2514600" marR="0" lvl="5"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6pPr>
            <a:lvl7pPr marL="2971800" marR="0" lvl="6"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7pPr>
            <a:lvl8pPr marL="3429000" marR="0" lvl="7"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8pPr>
            <a:lvl9pPr marL="3886200" marR="0" lvl="8"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9pPr>
          </a:lstStyle>
          <a:p>
            <a:endParaRPr/>
          </a:p>
        </p:txBody>
      </p:sp>
      <p:sp>
        <p:nvSpPr>
          <p:cNvPr id="119" name="Shape 119"/>
          <p:cNvSpPr txBox="1">
            <a:spLocks noGrp="1"/>
          </p:cNvSpPr>
          <p:nvPr>
            <p:ph type="body" idx="4"/>
          </p:nvPr>
        </p:nvSpPr>
        <p:spPr>
          <a:xfrm>
            <a:off x="295273" y="3499892"/>
            <a:ext cx="3775500" cy="2715300"/>
          </a:xfrm>
          <a:prstGeom prst="rect">
            <a:avLst/>
          </a:prstGeom>
          <a:noFill/>
          <a:ln>
            <a:noFill/>
          </a:ln>
        </p:spPr>
        <p:txBody>
          <a:bodyPr lIns="91425" tIns="91425" rIns="91425" bIns="91425" anchor="t" anchorCtr="0"/>
          <a:lstStyle>
            <a:lvl1pPr marL="342900" marR="0" lvl="0" indent="-342900" algn="r" rtl="1">
              <a:spcBef>
                <a:spcPts val="320"/>
              </a:spcBef>
              <a:buClr>
                <a:schemeClr val="dk1"/>
              </a:buClr>
              <a:buFont typeface="Arial"/>
              <a:buNone/>
              <a:defRPr sz="1600" b="0" i="0" u="none" strike="noStrike" cap="none">
                <a:solidFill>
                  <a:schemeClr val="dk1"/>
                </a:solidFill>
                <a:latin typeface="Arial"/>
                <a:ea typeface="Arial"/>
                <a:cs typeface="Arial"/>
                <a:sym typeface="Arial"/>
              </a:defRPr>
            </a:lvl1pPr>
            <a:lvl2pPr marL="742950" marR="0" lvl="1" indent="-107950" algn="r" rtl="1">
              <a:spcBef>
                <a:spcPts val="56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2pPr>
            <a:lvl3pPr marL="1143000" marR="0" lvl="2" indent="-76200" algn="r" rtl="1">
              <a:spcBef>
                <a:spcPts val="48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3pPr>
            <a:lvl4pPr marL="1600200" marR="0" lvl="3"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4pPr>
            <a:lvl5pPr marL="2057400" marR="0" lvl="4"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5pPr>
            <a:lvl6pPr marL="2514600" marR="0" lvl="5"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6pPr>
            <a:lvl7pPr marL="2971800" marR="0" lvl="6"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7pPr>
            <a:lvl8pPr marL="3429000" marR="0" lvl="7"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8pPr>
            <a:lvl9pPr marL="3886200" marR="0" lvl="8"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9pPr>
          </a:lstStyle>
          <a:p>
            <a:endParaRPr/>
          </a:p>
        </p:txBody>
      </p:sp>
      <p:sp>
        <p:nvSpPr>
          <p:cNvPr id="120" name="Shape 120"/>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solidFill>
                  <a:schemeClr val="dk1"/>
                </a:solidFill>
              </a:rPr>
              <a:t>‹#›</a:t>
            </a:fld>
            <a:endParaRPr lang="x-none">
              <a:solidFill>
                <a:schemeClr val="dk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דף פתיחה">
    <p:spTree>
      <p:nvGrpSpPr>
        <p:cNvPr id="1" name="Shape 125"/>
        <p:cNvGrpSpPr/>
        <p:nvPr/>
      </p:nvGrpSpPr>
      <p:grpSpPr>
        <a:xfrm>
          <a:off x="0" y="0"/>
          <a:ext cx="0" cy="0"/>
          <a:chOff x="0" y="0"/>
          <a:chExt cx="0" cy="0"/>
        </a:xfrm>
      </p:grpSpPr>
      <p:sp>
        <p:nvSpPr>
          <p:cNvPr id="126" name="Shape 126"/>
          <p:cNvSpPr txBox="1">
            <a:spLocks noGrp="1"/>
          </p:cNvSpPr>
          <p:nvPr>
            <p:ph type="subTitle" idx="1"/>
          </p:nvPr>
        </p:nvSpPr>
        <p:spPr>
          <a:xfrm>
            <a:off x="1399032" y="1408175"/>
            <a:ext cx="6474000" cy="477899"/>
          </a:xfrm>
          <a:prstGeom prst="rect">
            <a:avLst/>
          </a:prstGeom>
          <a:noFill/>
          <a:ln>
            <a:noFill/>
          </a:ln>
        </p:spPr>
        <p:txBody>
          <a:bodyPr lIns="91425" tIns="91425" rIns="91425" bIns="91425" anchor="t" anchorCtr="0"/>
          <a:lstStyle>
            <a:lvl1pPr marL="0" marR="0" lvl="0" indent="0" algn="ctr" rtl="1">
              <a:spcBef>
                <a:spcPts val="480"/>
              </a:spcBef>
              <a:buClr>
                <a:schemeClr val="dk1"/>
              </a:buClr>
              <a:buFont typeface="Arial"/>
              <a:buNone/>
              <a:defRPr sz="2400" b="1" i="0" u="none" strike="noStrike" cap="none">
                <a:solidFill>
                  <a:schemeClr val="dk1"/>
                </a:solidFill>
                <a:latin typeface="Questrial"/>
                <a:ea typeface="Questrial"/>
                <a:cs typeface="Questrial"/>
                <a:sym typeface="Questrial"/>
              </a:defRPr>
            </a:lvl1pPr>
            <a:lvl2pPr marL="457200" marR="0" lvl="1" indent="0" algn="ctr" rtl="1">
              <a:spcBef>
                <a:spcPts val="560"/>
              </a:spcBef>
              <a:buClr>
                <a:srgbClr val="888888"/>
              </a:buClr>
              <a:buFont typeface="Arial"/>
              <a:buNone/>
              <a:defRPr sz="2800" b="0" i="0" u="none" strike="noStrike" cap="none">
                <a:solidFill>
                  <a:srgbClr val="888888"/>
                </a:solidFill>
                <a:latin typeface="Questrial"/>
                <a:ea typeface="Questrial"/>
                <a:cs typeface="Questrial"/>
                <a:sym typeface="Questrial"/>
              </a:defRPr>
            </a:lvl2pPr>
            <a:lvl3pPr marL="914400" marR="0" lvl="2" indent="0" algn="ctr" rtl="1">
              <a:spcBef>
                <a:spcPts val="480"/>
              </a:spcBef>
              <a:buClr>
                <a:srgbClr val="888888"/>
              </a:buClr>
              <a:buFont typeface="Arial"/>
              <a:buNone/>
              <a:defRPr sz="2400" b="0" i="0" u="none" strike="noStrike" cap="none">
                <a:solidFill>
                  <a:srgbClr val="888888"/>
                </a:solidFill>
                <a:latin typeface="Questrial"/>
                <a:ea typeface="Questrial"/>
                <a:cs typeface="Questrial"/>
                <a:sym typeface="Questrial"/>
              </a:defRPr>
            </a:lvl3pPr>
            <a:lvl4pPr marL="1371600" marR="0" lvl="3" indent="0" algn="ctr" rtl="1">
              <a:spcBef>
                <a:spcPts val="400"/>
              </a:spcBef>
              <a:buClr>
                <a:srgbClr val="888888"/>
              </a:buClr>
              <a:buFont typeface="Arial"/>
              <a:buNone/>
              <a:defRPr sz="2000" b="0" i="0" u="none" strike="noStrike" cap="none">
                <a:solidFill>
                  <a:srgbClr val="888888"/>
                </a:solidFill>
                <a:latin typeface="Questrial"/>
                <a:ea typeface="Questrial"/>
                <a:cs typeface="Questrial"/>
                <a:sym typeface="Questrial"/>
              </a:defRPr>
            </a:lvl4pPr>
            <a:lvl5pPr marL="1828800" marR="0" lvl="4" indent="0" algn="ctr" rtl="1">
              <a:spcBef>
                <a:spcPts val="400"/>
              </a:spcBef>
              <a:buClr>
                <a:srgbClr val="888888"/>
              </a:buClr>
              <a:buFont typeface="Arial"/>
              <a:buNone/>
              <a:defRPr sz="2000" b="0" i="0" u="none" strike="noStrike" cap="none">
                <a:solidFill>
                  <a:srgbClr val="888888"/>
                </a:solidFill>
                <a:latin typeface="Questrial"/>
                <a:ea typeface="Questrial"/>
                <a:cs typeface="Questrial"/>
                <a:sym typeface="Questrial"/>
              </a:defRPr>
            </a:lvl5pPr>
            <a:lvl6pPr marL="2286000" marR="0" lvl="5" indent="0" algn="ctr" rtl="1">
              <a:spcBef>
                <a:spcPts val="400"/>
              </a:spcBef>
              <a:buClr>
                <a:srgbClr val="888888"/>
              </a:buClr>
              <a:buFont typeface="Arial"/>
              <a:buNone/>
              <a:defRPr sz="2000" b="0" i="0" u="none" strike="noStrike" cap="none">
                <a:solidFill>
                  <a:srgbClr val="888888"/>
                </a:solidFill>
                <a:latin typeface="Questrial"/>
                <a:ea typeface="Questrial"/>
                <a:cs typeface="Questrial"/>
                <a:sym typeface="Questrial"/>
              </a:defRPr>
            </a:lvl6pPr>
            <a:lvl7pPr marL="2743200" marR="0" lvl="6" indent="0" algn="ctr" rtl="1">
              <a:spcBef>
                <a:spcPts val="400"/>
              </a:spcBef>
              <a:buClr>
                <a:srgbClr val="888888"/>
              </a:buClr>
              <a:buFont typeface="Arial"/>
              <a:buNone/>
              <a:defRPr sz="2000" b="0" i="0" u="none" strike="noStrike" cap="none">
                <a:solidFill>
                  <a:srgbClr val="888888"/>
                </a:solidFill>
                <a:latin typeface="Questrial"/>
                <a:ea typeface="Questrial"/>
                <a:cs typeface="Questrial"/>
                <a:sym typeface="Questrial"/>
              </a:defRPr>
            </a:lvl7pPr>
            <a:lvl8pPr marL="3200400" marR="0" lvl="7" indent="0" algn="ctr" rtl="1">
              <a:spcBef>
                <a:spcPts val="400"/>
              </a:spcBef>
              <a:buClr>
                <a:srgbClr val="888888"/>
              </a:buClr>
              <a:buFont typeface="Arial"/>
              <a:buNone/>
              <a:defRPr sz="2000" b="0" i="0" u="none" strike="noStrike" cap="none">
                <a:solidFill>
                  <a:srgbClr val="888888"/>
                </a:solidFill>
                <a:latin typeface="Questrial"/>
                <a:ea typeface="Questrial"/>
                <a:cs typeface="Questrial"/>
                <a:sym typeface="Questrial"/>
              </a:defRPr>
            </a:lvl8pPr>
            <a:lvl9pPr marL="3657600" marR="0" lvl="8" indent="0" algn="ctr" rtl="1">
              <a:spcBef>
                <a:spcPts val="400"/>
              </a:spcBef>
              <a:buClr>
                <a:srgbClr val="888888"/>
              </a:buClr>
              <a:buFont typeface="Arial"/>
              <a:buNone/>
              <a:defRPr sz="2000" b="0" i="0" u="none" strike="noStrike" cap="none">
                <a:solidFill>
                  <a:srgbClr val="888888"/>
                </a:solidFill>
                <a:latin typeface="Questrial"/>
                <a:ea typeface="Questrial"/>
                <a:cs typeface="Questrial"/>
                <a:sym typeface="Questrial"/>
              </a:defRPr>
            </a:lvl9pPr>
          </a:lstStyle>
          <a:p>
            <a:endParaRPr/>
          </a:p>
        </p:txBody>
      </p:sp>
      <p:sp>
        <p:nvSpPr>
          <p:cNvPr id="127" name="Shape 127"/>
          <p:cNvSpPr txBox="1">
            <a:spLocks noGrp="1"/>
          </p:cNvSpPr>
          <p:nvPr>
            <p:ph type="title"/>
          </p:nvPr>
        </p:nvSpPr>
        <p:spPr>
          <a:xfrm>
            <a:off x="1389887" y="1916832"/>
            <a:ext cx="6455700" cy="648000"/>
          </a:xfrm>
          <a:prstGeom prst="rect">
            <a:avLst/>
          </a:prstGeom>
          <a:noFill/>
          <a:ln>
            <a:noFill/>
          </a:ln>
        </p:spPr>
        <p:txBody>
          <a:bodyPr lIns="91425" tIns="91425" rIns="91425" bIns="91425" anchor="t" anchorCtr="0"/>
          <a:lstStyle>
            <a:lvl1pPr marL="0" marR="0" lvl="0" indent="0" algn="ctr" rtl="1">
              <a:lnSpc>
                <a:spcPct val="100000"/>
              </a:lnSpc>
              <a:spcBef>
                <a:spcPts val="0"/>
              </a:spcBef>
              <a:spcAft>
                <a:spcPts val="0"/>
              </a:spcAft>
              <a:buClr>
                <a:srgbClr val="E36C09"/>
              </a:buClr>
              <a:buFont typeface="Questrial"/>
              <a:buNone/>
              <a:defRPr sz="3600" b="1" i="0" u="none" strike="noStrike" cap="none">
                <a:solidFill>
                  <a:srgbClr val="E36C09"/>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pic>
        <p:nvPicPr>
          <p:cNvPr id="128" name="Shape 128"/>
          <p:cNvPicPr preferRelativeResize="0"/>
          <p:nvPr/>
        </p:nvPicPr>
        <p:blipFill rotWithShape="1">
          <a:blip r:embed="rId2">
            <a:alphaModFix/>
          </a:blip>
          <a:srcRect/>
          <a:stretch/>
        </p:blipFill>
        <p:spPr>
          <a:xfrm>
            <a:off x="0" y="0"/>
            <a:ext cx="9144000" cy="581100"/>
          </a:xfrm>
          <a:prstGeom prst="rect">
            <a:avLst/>
          </a:prstGeom>
          <a:noFill/>
          <a:ln>
            <a:noFill/>
          </a:ln>
        </p:spPr>
      </p:pic>
      <p:sp>
        <p:nvSpPr>
          <p:cNvPr id="129" name="Shape 129"/>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solidFill>
                  <a:schemeClr val="dk1"/>
                </a:solidFill>
                <a:latin typeface="Questrial"/>
                <a:ea typeface="Questrial"/>
                <a:cs typeface="Questrial"/>
                <a:sym typeface="Questrial"/>
              </a:rPr>
              <a:t>‹#›</a:t>
            </a:fld>
            <a:endParaRPr lang="x-none">
              <a:solidFill>
                <a:schemeClr val="dk1"/>
              </a:solidFill>
              <a:latin typeface="Questrial"/>
              <a:ea typeface="Questrial"/>
              <a:cs typeface="Questrial"/>
              <a:sym typeface="Quest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נושאי השיעור">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1088136" y="97191"/>
            <a:ext cx="7680900" cy="360000"/>
          </a:xfrm>
          <a:prstGeom prst="rect">
            <a:avLst/>
          </a:prstGeom>
          <a:noFill/>
          <a:ln>
            <a:noFill/>
          </a:ln>
        </p:spPr>
        <p:txBody>
          <a:bodyPr lIns="91425" tIns="91425" rIns="91425" bIns="91425" anchor="t" anchorCtr="0"/>
          <a:lstStyle>
            <a:lvl1pPr marL="0" marR="0" lvl="0" indent="0" algn="r" rtl="1">
              <a:lnSpc>
                <a:spcPct val="100000"/>
              </a:lnSpc>
              <a:spcBef>
                <a:spcPts val="0"/>
              </a:spcBef>
              <a:spcAft>
                <a:spcPts val="0"/>
              </a:spcAft>
              <a:buClr>
                <a:srgbClr val="E36C09"/>
              </a:buClr>
              <a:buFont typeface="Questrial"/>
              <a:buNone/>
              <a:defRPr sz="2400" b="1" i="0" u="none" strike="noStrike" cap="none">
                <a:solidFill>
                  <a:srgbClr val="E36C09"/>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pic>
        <p:nvPicPr>
          <p:cNvPr id="132" name="Shape 132"/>
          <p:cNvPicPr preferRelativeResize="0"/>
          <p:nvPr/>
        </p:nvPicPr>
        <p:blipFill rotWithShape="1">
          <a:blip r:embed="rId2">
            <a:alphaModFix/>
          </a:blip>
          <a:srcRect/>
          <a:stretch/>
        </p:blipFill>
        <p:spPr>
          <a:xfrm>
            <a:off x="251519" y="188640"/>
            <a:ext cx="751500" cy="288000"/>
          </a:xfrm>
          <a:prstGeom prst="rect">
            <a:avLst/>
          </a:prstGeom>
          <a:noFill/>
          <a:ln>
            <a:noFill/>
          </a:ln>
        </p:spPr>
      </p:pic>
      <p:pic>
        <p:nvPicPr>
          <p:cNvPr id="133" name="Shape 133"/>
          <p:cNvPicPr preferRelativeResize="0"/>
          <p:nvPr/>
        </p:nvPicPr>
        <p:blipFill rotWithShape="1">
          <a:blip r:embed="rId3">
            <a:alphaModFix/>
          </a:blip>
          <a:srcRect/>
          <a:stretch/>
        </p:blipFill>
        <p:spPr>
          <a:xfrm>
            <a:off x="1038708" y="495306"/>
            <a:ext cx="7733400" cy="95100"/>
          </a:xfrm>
          <a:prstGeom prst="rect">
            <a:avLst/>
          </a:prstGeom>
          <a:noFill/>
          <a:ln>
            <a:noFill/>
          </a:ln>
        </p:spPr>
      </p:pic>
      <p:sp>
        <p:nvSpPr>
          <p:cNvPr id="134" name="Shape 134"/>
          <p:cNvSpPr txBox="1">
            <a:spLocks noGrp="1"/>
          </p:cNvSpPr>
          <p:nvPr>
            <p:ph type="body" idx="1"/>
          </p:nvPr>
        </p:nvSpPr>
        <p:spPr>
          <a:xfrm>
            <a:off x="539552" y="709066"/>
            <a:ext cx="8236500" cy="4569300"/>
          </a:xfrm>
          <a:prstGeom prst="rect">
            <a:avLst/>
          </a:prstGeom>
          <a:noFill/>
          <a:ln>
            <a:noFill/>
          </a:ln>
        </p:spPr>
        <p:txBody>
          <a:bodyPr lIns="91425" tIns="91425" rIns="91425" bIns="91425" anchor="t" anchorCtr="0"/>
          <a:lstStyle>
            <a:lvl1pPr marL="266700" marR="0" lvl="0" indent="-154940" algn="r" rtl="1">
              <a:spcBef>
                <a:spcPts val="320"/>
              </a:spcBef>
              <a:buClr>
                <a:srgbClr val="E36C09"/>
              </a:buClr>
              <a:buSzPct val="110000"/>
              <a:buFont typeface="Questrial"/>
              <a:buChar char="◄"/>
              <a:defRPr sz="1600" b="0" i="0" u="none" strike="noStrike" cap="none">
                <a:solidFill>
                  <a:schemeClr val="dk1"/>
                </a:solidFill>
                <a:latin typeface="Arial"/>
                <a:ea typeface="Arial"/>
                <a:cs typeface="Arial"/>
                <a:sym typeface="Arial"/>
              </a:defRPr>
            </a:lvl1pPr>
            <a:lvl2pPr marL="742950" marR="0" lvl="1" indent="-107950" algn="r" rtl="1">
              <a:spcBef>
                <a:spcPts val="56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2pPr>
            <a:lvl3pPr marL="1143000" marR="0" lvl="2" indent="-76200" algn="r" rtl="1">
              <a:spcBef>
                <a:spcPts val="48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3pPr>
            <a:lvl4pPr marL="1600200" marR="0" lvl="3"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4pPr>
            <a:lvl5pPr marL="2057400" marR="0" lvl="4"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5pPr>
            <a:lvl6pPr marL="2514600" marR="0" lvl="5"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6pPr>
            <a:lvl7pPr marL="2971800" marR="0" lvl="6"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7pPr>
            <a:lvl8pPr marL="3429000" marR="0" lvl="7"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8pPr>
            <a:lvl9pPr marL="3886200" marR="0" lvl="8"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9pPr>
          </a:lstStyle>
          <a:p>
            <a:endParaRPr/>
          </a:p>
        </p:txBody>
      </p:sp>
      <p:sp>
        <p:nvSpPr>
          <p:cNvPr id="135" name="Shape 135"/>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solidFill>
                  <a:schemeClr val="dk1"/>
                </a:solidFill>
              </a:rPr>
              <a:t>‹#›</a:t>
            </a:fld>
            <a:endParaRPr lang="x-none">
              <a:solidFill>
                <a:schemeClr val="dk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1">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1">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1">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1">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1">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1">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1">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1">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1">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1">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ctr" rtl="1">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1">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1">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1">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1">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1">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1">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1">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6553200" y="6245225"/>
            <a:ext cx="2133599" cy="476249"/>
          </a:xfrm>
          <a:prstGeom prst="rect">
            <a:avLst/>
          </a:prstGeom>
          <a:noFill/>
          <a:ln>
            <a:noFill/>
          </a:ln>
        </p:spPr>
        <p:txBody>
          <a:bodyPr lIns="91425" tIns="91425" rIns="91425" bIns="91425" anchor="t" anchorCtr="0"/>
          <a:lstStyle>
            <a:lvl1pPr marL="0" marR="0" lvl="0" indent="0" algn="r" rtl="1">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1">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457200" y="6245225"/>
            <a:ext cx="2133599" cy="476249"/>
          </a:xfrm>
          <a:prstGeom prst="rect">
            <a:avLst/>
          </a:prstGeom>
          <a:noFill/>
          <a:ln>
            <a:noFill/>
          </a:ln>
        </p:spPr>
        <p:txBody>
          <a:bodyPr lIns="91425" tIns="45700" rIns="91425" bIns="45700" anchor="t" anchorCtr="0">
            <a:noAutofit/>
          </a:bodyPr>
          <a:lstStyle/>
          <a:p>
            <a:pPr marL="0" marR="0" lvl="0" indent="0" algn="l" rtl="1">
              <a:spcBef>
                <a:spcPts val="0"/>
              </a:spcBef>
              <a:spcAft>
                <a:spcPts val="0"/>
              </a:spcAft>
              <a:buSzPct val="25000"/>
              <a:buNone/>
            </a:pPr>
            <a:fld id="{00000000-1234-1234-1234-123412341234}" type="slidenum">
              <a:rPr lang="x-none" sz="1400" b="0" i="0" u="none" strike="noStrike" cap="none">
                <a:solidFill>
                  <a:schemeClr val="dk1"/>
                </a:solidFill>
                <a:latin typeface="Arial"/>
                <a:ea typeface="Arial"/>
                <a:cs typeface="Arial"/>
                <a:sym typeface="Arial"/>
              </a:rPr>
              <a:t>‹#›</a:t>
            </a:fld>
            <a:endParaRPr lang="x-none"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טקסט חופשי">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1088136" y="97191"/>
            <a:ext cx="7680900" cy="360000"/>
          </a:xfrm>
          <a:prstGeom prst="rect">
            <a:avLst/>
          </a:prstGeom>
          <a:noFill/>
          <a:ln>
            <a:noFill/>
          </a:ln>
        </p:spPr>
        <p:txBody>
          <a:bodyPr lIns="91425" tIns="91425" rIns="91425" bIns="91425" anchor="t" anchorCtr="0"/>
          <a:lstStyle>
            <a:lvl1pPr marL="0" marR="0" lvl="0" indent="0" algn="r" rtl="1">
              <a:lnSpc>
                <a:spcPct val="100000"/>
              </a:lnSpc>
              <a:spcBef>
                <a:spcPts val="0"/>
              </a:spcBef>
              <a:spcAft>
                <a:spcPts val="0"/>
              </a:spcAft>
              <a:buClr>
                <a:srgbClr val="E36C09"/>
              </a:buClr>
              <a:buFont typeface="Questrial"/>
              <a:buNone/>
              <a:defRPr sz="2400" b="1" i="0" u="none" strike="noStrike" cap="none">
                <a:solidFill>
                  <a:srgbClr val="E36C09"/>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pic>
        <p:nvPicPr>
          <p:cNvPr id="138" name="Shape 138"/>
          <p:cNvPicPr preferRelativeResize="0"/>
          <p:nvPr/>
        </p:nvPicPr>
        <p:blipFill rotWithShape="1">
          <a:blip r:embed="rId2">
            <a:alphaModFix/>
          </a:blip>
          <a:srcRect/>
          <a:stretch/>
        </p:blipFill>
        <p:spPr>
          <a:xfrm>
            <a:off x="251519" y="188640"/>
            <a:ext cx="751500" cy="288000"/>
          </a:xfrm>
          <a:prstGeom prst="rect">
            <a:avLst/>
          </a:prstGeom>
          <a:noFill/>
          <a:ln>
            <a:noFill/>
          </a:ln>
        </p:spPr>
      </p:pic>
      <p:pic>
        <p:nvPicPr>
          <p:cNvPr id="139" name="Shape 139"/>
          <p:cNvPicPr preferRelativeResize="0"/>
          <p:nvPr/>
        </p:nvPicPr>
        <p:blipFill rotWithShape="1">
          <a:blip r:embed="rId3">
            <a:alphaModFix/>
          </a:blip>
          <a:srcRect/>
          <a:stretch/>
        </p:blipFill>
        <p:spPr>
          <a:xfrm>
            <a:off x="1038708" y="495306"/>
            <a:ext cx="7733400" cy="95100"/>
          </a:xfrm>
          <a:prstGeom prst="rect">
            <a:avLst/>
          </a:prstGeom>
          <a:noFill/>
          <a:ln>
            <a:noFill/>
          </a:ln>
        </p:spPr>
      </p:pic>
      <p:sp>
        <p:nvSpPr>
          <p:cNvPr id="140" name="Shape 140"/>
          <p:cNvSpPr txBox="1">
            <a:spLocks noGrp="1"/>
          </p:cNvSpPr>
          <p:nvPr>
            <p:ph type="body" idx="1"/>
          </p:nvPr>
        </p:nvSpPr>
        <p:spPr>
          <a:xfrm>
            <a:off x="1095374" y="709066"/>
            <a:ext cx="7680600" cy="5701200"/>
          </a:xfrm>
          <a:prstGeom prst="rect">
            <a:avLst/>
          </a:prstGeom>
          <a:noFill/>
          <a:ln>
            <a:noFill/>
          </a:ln>
        </p:spPr>
        <p:txBody>
          <a:bodyPr lIns="91425" tIns="91425" rIns="91425" bIns="91425" anchor="t" anchorCtr="0"/>
          <a:lstStyle>
            <a:lvl1pPr marL="0" marR="0" lvl="0" indent="0" algn="r" rtl="1">
              <a:spcBef>
                <a:spcPts val="320"/>
              </a:spcBef>
              <a:buClr>
                <a:srgbClr val="E36C09"/>
              </a:buClr>
              <a:buFont typeface="Arial"/>
              <a:buNone/>
              <a:defRPr sz="1600" b="0" i="0" u="none" strike="noStrike" cap="none">
                <a:solidFill>
                  <a:schemeClr val="dk1"/>
                </a:solidFill>
                <a:latin typeface="Arial"/>
                <a:ea typeface="Arial"/>
                <a:cs typeface="Arial"/>
                <a:sym typeface="Arial"/>
              </a:defRPr>
            </a:lvl1pPr>
            <a:lvl2pPr marL="742950" marR="0" lvl="1" indent="-107950" algn="r" rtl="1">
              <a:spcBef>
                <a:spcPts val="56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2pPr>
            <a:lvl3pPr marL="1143000" marR="0" lvl="2" indent="-76200" algn="r" rtl="1">
              <a:spcBef>
                <a:spcPts val="48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3pPr>
            <a:lvl4pPr marL="1600200" marR="0" lvl="3"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4pPr>
            <a:lvl5pPr marL="2057400" marR="0" lvl="4"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5pPr>
            <a:lvl6pPr marL="2514600" marR="0" lvl="5"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6pPr>
            <a:lvl7pPr marL="2971800" marR="0" lvl="6"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7pPr>
            <a:lvl8pPr marL="3429000" marR="0" lvl="7"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8pPr>
            <a:lvl9pPr marL="3886200" marR="0" lvl="8"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9pPr>
          </a:lstStyle>
          <a:p>
            <a:endParaRPr/>
          </a:p>
        </p:txBody>
      </p:sp>
      <p:sp>
        <p:nvSpPr>
          <p:cNvPr id="141" name="Shape 141"/>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solidFill>
                  <a:schemeClr val="dk1"/>
                </a:solidFill>
              </a:rPr>
              <a:t>‹#›</a:t>
            </a:fld>
            <a:endParaRPr lang="x-none">
              <a:solidFill>
                <a:schemeClr val="dk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הסבר למדיה">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1088136" y="97191"/>
            <a:ext cx="7680900" cy="360000"/>
          </a:xfrm>
          <a:prstGeom prst="rect">
            <a:avLst/>
          </a:prstGeom>
          <a:noFill/>
          <a:ln>
            <a:noFill/>
          </a:ln>
        </p:spPr>
        <p:txBody>
          <a:bodyPr lIns="91425" tIns="91425" rIns="91425" bIns="91425" anchor="t" anchorCtr="0"/>
          <a:lstStyle>
            <a:lvl1pPr marL="0" marR="0" lvl="0" indent="0" algn="r" rtl="1">
              <a:lnSpc>
                <a:spcPct val="100000"/>
              </a:lnSpc>
              <a:spcBef>
                <a:spcPts val="0"/>
              </a:spcBef>
              <a:spcAft>
                <a:spcPts val="0"/>
              </a:spcAft>
              <a:buClr>
                <a:srgbClr val="E36C09"/>
              </a:buClr>
              <a:buFont typeface="Questrial"/>
              <a:buNone/>
              <a:defRPr sz="2400" b="1" i="0" u="none" strike="noStrike" cap="none">
                <a:solidFill>
                  <a:srgbClr val="E36C09"/>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pic>
        <p:nvPicPr>
          <p:cNvPr id="144" name="Shape 144"/>
          <p:cNvPicPr preferRelativeResize="0"/>
          <p:nvPr/>
        </p:nvPicPr>
        <p:blipFill rotWithShape="1">
          <a:blip r:embed="rId2">
            <a:alphaModFix/>
          </a:blip>
          <a:srcRect/>
          <a:stretch/>
        </p:blipFill>
        <p:spPr>
          <a:xfrm>
            <a:off x="251519" y="188640"/>
            <a:ext cx="751500" cy="288000"/>
          </a:xfrm>
          <a:prstGeom prst="rect">
            <a:avLst/>
          </a:prstGeom>
          <a:noFill/>
          <a:ln>
            <a:noFill/>
          </a:ln>
        </p:spPr>
      </p:pic>
      <p:pic>
        <p:nvPicPr>
          <p:cNvPr id="145" name="Shape 145"/>
          <p:cNvPicPr preferRelativeResize="0"/>
          <p:nvPr/>
        </p:nvPicPr>
        <p:blipFill rotWithShape="1">
          <a:blip r:embed="rId3">
            <a:alphaModFix/>
          </a:blip>
          <a:srcRect/>
          <a:stretch/>
        </p:blipFill>
        <p:spPr>
          <a:xfrm>
            <a:off x="1038708" y="495306"/>
            <a:ext cx="7733400" cy="95100"/>
          </a:xfrm>
          <a:prstGeom prst="rect">
            <a:avLst/>
          </a:prstGeom>
          <a:noFill/>
          <a:ln>
            <a:noFill/>
          </a:ln>
        </p:spPr>
      </p:pic>
      <p:sp>
        <p:nvSpPr>
          <p:cNvPr id="146" name="Shape 146"/>
          <p:cNvSpPr txBox="1">
            <a:spLocks noGrp="1"/>
          </p:cNvSpPr>
          <p:nvPr>
            <p:ph type="body" idx="1"/>
          </p:nvPr>
        </p:nvSpPr>
        <p:spPr>
          <a:xfrm>
            <a:off x="542925" y="2076450"/>
            <a:ext cx="8229600" cy="4162500"/>
          </a:xfrm>
          <a:prstGeom prst="rect">
            <a:avLst/>
          </a:prstGeom>
          <a:noFill/>
          <a:ln>
            <a:noFill/>
          </a:ln>
        </p:spPr>
        <p:txBody>
          <a:bodyPr lIns="91425" tIns="91425" rIns="91425" bIns="91425" anchor="t" anchorCtr="0"/>
          <a:lstStyle>
            <a:lvl1pPr marL="342900" marR="0" lvl="0" indent="-342900" algn="r" rtl="1">
              <a:spcBef>
                <a:spcPts val="320"/>
              </a:spcBef>
              <a:buClr>
                <a:schemeClr val="dk1"/>
              </a:buClr>
              <a:buFont typeface="Arial"/>
              <a:buNone/>
              <a:defRPr sz="1600" b="0" i="0" u="none" strike="noStrike" cap="none">
                <a:solidFill>
                  <a:schemeClr val="dk1"/>
                </a:solidFill>
                <a:latin typeface="Arial"/>
                <a:ea typeface="Arial"/>
                <a:cs typeface="Arial"/>
                <a:sym typeface="Arial"/>
              </a:defRPr>
            </a:lvl1pPr>
            <a:lvl2pPr marL="742950" marR="0" lvl="1" indent="-107950" algn="r" rtl="1">
              <a:spcBef>
                <a:spcPts val="56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2pPr>
            <a:lvl3pPr marL="1143000" marR="0" lvl="2" indent="-76200" algn="r" rtl="1">
              <a:spcBef>
                <a:spcPts val="48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3pPr>
            <a:lvl4pPr marL="1600200" marR="0" lvl="3"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4pPr>
            <a:lvl5pPr marL="2057400" marR="0" lvl="4"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5pPr>
            <a:lvl6pPr marL="2514600" marR="0" lvl="5"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6pPr>
            <a:lvl7pPr marL="2971800" marR="0" lvl="6"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7pPr>
            <a:lvl8pPr marL="3429000" marR="0" lvl="7"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8pPr>
            <a:lvl9pPr marL="3886200" marR="0" lvl="8"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9pPr>
          </a:lstStyle>
          <a:p>
            <a:endParaRPr/>
          </a:p>
        </p:txBody>
      </p:sp>
      <p:sp>
        <p:nvSpPr>
          <p:cNvPr id="147" name="Shape 147"/>
          <p:cNvSpPr txBox="1">
            <a:spLocks noGrp="1"/>
          </p:cNvSpPr>
          <p:nvPr>
            <p:ph type="body" idx="2"/>
          </p:nvPr>
        </p:nvSpPr>
        <p:spPr>
          <a:xfrm>
            <a:off x="539552" y="661443"/>
            <a:ext cx="8236500" cy="1296000"/>
          </a:xfrm>
          <a:prstGeom prst="rect">
            <a:avLst/>
          </a:prstGeom>
          <a:noFill/>
          <a:ln>
            <a:noFill/>
          </a:ln>
        </p:spPr>
        <p:txBody>
          <a:bodyPr lIns="91425" tIns="91425" rIns="91425" bIns="91425" anchor="t" anchorCtr="0"/>
          <a:lstStyle>
            <a:lvl1pPr marL="342900" marR="0" lvl="0" indent="-342900" algn="r" rtl="1">
              <a:spcBef>
                <a:spcPts val="320"/>
              </a:spcBef>
              <a:buClr>
                <a:schemeClr val="dk1"/>
              </a:buClr>
              <a:buFont typeface="Arial"/>
              <a:buNone/>
              <a:defRPr sz="1600" b="0" i="0" u="none" strike="noStrike" cap="none">
                <a:solidFill>
                  <a:schemeClr val="dk1"/>
                </a:solidFill>
                <a:latin typeface="Questrial"/>
                <a:ea typeface="Questrial"/>
                <a:cs typeface="Questrial"/>
                <a:sym typeface="Questrial"/>
              </a:defRPr>
            </a:lvl1pPr>
            <a:lvl2pPr marL="742950" marR="0" lvl="1" indent="-107950" algn="r" rtl="1">
              <a:spcBef>
                <a:spcPts val="56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2pPr>
            <a:lvl3pPr marL="1143000" marR="0" lvl="2" indent="-76200" algn="r" rtl="1">
              <a:spcBef>
                <a:spcPts val="48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3pPr>
            <a:lvl4pPr marL="1600200" marR="0" lvl="3"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4pPr>
            <a:lvl5pPr marL="2057400" marR="0" lvl="4"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5pPr>
            <a:lvl6pPr marL="2514600" marR="0" lvl="5"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6pPr>
            <a:lvl7pPr marL="2971800" marR="0" lvl="6"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7pPr>
            <a:lvl8pPr marL="3429000" marR="0" lvl="7"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8pPr>
            <a:lvl9pPr marL="3886200" marR="0" lvl="8"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9pPr>
          </a:lstStyle>
          <a:p>
            <a:endParaRPr/>
          </a:p>
        </p:txBody>
      </p:sp>
      <p:sp>
        <p:nvSpPr>
          <p:cNvPr id="148" name="Shape 148"/>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solidFill>
                  <a:schemeClr val="dk1"/>
                </a:solidFill>
              </a:rPr>
              <a:t>‹#›</a:t>
            </a:fld>
            <a:endParaRPr lang="x-none">
              <a:solidFill>
                <a:schemeClr val="dk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הסבר לשתי מדיות">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1088136" y="97191"/>
            <a:ext cx="7680900" cy="360000"/>
          </a:xfrm>
          <a:prstGeom prst="rect">
            <a:avLst/>
          </a:prstGeom>
          <a:noFill/>
          <a:ln>
            <a:noFill/>
          </a:ln>
        </p:spPr>
        <p:txBody>
          <a:bodyPr lIns="91425" tIns="91425" rIns="91425" bIns="91425" anchor="t" anchorCtr="0"/>
          <a:lstStyle>
            <a:lvl1pPr marL="0" marR="0" lvl="0" indent="0" algn="r" rtl="1">
              <a:lnSpc>
                <a:spcPct val="100000"/>
              </a:lnSpc>
              <a:spcBef>
                <a:spcPts val="0"/>
              </a:spcBef>
              <a:spcAft>
                <a:spcPts val="0"/>
              </a:spcAft>
              <a:buClr>
                <a:srgbClr val="E36C09"/>
              </a:buClr>
              <a:buFont typeface="Questrial"/>
              <a:buNone/>
              <a:defRPr sz="2400" b="1" i="0" u="none" strike="noStrike" cap="none">
                <a:solidFill>
                  <a:srgbClr val="E36C09"/>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pic>
        <p:nvPicPr>
          <p:cNvPr id="151" name="Shape 151"/>
          <p:cNvPicPr preferRelativeResize="0"/>
          <p:nvPr/>
        </p:nvPicPr>
        <p:blipFill rotWithShape="1">
          <a:blip r:embed="rId2">
            <a:alphaModFix/>
          </a:blip>
          <a:srcRect/>
          <a:stretch/>
        </p:blipFill>
        <p:spPr>
          <a:xfrm>
            <a:off x="251519" y="188640"/>
            <a:ext cx="751500" cy="288000"/>
          </a:xfrm>
          <a:prstGeom prst="rect">
            <a:avLst/>
          </a:prstGeom>
          <a:noFill/>
          <a:ln>
            <a:noFill/>
          </a:ln>
        </p:spPr>
      </p:pic>
      <p:pic>
        <p:nvPicPr>
          <p:cNvPr id="152" name="Shape 152"/>
          <p:cNvPicPr preferRelativeResize="0"/>
          <p:nvPr/>
        </p:nvPicPr>
        <p:blipFill rotWithShape="1">
          <a:blip r:embed="rId3">
            <a:alphaModFix/>
          </a:blip>
          <a:srcRect/>
          <a:stretch/>
        </p:blipFill>
        <p:spPr>
          <a:xfrm>
            <a:off x="1038708" y="495306"/>
            <a:ext cx="7733400" cy="95100"/>
          </a:xfrm>
          <a:prstGeom prst="rect">
            <a:avLst/>
          </a:prstGeom>
          <a:noFill/>
          <a:ln>
            <a:noFill/>
          </a:ln>
        </p:spPr>
      </p:pic>
      <p:sp>
        <p:nvSpPr>
          <p:cNvPr id="153" name="Shape 153"/>
          <p:cNvSpPr txBox="1">
            <a:spLocks noGrp="1"/>
          </p:cNvSpPr>
          <p:nvPr>
            <p:ph type="body" idx="1"/>
          </p:nvPr>
        </p:nvSpPr>
        <p:spPr>
          <a:xfrm>
            <a:off x="4211960" y="699543"/>
            <a:ext cx="4564200" cy="2715300"/>
          </a:xfrm>
          <a:prstGeom prst="rect">
            <a:avLst/>
          </a:prstGeom>
          <a:noFill/>
          <a:ln>
            <a:noFill/>
          </a:ln>
        </p:spPr>
        <p:txBody>
          <a:bodyPr lIns="91425" tIns="91425" rIns="91425" bIns="91425" anchor="t" anchorCtr="0"/>
          <a:lstStyle>
            <a:lvl1pPr marL="342900" marR="0" lvl="0" indent="-342900" algn="r" rtl="1">
              <a:spcBef>
                <a:spcPts val="320"/>
              </a:spcBef>
              <a:buClr>
                <a:schemeClr val="dk1"/>
              </a:buClr>
              <a:buFont typeface="Arial"/>
              <a:buNone/>
              <a:defRPr sz="1600" b="0" i="0" u="none" strike="noStrike" cap="none">
                <a:solidFill>
                  <a:schemeClr val="dk1"/>
                </a:solidFill>
                <a:latin typeface="Arial"/>
                <a:ea typeface="Arial"/>
                <a:cs typeface="Arial"/>
                <a:sym typeface="Arial"/>
              </a:defRPr>
            </a:lvl1pPr>
            <a:lvl2pPr marL="742950" marR="0" lvl="1" indent="-107950" algn="r" rtl="1">
              <a:spcBef>
                <a:spcPts val="56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2pPr>
            <a:lvl3pPr marL="1143000" marR="0" lvl="2" indent="-76200" algn="r" rtl="1">
              <a:spcBef>
                <a:spcPts val="48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3pPr>
            <a:lvl4pPr marL="1600200" marR="0" lvl="3"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4pPr>
            <a:lvl5pPr marL="2057400" marR="0" lvl="4"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5pPr>
            <a:lvl6pPr marL="2514600" marR="0" lvl="5"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6pPr>
            <a:lvl7pPr marL="2971800" marR="0" lvl="6"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7pPr>
            <a:lvl8pPr marL="3429000" marR="0" lvl="7"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8pPr>
            <a:lvl9pPr marL="3886200" marR="0" lvl="8"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9pPr>
          </a:lstStyle>
          <a:p>
            <a:endParaRPr/>
          </a:p>
        </p:txBody>
      </p:sp>
      <p:sp>
        <p:nvSpPr>
          <p:cNvPr id="154" name="Shape 154"/>
          <p:cNvSpPr txBox="1">
            <a:spLocks noGrp="1"/>
          </p:cNvSpPr>
          <p:nvPr>
            <p:ph type="body" idx="2"/>
          </p:nvPr>
        </p:nvSpPr>
        <p:spPr>
          <a:xfrm>
            <a:off x="4211960" y="3485380"/>
            <a:ext cx="4564200" cy="2715300"/>
          </a:xfrm>
          <a:prstGeom prst="rect">
            <a:avLst/>
          </a:prstGeom>
          <a:noFill/>
          <a:ln>
            <a:noFill/>
          </a:ln>
        </p:spPr>
        <p:txBody>
          <a:bodyPr lIns="91425" tIns="91425" rIns="91425" bIns="91425" anchor="t" anchorCtr="0"/>
          <a:lstStyle>
            <a:lvl1pPr marL="342900" marR="0" lvl="0" indent="-342900" algn="r" rtl="1">
              <a:spcBef>
                <a:spcPts val="320"/>
              </a:spcBef>
              <a:buClr>
                <a:schemeClr val="dk1"/>
              </a:buClr>
              <a:buFont typeface="Arial"/>
              <a:buNone/>
              <a:defRPr sz="1600" b="0" i="0" u="none" strike="noStrike" cap="none">
                <a:solidFill>
                  <a:schemeClr val="dk1"/>
                </a:solidFill>
                <a:latin typeface="Arial"/>
                <a:ea typeface="Arial"/>
                <a:cs typeface="Arial"/>
                <a:sym typeface="Arial"/>
              </a:defRPr>
            </a:lvl1pPr>
            <a:lvl2pPr marL="742950" marR="0" lvl="1" indent="-107950" algn="r" rtl="1">
              <a:spcBef>
                <a:spcPts val="56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2pPr>
            <a:lvl3pPr marL="1143000" marR="0" lvl="2" indent="-76200" algn="r" rtl="1">
              <a:spcBef>
                <a:spcPts val="48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3pPr>
            <a:lvl4pPr marL="1600200" marR="0" lvl="3"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4pPr>
            <a:lvl5pPr marL="2057400" marR="0" lvl="4"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5pPr>
            <a:lvl6pPr marL="2514600" marR="0" lvl="5"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6pPr>
            <a:lvl7pPr marL="2971800" marR="0" lvl="6"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7pPr>
            <a:lvl8pPr marL="3429000" marR="0" lvl="7"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8pPr>
            <a:lvl9pPr marL="3886200" marR="0" lvl="8"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9pPr>
          </a:lstStyle>
          <a:p>
            <a:endParaRPr/>
          </a:p>
        </p:txBody>
      </p:sp>
      <p:sp>
        <p:nvSpPr>
          <p:cNvPr id="155" name="Shape 155"/>
          <p:cNvSpPr txBox="1">
            <a:spLocks noGrp="1"/>
          </p:cNvSpPr>
          <p:nvPr>
            <p:ph type="body" idx="3"/>
          </p:nvPr>
        </p:nvSpPr>
        <p:spPr>
          <a:xfrm>
            <a:off x="295273" y="690018"/>
            <a:ext cx="3775500" cy="2715300"/>
          </a:xfrm>
          <a:prstGeom prst="rect">
            <a:avLst/>
          </a:prstGeom>
          <a:noFill/>
          <a:ln>
            <a:noFill/>
          </a:ln>
        </p:spPr>
        <p:txBody>
          <a:bodyPr lIns="91425" tIns="91425" rIns="91425" bIns="91425" anchor="t" anchorCtr="0"/>
          <a:lstStyle>
            <a:lvl1pPr marL="342900" marR="0" lvl="0" indent="-342900" algn="r" rtl="1">
              <a:spcBef>
                <a:spcPts val="320"/>
              </a:spcBef>
              <a:buClr>
                <a:schemeClr val="dk1"/>
              </a:buClr>
              <a:buFont typeface="Arial"/>
              <a:buNone/>
              <a:defRPr sz="1600" b="0" i="0" u="none" strike="noStrike" cap="none">
                <a:solidFill>
                  <a:schemeClr val="dk1"/>
                </a:solidFill>
                <a:latin typeface="Arial"/>
                <a:ea typeface="Arial"/>
                <a:cs typeface="Arial"/>
                <a:sym typeface="Arial"/>
              </a:defRPr>
            </a:lvl1pPr>
            <a:lvl2pPr marL="742950" marR="0" lvl="1" indent="-107950" algn="r" rtl="1">
              <a:spcBef>
                <a:spcPts val="56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2pPr>
            <a:lvl3pPr marL="1143000" marR="0" lvl="2" indent="-76200" algn="r" rtl="1">
              <a:spcBef>
                <a:spcPts val="48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3pPr>
            <a:lvl4pPr marL="1600200" marR="0" lvl="3"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4pPr>
            <a:lvl5pPr marL="2057400" marR="0" lvl="4"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5pPr>
            <a:lvl6pPr marL="2514600" marR="0" lvl="5"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6pPr>
            <a:lvl7pPr marL="2971800" marR="0" lvl="6"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7pPr>
            <a:lvl8pPr marL="3429000" marR="0" lvl="7"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8pPr>
            <a:lvl9pPr marL="3886200" marR="0" lvl="8"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9pPr>
          </a:lstStyle>
          <a:p>
            <a:endParaRPr/>
          </a:p>
        </p:txBody>
      </p:sp>
      <p:sp>
        <p:nvSpPr>
          <p:cNvPr id="156" name="Shape 156"/>
          <p:cNvSpPr txBox="1">
            <a:spLocks noGrp="1"/>
          </p:cNvSpPr>
          <p:nvPr>
            <p:ph type="body" idx="4"/>
          </p:nvPr>
        </p:nvSpPr>
        <p:spPr>
          <a:xfrm>
            <a:off x="295273" y="3499892"/>
            <a:ext cx="3775500" cy="2715300"/>
          </a:xfrm>
          <a:prstGeom prst="rect">
            <a:avLst/>
          </a:prstGeom>
          <a:noFill/>
          <a:ln>
            <a:noFill/>
          </a:ln>
        </p:spPr>
        <p:txBody>
          <a:bodyPr lIns="91425" tIns="91425" rIns="91425" bIns="91425" anchor="t" anchorCtr="0"/>
          <a:lstStyle>
            <a:lvl1pPr marL="342900" marR="0" lvl="0" indent="-342900" algn="r" rtl="1">
              <a:spcBef>
                <a:spcPts val="320"/>
              </a:spcBef>
              <a:buClr>
                <a:schemeClr val="dk1"/>
              </a:buClr>
              <a:buFont typeface="Arial"/>
              <a:buNone/>
              <a:defRPr sz="1600" b="0" i="0" u="none" strike="noStrike" cap="none">
                <a:solidFill>
                  <a:schemeClr val="dk1"/>
                </a:solidFill>
                <a:latin typeface="Arial"/>
                <a:ea typeface="Arial"/>
                <a:cs typeface="Arial"/>
                <a:sym typeface="Arial"/>
              </a:defRPr>
            </a:lvl1pPr>
            <a:lvl2pPr marL="742950" marR="0" lvl="1" indent="-107950" algn="r" rtl="1">
              <a:spcBef>
                <a:spcPts val="56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2pPr>
            <a:lvl3pPr marL="1143000" marR="0" lvl="2" indent="-76200" algn="r" rtl="1">
              <a:spcBef>
                <a:spcPts val="48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3pPr>
            <a:lvl4pPr marL="1600200" marR="0" lvl="3"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4pPr>
            <a:lvl5pPr marL="2057400" marR="0" lvl="4"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5pPr>
            <a:lvl6pPr marL="2514600" marR="0" lvl="5"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6pPr>
            <a:lvl7pPr marL="2971800" marR="0" lvl="6"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7pPr>
            <a:lvl8pPr marL="3429000" marR="0" lvl="7"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8pPr>
            <a:lvl9pPr marL="3886200" marR="0" lvl="8" indent="-101600" algn="r" rtl="1">
              <a:spcBef>
                <a:spcPts val="4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9pPr>
          </a:lstStyle>
          <a:p>
            <a:endParaRPr/>
          </a:p>
        </p:txBody>
      </p:sp>
      <p:sp>
        <p:nvSpPr>
          <p:cNvPr id="157" name="Shape 157"/>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solidFill>
                  <a:schemeClr val="dk1"/>
                </a:solidFill>
              </a:rPr>
              <a:t>‹#›</a:t>
            </a:fld>
            <a:endParaRPr lang="x-none">
              <a:solidFill>
                <a:schemeClr val="dk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ריק">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6553200" y="6245225"/>
            <a:ext cx="2133599" cy="476249"/>
          </a:xfrm>
          <a:prstGeom prst="rect">
            <a:avLst/>
          </a:prstGeom>
          <a:noFill/>
          <a:ln>
            <a:noFill/>
          </a:ln>
        </p:spPr>
        <p:txBody>
          <a:bodyPr lIns="91425" tIns="91425" rIns="91425" bIns="91425" anchor="t" anchorCtr="0"/>
          <a:lstStyle>
            <a:lvl1pPr marL="0" marR="0" lvl="0" indent="0" algn="r" rtl="1">
              <a:spcBef>
                <a:spcPts val="0"/>
              </a:spcBef>
              <a:spcAft>
                <a:spcPts val="0"/>
              </a:spcAft>
              <a:buNone/>
              <a:defRPr sz="1400">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1">
              <a:spcBef>
                <a:spcPts val="0"/>
              </a:spcBef>
              <a:spcAft>
                <a:spcPts val="0"/>
              </a:spcAft>
              <a:buNone/>
              <a:defRPr sz="1400">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457200" y="6245225"/>
            <a:ext cx="2133599" cy="476249"/>
          </a:xfrm>
          <a:prstGeom prst="rect">
            <a:avLst/>
          </a:prstGeom>
          <a:noFill/>
          <a:ln>
            <a:noFill/>
          </a:ln>
        </p:spPr>
        <p:txBody>
          <a:bodyPr lIns="91425" tIns="45700" rIns="91425" bIns="45700" anchor="t" anchorCtr="0">
            <a:noAutofit/>
          </a:bodyPr>
          <a:lstStyle/>
          <a:p>
            <a:pPr marL="0" marR="0" lvl="0" indent="0" algn="l" rtl="1">
              <a:spcBef>
                <a:spcPts val="0"/>
              </a:spcBef>
              <a:spcAft>
                <a:spcPts val="0"/>
              </a:spcAft>
              <a:buSzPct val="25000"/>
              <a:buNone/>
            </a:pPr>
            <a:fld id="{00000000-1234-1234-1234-123412341234}" type="slidenum">
              <a:rPr lang="x-none" sz="1400">
                <a:solidFill>
                  <a:schemeClr val="dk1"/>
                </a:solidFill>
                <a:latin typeface="Arial"/>
                <a:ea typeface="Arial"/>
                <a:cs typeface="Arial"/>
                <a:sym typeface="Arial"/>
              </a:rPr>
              <a:t>‹#›</a:t>
            </a:fld>
            <a:endParaRPr lang="x-none" sz="140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כותרת מקטע עליונה">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r" rtl="1">
              <a:spcBef>
                <a:spcPts val="0"/>
              </a:spcBef>
              <a:spcAft>
                <a:spcPts val="0"/>
              </a:spcAft>
              <a:buNone/>
              <a:defRPr sz="4000" b="1" i="0" u="none" strike="noStrike" cap="none">
                <a:solidFill>
                  <a:schemeClr val="dk2"/>
                </a:solidFill>
                <a:latin typeface="Arial"/>
                <a:ea typeface="Arial"/>
                <a:cs typeface="Arial"/>
                <a:sym typeface="Arial"/>
              </a:defRPr>
            </a:lvl1pPr>
            <a:lvl2pPr marL="0" marR="0" lvl="1" indent="0" algn="ctr" rtl="1">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1">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1">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1">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1">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1">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1">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1">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3" name="Shape 3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r" rtl="1">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r" rtl="1">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r" rtl="1">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r" rtl="1">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r" rtl="1">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r" rtl="1">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r" rtl="1">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r" rtl="1">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r" rtl="1">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dt" idx="10"/>
          </p:nvPr>
        </p:nvSpPr>
        <p:spPr>
          <a:xfrm>
            <a:off x="6553200" y="6245225"/>
            <a:ext cx="2133599" cy="476249"/>
          </a:xfrm>
          <a:prstGeom prst="rect">
            <a:avLst/>
          </a:prstGeom>
          <a:noFill/>
          <a:ln>
            <a:noFill/>
          </a:ln>
        </p:spPr>
        <p:txBody>
          <a:bodyPr lIns="91425" tIns="91425" rIns="91425" bIns="91425" anchor="t" anchorCtr="0"/>
          <a:lstStyle>
            <a:lvl1pPr marL="0" marR="0" lvl="0" indent="0" algn="r" rtl="1">
              <a:spcBef>
                <a:spcPts val="0"/>
              </a:spcBef>
              <a:spcAft>
                <a:spcPts val="0"/>
              </a:spcAft>
              <a:buNone/>
              <a:defRPr sz="1400">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1">
              <a:spcBef>
                <a:spcPts val="0"/>
              </a:spcBef>
              <a:spcAft>
                <a:spcPts val="0"/>
              </a:spcAft>
              <a:buNone/>
              <a:defRPr sz="1400">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457200" y="6245225"/>
            <a:ext cx="2133599" cy="476249"/>
          </a:xfrm>
          <a:prstGeom prst="rect">
            <a:avLst/>
          </a:prstGeom>
          <a:noFill/>
          <a:ln>
            <a:noFill/>
          </a:ln>
        </p:spPr>
        <p:txBody>
          <a:bodyPr lIns="91425" tIns="45700" rIns="91425" bIns="45700" anchor="t" anchorCtr="0">
            <a:noAutofit/>
          </a:bodyPr>
          <a:lstStyle/>
          <a:p>
            <a:pPr marL="0" marR="0" lvl="0" indent="0" algn="l" rtl="1">
              <a:spcBef>
                <a:spcPts val="0"/>
              </a:spcBef>
              <a:spcAft>
                <a:spcPts val="0"/>
              </a:spcAft>
              <a:buSzPct val="25000"/>
              <a:buNone/>
            </a:pPr>
            <a:fld id="{00000000-1234-1234-1234-123412341234}" type="slidenum">
              <a:rPr lang="x-none" sz="1400">
                <a:solidFill>
                  <a:schemeClr val="dk1"/>
                </a:solidFill>
                <a:latin typeface="Arial"/>
                <a:ea typeface="Arial"/>
                <a:cs typeface="Arial"/>
                <a:sym typeface="Arial"/>
              </a:rPr>
              <a:t>‹#›</a:t>
            </a:fld>
            <a:endParaRPr lang="x-none" sz="14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שני תכנים">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1">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1">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1">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1">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1">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1">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1">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1">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1">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r" rtl="1">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r" rtl="1">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r" rtl="1">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r" rtl="1">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r" rtl="1">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r" rtl="1">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r" rtl="1">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r" rtl="1">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r" rtl="1">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r" rtl="1">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r" rtl="1">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r" rtl="1">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r" rtl="1">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r" rtl="1">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r" rtl="1">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r" rtl="1">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dt" idx="10"/>
          </p:nvPr>
        </p:nvSpPr>
        <p:spPr>
          <a:xfrm>
            <a:off x="6553200" y="6245225"/>
            <a:ext cx="2133599" cy="476249"/>
          </a:xfrm>
          <a:prstGeom prst="rect">
            <a:avLst/>
          </a:prstGeom>
          <a:noFill/>
          <a:ln>
            <a:noFill/>
          </a:ln>
        </p:spPr>
        <p:txBody>
          <a:bodyPr lIns="91425" tIns="91425" rIns="91425" bIns="91425" anchor="t" anchorCtr="0"/>
          <a:lstStyle>
            <a:lvl1pPr marL="0" marR="0" lvl="0" indent="0" algn="r" rtl="1">
              <a:spcBef>
                <a:spcPts val="0"/>
              </a:spcBef>
              <a:spcAft>
                <a:spcPts val="0"/>
              </a:spcAft>
              <a:buNone/>
              <a:defRPr sz="1400">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1">
              <a:spcBef>
                <a:spcPts val="0"/>
              </a:spcBef>
              <a:spcAft>
                <a:spcPts val="0"/>
              </a:spcAft>
              <a:buNone/>
              <a:defRPr sz="1400">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457200" y="6245225"/>
            <a:ext cx="2133599" cy="476249"/>
          </a:xfrm>
          <a:prstGeom prst="rect">
            <a:avLst/>
          </a:prstGeom>
          <a:noFill/>
          <a:ln>
            <a:noFill/>
          </a:ln>
        </p:spPr>
        <p:txBody>
          <a:bodyPr lIns="91425" tIns="45700" rIns="91425" bIns="45700" anchor="t" anchorCtr="0">
            <a:noAutofit/>
          </a:bodyPr>
          <a:lstStyle/>
          <a:p>
            <a:pPr marL="0" marR="0" lvl="0" indent="0" algn="l" rtl="1">
              <a:spcBef>
                <a:spcPts val="0"/>
              </a:spcBef>
              <a:spcAft>
                <a:spcPts val="0"/>
              </a:spcAft>
              <a:buSzPct val="25000"/>
              <a:buNone/>
            </a:pPr>
            <a:fld id="{00000000-1234-1234-1234-123412341234}" type="slidenum">
              <a:rPr lang="x-none" sz="1400">
                <a:solidFill>
                  <a:schemeClr val="dk1"/>
                </a:solidFill>
                <a:latin typeface="Arial"/>
                <a:ea typeface="Arial"/>
                <a:cs typeface="Arial"/>
                <a:sym typeface="Arial"/>
              </a:rPr>
              <a:t>‹#›</a:t>
            </a:fld>
            <a:endParaRPr lang="x-none" sz="140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השוואה">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1">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1">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1">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1">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1">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1">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1">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1">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1">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6" name="Shape 4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r" rtl="1">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r" rtl="1">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r" rtl="1">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r" rtl="1">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r" rtl="1">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r" rtl="1">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r" rtl="1">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r" rtl="1">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r" rtl="1">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r" rtl="1">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r" rtl="1">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r" rtl="1">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r" rtl="1">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r" rtl="1">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r" rtl="1">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r" rtl="1">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r" rtl="1">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r" rtl="1">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r" rtl="1">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r" rtl="1">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r" rtl="1">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r" rtl="1">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r" rtl="1">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r" rtl="1">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r" rtl="1">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r" rtl="1">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r" rtl="1">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r" rtl="1">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r" rtl="1">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r" rtl="1">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r" rtl="1">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r" rtl="1">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r" rtl="1">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r" rtl="1">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dt" idx="10"/>
          </p:nvPr>
        </p:nvSpPr>
        <p:spPr>
          <a:xfrm>
            <a:off x="6553200" y="6245225"/>
            <a:ext cx="2133599" cy="476249"/>
          </a:xfrm>
          <a:prstGeom prst="rect">
            <a:avLst/>
          </a:prstGeom>
          <a:noFill/>
          <a:ln>
            <a:noFill/>
          </a:ln>
        </p:spPr>
        <p:txBody>
          <a:bodyPr lIns="91425" tIns="91425" rIns="91425" bIns="91425" anchor="t" anchorCtr="0"/>
          <a:lstStyle>
            <a:lvl1pPr marL="0" marR="0" lvl="0" indent="0" algn="r" rtl="1">
              <a:spcBef>
                <a:spcPts val="0"/>
              </a:spcBef>
              <a:spcAft>
                <a:spcPts val="0"/>
              </a:spcAft>
              <a:buNone/>
              <a:defRPr sz="1400">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1">
              <a:spcBef>
                <a:spcPts val="0"/>
              </a:spcBef>
              <a:spcAft>
                <a:spcPts val="0"/>
              </a:spcAft>
              <a:buNone/>
              <a:defRPr sz="1400">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457200" y="6245225"/>
            <a:ext cx="2133599" cy="476249"/>
          </a:xfrm>
          <a:prstGeom prst="rect">
            <a:avLst/>
          </a:prstGeom>
          <a:noFill/>
          <a:ln>
            <a:noFill/>
          </a:ln>
        </p:spPr>
        <p:txBody>
          <a:bodyPr lIns="91425" tIns="45700" rIns="91425" bIns="45700" anchor="t" anchorCtr="0">
            <a:noAutofit/>
          </a:bodyPr>
          <a:lstStyle/>
          <a:p>
            <a:pPr marL="0" marR="0" lvl="0" indent="0" algn="l" rtl="1">
              <a:spcBef>
                <a:spcPts val="0"/>
              </a:spcBef>
              <a:spcAft>
                <a:spcPts val="0"/>
              </a:spcAft>
              <a:buSzPct val="25000"/>
              <a:buNone/>
            </a:pPr>
            <a:fld id="{00000000-1234-1234-1234-123412341234}" type="slidenum">
              <a:rPr lang="x-none" sz="1400">
                <a:solidFill>
                  <a:schemeClr val="dk1"/>
                </a:solidFill>
                <a:latin typeface="Arial"/>
                <a:ea typeface="Arial"/>
                <a:cs typeface="Arial"/>
                <a:sym typeface="Arial"/>
              </a:rPr>
              <a:t>‹#›</a:t>
            </a:fld>
            <a:endParaRPr lang="x-none" sz="140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כותרת בלבד">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1">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1">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1">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1">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1">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1">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1">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1">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1">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5" name="Shape 55"/>
          <p:cNvSpPr txBox="1">
            <a:spLocks noGrp="1"/>
          </p:cNvSpPr>
          <p:nvPr>
            <p:ph type="dt" idx="10"/>
          </p:nvPr>
        </p:nvSpPr>
        <p:spPr>
          <a:xfrm>
            <a:off x="6553200" y="6245225"/>
            <a:ext cx="2133599" cy="476249"/>
          </a:xfrm>
          <a:prstGeom prst="rect">
            <a:avLst/>
          </a:prstGeom>
          <a:noFill/>
          <a:ln>
            <a:noFill/>
          </a:ln>
        </p:spPr>
        <p:txBody>
          <a:bodyPr lIns="91425" tIns="91425" rIns="91425" bIns="91425" anchor="t" anchorCtr="0"/>
          <a:lstStyle>
            <a:lvl1pPr marL="0" marR="0" lvl="0" indent="0" algn="r" rtl="1">
              <a:spcBef>
                <a:spcPts val="0"/>
              </a:spcBef>
              <a:spcAft>
                <a:spcPts val="0"/>
              </a:spcAft>
              <a:buNone/>
              <a:defRPr sz="1400">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1">
              <a:spcBef>
                <a:spcPts val="0"/>
              </a:spcBef>
              <a:spcAft>
                <a:spcPts val="0"/>
              </a:spcAft>
              <a:buNone/>
              <a:defRPr sz="1400">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457200" y="6245225"/>
            <a:ext cx="2133599" cy="476249"/>
          </a:xfrm>
          <a:prstGeom prst="rect">
            <a:avLst/>
          </a:prstGeom>
          <a:noFill/>
          <a:ln>
            <a:noFill/>
          </a:ln>
        </p:spPr>
        <p:txBody>
          <a:bodyPr lIns="91425" tIns="45700" rIns="91425" bIns="45700" anchor="t" anchorCtr="0">
            <a:noAutofit/>
          </a:bodyPr>
          <a:lstStyle/>
          <a:p>
            <a:pPr marL="0" marR="0" lvl="0" indent="0" algn="l" rtl="1">
              <a:spcBef>
                <a:spcPts val="0"/>
              </a:spcBef>
              <a:spcAft>
                <a:spcPts val="0"/>
              </a:spcAft>
              <a:buSzPct val="25000"/>
              <a:buNone/>
            </a:pPr>
            <a:fld id="{00000000-1234-1234-1234-123412341234}" type="slidenum">
              <a:rPr lang="x-none" sz="1400">
                <a:solidFill>
                  <a:schemeClr val="dk1"/>
                </a:solidFill>
                <a:latin typeface="Arial"/>
                <a:ea typeface="Arial"/>
                <a:cs typeface="Arial"/>
                <a:sym typeface="Arial"/>
              </a:rPr>
              <a:t>‹#›</a:t>
            </a:fld>
            <a:endParaRPr lang="x-none" sz="140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תוכן עם כיתוב">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r" rtl="1">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1">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1">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1">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1">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1">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1">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1">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1">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r" rtl="1">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r" rtl="1">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r" rtl="1">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r" rtl="1">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r" rtl="1">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r" rtl="1">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r" rtl="1">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r" rtl="1">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r" rtl="1">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r" rtl="1">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r" rtl="1">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r" rtl="1">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dt" idx="10"/>
          </p:nvPr>
        </p:nvSpPr>
        <p:spPr>
          <a:xfrm>
            <a:off x="6553200" y="6245225"/>
            <a:ext cx="2133599" cy="476249"/>
          </a:xfrm>
          <a:prstGeom prst="rect">
            <a:avLst/>
          </a:prstGeom>
          <a:noFill/>
          <a:ln>
            <a:noFill/>
          </a:ln>
        </p:spPr>
        <p:txBody>
          <a:bodyPr lIns="91425" tIns="91425" rIns="91425" bIns="91425" anchor="t" anchorCtr="0"/>
          <a:lstStyle>
            <a:lvl1pPr marL="0" marR="0" lvl="0" indent="0" algn="r" rtl="1">
              <a:spcBef>
                <a:spcPts val="0"/>
              </a:spcBef>
              <a:spcAft>
                <a:spcPts val="0"/>
              </a:spcAft>
              <a:buNone/>
              <a:defRPr sz="1400">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1">
              <a:spcBef>
                <a:spcPts val="0"/>
              </a:spcBef>
              <a:spcAft>
                <a:spcPts val="0"/>
              </a:spcAft>
              <a:buNone/>
              <a:defRPr sz="1400">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457200" y="6245225"/>
            <a:ext cx="2133599" cy="476249"/>
          </a:xfrm>
          <a:prstGeom prst="rect">
            <a:avLst/>
          </a:prstGeom>
          <a:noFill/>
          <a:ln>
            <a:noFill/>
          </a:ln>
        </p:spPr>
        <p:txBody>
          <a:bodyPr lIns="91425" tIns="45700" rIns="91425" bIns="45700" anchor="t" anchorCtr="0">
            <a:noAutofit/>
          </a:bodyPr>
          <a:lstStyle/>
          <a:p>
            <a:pPr marL="0" marR="0" lvl="0" indent="0" algn="l" rtl="1">
              <a:spcBef>
                <a:spcPts val="0"/>
              </a:spcBef>
              <a:spcAft>
                <a:spcPts val="0"/>
              </a:spcAft>
              <a:buSzPct val="25000"/>
              <a:buNone/>
            </a:pPr>
            <a:fld id="{00000000-1234-1234-1234-123412341234}" type="slidenum">
              <a:rPr lang="x-none" sz="1400">
                <a:solidFill>
                  <a:schemeClr val="dk1"/>
                </a:solidFill>
                <a:latin typeface="Arial"/>
                <a:ea typeface="Arial"/>
                <a:cs typeface="Arial"/>
                <a:sym typeface="Arial"/>
              </a:rPr>
              <a:t>‹#›</a:t>
            </a:fld>
            <a:endParaRPr lang="x-none" sz="140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תמונה עם כיתוב">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r" rtl="1">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1">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1">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1">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1">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1">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1">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1">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1">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r" rtl="1">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r" rtl="1">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r" rtl="1">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r" rtl="1">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r" rtl="1">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r" rtl="1">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r" rtl="1">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r" rtl="1">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r" rtl="1">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r" rtl="1">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r" rtl="1">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r" rtl="1">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r" rtl="1">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r" rtl="1">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r" rtl="1">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r" rtl="1">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r" rtl="1">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r" rtl="1">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dt" idx="10"/>
          </p:nvPr>
        </p:nvSpPr>
        <p:spPr>
          <a:xfrm>
            <a:off x="6553200" y="6245225"/>
            <a:ext cx="2133599" cy="476249"/>
          </a:xfrm>
          <a:prstGeom prst="rect">
            <a:avLst/>
          </a:prstGeom>
          <a:noFill/>
          <a:ln>
            <a:noFill/>
          </a:ln>
        </p:spPr>
        <p:txBody>
          <a:bodyPr lIns="91425" tIns="91425" rIns="91425" bIns="91425" anchor="t" anchorCtr="0"/>
          <a:lstStyle>
            <a:lvl1pPr marL="0" marR="0" lvl="0" indent="0" algn="r" rtl="1">
              <a:spcBef>
                <a:spcPts val="0"/>
              </a:spcBef>
              <a:spcAft>
                <a:spcPts val="0"/>
              </a:spcAft>
              <a:buNone/>
              <a:defRPr sz="1400">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1">
              <a:spcBef>
                <a:spcPts val="0"/>
              </a:spcBef>
              <a:spcAft>
                <a:spcPts val="0"/>
              </a:spcAft>
              <a:buNone/>
              <a:defRPr sz="1400">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457200" y="6245225"/>
            <a:ext cx="2133599" cy="476249"/>
          </a:xfrm>
          <a:prstGeom prst="rect">
            <a:avLst/>
          </a:prstGeom>
          <a:noFill/>
          <a:ln>
            <a:noFill/>
          </a:ln>
        </p:spPr>
        <p:txBody>
          <a:bodyPr lIns="91425" tIns="45700" rIns="91425" bIns="45700" anchor="t" anchorCtr="0">
            <a:noAutofit/>
          </a:bodyPr>
          <a:lstStyle/>
          <a:p>
            <a:pPr marL="0" marR="0" lvl="0" indent="0" algn="l" rtl="1">
              <a:spcBef>
                <a:spcPts val="0"/>
              </a:spcBef>
              <a:spcAft>
                <a:spcPts val="0"/>
              </a:spcAft>
              <a:buSzPct val="25000"/>
              <a:buNone/>
            </a:pPr>
            <a:fld id="{00000000-1234-1234-1234-123412341234}" type="slidenum">
              <a:rPr lang="x-none" sz="1400">
                <a:solidFill>
                  <a:schemeClr val="dk1"/>
                </a:solidFill>
                <a:latin typeface="Arial"/>
                <a:ea typeface="Arial"/>
                <a:cs typeface="Arial"/>
                <a:sym typeface="Arial"/>
              </a:rPr>
              <a:t>‹#›</a:t>
            </a:fld>
            <a:endParaRPr lang="x-none" sz="140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1">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1">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1">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1">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1">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1">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1">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1">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1">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r" rtl="1">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r" rtl="1">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r" rtl="1">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r" rtl="1">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553200" y="6245225"/>
            <a:ext cx="2133599" cy="476249"/>
          </a:xfrm>
          <a:prstGeom prst="rect">
            <a:avLst/>
          </a:prstGeom>
          <a:noFill/>
          <a:ln>
            <a:noFill/>
          </a:ln>
        </p:spPr>
        <p:txBody>
          <a:bodyPr lIns="91425" tIns="91425" rIns="91425" bIns="91425" anchor="t" anchorCtr="0"/>
          <a:lstStyle>
            <a:lvl1pPr marL="0" marR="0" lvl="0" indent="0" algn="r" rtl="1">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1">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r" rtl="1">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r" rtl="1">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r" rtl="1">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r" rtl="1">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457200" y="6245225"/>
            <a:ext cx="2133599" cy="476249"/>
          </a:xfrm>
          <a:prstGeom prst="rect">
            <a:avLst/>
          </a:prstGeom>
          <a:noFill/>
          <a:ln>
            <a:noFill/>
          </a:ln>
        </p:spPr>
        <p:txBody>
          <a:bodyPr lIns="91425" tIns="45700" rIns="91425" bIns="45700" anchor="t" anchorCtr="0">
            <a:noAutofit/>
          </a:bodyPr>
          <a:lstStyle/>
          <a:p>
            <a:pPr marL="0" marR="0" lvl="0" indent="0" algn="l" rtl="1">
              <a:spcBef>
                <a:spcPts val="0"/>
              </a:spcBef>
              <a:spcAft>
                <a:spcPts val="0"/>
              </a:spcAft>
              <a:buSzPct val="25000"/>
              <a:buNone/>
            </a:pPr>
            <a:fld id="{00000000-1234-1234-1234-123412341234}" type="slidenum">
              <a:rPr lang="x-none" sz="1400" b="0" i="0" u="none" strike="noStrike" cap="none">
                <a:solidFill>
                  <a:schemeClr val="dk1"/>
                </a:solidFill>
                <a:latin typeface="Arial"/>
                <a:ea typeface="Arial"/>
                <a:cs typeface="Arial"/>
                <a:sym typeface="Arial"/>
              </a:rPr>
              <a:t>‹#›</a:t>
            </a:fld>
            <a:endParaRPr lang="x-none"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pic>
        <p:nvPicPr>
          <p:cNvPr id="85" name="Shape 85"/>
          <p:cNvPicPr preferRelativeResize="0"/>
          <p:nvPr/>
        </p:nvPicPr>
        <p:blipFill rotWithShape="1">
          <a:blip r:embed="rId7">
            <a:alphaModFix/>
          </a:blip>
          <a:srcRect/>
          <a:stretch/>
        </p:blipFill>
        <p:spPr>
          <a:xfrm>
            <a:off x="960120" y="6674879"/>
            <a:ext cx="8193000" cy="185100"/>
          </a:xfrm>
          <a:prstGeom prst="rect">
            <a:avLst/>
          </a:prstGeom>
          <a:noFill/>
          <a:ln>
            <a:noFill/>
          </a:ln>
        </p:spPr>
      </p:pic>
      <p:pic>
        <p:nvPicPr>
          <p:cNvPr id="86" name="Shape 86"/>
          <p:cNvPicPr preferRelativeResize="0"/>
          <p:nvPr/>
        </p:nvPicPr>
        <p:blipFill rotWithShape="1">
          <a:blip r:embed="rId7">
            <a:alphaModFix/>
          </a:blip>
          <a:srcRect t="129" r="26226"/>
          <a:stretch/>
        </p:blipFill>
        <p:spPr>
          <a:xfrm>
            <a:off x="0" y="6675120"/>
            <a:ext cx="6044100" cy="184800"/>
          </a:xfrm>
          <a:prstGeom prst="rect">
            <a:avLst/>
          </a:prstGeom>
          <a:noFill/>
          <a:ln>
            <a:noFill/>
          </a:ln>
        </p:spPr>
      </p:pic>
      <p:sp>
        <p:nvSpPr>
          <p:cNvPr id="87" name="Shape 87"/>
          <p:cNvSpPr txBox="1">
            <a:spLocks noGrp="1"/>
          </p:cNvSpPr>
          <p:nvPr>
            <p:ph type="sldNum" idx="12"/>
          </p:nvPr>
        </p:nvSpPr>
        <p:spPr>
          <a:xfrm>
            <a:off x="8556783" y="6333134"/>
            <a:ext cx="548700" cy="5250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x-none" sz="1300">
                <a:solidFill>
                  <a:schemeClr val="tx1"/>
                </a:solidFill>
              </a:rPr>
              <a:t>‹#›</a:t>
            </a:fld>
            <a:endParaRPr lang="x-none" sz="1300">
              <a:solidFill>
                <a:schemeClr val="tx1"/>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pic>
        <p:nvPicPr>
          <p:cNvPr id="122" name="Shape 122"/>
          <p:cNvPicPr preferRelativeResize="0"/>
          <p:nvPr/>
        </p:nvPicPr>
        <p:blipFill rotWithShape="1">
          <a:blip r:embed="rId7">
            <a:alphaModFix/>
          </a:blip>
          <a:srcRect/>
          <a:stretch/>
        </p:blipFill>
        <p:spPr>
          <a:xfrm>
            <a:off x="960120" y="6674879"/>
            <a:ext cx="8193000" cy="185100"/>
          </a:xfrm>
          <a:prstGeom prst="rect">
            <a:avLst/>
          </a:prstGeom>
          <a:noFill/>
          <a:ln>
            <a:noFill/>
          </a:ln>
        </p:spPr>
      </p:pic>
      <p:pic>
        <p:nvPicPr>
          <p:cNvPr id="123" name="Shape 123"/>
          <p:cNvPicPr preferRelativeResize="0"/>
          <p:nvPr/>
        </p:nvPicPr>
        <p:blipFill rotWithShape="1">
          <a:blip r:embed="rId7">
            <a:alphaModFix/>
          </a:blip>
          <a:srcRect t="129" r="26226"/>
          <a:stretch/>
        </p:blipFill>
        <p:spPr>
          <a:xfrm>
            <a:off x="0" y="6675120"/>
            <a:ext cx="6044100" cy="184800"/>
          </a:xfrm>
          <a:prstGeom prst="rect">
            <a:avLst/>
          </a:prstGeom>
          <a:noFill/>
          <a:ln>
            <a:noFill/>
          </a:ln>
        </p:spPr>
      </p:pic>
      <p:sp>
        <p:nvSpPr>
          <p:cNvPr id="124" name="Shape 124"/>
          <p:cNvSpPr txBox="1">
            <a:spLocks noGrp="1"/>
          </p:cNvSpPr>
          <p:nvPr>
            <p:ph type="sldNum" idx="12"/>
          </p:nvPr>
        </p:nvSpPr>
        <p:spPr>
          <a:xfrm>
            <a:off x="8556783" y="6333134"/>
            <a:ext cx="548700" cy="5250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x-none" sz="1300">
                <a:solidFill>
                  <a:schemeClr val="tx1"/>
                </a:solidFill>
              </a:rPr>
              <a:t>‹#›</a:t>
            </a:fld>
            <a:endParaRPr lang="x-none" sz="1300">
              <a:solidFill>
                <a:schemeClr val="tx1"/>
              </a:solidFill>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00.xml.rels><?xml version="1.0" encoding="UTF-8" standalone="yes"?>
<Relationships xmlns="http://schemas.openxmlformats.org/package/2006/relationships"><Relationship Id="rId8" Type="http://schemas.openxmlformats.org/officeDocument/2006/relationships/image" Target="../media/image184.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183.wmf"/><Relationship Id="rId5" Type="http://schemas.openxmlformats.org/officeDocument/2006/relationships/oleObject" Target="../embeddings/oleObject55.bin"/><Relationship Id="rId10" Type="http://schemas.openxmlformats.org/officeDocument/2006/relationships/image" Target="../media/image185.wmf"/><Relationship Id="rId4" Type="http://schemas.openxmlformats.org/officeDocument/2006/relationships/image" Target="../media/image182.wmf"/><Relationship Id="rId9" Type="http://schemas.openxmlformats.org/officeDocument/2006/relationships/oleObject" Target="../embeddings/oleObject57.bin"/></Relationships>
</file>

<file path=ppt/slides/_rels/slide101.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186.wmf"/><Relationship Id="rId5" Type="http://schemas.openxmlformats.org/officeDocument/2006/relationships/oleObject" Target="../embeddings/oleObject59.bin"/><Relationship Id="rId4" Type="http://schemas.openxmlformats.org/officeDocument/2006/relationships/image" Target="../media/image183.wmf"/><Relationship Id="rId9" Type="http://schemas.openxmlformats.org/officeDocument/2006/relationships/image" Target="../media/image187.w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189.wmf"/><Relationship Id="rId5" Type="http://schemas.openxmlformats.org/officeDocument/2006/relationships/oleObject" Target="../embeddings/oleObject63.bin"/><Relationship Id="rId4" Type="http://schemas.openxmlformats.org/officeDocument/2006/relationships/image" Target="../media/image188.wmf"/></Relationships>
</file>

<file path=ppt/slides/_rels/slide104.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slideLayout" Target="../slideLayouts/slideLayout12.xml"/><Relationship Id="rId1" Type="http://schemas.openxmlformats.org/officeDocument/2006/relationships/vmlDrawing" Target="../drawings/vmlDrawing14.vml"/><Relationship Id="rId5" Type="http://schemas.openxmlformats.org/officeDocument/2006/relationships/image" Target="../media/image192.wmf"/><Relationship Id="rId4" Type="http://schemas.openxmlformats.org/officeDocument/2006/relationships/oleObject" Target="../embeddings/oleObject64.bin"/></Relationships>
</file>

<file path=ppt/slides/_rels/slide107.xml.rels><?xml version="1.0" encoding="UTF-8" standalone="yes"?>
<Relationships xmlns="http://schemas.openxmlformats.org/package/2006/relationships"><Relationship Id="rId3" Type="http://schemas.openxmlformats.org/officeDocument/2006/relationships/image" Target="../media/image193.png"/><Relationship Id="rId7" Type="http://schemas.openxmlformats.org/officeDocument/2006/relationships/image" Target="../media/image195.wmf"/><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oleObject" Target="../embeddings/oleObject66.bin"/><Relationship Id="rId5" Type="http://schemas.openxmlformats.org/officeDocument/2006/relationships/image" Target="../media/image194.wmf"/><Relationship Id="rId4" Type="http://schemas.openxmlformats.org/officeDocument/2006/relationships/oleObject" Target="../embeddings/oleObject65.bin"/></Relationships>
</file>

<file path=ppt/slides/_rels/slide108.xml.rels><?xml version="1.0" encoding="UTF-8" standalone="yes"?>
<Relationships xmlns="http://schemas.openxmlformats.org/package/2006/relationships"><Relationship Id="rId2" Type="http://schemas.openxmlformats.org/officeDocument/2006/relationships/image" Target="../media/image196.pn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8" Type="http://schemas.openxmlformats.org/officeDocument/2006/relationships/image" Target="../media/image199.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198.wmf"/><Relationship Id="rId5" Type="http://schemas.openxmlformats.org/officeDocument/2006/relationships/oleObject" Target="../embeddings/oleObject68.bin"/><Relationship Id="rId4" Type="http://schemas.openxmlformats.org/officeDocument/2006/relationships/image" Target="../media/image197.wmf"/><Relationship Id="rId9" Type="http://schemas.openxmlformats.org/officeDocument/2006/relationships/image" Target="../media/image196.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2.xml"/><Relationship Id="rId1" Type="http://schemas.openxmlformats.org/officeDocument/2006/relationships/vmlDrawing" Target="../drawings/vmlDrawing17.vml"/><Relationship Id="rId5" Type="http://schemas.openxmlformats.org/officeDocument/2006/relationships/image" Target="../media/image201.png"/><Relationship Id="rId4" Type="http://schemas.openxmlformats.org/officeDocument/2006/relationships/image" Target="../media/image200.wmf"/></Relationships>
</file>

<file path=ppt/slides/_rels/slide111.xml.rels><?xml version="1.0" encoding="UTF-8" standalone="yes"?>
<Relationships xmlns="http://schemas.openxmlformats.org/package/2006/relationships"><Relationship Id="rId2" Type="http://schemas.openxmlformats.org/officeDocument/2006/relationships/image" Target="../media/image202.png"/><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slideLayout" Target="../slideLayouts/slideLayout12.xml"/><Relationship Id="rId1" Type="http://schemas.openxmlformats.org/officeDocument/2006/relationships/vmlDrawing" Target="../drawings/vmlDrawing18.vml"/><Relationship Id="rId5" Type="http://schemas.openxmlformats.org/officeDocument/2006/relationships/image" Target="../media/image203.wmf"/><Relationship Id="rId4" Type="http://schemas.openxmlformats.org/officeDocument/2006/relationships/oleObject" Target="../embeddings/oleObject71.bin"/></Relationships>
</file>

<file path=ppt/slides/_rels/slide113.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oleObject" Target="../embeddings/oleObject72.bin"/><Relationship Id="rId7" Type="http://schemas.openxmlformats.org/officeDocument/2006/relationships/image" Target="../media/image206.wmf"/><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oleObject" Target="../embeddings/oleObject73.bin"/><Relationship Id="rId5" Type="http://schemas.openxmlformats.org/officeDocument/2006/relationships/image" Target="../media/image208.png"/><Relationship Id="rId4" Type="http://schemas.openxmlformats.org/officeDocument/2006/relationships/image" Target="../media/image205.wmf"/><Relationship Id="rId9" Type="http://schemas.openxmlformats.org/officeDocument/2006/relationships/image" Target="../media/image207.wmf"/></Relationships>
</file>

<file path=ppt/slides/_rels/slide114.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image" Target="../media/image204.png"/><Relationship Id="rId7" Type="http://schemas.openxmlformats.org/officeDocument/2006/relationships/image" Target="../media/image209.wmf"/><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oleObject" Target="../embeddings/oleObject76.bin"/><Relationship Id="rId5" Type="http://schemas.openxmlformats.org/officeDocument/2006/relationships/image" Target="../media/image205.wmf"/><Relationship Id="rId4" Type="http://schemas.openxmlformats.org/officeDocument/2006/relationships/oleObject" Target="../embeddings/oleObject75.bin"/><Relationship Id="rId9" Type="http://schemas.openxmlformats.org/officeDocument/2006/relationships/image" Target="../media/image210.wmf"/></Relationships>
</file>

<file path=ppt/slides/_rels/slide115.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8" Type="http://schemas.openxmlformats.org/officeDocument/2006/relationships/image" Target="../media/image215.png"/><Relationship Id="rId3" Type="http://schemas.openxmlformats.org/officeDocument/2006/relationships/image" Target="../media/image214.png"/><Relationship Id="rId7" Type="http://schemas.openxmlformats.org/officeDocument/2006/relationships/image" Target="../media/image213.wmf"/><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oleObject" Target="../embeddings/oleObject79.bin"/><Relationship Id="rId5" Type="http://schemas.openxmlformats.org/officeDocument/2006/relationships/image" Target="../media/image212.wmf"/><Relationship Id="rId4" Type="http://schemas.openxmlformats.org/officeDocument/2006/relationships/oleObject" Target="../embeddings/oleObject78.bin"/></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image" Target="../media/image214.png"/><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8" Type="http://schemas.openxmlformats.org/officeDocument/2006/relationships/image" Target="../media/image217.wmf"/><Relationship Id="rId3" Type="http://schemas.openxmlformats.org/officeDocument/2006/relationships/image" Target="../media/image214.png"/><Relationship Id="rId7" Type="http://schemas.openxmlformats.org/officeDocument/2006/relationships/oleObject" Target="../embeddings/oleObject81.bin"/><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image" Target="../media/image216.wmf"/><Relationship Id="rId5" Type="http://schemas.openxmlformats.org/officeDocument/2006/relationships/oleObject" Target="../embeddings/oleObject80.bin"/><Relationship Id="rId4" Type="http://schemas.openxmlformats.org/officeDocument/2006/relationships/image" Target="../media/image2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8" Type="http://schemas.openxmlformats.org/officeDocument/2006/relationships/image" Target="../media/image220.wmf"/><Relationship Id="rId3" Type="http://schemas.openxmlformats.org/officeDocument/2006/relationships/image" Target="../media/image214.png"/><Relationship Id="rId7" Type="http://schemas.openxmlformats.org/officeDocument/2006/relationships/oleObject" Target="../embeddings/oleObject83.bin"/><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221.png"/><Relationship Id="rId5" Type="http://schemas.openxmlformats.org/officeDocument/2006/relationships/image" Target="../media/image219.wmf"/><Relationship Id="rId4" Type="http://schemas.openxmlformats.org/officeDocument/2006/relationships/oleObject" Target="../embeddings/oleObject82.bin"/></Relationships>
</file>

<file path=ppt/slides/_rels/slide121.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image" Target="../media/image222.wmf"/><Relationship Id="rId5" Type="http://schemas.openxmlformats.org/officeDocument/2006/relationships/oleObject" Target="../embeddings/oleObject84.bin"/><Relationship Id="rId4" Type="http://schemas.openxmlformats.org/officeDocument/2006/relationships/image" Target="../media/image221.png"/></Relationships>
</file>

<file path=ppt/slides/_rels/slide122.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image" Target="../media/image223.png"/><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8" Type="http://schemas.openxmlformats.org/officeDocument/2006/relationships/image" Target="../media/image227.wmf"/><Relationship Id="rId3" Type="http://schemas.openxmlformats.org/officeDocument/2006/relationships/oleObject" Target="../embeddings/oleObject85.bin"/><Relationship Id="rId7" Type="http://schemas.openxmlformats.org/officeDocument/2006/relationships/oleObject" Target="../embeddings/oleObject87.bin"/><Relationship Id="rId2" Type="http://schemas.openxmlformats.org/officeDocument/2006/relationships/slideLayout" Target="../slideLayouts/slideLayout12.xml"/><Relationship Id="rId1" Type="http://schemas.openxmlformats.org/officeDocument/2006/relationships/vmlDrawing" Target="../drawings/vmlDrawing25.vml"/><Relationship Id="rId6" Type="http://schemas.openxmlformats.org/officeDocument/2006/relationships/image" Target="../media/image226.wmf"/><Relationship Id="rId11" Type="http://schemas.openxmlformats.org/officeDocument/2006/relationships/image" Target="../media/image228.wmf"/><Relationship Id="rId5" Type="http://schemas.openxmlformats.org/officeDocument/2006/relationships/oleObject" Target="../embeddings/oleObject86.bin"/><Relationship Id="rId10" Type="http://schemas.openxmlformats.org/officeDocument/2006/relationships/oleObject" Target="../embeddings/oleObject88.bin"/><Relationship Id="rId4" Type="http://schemas.openxmlformats.org/officeDocument/2006/relationships/image" Target="../media/image225.wmf"/><Relationship Id="rId9" Type="http://schemas.openxmlformats.org/officeDocument/2006/relationships/image" Target="../media/image224.png"/></Relationships>
</file>

<file path=ppt/slides/_rels/slide124.xml.rels><?xml version="1.0" encoding="UTF-8" standalone="yes"?>
<Relationships xmlns="http://schemas.openxmlformats.org/package/2006/relationships"><Relationship Id="rId3" Type="http://schemas.openxmlformats.org/officeDocument/2006/relationships/image" Target="../media/image224.png"/><Relationship Id="rId7" Type="http://schemas.openxmlformats.org/officeDocument/2006/relationships/image" Target="../media/image230.wmf"/><Relationship Id="rId2" Type="http://schemas.openxmlformats.org/officeDocument/2006/relationships/slideLayout" Target="../slideLayouts/slideLayout12.xml"/><Relationship Id="rId1" Type="http://schemas.openxmlformats.org/officeDocument/2006/relationships/vmlDrawing" Target="../drawings/vmlDrawing26.vml"/><Relationship Id="rId6" Type="http://schemas.openxmlformats.org/officeDocument/2006/relationships/oleObject" Target="../embeddings/oleObject90.bin"/><Relationship Id="rId5" Type="http://schemas.openxmlformats.org/officeDocument/2006/relationships/image" Target="../media/image229.wmf"/><Relationship Id="rId4" Type="http://schemas.openxmlformats.org/officeDocument/2006/relationships/oleObject" Target="../embeddings/oleObject89.bin"/></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3" Type="http://schemas.openxmlformats.org/officeDocument/2006/relationships/image" Target="../media/image232.png"/><Relationship Id="rId2" Type="http://schemas.openxmlformats.org/officeDocument/2006/relationships/image" Target="../media/image231.png"/><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3" Type="http://schemas.openxmlformats.org/officeDocument/2006/relationships/image" Target="../media/image234.png"/><Relationship Id="rId2" Type="http://schemas.openxmlformats.org/officeDocument/2006/relationships/image" Target="../media/image233.png"/><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3" Type="http://schemas.openxmlformats.org/officeDocument/2006/relationships/hyperlink" Target="http://www.youtube.com/watch?v=rVYUevr2Rag&amp;NR=1" TargetMode="External"/><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image" Target="../media/image235.png"/><Relationship Id="rId4" Type="http://schemas.openxmlformats.org/officeDocument/2006/relationships/hyperlink" Target="http://www.youtube.com/watch?v=GMWCsfVNHjg&amp;feature=related"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s://www.youtube.com/watch?v=FM1Y6tROWEo" TargetMode="External"/><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image" Target="../media/image236.jpg"/><Relationship Id="rId4" Type="http://schemas.openxmlformats.org/officeDocument/2006/relationships/hyperlink" Target="http://youtube.com/v/FM1Y6tROWEo"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physlets.org/tracker/" TargetMode="External"/><Relationship Id="rId7"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drive.google.com/file/d/0B2Yc-vMg0d72YW5XQV9lSXg0OTA/view?usp=shar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www.youtube.com/watch?v=K-UCMdZKqE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AzgasHgVOy8"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hyperlink" Target="http://goo.gl/forms/gq8Lh7PqHj2GjRSG2"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hZOekFFSoWI"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fSfVVz0eIis&amp;feature=related"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www.phy.ntnu.edu.tw/ntnujava/index.php?topic=69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goo.gl/forms/AbYYiZJXUG2FFR1I2"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fSfVVz0eIis&amp;feature=related"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www.phy.ntnu.edu.tw/ntnujava/index.php?topic=693.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goo.gl/forms/GqoCfAqH6eHk5wI63"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OTcdutIcEJ4"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19.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19.xml"/><Relationship Id="rId5" Type="http://schemas.openxmlformats.org/officeDocument/2006/relationships/image" Target="../media/image57.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2Dq_gxJlk7Q&amp;feature=more_related"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14.xml"/><Relationship Id="rId5" Type="http://schemas.openxmlformats.org/officeDocument/2006/relationships/image" Target="../media/image61.png"/><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14.xml"/><Relationship Id="rId5" Type="http://schemas.openxmlformats.org/officeDocument/2006/relationships/image" Target="../media/image66.png"/><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3" Type="http://schemas.openxmlformats.org/officeDocument/2006/relationships/hyperlink" Target="http://phys23p.sl.psu.edu/phys_anim/mech/circ.avi" TargetMode="External"/><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14.xml"/><Relationship Id="rId5" Type="http://schemas.openxmlformats.org/officeDocument/2006/relationships/image" Target="../media/image41.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14.xml"/><Relationship Id="rId5" Type="http://schemas.openxmlformats.org/officeDocument/2006/relationships/image" Target="../media/image44.png"/><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watch?v=VyhR1Hf1_OU&amp;feature=related"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47.xml.rels><?xml version="1.0" encoding="UTF-8" standalone="yes"?>
<Relationships xmlns="http://schemas.openxmlformats.org/package/2006/relationships"><Relationship Id="rId3" Type="http://schemas.openxmlformats.org/officeDocument/2006/relationships/hyperlink" Target="http://www.youtube.com/watch?v=VyhR1Hf1_OU&amp;feature=related"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8.xml"/><Relationship Id="rId1" Type="http://schemas.openxmlformats.org/officeDocument/2006/relationships/slideLayout" Target="../slideLayouts/slideLayout14.xml"/><Relationship Id="rId4" Type="http://schemas.openxmlformats.org/officeDocument/2006/relationships/hyperlink" Target="https://moodle.ecolint.ch/pluginfile.php/15528/mod_resource/content/0/videos/conical_pendulum_pretty.avi"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4.png"/><Relationship Id="rId2" Type="http://schemas.openxmlformats.org/officeDocument/2006/relationships/notesSlide" Target="../notesSlides/notesSlide49.xml"/><Relationship Id="rId1" Type="http://schemas.openxmlformats.org/officeDocument/2006/relationships/slideLayout" Target="../slideLayouts/slideLayout14.xml"/><Relationship Id="rId6" Type="http://schemas.openxmlformats.org/officeDocument/2006/relationships/image" Target="../media/image70.png"/><Relationship Id="rId5" Type="http://schemas.openxmlformats.org/officeDocument/2006/relationships/image" Target="../media/image73.png"/><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74.png"/><Relationship Id="rId2" Type="http://schemas.openxmlformats.org/officeDocument/2006/relationships/notesSlide" Target="../notesSlides/notesSlide51.xml"/><Relationship Id="rId1" Type="http://schemas.openxmlformats.org/officeDocument/2006/relationships/slideLayout" Target="../slideLayouts/slideLayout14.xml"/><Relationship Id="rId6" Type="http://schemas.openxmlformats.org/officeDocument/2006/relationships/image" Target="../media/image78.png"/><Relationship Id="rId5" Type="http://schemas.openxmlformats.org/officeDocument/2006/relationships/image" Target="../media/image73.png"/><Relationship Id="rId4" Type="http://schemas.openxmlformats.org/officeDocument/2006/relationships/image" Target="../media/image77.png"/></Relationships>
</file>

<file path=ppt/slides/_rels/slide52.xml.rels><?xml version="1.0" encoding="UTF-8" standalone="yes"?>
<Relationships xmlns="http://schemas.openxmlformats.org/package/2006/relationships"><Relationship Id="rId3" Type="http://schemas.openxmlformats.org/officeDocument/2006/relationships/hyperlink" Target="http://www.youtube.com/watch?v=_m0QbOwx0GM&amp;feature=related"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53.xml.rels><?xml version="1.0" encoding="UTF-8" standalone="yes"?>
<Relationships xmlns="http://schemas.openxmlformats.org/package/2006/relationships"><Relationship Id="rId3" Type="http://schemas.openxmlformats.org/officeDocument/2006/relationships/hyperlink" Target="http://www.youtube.com/watch?v=_m0QbOwx0GM&amp;feature=related"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5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4.xml"/><Relationship Id="rId1" Type="http://schemas.openxmlformats.org/officeDocument/2006/relationships/slideLayout" Target="../slideLayouts/slideLayout14.xml"/><Relationship Id="rId5" Type="http://schemas.openxmlformats.org/officeDocument/2006/relationships/image" Target="../media/image83.png"/><Relationship Id="rId4" Type="http://schemas.openxmlformats.org/officeDocument/2006/relationships/image" Target="../media/image82.png"/></Relationships>
</file>

<file path=ppt/slides/_rels/slide55.xml.rels><?xml version="1.0" encoding="UTF-8" standalone="yes"?>
<Relationships xmlns="http://schemas.openxmlformats.org/package/2006/relationships"><Relationship Id="rId3" Type="http://schemas.openxmlformats.org/officeDocument/2006/relationships/hyperlink" Target="http://phys23p.sl.psu.edu/phys_anim/mech/car_Fc_new.avi" TargetMode="External"/><Relationship Id="rId2" Type="http://schemas.openxmlformats.org/officeDocument/2006/relationships/notesSlide" Target="../notesSlides/notesSlide55.xml"/><Relationship Id="rId1" Type="http://schemas.openxmlformats.org/officeDocument/2006/relationships/slideLayout" Target="../slideLayouts/slideLayout14.xml"/><Relationship Id="rId6" Type="http://schemas.openxmlformats.org/officeDocument/2006/relationships/image" Target="../media/image81.png"/><Relationship Id="rId5" Type="http://schemas.openxmlformats.org/officeDocument/2006/relationships/image" Target="../media/image84.png"/><Relationship Id="rId4" Type="http://schemas.openxmlformats.org/officeDocument/2006/relationships/image" Target="../media/image62.png"/></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feature=player_detailpage&amp;v=hZOekFFSoWI" TargetMode="External"/><Relationship Id="rId2" Type="http://schemas.openxmlformats.org/officeDocument/2006/relationships/notesSlide" Target="../notesSlides/notesSlide56.xml"/><Relationship Id="rId1" Type="http://schemas.openxmlformats.org/officeDocument/2006/relationships/slideLayout" Target="../slideLayouts/slideLayout14.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5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8.xml"/><Relationship Id="rId1" Type="http://schemas.openxmlformats.org/officeDocument/2006/relationships/slideLayout" Target="../slideLayouts/slideLayout14.xml"/><Relationship Id="rId6" Type="http://schemas.openxmlformats.org/officeDocument/2006/relationships/image" Target="../media/image88.png"/><Relationship Id="rId5" Type="http://schemas.openxmlformats.org/officeDocument/2006/relationships/image" Target="../media/image91.png"/><Relationship Id="rId4" Type="http://schemas.openxmlformats.org/officeDocument/2006/relationships/image" Target="../media/image90.png"/></Relationships>
</file>

<file path=ppt/slides/_rels/slide5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9.xml"/><Relationship Id="rId1" Type="http://schemas.openxmlformats.org/officeDocument/2006/relationships/slideLayout" Target="../slideLayouts/slideLayout19.xml"/><Relationship Id="rId5" Type="http://schemas.openxmlformats.org/officeDocument/2006/relationships/image" Target="../media/image94.png"/><Relationship Id="rId4" Type="http://schemas.openxmlformats.org/officeDocument/2006/relationships/image" Target="../media/image9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0.xml"/><Relationship Id="rId1" Type="http://schemas.openxmlformats.org/officeDocument/2006/relationships/slideLayout" Target="../slideLayouts/slideLayout19.xml"/><Relationship Id="rId4" Type="http://schemas.openxmlformats.org/officeDocument/2006/relationships/image" Target="../media/image96.png"/></Relationships>
</file>

<file path=ppt/slides/_rels/slide6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1.xml"/><Relationship Id="rId1" Type="http://schemas.openxmlformats.org/officeDocument/2006/relationships/slideLayout" Target="../slideLayouts/slideLayout19.xml"/><Relationship Id="rId4" Type="http://schemas.openxmlformats.org/officeDocument/2006/relationships/image" Target="../media/image93.png"/></Relationships>
</file>

<file path=ppt/slides/_rels/slide6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2.xml"/><Relationship Id="rId1" Type="http://schemas.openxmlformats.org/officeDocument/2006/relationships/slideLayout" Target="../slideLayouts/slideLayout19.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63.xml.rels><?xml version="1.0" encoding="UTF-8" standalone="yes"?>
<Relationships xmlns="http://schemas.openxmlformats.org/package/2006/relationships"><Relationship Id="rId3" Type="http://schemas.openxmlformats.org/officeDocument/2006/relationships/hyperlink" Target="http://www.youtube.com/watch?v=VOTXD7o3Lp8&amp;feature=more_related"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102.png"/></Relationships>
</file>

<file path=ppt/slides/_rels/slide6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5.xml"/><Relationship Id="rId1" Type="http://schemas.openxmlformats.org/officeDocument/2006/relationships/slideLayout" Target="../slideLayouts/slideLayout19.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6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72.xml"/><Relationship Id="rId1" Type="http://schemas.openxmlformats.org/officeDocument/2006/relationships/slideLayout" Target="../slideLayouts/slideLayout19.xml"/><Relationship Id="rId4" Type="http://schemas.openxmlformats.org/officeDocument/2006/relationships/image" Target="../media/image115.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www.youtube.com/watch?v=rVYUevr2Rag&amp;NR=1" TargetMode="External"/><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116.png"/><Relationship Id="rId4" Type="http://schemas.openxmlformats.org/officeDocument/2006/relationships/hyperlink" Target="http://www.youtube.com/watch?v=GMWCsfVNHjg&amp;feature=related"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youtube.com/v/dA_UO86MjLY" TargetMode="External"/><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hyperlink" Target="https://www.youtube.com/watch?v=dA_UO86MjLY" TargetMode="External"/><Relationship Id="rId4" Type="http://schemas.openxmlformats.org/officeDocument/2006/relationships/image" Target="../media/image117.jpg"/></Relationships>
</file>

<file path=ppt/slides/_rels/slide77.xml.rels><?xml version="1.0" encoding="UTF-8" standalone="yes"?>
<Relationships xmlns="http://schemas.openxmlformats.org/package/2006/relationships"><Relationship Id="rId3" Type="http://schemas.openxmlformats.org/officeDocument/2006/relationships/hyperlink" Target="http://physlets.org/tracker/" TargetMode="External"/><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drive.google.com/file/d/0B2Yc-vMg0d72NXc4a0ZRX2c5SjA/view?usp=sharing"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24.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21.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23.wmf"/><Relationship Id="rId4" Type="http://schemas.openxmlformats.org/officeDocument/2006/relationships/image" Target="../media/image120.wmf"/><Relationship Id="rId9" Type="http://schemas.openxmlformats.org/officeDocument/2006/relationships/oleObject" Target="../embeddings/oleObject4.bin"/><Relationship Id="rId14" Type="http://schemas.openxmlformats.org/officeDocument/2006/relationships/image" Target="../media/image125.wmf"/></Relationships>
</file>

<file path=ppt/slides/_rels/slide83.xml.rels><?xml version="1.0" encoding="UTF-8" standalone="yes"?>
<Relationships xmlns="http://schemas.openxmlformats.org/package/2006/relationships"><Relationship Id="rId8" Type="http://schemas.openxmlformats.org/officeDocument/2006/relationships/image" Target="../media/image128.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29.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27.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22.wmf"/><Relationship Id="rId4" Type="http://schemas.openxmlformats.org/officeDocument/2006/relationships/image" Target="../media/image126.wmf"/><Relationship Id="rId9" Type="http://schemas.openxmlformats.org/officeDocument/2006/relationships/oleObject" Target="../embeddings/oleObject10.bin"/><Relationship Id="rId14" Type="http://schemas.openxmlformats.org/officeDocument/2006/relationships/image" Target="../media/image130.wmf"/></Relationships>
</file>

<file path=ppt/slides/_rels/slide84.x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134.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31.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133.wmf"/><Relationship Id="rId4" Type="http://schemas.openxmlformats.org/officeDocument/2006/relationships/image" Target="../media/image122.wmf"/><Relationship Id="rId9" Type="http://schemas.openxmlformats.org/officeDocument/2006/relationships/oleObject" Target="../embeddings/oleObject16.bin"/></Relationships>
</file>

<file path=ppt/slides/_rels/slide85.xml.rels><?xml version="1.0" encoding="UTF-8" standalone="yes"?>
<Relationships xmlns="http://schemas.openxmlformats.org/package/2006/relationships"><Relationship Id="rId8" Type="http://schemas.openxmlformats.org/officeDocument/2006/relationships/image" Target="../media/image136.wmf"/><Relationship Id="rId13"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138.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35.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137.wmf"/><Relationship Id="rId4" Type="http://schemas.openxmlformats.org/officeDocument/2006/relationships/image" Target="../media/image122.wmf"/><Relationship Id="rId9" Type="http://schemas.openxmlformats.org/officeDocument/2006/relationships/oleObject" Target="../embeddings/oleObject21.bin"/><Relationship Id="rId14" Type="http://schemas.openxmlformats.org/officeDocument/2006/relationships/image" Target="../media/image139.wmf"/></Relationships>
</file>

<file path=ppt/slides/_rels/slide86.xml.rels><?xml version="1.0" encoding="UTF-8" standalone="yes"?>
<Relationships xmlns="http://schemas.openxmlformats.org/package/2006/relationships"><Relationship Id="rId8" Type="http://schemas.openxmlformats.org/officeDocument/2006/relationships/image" Target="../media/image141.wmf"/><Relationship Id="rId13" Type="http://schemas.openxmlformats.org/officeDocument/2006/relationships/oleObject" Target="../embeddings/oleObject29.bin"/><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143.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40.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142.wmf"/><Relationship Id="rId4" Type="http://schemas.openxmlformats.org/officeDocument/2006/relationships/image" Target="../media/image122.wmf"/><Relationship Id="rId9" Type="http://schemas.openxmlformats.org/officeDocument/2006/relationships/oleObject" Target="../embeddings/oleObject27.bin"/><Relationship Id="rId14" Type="http://schemas.openxmlformats.org/officeDocument/2006/relationships/image" Target="../media/image144.wmf"/></Relationships>
</file>

<file path=ppt/slides/_rels/slide87.xml.rels><?xml version="1.0" encoding="UTF-8" standalone="yes"?>
<Relationships xmlns="http://schemas.openxmlformats.org/package/2006/relationships"><Relationship Id="rId3" Type="http://schemas.openxmlformats.org/officeDocument/2006/relationships/image" Target="../media/image146.png"/><Relationship Id="rId7" Type="http://schemas.openxmlformats.org/officeDocument/2006/relationships/image" Target="../media/image150.wmf"/><Relationship Id="rId2" Type="http://schemas.openxmlformats.org/officeDocument/2006/relationships/image" Target="../media/image145.png"/><Relationship Id="rId1" Type="http://schemas.openxmlformats.org/officeDocument/2006/relationships/slideLayout" Target="../slideLayouts/slideLayout12.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88.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hyperlink" Target="https://www.youtube.com/watch?v=FM1Y6tROWEo" TargetMode="External"/><Relationship Id="rId1" Type="http://schemas.openxmlformats.org/officeDocument/2006/relationships/slideLayout" Target="../slideLayouts/slideLayout12.xml"/><Relationship Id="rId5" Type="http://schemas.openxmlformats.org/officeDocument/2006/relationships/image" Target="../media/image153.png"/><Relationship Id="rId4" Type="http://schemas.openxmlformats.org/officeDocument/2006/relationships/image" Target="../media/image152.png"/></Relationships>
</file>

<file path=ppt/slides/_rels/slide89.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12.xml"/><Relationship Id="rId4" Type="http://schemas.openxmlformats.org/officeDocument/2006/relationships/image" Target="../media/image157.png"/></Relationships>
</file>

<file path=ppt/slides/_rels/slide91.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oleObject" Target="../embeddings/oleObject30.bin"/><Relationship Id="rId7" Type="http://schemas.openxmlformats.org/officeDocument/2006/relationships/image" Target="../media/image155.pn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59.wmf"/><Relationship Id="rId5" Type="http://schemas.openxmlformats.org/officeDocument/2006/relationships/oleObject" Target="../embeddings/oleObject31.bin"/><Relationship Id="rId4" Type="http://schemas.openxmlformats.org/officeDocument/2006/relationships/image" Target="../media/image158.wmf"/></Relationships>
</file>

<file path=ppt/slides/_rels/slide92.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oleObject" Target="../embeddings/oleObject32.bin"/><Relationship Id="rId7" Type="http://schemas.openxmlformats.org/officeDocument/2006/relationships/image" Target="../media/image163.pn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161.wmf"/><Relationship Id="rId5" Type="http://schemas.openxmlformats.org/officeDocument/2006/relationships/oleObject" Target="../embeddings/oleObject33.bin"/><Relationship Id="rId10" Type="http://schemas.openxmlformats.org/officeDocument/2006/relationships/image" Target="../media/image162.wmf"/><Relationship Id="rId4" Type="http://schemas.openxmlformats.org/officeDocument/2006/relationships/image" Target="../media/image160.wmf"/><Relationship Id="rId9" Type="http://schemas.openxmlformats.org/officeDocument/2006/relationships/oleObject" Target="../embeddings/oleObject34.bin"/></Relationships>
</file>

<file path=ppt/slides/_rels/slide93.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hyperlink" Target="https://www.youtube.com/watch?feature=player_detailpage&amp;v=dPUZXQgr9Jc" TargetMode="Externa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164.wmf"/><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8" Type="http://schemas.openxmlformats.org/officeDocument/2006/relationships/image" Target="../media/image167.wmf"/><Relationship Id="rId13" Type="http://schemas.openxmlformats.org/officeDocument/2006/relationships/oleObject" Target="../embeddings/oleObject40.bin"/><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169.w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166.wmf"/><Relationship Id="rId11" Type="http://schemas.openxmlformats.org/officeDocument/2006/relationships/oleObject" Target="../embeddings/oleObject39.bin"/><Relationship Id="rId5" Type="http://schemas.openxmlformats.org/officeDocument/2006/relationships/oleObject" Target="../embeddings/oleObject36.bin"/><Relationship Id="rId15" Type="http://schemas.openxmlformats.org/officeDocument/2006/relationships/image" Target="../media/image164.wmf"/><Relationship Id="rId10" Type="http://schemas.openxmlformats.org/officeDocument/2006/relationships/image" Target="../media/image168.wmf"/><Relationship Id="rId4" Type="http://schemas.openxmlformats.org/officeDocument/2006/relationships/image" Target="../media/image165.wmf"/><Relationship Id="rId9" Type="http://schemas.openxmlformats.org/officeDocument/2006/relationships/oleObject" Target="../embeddings/oleObject38.bin"/><Relationship Id="rId14" Type="http://schemas.openxmlformats.org/officeDocument/2006/relationships/image" Target="../media/image170.wmf"/></Relationships>
</file>

<file path=ppt/slides/_rels/slide96.xml.rels><?xml version="1.0" encoding="UTF-8" standalone="yes"?>
<Relationships xmlns="http://schemas.openxmlformats.org/package/2006/relationships"><Relationship Id="rId8" Type="http://schemas.openxmlformats.org/officeDocument/2006/relationships/image" Target="../media/image173.wmf"/><Relationship Id="rId13" Type="http://schemas.openxmlformats.org/officeDocument/2006/relationships/oleObject" Target="../embeddings/oleObject46.bin"/><Relationship Id="rId18" Type="http://schemas.openxmlformats.org/officeDocument/2006/relationships/oleObject" Target="../embeddings/oleObject49.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122.wmf"/><Relationship Id="rId17" Type="http://schemas.openxmlformats.org/officeDocument/2006/relationships/image" Target="../media/image136.wmf"/><Relationship Id="rId2" Type="http://schemas.openxmlformats.org/officeDocument/2006/relationships/slideLayout" Target="../slideLayouts/slideLayout12.xml"/><Relationship Id="rId16" Type="http://schemas.openxmlformats.org/officeDocument/2006/relationships/oleObject" Target="../embeddings/oleObject48.bin"/><Relationship Id="rId20" Type="http://schemas.openxmlformats.org/officeDocument/2006/relationships/image" Target="../media/image164.wmf"/><Relationship Id="rId1" Type="http://schemas.openxmlformats.org/officeDocument/2006/relationships/vmlDrawing" Target="../drawings/vmlDrawing9.vml"/><Relationship Id="rId6" Type="http://schemas.openxmlformats.org/officeDocument/2006/relationships/image" Target="../media/image172.w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174.wmf"/><Relationship Id="rId19" Type="http://schemas.openxmlformats.org/officeDocument/2006/relationships/image" Target="../media/image176.wmf"/><Relationship Id="rId4" Type="http://schemas.openxmlformats.org/officeDocument/2006/relationships/image" Target="../media/image171.wmf"/><Relationship Id="rId9" Type="http://schemas.openxmlformats.org/officeDocument/2006/relationships/oleObject" Target="../embeddings/oleObject44.bin"/><Relationship Id="rId14" Type="http://schemas.openxmlformats.org/officeDocument/2006/relationships/image" Target="../media/image175.wmf"/></Relationships>
</file>

<file path=ppt/slides/_rels/slide97.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179.wmf"/><Relationship Id="rId3" Type="http://schemas.openxmlformats.org/officeDocument/2006/relationships/hyperlink" Target="https://www.youtube.com/watch?feature=player_detailpage&amp;v=X9Tpo9B4EME" TargetMode="External"/><Relationship Id="rId7" Type="http://schemas.openxmlformats.org/officeDocument/2006/relationships/image" Target="../media/image177.wmf"/><Relationship Id="rId12" Type="http://schemas.openxmlformats.org/officeDocument/2006/relationships/oleObject" Target="../embeddings/oleObject53.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50.bin"/><Relationship Id="rId11" Type="http://schemas.openxmlformats.org/officeDocument/2006/relationships/image" Target="../media/image178.wmf"/><Relationship Id="rId5" Type="http://schemas.openxmlformats.org/officeDocument/2006/relationships/image" Target="../media/image164.wmf"/><Relationship Id="rId10" Type="http://schemas.openxmlformats.org/officeDocument/2006/relationships/oleObject" Target="../embeddings/oleObject52.bin"/><Relationship Id="rId4" Type="http://schemas.openxmlformats.org/officeDocument/2006/relationships/hyperlink" Target="https://www.youtube.com/watch?feature=player_detailpage&amp;v=xlE0NBSv1kE" TargetMode="External"/><Relationship Id="rId9" Type="http://schemas.openxmlformats.org/officeDocument/2006/relationships/image" Target="../media/image122.wmf"/></Relationships>
</file>

<file path=ppt/slides/_rels/slide98.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1">
              <a:spcBef>
                <a:spcPts val="0"/>
              </a:spcBef>
              <a:buNone/>
            </a:pPr>
            <a:r>
              <a:rPr lang="x-none"/>
              <a:t>תנועה מעגלית</a:t>
            </a:r>
          </a:p>
        </p:txBody>
      </p:sp>
      <p:pic>
        <p:nvPicPr>
          <p:cNvPr id="164" name="Shape 164"/>
          <p:cNvPicPr preferRelativeResize="0"/>
          <p:nvPr/>
        </p:nvPicPr>
        <p:blipFill>
          <a:blip r:embed="rId3">
            <a:alphaModFix/>
          </a:blip>
          <a:stretch>
            <a:fillRect/>
          </a:stretch>
        </p:blipFill>
        <p:spPr>
          <a:xfrm>
            <a:off x="3524250" y="2381250"/>
            <a:ext cx="2095500" cy="2095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00" scaled="0"/>
        </a:gradFill>
        <a:effectLst/>
      </p:bgPr>
    </p:bg>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200" y="274637"/>
            <a:ext cx="8229600" cy="1143000"/>
          </a:xfrm>
          <a:prstGeom prst="rect">
            <a:avLst/>
          </a:prstGeom>
          <a:gradFill>
            <a:gsLst>
              <a:gs pos="0">
                <a:srgbClr val="6A8284"/>
              </a:gs>
              <a:gs pos="29000">
                <a:srgbClr val="99BDBF"/>
              </a:gs>
              <a:gs pos="100000">
                <a:srgbClr val="B8E2E5"/>
              </a:gs>
            </a:gsLst>
            <a:lin ang="5400000" scaled="0"/>
          </a:grad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sz="4400" b="0" i="0" u="none" strike="noStrike" cap="none">
                <a:solidFill>
                  <a:srgbClr val="FFFF00"/>
                </a:solidFill>
                <a:latin typeface="Arial"/>
                <a:ea typeface="Arial"/>
                <a:cs typeface="Arial"/>
                <a:sym typeface="Arial"/>
              </a:rPr>
              <a:t>מהירות קווית </a:t>
            </a:r>
            <a:r>
              <a:rPr lang="x-none">
                <a:solidFill>
                  <a:srgbClr val="FFFF00"/>
                </a:solidFill>
              </a:rPr>
              <a:t>ממוצעת</a:t>
            </a:r>
          </a:p>
        </p:txBody>
      </p:sp>
      <p:sp>
        <p:nvSpPr>
          <p:cNvPr id="257" name="Shape 257"/>
          <p:cNvSpPr txBox="1">
            <a:spLocks noGrp="1"/>
          </p:cNvSpPr>
          <p:nvPr>
            <p:ph type="body" idx="1"/>
          </p:nvPr>
        </p:nvSpPr>
        <p:spPr>
          <a:xfrm>
            <a:off x="457200" y="1600200"/>
            <a:ext cx="8229600" cy="1108719"/>
          </a:xfrm>
          <a:prstGeom prst="rect">
            <a:avLst/>
          </a:prstGeom>
          <a:noFill/>
          <a:ln>
            <a:noFill/>
          </a:ln>
        </p:spPr>
        <p:txBody>
          <a:bodyPr lIns="91425" tIns="45700" rIns="91425" bIns="45700" anchor="t" anchorCtr="0">
            <a:noAutofit/>
          </a:bodyPr>
          <a:lstStyle/>
          <a:p>
            <a:pPr marL="342900" marR="0" lvl="0" indent="-342900" algn="r" rtl="1">
              <a:spcBef>
                <a:spcPts val="0"/>
              </a:spcBef>
              <a:spcAft>
                <a:spcPts val="0"/>
              </a:spcAft>
              <a:buClr>
                <a:schemeClr val="dk1"/>
              </a:buClr>
              <a:buSzPct val="100000"/>
              <a:buFont typeface="Arial"/>
              <a:buChar char="•"/>
            </a:pPr>
            <a:r>
              <a:rPr lang="x-none" sz="3200" b="0" i="0" u="none" strike="noStrike" cap="none">
                <a:solidFill>
                  <a:schemeClr val="dk1"/>
                </a:solidFill>
                <a:latin typeface="Arial"/>
                <a:ea typeface="Arial"/>
                <a:cs typeface="Arial"/>
                <a:sym typeface="Arial"/>
              </a:rPr>
              <a:t>מהירות זוויתית היא אורך הקשת שעובר גוף ביחידת זמן</a:t>
            </a:r>
          </a:p>
        </p:txBody>
      </p:sp>
      <p:sp>
        <p:nvSpPr>
          <p:cNvPr id="258" name="Shape 258"/>
          <p:cNvSpPr/>
          <p:nvPr/>
        </p:nvSpPr>
        <p:spPr>
          <a:xfrm>
            <a:off x="7380311" y="5064778"/>
            <a:ext cx="1512167" cy="1018484"/>
          </a:xfrm>
          <a:prstGeom prst="rect">
            <a:avLst/>
          </a:prstGeom>
          <a:blipFill rotWithShape="1">
            <a:blip r:embed="rId3">
              <a:alphaModFix/>
            </a:blip>
            <a:stretch>
              <a:fillRect/>
            </a:stretch>
          </a:blipFill>
          <a:ln w="2857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r" rtl="1">
              <a:spcBef>
                <a:spcPts val="0"/>
              </a:spcBef>
              <a:spcAft>
                <a:spcPts val="0"/>
              </a:spcAft>
              <a:buSzPct val="25000"/>
              <a:buNone/>
            </a:pPr>
            <a:r>
              <a:rPr lang="x-none" sz="1800">
                <a:latin typeface="Arial"/>
                <a:ea typeface="Arial"/>
                <a:cs typeface="Arial"/>
                <a:sym typeface="Arial"/>
              </a:rPr>
              <a:t> </a:t>
            </a:r>
          </a:p>
        </p:txBody>
      </p:sp>
      <p:sp>
        <p:nvSpPr>
          <p:cNvPr id="259" name="Shape 259"/>
          <p:cNvSpPr txBox="1"/>
          <p:nvPr/>
        </p:nvSpPr>
        <p:spPr>
          <a:xfrm>
            <a:off x="3524889" y="4932978"/>
            <a:ext cx="3587823" cy="1338828"/>
          </a:xfrm>
          <a:prstGeom prst="rect">
            <a:avLst/>
          </a:prstGeom>
          <a:blipFill rotWithShape="1">
            <a:blip r:embed="rId4">
              <a:alphaModFix/>
            </a:blip>
            <a:stretch>
              <a:fillRect l="-2715" t="-4090" r="-3055" b="-11362"/>
            </a:stretch>
          </a:blip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1800">
                <a:latin typeface="Arial"/>
                <a:ea typeface="Arial"/>
                <a:cs typeface="Arial"/>
                <a:sym typeface="Arial"/>
              </a:rPr>
              <a:t> </a:t>
            </a:r>
          </a:p>
        </p:txBody>
      </p:sp>
      <p:pic>
        <p:nvPicPr>
          <p:cNvPr id="260" name="Shape 260"/>
          <p:cNvPicPr preferRelativeResize="0"/>
          <p:nvPr/>
        </p:nvPicPr>
        <p:blipFill>
          <a:blip r:embed="rId5">
            <a:alphaModFix/>
          </a:blip>
          <a:stretch>
            <a:fillRect/>
          </a:stretch>
        </p:blipFill>
        <p:spPr>
          <a:xfrm>
            <a:off x="366712" y="2690812"/>
            <a:ext cx="8410575" cy="1781175"/>
          </a:xfrm>
          <a:prstGeom prst="rect">
            <a:avLst/>
          </a:prstGeom>
          <a:noFill/>
          <a:ln>
            <a:noFill/>
          </a:ln>
        </p:spPr>
      </p:pic>
      <p:pic>
        <p:nvPicPr>
          <p:cNvPr id="261" name="Shape 261"/>
          <p:cNvPicPr preferRelativeResize="0"/>
          <p:nvPr/>
        </p:nvPicPr>
        <p:blipFill>
          <a:blip r:embed="rId6">
            <a:alphaModFix/>
          </a:blip>
          <a:stretch>
            <a:fillRect/>
          </a:stretch>
        </p:blipFill>
        <p:spPr>
          <a:xfrm>
            <a:off x="0" y="5177462"/>
            <a:ext cx="3581400" cy="1152525"/>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תאוצה משיקית</a:t>
            </a:r>
            <a:endParaRPr lang="he-IL" dirty="0"/>
          </a:p>
        </p:txBody>
      </p:sp>
      <p:sp>
        <p:nvSpPr>
          <p:cNvPr id="3" name="מציין מיקום תוכן 2"/>
          <p:cNvSpPr>
            <a:spLocks noGrp="1"/>
          </p:cNvSpPr>
          <p:nvPr>
            <p:ph idx="1"/>
          </p:nvPr>
        </p:nvSpPr>
        <p:spPr>
          <a:xfrm>
            <a:off x="539552" y="709067"/>
            <a:ext cx="8236530" cy="5891758"/>
          </a:xfrm>
        </p:spPr>
        <p:txBody>
          <a:bodyPr/>
          <a:lstStyle/>
          <a:p>
            <a:pPr marL="0" indent="0">
              <a:lnSpc>
                <a:spcPct val="150000"/>
              </a:lnSpc>
              <a:spcBef>
                <a:spcPts val="0"/>
              </a:spcBef>
              <a:buNone/>
            </a:pPr>
            <a:r>
              <a:rPr lang="he-IL" dirty="0" smtClean="0"/>
              <a:t>במקרים שניתחנו בקשר למעגל אופקי, השתנה רק כיוון המהירות ולא גודלה.</a:t>
            </a:r>
          </a:p>
          <a:p>
            <a:pPr marL="0" indent="0">
              <a:lnSpc>
                <a:spcPct val="150000"/>
              </a:lnSpc>
              <a:spcBef>
                <a:spcPts val="0"/>
              </a:spcBef>
              <a:buNone/>
            </a:pPr>
            <a:r>
              <a:rPr lang="he-IL" dirty="0" smtClean="0"/>
              <a:t>בתנועה </a:t>
            </a:r>
            <a:r>
              <a:rPr lang="he-IL" dirty="0"/>
              <a:t>במעגל </a:t>
            </a:r>
            <a:r>
              <a:rPr lang="he-IL" dirty="0" smtClean="0"/>
              <a:t>אנכי (זקוף), גם גודל המהירות משתנה </a:t>
            </a:r>
            <a:r>
              <a:rPr lang="he-IL" dirty="0"/>
              <a:t>בהשפעת כוח </a:t>
            </a:r>
            <a:r>
              <a:rPr lang="he-IL" dirty="0" smtClean="0"/>
              <a:t>הכובד מכאן, שלכדור יש תאוצה משיקית המסומנת ב- </a:t>
            </a:r>
            <a:r>
              <a:rPr lang="en-US" dirty="0" err="1" smtClean="0"/>
              <a:t>a</a:t>
            </a:r>
            <a:r>
              <a:rPr lang="en-US" baseline="-25000" dirty="0" err="1" smtClean="0"/>
              <a:t>T</a:t>
            </a:r>
            <a:r>
              <a:rPr lang="he-IL" baseline="-25000" dirty="0" smtClean="0"/>
              <a:t> </a:t>
            </a:r>
            <a:r>
              <a:rPr lang="he-IL" dirty="0" smtClean="0"/>
              <a:t>.</a:t>
            </a:r>
          </a:p>
          <a:p>
            <a:pPr marL="0" indent="0">
              <a:lnSpc>
                <a:spcPct val="150000"/>
              </a:lnSpc>
              <a:spcBef>
                <a:spcPts val="0"/>
              </a:spcBef>
              <a:buNone/>
            </a:pPr>
            <a:r>
              <a:rPr lang="he-IL" dirty="0" smtClean="0"/>
              <a:t>את גודלה נמצא באמצעות </a:t>
            </a:r>
            <a:r>
              <a:rPr lang="he-IL" dirty="0"/>
              <a:t>ניתוח הכוחות הפועלים על הכדור בכיוון </a:t>
            </a:r>
            <a:r>
              <a:rPr lang="he-IL" dirty="0" err="1" smtClean="0"/>
              <a:t>המשיקי</a:t>
            </a:r>
            <a:r>
              <a:rPr lang="he-IL" dirty="0" smtClean="0"/>
              <a:t>.</a:t>
            </a:r>
          </a:p>
          <a:p>
            <a:pPr marL="0" indent="0">
              <a:lnSpc>
                <a:spcPct val="150000"/>
              </a:lnSpc>
              <a:spcBef>
                <a:spcPts val="0"/>
              </a:spcBef>
              <a:buNone/>
            </a:pPr>
            <a:endParaRPr lang="he-IL" dirty="0"/>
          </a:p>
          <a:p>
            <a:pPr marL="0" indent="0">
              <a:lnSpc>
                <a:spcPct val="150000"/>
              </a:lnSpc>
              <a:spcBef>
                <a:spcPts val="0"/>
              </a:spcBef>
              <a:buNone/>
            </a:pPr>
            <a:r>
              <a:rPr lang="he-IL" dirty="0"/>
              <a:t>ניתוח ב</a:t>
            </a:r>
            <a:r>
              <a:rPr lang="he-IL" dirty="0" smtClean="0"/>
              <a:t>נקודה </a:t>
            </a:r>
            <a:r>
              <a:rPr lang="en-US" dirty="0" smtClean="0">
                <a:latin typeface="Times New Roman" panose="02020603050405020304" pitchFamily="18" charset="0"/>
                <a:cs typeface="Times New Roman" panose="02020603050405020304" pitchFamily="18" charset="0"/>
              </a:rPr>
              <a:t>A</a:t>
            </a:r>
            <a:r>
              <a:rPr lang="he-IL" dirty="0" smtClean="0"/>
              <a:t> </a:t>
            </a:r>
            <a:r>
              <a:rPr lang="he-IL" dirty="0"/>
              <a:t>:</a:t>
            </a:r>
          </a:p>
          <a:p>
            <a:pPr marL="0" indent="0">
              <a:lnSpc>
                <a:spcPct val="150000"/>
              </a:lnSpc>
              <a:spcBef>
                <a:spcPts val="0"/>
              </a:spcBef>
              <a:buNone/>
            </a:pPr>
            <a:r>
              <a:rPr lang="he-IL" dirty="0" smtClean="0"/>
              <a:t>אין כוחות בכיוון המשיק לכן: </a:t>
            </a:r>
          </a:p>
          <a:p>
            <a:pPr marL="0" indent="0">
              <a:lnSpc>
                <a:spcPct val="150000"/>
              </a:lnSpc>
              <a:spcBef>
                <a:spcPts val="0"/>
              </a:spcBef>
              <a:buNone/>
            </a:pPr>
            <a:endParaRPr lang="en-US" dirty="0" smtClean="0"/>
          </a:p>
          <a:p>
            <a:pPr marL="0" indent="0">
              <a:lnSpc>
                <a:spcPct val="150000"/>
              </a:lnSpc>
              <a:spcBef>
                <a:spcPts val="0"/>
              </a:spcBef>
              <a:buNone/>
            </a:pPr>
            <a:r>
              <a:rPr lang="he-IL" dirty="0" smtClean="0"/>
              <a:t>ניתוח </a:t>
            </a:r>
            <a:r>
              <a:rPr lang="he-IL" dirty="0"/>
              <a:t>בנקודה </a:t>
            </a:r>
            <a:r>
              <a:rPr lang="en-US" dirty="0">
                <a:latin typeface="Times New Roman" panose="02020603050405020304" pitchFamily="18" charset="0"/>
                <a:cs typeface="Times New Roman" panose="02020603050405020304" pitchFamily="18" charset="0"/>
              </a:rPr>
              <a:t>B</a:t>
            </a:r>
            <a:r>
              <a:rPr lang="he-IL" dirty="0" smtClean="0"/>
              <a:t> :</a:t>
            </a:r>
          </a:p>
          <a:p>
            <a:pPr marL="0" indent="0">
              <a:lnSpc>
                <a:spcPct val="150000"/>
              </a:lnSpc>
              <a:spcBef>
                <a:spcPts val="0"/>
              </a:spcBef>
              <a:buNone/>
            </a:pPr>
            <a:endParaRPr lang="he-IL" dirty="0"/>
          </a:p>
          <a:p>
            <a:pPr marL="0" indent="0">
              <a:lnSpc>
                <a:spcPct val="150000"/>
              </a:lnSpc>
              <a:spcBef>
                <a:spcPts val="0"/>
              </a:spcBef>
              <a:buNone/>
            </a:pPr>
            <a:endParaRPr lang="he-IL" dirty="0" smtClean="0">
              <a:solidFill>
                <a:srgbClr val="FF0000"/>
              </a:solidFill>
            </a:endParaRPr>
          </a:p>
          <a:p>
            <a:pPr marL="0" indent="0">
              <a:lnSpc>
                <a:spcPct val="150000"/>
              </a:lnSpc>
              <a:spcBef>
                <a:spcPts val="0"/>
              </a:spcBef>
              <a:buNone/>
            </a:pPr>
            <a:endParaRPr lang="he-IL" dirty="0" smtClean="0"/>
          </a:p>
          <a:p>
            <a:pPr marL="0" indent="0">
              <a:lnSpc>
                <a:spcPct val="150000"/>
              </a:lnSpc>
              <a:spcBef>
                <a:spcPts val="0"/>
              </a:spcBef>
              <a:buNone/>
            </a:pPr>
            <a:r>
              <a:rPr lang="he-IL" dirty="0" smtClean="0"/>
              <a:t>ניתוח </a:t>
            </a:r>
            <a:r>
              <a:rPr lang="he-IL" dirty="0"/>
              <a:t>בנקודה </a:t>
            </a:r>
            <a:r>
              <a:rPr lang="en-US" dirty="0" smtClean="0">
                <a:latin typeface="Times New Roman" panose="02020603050405020304" pitchFamily="18" charset="0"/>
                <a:cs typeface="Times New Roman" panose="02020603050405020304" pitchFamily="18" charset="0"/>
              </a:rPr>
              <a:t>C</a:t>
            </a:r>
            <a:r>
              <a:rPr lang="he-IL" dirty="0" smtClean="0"/>
              <a:t> </a:t>
            </a:r>
            <a:r>
              <a:rPr lang="he-IL" dirty="0"/>
              <a:t>:</a:t>
            </a:r>
          </a:p>
          <a:p>
            <a:pPr marL="0" indent="0">
              <a:lnSpc>
                <a:spcPct val="150000"/>
              </a:lnSpc>
              <a:spcBef>
                <a:spcPts val="0"/>
              </a:spcBef>
              <a:buNone/>
            </a:pPr>
            <a:r>
              <a:rPr lang="he-IL" dirty="0"/>
              <a:t>אין כוחות בכיוון </a:t>
            </a:r>
            <a:r>
              <a:rPr lang="he-IL" dirty="0" smtClean="0"/>
              <a:t>המשיק </a:t>
            </a:r>
            <a:r>
              <a:rPr lang="he-IL" dirty="0"/>
              <a:t>לכן: </a:t>
            </a:r>
          </a:p>
          <a:p>
            <a:pPr marL="0" indent="0">
              <a:lnSpc>
                <a:spcPct val="150000"/>
              </a:lnSpc>
              <a:spcBef>
                <a:spcPts val="0"/>
              </a:spcBef>
              <a:buNone/>
            </a:pPr>
            <a:endParaRPr lang="he-IL" dirty="0" smtClean="0"/>
          </a:p>
          <a:p>
            <a:pPr marL="0" indent="0">
              <a:lnSpc>
                <a:spcPct val="150000"/>
              </a:lnSpc>
              <a:spcBef>
                <a:spcPts val="0"/>
              </a:spcBef>
              <a:buNone/>
            </a:pPr>
            <a:endParaRPr lang="he-IL" dirty="0"/>
          </a:p>
        </p:txBody>
      </p:sp>
      <p:graphicFrame>
        <p:nvGraphicFramePr>
          <p:cNvPr id="24" name="אובייקט 23"/>
          <p:cNvGraphicFramePr>
            <a:graphicFrameLocks noChangeAspect="1"/>
          </p:cNvGraphicFramePr>
          <p:nvPr>
            <p:extLst/>
          </p:nvPr>
        </p:nvGraphicFramePr>
        <p:xfrm>
          <a:off x="4926701" y="2950469"/>
          <a:ext cx="1052513" cy="476250"/>
        </p:xfrm>
        <a:graphic>
          <a:graphicData uri="http://schemas.openxmlformats.org/presentationml/2006/ole">
            <mc:AlternateContent xmlns:mc="http://schemas.openxmlformats.org/markup-compatibility/2006">
              <mc:Choice xmlns:v="urn:schemas-microsoft-com:vml" Requires="v">
                <p:oleObj spid="_x0000_s11266" name="משוואה" r:id="rId3" imgW="558558" imgH="253890" progId="Equation.3">
                  <p:embed/>
                </p:oleObj>
              </mc:Choice>
              <mc:Fallback>
                <p:oleObj name="משוואה" r:id="rId3" imgW="558558"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701" y="2950469"/>
                        <a:ext cx="1052513"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אובייקט 24"/>
          <p:cNvGraphicFramePr>
            <a:graphicFrameLocks noChangeAspect="1"/>
          </p:cNvGraphicFramePr>
          <p:nvPr>
            <p:extLst/>
          </p:nvPr>
        </p:nvGraphicFramePr>
        <p:xfrm>
          <a:off x="4827798" y="3876749"/>
          <a:ext cx="1408113" cy="404813"/>
        </p:xfrm>
        <a:graphic>
          <a:graphicData uri="http://schemas.openxmlformats.org/presentationml/2006/ole">
            <mc:AlternateContent xmlns:mc="http://schemas.openxmlformats.org/markup-compatibility/2006">
              <mc:Choice xmlns:v="urn:schemas-microsoft-com:vml" Requires="v">
                <p:oleObj spid="_x0000_s11267" name="משוואה" r:id="rId5" imgW="748975" imgH="215806" progId="Equation.3">
                  <p:embed/>
                </p:oleObj>
              </mc:Choice>
              <mc:Fallback>
                <p:oleObj name="משוואה" r:id="rId5" imgW="748975"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7798" y="3876749"/>
                        <a:ext cx="1408113"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אובייקט 25"/>
          <p:cNvGraphicFramePr>
            <a:graphicFrameLocks noChangeAspect="1"/>
          </p:cNvGraphicFramePr>
          <p:nvPr>
            <p:extLst/>
          </p:nvPr>
        </p:nvGraphicFramePr>
        <p:xfrm>
          <a:off x="4773613" y="4271963"/>
          <a:ext cx="1550987" cy="904875"/>
        </p:xfrm>
        <a:graphic>
          <a:graphicData uri="http://schemas.openxmlformats.org/presentationml/2006/ole">
            <mc:AlternateContent xmlns:mc="http://schemas.openxmlformats.org/markup-compatibility/2006">
              <mc:Choice xmlns:v="urn:schemas-microsoft-com:vml" Requires="v">
                <p:oleObj spid="_x0000_s11268" name="Equation" r:id="rId7" imgW="825480" imgH="482400" progId="Equation.DSMT4">
                  <p:embed/>
                </p:oleObj>
              </mc:Choice>
              <mc:Fallback>
                <p:oleObj name="Equation" r:id="rId7" imgW="825480" imgH="482400" progId="Equation.DSMT4">
                  <p:embed/>
                  <p:pic>
                    <p:nvPicPr>
                      <p:cNvPr id="0" name=""/>
                      <p:cNvPicPr>
                        <a:picLocks noChangeAspect="1" noChangeArrowheads="1"/>
                      </p:cNvPicPr>
                      <p:nvPr/>
                    </p:nvPicPr>
                    <p:blipFill>
                      <a:blip r:embed="rId8"/>
                      <a:srcRect/>
                      <a:stretch>
                        <a:fillRect/>
                      </a:stretch>
                    </p:blipFill>
                    <p:spPr bwMode="auto">
                      <a:xfrm>
                        <a:off x="4773613" y="4271963"/>
                        <a:ext cx="1550987"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0" name="קבוצה 29"/>
          <p:cNvGrpSpPr/>
          <p:nvPr/>
        </p:nvGrpSpPr>
        <p:grpSpPr>
          <a:xfrm>
            <a:off x="1231352" y="2561431"/>
            <a:ext cx="2571752" cy="2620963"/>
            <a:chOff x="1132977" y="1896168"/>
            <a:chExt cx="2571752" cy="2620963"/>
          </a:xfrm>
        </p:grpSpPr>
        <p:grpSp>
          <p:nvGrpSpPr>
            <p:cNvPr id="4" name="קבוצה 3"/>
            <p:cNvGrpSpPr/>
            <p:nvPr/>
          </p:nvGrpSpPr>
          <p:grpSpPr>
            <a:xfrm>
              <a:off x="1132977" y="1896168"/>
              <a:ext cx="2426494" cy="2620963"/>
              <a:chOff x="3635325" y="2065337"/>
              <a:chExt cx="2426494" cy="2620963"/>
            </a:xfrm>
          </p:grpSpPr>
          <p:grpSp>
            <p:nvGrpSpPr>
              <p:cNvPr id="5" name="קבוצה 4"/>
              <p:cNvGrpSpPr/>
              <p:nvPr/>
            </p:nvGrpSpPr>
            <p:grpSpPr>
              <a:xfrm>
                <a:off x="3635325" y="2065337"/>
                <a:ext cx="2426494" cy="2620963"/>
                <a:chOff x="4276725" y="2551112"/>
                <a:chExt cx="2426494" cy="2620963"/>
              </a:xfrm>
            </p:grpSpPr>
            <p:grpSp>
              <p:nvGrpSpPr>
                <p:cNvPr id="8" name="קבוצה 7"/>
                <p:cNvGrpSpPr/>
                <p:nvPr/>
              </p:nvGrpSpPr>
              <p:grpSpPr>
                <a:xfrm>
                  <a:off x="4276725" y="2781300"/>
                  <a:ext cx="2160000" cy="2160000"/>
                  <a:chOff x="4276725" y="2781300"/>
                  <a:chExt cx="2160000" cy="2160000"/>
                </a:xfrm>
              </p:grpSpPr>
              <p:sp>
                <p:nvSpPr>
                  <p:cNvPr id="14" name="אליפסה 13"/>
                  <p:cNvSpPr/>
                  <p:nvPr/>
                </p:nvSpPr>
                <p:spPr>
                  <a:xfrm>
                    <a:off x="4276725" y="2781300"/>
                    <a:ext cx="2160000" cy="216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5" name="מחבר ישר 14"/>
                  <p:cNvCxnSpPr>
                    <a:stCxn id="14" idx="2"/>
                    <a:endCxn id="14" idx="6"/>
                  </p:cNvCxnSpPr>
                  <p:nvPr/>
                </p:nvCxnSpPr>
                <p:spPr>
                  <a:xfrm>
                    <a:off x="4276725" y="3861300"/>
                    <a:ext cx="216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מחבר ישר 15"/>
                  <p:cNvCxnSpPr>
                    <a:stCxn id="14" idx="0"/>
                    <a:endCxn id="14" idx="4"/>
                  </p:cNvCxnSpPr>
                  <p:nvPr/>
                </p:nvCxnSpPr>
                <p:spPr>
                  <a:xfrm>
                    <a:off x="5356725" y="2781300"/>
                    <a:ext cx="0" cy="216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מחבר ישר 16"/>
                  <p:cNvCxnSpPr>
                    <a:stCxn id="14" idx="7"/>
                    <a:endCxn id="14" idx="3"/>
                  </p:cNvCxnSpPr>
                  <p:nvPr/>
                </p:nvCxnSpPr>
                <p:spPr>
                  <a:xfrm flipH="1">
                    <a:off x="4593050" y="3097624"/>
                    <a:ext cx="1527350" cy="152735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מחבר ישר 17"/>
                  <p:cNvCxnSpPr>
                    <a:stCxn id="14" idx="1"/>
                    <a:endCxn id="14" idx="5"/>
                  </p:cNvCxnSpPr>
                  <p:nvPr/>
                </p:nvCxnSpPr>
                <p:spPr>
                  <a:xfrm>
                    <a:off x="4593050" y="3097624"/>
                    <a:ext cx="1527350" cy="152735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אליפסה 18"/>
                  <p:cNvSpPr/>
                  <p:nvPr/>
                </p:nvSpPr>
                <p:spPr>
                  <a:xfrm>
                    <a:off x="6016573" y="3070275"/>
                    <a:ext cx="114451" cy="10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אליפסה 19"/>
                  <p:cNvSpPr/>
                  <p:nvPr/>
                </p:nvSpPr>
                <p:spPr>
                  <a:xfrm>
                    <a:off x="5300958" y="2802148"/>
                    <a:ext cx="113743" cy="937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אליפסה 20"/>
                  <p:cNvSpPr/>
                  <p:nvPr/>
                </p:nvSpPr>
                <p:spPr>
                  <a:xfrm>
                    <a:off x="6311828" y="3810392"/>
                    <a:ext cx="122682" cy="1316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אליפסה 21"/>
                  <p:cNvSpPr/>
                  <p:nvPr/>
                </p:nvSpPr>
                <p:spPr>
                  <a:xfrm>
                    <a:off x="6028854" y="4534051"/>
                    <a:ext cx="103213" cy="12024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אליפסה 22"/>
                  <p:cNvSpPr/>
                  <p:nvPr/>
                </p:nvSpPr>
                <p:spPr>
                  <a:xfrm>
                    <a:off x="5300958" y="4846218"/>
                    <a:ext cx="114748" cy="918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9" name="Text Box 8"/>
                <p:cNvSpPr txBox="1">
                  <a:spLocks noChangeArrowheads="1"/>
                </p:cNvSpPr>
                <p:nvPr/>
              </p:nvSpPr>
              <p:spPr bwMode="auto">
                <a:xfrm>
                  <a:off x="6026099" y="2879825"/>
                  <a:ext cx="303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E</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9"/>
                <p:cNvSpPr txBox="1">
                  <a:spLocks noChangeArrowheads="1"/>
                </p:cNvSpPr>
                <p:nvPr/>
              </p:nvSpPr>
              <p:spPr bwMode="auto">
                <a:xfrm>
                  <a:off x="6016574" y="4594175"/>
                  <a:ext cx="3635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D</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10"/>
                <p:cNvSpPr txBox="1">
                  <a:spLocks noChangeArrowheads="1"/>
                </p:cNvSpPr>
                <p:nvPr/>
              </p:nvSpPr>
              <p:spPr bwMode="auto">
                <a:xfrm>
                  <a:off x="5112493" y="4905375"/>
                  <a:ext cx="303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A</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11"/>
                <p:cNvSpPr txBox="1">
                  <a:spLocks noChangeArrowheads="1"/>
                </p:cNvSpPr>
                <p:nvPr/>
              </p:nvSpPr>
              <p:spPr bwMode="auto">
                <a:xfrm>
                  <a:off x="6400006" y="3765600"/>
                  <a:ext cx="303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B</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12"/>
                <p:cNvSpPr txBox="1">
                  <a:spLocks noChangeArrowheads="1"/>
                </p:cNvSpPr>
                <p:nvPr/>
              </p:nvSpPr>
              <p:spPr bwMode="auto">
                <a:xfrm>
                  <a:off x="5211712" y="2551112"/>
                  <a:ext cx="30321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C</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 name="Text Box 2"/>
              <p:cNvSpPr txBox="1">
                <a:spLocks noChangeArrowheads="1"/>
              </p:cNvSpPr>
              <p:nvPr/>
            </p:nvSpPr>
            <p:spPr bwMode="auto">
              <a:xfrm>
                <a:off x="4611686" y="2863800"/>
                <a:ext cx="42545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6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sym typeface="Symbol" pitchFamily="18" charset="2"/>
                  </a:rPr>
                  <a:t></a:t>
                </a:r>
                <a:endParaRPr kumimoji="0" lang="he-IL" altLang="he-I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2"/>
              <p:cNvSpPr txBox="1">
                <a:spLocks noChangeArrowheads="1"/>
              </p:cNvSpPr>
              <p:nvPr/>
            </p:nvSpPr>
            <p:spPr bwMode="auto">
              <a:xfrm>
                <a:off x="4622700" y="3562300"/>
                <a:ext cx="42545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6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sym typeface="Symbol" pitchFamily="18" charset="2"/>
                  </a:rPr>
                  <a:t></a:t>
                </a:r>
                <a:endParaRPr kumimoji="0" lang="he-IL" altLang="he-IL" sz="16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7" name="Line 5"/>
            <p:cNvSpPr>
              <a:spLocks noChangeShapeType="1"/>
            </p:cNvSpPr>
            <p:nvPr/>
          </p:nvSpPr>
          <p:spPr bwMode="auto">
            <a:xfrm flipH="1">
              <a:off x="3292525" y="3183630"/>
              <a:ext cx="2627" cy="446881"/>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8" name="Text Box 6"/>
            <p:cNvSpPr txBox="1">
              <a:spLocks noChangeArrowheads="1"/>
            </p:cNvSpPr>
            <p:nvPr/>
          </p:nvSpPr>
          <p:spPr bwMode="auto">
            <a:xfrm>
              <a:off x="3207788" y="3408162"/>
              <a:ext cx="49694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mg</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grpSp>
      <p:graphicFrame>
        <p:nvGraphicFramePr>
          <p:cNvPr id="29" name="אובייקט 28"/>
          <p:cNvGraphicFramePr>
            <a:graphicFrameLocks noChangeAspect="1"/>
          </p:cNvGraphicFramePr>
          <p:nvPr>
            <p:extLst/>
          </p:nvPr>
        </p:nvGraphicFramePr>
        <p:xfrm>
          <a:off x="4894743" y="5909709"/>
          <a:ext cx="1076325" cy="476250"/>
        </p:xfrm>
        <a:graphic>
          <a:graphicData uri="http://schemas.openxmlformats.org/presentationml/2006/ole">
            <mc:AlternateContent xmlns:mc="http://schemas.openxmlformats.org/markup-compatibility/2006">
              <mc:Choice xmlns:v="urn:schemas-microsoft-com:vml" Requires="v">
                <p:oleObj spid="_x0000_s11269" name="משוואה" r:id="rId9" imgW="571252" imgH="253890" progId="Equation.3">
                  <p:embed/>
                </p:oleObj>
              </mc:Choice>
              <mc:Fallback>
                <p:oleObj name="משוואה" r:id="rId9" imgW="571252" imgH="25389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4743" y="5909709"/>
                        <a:ext cx="107632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קשת 30"/>
          <p:cNvSpPr/>
          <p:nvPr/>
        </p:nvSpPr>
        <p:spPr>
          <a:xfrm rot="19585339">
            <a:off x="1972614" y="3292113"/>
            <a:ext cx="758925" cy="933250"/>
          </a:xfrm>
          <a:prstGeom prst="arc">
            <a:avLst>
              <a:gd name="adj1" fmla="val 15216545"/>
              <a:gd name="adj2" fmla="val 20247188"/>
            </a:avLst>
          </a:prstGeom>
          <a:ln>
            <a:solidFill>
              <a:srgbClr val="C00000"/>
            </a:solidFill>
            <a:headEnd type="triangl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2" name="קשת 31"/>
          <p:cNvSpPr/>
          <p:nvPr/>
        </p:nvSpPr>
        <p:spPr>
          <a:xfrm rot="8624125">
            <a:off x="1839265" y="3705990"/>
            <a:ext cx="758925" cy="933250"/>
          </a:xfrm>
          <a:prstGeom prst="arc">
            <a:avLst>
              <a:gd name="adj1" fmla="val 15216545"/>
              <a:gd name="adj2" fmla="val 20247188"/>
            </a:avLst>
          </a:prstGeom>
          <a:ln>
            <a:solidFill>
              <a:srgbClr val="C00000"/>
            </a:solidFill>
            <a:headEnd type="triangl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3" name="Line 5"/>
          <p:cNvSpPr>
            <a:spLocks noChangeShapeType="1"/>
          </p:cNvSpPr>
          <p:nvPr/>
        </p:nvSpPr>
        <p:spPr bwMode="auto">
          <a:xfrm flipH="1">
            <a:off x="3042338" y="3100676"/>
            <a:ext cx="2627" cy="446881"/>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4" name="Text Box 6"/>
          <p:cNvSpPr txBox="1">
            <a:spLocks noChangeArrowheads="1"/>
          </p:cNvSpPr>
          <p:nvPr/>
        </p:nvSpPr>
        <p:spPr bwMode="auto">
          <a:xfrm>
            <a:off x="2801539" y="3434681"/>
            <a:ext cx="49694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mg</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35" name="Line 5"/>
          <p:cNvSpPr>
            <a:spLocks noChangeShapeType="1"/>
          </p:cNvSpPr>
          <p:nvPr/>
        </p:nvSpPr>
        <p:spPr bwMode="auto">
          <a:xfrm flipH="1">
            <a:off x="2305818" y="2803659"/>
            <a:ext cx="2627" cy="446881"/>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6" name="Text Box 6"/>
          <p:cNvSpPr txBox="1">
            <a:spLocks noChangeArrowheads="1"/>
          </p:cNvSpPr>
          <p:nvPr/>
        </p:nvSpPr>
        <p:spPr bwMode="auto">
          <a:xfrm>
            <a:off x="2221081" y="3028191"/>
            <a:ext cx="49694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mg</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37" name="Line 5"/>
          <p:cNvSpPr>
            <a:spLocks noChangeShapeType="1"/>
          </p:cNvSpPr>
          <p:nvPr/>
        </p:nvSpPr>
        <p:spPr bwMode="auto">
          <a:xfrm flipH="1">
            <a:off x="2305818" y="4950501"/>
            <a:ext cx="2627" cy="446881"/>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8" name="Text Box 6"/>
          <p:cNvSpPr txBox="1">
            <a:spLocks noChangeArrowheads="1"/>
          </p:cNvSpPr>
          <p:nvPr/>
        </p:nvSpPr>
        <p:spPr bwMode="auto">
          <a:xfrm>
            <a:off x="2221081" y="5175033"/>
            <a:ext cx="49694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mg</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39" name="Line 5"/>
          <p:cNvSpPr>
            <a:spLocks noChangeShapeType="1"/>
          </p:cNvSpPr>
          <p:nvPr/>
        </p:nvSpPr>
        <p:spPr bwMode="auto">
          <a:xfrm flipH="1">
            <a:off x="3068218" y="4653062"/>
            <a:ext cx="2627" cy="446881"/>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40" name="Text Box 6"/>
          <p:cNvSpPr txBox="1">
            <a:spLocks noChangeArrowheads="1"/>
          </p:cNvSpPr>
          <p:nvPr/>
        </p:nvSpPr>
        <p:spPr bwMode="auto">
          <a:xfrm>
            <a:off x="2983481" y="4877594"/>
            <a:ext cx="49694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mg</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Tree>
    <p:extLst>
      <p:ext uri="{BB962C8B-B14F-4D97-AF65-F5344CB8AC3E}">
        <p14:creationId xmlns:p14="http://schemas.microsoft.com/office/powerpoint/2010/main" val="146141748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המשך תאוצה משיקית</a:t>
            </a:r>
            <a:endParaRPr lang="he-IL" dirty="0">
              <a:solidFill>
                <a:srgbClr val="FF0000"/>
              </a:solidFill>
            </a:endParaRPr>
          </a:p>
        </p:txBody>
      </p:sp>
      <p:sp>
        <p:nvSpPr>
          <p:cNvPr id="3" name="מציין מיקום תוכן 2"/>
          <p:cNvSpPr>
            <a:spLocks noGrp="1"/>
          </p:cNvSpPr>
          <p:nvPr>
            <p:ph idx="1"/>
          </p:nvPr>
        </p:nvSpPr>
        <p:spPr>
          <a:xfrm>
            <a:off x="123825" y="781050"/>
            <a:ext cx="8833232" cy="5714641"/>
          </a:xfrm>
        </p:spPr>
        <p:txBody>
          <a:bodyPr/>
          <a:lstStyle/>
          <a:p>
            <a:pPr marL="0" indent="0">
              <a:lnSpc>
                <a:spcPct val="150000"/>
              </a:lnSpc>
              <a:spcBef>
                <a:spcPts val="0"/>
              </a:spcBef>
              <a:buNone/>
            </a:pPr>
            <a:r>
              <a:rPr lang="he-IL" dirty="0" smtClean="0"/>
              <a:t>ניתוח </a:t>
            </a:r>
            <a:r>
              <a:rPr lang="he-IL" dirty="0"/>
              <a:t>בנקודה </a:t>
            </a:r>
            <a:r>
              <a:rPr lang="en-US" dirty="0" smtClean="0">
                <a:latin typeface="Times New Roman" panose="02020603050405020304" pitchFamily="18" charset="0"/>
                <a:cs typeface="Times New Roman" panose="02020603050405020304" pitchFamily="18" charset="0"/>
              </a:rPr>
              <a:t>D</a:t>
            </a:r>
            <a:r>
              <a:rPr lang="he-IL" dirty="0" smtClean="0"/>
              <a:t> </a:t>
            </a:r>
            <a:r>
              <a:rPr lang="he-IL" dirty="0"/>
              <a:t>:</a:t>
            </a:r>
          </a:p>
          <a:p>
            <a:pPr marL="0" indent="0">
              <a:lnSpc>
                <a:spcPct val="150000"/>
              </a:lnSpc>
              <a:spcBef>
                <a:spcPts val="0"/>
              </a:spcBef>
              <a:buNone/>
            </a:pPr>
            <a:endParaRPr lang="he-IL" dirty="0" smtClean="0"/>
          </a:p>
          <a:p>
            <a:pPr marL="0" indent="0">
              <a:lnSpc>
                <a:spcPct val="150000"/>
              </a:lnSpc>
              <a:spcBef>
                <a:spcPts val="0"/>
              </a:spcBef>
              <a:buNone/>
            </a:pPr>
            <a:endParaRPr lang="he-IL" dirty="0"/>
          </a:p>
          <a:p>
            <a:pPr marL="0" indent="0">
              <a:lnSpc>
                <a:spcPct val="150000"/>
              </a:lnSpc>
              <a:spcBef>
                <a:spcPts val="0"/>
              </a:spcBef>
              <a:buNone/>
            </a:pPr>
            <a:endParaRPr lang="he-IL" dirty="0" smtClean="0"/>
          </a:p>
          <a:p>
            <a:pPr marL="0" indent="0">
              <a:lnSpc>
                <a:spcPct val="150000"/>
              </a:lnSpc>
              <a:spcBef>
                <a:spcPts val="0"/>
              </a:spcBef>
              <a:buNone/>
            </a:pPr>
            <a:r>
              <a:rPr lang="he-IL" dirty="0" smtClean="0"/>
              <a:t>ניתוח </a:t>
            </a:r>
            <a:r>
              <a:rPr lang="he-IL" dirty="0"/>
              <a:t>בנקודה </a:t>
            </a:r>
            <a:r>
              <a:rPr lang="en-US" dirty="0">
                <a:latin typeface="Times New Roman" panose="02020603050405020304" pitchFamily="18" charset="0"/>
                <a:cs typeface="Times New Roman" panose="02020603050405020304" pitchFamily="18" charset="0"/>
              </a:rPr>
              <a:t>E</a:t>
            </a:r>
            <a:r>
              <a:rPr lang="he-IL" dirty="0" smtClean="0"/>
              <a:t> :</a:t>
            </a:r>
          </a:p>
          <a:p>
            <a:pPr marL="0" indent="0">
              <a:lnSpc>
                <a:spcPct val="150000"/>
              </a:lnSpc>
              <a:spcBef>
                <a:spcPts val="0"/>
              </a:spcBef>
              <a:buNone/>
            </a:pPr>
            <a:endParaRPr lang="he-IL" dirty="0" smtClean="0"/>
          </a:p>
          <a:p>
            <a:pPr marL="0" indent="0">
              <a:lnSpc>
                <a:spcPct val="150000"/>
              </a:lnSpc>
              <a:spcBef>
                <a:spcPts val="0"/>
              </a:spcBef>
              <a:buNone/>
            </a:pPr>
            <a:endParaRPr lang="he-IL" dirty="0" smtClean="0"/>
          </a:p>
          <a:p>
            <a:pPr marL="0" indent="0">
              <a:lnSpc>
                <a:spcPct val="150000"/>
              </a:lnSpc>
              <a:spcBef>
                <a:spcPts val="0"/>
              </a:spcBef>
              <a:buNone/>
            </a:pPr>
            <a:endParaRPr lang="he-IL" dirty="0" smtClean="0"/>
          </a:p>
          <a:p>
            <a:pPr marL="0" indent="0">
              <a:lnSpc>
                <a:spcPct val="150000"/>
              </a:lnSpc>
              <a:spcBef>
                <a:spcPts val="0"/>
              </a:spcBef>
              <a:buNone/>
            </a:pPr>
            <a:endParaRPr lang="he-IL" dirty="0" smtClean="0"/>
          </a:p>
          <a:p>
            <a:pPr marL="0" indent="0">
              <a:lnSpc>
                <a:spcPct val="150000"/>
              </a:lnSpc>
              <a:spcBef>
                <a:spcPts val="0"/>
              </a:spcBef>
              <a:buNone/>
            </a:pPr>
            <a:endParaRPr lang="he-IL" dirty="0" smtClean="0">
              <a:solidFill>
                <a:srgbClr val="FF0000"/>
              </a:solidFill>
            </a:endParaRPr>
          </a:p>
          <a:p>
            <a:pPr marL="0" indent="0">
              <a:lnSpc>
                <a:spcPct val="150000"/>
              </a:lnSpc>
              <a:spcBef>
                <a:spcPts val="0"/>
              </a:spcBef>
              <a:buNone/>
            </a:pPr>
            <a:r>
              <a:rPr lang="he-IL" dirty="0" smtClean="0">
                <a:solidFill>
                  <a:srgbClr val="FF0000"/>
                </a:solidFill>
              </a:rPr>
              <a:t>הזווית </a:t>
            </a:r>
            <a:r>
              <a:rPr lang="he-IL" dirty="0" smtClean="0">
                <a:solidFill>
                  <a:srgbClr val="FF0000"/>
                </a:solidFill>
                <a:sym typeface="Symbol"/>
              </a:rPr>
              <a:t> היא הזווית בין הרדיוס לבין הקוטר האנכי.</a:t>
            </a:r>
          </a:p>
          <a:p>
            <a:pPr marL="0" indent="0">
              <a:lnSpc>
                <a:spcPct val="150000"/>
              </a:lnSpc>
              <a:spcBef>
                <a:spcPts val="0"/>
              </a:spcBef>
              <a:buNone/>
            </a:pPr>
            <a:endParaRPr lang="he-IL" dirty="0" smtClean="0"/>
          </a:p>
          <a:p>
            <a:pPr marL="0" indent="0">
              <a:lnSpc>
                <a:spcPct val="150000"/>
              </a:lnSpc>
              <a:spcBef>
                <a:spcPts val="0"/>
              </a:spcBef>
              <a:buNone/>
            </a:pPr>
            <a:r>
              <a:rPr lang="he-IL" dirty="0" smtClean="0"/>
              <a:t>מסקנה: ניתן להתייחס לנקודות שונות של המעגל כעל תנועה במישור משופע שזוויתו </a:t>
            </a:r>
            <a:r>
              <a:rPr lang="he-IL" dirty="0" smtClean="0">
                <a:sym typeface="Symbol"/>
              </a:rPr>
              <a:t></a:t>
            </a:r>
            <a:r>
              <a:rPr lang="he-IL" dirty="0" smtClean="0"/>
              <a:t>.</a:t>
            </a:r>
          </a:p>
          <a:p>
            <a:pPr marL="0" indent="0">
              <a:lnSpc>
                <a:spcPct val="150000"/>
              </a:lnSpc>
              <a:spcBef>
                <a:spcPts val="0"/>
              </a:spcBef>
              <a:buNone/>
            </a:pPr>
            <a:endParaRPr lang="he-IL" dirty="0"/>
          </a:p>
          <a:p>
            <a:pPr marL="0" indent="0">
              <a:lnSpc>
                <a:spcPct val="150000"/>
              </a:lnSpc>
              <a:spcBef>
                <a:spcPts val="0"/>
              </a:spcBef>
              <a:buNone/>
            </a:pPr>
            <a:endParaRPr lang="he-IL" dirty="0" smtClean="0"/>
          </a:p>
          <a:p>
            <a:pPr marL="0" indent="0">
              <a:lnSpc>
                <a:spcPct val="150000"/>
              </a:lnSpc>
              <a:spcBef>
                <a:spcPts val="0"/>
              </a:spcBef>
              <a:buNone/>
            </a:pPr>
            <a:endParaRPr lang="he-IL" dirty="0"/>
          </a:p>
          <a:p>
            <a:pPr marL="0" indent="0">
              <a:lnSpc>
                <a:spcPct val="150000"/>
              </a:lnSpc>
              <a:spcBef>
                <a:spcPts val="0"/>
              </a:spcBef>
              <a:buNone/>
            </a:pPr>
            <a:endParaRPr lang="he-IL" dirty="0" smtClean="0"/>
          </a:p>
          <a:p>
            <a:pPr marL="0" indent="0">
              <a:lnSpc>
                <a:spcPct val="150000"/>
              </a:lnSpc>
              <a:spcBef>
                <a:spcPts val="0"/>
              </a:spcBef>
              <a:buNone/>
            </a:pPr>
            <a:endParaRPr lang="he-IL" dirty="0"/>
          </a:p>
          <a:p>
            <a:pPr marL="0" indent="0">
              <a:lnSpc>
                <a:spcPct val="150000"/>
              </a:lnSpc>
              <a:spcBef>
                <a:spcPts val="0"/>
              </a:spcBef>
              <a:buNone/>
            </a:pPr>
            <a:endParaRPr lang="he-IL" dirty="0" smtClean="0"/>
          </a:p>
          <a:p>
            <a:pPr marL="0" indent="0">
              <a:lnSpc>
                <a:spcPct val="150000"/>
              </a:lnSpc>
              <a:spcBef>
                <a:spcPts val="0"/>
              </a:spcBef>
              <a:buNone/>
            </a:pPr>
            <a:endParaRPr lang="he-IL" dirty="0"/>
          </a:p>
          <a:p>
            <a:pPr marL="0" indent="0">
              <a:lnSpc>
                <a:spcPct val="150000"/>
              </a:lnSpc>
              <a:spcBef>
                <a:spcPts val="0"/>
              </a:spcBef>
              <a:buNone/>
            </a:pPr>
            <a:endParaRPr lang="he-IL" dirty="0" smtClean="0"/>
          </a:p>
          <a:p>
            <a:pPr marL="0" indent="0">
              <a:lnSpc>
                <a:spcPct val="150000"/>
              </a:lnSpc>
              <a:spcBef>
                <a:spcPts val="0"/>
              </a:spcBef>
              <a:buNone/>
            </a:pPr>
            <a:endParaRPr lang="he-IL" dirty="0"/>
          </a:p>
        </p:txBody>
      </p:sp>
      <p:graphicFrame>
        <p:nvGraphicFramePr>
          <p:cNvPr id="25" name="אובייקט 24"/>
          <p:cNvGraphicFramePr>
            <a:graphicFrameLocks noChangeAspect="1"/>
          </p:cNvGraphicFramePr>
          <p:nvPr>
            <p:extLst/>
          </p:nvPr>
        </p:nvGraphicFramePr>
        <p:xfrm>
          <a:off x="4759325" y="1069031"/>
          <a:ext cx="1408113" cy="404813"/>
        </p:xfrm>
        <a:graphic>
          <a:graphicData uri="http://schemas.openxmlformats.org/presentationml/2006/ole">
            <mc:AlternateContent xmlns:mc="http://schemas.openxmlformats.org/markup-compatibility/2006">
              <mc:Choice xmlns:v="urn:schemas-microsoft-com:vml" Requires="v">
                <p:oleObj spid="_x0000_s12290" name="משוואה" r:id="rId3" imgW="748975" imgH="215806" progId="Equation.3">
                  <p:embed/>
                </p:oleObj>
              </mc:Choice>
              <mc:Fallback>
                <p:oleObj name="משוואה" r:id="rId3" imgW="748975"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9325" y="1069031"/>
                        <a:ext cx="1408113"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אובייקט 25"/>
          <p:cNvGraphicFramePr>
            <a:graphicFrameLocks noChangeAspect="1"/>
          </p:cNvGraphicFramePr>
          <p:nvPr>
            <p:extLst/>
          </p:nvPr>
        </p:nvGraphicFramePr>
        <p:xfrm>
          <a:off x="4625975" y="1536700"/>
          <a:ext cx="2171700" cy="904875"/>
        </p:xfrm>
        <a:graphic>
          <a:graphicData uri="http://schemas.openxmlformats.org/presentationml/2006/ole">
            <mc:AlternateContent xmlns:mc="http://schemas.openxmlformats.org/markup-compatibility/2006">
              <mc:Choice xmlns:v="urn:schemas-microsoft-com:vml" Requires="v">
                <p:oleObj spid="_x0000_s12291" name="Equation" r:id="rId5" imgW="1155600" imgH="482400" progId="Equation.DSMT4">
                  <p:embed/>
                </p:oleObj>
              </mc:Choice>
              <mc:Fallback>
                <p:oleObj name="Equation" r:id="rId5" imgW="1155600" imgH="482400" progId="Equation.DSMT4">
                  <p:embed/>
                  <p:pic>
                    <p:nvPicPr>
                      <p:cNvPr id="0" name=""/>
                      <p:cNvPicPr>
                        <a:picLocks noChangeAspect="1" noChangeArrowheads="1"/>
                      </p:cNvPicPr>
                      <p:nvPr/>
                    </p:nvPicPr>
                    <p:blipFill>
                      <a:blip r:embed="rId6"/>
                      <a:srcRect/>
                      <a:stretch>
                        <a:fillRect/>
                      </a:stretch>
                    </p:blipFill>
                    <p:spPr bwMode="auto">
                      <a:xfrm>
                        <a:off x="4625975" y="1536700"/>
                        <a:ext cx="2171700"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אובייקט 34"/>
          <p:cNvGraphicFramePr>
            <a:graphicFrameLocks noChangeAspect="1"/>
          </p:cNvGraphicFramePr>
          <p:nvPr>
            <p:extLst/>
          </p:nvPr>
        </p:nvGraphicFramePr>
        <p:xfrm>
          <a:off x="4962525" y="3054451"/>
          <a:ext cx="1408113" cy="404812"/>
        </p:xfrm>
        <a:graphic>
          <a:graphicData uri="http://schemas.openxmlformats.org/presentationml/2006/ole">
            <mc:AlternateContent xmlns:mc="http://schemas.openxmlformats.org/markup-compatibility/2006">
              <mc:Choice xmlns:v="urn:schemas-microsoft-com:vml" Requires="v">
                <p:oleObj spid="_x0000_s12292" name="משוואה" r:id="rId7" imgW="748975" imgH="215806" progId="Equation.3">
                  <p:embed/>
                </p:oleObj>
              </mc:Choice>
              <mc:Fallback>
                <p:oleObj name="משוואה" r:id="rId7" imgW="748975"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525" y="3054451"/>
                        <a:ext cx="1408113"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 name="אובייקט 35"/>
          <p:cNvGraphicFramePr>
            <a:graphicFrameLocks noChangeAspect="1"/>
          </p:cNvGraphicFramePr>
          <p:nvPr>
            <p:extLst/>
          </p:nvPr>
        </p:nvGraphicFramePr>
        <p:xfrm>
          <a:off x="4637088" y="3481388"/>
          <a:ext cx="2173287" cy="904875"/>
        </p:xfrm>
        <a:graphic>
          <a:graphicData uri="http://schemas.openxmlformats.org/presentationml/2006/ole">
            <mc:AlternateContent xmlns:mc="http://schemas.openxmlformats.org/markup-compatibility/2006">
              <mc:Choice xmlns:v="urn:schemas-microsoft-com:vml" Requires="v">
                <p:oleObj spid="_x0000_s12293" name="Equation" r:id="rId8" imgW="1155600" imgH="482400" progId="Equation.DSMT4">
                  <p:embed/>
                </p:oleObj>
              </mc:Choice>
              <mc:Fallback>
                <p:oleObj name="Equation" r:id="rId8" imgW="1155600" imgH="482400" progId="Equation.DSMT4">
                  <p:embed/>
                  <p:pic>
                    <p:nvPicPr>
                      <p:cNvPr id="0" name=""/>
                      <p:cNvPicPr>
                        <a:picLocks noChangeAspect="1" noChangeArrowheads="1"/>
                      </p:cNvPicPr>
                      <p:nvPr/>
                    </p:nvPicPr>
                    <p:blipFill>
                      <a:blip r:embed="rId9"/>
                      <a:srcRect/>
                      <a:stretch>
                        <a:fillRect/>
                      </a:stretch>
                    </p:blipFill>
                    <p:spPr bwMode="auto">
                      <a:xfrm>
                        <a:off x="4637088" y="3481388"/>
                        <a:ext cx="2173287"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4" name="קבוצה 23"/>
          <p:cNvGrpSpPr/>
          <p:nvPr/>
        </p:nvGrpSpPr>
        <p:grpSpPr>
          <a:xfrm>
            <a:off x="1146713" y="1766144"/>
            <a:ext cx="2791274" cy="2872531"/>
            <a:chOff x="1146713" y="1766144"/>
            <a:chExt cx="2791274" cy="2872531"/>
          </a:xfrm>
        </p:grpSpPr>
        <p:grpSp>
          <p:nvGrpSpPr>
            <p:cNvPr id="41" name="קבוצה 40"/>
            <p:cNvGrpSpPr/>
            <p:nvPr/>
          </p:nvGrpSpPr>
          <p:grpSpPr>
            <a:xfrm>
              <a:off x="1146713" y="1766144"/>
              <a:ext cx="2791274" cy="2872531"/>
              <a:chOff x="912312" y="891331"/>
              <a:chExt cx="2791274" cy="2872531"/>
            </a:xfrm>
          </p:grpSpPr>
          <p:grpSp>
            <p:nvGrpSpPr>
              <p:cNvPr id="30" name="קבוצה 29"/>
              <p:cNvGrpSpPr/>
              <p:nvPr/>
            </p:nvGrpSpPr>
            <p:grpSpPr>
              <a:xfrm>
                <a:off x="912312" y="891331"/>
                <a:ext cx="2397919" cy="2872531"/>
                <a:chOff x="1132977" y="1867593"/>
                <a:chExt cx="2397919" cy="2872531"/>
              </a:xfrm>
            </p:grpSpPr>
            <p:grpSp>
              <p:nvGrpSpPr>
                <p:cNvPr id="4" name="קבוצה 3"/>
                <p:cNvGrpSpPr/>
                <p:nvPr/>
              </p:nvGrpSpPr>
              <p:grpSpPr>
                <a:xfrm>
                  <a:off x="1132977" y="1867593"/>
                  <a:ext cx="2397919" cy="2686820"/>
                  <a:chOff x="3635325" y="2036762"/>
                  <a:chExt cx="2397919" cy="2686820"/>
                </a:xfrm>
              </p:grpSpPr>
              <p:grpSp>
                <p:nvGrpSpPr>
                  <p:cNvPr id="5" name="קבוצה 4"/>
                  <p:cNvGrpSpPr/>
                  <p:nvPr/>
                </p:nvGrpSpPr>
                <p:grpSpPr>
                  <a:xfrm>
                    <a:off x="3635325" y="2036762"/>
                    <a:ext cx="2397919" cy="2686820"/>
                    <a:chOff x="4276725" y="2522537"/>
                    <a:chExt cx="2397919" cy="2686820"/>
                  </a:xfrm>
                </p:grpSpPr>
                <p:grpSp>
                  <p:nvGrpSpPr>
                    <p:cNvPr id="8" name="קבוצה 7"/>
                    <p:cNvGrpSpPr/>
                    <p:nvPr/>
                  </p:nvGrpSpPr>
                  <p:grpSpPr>
                    <a:xfrm>
                      <a:off x="4276725" y="2781300"/>
                      <a:ext cx="2339437" cy="2270868"/>
                      <a:chOff x="4276725" y="2781300"/>
                      <a:chExt cx="2339437" cy="2270868"/>
                    </a:xfrm>
                  </p:grpSpPr>
                  <p:sp>
                    <p:nvSpPr>
                      <p:cNvPr id="14" name="אליפסה 13"/>
                      <p:cNvSpPr/>
                      <p:nvPr/>
                    </p:nvSpPr>
                    <p:spPr>
                      <a:xfrm>
                        <a:off x="4276725" y="2781300"/>
                        <a:ext cx="2160000" cy="216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5" name="מחבר ישר 14"/>
                      <p:cNvCxnSpPr>
                        <a:stCxn id="14" idx="2"/>
                        <a:endCxn id="14" idx="6"/>
                      </p:cNvCxnSpPr>
                      <p:nvPr/>
                    </p:nvCxnSpPr>
                    <p:spPr>
                      <a:xfrm>
                        <a:off x="4276725" y="3861300"/>
                        <a:ext cx="216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מחבר ישר 15"/>
                      <p:cNvCxnSpPr>
                        <a:stCxn id="14" idx="0"/>
                        <a:endCxn id="14" idx="4"/>
                      </p:cNvCxnSpPr>
                      <p:nvPr/>
                    </p:nvCxnSpPr>
                    <p:spPr>
                      <a:xfrm>
                        <a:off x="5356725" y="2781300"/>
                        <a:ext cx="0" cy="216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מחבר ישר 16"/>
                      <p:cNvCxnSpPr>
                        <a:stCxn id="14" idx="7"/>
                        <a:endCxn id="14" idx="3"/>
                      </p:cNvCxnSpPr>
                      <p:nvPr/>
                    </p:nvCxnSpPr>
                    <p:spPr>
                      <a:xfrm flipH="1">
                        <a:off x="4593050" y="3097624"/>
                        <a:ext cx="1527350" cy="152735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מחבר ישר 17"/>
                      <p:cNvCxnSpPr>
                        <a:stCxn id="14" idx="1"/>
                      </p:cNvCxnSpPr>
                      <p:nvPr/>
                    </p:nvCxnSpPr>
                    <p:spPr>
                      <a:xfrm>
                        <a:off x="4593050" y="3097624"/>
                        <a:ext cx="2023112" cy="195454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אליפסה 18"/>
                      <p:cNvSpPr/>
                      <p:nvPr/>
                    </p:nvSpPr>
                    <p:spPr>
                      <a:xfrm>
                        <a:off x="6023039" y="3070274"/>
                        <a:ext cx="117510" cy="1157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אליפסה 19"/>
                      <p:cNvSpPr/>
                      <p:nvPr/>
                    </p:nvSpPr>
                    <p:spPr>
                      <a:xfrm>
                        <a:off x="5284316" y="2790825"/>
                        <a:ext cx="141283" cy="13079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אליפסה 20"/>
                      <p:cNvSpPr/>
                      <p:nvPr/>
                    </p:nvSpPr>
                    <p:spPr>
                      <a:xfrm>
                        <a:off x="6313784" y="3796853"/>
                        <a:ext cx="129481" cy="1138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אליפסה 21"/>
                      <p:cNvSpPr/>
                      <p:nvPr/>
                    </p:nvSpPr>
                    <p:spPr>
                      <a:xfrm>
                        <a:off x="6050621" y="4469402"/>
                        <a:ext cx="124001" cy="1353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אליפסה 22"/>
                      <p:cNvSpPr/>
                      <p:nvPr/>
                    </p:nvSpPr>
                    <p:spPr>
                      <a:xfrm>
                        <a:off x="5296605" y="4814043"/>
                        <a:ext cx="128994" cy="1286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9" name="Text Box 8"/>
                    <p:cNvSpPr txBox="1">
                      <a:spLocks noChangeArrowheads="1"/>
                    </p:cNvSpPr>
                    <p:nvPr/>
                  </p:nvSpPr>
                  <p:spPr bwMode="auto">
                    <a:xfrm>
                      <a:off x="5997524" y="2860775"/>
                      <a:ext cx="303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E</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9"/>
                    <p:cNvSpPr txBox="1">
                      <a:spLocks noChangeArrowheads="1"/>
                    </p:cNvSpPr>
                    <p:nvPr/>
                  </p:nvSpPr>
                  <p:spPr bwMode="auto">
                    <a:xfrm>
                      <a:off x="6112621" y="4449177"/>
                      <a:ext cx="3635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D</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10"/>
                    <p:cNvSpPr txBox="1">
                      <a:spLocks noChangeArrowheads="1"/>
                    </p:cNvSpPr>
                    <p:nvPr/>
                  </p:nvSpPr>
                  <p:spPr bwMode="auto">
                    <a:xfrm>
                      <a:off x="5181950" y="4942657"/>
                      <a:ext cx="303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A</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11"/>
                    <p:cNvSpPr txBox="1">
                      <a:spLocks noChangeArrowheads="1"/>
                    </p:cNvSpPr>
                    <p:nvPr/>
                  </p:nvSpPr>
                  <p:spPr bwMode="auto">
                    <a:xfrm>
                      <a:off x="6371431" y="3746550"/>
                      <a:ext cx="303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B</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12"/>
                    <p:cNvSpPr txBox="1">
                      <a:spLocks noChangeArrowheads="1"/>
                    </p:cNvSpPr>
                    <p:nvPr/>
                  </p:nvSpPr>
                  <p:spPr bwMode="auto">
                    <a:xfrm>
                      <a:off x="5354587" y="2522537"/>
                      <a:ext cx="30321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C</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 name="Text Box 2"/>
                  <p:cNvSpPr txBox="1">
                    <a:spLocks noChangeArrowheads="1"/>
                  </p:cNvSpPr>
                  <p:nvPr/>
                </p:nvSpPr>
                <p:spPr bwMode="auto">
                  <a:xfrm>
                    <a:off x="4602161" y="2930475"/>
                    <a:ext cx="42545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6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sym typeface="Symbol" pitchFamily="18" charset="2"/>
                      </a:rPr>
                      <a:t></a:t>
                    </a:r>
                    <a:endParaRPr kumimoji="0" lang="he-IL" altLang="he-I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2"/>
                  <p:cNvSpPr txBox="1">
                    <a:spLocks noChangeArrowheads="1"/>
                  </p:cNvSpPr>
                  <p:nvPr/>
                </p:nvSpPr>
                <p:spPr bwMode="auto">
                  <a:xfrm>
                    <a:off x="4632225" y="3476575"/>
                    <a:ext cx="42545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6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sym typeface="Symbol" pitchFamily="18" charset="2"/>
                      </a:rPr>
                      <a:t></a:t>
                    </a:r>
                    <a:endParaRPr kumimoji="0" lang="he-IL" altLang="he-IL" sz="16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7" name="Line 5"/>
                <p:cNvSpPr>
                  <a:spLocks noChangeShapeType="1"/>
                </p:cNvSpPr>
                <p:nvPr/>
              </p:nvSpPr>
              <p:spPr bwMode="auto">
                <a:xfrm flipH="1">
                  <a:off x="2996199" y="3949809"/>
                  <a:ext cx="4348" cy="471254"/>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8" name="Text Box 6"/>
                <p:cNvSpPr txBox="1">
                  <a:spLocks noChangeArrowheads="1"/>
                </p:cNvSpPr>
                <p:nvPr/>
              </p:nvSpPr>
              <p:spPr bwMode="auto">
                <a:xfrm>
                  <a:off x="2736014" y="4397224"/>
                  <a:ext cx="49694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mg</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grpSp>
          <p:sp>
            <p:nvSpPr>
              <p:cNvPr id="32" name="Line 5"/>
              <p:cNvSpPr>
                <a:spLocks noChangeShapeType="1"/>
              </p:cNvSpPr>
              <p:nvPr/>
            </p:nvSpPr>
            <p:spPr bwMode="auto">
              <a:xfrm flipH="1">
                <a:off x="2565948" y="2973546"/>
                <a:ext cx="185357" cy="209291"/>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3" name="Text Box 2"/>
              <p:cNvSpPr txBox="1">
                <a:spLocks noChangeArrowheads="1"/>
              </p:cNvSpPr>
              <p:nvPr/>
            </p:nvSpPr>
            <p:spPr bwMode="auto">
              <a:xfrm>
                <a:off x="2640959" y="2964022"/>
                <a:ext cx="42545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2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sym typeface="Symbol" pitchFamily="18" charset="2"/>
                  </a:rPr>
                  <a:t></a:t>
                </a:r>
                <a:endParaRPr kumimoji="0" lang="he-IL" altLang="he-IL"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Text Box 6"/>
              <p:cNvSpPr txBox="1">
                <a:spLocks noChangeArrowheads="1"/>
              </p:cNvSpPr>
              <p:nvPr/>
            </p:nvSpPr>
            <p:spPr bwMode="auto">
              <a:xfrm>
                <a:off x="1849208" y="2887799"/>
                <a:ext cx="88304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mgsin</a:t>
                </a:r>
                <a:r>
                  <a:rPr kumimoji="0" lang="el-GR"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α</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37" name="Line 5"/>
              <p:cNvSpPr>
                <a:spLocks noChangeShapeType="1"/>
              </p:cNvSpPr>
              <p:nvPr/>
            </p:nvSpPr>
            <p:spPr bwMode="auto">
              <a:xfrm>
                <a:off x="2732257" y="1439068"/>
                <a:ext cx="0" cy="563362"/>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8" name="Text Box 6"/>
              <p:cNvSpPr txBox="1">
                <a:spLocks noChangeArrowheads="1"/>
              </p:cNvSpPr>
              <p:nvPr/>
            </p:nvSpPr>
            <p:spPr bwMode="auto">
              <a:xfrm>
                <a:off x="2438540" y="1900517"/>
                <a:ext cx="49694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mg</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39" name="Text Box 6"/>
              <p:cNvSpPr txBox="1">
                <a:spLocks noChangeArrowheads="1"/>
              </p:cNvSpPr>
              <p:nvPr/>
            </p:nvSpPr>
            <p:spPr bwMode="auto">
              <a:xfrm>
                <a:off x="2820537" y="1370113"/>
                <a:ext cx="88304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mgsin</a:t>
                </a:r>
                <a:r>
                  <a:rPr kumimoji="0" lang="el-GR"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α</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40" name="Line 5"/>
              <p:cNvSpPr>
                <a:spLocks noChangeShapeType="1"/>
              </p:cNvSpPr>
              <p:nvPr/>
            </p:nvSpPr>
            <p:spPr bwMode="auto">
              <a:xfrm>
                <a:off x="2751306" y="1450716"/>
                <a:ext cx="243268" cy="208121"/>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sp>
          <p:nvSpPr>
            <p:cNvPr id="46" name="קשת 45"/>
            <p:cNvSpPr/>
            <p:nvPr/>
          </p:nvSpPr>
          <p:spPr>
            <a:xfrm rot="19585339">
              <a:off x="1933377" y="2365195"/>
              <a:ext cx="758925" cy="933250"/>
            </a:xfrm>
            <a:prstGeom prst="arc">
              <a:avLst>
                <a:gd name="adj1" fmla="val 15216545"/>
                <a:gd name="adj2" fmla="val 20247188"/>
              </a:avLst>
            </a:prstGeom>
            <a:ln>
              <a:solidFill>
                <a:srgbClr val="C00000"/>
              </a:solidFill>
              <a:headEnd type="triangl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7" name="קשת 46"/>
            <p:cNvSpPr/>
            <p:nvPr/>
          </p:nvSpPr>
          <p:spPr>
            <a:xfrm rot="8624125">
              <a:off x="1800028" y="2942966"/>
              <a:ext cx="758925" cy="933250"/>
            </a:xfrm>
            <a:prstGeom prst="arc">
              <a:avLst>
                <a:gd name="adj1" fmla="val 15216545"/>
                <a:gd name="adj2" fmla="val 20247188"/>
              </a:avLst>
            </a:prstGeom>
            <a:ln>
              <a:solidFill>
                <a:srgbClr val="C00000"/>
              </a:solidFill>
              <a:headEnd type="triangl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grpSp>
      <p:sp>
        <p:nvSpPr>
          <p:cNvPr id="42" name="Text Box 2"/>
          <p:cNvSpPr txBox="1">
            <a:spLocks noChangeArrowheads="1"/>
          </p:cNvSpPr>
          <p:nvPr/>
        </p:nvSpPr>
        <p:spPr bwMode="auto">
          <a:xfrm>
            <a:off x="2820416" y="2497579"/>
            <a:ext cx="42545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2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sym typeface="Symbol" pitchFamily="18" charset="2"/>
              </a:rPr>
              <a:t></a:t>
            </a:r>
            <a:endParaRPr kumimoji="0" lang="he-IL" altLang="he-IL"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5" name="מחבר ישר 44"/>
          <p:cNvCxnSpPr/>
          <p:nvPr/>
        </p:nvCxnSpPr>
        <p:spPr>
          <a:xfrm flipH="1">
            <a:off x="2966658" y="2506752"/>
            <a:ext cx="262318" cy="32455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 name="מחבר ישר 47"/>
          <p:cNvCxnSpPr>
            <a:endCxn id="27" idx="1"/>
          </p:cNvCxnSpPr>
          <p:nvPr/>
        </p:nvCxnSpPr>
        <p:spPr>
          <a:xfrm flipH="1">
            <a:off x="3009935" y="4057650"/>
            <a:ext cx="256519" cy="26196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62910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סיכום – תאוצה משיקית בנקודות </a:t>
            </a:r>
            <a:r>
              <a:rPr lang="he-IL" dirty="0" smtClean="0"/>
              <a:t>שונות </a:t>
            </a:r>
            <a:br>
              <a:rPr lang="he-IL" dirty="0" smtClean="0"/>
            </a:br>
            <a:r>
              <a:rPr lang="he-IL" dirty="0"/>
              <a:t/>
            </a:r>
            <a:br>
              <a:rPr lang="he-IL" dirty="0"/>
            </a:br>
            <a:endParaRPr lang="he-IL" dirty="0"/>
          </a:p>
        </p:txBody>
      </p:sp>
      <p:sp>
        <p:nvSpPr>
          <p:cNvPr id="3" name="מציין מיקום תוכן 2"/>
          <p:cNvSpPr>
            <a:spLocks noGrp="1"/>
          </p:cNvSpPr>
          <p:nvPr>
            <p:ph idx="1"/>
          </p:nvPr>
        </p:nvSpPr>
        <p:spPr>
          <a:xfrm>
            <a:off x="539552" y="709067"/>
            <a:ext cx="8236530" cy="5882233"/>
          </a:xfrm>
        </p:spPr>
        <p:txBody>
          <a:bodyPr/>
          <a:lstStyle/>
          <a:p>
            <a:pPr marL="0" indent="0">
              <a:buNone/>
            </a:pP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a:p>
          <a:p>
            <a:pPr marL="0" indent="0">
              <a:buNone/>
            </a:pPr>
            <a:endParaRPr lang="en-US" dirty="0" smtClean="0"/>
          </a:p>
          <a:p>
            <a:pPr marL="0" indent="0">
              <a:buNone/>
            </a:pPr>
            <a:endParaRPr lang="he-IL" dirty="0" smtClean="0"/>
          </a:p>
          <a:p>
            <a:pPr marL="0" indent="0">
              <a:buNone/>
            </a:pPr>
            <a:endParaRPr lang="he-IL" dirty="0"/>
          </a:p>
          <a:p>
            <a:pPr marL="0" indent="0" algn="ctr">
              <a:lnSpc>
                <a:spcPct val="150000"/>
              </a:lnSpc>
              <a:spcBef>
                <a:spcPts val="0"/>
              </a:spcBef>
              <a:buNone/>
            </a:pPr>
            <a:r>
              <a:rPr lang="en-US" dirty="0" smtClean="0"/>
              <a:t>.</a:t>
            </a:r>
            <a:r>
              <a:rPr lang="en-US" dirty="0" smtClean="0">
                <a:latin typeface="Times New Roman" pitchFamily="18" charset="0"/>
                <a:cs typeface="Times New Roman" pitchFamily="18" charset="0"/>
              </a:rPr>
              <a:t>I</a:t>
            </a:r>
            <a:r>
              <a:rPr lang="he-IL" b="1" dirty="0" smtClean="0">
                <a:solidFill>
                  <a:schemeClr val="accent3">
                    <a:lumMod val="50000"/>
                  </a:schemeClr>
                </a:solidFill>
              </a:rPr>
              <a:t>התאוצה </a:t>
            </a:r>
            <a:r>
              <a:rPr lang="he-IL" b="1" dirty="0" err="1">
                <a:solidFill>
                  <a:schemeClr val="accent3">
                    <a:lumMod val="50000"/>
                  </a:schemeClr>
                </a:solidFill>
              </a:rPr>
              <a:t>המשיקית</a:t>
            </a:r>
            <a:r>
              <a:rPr lang="he-IL" b="1" dirty="0">
                <a:solidFill>
                  <a:schemeClr val="accent3">
                    <a:lumMod val="50000"/>
                  </a:schemeClr>
                </a:solidFill>
              </a:rPr>
              <a:t> </a:t>
            </a:r>
            <a:r>
              <a:rPr lang="he-IL" b="1" dirty="0" smtClean="0">
                <a:solidFill>
                  <a:schemeClr val="accent3">
                    <a:lumMod val="50000"/>
                  </a:schemeClr>
                </a:solidFill>
              </a:rPr>
              <a:t>היא מרבית </a:t>
            </a:r>
            <a:r>
              <a:rPr lang="he-IL" b="1" dirty="0">
                <a:solidFill>
                  <a:schemeClr val="accent3">
                    <a:lumMod val="50000"/>
                  </a:schemeClr>
                </a:solidFill>
              </a:rPr>
              <a:t>כאשר כוח הכובד פועל בכיוון המשיק למעגל</a:t>
            </a:r>
            <a:r>
              <a:rPr lang="he-IL" b="1" dirty="0" smtClean="0">
                <a:solidFill>
                  <a:schemeClr val="accent3">
                    <a:lumMod val="50000"/>
                  </a:schemeClr>
                </a:solidFill>
              </a:rPr>
              <a:t>.</a:t>
            </a:r>
            <a:endParaRPr lang="en-US" b="1" dirty="0" smtClean="0">
              <a:solidFill>
                <a:schemeClr val="accent3">
                  <a:lumMod val="50000"/>
                </a:schemeClr>
              </a:solidFill>
            </a:endParaRPr>
          </a:p>
          <a:p>
            <a:pPr marL="0" indent="0" algn="ctr">
              <a:lnSpc>
                <a:spcPct val="150000"/>
              </a:lnSpc>
              <a:spcBef>
                <a:spcPts val="0"/>
              </a:spcBef>
              <a:buNone/>
            </a:pPr>
            <a:endParaRPr lang="he-IL" b="1" dirty="0" smtClean="0">
              <a:solidFill>
                <a:schemeClr val="accent3">
                  <a:lumMod val="50000"/>
                </a:schemeClr>
              </a:solidFill>
            </a:endParaRPr>
          </a:p>
          <a:p>
            <a:pPr marL="0" indent="0" algn="ctr">
              <a:lnSpc>
                <a:spcPct val="150000"/>
              </a:lnSpc>
              <a:spcBef>
                <a:spcPts val="0"/>
              </a:spcBef>
              <a:buNone/>
            </a:pPr>
            <a:r>
              <a:rPr lang="en-US" b="1" dirty="0" smtClean="0">
                <a:solidFill>
                  <a:schemeClr val="accent3">
                    <a:lumMod val="50000"/>
                  </a:schemeClr>
                </a:solidFill>
              </a:rPr>
              <a:t>.</a:t>
            </a:r>
            <a:r>
              <a:rPr lang="en-US" b="1" dirty="0" smtClean="0">
                <a:solidFill>
                  <a:schemeClr val="accent3">
                    <a:lumMod val="50000"/>
                  </a:schemeClr>
                </a:solidFill>
                <a:latin typeface="Times New Roman" pitchFamily="18" charset="0"/>
                <a:cs typeface="Times New Roman" pitchFamily="18" charset="0"/>
              </a:rPr>
              <a:t>II</a:t>
            </a:r>
            <a:r>
              <a:rPr lang="he-IL" b="1" dirty="0" smtClean="0">
                <a:solidFill>
                  <a:schemeClr val="accent3">
                    <a:lumMod val="50000"/>
                  </a:schemeClr>
                </a:solidFill>
              </a:rPr>
              <a:t>התאוצה </a:t>
            </a:r>
            <a:r>
              <a:rPr lang="he-IL" b="1" dirty="0" err="1" smtClean="0">
                <a:solidFill>
                  <a:schemeClr val="accent3">
                    <a:lumMod val="50000"/>
                  </a:schemeClr>
                </a:solidFill>
              </a:rPr>
              <a:t>המשיקית</a:t>
            </a:r>
            <a:r>
              <a:rPr lang="he-IL" b="1" dirty="0" smtClean="0">
                <a:solidFill>
                  <a:schemeClr val="accent3">
                    <a:lumMod val="50000"/>
                  </a:schemeClr>
                </a:solidFill>
              </a:rPr>
              <a:t> היא מינימאלית, שווה לאפס, בנקודה העליונה והתחתונה</a:t>
            </a:r>
          </a:p>
          <a:p>
            <a:pPr marL="0" indent="0" algn="ctr">
              <a:lnSpc>
                <a:spcPct val="150000"/>
              </a:lnSpc>
              <a:spcBef>
                <a:spcPts val="0"/>
              </a:spcBef>
              <a:buNone/>
            </a:pPr>
            <a:r>
              <a:rPr lang="he-IL" b="1" dirty="0" smtClean="0">
                <a:solidFill>
                  <a:schemeClr val="accent3">
                    <a:lumMod val="50000"/>
                  </a:schemeClr>
                </a:solidFill>
              </a:rPr>
              <a:t> כי אין כלל רכיב של תאוצה בכיוון המשיק.</a:t>
            </a:r>
            <a:endParaRPr lang="en-US" b="1" dirty="0" smtClean="0">
              <a:solidFill>
                <a:schemeClr val="accent3">
                  <a:lumMod val="50000"/>
                </a:schemeClr>
              </a:solidFill>
            </a:endParaRPr>
          </a:p>
          <a:p>
            <a:pPr marL="0" indent="0">
              <a:lnSpc>
                <a:spcPct val="150000"/>
              </a:lnSpc>
              <a:spcBef>
                <a:spcPts val="0"/>
              </a:spcBef>
              <a:buNone/>
            </a:pPr>
            <a:endParaRPr lang="en-US" dirty="0"/>
          </a:p>
        </p:txBody>
      </p:sp>
      <p:grpSp>
        <p:nvGrpSpPr>
          <p:cNvPr id="5" name="קבוצה 4"/>
          <p:cNvGrpSpPr/>
          <p:nvPr/>
        </p:nvGrpSpPr>
        <p:grpSpPr>
          <a:xfrm>
            <a:off x="2665646" y="822733"/>
            <a:ext cx="4056342" cy="2947143"/>
            <a:chOff x="2741761" y="1303810"/>
            <a:chExt cx="4056342" cy="2947143"/>
          </a:xfrm>
        </p:grpSpPr>
        <p:grpSp>
          <p:nvGrpSpPr>
            <p:cNvPr id="51" name="קבוצה 50"/>
            <p:cNvGrpSpPr/>
            <p:nvPr/>
          </p:nvGrpSpPr>
          <p:grpSpPr>
            <a:xfrm>
              <a:off x="2741761" y="1303810"/>
              <a:ext cx="4056342" cy="2947143"/>
              <a:chOff x="2214151" y="1049963"/>
              <a:chExt cx="4056342" cy="2947143"/>
            </a:xfrm>
          </p:grpSpPr>
          <p:grpSp>
            <p:nvGrpSpPr>
              <p:cNvPr id="4" name="קבוצה 3"/>
              <p:cNvGrpSpPr/>
              <p:nvPr/>
            </p:nvGrpSpPr>
            <p:grpSpPr>
              <a:xfrm>
                <a:off x="2322151" y="1415307"/>
                <a:ext cx="3134024" cy="2251125"/>
                <a:chOff x="245263" y="1150094"/>
                <a:chExt cx="3134024" cy="2251125"/>
              </a:xfrm>
            </p:grpSpPr>
            <p:grpSp>
              <p:nvGrpSpPr>
                <p:cNvPr id="13" name="קבוצה 12"/>
                <p:cNvGrpSpPr/>
                <p:nvPr/>
              </p:nvGrpSpPr>
              <p:grpSpPr>
                <a:xfrm>
                  <a:off x="912312" y="1150094"/>
                  <a:ext cx="2466975" cy="2251125"/>
                  <a:chOff x="3635325" y="2295525"/>
                  <a:chExt cx="2466975" cy="2251125"/>
                </a:xfrm>
              </p:grpSpPr>
              <p:grpSp>
                <p:nvGrpSpPr>
                  <p:cNvPr id="19" name="קבוצה 18"/>
                  <p:cNvGrpSpPr/>
                  <p:nvPr/>
                </p:nvGrpSpPr>
                <p:grpSpPr>
                  <a:xfrm>
                    <a:off x="3635325" y="2295525"/>
                    <a:ext cx="2466975" cy="2251125"/>
                    <a:chOff x="4276725" y="2781300"/>
                    <a:chExt cx="2466975" cy="2251125"/>
                  </a:xfrm>
                </p:grpSpPr>
                <p:sp>
                  <p:nvSpPr>
                    <p:cNvPr id="25" name="אליפסה 24"/>
                    <p:cNvSpPr/>
                    <p:nvPr/>
                  </p:nvSpPr>
                  <p:spPr>
                    <a:xfrm>
                      <a:off x="4276725" y="2781300"/>
                      <a:ext cx="2466975" cy="2247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6" name="מחבר ישר 25"/>
                    <p:cNvCxnSpPr>
                      <a:stCxn id="25" idx="2"/>
                      <a:endCxn id="25" idx="6"/>
                    </p:cNvCxnSpPr>
                    <p:nvPr/>
                  </p:nvCxnSpPr>
                  <p:spPr>
                    <a:xfrm>
                      <a:off x="4276725" y="3905250"/>
                      <a:ext cx="246697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מחבר ישר 26"/>
                    <p:cNvCxnSpPr>
                      <a:stCxn id="25" idx="0"/>
                      <a:endCxn id="25" idx="4"/>
                    </p:cNvCxnSpPr>
                    <p:nvPr/>
                  </p:nvCxnSpPr>
                  <p:spPr>
                    <a:xfrm>
                      <a:off x="5510213" y="2781300"/>
                      <a:ext cx="0" cy="22479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מחבר ישר 27"/>
                    <p:cNvCxnSpPr>
                      <a:stCxn id="25" idx="7"/>
                      <a:endCxn id="25" idx="3"/>
                    </p:cNvCxnSpPr>
                    <p:nvPr/>
                  </p:nvCxnSpPr>
                  <p:spPr>
                    <a:xfrm flipH="1">
                      <a:off x="4638005" y="3110497"/>
                      <a:ext cx="1744415" cy="158950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מחבר ישר 28"/>
                    <p:cNvCxnSpPr>
                      <a:stCxn id="25" idx="1"/>
                      <a:endCxn id="25" idx="5"/>
                    </p:cNvCxnSpPr>
                    <p:nvPr/>
                  </p:nvCxnSpPr>
                  <p:spPr>
                    <a:xfrm>
                      <a:off x="4638005" y="3110497"/>
                      <a:ext cx="1744415" cy="158950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אליפסה 29"/>
                    <p:cNvSpPr/>
                    <p:nvPr/>
                  </p:nvSpPr>
                  <p:spPr>
                    <a:xfrm>
                      <a:off x="6181725" y="3079800"/>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אליפסה 30"/>
                    <p:cNvSpPr/>
                    <p:nvPr/>
                  </p:nvSpPr>
                  <p:spPr>
                    <a:xfrm>
                      <a:off x="5402212" y="2790825"/>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אליפסה 31"/>
                    <p:cNvSpPr/>
                    <p:nvPr/>
                  </p:nvSpPr>
                  <p:spPr>
                    <a:xfrm>
                      <a:off x="6527700" y="3825825"/>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אליפסה 32"/>
                    <p:cNvSpPr/>
                    <p:nvPr/>
                  </p:nvSpPr>
                  <p:spPr>
                    <a:xfrm>
                      <a:off x="6216600" y="4508400"/>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אליפסה 33"/>
                    <p:cNvSpPr/>
                    <p:nvPr/>
                  </p:nvSpPr>
                  <p:spPr>
                    <a:xfrm>
                      <a:off x="5397450" y="4816425"/>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7" name="Text Box 2"/>
                  <p:cNvSpPr txBox="1">
                    <a:spLocks noChangeArrowheads="1"/>
                  </p:cNvSpPr>
                  <p:nvPr/>
                </p:nvSpPr>
                <p:spPr bwMode="auto">
                  <a:xfrm>
                    <a:off x="4764086" y="2997150"/>
                    <a:ext cx="42545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6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sym typeface="Symbol" pitchFamily="18" charset="2"/>
                      </a:rPr>
                      <a:t></a:t>
                    </a:r>
                    <a:endParaRPr kumimoji="0" lang="he-IL" altLang="he-I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2"/>
                  <p:cNvSpPr txBox="1">
                    <a:spLocks noChangeArrowheads="1"/>
                  </p:cNvSpPr>
                  <p:nvPr/>
                </p:nvSpPr>
                <p:spPr bwMode="auto">
                  <a:xfrm>
                    <a:off x="4756050" y="3476575"/>
                    <a:ext cx="42545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6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sym typeface="Symbol" pitchFamily="18" charset="2"/>
                      </a:rPr>
                      <a:t></a:t>
                    </a:r>
                    <a:endParaRPr kumimoji="0" lang="he-IL" altLang="he-IL" sz="16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 name="Line 5"/>
                <p:cNvSpPr>
                  <a:spLocks noChangeShapeType="1"/>
                </p:cNvSpPr>
                <p:nvPr/>
              </p:nvSpPr>
              <p:spPr bwMode="auto">
                <a:xfrm flipH="1">
                  <a:off x="2817311" y="3068796"/>
                  <a:ext cx="200693" cy="232251"/>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1" name="Text Box 6"/>
                <p:cNvSpPr txBox="1">
                  <a:spLocks noChangeArrowheads="1"/>
                </p:cNvSpPr>
                <p:nvPr/>
              </p:nvSpPr>
              <p:spPr bwMode="auto">
                <a:xfrm>
                  <a:off x="245263" y="1444458"/>
                  <a:ext cx="88304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a</a:t>
                  </a:r>
                  <a:r>
                    <a:rPr kumimoji="0" lang="en-US" altLang="he-IL" sz="1400" b="0" i="0" u="none" strike="noStrike" cap="none" normalizeH="0" baseline="-25000" dirty="0" smtClean="0">
                      <a:ln>
                        <a:noFill/>
                      </a:ln>
                      <a:solidFill>
                        <a:srgbClr val="7030A0"/>
                      </a:solidFill>
                      <a:effectLst/>
                      <a:latin typeface="Times New Roman" pitchFamily="18" charset="0"/>
                      <a:ea typeface="Arial" pitchFamily="34" charset="0"/>
                      <a:cs typeface="Arial" pitchFamily="34" charset="0"/>
                    </a:rPr>
                    <a:t>T</a:t>
                  </a: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=gsin</a:t>
                  </a:r>
                  <a:r>
                    <a:rPr kumimoji="0" lang="el-GR"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α</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12" name="Line 5"/>
                <p:cNvSpPr>
                  <a:spLocks noChangeShapeType="1"/>
                </p:cNvSpPr>
                <p:nvPr/>
              </p:nvSpPr>
              <p:spPr bwMode="auto">
                <a:xfrm>
                  <a:off x="3018006" y="1479291"/>
                  <a:ext cx="253282" cy="185303"/>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dirty="0"/>
                </a:p>
              </p:txBody>
            </p:sp>
          </p:grpSp>
          <p:sp>
            <p:nvSpPr>
              <p:cNvPr id="35" name="אליפסה 34"/>
              <p:cNvSpPr/>
              <p:nvPr/>
            </p:nvSpPr>
            <p:spPr>
              <a:xfrm>
                <a:off x="2989200" y="2434482"/>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6" name="אליפסה 35"/>
              <p:cNvSpPr/>
              <p:nvPr/>
            </p:nvSpPr>
            <p:spPr>
              <a:xfrm>
                <a:off x="3348830" y="1713807"/>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7" name="אליפסה 36"/>
              <p:cNvSpPr/>
              <p:nvPr/>
            </p:nvSpPr>
            <p:spPr>
              <a:xfrm>
                <a:off x="3337655" y="3172698"/>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8" name="Line 5"/>
              <p:cNvSpPr>
                <a:spLocks noChangeShapeType="1"/>
              </p:cNvSpPr>
              <p:nvPr/>
            </p:nvSpPr>
            <p:spPr bwMode="auto">
              <a:xfrm flipH="1">
                <a:off x="5456175" y="2575476"/>
                <a:ext cx="1070" cy="597222"/>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39" name="Line 5"/>
              <p:cNvSpPr>
                <a:spLocks noChangeShapeType="1"/>
              </p:cNvSpPr>
              <p:nvPr/>
            </p:nvSpPr>
            <p:spPr bwMode="auto">
              <a:xfrm flipH="1">
                <a:off x="3040050" y="1787300"/>
                <a:ext cx="297605" cy="285014"/>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40" name="Line 5"/>
              <p:cNvSpPr>
                <a:spLocks noChangeShapeType="1"/>
              </p:cNvSpPr>
              <p:nvPr/>
            </p:nvSpPr>
            <p:spPr bwMode="auto">
              <a:xfrm flipH="1">
                <a:off x="2988130" y="2567832"/>
                <a:ext cx="1070" cy="597222"/>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42" name="Text Box 6"/>
              <p:cNvSpPr txBox="1">
                <a:spLocks noChangeArrowheads="1"/>
              </p:cNvSpPr>
              <p:nvPr/>
            </p:nvSpPr>
            <p:spPr bwMode="auto">
              <a:xfrm>
                <a:off x="2942104" y="3566260"/>
                <a:ext cx="88304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a</a:t>
                </a:r>
                <a:r>
                  <a:rPr kumimoji="0" lang="en-US" altLang="he-IL" sz="1400" b="0" i="0" u="none" strike="noStrike" cap="none" normalizeH="0" baseline="-25000" dirty="0" smtClean="0">
                    <a:ln>
                      <a:noFill/>
                    </a:ln>
                    <a:solidFill>
                      <a:srgbClr val="7030A0"/>
                    </a:solidFill>
                    <a:effectLst/>
                    <a:latin typeface="Times New Roman" pitchFamily="18" charset="0"/>
                    <a:ea typeface="Arial" pitchFamily="34" charset="0"/>
                    <a:cs typeface="Arial" pitchFamily="34" charset="0"/>
                  </a:rPr>
                  <a:t>T</a:t>
                </a: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=gsin</a:t>
                </a:r>
                <a:r>
                  <a:rPr kumimoji="0" lang="el-GR"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α</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43" name="Line 5"/>
              <p:cNvSpPr>
                <a:spLocks noChangeShapeType="1"/>
              </p:cNvSpPr>
              <p:nvPr/>
            </p:nvSpPr>
            <p:spPr bwMode="auto">
              <a:xfrm>
                <a:off x="3383629" y="3385867"/>
                <a:ext cx="359695" cy="298611"/>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44" name="Text Box 6"/>
              <p:cNvSpPr txBox="1">
                <a:spLocks noChangeArrowheads="1"/>
              </p:cNvSpPr>
              <p:nvPr/>
            </p:nvSpPr>
            <p:spPr bwMode="auto">
              <a:xfrm>
                <a:off x="2214151" y="2919414"/>
                <a:ext cx="88304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a</a:t>
                </a:r>
                <a:r>
                  <a:rPr kumimoji="0" lang="en-US" altLang="he-IL" sz="1400" b="0" i="0" u="none" strike="noStrike" cap="none" normalizeH="0" baseline="-25000" dirty="0" smtClean="0">
                    <a:ln>
                      <a:noFill/>
                    </a:ln>
                    <a:solidFill>
                      <a:srgbClr val="7030A0"/>
                    </a:solidFill>
                    <a:effectLst/>
                    <a:latin typeface="Times New Roman" pitchFamily="18" charset="0"/>
                    <a:ea typeface="Arial" pitchFamily="34" charset="0"/>
                    <a:cs typeface="Arial" pitchFamily="34" charset="0"/>
                  </a:rPr>
                  <a:t>T</a:t>
                </a: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=g</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45" name="Text Box 6"/>
              <p:cNvSpPr txBox="1">
                <a:spLocks noChangeArrowheads="1"/>
              </p:cNvSpPr>
              <p:nvPr/>
            </p:nvSpPr>
            <p:spPr bwMode="auto">
              <a:xfrm>
                <a:off x="5240175" y="2908380"/>
                <a:ext cx="88304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a</a:t>
                </a:r>
                <a:r>
                  <a:rPr kumimoji="0" lang="en-US" altLang="he-IL" sz="1400" b="0" i="0" u="none" strike="noStrike" cap="none" normalizeH="0" baseline="-25000" dirty="0" smtClean="0">
                    <a:ln>
                      <a:noFill/>
                    </a:ln>
                    <a:solidFill>
                      <a:srgbClr val="7030A0"/>
                    </a:solidFill>
                    <a:effectLst/>
                    <a:latin typeface="Times New Roman" pitchFamily="18" charset="0"/>
                    <a:ea typeface="Arial" pitchFamily="34" charset="0"/>
                    <a:cs typeface="Arial" pitchFamily="34" charset="0"/>
                  </a:rPr>
                  <a:t>T</a:t>
                </a: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=-g</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46" name="Text Box 6"/>
              <p:cNvSpPr txBox="1">
                <a:spLocks noChangeArrowheads="1"/>
              </p:cNvSpPr>
              <p:nvPr/>
            </p:nvSpPr>
            <p:spPr bwMode="auto">
              <a:xfrm>
                <a:off x="4510116" y="3491757"/>
                <a:ext cx="105391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a</a:t>
                </a:r>
                <a:r>
                  <a:rPr kumimoji="0" lang="en-US" altLang="he-IL" sz="1400" b="0" i="0" u="none" strike="noStrike" cap="none" normalizeH="0" baseline="-25000" dirty="0" smtClean="0">
                    <a:ln>
                      <a:noFill/>
                    </a:ln>
                    <a:solidFill>
                      <a:srgbClr val="7030A0"/>
                    </a:solidFill>
                    <a:effectLst/>
                    <a:latin typeface="Times New Roman" pitchFamily="18" charset="0"/>
                    <a:ea typeface="Arial" pitchFamily="34" charset="0"/>
                    <a:cs typeface="Arial" pitchFamily="34" charset="0"/>
                  </a:rPr>
                  <a:t>T</a:t>
                </a: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a:t>
                </a:r>
                <a:r>
                  <a:rPr kumimoji="0" lang="en-US" altLang="he-IL" sz="1400" b="0" i="0" u="none" strike="noStrike" cap="none" normalizeH="0" baseline="0" dirty="0" err="1" smtClean="0">
                    <a:ln>
                      <a:noFill/>
                    </a:ln>
                    <a:solidFill>
                      <a:srgbClr val="7030A0"/>
                    </a:solidFill>
                    <a:effectLst/>
                    <a:latin typeface="Times New Roman" pitchFamily="18" charset="0"/>
                    <a:ea typeface="Arial" pitchFamily="34" charset="0"/>
                    <a:cs typeface="Arial" pitchFamily="34" charset="0"/>
                  </a:rPr>
                  <a:t>gsin</a:t>
                </a:r>
                <a:r>
                  <a:rPr kumimoji="0" lang="el-GR"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α</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48" name="Text Box 6"/>
              <p:cNvSpPr txBox="1">
                <a:spLocks noChangeArrowheads="1"/>
              </p:cNvSpPr>
              <p:nvPr/>
            </p:nvSpPr>
            <p:spPr bwMode="auto">
              <a:xfrm>
                <a:off x="4857574" y="1542357"/>
                <a:ext cx="141291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a</a:t>
                </a:r>
                <a:r>
                  <a:rPr kumimoji="0" lang="en-US" altLang="he-IL" sz="1400" b="0" i="0" u="none" strike="noStrike" cap="none" normalizeH="0" baseline="-25000" dirty="0" smtClean="0">
                    <a:ln>
                      <a:noFill/>
                    </a:ln>
                    <a:solidFill>
                      <a:srgbClr val="7030A0"/>
                    </a:solidFill>
                    <a:effectLst/>
                    <a:latin typeface="Times New Roman" pitchFamily="18" charset="0"/>
                    <a:ea typeface="Arial" pitchFamily="34" charset="0"/>
                    <a:cs typeface="Arial" pitchFamily="34" charset="0"/>
                  </a:rPr>
                  <a:t>T</a:t>
                </a: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a:t>
                </a:r>
                <a:r>
                  <a:rPr kumimoji="0" lang="en-US" altLang="he-IL" sz="1400" b="0" i="0" u="none" strike="noStrike" cap="none" normalizeH="0" baseline="0" dirty="0" err="1" smtClean="0">
                    <a:ln>
                      <a:noFill/>
                    </a:ln>
                    <a:solidFill>
                      <a:srgbClr val="7030A0"/>
                    </a:solidFill>
                    <a:effectLst/>
                    <a:latin typeface="Times New Roman" pitchFamily="18" charset="0"/>
                    <a:ea typeface="Arial" pitchFamily="34" charset="0"/>
                    <a:cs typeface="Arial" pitchFamily="34" charset="0"/>
                  </a:rPr>
                  <a:t>gsin</a:t>
                </a:r>
                <a:r>
                  <a:rPr kumimoji="0" lang="el-GR"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α</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49" name="Text Box 6"/>
              <p:cNvSpPr txBox="1">
                <a:spLocks noChangeArrowheads="1"/>
              </p:cNvSpPr>
              <p:nvPr/>
            </p:nvSpPr>
            <p:spPr bwMode="auto">
              <a:xfrm>
                <a:off x="3781163" y="3654206"/>
                <a:ext cx="88304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a</a:t>
                </a:r>
                <a:r>
                  <a:rPr kumimoji="0" lang="en-US" altLang="he-IL" sz="1400" b="0" i="0" u="none" strike="noStrike" cap="none" normalizeH="0" baseline="-25000" dirty="0" smtClean="0">
                    <a:ln>
                      <a:noFill/>
                    </a:ln>
                    <a:solidFill>
                      <a:srgbClr val="7030A0"/>
                    </a:solidFill>
                    <a:effectLst/>
                    <a:latin typeface="Times New Roman" pitchFamily="18" charset="0"/>
                    <a:ea typeface="Arial" pitchFamily="34" charset="0"/>
                    <a:cs typeface="Arial" pitchFamily="34" charset="0"/>
                  </a:rPr>
                  <a:t>T</a:t>
                </a: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=0</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50" name="Text Box 6"/>
              <p:cNvSpPr txBox="1">
                <a:spLocks noChangeArrowheads="1"/>
              </p:cNvSpPr>
              <p:nvPr/>
            </p:nvSpPr>
            <p:spPr bwMode="auto">
              <a:xfrm>
                <a:off x="3776400" y="1049963"/>
                <a:ext cx="88304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a</a:t>
                </a:r>
                <a:r>
                  <a:rPr kumimoji="0" lang="en-US" altLang="he-IL" sz="1400" b="0" i="0" u="none" strike="noStrike" cap="none" normalizeH="0" baseline="-25000" dirty="0" smtClean="0">
                    <a:ln>
                      <a:noFill/>
                    </a:ln>
                    <a:solidFill>
                      <a:srgbClr val="7030A0"/>
                    </a:solidFill>
                    <a:effectLst/>
                    <a:latin typeface="Times New Roman" pitchFamily="18" charset="0"/>
                    <a:ea typeface="Arial" pitchFamily="34" charset="0"/>
                    <a:cs typeface="Arial" pitchFamily="34" charset="0"/>
                  </a:rPr>
                  <a:t>T</a:t>
                </a: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=0</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grpSp>
        <p:sp>
          <p:nvSpPr>
            <p:cNvPr id="41" name="קשת 40"/>
            <p:cNvSpPr/>
            <p:nvPr/>
          </p:nvSpPr>
          <p:spPr>
            <a:xfrm rot="19585339">
              <a:off x="4447704" y="2026684"/>
              <a:ext cx="758925" cy="933250"/>
            </a:xfrm>
            <a:prstGeom prst="arc">
              <a:avLst>
                <a:gd name="adj1" fmla="val 15216545"/>
                <a:gd name="adj2" fmla="val 20247188"/>
              </a:avLst>
            </a:prstGeom>
            <a:ln>
              <a:solidFill>
                <a:srgbClr val="C00000"/>
              </a:solidFill>
              <a:headEnd type="triangl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7" name="קשת 46"/>
            <p:cNvSpPr/>
            <p:nvPr/>
          </p:nvSpPr>
          <p:spPr>
            <a:xfrm rot="8624125">
              <a:off x="4314355" y="2604455"/>
              <a:ext cx="758925" cy="933250"/>
            </a:xfrm>
            <a:prstGeom prst="arc">
              <a:avLst>
                <a:gd name="adj1" fmla="val 15216545"/>
                <a:gd name="adj2" fmla="val 20247188"/>
              </a:avLst>
            </a:prstGeom>
            <a:ln>
              <a:solidFill>
                <a:srgbClr val="C00000"/>
              </a:solidFill>
              <a:headEnd type="triangl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grpSp>
      <p:sp>
        <p:nvSpPr>
          <p:cNvPr id="52" name="קשת 51"/>
          <p:cNvSpPr/>
          <p:nvPr/>
        </p:nvSpPr>
        <p:spPr>
          <a:xfrm rot="20833284">
            <a:off x="4478834" y="2368679"/>
            <a:ext cx="758925" cy="933250"/>
          </a:xfrm>
          <a:prstGeom prst="arc">
            <a:avLst>
              <a:gd name="adj1" fmla="val 16321114"/>
              <a:gd name="adj2" fmla="val 19039891"/>
            </a:avLst>
          </a:prstGeom>
          <a:ln>
            <a:solidFill>
              <a:schemeClr val="tx2"/>
            </a:solidFill>
            <a:head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3" name="קשת 52"/>
          <p:cNvSpPr/>
          <p:nvPr/>
        </p:nvSpPr>
        <p:spPr>
          <a:xfrm rot="8144250">
            <a:off x="4408290" y="2306107"/>
            <a:ext cx="758925" cy="933250"/>
          </a:xfrm>
          <a:prstGeom prst="arc">
            <a:avLst>
              <a:gd name="adj1" fmla="val 16321114"/>
              <a:gd name="adj2" fmla="val 19280445"/>
            </a:avLst>
          </a:prstGeom>
          <a:ln>
            <a:solidFill>
              <a:schemeClr val="tx2"/>
            </a:solidFill>
            <a:head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cxnSp>
        <p:nvCxnSpPr>
          <p:cNvPr id="55" name="מחבר ישר 54"/>
          <p:cNvCxnSpPr/>
          <p:nvPr/>
        </p:nvCxnSpPr>
        <p:spPr>
          <a:xfrm flipH="1">
            <a:off x="5512397" y="1709504"/>
            <a:ext cx="282993" cy="32506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6" name="Text Box 2"/>
          <p:cNvSpPr txBox="1">
            <a:spLocks noChangeArrowheads="1"/>
          </p:cNvSpPr>
          <p:nvPr/>
        </p:nvSpPr>
        <p:spPr bwMode="auto">
          <a:xfrm>
            <a:off x="5369939" y="1673634"/>
            <a:ext cx="42545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2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sym typeface="Symbol" pitchFamily="18" charset="2"/>
              </a:rPr>
              <a:t></a:t>
            </a:r>
            <a:endParaRPr kumimoji="0" lang="he-IL" altLang="he-IL"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Line 5"/>
          <p:cNvSpPr>
            <a:spLocks noChangeShapeType="1"/>
          </p:cNvSpPr>
          <p:nvPr/>
        </p:nvSpPr>
        <p:spPr bwMode="auto">
          <a:xfrm>
            <a:off x="5476531" y="1532252"/>
            <a:ext cx="10640" cy="586178"/>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58" name="Text Box 6"/>
          <p:cNvSpPr txBox="1">
            <a:spLocks noChangeArrowheads="1"/>
          </p:cNvSpPr>
          <p:nvPr/>
        </p:nvSpPr>
        <p:spPr bwMode="auto">
          <a:xfrm>
            <a:off x="5239434" y="1840782"/>
            <a:ext cx="29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g</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Tree>
    <p:extLst>
      <p:ext uri="{BB962C8B-B14F-4D97-AF65-F5344CB8AC3E}">
        <p14:creationId xmlns:p14="http://schemas.microsoft.com/office/powerpoint/2010/main" val="257170678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התאוצה השקולה</a:t>
            </a:r>
            <a:endParaRPr lang="he-IL" dirty="0"/>
          </a:p>
        </p:txBody>
      </p:sp>
      <p:sp>
        <p:nvSpPr>
          <p:cNvPr id="3" name="מציין מיקום תוכן 2"/>
          <p:cNvSpPr>
            <a:spLocks noGrp="1"/>
          </p:cNvSpPr>
          <p:nvPr>
            <p:ph idx="1"/>
          </p:nvPr>
        </p:nvSpPr>
        <p:spPr>
          <a:xfrm>
            <a:off x="539552" y="709067"/>
            <a:ext cx="8236530" cy="5872708"/>
          </a:xfrm>
        </p:spPr>
        <p:txBody>
          <a:bodyPr/>
          <a:lstStyle/>
          <a:p>
            <a:pPr marL="0" lvl="0">
              <a:lnSpc>
                <a:spcPct val="150000"/>
              </a:lnSpc>
              <a:spcBef>
                <a:spcPts val="0"/>
              </a:spcBef>
              <a:buNone/>
            </a:pPr>
            <a:r>
              <a:rPr lang="he-IL" dirty="0" smtClean="0"/>
              <a:t>לגוף </a:t>
            </a:r>
            <a:r>
              <a:rPr lang="he-IL" b="1" dirty="0" smtClean="0"/>
              <a:t>תאוצה רדיאלית</a:t>
            </a:r>
            <a:r>
              <a:rPr lang="he-IL" dirty="0" smtClean="0"/>
              <a:t> כלפי מרכז הסיבוב הגורמת ל</a:t>
            </a:r>
            <a:r>
              <a:rPr lang="he-IL" b="1" dirty="0" smtClean="0"/>
              <a:t>שינוי כיוון</a:t>
            </a:r>
            <a:r>
              <a:rPr lang="he-IL" dirty="0" smtClean="0"/>
              <a:t> המהירות, ו</a:t>
            </a:r>
            <a:r>
              <a:rPr lang="he-IL" b="1" dirty="0" smtClean="0"/>
              <a:t>תאוצה משיקית</a:t>
            </a:r>
            <a:r>
              <a:rPr lang="he-IL" dirty="0" smtClean="0"/>
              <a:t> הגורמת ל</a:t>
            </a:r>
            <a:r>
              <a:rPr lang="he-IL" b="1" dirty="0" smtClean="0"/>
              <a:t>שינוי גודל</a:t>
            </a:r>
            <a:r>
              <a:rPr lang="he-IL" dirty="0" smtClean="0"/>
              <a:t> המהירות. גודל התאוצה השקולה :</a:t>
            </a:r>
            <a:endParaRPr lang="en-US" dirty="0" smtClean="0"/>
          </a:p>
          <a:p>
            <a:pPr marL="0" lvl="0">
              <a:lnSpc>
                <a:spcPct val="150000"/>
              </a:lnSpc>
              <a:spcBef>
                <a:spcPts val="0"/>
              </a:spcBef>
              <a:buNone/>
            </a:pPr>
            <a:endParaRPr lang="en-US" dirty="0" smtClean="0"/>
          </a:p>
          <a:p>
            <a:pPr marL="0" lvl="0">
              <a:lnSpc>
                <a:spcPct val="150000"/>
              </a:lnSpc>
              <a:spcBef>
                <a:spcPts val="0"/>
              </a:spcBef>
              <a:buNone/>
            </a:pPr>
            <a:endParaRPr lang="he-IL" dirty="0" smtClean="0"/>
          </a:p>
          <a:p>
            <a:pPr marL="0" lvl="0">
              <a:lnSpc>
                <a:spcPct val="150000"/>
              </a:lnSpc>
              <a:spcBef>
                <a:spcPts val="0"/>
              </a:spcBef>
              <a:buNone/>
            </a:pPr>
            <a:r>
              <a:rPr lang="he-IL" dirty="0" smtClean="0"/>
              <a:t>                    </a:t>
            </a:r>
          </a:p>
          <a:p>
            <a:pPr marL="0" lvl="0">
              <a:lnSpc>
                <a:spcPct val="150000"/>
              </a:lnSpc>
              <a:spcBef>
                <a:spcPts val="0"/>
              </a:spcBef>
              <a:buNone/>
            </a:pPr>
            <a:r>
              <a:rPr lang="he-IL" dirty="0" smtClean="0"/>
              <a:t>כיוונה:</a:t>
            </a:r>
          </a:p>
          <a:p>
            <a:pPr marL="0" lvl="0">
              <a:lnSpc>
                <a:spcPct val="150000"/>
              </a:lnSpc>
              <a:spcBef>
                <a:spcPts val="0"/>
              </a:spcBef>
              <a:buNone/>
            </a:pPr>
            <a:r>
              <a:rPr lang="he-IL" dirty="0" smtClean="0"/>
              <a:t>כאשר הזווית </a:t>
            </a:r>
            <a:r>
              <a:rPr lang="el-GR" dirty="0" smtClean="0">
                <a:latin typeface="Arial"/>
                <a:cs typeface="Arial"/>
              </a:rPr>
              <a:t>ϑ</a:t>
            </a:r>
            <a:r>
              <a:rPr lang="he-IL" dirty="0" smtClean="0"/>
              <a:t> </a:t>
            </a:r>
            <a:r>
              <a:rPr lang="he-IL" dirty="0" smtClean="0">
                <a:sym typeface="Symbol"/>
              </a:rPr>
              <a:t>נמדדת ביחס לרדיוס המעגל.</a:t>
            </a:r>
            <a:endParaRPr lang="he-IL" dirty="0" smtClean="0"/>
          </a:p>
        </p:txBody>
      </p:sp>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80897" name="Object 1"/>
          <p:cNvGraphicFramePr>
            <a:graphicFrameLocks noChangeAspect="1"/>
          </p:cNvGraphicFramePr>
          <p:nvPr/>
        </p:nvGraphicFramePr>
        <p:xfrm>
          <a:off x="3333751" y="1619249"/>
          <a:ext cx="1562100" cy="484251"/>
        </p:xfrm>
        <a:graphic>
          <a:graphicData uri="http://schemas.openxmlformats.org/presentationml/2006/ole">
            <mc:AlternateContent xmlns:mc="http://schemas.openxmlformats.org/markup-compatibility/2006">
              <mc:Choice xmlns:v="urn:schemas-microsoft-com:vml" Requires="v">
                <p:oleObj spid="_x0000_s13314" name="משוואה" r:id="rId3" imgW="952087" imgH="291973" progId="Equation.3">
                  <p:embed/>
                </p:oleObj>
              </mc:Choice>
              <mc:Fallback>
                <p:oleObj name="משוואה" r:id="rId3" imgW="952087" imgH="29197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1" y="1619249"/>
                        <a:ext cx="1562100" cy="484251"/>
                      </a:xfrm>
                      <a:prstGeom prst="rect">
                        <a:avLst/>
                      </a:prstGeom>
                      <a:solidFill>
                        <a:srgbClr val="FFFF99"/>
                      </a:solidFill>
                      <a:ln w="9525">
                        <a:solidFill>
                          <a:srgbClr val="003366"/>
                        </a:solidFill>
                        <a:miter lim="800000"/>
                        <a:headEnd/>
                        <a:tailEnd/>
                      </a:ln>
                    </p:spPr>
                  </p:pic>
                </p:oleObj>
              </mc:Fallback>
            </mc:AlternateContent>
          </a:graphicData>
        </a:graphic>
      </p:graphicFrame>
      <p:graphicFrame>
        <p:nvGraphicFramePr>
          <p:cNvPr id="80899" name="Object 3"/>
          <p:cNvGraphicFramePr>
            <a:graphicFrameLocks noChangeAspect="1"/>
          </p:cNvGraphicFramePr>
          <p:nvPr>
            <p:extLst/>
          </p:nvPr>
        </p:nvGraphicFramePr>
        <p:xfrm>
          <a:off x="3354388" y="2365375"/>
          <a:ext cx="1136650" cy="787400"/>
        </p:xfrm>
        <a:graphic>
          <a:graphicData uri="http://schemas.openxmlformats.org/presentationml/2006/ole">
            <mc:AlternateContent xmlns:mc="http://schemas.openxmlformats.org/markup-compatibility/2006">
              <mc:Choice xmlns:v="urn:schemas-microsoft-com:vml" Requires="v">
                <p:oleObj spid="_x0000_s13315" name="משוואה" r:id="rId5" imgW="609480" imgH="431640" progId="Equation.3">
                  <p:embed/>
                </p:oleObj>
              </mc:Choice>
              <mc:Fallback>
                <p:oleObj name="משוואה" r:id="rId5" imgW="609480" imgH="431640" progId="Equation.3">
                  <p:embed/>
                  <p:pic>
                    <p:nvPicPr>
                      <p:cNvPr id="0" name=""/>
                      <p:cNvPicPr>
                        <a:picLocks noChangeAspect="1" noChangeArrowheads="1"/>
                      </p:cNvPicPr>
                      <p:nvPr/>
                    </p:nvPicPr>
                    <p:blipFill>
                      <a:blip r:embed="rId6"/>
                      <a:srcRect/>
                      <a:stretch>
                        <a:fillRect/>
                      </a:stretch>
                    </p:blipFill>
                    <p:spPr bwMode="auto">
                      <a:xfrm>
                        <a:off x="3354388" y="2365375"/>
                        <a:ext cx="1136650" cy="787400"/>
                      </a:xfrm>
                      <a:prstGeom prst="rect">
                        <a:avLst/>
                      </a:prstGeom>
                      <a:solidFill>
                        <a:srgbClr val="FFFF99"/>
                      </a:solidFill>
                      <a:ln w="9525">
                        <a:solidFill>
                          <a:schemeClr val="tx2"/>
                        </a:solidFill>
                        <a:miter lim="800000"/>
                        <a:headEnd/>
                        <a:tailEnd/>
                      </a:ln>
                    </p:spPr>
                  </p:pic>
                </p:oleObj>
              </mc:Fallback>
            </mc:AlternateContent>
          </a:graphicData>
        </a:graphic>
      </p:graphicFrame>
      <p:grpSp>
        <p:nvGrpSpPr>
          <p:cNvPr id="41" name="קבוצה 40"/>
          <p:cNvGrpSpPr/>
          <p:nvPr/>
        </p:nvGrpSpPr>
        <p:grpSpPr>
          <a:xfrm>
            <a:off x="3524250" y="3663749"/>
            <a:ext cx="2678909" cy="2160000"/>
            <a:chOff x="3533775" y="3825674"/>
            <a:chExt cx="2678909" cy="2160000"/>
          </a:xfrm>
        </p:grpSpPr>
        <p:grpSp>
          <p:nvGrpSpPr>
            <p:cNvPr id="38" name="קבוצה 37"/>
            <p:cNvGrpSpPr/>
            <p:nvPr/>
          </p:nvGrpSpPr>
          <p:grpSpPr>
            <a:xfrm>
              <a:off x="3533775" y="3825674"/>
              <a:ext cx="2678909" cy="2160000"/>
              <a:chOff x="3257550" y="3225599"/>
              <a:chExt cx="2678909" cy="2160000"/>
            </a:xfrm>
          </p:grpSpPr>
          <p:grpSp>
            <p:nvGrpSpPr>
              <p:cNvPr id="6" name="קבוצה 5"/>
              <p:cNvGrpSpPr/>
              <p:nvPr/>
            </p:nvGrpSpPr>
            <p:grpSpPr>
              <a:xfrm>
                <a:off x="3435347" y="3225599"/>
                <a:ext cx="2442368" cy="2160000"/>
                <a:chOff x="3336873" y="1009650"/>
                <a:chExt cx="2442368" cy="2160000"/>
              </a:xfrm>
            </p:grpSpPr>
            <p:grpSp>
              <p:nvGrpSpPr>
                <p:cNvPr id="7" name="קבוצה 5"/>
                <p:cNvGrpSpPr/>
                <p:nvPr/>
              </p:nvGrpSpPr>
              <p:grpSpPr>
                <a:xfrm>
                  <a:off x="3336873" y="1009650"/>
                  <a:ext cx="2442368" cy="2160000"/>
                  <a:chOff x="4267199" y="2781300"/>
                  <a:chExt cx="2442368" cy="2160000"/>
                </a:xfrm>
              </p:grpSpPr>
              <p:grpSp>
                <p:nvGrpSpPr>
                  <p:cNvPr id="10" name="קבוצה 6"/>
                  <p:cNvGrpSpPr/>
                  <p:nvPr/>
                </p:nvGrpSpPr>
                <p:grpSpPr>
                  <a:xfrm>
                    <a:off x="4267199" y="2781300"/>
                    <a:ext cx="2171701" cy="2160000"/>
                    <a:chOff x="4267199" y="2781300"/>
                    <a:chExt cx="2171701" cy="2160000"/>
                  </a:xfrm>
                </p:grpSpPr>
                <p:sp>
                  <p:nvSpPr>
                    <p:cNvPr id="12" name="אליפסה 11"/>
                    <p:cNvSpPr/>
                    <p:nvPr/>
                  </p:nvSpPr>
                  <p:spPr>
                    <a:xfrm>
                      <a:off x="4276724" y="2781300"/>
                      <a:ext cx="2160000" cy="216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3" name="מחבר ישר 12"/>
                    <p:cNvCxnSpPr>
                      <a:endCxn id="12" idx="6"/>
                    </p:cNvCxnSpPr>
                    <p:nvPr/>
                  </p:nvCxnSpPr>
                  <p:spPr>
                    <a:xfrm>
                      <a:off x="4267199" y="3851775"/>
                      <a:ext cx="2169525" cy="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מחבר ישר 13"/>
                    <p:cNvCxnSpPr>
                      <a:endCxn id="12" idx="4"/>
                    </p:cNvCxnSpPr>
                    <p:nvPr/>
                  </p:nvCxnSpPr>
                  <p:spPr>
                    <a:xfrm>
                      <a:off x="5348288" y="2781300"/>
                      <a:ext cx="8436" cy="216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אליפסה 14"/>
                    <p:cNvSpPr/>
                    <p:nvPr/>
                  </p:nvSpPr>
                  <p:spPr>
                    <a:xfrm>
                      <a:off x="6222900" y="3759150"/>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1" name="Text Box 10"/>
                  <p:cNvSpPr txBox="1">
                    <a:spLocks noChangeArrowheads="1"/>
                  </p:cNvSpPr>
                  <p:nvPr/>
                </p:nvSpPr>
                <p:spPr bwMode="auto">
                  <a:xfrm>
                    <a:off x="6406354" y="3729037"/>
                    <a:ext cx="303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B</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 name="Line 4"/>
                <p:cNvSpPr>
                  <a:spLocks noChangeShapeType="1"/>
                </p:cNvSpPr>
                <p:nvPr/>
              </p:nvSpPr>
              <p:spPr bwMode="auto">
                <a:xfrm flipH="1" flipV="1">
                  <a:off x="4781494" y="2085975"/>
                  <a:ext cx="711206" cy="3376"/>
                </a:xfrm>
                <a:prstGeom prst="line">
                  <a:avLst/>
                </a:prstGeom>
                <a:noFill/>
                <a:ln w="1905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9" name="Text Box 7"/>
                <p:cNvSpPr txBox="1">
                  <a:spLocks noChangeArrowheads="1"/>
                </p:cNvSpPr>
                <p:nvPr/>
              </p:nvSpPr>
              <p:spPr bwMode="auto">
                <a:xfrm>
                  <a:off x="4619570" y="1752148"/>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altLang="he-IL" sz="1600" b="0" i="0" u="none" strike="noStrike" cap="none" normalizeH="0" baseline="0" dirty="0" err="1" smtClean="0">
                      <a:ln>
                        <a:noFill/>
                      </a:ln>
                      <a:solidFill>
                        <a:schemeClr val="accent3">
                          <a:lumMod val="50000"/>
                        </a:schemeClr>
                      </a:solidFill>
                      <a:effectLst/>
                      <a:latin typeface="Times New Roman" pitchFamily="18" charset="0"/>
                      <a:ea typeface="Arial" pitchFamily="34" charset="0"/>
                      <a:cs typeface="Arial" pitchFamily="34" charset="0"/>
                    </a:rPr>
                    <a:t>a</a:t>
                  </a:r>
                  <a:r>
                    <a:rPr kumimoji="0" lang="en-US" altLang="he-IL" sz="1600" b="0" i="0" u="none" strike="noStrike" cap="none" normalizeH="0" baseline="-25000" dirty="0" err="1" smtClean="0">
                      <a:ln>
                        <a:noFill/>
                      </a:ln>
                      <a:solidFill>
                        <a:schemeClr val="accent3">
                          <a:lumMod val="50000"/>
                        </a:schemeClr>
                      </a:solidFill>
                      <a:effectLst/>
                      <a:latin typeface="Times New Roman" pitchFamily="18" charset="0"/>
                      <a:ea typeface="Arial" pitchFamily="34" charset="0"/>
                      <a:cs typeface="Arial" pitchFamily="34" charset="0"/>
                    </a:rPr>
                    <a:t>R</a:t>
                  </a:r>
                  <a:endParaRPr kumimoji="0" lang="he-IL" altLang="he-IL" sz="16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grpSp>
          <p:sp>
            <p:nvSpPr>
              <p:cNvPr id="16" name="Line 5"/>
              <p:cNvSpPr>
                <a:spLocks noChangeShapeType="1"/>
              </p:cNvSpPr>
              <p:nvPr/>
            </p:nvSpPr>
            <p:spPr bwMode="auto">
              <a:xfrm flipH="1">
                <a:off x="5612310" y="4324748"/>
                <a:ext cx="1070" cy="597222"/>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17" name="Text Box 6"/>
              <p:cNvSpPr txBox="1">
                <a:spLocks noChangeArrowheads="1"/>
              </p:cNvSpPr>
              <p:nvPr/>
            </p:nvSpPr>
            <p:spPr bwMode="auto">
              <a:xfrm>
                <a:off x="5505450" y="4695752"/>
                <a:ext cx="43100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err="1" smtClean="0">
                    <a:ln>
                      <a:noFill/>
                    </a:ln>
                    <a:solidFill>
                      <a:srgbClr val="7030A0"/>
                    </a:solidFill>
                    <a:effectLst/>
                    <a:latin typeface="Times New Roman" pitchFamily="18" charset="0"/>
                    <a:ea typeface="Arial" pitchFamily="34" charset="0"/>
                    <a:cs typeface="Arial" pitchFamily="34" charset="0"/>
                  </a:rPr>
                  <a:t>a</a:t>
                </a:r>
                <a:r>
                  <a:rPr kumimoji="0" lang="en-US" altLang="he-IL" sz="1400" b="0" i="0" u="none" strike="noStrike" cap="none" normalizeH="0" baseline="-25000" dirty="0" err="1" smtClean="0">
                    <a:ln>
                      <a:noFill/>
                    </a:ln>
                    <a:solidFill>
                      <a:srgbClr val="7030A0"/>
                    </a:solidFill>
                    <a:effectLst/>
                    <a:latin typeface="Times New Roman" pitchFamily="18" charset="0"/>
                    <a:ea typeface="Arial" pitchFamily="34" charset="0"/>
                    <a:cs typeface="Arial" pitchFamily="34" charset="0"/>
                  </a:rPr>
                  <a:t>T</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18" name="Line 4"/>
              <p:cNvSpPr>
                <a:spLocks noChangeShapeType="1"/>
              </p:cNvSpPr>
              <p:nvPr/>
            </p:nvSpPr>
            <p:spPr bwMode="auto">
              <a:xfrm flipH="1" flipV="1">
                <a:off x="4899018" y="4911524"/>
                <a:ext cx="711206" cy="3376"/>
              </a:xfrm>
              <a:prstGeom prst="line">
                <a:avLst/>
              </a:prstGeom>
              <a:noFill/>
              <a:ln w="9525">
                <a:solidFill>
                  <a:schemeClr val="accent3">
                    <a:lumMod val="50000"/>
                  </a:schemeClr>
                </a:solidFill>
                <a:prstDash val="dash"/>
                <a:round/>
                <a:headEn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9" name="Line 5"/>
              <p:cNvSpPr>
                <a:spLocks noChangeShapeType="1"/>
              </p:cNvSpPr>
              <p:nvPr/>
            </p:nvSpPr>
            <p:spPr bwMode="auto">
              <a:xfrm flipH="1">
                <a:off x="4916985" y="4324748"/>
                <a:ext cx="1070" cy="597222"/>
              </a:xfrm>
              <a:prstGeom prst="line">
                <a:avLst/>
              </a:prstGeom>
              <a:noFill/>
              <a:ln w="9525">
                <a:solidFill>
                  <a:srgbClr val="7030A0"/>
                </a:solidFill>
                <a:prstDash val="dash"/>
                <a:round/>
                <a:headEn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20" name="Line 4"/>
              <p:cNvSpPr>
                <a:spLocks noChangeShapeType="1"/>
              </p:cNvSpPr>
              <p:nvPr/>
            </p:nvSpPr>
            <p:spPr bwMode="auto">
              <a:xfrm flipH="1">
                <a:off x="4918068" y="4305300"/>
                <a:ext cx="673107" cy="60622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1" name="Text Box 6"/>
              <p:cNvSpPr txBox="1">
                <a:spLocks noChangeArrowheads="1"/>
              </p:cNvSpPr>
              <p:nvPr/>
            </p:nvSpPr>
            <p:spPr bwMode="auto">
              <a:xfrm>
                <a:off x="4924425" y="4400477"/>
                <a:ext cx="43100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effectLst/>
                    <a:latin typeface="Times New Roman" pitchFamily="18" charset="0"/>
                    <a:ea typeface="Arial" pitchFamily="34" charset="0"/>
                    <a:cs typeface="Arial" pitchFamily="34" charset="0"/>
                  </a:rPr>
                  <a:t>a</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cxnSp>
            <p:nvCxnSpPr>
              <p:cNvPr id="27" name="מחבר ישר 26"/>
              <p:cNvCxnSpPr/>
              <p:nvPr/>
            </p:nvCxnSpPr>
            <p:spPr>
              <a:xfrm>
                <a:off x="3725690" y="3569976"/>
                <a:ext cx="808210" cy="77342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אליפסה 28"/>
              <p:cNvSpPr/>
              <p:nvPr/>
            </p:nvSpPr>
            <p:spPr>
              <a:xfrm>
                <a:off x="3695598" y="3565274"/>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Line 5"/>
              <p:cNvSpPr>
                <a:spLocks noChangeShapeType="1"/>
              </p:cNvSpPr>
              <p:nvPr/>
            </p:nvSpPr>
            <p:spPr bwMode="auto">
              <a:xfrm flipH="1">
                <a:off x="3505200" y="3581799"/>
                <a:ext cx="241278" cy="275826"/>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31" name="Text Box 6"/>
              <p:cNvSpPr txBox="1">
                <a:spLocks noChangeArrowheads="1"/>
              </p:cNvSpPr>
              <p:nvPr/>
            </p:nvSpPr>
            <p:spPr bwMode="auto">
              <a:xfrm>
                <a:off x="3257550" y="3543227"/>
                <a:ext cx="43100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err="1" smtClean="0">
                    <a:ln>
                      <a:noFill/>
                    </a:ln>
                    <a:solidFill>
                      <a:srgbClr val="7030A0"/>
                    </a:solidFill>
                    <a:effectLst/>
                    <a:latin typeface="Times New Roman" pitchFamily="18" charset="0"/>
                    <a:ea typeface="Arial" pitchFamily="34" charset="0"/>
                    <a:cs typeface="Arial" pitchFamily="34" charset="0"/>
                  </a:rPr>
                  <a:t>a</a:t>
                </a:r>
                <a:r>
                  <a:rPr kumimoji="0" lang="en-US" altLang="he-IL" sz="1400" b="0" i="0" u="none" strike="noStrike" cap="none" normalizeH="0" baseline="-25000" dirty="0" err="1" smtClean="0">
                    <a:ln>
                      <a:noFill/>
                    </a:ln>
                    <a:solidFill>
                      <a:srgbClr val="7030A0"/>
                    </a:solidFill>
                    <a:effectLst/>
                    <a:latin typeface="Times New Roman" pitchFamily="18" charset="0"/>
                    <a:ea typeface="Arial" pitchFamily="34" charset="0"/>
                    <a:cs typeface="Arial" pitchFamily="34" charset="0"/>
                  </a:rPr>
                  <a:t>T</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32" name="Line 4"/>
              <p:cNvSpPr>
                <a:spLocks noChangeShapeType="1"/>
              </p:cNvSpPr>
              <p:nvPr/>
            </p:nvSpPr>
            <p:spPr bwMode="auto">
              <a:xfrm flipH="1" flipV="1">
                <a:off x="3498843" y="3825673"/>
                <a:ext cx="415932" cy="393901"/>
              </a:xfrm>
              <a:prstGeom prst="line">
                <a:avLst/>
              </a:prstGeom>
              <a:noFill/>
              <a:ln w="9525">
                <a:solidFill>
                  <a:schemeClr val="accent3">
                    <a:lumMod val="50000"/>
                  </a:schemeClr>
                </a:solidFill>
                <a:prstDash val="dash"/>
                <a:round/>
                <a:headEn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3" name="Line 5"/>
              <p:cNvSpPr>
                <a:spLocks noChangeShapeType="1"/>
              </p:cNvSpPr>
              <p:nvPr/>
            </p:nvSpPr>
            <p:spPr bwMode="auto">
              <a:xfrm flipH="1">
                <a:off x="3895725" y="3953273"/>
                <a:ext cx="250805" cy="275827"/>
              </a:xfrm>
              <a:prstGeom prst="line">
                <a:avLst/>
              </a:prstGeom>
              <a:noFill/>
              <a:ln w="9525">
                <a:solidFill>
                  <a:srgbClr val="7030A0"/>
                </a:solidFill>
                <a:prstDash val="dash"/>
                <a:round/>
                <a:headEn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34" name="Line 4"/>
              <p:cNvSpPr>
                <a:spLocks noChangeShapeType="1"/>
              </p:cNvSpPr>
              <p:nvPr/>
            </p:nvSpPr>
            <p:spPr bwMode="auto">
              <a:xfrm>
                <a:off x="3724274" y="3609975"/>
                <a:ext cx="209550" cy="6477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5" name="Text Box 6"/>
              <p:cNvSpPr txBox="1">
                <a:spLocks noChangeArrowheads="1"/>
              </p:cNvSpPr>
              <p:nvPr/>
            </p:nvSpPr>
            <p:spPr bwMode="auto">
              <a:xfrm>
                <a:off x="3686175" y="3762302"/>
                <a:ext cx="43100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effectLst/>
                    <a:latin typeface="Times New Roman" pitchFamily="18" charset="0"/>
                    <a:ea typeface="Arial" pitchFamily="34" charset="0"/>
                    <a:cs typeface="Arial" pitchFamily="34" charset="0"/>
                  </a:rPr>
                  <a:t>a</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36" name="Text Box 7"/>
              <p:cNvSpPr txBox="1">
                <a:spLocks noChangeArrowheads="1"/>
              </p:cNvSpPr>
              <p:nvPr/>
            </p:nvSpPr>
            <p:spPr bwMode="auto">
              <a:xfrm>
                <a:off x="3870319" y="3606147"/>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altLang="he-IL" sz="1600" b="0" i="0" u="none" strike="noStrike" cap="none" normalizeH="0" baseline="0" dirty="0" err="1" smtClean="0">
                    <a:ln>
                      <a:noFill/>
                    </a:ln>
                    <a:solidFill>
                      <a:schemeClr val="accent3">
                        <a:lumMod val="50000"/>
                      </a:schemeClr>
                    </a:solidFill>
                    <a:effectLst/>
                    <a:latin typeface="Times New Roman" pitchFamily="18" charset="0"/>
                    <a:ea typeface="Arial" pitchFamily="34" charset="0"/>
                    <a:cs typeface="Arial" pitchFamily="34" charset="0"/>
                  </a:rPr>
                  <a:t>a</a:t>
                </a:r>
                <a:r>
                  <a:rPr kumimoji="0" lang="en-US" altLang="he-IL" sz="1600" b="0" i="0" u="none" strike="noStrike" cap="none" normalizeH="0" baseline="-25000" dirty="0" err="1" smtClean="0">
                    <a:ln>
                      <a:noFill/>
                    </a:ln>
                    <a:solidFill>
                      <a:schemeClr val="accent3">
                        <a:lumMod val="50000"/>
                      </a:schemeClr>
                    </a:solidFill>
                    <a:effectLst/>
                    <a:latin typeface="Times New Roman" pitchFamily="18" charset="0"/>
                    <a:ea typeface="Arial" pitchFamily="34" charset="0"/>
                    <a:cs typeface="Arial" pitchFamily="34" charset="0"/>
                  </a:rPr>
                  <a:t>R</a:t>
                </a:r>
                <a:endParaRPr kumimoji="0" lang="he-IL" altLang="he-IL" sz="16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
            <p:nvSpPr>
              <p:cNvPr id="37" name="Line 4"/>
              <p:cNvSpPr>
                <a:spLocks noChangeShapeType="1"/>
              </p:cNvSpPr>
              <p:nvPr/>
            </p:nvSpPr>
            <p:spPr bwMode="auto">
              <a:xfrm>
                <a:off x="3752848" y="3600450"/>
                <a:ext cx="419101" cy="400050"/>
              </a:xfrm>
              <a:prstGeom prst="line">
                <a:avLst/>
              </a:prstGeom>
              <a:noFill/>
              <a:ln w="1905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sp>
          <p:nvSpPr>
            <p:cNvPr id="40" name="Text Box 2"/>
            <p:cNvSpPr txBox="1">
              <a:spLocks noChangeArrowheads="1"/>
            </p:cNvSpPr>
            <p:nvPr/>
          </p:nvSpPr>
          <p:spPr bwMode="auto">
            <a:xfrm>
              <a:off x="5390010" y="4850454"/>
              <a:ext cx="42545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altLang="he-IL" sz="1600" b="0" i="0" u="none" strike="noStrike" cap="none" normalizeH="0" baseline="0" dirty="0" smtClean="0">
                  <a:ln>
                    <a:noFill/>
                  </a:ln>
                  <a:solidFill>
                    <a:srgbClr val="000000"/>
                  </a:solidFill>
                  <a:effectLst/>
                  <a:latin typeface="Calibri"/>
                  <a:ea typeface="Arial" pitchFamily="34" charset="0"/>
                  <a:cs typeface="Arial" pitchFamily="34" charset="0"/>
                  <a:sym typeface="Symbol" pitchFamily="18" charset="2"/>
                </a:rPr>
                <a:t>θ</a:t>
              </a:r>
              <a:endParaRPr kumimoji="0" lang="he-IL" altLang="he-IL" sz="16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276681241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8</a:t>
            </a:r>
            <a:endParaRPr lang="he-IL" dirty="0"/>
          </a:p>
        </p:txBody>
      </p:sp>
      <p:sp>
        <p:nvSpPr>
          <p:cNvPr id="3" name="מציין מיקום תוכן 2"/>
          <p:cNvSpPr>
            <a:spLocks noGrp="1"/>
          </p:cNvSpPr>
          <p:nvPr>
            <p:ph idx="1"/>
          </p:nvPr>
        </p:nvSpPr>
        <p:spPr>
          <a:xfrm>
            <a:off x="539552" y="709067"/>
            <a:ext cx="8236530" cy="5882233"/>
          </a:xfrm>
        </p:spPr>
        <p:txBody>
          <a:bodyPr/>
          <a:lstStyle/>
          <a:p>
            <a:pPr marL="0">
              <a:lnSpc>
                <a:spcPct val="150000"/>
              </a:lnSpc>
              <a:spcBef>
                <a:spcPts val="0"/>
              </a:spcBef>
              <a:buNone/>
            </a:pPr>
            <a:r>
              <a:rPr lang="he-IL" dirty="0" smtClean="0"/>
              <a:t>כדור שמסתו </a:t>
            </a:r>
            <a:r>
              <a:rPr lang="en-US" dirty="0" smtClean="0"/>
              <a:t>g</a:t>
            </a:r>
            <a:r>
              <a:rPr lang="he-IL" dirty="0" smtClean="0"/>
              <a:t>150 נע במסילה אנכית שרדיוסה </a:t>
            </a:r>
            <a:r>
              <a:rPr lang="en-US" dirty="0" smtClean="0"/>
              <a:t>2.5m</a:t>
            </a:r>
            <a:r>
              <a:rPr lang="he-IL" dirty="0" smtClean="0"/>
              <a:t>.</a:t>
            </a:r>
            <a:r>
              <a:rPr lang="en-US" dirty="0" smtClean="0"/>
              <a:t> </a:t>
            </a:r>
            <a:r>
              <a:rPr lang="he-IL" dirty="0" smtClean="0"/>
              <a:t>מהירותו בנקודה התחתונה של המסלול היא </a:t>
            </a:r>
            <a:r>
              <a:rPr lang="en-US" dirty="0" smtClean="0"/>
              <a:t> m/sec</a:t>
            </a:r>
            <a:r>
              <a:rPr lang="he-IL" dirty="0" smtClean="0"/>
              <a:t>20.</a:t>
            </a:r>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en-US" dirty="0" smtClean="0"/>
          </a:p>
          <a:p>
            <a:pPr marL="0">
              <a:lnSpc>
                <a:spcPct val="150000"/>
              </a:lnSpc>
              <a:spcBef>
                <a:spcPts val="0"/>
              </a:spcBef>
              <a:buNone/>
            </a:pPr>
            <a:endParaRPr lang="en-US" dirty="0" smtClean="0"/>
          </a:p>
          <a:p>
            <a:pPr marL="0">
              <a:lnSpc>
                <a:spcPct val="150000"/>
              </a:lnSpc>
              <a:spcBef>
                <a:spcPts val="0"/>
              </a:spcBef>
              <a:buNone/>
            </a:pPr>
            <a:endParaRPr lang="en-US" dirty="0" smtClean="0"/>
          </a:p>
          <a:p>
            <a:pPr marL="0">
              <a:lnSpc>
                <a:spcPct val="150000"/>
              </a:lnSpc>
              <a:spcBef>
                <a:spcPts val="0"/>
              </a:spcBef>
              <a:buNone/>
            </a:pPr>
            <a:endParaRPr lang="en-US" dirty="0" smtClean="0"/>
          </a:p>
          <a:p>
            <a:pPr marL="0">
              <a:lnSpc>
                <a:spcPct val="150000"/>
              </a:lnSpc>
              <a:spcBef>
                <a:spcPts val="0"/>
              </a:spcBef>
              <a:buNone/>
            </a:pPr>
            <a:endParaRPr lang="en-US" dirty="0" smtClean="0"/>
          </a:p>
          <a:p>
            <a:pPr marL="0">
              <a:lnSpc>
                <a:spcPct val="150000"/>
              </a:lnSpc>
              <a:spcBef>
                <a:spcPts val="0"/>
              </a:spcBef>
              <a:buNone/>
            </a:pPr>
            <a:endParaRPr lang="en-US" dirty="0" smtClean="0"/>
          </a:p>
          <a:p>
            <a:pPr marL="0" lvl="0">
              <a:lnSpc>
                <a:spcPct val="150000"/>
              </a:lnSpc>
              <a:spcBef>
                <a:spcPts val="0"/>
              </a:spcBef>
              <a:buNone/>
            </a:pPr>
            <a:r>
              <a:rPr lang="he-IL" dirty="0" smtClean="0"/>
              <a:t>א. מהי התאוצה השקולה בנקודות: </a:t>
            </a:r>
            <a:r>
              <a:rPr lang="en-US" dirty="0" smtClean="0"/>
              <a:t>A</a:t>
            </a:r>
            <a:r>
              <a:rPr lang="he-IL" dirty="0" smtClean="0"/>
              <a:t>,</a:t>
            </a:r>
            <a:r>
              <a:rPr lang="en-US" dirty="0" smtClean="0"/>
              <a:t>B</a:t>
            </a:r>
            <a:r>
              <a:rPr lang="he-IL" dirty="0" smtClean="0"/>
              <a:t>,</a:t>
            </a:r>
            <a:r>
              <a:rPr lang="en-US" dirty="0" smtClean="0"/>
              <a:t>C</a:t>
            </a:r>
            <a:r>
              <a:rPr lang="he-IL" dirty="0" smtClean="0"/>
              <a:t> ו- </a:t>
            </a:r>
            <a:r>
              <a:rPr lang="en-US" dirty="0" smtClean="0"/>
              <a:t>D</a:t>
            </a:r>
            <a:r>
              <a:rPr lang="he-IL" dirty="0" smtClean="0"/>
              <a:t>?</a:t>
            </a:r>
            <a:endParaRPr lang="en-US" dirty="0" smtClean="0"/>
          </a:p>
          <a:p>
            <a:pPr marL="0" lvl="0">
              <a:lnSpc>
                <a:spcPct val="150000"/>
              </a:lnSpc>
              <a:spcBef>
                <a:spcPts val="0"/>
              </a:spcBef>
              <a:buNone/>
            </a:pPr>
            <a:r>
              <a:rPr lang="he-IL" dirty="0" smtClean="0"/>
              <a:t>ב. מהו ההפרש בין הכוח  שמפעילה המסילה בנקודה התחתונה לבין הכוח שהיא מפעילה בנקודה </a:t>
            </a:r>
            <a:r>
              <a:rPr lang="en-US" dirty="0" smtClean="0"/>
              <a:t>             </a:t>
            </a:r>
            <a:r>
              <a:rPr lang="he-IL" dirty="0" smtClean="0"/>
              <a:t>העליונה?</a:t>
            </a:r>
            <a:endParaRPr lang="en-US" dirty="0" smtClean="0"/>
          </a:p>
          <a:p>
            <a:endParaRPr lang="he-IL" dirty="0"/>
          </a:p>
        </p:txBody>
      </p:sp>
      <p:pic>
        <p:nvPicPr>
          <p:cNvPr id="89090" name="Picture 2"/>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3857625" y="2114550"/>
            <a:ext cx="2425435" cy="2543175"/>
          </a:xfrm>
          <a:prstGeom prst="rect">
            <a:avLst/>
          </a:prstGeom>
          <a:noFill/>
          <a:ln w="9525">
            <a:noFill/>
            <a:miter lim="800000"/>
            <a:headEnd/>
            <a:tailEnd/>
          </a:ln>
        </p:spPr>
      </p:pic>
    </p:spTree>
    <p:extLst>
      <p:ext uri="{BB962C8B-B14F-4D97-AF65-F5344CB8AC3E}">
        <p14:creationId xmlns:p14="http://schemas.microsoft.com/office/powerpoint/2010/main" val="2221451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1</a:t>
            </a:r>
            <a:endParaRPr lang="he-IL" dirty="0"/>
          </a:p>
        </p:txBody>
      </p:sp>
      <p:sp>
        <p:nvSpPr>
          <p:cNvPr id="3" name="מציין מיקום תוכן 2"/>
          <p:cNvSpPr>
            <a:spLocks noGrp="1"/>
          </p:cNvSpPr>
          <p:nvPr>
            <p:ph idx="1"/>
          </p:nvPr>
        </p:nvSpPr>
        <p:spPr>
          <a:xfrm>
            <a:off x="171450" y="709067"/>
            <a:ext cx="8604632" cy="4569371"/>
          </a:xfrm>
        </p:spPr>
        <p:txBody>
          <a:bodyPr/>
          <a:lstStyle/>
          <a:p>
            <a:pPr marL="0" indent="0">
              <a:buNone/>
            </a:pPr>
            <a:r>
              <a:rPr lang="he-IL" dirty="0" smtClean="0"/>
              <a:t>גוף מחליק מראש משטח מעגלי בעל רדיוס </a:t>
            </a:r>
            <a:r>
              <a:rPr lang="en-US" dirty="0" smtClean="0"/>
              <a:t>R</a:t>
            </a:r>
            <a:r>
              <a:rPr lang="he-IL" dirty="0"/>
              <a:t>, </a:t>
            </a:r>
            <a:r>
              <a:rPr lang="he-IL" dirty="0" smtClean="0"/>
              <a:t>ללא חיכוך, כמוראה בציור. מהירותו בשיא הגובה שווה אפס.</a:t>
            </a:r>
          </a:p>
          <a:p>
            <a:pPr marL="342900" indent="-342900">
              <a:buFont typeface="+mj-lt"/>
              <a:buAutoNum type="arabicPeriod"/>
            </a:pPr>
            <a:r>
              <a:rPr lang="he-IL" dirty="0" smtClean="0"/>
              <a:t>הראו כי מהירות הגוף, כשהוא מצוי בזווית </a:t>
            </a:r>
            <a:r>
              <a:rPr lang="he-IL" b="1" dirty="0" smtClean="0"/>
              <a:t>כלשהי</a:t>
            </a:r>
            <a:r>
              <a:rPr lang="he-IL" dirty="0" smtClean="0"/>
              <a:t>, אינה תלויה במסתו.</a:t>
            </a:r>
          </a:p>
          <a:p>
            <a:pPr marL="342900" indent="-342900">
              <a:buFont typeface="+mj-lt"/>
              <a:buAutoNum type="arabicPeriod"/>
            </a:pPr>
            <a:r>
              <a:rPr lang="he-IL" dirty="0" smtClean="0"/>
              <a:t>מה הקשר בין התוצאה שקיבלתם בסעיף הקודם לבין מהירות של גוף הנופל בנפילה חופשית?</a:t>
            </a:r>
          </a:p>
          <a:p>
            <a:pPr marL="342900" indent="-342900">
              <a:buFont typeface="+mj-lt"/>
              <a:buAutoNum type="arabicPeriod"/>
            </a:pPr>
            <a:r>
              <a:rPr lang="he-IL" dirty="0" smtClean="0">
                <a:sym typeface="Symbol"/>
              </a:rPr>
              <a:t>מי מספק את הכוח הרדיאלי הפועל על הגוף (כל זמן שהוא מצוי על המשטח)?</a:t>
            </a:r>
          </a:p>
          <a:p>
            <a:pPr marL="342900" indent="-342900">
              <a:buFont typeface="+mj-lt"/>
              <a:buAutoNum type="arabicPeriod"/>
            </a:pPr>
            <a:r>
              <a:rPr lang="he-IL" dirty="0" smtClean="0">
                <a:sym typeface="Symbol"/>
              </a:rPr>
              <a:t>מה גודלו של כוח זה </a:t>
            </a:r>
            <a:r>
              <a:rPr lang="he-IL" dirty="0" smtClean="0"/>
              <a:t>כאשר </a:t>
            </a:r>
            <a:r>
              <a:rPr lang="he-IL" dirty="0"/>
              <a:t>הזווית היא </a:t>
            </a:r>
            <a:r>
              <a:rPr lang="he-IL" dirty="0">
                <a:sym typeface="Symbol"/>
              </a:rPr>
              <a:t></a:t>
            </a:r>
            <a:r>
              <a:rPr lang="he-IL" dirty="0" smtClean="0">
                <a:sym typeface="Symbol"/>
              </a:rPr>
              <a:t>?</a:t>
            </a:r>
            <a:endParaRPr lang="he-IL" dirty="0" smtClean="0"/>
          </a:p>
          <a:p>
            <a:pPr marL="342900" indent="-342900">
              <a:buFont typeface="+mj-lt"/>
              <a:buAutoNum type="arabicPeriod"/>
            </a:pPr>
            <a:r>
              <a:rPr lang="he-IL" dirty="0" smtClean="0"/>
              <a:t>מה ערכה של הזווית (הקריטית) בה יינתק הגוף מהמשטח?</a:t>
            </a:r>
          </a:p>
          <a:p>
            <a:pPr marL="342900" indent="-342900">
              <a:buFont typeface="+mj-lt"/>
              <a:buAutoNum type="arabicPeriod"/>
            </a:pPr>
            <a:endParaRPr lang="he-IL" dirty="0"/>
          </a:p>
          <a:p>
            <a:pPr marL="342900" indent="-342900">
              <a:buFont typeface="+mj-lt"/>
              <a:buAutoNum type="arabicPeriod"/>
            </a:pPr>
            <a:endParaRPr lang="he-IL" dirty="0" smtClean="0"/>
          </a:p>
          <a:p>
            <a:pPr marL="342900" indent="-342900">
              <a:buFont typeface="+mj-lt"/>
              <a:buAutoNum type="arabicPeriod"/>
            </a:pPr>
            <a:endParaRPr lang="he-I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288" y="2895600"/>
            <a:ext cx="19526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1956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1</a:t>
            </a:r>
            <a:endParaRPr lang="he-IL"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398007"/>
            <a:ext cx="2938463" cy="2666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ציין מיקום תוכן 2"/>
          <p:cNvSpPr>
            <a:spLocks noGrp="1"/>
          </p:cNvSpPr>
          <p:nvPr>
            <p:ph idx="1"/>
          </p:nvPr>
        </p:nvSpPr>
        <p:spPr>
          <a:xfrm>
            <a:off x="190500" y="709067"/>
            <a:ext cx="8585582" cy="4767808"/>
          </a:xfrm>
        </p:spPr>
        <p:txBody>
          <a:bodyPr/>
          <a:lstStyle/>
          <a:p>
            <a:pPr marL="0" indent="0">
              <a:buNone/>
            </a:pPr>
            <a:r>
              <a:rPr lang="he-IL" dirty="0"/>
              <a:t>גוף מחליק מראש משטח מעגלי בעל רדיוס </a:t>
            </a:r>
            <a:r>
              <a:rPr lang="en-US" dirty="0"/>
              <a:t>R</a:t>
            </a:r>
            <a:r>
              <a:rPr lang="he-IL" dirty="0"/>
              <a:t>, ללא חיכוך, כמוראה בציור. מהירותו בשיא הגובה שווה אפס.</a:t>
            </a:r>
          </a:p>
          <a:p>
            <a:pPr marL="0" indent="0">
              <a:buNone/>
            </a:pPr>
            <a:endParaRPr lang="he-IL" dirty="0"/>
          </a:p>
          <a:p>
            <a:pPr marL="342900" indent="-342900">
              <a:buFont typeface="+mj-lt"/>
              <a:buAutoNum type="arabicPeriod"/>
            </a:pPr>
            <a:r>
              <a:rPr lang="he-IL" dirty="0" smtClean="0"/>
              <a:t>הראו </a:t>
            </a:r>
            <a:r>
              <a:rPr lang="he-IL" dirty="0"/>
              <a:t>כי מהירות </a:t>
            </a:r>
            <a:r>
              <a:rPr lang="he-IL" dirty="0" smtClean="0"/>
              <a:t>הגוף, כשהוא </a:t>
            </a:r>
            <a:r>
              <a:rPr lang="he-IL" dirty="0"/>
              <a:t>מצוי בזווית </a:t>
            </a:r>
            <a:r>
              <a:rPr lang="he-IL" b="1" dirty="0"/>
              <a:t>כלשהי</a:t>
            </a:r>
            <a:r>
              <a:rPr lang="he-IL" dirty="0"/>
              <a:t> </a:t>
            </a:r>
            <a:r>
              <a:rPr lang="he-IL" dirty="0" smtClean="0"/>
              <a:t>, אינה </a:t>
            </a:r>
            <a:r>
              <a:rPr lang="he-IL" dirty="0"/>
              <a:t>תלויה במסתו.</a:t>
            </a:r>
          </a:p>
          <a:p>
            <a:r>
              <a:rPr lang="he-IL" dirty="0" smtClean="0"/>
              <a:t>על פי התרשים, כאשר הזווית היא </a:t>
            </a:r>
            <a:r>
              <a:rPr lang="he-IL" dirty="0" smtClean="0">
                <a:sym typeface="Symbol"/>
              </a:rPr>
              <a:t>, מרחק הנפילה האנכי של הגוף הוא: </a:t>
            </a:r>
            <a:r>
              <a:rPr lang="en-US" dirty="0" smtClean="0">
                <a:sym typeface="Symbol"/>
              </a:rPr>
              <a:t>R(1-cos)</a:t>
            </a:r>
            <a:r>
              <a:rPr lang="he-IL" dirty="0" smtClean="0">
                <a:sym typeface="Symbol"/>
              </a:rPr>
              <a:t>.</a:t>
            </a:r>
          </a:p>
          <a:p>
            <a:r>
              <a:rPr lang="he-IL" dirty="0" smtClean="0">
                <a:sym typeface="Symbol"/>
              </a:rPr>
              <a:t>לכן, בהעדר חיכוך ומשיקולי אנרגיה מתקיים:</a:t>
            </a:r>
          </a:p>
          <a:p>
            <a:endParaRPr lang="he-IL" dirty="0">
              <a:sym typeface="Symbol"/>
            </a:endParaRPr>
          </a:p>
          <a:p>
            <a:endParaRPr lang="he-IL" dirty="0" smtClean="0">
              <a:sym typeface="Symbol"/>
            </a:endParaRPr>
          </a:p>
          <a:p>
            <a:endParaRPr lang="he-IL" dirty="0">
              <a:sym typeface="Symbol"/>
            </a:endParaRPr>
          </a:p>
          <a:p>
            <a:pPr marL="0" indent="0">
              <a:buNone/>
            </a:pPr>
            <a:endParaRPr lang="he-IL" dirty="0" smtClean="0">
              <a:sym typeface="Symbol"/>
            </a:endParaRPr>
          </a:p>
          <a:p>
            <a:pPr marL="0" indent="0">
              <a:buNone/>
            </a:pPr>
            <a:endParaRPr lang="he-IL" dirty="0">
              <a:sym typeface="Symbol"/>
            </a:endParaRPr>
          </a:p>
          <a:p>
            <a:pPr marL="0" indent="0">
              <a:buNone/>
            </a:pPr>
            <a:endParaRPr lang="he-IL" dirty="0" smtClean="0">
              <a:sym typeface="Symbol"/>
            </a:endParaRPr>
          </a:p>
          <a:p>
            <a:pPr marL="0" indent="0">
              <a:buNone/>
            </a:pPr>
            <a:endParaRPr lang="he-IL" dirty="0" smtClean="0">
              <a:sym typeface="Symbol"/>
            </a:endParaRPr>
          </a:p>
          <a:p>
            <a:r>
              <a:rPr lang="he-IL" dirty="0" smtClean="0">
                <a:sym typeface="Symbol"/>
              </a:rPr>
              <a:t>כלומר- מהירות ההחלקה אינה תלויה במסת הגוף </a:t>
            </a:r>
          </a:p>
          <a:p>
            <a:endParaRPr lang="he-IL" dirty="0" smtClean="0">
              <a:sym typeface="Symbol"/>
            </a:endParaRPr>
          </a:p>
          <a:p>
            <a:pPr marL="0" indent="0">
              <a:buNone/>
            </a:pPr>
            <a:endParaRPr lang="he-IL" dirty="0"/>
          </a:p>
        </p:txBody>
      </p:sp>
      <p:graphicFrame>
        <p:nvGraphicFramePr>
          <p:cNvPr id="5" name="אובייקט 4"/>
          <p:cNvGraphicFramePr>
            <a:graphicFrameLocks noChangeAspect="1"/>
          </p:cNvGraphicFramePr>
          <p:nvPr>
            <p:extLst/>
          </p:nvPr>
        </p:nvGraphicFramePr>
        <p:xfrm>
          <a:off x="3765550" y="2752725"/>
          <a:ext cx="1906588" cy="876300"/>
        </p:xfrm>
        <a:graphic>
          <a:graphicData uri="http://schemas.openxmlformats.org/presentationml/2006/ole">
            <mc:AlternateContent xmlns:mc="http://schemas.openxmlformats.org/markup-compatibility/2006">
              <mc:Choice xmlns:v="urn:schemas-microsoft-com:vml" Requires="v">
                <p:oleObj spid="_x0000_s14338" name="Equation" r:id="rId4" imgW="1549080" imgH="711000" progId="Equation.DSMT4">
                  <p:embed/>
                </p:oleObj>
              </mc:Choice>
              <mc:Fallback>
                <p:oleObj name="Equation" r:id="rId4" imgW="1549080" imgH="711000" progId="Equation.DSMT4">
                  <p:embed/>
                  <p:pic>
                    <p:nvPicPr>
                      <p:cNvPr id="0" name=""/>
                      <p:cNvPicPr/>
                      <p:nvPr/>
                    </p:nvPicPr>
                    <p:blipFill>
                      <a:blip r:embed="rId5"/>
                      <a:stretch>
                        <a:fillRect/>
                      </a:stretch>
                    </p:blipFill>
                    <p:spPr>
                      <a:xfrm>
                        <a:off x="3765550" y="2752725"/>
                        <a:ext cx="1906588" cy="876300"/>
                      </a:xfrm>
                      <a:prstGeom prst="rect">
                        <a:avLst/>
                      </a:prstGeom>
                    </p:spPr>
                  </p:pic>
                </p:oleObj>
              </mc:Fallback>
            </mc:AlternateContent>
          </a:graphicData>
        </a:graphic>
      </p:graphicFrame>
    </p:spTree>
    <p:extLst>
      <p:ext uri="{BB962C8B-B14F-4D97-AF65-F5344CB8AC3E}">
        <p14:creationId xmlns:p14="http://schemas.microsoft.com/office/powerpoint/2010/main" val="16968601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1 המשך</a:t>
            </a:r>
            <a:endParaRPr lang="he-IL"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3817233"/>
            <a:ext cx="2938463" cy="2666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ציין מיקום תוכן 2"/>
          <p:cNvSpPr>
            <a:spLocks noGrp="1"/>
          </p:cNvSpPr>
          <p:nvPr>
            <p:ph idx="1"/>
          </p:nvPr>
        </p:nvSpPr>
        <p:spPr/>
        <p:txBody>
          <a:bodyPr/>
          <a:lstStyle/>
          <a:p>
            <a:pPr marL="342900" indent="-342900">
              <a:buFont typeface="+mj-lt"/>
              <a:buAutoNum type="arabicPeriod" startAt="2"/>
            </a:pPr>
            <a:r>
              <a:rPr lang="he-IL" dirty="0"/>
              <a:t>מה הקשר בין התוצאה </a:t>
            </a:r>
            <a:r>
              <a:rPr lang="he-IL" dirty="0" smtClean="0"/>
              <a:t>שקיבלתם </a:t>
            </a:r>
            <a:r>
              <a:rPr lang="he-IL" dirty="0"/>
              <a:t>בסעיף הקודם למהירות </a:t>
            </a:r>
            <a:r>
              <a:rPr lang="he-IL" dirty="0" smtClean="0"/>
              <a:t>של גוף הנופל בנפילה </a:t>
            </a:r>
            <a:r>
              <a:rPr lang="he-IL" dirty="0"/>
              <a:t>חופשית</a:t>
            </a:r>
            <a:r>
              <a:rPr lang="he-IL" dirty="0" smtClean="0"/>
              <a:t>?</a:t>
            </a:r>
          </a:p>
          <a:p>
            <a:r>
              <a:rPr lang="he-IL" dirty="0" smtClean="0"/>
              <a:t>התוצאה שקיבלנו היא:</a:t>
            </a:r>
          </a:p>
          <a:p>
            <a:endParaRPr lang="he-IL" dirty="0"/>
          </a:p>
          <a:p>
            <a:endParaRPr lang="he-IL" dirty="0" smtClean="0"/>
          </a:p>
          <a:p>
            <a:r>
              <a:rPr lang="he-IL" dirty="0" smtClean="0"/>
              <a:t>כאשר הגוף יגיע לתחתית המדרון, יתקיים:  </a:t>
            </a:r>
            <a:r>
              <a:rPr lang="en-US" dirty="0"/>
              <a:t> </a:t>
            </a:r>
            <a:r>
              <a:rPr lang="en-US" dirty="0" smtClean="0"/>
              <a:t> </a:t>
            </a:r>
            <a:r>
              <a:rPr lang="he-IL" dirty="0" smtClean="0">
                <a:sym typeface="Symbol"/>
              </a:rPr>
              <a:t></a:t>
            </a:r>
            <a:r>
              <a:rPr lang="en-US" dirty="0" smtClean="0">
                <a:sym typeface="Symbol"/>
              </a:rPr>
              <a:t>=</a:t>
            </a:r>
            <a:r>
              <a:rPr lang="en-US" dirty="0" smtClean="0"/>
              <a:t>90</a:t>
            </a:r>
            <a:r>
              <a:rPr lang="en-US" dirty="0" smtClean="0">
                <a:latin typeface="Century Gothic"/>
              </a:rPr>
              <a:t>º</a:t>
            </a:r>
            <a:r>
              <a:rPr lang="he-IL" dirty="0" smtClean="0"/>
              <a:t>כלומר </a:t>
            </a:r>
            <a:r>
              <a:rPr lang="en-US" dirty="0" err="1" smtClean="0"/>
              <a:t>cos</a:t>
            </a:r>
            <a:r>
              <a:rPr lang="en-US" dirty="0" smtClean="0">
                <a:sym typeface="Symbol"/>
              </a:rPr>
              <a:t>=0</a:t>
            </a:r>
            <a:endParaRPr lang="he-IL" dirty="0" smtClean="0"/>
          </a:p>
          <a:p>
            <a:r>
              <a:rPr lang="he-IL" dirty="0" smtClean="0"/>
              <a:t>במצב זה מהירותו תהיה:</a:t>
            </a:r>
          </a:p>
          <a:p>
            <a:endParaRPr lang="he-IL" dirty="0"/>
          </a:p>
          <a:p>
            <a:endParaRPr lang="he-IL" dirty="0" smtClean="0"/>
          </a:p>
          <a:p>
            <a:r>
              <a:rPr lang="he-IL" dirty="0" smtClean="0"/>
              <a:t>מהירות זו שווה למהירות של גוף הנופל חופשית מגובה </a:t>
            </a:r>
            <a:r>
              <a:rPr lang="en-US" dirty="0" smtClean="0"/>
              <a:t>R</a:t>
            </a:r>
            <a:r>
              <a:rPr lang="he-IL" dirty="0" smtClean="0"/>
              <a:t>, שוב, ללא חיכוך כמובן.</a:t>
            </a:r>
          </a:p>
          <a:p>
            <a:endParaRPr lang="he-IL" dirty="0" smtClean="0"/>
          </a:p>
          <a:p>
            <a:pPr marL="342900" indent="-342900">
              <a:buFont typeface="+mj-lt"/>
              <a:buAutoNum type="arabicPeriod" startAt="2"/>
            </a:pPr>
            <a:endParaRPr lang="he-IL" dirty="0"/>
          </a:p>
        </p:txBody>
      </p:sp>
      <p:graphicFrame>
        <p:nvGraphicFramePr>
          <p:cNvPr id="4" name="אובייקט 3"/>
          <p:cNvGraphicFramePr>
            <a:graphicFrameLocks noChangeAspect="1"/>
          </p:cNvGraphicFramePr>
          <p:nvPr>
            <p:extLst/>
          </p:nvPr>
        </p:nvGraphicFramePr>
        <p:xfrm>
          <a:off x="4105275" y="1397000"/>
          <a:ext cx="2058988" cy="407988"/>
        </p:xfrm>
        <a:graphic>
          <a:graphicData uri="http://schemas.openxmlformats.org/presentationml/2006/ole">
            <mc:AlternateContent xmlns:mc="http://schemas.openxmlformats.org/markup-compatibility/2006">
              <mc:Choice xmlns:v="urn:schemas-microsoft-com:vml" Requires="v">
                <p:oleObj spid="_x0000_s15362" name="Equation" r:id="rId4" imgW="1346040" imgH="266400" progId="Equation.DSMT4">
                  <p:embed/>
                </p:oleObj>
              </mc:Choice>
              <mc:Fallback>
                <p:oleObj name="Equation" r:id="rId4" imgW="1346040" imgH="266400" progId="Equation.DSMT4">
                  <p:embed/>
                  <p:pic>
                    <p:nvPicPr>
                      <p:cNvPr id="0" name=""/>
                      <p:cNvPicPr/>
                      <p:nvPr/>
                    </p:nvPicPr>
                    <p:blipFill>
                      <a:blip r:embed="rId5"/>
                      <a:stretch>
                        <a:fillRect/>
                      </a:stretch>
                    </p:blipFill>
                    <p:spPr>
                      <a:xfrm>
                        <a:off x="4105275" y="1397000"/>
                        <a:ext cx="2058988" cy="407988"/>
                      </a:xfrm>
                      <a:prstGeom prst="rect">
                        <a:avLst/>
                      </a:prstGeom>
                    </p:spPr>
                  </p:pic>
                </p:oleObj>
              </mc:Fallback>
            </mc:AlternateContent>
          </a:graphicData>
        </a:graphic>
      </p:graphicFrame>
      <p:graphicFrame>
        <p:nvGraphicFramePr>
          <p:cNvPr id="7" name="אובייקט 6"/>
          <p:cNvGraphicFramePr>
            <a:graphicFrameLocks noChangeAspect="1"/>
          </p:cNvGraphicFramePr>
          <p:nvPr>
            <p:extLst/>
          </p:nvPr>
        </p:nvGraphicFramePr>
        <p:xfrm>
          <a:off x="4601634" y="2422613"/>
          <a:ext cx="1049338" cy="407987"/>
        </p:xfrm>
        <a:graphic>
          <a:graphicData uri="http://schemas.openxmlformats.org/presentationml/2006/ole">
            <mc:AlternateContent xmlns:mc="http://schemas.openxmlformats.org/markup-compatibility/2006">
              <mc:Choice xmlns:v="urn:schemas-microsoft-com:vml" Requires="v">
                <p:oleObj spid="_x0000_s15363" name="Equation" r:id="rId6" imgW="685800" imgH="266400" progId="Equation.DSMT4">
                  <p:embed/>
                </p:oleObj>
              </mc:Choice>
              <mc:Fallback>
                <p:oleObj name="Equation" r:id="rId6" imgW="685800" imgH="266400" progId="Equation.DSMT4">
                  <p:embed/>
                  <p:pic>
                    <p:nvPicPr>
                      <p:cNvPr id="0" name=""/>
                      <p:cNvPicPr/>
                      <p:nvPr/>
                    </p:nvPicPr>
                    <p:blipFill>
                      <a:blip r:embed="rId7"/>
                      <a:stretch>
                        <a:fillRect/>
                      </a:stretch>
                    </p:blipFill>
                    <p:spPr>
                      <a:xfrm>
                        <a:off x="4601634" y="2422613"/>
                        <a:ext cx="1049338" cy="407987"/>
                      </a:xfrm>
                      <a:prstGeom prst="rect">
                        <a:avLst/>
                      </a:prstGeom>
                    </p:spPr>
                  </p:pic>
                </p:oleObj>
              </mc:Fallback>
            </mc:AlternateContent>
          </a:graphicData>
        </a:graphic>
      </p:graphicFrame>
    </p:spTree>
    <p:extLst>
      <p:ext uri="{BB962C8B-B14F-4D97-AF65-F5344CB8AC3E}">
        <p14:creationId xmlns:p14="http://schemas.microsoft.com/office/powerpoint/2010/main" val="190604556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1 המשך</a:t>
            </a:r>
            <a:endParaRPr lang="he-IL" dirty="0"/>
          </a:p>
        </p:txBody>
      </p:sp>
      <p:sp>
        <p:nvSpPr>
          <p:cNvPr id="3" name="מציין מיקום תוכן 2"/>
          <p:cNvSpPr>
            <a:spLocks noGrp="1"/>
          </p:cNvSpPr>
          <p:nvPr>
            <p:ph idx="1"/>
          </p:nvPr>
        </p:nvSpPr>
        <p:spPr/>
        <p:txBody>
          <a:bodyPr/>
          <a:lstStyle/>
          <a:p>
            <a:pPr marL="342900" indent="-342900">
              <a:buFont typeface="+mj-lt"/>
              <a:buAutoNum type="arabicPeriod" startAt="3"/>
            </a:pPr>
            <a:r>
              <a:rPr lang="he-IL" dirty="0">
                <a:sym typeface="Symbol"/>
              </a:rPr>
              <a:t>מי מספק את </a:t>
            </a:r>
            <a:r>
              <a:rPr lang="he-IL" dirty="0" smtClean="0">
                <a:sym typeface="Symbol"/>
              </a:rPr>
              <a:t>הכוח </a:t>
            </a:r>
            <a:r>
              <a:rPr lang="he-IL" dirty="0">
                <a:sym typeface="Symbol"/>
              </a:rPr>
              <a:t>הרדיאלי הפועל על הגוף (כל זמן שהוא מצוי על המשטח)?</a:t>
            </a:r>
            <a:endParaRPr lang="he-IL" dirty="0" smtClean="0">
              <a:sym typeface="Symbol"/>
            </a:endParaRPr>
          </a:p>
          <a:p>
            <a:r>
              <a:rPr lang="he-IL" dirty="0" smtClean="0">
                <a:sym typeface="Symbol"/>
              </a:rPr>
              <a:t>בזמן ההחלקה  פועלים על הגוף שני כוחות: </a:t>
            </a:r>
            <a:r>
              <a:rPr lang="en-US" dirty="0" smtClean="0">
                <a:sym typeface="Symbol"/>
              </a:rPr>
              <a:t>mg</a:t>
            </a:r>
            <a:r>
              <a:rPr lang="he-IL" dirty="0" smtClean="0">
                <a:sym typeface="Symbol"/>
              </a:rPr>
              <a:t> ו- </a:t>
            </a:r>
            <a:r>
              <a:rPr lang="en-US" dirty="0" smtClean="0">
                <a:sym typeface="Symbol"/>
              </a:rPr>
              <a:t>N</a:t>
            </a:r>
            <a:endParaRPr lang="he-IL" dirty="0" smtClean="0">
              <a:sym typeface="Symbol"/>
            </a:endParaRPr>
          </a:p>
          <a:p>
            <a:r>
              <a:rPr lang="he-IL" dirty="0" smtClean="0">
                <a:sym typeface="Symbol"/>
              </a:rPr>
              <a:t>הכוח השקול שלהם בכיוון מרכז המעגל הוא הכוח הרדיאלי.</a:t>
            </a:r>
          </a:p>
          <a:p>
            <a:endParaRPr lang="he-IL" dirty="0">
              <a:sym typeface="Symbol"/>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2087563"/>
            <a:ext cx="2652099" cy="184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8263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1 המשך</a:t>
            </a:r>
            <a:endParaRPr lang="he-IL" dirty="0"/>
          </a:p>
        </p:txBody>
      </p:sp>
      <p:sp>
        <p:nvSpPr>
          <p:cNvPr id="3" name="מציין מיקום תוכן 2"/>
          <p:cNvSpPr>
            <a:spLocks noGrp="1"/>
          </p:cNvSpPr>
          <p:nvPr>
            <p:ph idx="1"/>
          </p:nvPr>
        </p:nvSpPr>
        <p:spPr/>
        <p:txBody>
          <a:bodyPr/>
          <a:lstStyle/>
          <a:p>
            <a:pPr marL="342900" indent="-342900">
              <a:buFont typeface="+mj-lt"/>
              <a:buAutoNum type="arabicPeriod" startAt="4"/>
            </a:pPr>
            <a:r>
              <a:rPr lang="he-IL" dirty="0">
                <a:sym typeface="Symbol"/>
              </a:rPr>
              <a:t>מה גודלו של כוח זה </a:t>
            </a:r>
            <a:r>
              <a:rPr lang="he-IL" dirty="0"/>
              <a:t>כאשר הזווית היא </a:t>
            </a:r>
            <a:r>
              <a:rPr lang="he-IL" dirty="0">
                <a:sym typeface="Symbol"/>
              </a:rPr>
              <a:t></a:t>
            </a:r>
            <a:r>
              <a:rPr lang="he-IL" dirty="0" smtClean="0">
                <a:sym typeface="Symbol"/>
              </a:rPr>
              <a:t>?</a:t>
            </a:r>
          </a:p>
          <a:p>
            <a:r>
              <a:rPr lang="he-IL" dirty="0" smtClean="0">
                <a:sym typeface="Symbol"/>
              </a:rPr>
              <a:t>נשתמש בקשר:</a:t>
            </a:r>
          </a:p>
          <a:p>
            <a:endParaRPr lang="he-IL" dirty="0">
              <a:sym typeface="Symbol"/>
            </a:endParaRPr>
          </a:p>
          <a:p>
            <a:endParaRPr lang="he-IL" dirty="0" smtClean="0">
              <a:sym typeface="Symbol"/>
            </a:endParaRPr>
          </a:p>
          <a:p>
            <a:endParaRPr lang="he-IL" dirty="0" smtClean="0">
              <a:sym typeface="Symbol"/>
            </a:endParaRPr>
          </a:p>
          <a:p>
            <a:r>
              <a:rPr lang="he-IL" dirty="0" smtClean="0">
                <a:sym typeface="Symbol"/>
              </a:rPr>
              <a:t>נעזר בתוצאה של הסעיף הראשון:</a:t>
            </a:r>
          </a:p>
          <a:p>
            <a:endParaRPr lang="he-IL" dirty="0">
              <a:sym typeface="Symbol"/>
            </a:endParaRPr>
          </a:p>
          <a:p>
            <a:endParaRPr lang="he-IL" dirty="0" smtClean="0">
              <a:sym typeface="Symbol"/>
            </a:endParaRPr>
          </a:p>
          <a:p>
            <a:r>
              <a:rPr lang="he-IL" dirty="0" smtClean="0">
                <a:sym typeface="Symbol"/>
              </a:rPr>
              <a:t>ונקבל:</a:t>
            </a:r>
          </a:p>
          <a:p>
            <a:endParaRPr lang="he-IL" dirty="0"/>
          </a:p>
        </p:txBody>
      </p:sp>
      <p:graphicFrame>
        <p:nvGraphicFramePr>
          <p:cNvPr id="4" name="אובייקט 3"/>
          <p:cNvGraphicFramePr>
            <a:graphicFrameLocks noChangeAspect="1"/>
          </p:cNvGraphicFramePr>
          <p:nvPr>
            <p:extLst/>
          </p:nvPr>
        </p:nvGraphicFramePr>
        <p:xfrm>
          <a:off x="5622925" y="1333500"/>
          <a:ext cx="868363" cy="552450"/>
        </p:xfrm>
        <a:graphic>
          <a:graphicData uri="http://schemas.openxmlformats.org/presentationml/2006/ole">
            <mc:AlternateContent xmlns:mc="http://schemas.openxmlformats.org/markup-compatibility/2006">
              <mc:Choice xmlns:v="urn:schemas-microsoft-com:vml" Requires="v">
                <p:oleObj spid="_x0000_s16386" name="Equation" r:id="rId3" imgW="698400" imgH="444240" progId="Equation.DSMT4">
                  <p:embed/>
                </p:oleObj>
              </mc:Choice>
              <mc:Fallback>
                <p:oleObj name="Equation" r:id="rId3" imgW="698400" imgH="444240" progId="Equation.DSMT4">
                  <p:embed/>
                  <p:pic>
                    <p:nvPicPr>
                      <p:cNvPr id="0" name=""/>
                      <p:cNvPicPr/>
                      <p:nvPr/>
                    </p:nvPicPr>
                    <p:blipFill>
                      <a:blip r:embed="rId4"/>
                      <a:stretch>
                        <a:fillRect/>
                      </a:stretch>
                    </p:blipFill>
                    <p:spPr>
                      <a:xfrm>
                        <a:off x="5622925" y="1333500"/>
                        <a:ext cx="868363" cy="552450"/>
                      </a:xfrm>
                      <a:prstGeom prst="rect">
                        <a:avLst/>
                      </a:prstGeom>
                    </p:spPr>
                  </p:pic>
                </p:oleObj>
              </mc:Fallback>
            </mc:AlternateContent>
          </a:graphicData>
        </a:graphic>
      </p:graphicFrame>
      <p:graphicFrame>
        <p:nvGraphicFramePr>
          <p:cNvPr id="6" name="אובייקט 5"/>
          <p:cNvGraphicFramePr>
            <a:graphicFrameLocks noChangeAspect="1"/>
          </p:cNvGraphicFramePr>
          <p:nvPr>
            <p:extLst/>
          </p:nvPr>
        </p:nvGraphicFramePr>
        <p:xfrm>
          <a:off x="5227413" y="2792412"/>
          <a:ext cx="1706787" cy="338137"/>
        </p:xfrm>
        <a:graphic>
          <a:graphicData uri="http://schemas.openxmlformats.org/presentationml/2006/ole">
            <mc:AlternateContent xmlns:mc="http://schemas.openxmlformats.org/markup-compatibility/2006">
              <mc:Choice xmlns:v="urn:schemas-microsoft-com:vml" Requires="v">
                <p:oleObj spid="_x0000_s16387" name="Equation" r:id="rId5" imgW="1346040" imgH="266400" progId="Equation.DSMT4">
                  <p:embed/>
                </p:oleObj>
              </mc:Choice>
              <mc:Fallback>
                <p:oleObj name="Equation" r:id="rId5" imgW="1346040" imgH="266400" progId="Equation.DSMT4">
                  <p:embed/>
                  <p:pic>
                    <p:nvPicPr>
                      <p:cNvPr id="0" name=""/>
                      <p:cNvPicPr/>
                      <p:nvPr/>
                    </p:nvPicPr>
                    <p:blipFill>
                      <a:blip r:embed="rId6"/>
                      <a:stretch>
                        <a:fillRect/>
                      </a:stretch>
                    </p:blipFill>
                    <p:spPr>
                      <a:xfrm>
                        <a:off x="5227413" y="2792412"/>
                        <a:ext cx="1706787" cy="338137"/>
                      </a:xfrm>
                      <a:prstGeom prst="rect">
                        <a:avLst/>
                      </a:prstGeom>
                    </p:spPr>
                  </p:pic>
                </p:oleObj>
              </mc:Fallback>
            </mc:AlternateContent>
          </a:graphicData>
        </a:graphic>
      </p:graphicFrame>
      <p:graphicFrame>
        <p:nvGraphicFramePr>
          <p:cNvPr id="7" name="אובייקט 6"/>
          <p:cNvGraphicFramePr>
            <a:graphicFrameLocks noChangeAspect="1"/>
          </p:cNvGraphicFramePr>
          <p:nvPr>
            <p:extLst/>
          </p:nvPr>
        </p:nvGraphicFramePr>
        <p:xfrm>
          <a:off x="5262563" y="3703638"/>
          <a:ext cx="3321880" cy="811212"/>
        </p:xfrm>
        <a:graphic>
          <a:graphicData uri="http://schemas.openxmlformats.org/presentationml/2006/ole">
            <mc:AlternateContent xmlns:mc="http://schemas.openxmlformats.org/markup-compatibility/2006">
              <mc:Choice xmlns:v="urn:schemas-microsoft-com:vml" Requires="v">
                <p:oleObj spid="_x0000_s16388" name="Equation" r:id="rId7" imgW="1815840" imgH="444240" progId="Equation.DSMT4">
                  <p:embed/>
                </p:oleObj>
              </mc:Choice>
              <mc:Fallback>
                <p:oleObj name="Equation" r:id="rId7" imgW="1815840" imgH="444240" progId="Equation.DSMT4">
                  <p:embed/>
                  <p:pic>
                    <p:nvPicPr>
                      <p:cNvPr id="0" name=""/>
                      <p:cNvPicPr/>
                      <p:nvPr/>
                    </p:nvPicPr>
                    <p:blipFill>
                      <a:blip r:embed="rId8"/>
                      <a:stretch>
                        <a:fillRect/>
                      </a:stretch>
                    </p:blipFill>
                    <p:spPr>
                      <a:xfrm>
                        <a:off x="5262563" y="3703638"/>
                        <a:ext cx="3321880" cy="811212"/>
                      </a:xfrm>
                      <a:prstGeom prst="rect">
                        <a:avLst/>
                      </a:prstGeom>
                    </p:spPr>
                  </p:pic>
                </p:oleObj>
              </mc:Fallback>
            </mc:AlternateContent>
          </a:graphicData>
        </a:graphic>
      </p:graphicFrame>
      <p:pic>
        <p:nvPicPr>
          <p:cNvPr id="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9150" y="2087563"/>
            <a:ext cx="2652099" cy="184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644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00" scaled="0"/>
        </a:gradFill>
        <a:effectLst/>
      </p:bgPr>
    </p:bg>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60647"/>
            <a:ext cx="8229600" cy="1143000"/>
          </a:xfrm>
          <a:prstGeom prst="rect">
            <a:avLst/>
          </a:prstGeom>
          <a:gradFill>
            <a:gsLst>
              <a:gs pos="0">
                <a:srgbClr val="6A8284"/>
              </a:gs>
              <a:gs pos="29000">
                <a:srgbClr val="99BDBF"/>
              </a:gs>
              <a:gs pos="100000">
                <a:srgbClr val="B8E2E5"/>
              </a:gs>
            </a:gsLst>
            <a:lin ang="5400000" scaled="0"/>
          </a:grad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sz="4400" b="0" i="0" u="none" strike="noStrike" cap="none">
                <a:solidFill>
                  <a:srgbClr val="FFFF00"/>
                </a:solidFill>
                <a:latin typeface="Arial"/>
                <a:ea typeface="Arial"/>
                <a:cs typeface="Arial"/>
                <a:sym typeface="Arial"/>
              </a:rPr>
              <a:t>תנועה מעגלית קצובה</a:t>
            </a:r>
          </a:p>
        </p:txBody>
      </p:sp>
      <p:sp>
        <p:nvSpPr>
          <p:cNvPr id="267" name="Shape 267"/>
          <p:cNvSpPr txBox="1">
            <a:spLocks noGrp="1"/>
          </p:cNvSpPr>
          <p:nvPr>
            <p:ph type="body" idx="1"/>
          </p:nvPr>
        </p:nvSpPr>
        <p:spPr>
          <a:xfrm>
            <a:off x="282352" y="1628800"/>
            <a:ext cx="8579295" cy="1108719"/>
          </a:xfrm>
          <a:prstGeom prst="rect">
            <a:avLst/>
          </a:prstGeom>
          <a:noFill/>
          <a:ln>
            <a:noFill/>
          </a:ln>
        </p:spPr>
        <p:txBody>
          <a:bodyPr lIns="91425" tIns="45700" rIns="91425" bIns="45700" anchor="t" anchorCtr="0">
            <a:noAutofit/>
          </a:bodyPr>
          <a:lstStyle/>
          <a:p>
            <a:pPr marL="342900" marR="0" lvl="0" indent="-342900" algn="r" rtl="1">
              <a:spcBef>
                <a:spcPts val="0"/>
              </a:spcBef>
              <a:spcAft>
                <a:spcPts val="0"/>
              </a:spcAft>
              <a:buClr>
                <a:schemeClr val="dk1"/>
              </a:buClr>
              <a:buSzPct val="100000"/>
              <a:buFont typeface="Arial"/>
              <a:buChar char="•"/>
            </a:pPr>
            <a:r>
              <a:rPr lang="x-none" sz="3200" b="0" i="0" u="none" strike="noStrike" cap="none">
                <a:solidFill>
                  <a:schemeClr val="dk1"/>
                </a:solidFill>
                <a:latin typeface="Arial"/>
                <a:ea typeface="Arial"/>
                <a:cs typeface="Arial"/>
                <a:sym typeface="Arial"/>
              </a:rPr>
              <a:t>תנועה שבה גוף בכל פרקי זמן שווים עובר מרחקים (אורכי הקשת) שווים נקראת תנועה מעגלית קצובה</a:t>
            </a:r>
          </a:p>
        </p:txBody>
      </p:sp>
      <p:sp>
        <p:nvSpPr>
          <p:cNvPr id="268" name="Shape 268"/>
          <p:cNvSpPr/>
          <p:nvPr/>
        </p:nvSpPr>
        <p:spPr>
          <a:xfrm>
            <a:off x="2915816" y="2737519"/>
            <a:ext cx="3744415" cy="1027332"/>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1800">
                <a:latin typeface="Arial"/>
                <a:ea typeface="Arial"/>
                <a:cs typeface="Arial"/>
                <a:sym typeface="Arial"/>
              </a:rPr>
              <a:t> </a:t>
            </a:r>
          </a:p>
        </p:txBody>
      </p:sp>
      <p:pic>
        <p:nvPicPr>
          <p:cNvPr id="269" name="Shape 269"/>
          <p:cNvPicPr preferRelativeResize="0"/>
          <p:nvPr/>
        </p:nvPicPr>
        <p:blipFill>
          <a:blip r:embed="rId4">
            <a:alphaModFix/>
          </a:blip>
          <a:stretch>
            <a:fillRect/>
          </a:stretch>
        </p:blipFill>
        <p:spPr>
          <a:xfrm>
            <a:off x="271462" y="3829050"/>
            <a:ext cx="8448675" cy="3009900"/>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1 המשך</a:t>
            </a:r>
            <a:endParaRPr lang="he-IL" dirty="0"/>
          </a:p>
        </p:txBody>
      </p:sp>
      <p:sp>
        <p:nvSpPr>
          <p:cNvPr id="3" name="מציין מיקום תוכן 2"/>
          <p:cNvSpPr>
            <a:spLocks noGrp="1"/>
          </p:cNvSpPr>
          <p:nvPr>
            <p:ph idx="1"/>
          </p:nvPr>
        </p:nvSpPr>
        <p:spPr/>
        <p:txBody>
          <a:bodyPr/>
          <a:lstStyle/>
          <a:p>
            <a:pPr marL="342900" indent="-342900">
              <a:buFont typeface="+mj-lt"/>
              <a:buAutoNum type="arabicPeriod" startAt="5"/>
            </a:pPr>
            <a:r>
              <a:rPr lang="he-IL" dirty="0"/>
              <a:t>מה </a:t>
            </a:r>
            <a:r>
              <a:rPr lang="he-IL" dirty="0" smtClean="0"/>
              <a:t>ערכה </a:t>
            </a:r>
            <a:r>
              <a:rPr lang="he-IL" dirty="0"/>
              <a:t>של הזווית </a:t>
            </a:r>
            <a:r>
              <a:rPr lang="he-IL" dirty="0" smtClean="0"/>
              <a:t>(הקריטית) בה </a:t>
            </a:r>
            <a:r>
              <a:rPr lang="he-IL" dirty="0"/>
              <a:t>ינתק </a:t>
            </a:r>
            <a:r>
              <a:rPr lang="he-IL" dirty="0" smtClean="0"/>
              <a:t>הגוף </a:t>
            </a:r>
            <a:r>
              <a:rPr lang="he-IL" dirty="0"/>
              <a:t>מהמשטח</a:t>
            </a:r>
            <a:r>
              <a:rPr lang="he-IL" dirty="0" smtClean="0"/>
              <a:t>?</a:t>
            </a:r>
          </a:p>
          <a:p>
            <a:pPr marL="0" indent="0">
              <a:buNone/>
            </a:pPr>
            <a:endParaRPr lang="he-IL" dirty="0" smtClean="0"/>
          </a:p>
          <a:p>
            <a:r>
              <a:rPr lang="he-IL" dirty="0" smtClean="0">
                <a:sym typeface="Symbol"/>
              </a:rPr>
              <a:t>נפרק את </a:t>
            </a:r>
            <a:r>
              <a:rPr lang="en-US" dirty="0">
                <a:sym typeface="Symbol"/>
              </a:rPr>
              <a:t>mg</a:t>
            </a:r>
            <a:r>
              <a:rPr lang="he-IL" dirty="0">
                <a:sym typeface="Symbol"/>
              </a:rPr>
              <a:t> לרכיבים על מנת לקבל את השקול בכיוון הרדיאלי, כמוסבר בסעיף </a:t>
            </a:r>
            <a:r>
              <a:rPr lang="he-IL" dirty="0" smtClean="0">
                <a:sym typeface="Symbol"/>
              </a:rPr>
              <a:t>3.</a:t>
            </a:r>
            <a:endParaRPr lang="he-IL" dirty="0" smtClean="0"/>
          </a:p>
          <a:p>
            <a:r>
              <a:rPr lang="he-IL" dirty="0" smtClean="0"/>
              <a:t>ברגע ההתנתקות ממשטח המסילה מתקיים </a:t>
            </a:r>
            <a:r>
              <a:rPr lang="en-US" dirty="0" smtClean="0"/>
              <a:t>N=0</a:t>
            </a:r>
            <a:endParaRPr lang="he-IL" dirty="0" smtClean="0"/>
          </a:p>
          <a:p>
            <a:r>
              <a:rPr lang="he-IL" dirty="0" smtClean="0"/>
              <a:t>לכן, מהתוצאה של הסעיף הקודם:</a:t>
            </a:r>
          </a:p>
          <a:p>
            <a:endParaRPr lang="he-IL" dirty="0"/>
          </a:p>
          <a:p>
            <a:endParaRPr lang="he-IL" dirty="0"/>
          </a:p>
        </p:txBody>
      </p:sp>
      <p:graphicFrame>
        <p:nvGraphicFramePr>
          <p:cNvPr id="5" name="אובייקט 4"/>
          <p:cNvGraphicFramePr>
            <a:graphicFrameLocks noChangeAspect="1"/>
          </p:cNvGraphicFramePr>
          <p:nvPr>
            <p:extLst/>
          </p:nvPr>
        </p:nvGraphicFramePr>
        <p:xfrm>
          <a:off x="5183188" y="2663825"/>
          <a:ext cx="3365983" cy="2774950"/>
        </p:xfrm>
        <a:graphic>
          <a:graphicData uri="http://schemas.openxmlformats.org/presentationml/2006/ole">
            <mc:AlternateContent xmlns:mc="http://schemas.openxmlformats.org/markup-compatibility/2006">
              <mc:Choice xmlns:v="urn:schemas-microsoft-com:vml" Requires="v">
                <p:oleObj spid="_x0000_s17410" name="Equation" r:id="rId3" imgW="2006280" imgH="1650960" progId="Equation.DSMT4">
                  <p:embed/>
                </p:oleObj>
              </mc:Choice>
              <mc:Fallback>
                <p:oleObj name="Equation" r:id="rId3" imgW="2006280" imgH="1650960" progId="Equation.DSMT4">
                  <p:embed/>
                  <p:pic>
                    <p:nvPicPr>
                      <p:cNvPr id="0" name=""/>
                      <p:cNvPicPr>
                        <a:picLocks noChangeAspect="1" noChangeArrowheads="1"/>
                      </p:cNvPicPr>
                      <p:nvPr/>
                    </p:nvPicPr>
                    <p:blipFill>
                      <a:blip r:embed="rId4"/>
                      <a:srcRect/>
                      <a:stretch>
                        <a:fillRect/>
                      </a:stretch>
                    </p:blipFill>
                    <p:spPr bwMode="auto">
                      <a:xfrm>
                        <a:off x="5183188" y="2663825"/>
                        <a:ext cx="3365983" cy="2774950"/>
                      </a:xfrm>
                      <a:prstGeom prst="rect">
                        <a:avLst/>
                      </a:prstGeom>
                      <a:noFill/>
                      <a:ln>
                        <a:noFill/>
                      </a:ln>
                    </p:spPr>
                  </p:pic>
                </p:oleObj>
              </mc:Fallback>
            </mc:AlternateContent>
          </a:graphicData>
        </a:graphic>
      </p:graphicFrame>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51" y="1961975"/>
            <a:ext cx="4127500" cy="251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94210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2</a:t>
            </a:r>
            <a:endParaRPr lang="he-IL" dirty="0"/>
          </a:p>
        </p:txBody>
      </p:sp>
      <p:sp>
        <p:nvSpPr>
          <p:cNvPr id="3" name="מציין מיקום תוכן 2"/>
          <p:cNvSpPr>
            <a:spLocks noGrp="1"/>
          </p:cNvSpPr>
          <p:nvPr>
            <p:ph idx="1"/>
          </p:nvPr>
        </p:nvSpPr>
        <p:spPr>
          <a:xfrm>
            <a:off x="190500" y="709067"/>
            <a:ext cx="8585582" cy="2015083"/>
          </a:xfrm>
        </p:spPr>
        <p:txBody>
          <a:bodyPr/>
          <a:lstStyle/>
          <a:p>
            <a:pPr marL="0" indent="0">
              <a:buNone/>
            </a:pPr>
            <a:r>
              <a:rPr lang="he-IL" dirty="0" smtClean="0"/>
              <a:t>אל חבל מטוטלת שאורכו 15מטרים מחובר כדור שמסתו 200 ק"ג. </a:t>
            </a:r>
          </a:p>
          <a:p>
            <a:pPr marL="0" indent="0">
              <a:buNone/>
            </a:pPr>
            <a:r>
              <a:rPr lang="he-IL" dirty="0" smtClean="0"/>
              <a:t>הכדור מורם לזווית של </a:t>
            </a:r>
            <a:r>
              <a:rPr lang="en-US" dirty="0" smtClean="0">
                <a:latin typeface="Arial"/>
                <a:cs typeface="Arial"/>
              </a:rPr>
              <a:t>º</a:t>
            </a:r>
            <a:r>
              <a:rPr lang="he-IL" dirty="0" smtClean="0"/>
              <a:t>37 ומשוחרר, כך שהמטוטלת מתחילה להתנודד במישור (זו לא מטוטלת קונית). </a:t>
            </a:r>
          </a:p>
          <a:p>
            <a:pPr marL="342900" indent="-342900">
              <a:buFont typeface="+mj-lt"/>
              <a:buAutoNum type="arabicPeriod"/>
            </a:pPr>
            <a:r>
              <a:rPr lang="he-IL" dirty="0" smtClean="0"/>
              <a:t>באיזה מצב נוצרת המתיחות </a:t>
            </a:r>
            <a:r>
              <a:rPr lang="he-IL" b="1" dirty="0" smtClean="0"/>
              <a:t>המקסימלית</a:t>
            </a:r>
            <a:r>
              <a:rPr lang="he-IL" dirty="0" smtClean="0"/>
              <a:t> בחבל?</a:t>
            </a:r>
          </a:p>
          <a:p>
            <a:pPr marL="342900" indent="-342900">
              <a:buFont typeface="+mj-lt"/>
              <a:buAutoNum type="arabicPeriod"/>
            </a:pPr>
            <a:r>
              <a:rPr lang="he-IL" dirty="0" smtClean="0"/>
              <a:t>מהי מתיחות זו?</a:t>
            </a:r>
          </a:p>
          <a:p>
            <a:pPr marL="342900" indent="-342900">
              <a:buFont typeface="+mj-lt"/>
              <a:buAutoNum type="arabicPeriod"/>
            </a:pPr>
            <a:r>
              <a:rPr lang="he-IL" dirty="0"/>
              <a:t>באיזה מצב נוצרת המתיחות </a:t>
            </a:r>
            <a:r>
              <a:rPr lang="he-IL" b="1" dirty="0" smtClean="0"/>
              <a:t>המינימלית</a:t>
            </a:r>
            <a:r>
              <a:rPr lang="he-IL" dirty="0" smtClean="0"/>
              <a:t> בחבל</a:t>
            </a:r>
            <a:r>
              <a:rPr lang="he-IL" dirty="0"/>
              <a:t>?</a:t>
            </a:r>
          </a:p>
          <a:p>
            <a:pPr marL="342900" indent="-342900">
              <a:buFont typeface="+mj-lt"/>
              <a:buAutoNum type="arabicPeriod"/>
            </a:pPr>
            <a:r>
              <a:rPr lang="he-IL" dirty="0" smtClean="0"/>
              <a:t>מהי מתיחות זו?</a:t>
            </a:r>
            <a:endParaRPr lang="he-IL"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4" y="2609850"/>
            <a:ext cx="3414779"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16934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2</a:t>
            </a:r>
            <a:endParaRPr lang="he-IL" dirty="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1703916"/>
            <a:ext cx="32004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ציין מיקום תוכן 2"/>
          <p:cNvSpPr>
            <a:spLocks noGrp="1"/>
          </p:cNvSpPr>
          <p:nvPr>
            <p:ph idx="1"/>
          </p:nvPr>
        </p:nvSpPr>
        <p:spPr>
          <a:xfrm>
            <a:off x="104775" y="855117"/>
            <a:ext cx="8696325" cy="5421858"/>
          </a:xfrm>
        </p:spPr>
        <p:txBody>
          <a:bodyPr/>
          <a:lstStyle/>
          <a:p>
            <a:pPr marL="0" indent="0">
              <a:buNone/>
            </a:pPr>
            <a:r>
              <a:rPr lang="he-IL" dirty="0"/>
              <a:t>אל חבל מטוטלת שאורכו 15מטרים מחובר כדור שמסתו 200 ק"ג. </a:t>
            </a:r>
          </a:p>
          <a:p>
            <a:pPr marL="0" indent="0">
              <a:buNone/>
            </a:pPr>
            <a:r>
              <a:rPr lang="he-IL" dirty="0"/>
              <a:t>הכדור מורם לזווית של </a:t>
            </a:r>
            <a:r>
              <a:rPr lang="en-US" dirty="0">
                <a:latin typeface="Arial"/>
                <a:cs typeface="Arial"/>
              </a:rPr>
              <a:t>º</a:t>
            </a:r>
            <a:r>
              <a:rPr lang="he-IL" dirty="0"/>
              <a:t>37 ומשוחרר, כך שהמטוטלת מתחילה להתנודד </a:t>
            </a:r>
            <a:r>
              <a:rPr lang="he-IL" dirty="0" smtClean="0"/>
              <a:t>במישור.</a:t>
            </a:r>
          </a:p>
          <a:p>
            <a:pPr marL="0" indent="0">
              <a:buNone/>
            </a:pPr>
            <a:r>
              <a:rPr lang="he-IL" dirty="0" smtClean="0"/>
              <a:t>1. באיזה </a:t>
            </a:r>
            <a:r>
              <a:rPr lang="he-IL" dirty="0"/>
              <a:t>מצב נוצרת המתיחות המקסימלית בחבל</a:t>
            </a:r>
            <a:r>
              <a:rPr lang="he-IL" dirty="0" smtClean="0"/>
              <a:t>?</a:t>
            </a:r>
          </a:p>
          <a:p>
            <a:r>
              <a:rPr lang="he-IL" dirty="0" smtClean="0"/>
              <a:t>הכוח הצנטריפטלי הפועל על הגוף הוא שקול הכוחות בכיוון מרכז התנועה.</a:t>
            </a:r>
          </a:p>
          <a:p>
            <a:r>
              <a:rPr lang="he-IL" dirty="0" smtClean="0"/>
              <a:t>התרשים מתאר את המצב בזווית כלשהי </a:t>
            </a:r>
            <a:r>
              <a:rPr lang="he-IL" dirty="0" smtClean="0">
                <a:sym typeface="Symbol"/>
              </a:rPr>
              <a:t>.</a:t>
            </a:r>
          </a:p>
          <a:p>
            <a:r>
              <a:rPr lang="he-IL" dirty="0" smtClean="0">
                <a:sym typeface="Symbol"/>
              </a:rPr>
              <a:t>נחשב את המתיחות:</a:t>
            </a:r>
          </a:p>
          <a:p>
            <a:pPr marL="0" indent="0">
              <a:buNone/>
            </a:pPr>
            <a:endParaRPr lang="he-IL" dirty="0">
              <a:sym typeface="Symbol"/>
            </a:endParaRPr>
          </a:p>
          <a:p>
            <a:pPr marL="0" indent="0">
              <a:buNone/>
            </a:pPr>
            <a:endParaRPr lang="he-IL" dirty="0">
              <a:sym typeface="Symbol"/>
            </a:endParaRPr>
          </a:p>
          <a:p>
            <a:endParaRPr lang="he-IL" dirty="0" smtClean="0">
              <a:sym typeface="Symbol"/>
            </a:endParaRPr>
          </a:p>
          <a:p>
            <a:endParaRPr lang="he-IL" dirty="0" smtClean="0">
              <a:sym typeface="Symbol"/>
            </a:endParaRPr>
          </a:p>
          <a:p>
            <a:endParaRPr lang="he-IL" dirty="0">
              <a:sym typeface="Symbol"/>
            </a:endParaRPr>
          </a:p>
          <a:p>
            <a:endParaRPr lang="he-IL" dirty="0" smtClean="0">
              <a:sym typeface="Symbol"/>
            </a:endParaRPr>
          </a:p>
          <a:p>
            <a:endParaRPr lang="he-IL" dirty="0" smtClean="0">
              <a:sym typeface="Symbol"/>
            </a:endParaRPr>
          </a:p>
          <a:p>
            <a:endParaRPr lang="he-IL" dirty="0">
              <a:sym typeface="Symbol"/>
            </a:endParaRPr>
          </a:p>
          <a:p>
            <a:endParaRPr lang="he-IL" dirty="0" smtClean="0">
              <a:sym typeface="Symbol"/>
            </a:endParaRPr>
          </a:p>
          <a:p>
            <a:r>
              <a:rPr lang="he-IL" dirty="0" smtClean="0">
                <a:sym typeface="Symbol"/>
              </a:rPr>
              <a:t>הערך המקסימלי של הביטוי מתקבל כאשר המהירות היא מקסימלית, והזווית היא 0 מעלות. </a:t>
            </a:r>
          </a:p>
          <a:p>
            <a:r>
              <a:rPr lang="he-IL" dirty="0" smtClean="0">
                <a:sym typeface="Symbol"/>
              </a:rPr>
              <a:t>הדבר מתרחש כאשר הגוף מצוי בנקודה הנמוכה ביותר במסלול.</a:t>
            </a:r>
          </a:p>
          <a:p>
            <a:endParaRPr lang="he-IL" dirty="0" smtClean="0"/>
          </a:p>
          <a:p>
            <a:endParaRPr lang="he-IL" dirty="0"/>
          </a:p>
        </p:txBody>
      </p:sp>
      <p:graphicFrame>
        <p:nvGraphicFramePr>
          <p:cNvPr id="4" name="אובייקט 3"/>
          <p:cNvGraphicFramePr>
            <a:graphicFrameLocks noChangeAspect="1"/>
          </p:cNvGraphicFramePr>
          <p:nvPr>
            <p:extLst/>
          </p:nvPr>
        </p:nvGraphicFramePr>
        <p:xfrm>
          <a:off x="4850671" y="3362325"/>
          <a:ext cx="2648395" cy="1424516"/>
        </p:xfrm>
        <a:graphic>
          <a:graphicData uri="http://schemas.openxmlformats.org/presentationml/2006/ole">
            <mc:AlternateContent xmlns:mc="http://schemas.openxmlformats.org/markup-compatibility/2006">
              <mc:Choice xmlns:v="urn:schemas-microsoft-com:vml" Requires="v">
                <p:oleObj spid="_x0000_s18434" name="Equation" r:id="rId4" imgW="1676160" imgH="901440" progId="Equation.DSMT4">
                  <p:embed/>
                </p:oleObj>
              </mc:Choice>
              <mc:Fallback>
                <p:oleObj name="Equation" r:id="rId4" imgW="1676160" imgH="901440" progId="Equation.DSMT4">
                  <p:embed/>
                  <p:pic>
                    <p:nvPicPr>
                      <p:cNvPr id="0" name=""/>
                      <p:cNvPicPr/>
                      <p:nvPr/>
                    </p:nvPicPr>
                    <p:blipFill>
                      <a:blip r:embed="rId5"/>
                      <a:stretch>
                        <a:fillRect/>
                      </a:stretch>
                    </p:blipFill>
                    <p:spPr>
                      <a:xfrm>
                        <a:off x="4850671" y="3362325"/>
                        <a:ext cx="2648395" cy="1424516"/>
                      </a:xfrm>
                      <a:prstGeom prst="rect">
                        <a:avLst/>
                      </a:prstGeom>
                    </p:spPr>
                  </p:pic>
                </p:oleObj>
              </mc:Fallback>
            </mc:AlternateContent>
          </a:graphicData>
        </a:graphic>
      </p:graphicFrame>
    </p:spTree>
    <p:extLst>
      <p:ext uri="{BB962C8B-B14F-4D97-AF65-F5344CB8AC3E}">
        <p14:creationId xmlns:p14="http://schemas.microsoft.com/office/powerpoint/2010/main" val="28305501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2 המשך</a:t>
            </a:r>
            <a:endParaRPr lang="he-IL" dirty="0"/>
          </a:p>
        </p:txBody>
      </p:sp>
      <p:sp>
        <p:nvSpPr>
          <p:cNvPr id="3" name="מציין מיקום תוכן 2"/>
          <p:cNvSpPr>
            <a:spLocks noGrp="1"/>
          </p:cNvSpPr>
          <p:nvPr>
            <p:ph idx="1"/>
          </p:nvPr>
        </p:nvSpPr>
        <p:spPr>
          <a:xfrm>
            <a:off x="539552" y="709067"/>
            <a:ext cx="8236530" cy="5863183"/>
          </a:xfrm>
        </p:spPr>
        <p:txBody>
          <a:bodyPr/>
          <a:lstStyle/>
          <a:p>
            <a:pPr marL="342900" indent="-342900">
              <a:buFont typeface="+mj-lt"/>
              <a:buAutoNum type="arabicPeriod" startAt="2"/>
            </a:pPr>
            <a:r>
              <a:rPr lang="he-IL" dirty="0"/>
              <a:t>מהי מתיחות זו</a:t>
            </a:r>
            <a:r>
              <a:rPr lang="he-IL" dirty="0" smtClean="0"/>
              <a:t>?</a:t>
            </a:r>
          </a:p>
          <a:p>
            <a:r>
              <a:rPr lang="he-IL" dirty="0" smtClean="0"/>
              <a:t>נעזר בביטוי מהסעיף הקודם:</a:t>
            </a:r>
          </a:p>
          <a:p>
            <a:endParaRPr lang="he-IL" dirty="0"/>
          </a:p>
          <a:p>
            <a:r>
              <a:rPr lang="he-IL" dirty="0" smtClean="0"/>
              <a:t>לצורך זה נחשב את מהירות הגוף בתחתית המסלול:</a:t>
            </a:r>
          </a:p>
          <a:p>
            <a:pPr marL="0" indent="0">
              <a:buNone/>
            </a:pP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smtClean="0"/>
          </a:p>
          <a:p>
            <a:r>
              <a:rPr lang="he-IL" dirty="0" smtClean="0"/>
              <a:t>יש לזכור כי בתחתית המסלול מתקיים </a:t>
            </a:r>
            <a:r>
              <a:rPr lang="en-US" dirty="0" smtClean="0">
                <a:sym typeface="Symbol"/>
              </a:rPr>
              <a:t>=0</a:t>
            </a:r>
            <a:r>
              <a:rPr lang="he-IL" dirty="0" smtClean="0">
                <a:sym typeface="Symbol"/>
              </a:rPr>
              <a:t>. </a:t>
            </a:r>
            <a:r>
              <a:rPr lang="he-IL" dirty="0" smtClean="0"/>
              <a:t>נציב, ונקבל :</a:t>
            </a:r>
          </a:p>
          <a:p>
            <a:endParaRPr lang="he-IL" dirty="0" smtClean="0"/>
          </a:p>
          <a:p>
            <a:endParaRPr lang="he-IL" dirty="0"/>
          </a:p>
        </p:txBody>
      </p:sp>
      <p:graphicFrame>
        <p:nvGraphicFramePr>
          <p:cNvPr id="4" name="אובייקט 3"/>
          <p:cNvGraphicFramePr>
            <a:graphicFrameLocks noChangeAspect="1"/>
          </p:cNvGraphicFramePr>
          <p:nvPr>
            <p:extLst/>
          </p:nvPr>
        </p:nvGraphicFramePr>
        <p:xfrm>
          <a:off x="3913414" y="889000"/>
          <a:ext cx="1826986" cy="603250"/>
        </p:xfrm>
        <a:graphic>
          <a:graphicData uri="http://schemas.openxmlformats.org/presentationml/2006/ole">
            <mc:AlternateContent xmlns:mc="http://schemas.openxmlformats.org/markup-compatibility/2006">
              <mc:Choice xmlns:v="urn:schemas-microsoft-com:vml" Requires="v">
                <p:oleObj spid="_x0000_s19458" name="Equation" r:id="rId3" imgW="1346040" imgH="444240" progId="Equation.DSMT4">
                  <p:embed/>
                </p:oleObj>
              </mc:Choice>
              <mc:Fallback>
                <p:oleObj name="Equation" r:id="rId3" imgW="1346040" imgH="444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3414" y="889000"/>
                        <a:ext cx="1826986" cy="603250"/>
                      </a:xfrm>
                      <a:prstGeom prst="rect">
                        <a:avLst/>
                      </a:prstGeom>
                      <a:noFill/>
                      <a:ln>
                        <a:noFill/>
                      </a:ln>
                    </p:spPr>
                  </p:pic>
                </p:oleObj>
              </mc:Fallback>
            </mc:AlternateContent>
          </a:graphicData>
        </a:graphic>
      </p:graphicFrame>
      <p:pic>
        <p:nvPicPr>
          <p:cNvPr id="133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89" y="1016000"/>
            <a:ext cx="1814512" cy="2174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אובייקט 4"/>
          <p:cNvGraphicFramePr>
            <a:graphicFrameLocks noChangeAspect="1"/>
          </p:cNvGraphicFramePr>
          <p:nvPr>
            <p:extLst/>
          </p:nvPr>
        </p:nvGraphicFramePr>
        <p:xfrm>
          <a:off x="4476750" y="2103176"/>
          <a:ext cx="2466975" cy="1662763"/>
        </p:xfrm>
        <a:graphic>
          <a:graphicData uri="http://schemas.openxmlformats.org/presentationml/2006/ole">
            <mc:AlternateContent xmlns:mc="http://schemas.openxmlformats.org/markup-compatibility/2006">
              <mc:Choice xmlns:v="urn:schemas-microsoft-com:vml" Requires="v">
                <p:oleObj spid="_x0000_s19459" name="Equation" r:id="rId6" imgW="1676160" imgH="1130040" progId="Equation.DSMT4">
                  <p:embed/>
                </p:oleObj>
              </mc:Choice>
              <mc:Fallback>
                <p:oleObj name="Equation" r:id="rId6" imgW="1676160" imgH="1130040" progId="Equation.DSMT4">
                  <p:embed/>
                  <p:pic>
                    <p:nvPicPr>
                      <p:cNvPr id="0" name=""/>
                      <p:cNvPicPr/>
                      <p:nvPr/>
                    </p:nvPicPr>
                    <p:blipFill>
                      <a:blip r:embed="rId7"/>
                      <a:stretch>
                        <a:fillRect/>
                      </a:stretch>
                    </p:blipFill>
                    <p:spPr>
                      <a:xfrm>
                        <a:off x="4476750" y="2103176"/>
                        <a:ext cx="2466975" cy="1662763"/>
                      </a:xfrm>
                      <a:prstGeom prst="rect">
                        <a:avLst/>
                      </a:prstGeom>
                    </p:spPr>
                  </p:pic>
                </p:oleObj>
              </mc:Fallback>
            </mc:AlternateContent>
          </a:graphicData>
        </a:graphic>
      </p:graphicFrame>
      <p:graphicFrame>
        <p:nvGraphicFramePr>
          <p:cNvPr id="8" name="אובייקט 7"/>
          <p:cNvGraphicFramePr>
            <a:graphicFrameLocks noChangeAspect="1"/>
          </p:cNvGraphicFramePr>
          <p:nvPr>
            <p:extLst/>
          </p:nvPr>
        </p:nvGraphicFramePr>
        <p:xfrm>
          <a:off x="850900" y="4346575"/>
          <a:ext cx="4429125" cy="1863725"/>
        </p:xfrm>
        <a:graphic>
          <a:graphicData uri="http://schemas.openxmlformats.org/presentationml/2006/ole">
            <mc:AlternateContent xmlns:mc="http://schemas.openxmlformats.org/markup-compatibility/2006">
              <mc:Choice xmlns:v="urn:schemas-microsoft-com:vml" Requires="v">
                <p:oleObj spid="_x0000_s19460" name="Equation" r:id="rId8" imgW="3263760" imgH="1371600" progId="Equation.DSMT4">
                  <p:embed/>
                </p:oleObj>
              </mc:Choice>
              <mc:Fallback>
                <p:oleObj name="Equation" r:id="rId8" imgW="3263760" imgH="1371600" progId="Equation.DSMT4">
                  <p:embed/>
                  <p:pic>
                    <p:nvPicPr>
                      <p:cNvPr id="0" name=""/>
                      <p:cNvPicPr>
                        <a:picLocks noChangeAspect="1" noChangeArrowheads="1"/>
                      </p:cNvPicPr>
                      <p:nvPr/>
                    </p:nvPicPr>
                    <p:blipFill>
                      <a:blip r:embed="rId9"/>
                      <a:srcRect/>
                      <a:stretch>
                        <a:fillRect/>
                      </a:stretch>
                    </p:blipFill>
                    <p:spPr bwMode="auto">
                      <a:xfrm>
                        <a:off x="850900" y="4346575"/>
                        <a:ext cx="4429125" cy="18637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334023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3860800"/>
            <a:ext cx="2539348" cy="2357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כותרת 1"/>
          <p:cNvSpPr>
            <a:spLocks noGrp="1"/>
          </p:cNvSpPr>
          <p:nvPr>
            <p:ph type="title"/>
          </p:nvPr>
        </p:nvSpPr>
        <p:spPr/>
        <p:txBody>
          <a:bodyPr/>
          <a:lstStyle/>
          <a:p>
            <a:r>
              <a:rPr lang="he-IL" dirty="0"/>
              <a:t>פתרון </a:t>
            </a:r>
            <a:r>
              <a:rPr lang="he-IL" dirty="0" smtClean="0"/>
              <a:t>2 </a:t>
            </a:r>
            <a:r>
              <a:rPr lang="he-IL" dirty="0"/>
              <a:t>המשך</a:t>
            </a:r>
          </a:p>
        </p:txBody>
      </p:sp>
      <p:sp>
        <p:nvSpPr>
          <p:cNvPr id="3" name="מציין מיקום תוכן 2"/>
          <p:cNvSpPr>
            <a:spLocks noGrp="1"/>
          </p:cNvSpPr>
          <p:nvPr>
            <p:ph idx="1"/>
          </p:nvPr>
        </p:nvSpPr>
        <p:spPr>
          <a:xfrm>
            <a:off x="762000" y="709067"/>
            <a:ext cx="8014082" cy="4047083"/>
          </a:xfrm>
        </p:spPr>
        <p:txBody>
          <a:bodyPr/>
          <a:lstStyle/>
          <a:p>
            <a:pPr marL="342900" indent="-342900">
              <a:buFont typeface="+mj-lt"/>
              <a:buAutoNum type="arabicPeriod" startAt="3"/>
            </a:pPr>
            <a:r>
              <a:rPr lang="he-IL" dirty="0"/>
              <a:t>באיזה מצב נוצרת המתיחות </a:t>
            </a:r>
            <a:r>
              <a:rPr lang="he-IL" b="1" dirty="0"/>
              <a:t>המינימלית</a:t>
            </a:r>
            <a:r>
              <a:rPr lang="he-IL" dirty="0"/>
              <a:t> בחבל</a:t>
            </a:r>
            <a:r>
              <a:rPr lang="he-IL" dirty="0" smtClean="0"/>
              <a:t>? מה ערכה?</a:t>
            </a:r>
            <a:endParaRPr lang="he-IL" dirty="0"/>
          </a:p>
          <a:p>
            <a:r>
              <a:rPr lang="he-IL" dirty="0" smtClean="0"/>
              <a:t>ניעזר שוב בביטוי שמצאנו בסעיף 1. כאמור, ביטוי זה מתאים לכל זווית </a:t>
            </a:r>
            <a:r>
              <a:rPr lang="he-IL" dirty="0" smtClean="0">
                <a:sym typeface="Symbol"/>
              </a:rPr>
              <a:t></a:t>
            </a:r>
            <a:r>
              <a:rPr lang="he-IL" dirty="0" smtClean="0"/>
              <a:t>:</a:t>
            </a:r>
          </a:p>
          <a:p>
            <a:pPr marL="0" indent="0">
              <a:buNone/>
            </a:pPr>
            <a:endParaRPr lang="he-IL" dirty="0"/>
          </a:p>
          <a:p>
            <a:pPr marL="0" indent="0">
              <a:buNone/>
            </a:pPr>
            <a:endParaRPr lang="he-IL" dirty="0" smtClean="0"/>
          </a:p>
          <a:p>
            <a:pPr marL="0" indent="0">
              <a:buNone/>
            </a:pPr>
            <a:endParaRPr lang="he-IL" dirty="0"/>
          </a:p>
          <a:p>
            <a:r>
              <a:rPr lang="he-IL" dirty="0" smtClean="0"/>
              <a:t>נתון והזווית המקסימלית היא </a:t>
            </a:r>
            <a:r>
              <a:rPr lang="en-US" dirty="0" smtClean="0">
                <a:latin typeface="Arial"/>
                <a:cs typeface="Arial"/>
              </a:rPr>
              <a:t>º</a:t>
            </a:r>
            <a:r>
              <a:rPr lang="he-IL" dirty="0" smtClean="0">
                <a:latin typeface="Arial"/>
                <a:cs typeface="Arial"/>
              </a:rPr>
              <a:t>37</a:t>
            </a:r>
            <a:r>
              <a:rPr lang="he-IL" dirty="0" smtClean="0"/>
              <a:t>. כל זווית הקטנה ממנה תגדיל את ערך ה-</a:t>
            </a:r>
            <a:r>
              <a:rPr lang="en-US" dirty="0" err="1" smtClean="0"/>
              <a:t>cos</a:t>
            </a:r>
            <a:r>
              <a:rPr lang="he-IL" dirty="0" smtClean="0"/>
              <a:t> שביטוי.</a:t>
            </a:r>
          </a:p>
          <a:p>
            <a:r>
              <a:rPr lang="he-IL" dirty="0" smtClean="0"/>
              <a:t>בנוסף, הערך המינימלי של המהירות (</a:t>
            </a:r>
            <a:r>
              <a:rPr lang="en-US" dirty="0" smtClean="0"/>
              <a:t>v=0</a:t>
            </a:r>
            <a:r>
              <a:rPr lang="he-IL" dirty="0" smtClean="0"/>
              <a:t>) מתקבל כאשר המהירות מתאפסת (וגם זה קורה בזווית המקסימלית).</a:t>
            </a:r>
          </a:p>
          <a:p>
            <a:r>
              <a:rPr lang="he-IL" dirty="0" smtClean="0"/>
              <a:t>לכן, המהירות המינימלית מתקבלת כאשר הגוף מצוי בזווית </a:t>
            </a:r>
            <a:r>
              <a:rPr lang="he-IL" dirty="0"/>
              <a:t>של  </a:t>
            </a:r>
            <a:r>
              <a:rPr lang="en-US" dirty="0">
                <a:latin typeface="Arial"/>
                <a:cs typeface="Arial"/>
              </a:rPr>
              <a:t>º</a:t>
            </a:r>
            <a:r>
              <a:rPr lang="he-IL" dirty="0" smtClean="0">
                <a:latin typeface="Arial"/>
                <a:cs typeface="Arial"/>
              </a:rPr>
              <a:t>37</a:t>
            </a:r>
            <a:r>
              <a:rPr lang="he-IL" dirty="0" smtClean="0"/>
              <a:t>, רגע לפני השחרור, ואז:</a:t>
            </a:r>
          </a:p>
          <a:p>
            <a:endParaRPr lang="he-IL" dirty="0"/>
          </a:p>
          <a:p>
            <a:pPr marL="0" indent="0">
              <a:buNone/>
            </a:pPr>
            <a:endParaRPr lang="he-IL" dirty="0" smtClean="0"/>
          </a:p>
          <a:p>
            <a:r>
              <a:rPr lang="he-IL" dirty="0" smtClean="0"/>
              <a:t>ככל שהגוף צובר מהירות כך גדלה המתיחות בחוט, עד לערכה המקסימלי בתחתית המסלול, שם כאמור המהירות היא הגדולה ביותר.</a:t>
            </a:r>
          </a:p>
          <a:p>
            <a:endParaRPr lang="he-IL" dirty="0"/>
          </a:p>
          <a:p>
            <a:endParaRPr lang="he-IL" dirty="0" smtClean="0"/>
          </a:p>
          <a:p>
            <a:endParaRPr lang="he-IL" dirty="0"/>
          </a:p>
          <a:p>
            <a:endParaRPr lang="he-IL" dirty="0" smtClean="0"/>
          </a:p>
          <a:p>
            <a:pPr marL="342900" indent="-342900">
              <a:buFont typeface="+mj-lt"/>
              <a:buAutoNum type="arabicPeriod" startAt="3"/>
            </a:pPr>
            <a:endParaRPr lang="he-IL" dirty="0"/>
          </a:p>
        </p:txBody>
      </p:sp>
      <p:graphicFrame>
        <p:nvGraphicFramePr>
          <p:cNvPr id="4" name="אובייקט 3"/>
          <p:cNvGraphicFramePr>
            <a:graphicFrameLocks noChangeAspect="1"/>
          </p:cNvGraphicFramePr>
          <p:nvPr>
            <p:extLst/>
          </p:nvPr>
        </p:nvGraphicFramePr>
        <p:xfrm>
          <a:off x="3952875" y="1473199"/>
          <a:ext cx="2066925" cy="682391"/>
        </p:xfrm>
        <a:graphic>
          <a:graphicData uri="http://schemas.openxmlformats.org/presentationml/2006/ole">
            <mc:AlternateContent xmlns:mc="http://schemas.openxmlformats.org/markup-compatibility/2006">
              <mc:Choice xmlns:v="urn:schemas-microsoft-com:vml" Requires="v">
                <p:oleObj spid="_x0000_s20482" name="Equation" r:id="rId4" imgW="1345616" imgH="444307" progId="Equation.DSMT4">
                  <p:embed/>
                </p:oleObj>
              </mc:Choice>
              <mc:Fallback>
                <p:oleObj name="Equation" r:id="rId4" imgW="1345616" imgH="44430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75" y="1473199"/>
                        <a:ext cx="2066925" cy="682391"/>
                      </a:xfrm>
                      <a:prstGeom prst="rect">
                        <a:avLst/>
                      </a:prstGeom>
                      <a:noFill/>
                      <a:ln>
                        <a:noFill/>
                      </a:ln>
                      <a:extLst/>
                    </p:spPr>
                  </p:pic>
                </p:oleObj>
              </mc:Fallback>
            </mc:AlternateContent>
          </a:graphicData>
        </a:graphic>
      </p:graphicFrame>
      <p:graphicFrame>
        <p:nvGraphicFramePr>
          <p:cNvPr id="5" name="אובייקט 4"/>
          <p:cNvGraphicFramePr>
            <a:graphicFrameLocks noChangeAspect="1"/>
          </p:cNvGraphicFramePr>
          <p:nvPr>
            <p:extLst/>
          </p:nvPr>
        </p:nvGraphicFramePr>
        <p:xfrm>
          <a:off x="3668713" y="3492499"/>
          <a:ext cx="1389062" cy="340783"/>
        </p:xfrm>
        <a:graphic>
          <a:graphicData uri="http://schemas.openxmlformats.org/presentationml/2006/ole">
            <mc:AlternateContent xmlns:mc="http://schemas.openxmlformats.org/markup-compatibility/2006">
              <mc:Choice xmlns:v="urn:schemas-microsoft-com:vml" Requires="v">
                <p:oleObj spid="_x0000_s20483" name="Equation" r:id="rId6" imgW="876240" imgH="215640" progId="Equation.DSMT4">
                  <p:embed/>
                </p:oleObj>
              </mc:Choice>
              <mc:Fallback>
                <p:oleObj name="Equation" r:id="rId6" imgW="876240" imgH="215640" progId="Equation.DSMT4">
                  <p:embed/>
                  <p:pic>
                    <p:nvPicPr>
                      <p:cNvPr id="0" name=""/>
                      <p:cNvPicPr>
                        <a:picLocks noChangeAspect="1" noChangeArrowheads="1"/>
                      </p:cNvPicPr>
                      <p:nvPr/>
                    </p:nvPicPr>
                    <p:blipFill>
                      <a:blip r:embed="rId7"/>
                      <a:srcRect/>
                      <a:stretch>
                        <a:fillRect/>
                      </a:stretch>
                    </p:blipFill>
                    <p:spPr bwMode="auto">
                      <a:xfrm>
                        <a:off x="3668713" y="3492499"/>
                        <a:ext cx="1389062" cy="340783"/>
                      </a:xfrm>
                      <a:prstGeom prst="rect">
                        <a:avLst/>
                      </a:prstGeom>
                      <a:noFill/>
                      <a:ln>
                        <a:noFill/>
                      </a:ln>
                      <a:extLst/>
                    </p:spPr>
                  </p:pic>
                </p:oleObj>
              </mc:Fallback>
            </mc:AlternateContent>
          </a:graphicData>
        </a:graphic>
      </p:graphicFrame>
      <p:graphicFrame>
        <p:nvGraphicFramePr>
          <p:cNvPr id="7" name="אובייקט 6"/>
          <p:cNvGraphicFramePr>
            <a:graphicFrameLocks noChangeAspect="1"/>
          </p:cNvGraphicFramePr>
          <p:nvPr>
            <p:extLst/>
          </p:nvPr>
        </p:nvGraphicFramePr>
        <p:xfrm>
          <a:off x="3551239" y="4908550"/>
          <a:ext cx="1706562" cy="621698"/>
        </p:xfrm>
        <a:graphic>
          <a:graphicData uri="http://schemas.openxmlformats.org/presentationml/2006/ole">
            <mc:AlternateContent xmlns:mc="http://schemas.openxmlformats.org/markup-compatibility/2006">
              <mc:Choice xmlns:v="urn:schemas-microsoft-com:vml" Requires="v">
                <p:oleObj spid="_x0000_s20484" name="Equation" r:id="rId8" imgW="1282680" imgH="469800" progId="Equation.DSMT4">
                  <p:embed/>
                </p:oleObj>
              </mc:Choice>
              <mc:Fallback>
                <p:oleObj name="Equation" r:id="rId8" imgW="1282680" imgH="469800" progId="Equation.DSMT4">
                  <p:embed/>
                  <p:pic>
                    <p:nvPicPr>
                      <p:cNvPr id="0" name=""/>
                      <p:cNvPicPr>
                        <a:picLocks noChangeAspect="1" noChangeArrowheads="1"/>
                      </p:cNvPicPr>
                      <p:nvPr/>
                    </p:nvPicPr>
                    <p:blipFill>
                      <a:blip r:embed="rId9"/>
                      <a:srcRect/>
                      <a:stretch>
                        <a:fillRect/>
                      </a:stretch>
                    </p:blipFill>
                    <p:spPr bwMode="auto">
                      <a:xfrm>
                        <a:off x="3551239" y="4908550"/>
                        <a:ext cx="1706562" cy="62169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747692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3</a:t>
            </a:r>
            <a:r>
              <a:rPr lang="he-IL" sz="1600" dirty="0" smtClean="0"/>
              <a:t> מבחינת הבגרות 2007</a:t>
            </a:r>
            <a:endParaRPr lang="he-IL" sz="16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 y="1549399"/>
            <a:ext cx="4318968"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מציין מיקום תוכן 2"/>
          <p:cNvSpPr>
            <a:spLocks noGrp="1"/>
          </p:cNvSpPr>
          <p:nvPr>
            <p:ph idx="1"/>
          </p:nvPr>
        </p:nvSpPr>
        <p:spPr>
          <a:xfrm>
            <a:off x="180976" y="709067"/>
            <a:ext cx="8595106" cy="5653633"/>
          </a:xfrm>
        </p:spPr>
        <p:txBody>
          <a:bodyPr/>
          <a:lstStyle/>
          <a:p>
            <a:pPr marL="0" indent="0">
              <a:buNone/>
            </a:pPr>
            <a:r>
              <a:rPr lang="he-IL" dirty="0"/>
              <a:t>בתרשים שלפניך מוצגת מסילה חסרת </a:t>
            </a:r>
            <a:r>
              <a:rPr lang="he-IL" dirty="0" smtClean="0"/>
              <a:t>חיכוך</a:t>
            </a:r>
            <a:r>
              <a:rPr lang="en-US" dirty="0" smtClean="0"/>
              <a:t>ABCDEFG </a:t>
            </a:r>
            <a:r>
              <a:rPr lang="he-IL" dirty="0" smtClean="0"/>
              <a:t>. קטע </a:t>
            </a:r>
            <a:r>
              <a:rPr lang="he-IL" dirty="0"/>
              <a:t>המסילה </a:t>
            </a:r>
            <a:r>
              <a:rPr lang="en-US" dirty="0" smtClean="0"/>
              <a:t>CDEF</a:t>
            </a:r>
            <a:r>
              <a:rPr lang="he-IL" dirty="0" smtClean="0"/>
              <a:t> הוא מעגל ברדיוס  </a:t>
            </a:r>
            <a:r>
              <a:rPr lang="en-US" dirty="0" smtClean="0"/>
              <a:t>r=0.4m</a:t>
            </a:r>
            <a:r>
              <a:rPr lang="he-IL" dirty="0" smtClean="0"/>
              <a:t>. </a:t>
            </a:r>
            <a:r>
              <a:rPr lang="en-US" dirty="0" smtClean="0"/>
              <a:t/>
            </a:r>
            <a:br>
              <a:rPr lang="en-US" dirty="0" smtClean="0"/>
            </a:br>
            <a:r>
              <a:rPr lang="he-IL" dirty="0" smtClean="0"/>
              <a:t>הנקודות</a:t>
            </a:r>
            <a:r>
              <a:rPr lang="en-US" dirty="0" smtClean="0"/>
              <a:t>C </a:t>
            </a:r>
            <a:r>
              <a:rPr lang="he-IL" dirty="0" smtClean="0"/>
              <a:t> ו-</a:t>
            </a:r>
            <a:r>
              <a:rPr lang="en-US" dirty="0" smtClean="0"/>
              <a:t>E</a:t>
            </a:r>
            <a:r>
              <a:rPr lang="he-IL" dirty="0" smtClean="0"/>
              <a:t> הן </a:t>
            </a:r>
            <a:r>
              <a:rPr lang="he-IL" dirty="0"/>
              <a:t>קצות הקוטר האנכי, </a:t>
            </a:r>
            <a:r>
              <a:rPr lang="he-IL" dirty="0" smtClean="0"/>
              <a:t>והנקודות</a:t>
            </a:r>
            <a:r>
              <a:rPr lang="en-US" dirty="0" smtClean="0"/>
              <a:t> D </a:t>
            </a:r>
            <a:r>
              <a:rPr lang="he-IL" dirty="0" smtClean="0"/>
              <a:t>ו-</a:t>
            </a:r>
            <a:r>
              <a:rPr lang="en-US" dirty="0" smtClean="0"/>
              <a:t>F</a:t>
            </a:r>
            <a:r>
              <a:rPr lang="he-IL" dirty="0" smtClean="0"/>
              <a:t> הן </a:t>
            </a:r>
            <a:r>
              <a:rPr lang="he-IL" dirty="0"/>
              <a:t>קצות </a:t>
            </a:r>
            <a:r>
              <a:rPr lang="he-IL" dirty="0" smtClean="0"/>
              <a:t>הקוטר האופקי.</a:t>
            </a:r>
            <a:r>
              <a:rPr lang="en-US" dirty="0" smtClean="0"/>
              <a:t/>
            </a:r>
            <a:br>
              <a:rPr lang="en-US" dirty="0" smtClean="0"/>
            </a:br>
            <a:r>
              <a:rPr lang="he-IL" dirty="0" smtClean="0"/>
              <a:t>הנקודה </a:t>
            </a:r>
            <a:r>
              <a:rPr lang="en-US" dirty="0"/>
              <a:t>A </a:t>
            </a:r>
            <a:r>
              <a:rPr lang="he-IL" dirty="0" smtClean="0"/>
              <a:t> נמצאת </a:t>
            </a:r>
            <a:r>
              <a:rPr lang="he-IL" dirty="0"/>
              <a:t>בגובה </a:t>
            </a:r>
            <a:r>
              <a:rPr lang="en-US" dirty="0" smtClean="0"/>
              <a:t>1.2m</a:t>
            </a:r>
            <a:r>
              <a:rPr lang="he-IL" dirty="0" smtClean="0"/>
              <a:t> </a:t>
            </a:r>
            <a:r>
              <a:rPr lang="he-IL" dirty="0"/>
              <a:t>מעל הנקודה </a:t>
            </a:r>
            <a:r>
              <a:rPr lang="en-US" dirty="0"/>
              <a:t>C</a:t>
            </a:r>
            <a:r>
              <a:rPr lang="he-IL" dirty="0" smtClean="0"/>
              <a:t>. </a:t>
            </a:r>
          </a:p>
          <a:p>
            <a:pPr marL="0" indent="0">
              <a:buNone/>
            </a:pPr>
            <a:r>
              <a:rPr lang="he-IL" dirty="0"/>
              <a:t>גוף, שמסתו </a:t>
            </a:r>
            <a:r>
              <a:rPr lang="en-US" dirty="0"/>
              <a:t>0.2 kg</a:t>
            </a:r>
            <a:r>
              <a:rPr lang="he-IL" dirty="0"/>
              <a:t> וממדיו קטנים בהרבה מרדיוס המעגל  </a:t>
            </a:r>
            <a:r>
              <a:rPr lang="en-US" dirty="0"/>
              <a:t>CDEF</a:t>
            </a:r>
            <a:r>
              <a:rPr lang="he-IL" dirty="0"/>
              <a:t>, </a:t>
            </a:r>
            <a:r>
              <a:rPr lang="en-US" dirty="0" smtClean="0"/>
              <a:t/>
            </a:r>
            <a:br>
              <a:rPr lang="en-US" dirty="0" smtClean="0"/>
            </a:br>
            <a:r>
              <a:rPr lang="he-IL" dirty="0" smtClean="0"/>
              <a:t>משוחרר ממנוחה </a:t>
            </a:r>
            <a:r>
              <a:rPr lang="he-IL" dirty="0"/>
              <a:t>מהנקודה </a:t>
            </a:r>
            <a:r>
              <a:rPr lang="en-US" dirty="0"/>
              <a:t>A</a:t>
            </a:r>
            <a:r>
              <a:rPr lang="he-IL" dirty="0"/>
              <a:t>, ונע לאורך המסלול.</a:t>
            </a:r>
          </a:p>
          <a:p>
            <a:pPr marL="0" indent="0">
              <a:buNone/>
            </a:pPr>
            <a:endParaRPr lang="en-US" dirty="0"/>
          </a:p>
          <a:p>
            <a:pPr marL="0" indent="0">
              <a:buNone/>
            </a:pP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smtClean="0"/>
          </a:p>
          <a:p>
            <a:pPr marL="342900" indent="-342900">
              <a:buFont typeface="+mj-lt"/>
              <a:buAutoNum type="arabicPeriod"/>
            </a:pPr>
            <a:r>
              <a:rPr lang="he-IL" dirty="0" smtClean="0"/>
              <a:t>חשבו </a:t>
            </a:r>
            <a:r>
              <a:rPr lang="he-IL" dirty="0"/>
              <a:t>את הכוח (גודל וכיוון</a:t>
            </a:r>
            <a:r>
              <a:rPr lang="he-IL" dirty="0" smtClean="0"/>
              <a:t>), </a:t>
            </a:r>
            <a:r>
              <a:rPr lang="he-IL" dirty="0"/>
              <a:t>שהמסילה מפעילה על הגוף בנקודה </a:t>
            </a:r>
            <a:r>
              <a:rPr lang="en-US" dirty="0"/>
              <a:t>E</a:t>
            </a:r>
            <a:r>
              <a:rPr lang="he-IL" dirty="0" smtClean="0"/>
              <a:t>.</a:t>
            </a:r>
          </a:p>
          <a:p>
            <a:pPr marL="342900" indent="-342900">
              <a:buFont typeface="+mj-lt"/>
              <a:buAutoNum type="arabicPeriod"/>
            </a:pPr>
            <a:r>
              <a:rPr lang="he-IL" dirty="0" smtClean="0"/>
              <a:t>הסבירו </a:t>
            </a:r>
            <a:r>
              <a:rPr lang="he-IL" dirty="0"/>
              <a:t>מדוע האנרגיה המכאנית הכוללת של הגוף נשמרת במהלך תנועתו</a:t>
            </a:r>
            <a:r>
              <a:rPr lang="he-IL" dirty="0" smtClean="0"/>
              <a:t>.</a:t>
            </a:r>
            <a:r>
              <a:rPr lang="en-US" dirty="0" smtClean="0"/>
              <a:t/>
            </a:r>
            <a:br>
              <a:rPr lang="en-US" dirty="0" smtClean="0"/>
            </a:br>
            <a:r>
              <a:rPr lang="he-IL" dirty="0" smtClean="0"/>
              <a:t>בתשובתכם התייחסו </a:t>
            </a:r>
            <a:r>
              <a:rPr lang="he-IL" dirty="0"/>
              <a:t>גם לפעולה של הכוח הנורמלי</a:t>
            </a:r>
            <a:r>
              <a:rPr lang="he-IL" dirty="0" smtClean="0"/>
              <a:t>.</a:t>
            </a:r>
          </a:p>
          <a:p>
            <a:pPr marL="342900" indent="-342900">
              <a:buFont typeface="+mj-lt"/>
              <a:buAutoNum type="arabicPeriod"/>
            </a:pPr>
            <a:r>
              <a:rPr lang="he-IL" dirty="0" smtClean="0"/>
              <a:t>הסבירו </a:t>
            </a:r>
            <a:r>
              <a:rPr lang="he-IL" dirty="0"/>
              <a:t>מדוע מהירות הגוף הולכת וקטנה במהלך תנועתו </a:t>
            </a:r>
            <a:r>
              <a:rPr lang="he-IL" dirty="0" smtClean="0"/>
              <a:t>מהנקודה</a:t>
            </a:r>
            <a:r>
              <a:rPr lang="en-US" dirty="0" smtClean="0"/>
              <a:t>C </a:t>
            </a:r>
            <a:r>
              <a:rPr lang="he-IL" dirty="0" smtClean="0"/>
              <a:t> לנקודה </a:t>
            </a:r>
            <a:r>
              <a:rPr lang="en-US" dirty="0"/>
              <a:t>E</a:t>
            </a:r>
            <a:r>
              <a:rPr lang="he-IL" dirty="0" smtClean="0"/>
              <a:t>.</a:t>
            </a:r>
          </a:p>
          <a:p>
            <a:pPr marL="342900" indent="-342900">
              <a:buFont typeface="+mj-lt"/>
              <a:buAutoNum type="arabicPeriod"/>
            </a:pPr>
            <a:r>
              <a:rPr lang="he-IL" dirty="0" smtClean="0"/>
              <a:t>חשבו </a:t>
            </a:r>
            <a:r>
              <a:rPr lang="he-IL" dirty="0"/>
              <a:t>את הכוח שהגוף מפעיל על המסילה בנקודה </a:t>
            </a:r>
            <a:r>
              <a:rPr lang="en-US" dirty="0"/>
              <a:t>F</a:t>
            </a:r>
            <a:r>
              <a:rPr lang="he-IL" dirty="0" smtClean="0"/>
              <a:t>.</a:t>
            </a:r>
          </a:p>
          <a:p>
            <a:pPr marL="342900" indent="-342900">
              <a:buFont typeface="+mj-lt"/>
              <a:buAutoNum type="arabicPeriod"/>
            </a:pPr>
            <a:r>
              <a:rPr lang="he-IL" dirty="0"/>
              <a:t>במקרה </a:t>
            </a:r>
            <a:r>
              <a:rPr lang="he-IL" dirty="0" smtClean="0"/>
              <a:t>אחר </a:t>
            </a:r>
            <a:r>
              <a:rPr lang="he-IL" dirty="0"/>
              <a:t>שוחרר הגוף ממנוחה מהנקודה </a:t>
            </a:r>
            <a:r>
              <a:rPr lang="en-US" dirty="0"/>
              <a:t>B</a:t>
            </a:r>
            <a:r>
              <a:rPr lang="he-IL" dirty="0"/>
              <a:t>, הנמצאת בגובה </a:t>
            </a:r>
            <a:r>
              <a:rPr lang="en-US" dirty="0" smtClean="0"/>
              <a:t>0.9m </a:t>
            </a:r>
            <a:r>
              <a:rPr lang="he-IL" dirty="0" smtClean="0"/>
              <a:t> מעל </a:t>
            </a:r>
            <a:r>
              <a:rPr lang="he-IL" dirty="0"/>
              <a:t>הנקודה </a:t>
            </a:r>
            <a:r>
              <a:rPr lang="en-US" dirty="0"/>
              <a:t>C</a:t>
            </a:r>
            <a:r>
              <a:rPr lang="he-IL" dirty="0" smtClean="0"/>
              <a:t>.</a:t>
            </a:r>
          </a:p>
          <a:p>
            <a:pPr marL="476250" lvl="1" indent="0">
              <a:buNone/>
            </a:pPr>
            <a:r>
              <a:rPr lang="he-IL" sz="1600" dirty="0">
                <a:latin typeface="Arial" pitchFamily="34" charset="0"/>
                <a:cs typeface="Arial" pitchFamily="34" charset="0"/>
              </a:rPr>
              <a:t>האם במקרה זה הגוף </a:t>
            </a:r>
            <a:r>
              <a:rPr lang="he-IL" sz="1600" dirty="0" smtClean="0">
                <a:latin typeface="Arial" pitchFamily="34" charset="0"/>
                <a:cs typeface="Arial" pitchFamily="34" charset="0"/>
              </a:rPr>
              <a:t>יגיע </a:t>
            </a:r>
            <a:r>
              <a:rPr lang="he-IL" sz="1600" dirty="0">
                <a:latin typeface="Arial" pitchFamily="34" charset="0"/>
                <a:cs typeface="Arial" pitchFamily="34" charset="0"/>
              </a:rPr>
              <a:t>לנקודה </a:t>
            </a:r>
            <a:r>
              <a:rPr lang="en-US" sz="1600" dirty="0">
                <a:latin typeface="Arial" pitchFamily="34" charset="0"/>
                <a:cs typeface="Arial" pitchFamily="34" charset="0"/>
              </a:rPr>
              <a:t>E</a:t>
            </a:r>
            <a:r>
              <a:rPr lang="he-IL" sz="1600" dirty="0" smtClean="0">
                <a:latin typeface="Arial" pitchFamily="34" charset="0"/>
                <a:cs typeface="Arial" pitchFamily="34" charset="0"/>
              </a:rPr>
              <a:t>?</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he-IL" sz="1600" dirty="0" smtClean="0">
                <a:latin typeface="Arial" pitchFamily="34" charset="0"/>
                <a:cs typeface="Arial" pitchFamily="34" charset="0"/>
              </a:rPr>
              <a:t>אם </a:t>
            </a:r>
            <a:r>
              <a:rPr lang="he-IL" sz="1600" dirty="0">
                <a:latin typeface="Arial" pitchFamily="34" charset="0"/>
                <a:cs typeface="Arial" pitchFamily="34" charset="0"/>
              </a:rPr>
              <a:t>כן – </a:t>
            </a:r>
            <a:r>
              <a:rPr lang="he-IL" sz="1600" dirty="0" smtClean="0">
                <a:latin typeface="Arial" pitchFamily="34" charset="0"/>
                <a:cs typeface="Arial" pitchFamily="34" charset="0"/>
              </a:rPr>
              <a:t>חשבו </a:t>
            </a:r>
            <a:r>
              <a:rPr lang="he-IL" sz="1600" dirty="0">
                <a:latin typeface="Arial" pitchFamily="34" charset="0"/>
                <a:cs typeface="Arial" pitchFamily="34" charset="0"/>
              </a:rPr>
              <a:t>את מהירות הגוף בנקודה </a:t>
            </a:r>
            <a:r>
              <a:rPr lang="en-US" sz="1600" dirty="0">
                <a:latin typeface="Arial" pitchFamily="34" charset="0"/>
                <a:cs typeface="Arial" pitchFamily="34" charset="0"/>
              </a:rPr>
              <a:t>E</a:t>
            </a:r>
            <a:r>
              <a:rPr lang="he-IL" sz="1600" dirty="0">
                <a:latin typeface="Arial" pitchFamily="34" charset="0"/>
                <a:cs typeface="Arial" pitchFamily="34" charset="0"/>
              </a:rPr>
              <a:t>. אם לא – </a:t>
            </a:r>
            <a:r>
              <a:rPr lang="he-IL" sz="1600" dirty="0" smtClean="0">
                <a:latin typeface="Arial" pitchFamily="34" charset="0"/>
                <a:cs typeface="Arial" pitchFamily="34" charset="0"/>
              </a:rPr>
              <a:t>נמקו </a:t>
            </a:r>
            <a:r>
              <a:rPr lang="he-IL" sz="1600" dirty="0">
                <a:latin typeface="Arial" pitchFamily="34" charset="0"/>
                <a:cs typeface="Arial" pitchFamily="34" charset="0"/>
              </a:rPr>
              <a:t>את </a:t>
            </a:r>
            <a:r>
              <a:rPr lang="he-IL" sz="1600" dirty="0" smtClean="0">
                <a:latin typeface="Arial" pitchFamily="34" charset="0"/>
                <a:cs typeface="Arial" pitchFamily="34" charset="0"/>
              </a:rPr>
              <a:t>תשובתכם.</a:t>
            </a:r>
            <a:endParaRPr lang="en-US" sz="1600" dirty="0">
              <a:latin typeface="Arial" pitchFamily="34" charset="0"/>
              <a:cs typeface="Arial" pitchFamily="34" charset="0"/>
            </a:endParaRPr>
          </a:p>
          <a:p>
            <a:pPr marL="342900" indent="-342900">
              <a:buFont typeface="+mj-lt"/>
              <a:buAutoNum type="arabicPeriod"/>
            </a:pPr>
            <a:endParaRPr lang="he-IL" dirty="0"/>
          </a:p>
        </p:txBody>
      </p:sp>
    </p:spTree>
    <p:extLst>
      <p:ext uri="{BB962C8B-B14F-4D97-AF65-F5344CB8AC3E}">
        <p14:creationId xmlns:p14="http://schemas.microsoft.com/office/powerpoint/2010/main" val="39002526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142999"/>
            <a:ext cx="4331256"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p:txBody>
          <a:bodyPr/>
          <a:lstStyle/>
          <a:p>
            <a:r>
              <a:rPr lang="he-IL" dirty="0" smtClean="0"/>
              <a:t>פתרון 3</a:t>
            </a:r>
            <a:endParaRPr lang="he-IL" dirty="0"/>
          </a:p>
        </p:txBody>
      </p:sp>
      <p:sp>
        <p:nvSpPr>
          <p:cNvPr id="3" name="מציין מיקום תוכן 2"/>
          <p:cNvSpPr>
            <a:spLocks noGrp="1"/>
          </p:cNvSpPr>
          <p:nvPr>
            <p:ph idx="1"/>
          </p:nvPr>
        </p:nvSpPr>
        <p:spPr/>
        <p:txBody>
          <a:bodyPr/>
          <a:lstStyle/>
          <a:p>
            <a:pPr marL="0" indent="0">
              <a:buNone/>
            </a:pPr>
            <a:r>
              <a:rPr lang="he-IL" sz="1800" b="1" u="sng" dirty="0" smtClean="0"/>
              <a:t>נתון:</a:t>
            </a:r>
            <a:r>
              <a:rPr lang="he-IL" sz="1800" b="1" dirty="0" smtClean="0"/>
              <a:t>   </a:t>
            </a:r>
            <a:r>
              <a:rPr lang="en-US" sz="1800" dirty="0" smtClean="0"/>
              <a:t>R=0.4m</a:t>
            </a:r>
            <a:r>
              <a:rPr lang="he-IL" sz="1800" dirty="0" smtClean="0"/>
              <a:t>, </a:t>
            </a:r>
            <a:r>
              <a:rPr lang="en-US" sz="1800" dirty="0" err="1" smtClean="0"/>
              <a:t>h</a:t>
            </a:r>
            <a:r>
              <a:rPr lang="en-US" sz="1800" baseline="-25000" dirty="0" err="1" smtClean="0"/>
              <a:t>A</a:t>
            </a:r>
            <a:r>
              <a:rPr lang="en-US" sz="1800" dirty="0" smtClean="0"/>
              <a:t> = 1.2m</a:t>
            </a:r>
            <a:r>
              <a:rPr lang="he-IL" sz="1800" dirty="0" smtClean="0"/>
              <a:t>,  </a:t>
            </a:r>
            <a:r>
              <a:rPr lang="en-US" sz="1800" dirty="0" smtClean="0"/>
              <a:t>0m/s</a:t>
            </a:r>
            <a:r>
              <a:rPr lang="he-IL" sz="1800" dirty="0" smtClean="0"/>
              <a:t> </a:t>
            </a:r>
            <a:r>
              <a:rPr lang="en-US" sz="1800" dirty="0" err="1" smtClean="0"/>
              <a:t>v</a:t>
            </a:r>
            <a:r>
              <a:rPr lang="en-US" sz="1800" baseline="-25000" dirty="0" err="1" smtClean="0"/>
              <a:t>A</a:t>
            </a:r>
            <a:r>
              <a:rPr lang="en-US" sz="1800" dirty="0" smtClean="0"/>
              <a:t> =</a:t>
            </a:r>
            <a:r>
              <a:rPr lang="he-IL" sz="1800" dirty="0" smtClean="0"/>
              <a:t>, </a:t>
            </a:r>
            <a:r>
              <a:rPr lang="en-US" sz="1800" dirty="0" smtClean="0"/>
              <a:t>m=0.2kg</a:t>
            </a:r>
            <a:endParaRPr lang="he-IL" sz="1800" dirty="0" smtClean="0"/>
          </a:p>
          <a:p>
            <a:pPr marL="0" indent="0">
              <a:buNone/>
            </a:pPr>
            <a:endParaRPr lang="he-IL" dirty="0" smtClean="0"/>
          </a:p>
          <a:p>
            <a:pPr marL="342900" indent="-342900">
              <a:buFont typeface="+mj-lt"/>
              <a:buAutoNum type="arabicPeriod"/>
            </a:pPr>
            <a:r>
              <a:rPr lang="he-IL" dirty="0" smtClean="0"/>
              <a:t>חשבו </a:t>
            </a:r>
            <a:r>
              <a:rPr lang="he-IL" dirty="0"/>
              <a:t>את הכוח (גודל וכיוון) </a:t>
            </a:r>
            <a:r>
              <a:rPr lang="he-IL" b="1" dirty="0"/>
              <a:t>שהמסילה מפעילה על הגוף </a:t>
            </a:r>
            <a:r>
              <a:rPr lang="he-IL" dirty="0"/>
              <a:t>בנקודה </a:t>
            </a:r>
            <a:r>
              <a:rPr lang="en-US" dirty="0"/>
              <a:t>E</a:t>
            </a:r>
            <a:r>
              <a:rPr lang="he-IL" dirty="0" smtClean="0"/>
              <a:t>.</a:t>
            </a:r>
          </a:p>
          <a:p>
            <a:r>
              <a:rPr lang="he-IL" dirty="0"/>
              <a:t>נמצא תחילה את מהירות הגוף בנקודה </a:t>
            </a:r>
            <a:r>
              <a:rPr lang="en-US" dirty="0"/>
              <a:t>E</a:t>
            </a:r>
            <a:r>
              <a:rPr lang="he-IL" dirty="0" smtClean="0"/>
              <a:t>.</a:t>
            </a:r>
          </a:p>
          <a:p>
            <a:r>
              <a:rPr lang="he-IL" dirty="0" smtClean="0"/>
              <a:t>משיקולי אנרגיה:</a:t>
            </a:r>
          </a:p>
          <a:p>
            <a:endParaRPr lang="he-IL" dirty="0"/>
          </a:p>
          <a:p>
            <a:endParaRPr lang="he-IL" dirty="0" smtClean="0"/>
          </a:p>
          <a:p>
            <a:endParaRPr lang="he-IL" dirty="0"/>
          </a:p>
          <a:p>
            <a:endParaRPr lang="he-IL" dirty="0" smtClean="0"/>
          </a:p>
          <a:p>
            <a:pPr marL="0" indent="0">
              <a:buNone/>
            </a:pPr>
            <a:endParaRPr lang="he-IL" dirty="0" smtClean="0"/>
          </a:p>
          <a:p>
            <a:pPr marL="0" indent="0">
              <a:buNone/>
            </a:pPr>
            <a:endParaRPr lang="he-IL" dirty="0"/>
          </a:p>
          <a:p>
            <a:r>
              <a:rPr lang="he-IL" dirty="0"/>
              <a:t>על פי החוק השני של </a:t>
            </a:r>
            <a:r>
              <a:rPr lang="he-IL" dirty="0" smtClean="0"/>
              <a:t>ניוטון, מתקיים בנקודה </a:t>
            </a:r>
            <a:r>
              <a:rPr lang="en-US" dirty="0" smtClean="0"/>
              <a:t>E</a:t>
            </a:r>
            <a:r>
              <a:rPr lang="he-IL" dirty="0" smtClean="0"/>
              <a:t>: </a:t>
            </a:r>
          </a:p>
          <a:p>
            <a:endParaRPr lang="he-IL" dirty="0"/>
          </a:p>
          <a:p>
            <a:endParaRPr lang="he-IL" dirty="0" smtClean="0"/>
          </a:p>
          <a:p>
            <a:endParaRPr lang="he-IL" dirty="0"/>
          </a:p>
          <a:p>
            <a:endParaRPr lang="he-IL" dirty="0" smtClean="0"/>
          </a:p>
          <a:p>
            <a:pPr marL="0" indent="0">
              <a:buNone/>
            </a:pPr>
            <a:endParaRPr lang="he-IL" dirty="0" smtClean="0"/>
          </a:p>
          <a:p>
            <a:pPr marL="0" indent="0">
              <a:buNone/>
            </a:pPr>
            <a:endParaRPr lang="he-IL" dirty="0"/>
          </a:p>
          <a:p>
            <a:r>
              <a:rPr lang="he-IL" dirty="0"/>
              <a:t> כיוונו של  </a:t>
            </a:r>
            <a:r>
              <a:rPr lang="he-IL" dirty="0" smtClean="0"/>
              <a:t>הכוח </a:t>
            </a:r>
            <a:r>
              <a:rPr lang="he-IL" dirty="0"/>
              <a:t>הוא אנכי מטה.</a:t>
            </a:r>
            <a:endParaRPr lang="he-IL" dirty="0" smtClean="0"/>
          </a:p>
          <a:p>
            <a:endParaRPr lang="he-IL" dirty="0"/>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5" name="אובייקט 4"/>
          <p:cNvGraphicFramePr>
            <a:graphicFrameLocks noChangeAspect="1"/>
          </p:cNvGraphicFramePr>
          <p:nvPr>
            <p:extLst/>
          </p:nvPr>
        </p:nvGraphicFramePr>
        <p:xfrm>
          <a:off x="4572000" y="2270124"/>
          <a:ext cx="4020258" cy="1292226"/>
        </p:xfrm>
        <a:graphic>
          <a:graphicData uri="http://schemas.openxmlformats.org/presentationml/2006/ole">
            <mc:AlternateContent xmlns:mc="http://schemas.openxmlformats.org/markup-compatibility/2006">
              <mc:Choice xmlns:v="urn:schemas-microsoft-com:vml" Requires="v">
                <p:oleObj spid="_x0000_s21506" name="Equation" r:id="rId4" imgW="2844800" imgH="914400" progId="Equation.DSMT4">
                  <p:embed/>
                </p:oleObj>
              </mc:Choice>
              <mc:Fallback>
                <p:oleObj name="Equation" r:id="rId4" imgW="2844800" imgH="914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70124"/>
                        <a:ext cx="4020258" cy="1292226"/>
                      </a:xfrm>
                      <a:prstGeom prst="rect">
                        <a:avLst/>
                      </a:prstGeom>
                      <a:noFill/>
                    </p:spPr>
                  </p:pic>
                </p:oleObj>
              </mc:Fallback>
            </mc:AlternateContent>
          </a:graphicData>
        </a:graphic>
      </p:graphicFrame>
      <p:sp>
        <p:nvSpPr>
          <p:cNvPr id="6" name="Rectangle 5"/>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8" name="אובייקט 7"/>
          <p:cNvGraphicFramePr>
            <a:graphicFrameLocks noChangeAspect="1"/>
          </p:cNvGraphicFramePr>
          <p:nvPr>
            <p:extLst/>
          </p:nvPr>
        </p:nvGraphicFramePr>
        <p:xfrm>
          <a:off x="2348191" y="4168775"/>
          <a:ext cx="3987518" cy="1803400"/>
        </p:xfrm>
        <a:graphic>
          <a:graphicData uri="http://schemas.openxmlformats.org/presentationml/2006/ole">
            <mc:AlternateContent xmlns:mc="http://schemas.openxmlformats.org/markup-compatibility/2006">
              <mc:Choice xmlns:v="urn:schemas-microsoft-com:vml" Requires="v">
                <p:oleObj spid="_x0000_s21507" name="Equation" r:id="rId6" imgW="2527300" imgH="1143000" progId="Equation.DSMT4">
                  <p:embed/>
                </p:oleObj>
              </mc:Choice>
              <mc:Fallback>
                <p:oleObj name="Equation" r:id="rId6" imgW="2527300" imgH="1143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8191" y="4168775"/>
                        <a:ext cx="3987518" cy="1803400"/>
                      </a:xfrm>
                      <a:prstGeom prst="rect">
                        <a:avLst/>
                      </a:prstGeom>
                      <a:noFill/>
                    </p:spPr>
                  </p:pic>
                </p:oleObj>
              </mc:Fallback>
            </mc:AlternateContent>
          </a:graphicData>
        </a:graphic>
      </p:graphicFrame>
      <p:sp>
        <p:nvSpPr>
          <p:cNvPr id="9" name="Rectangle 8"/>
          <p:cNvSpPr>
            <a:spLocks noChangeArrowheads="1"/>
          </p:cNvSpPr>
          <p:nvPr/>
        </p:nvSpPr>
        <p:spPr bwMode="auto">
          <a:xfrm>
            <a:off x="0" y="1143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pic>
        <p:nvPicPr>
          <p:cNvPr id="16403"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506" y="4568825"/>
            <a:ext cx="1788633" cy="167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1184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3 המשך</a:t>
            </a:r>
            <a:endParaRPr lang="he-IL" dirty="0"/>
          </a:p>
        </p:txBody>
      </p:sp>
      <p:sp>
        <p:nvSpPr>
          <p:cNvPr id="3" name="מציין מיקום תוכן 2"/>
          <p:cNvSpPr>
            <a:spLocks noGrp="1"/>
          </p:cNvSpPr>
          <p:nvPr>
            <p:ph idx="1"/>
          </p:nvPr>
        </p:nvSpPr>
        <p:spPr/>
        <p:txBody>
          <a:bodyPr/>
          <a:lstStyle/>
          <a:p>
            <a:pPr marL="342900" indent="-342900">
              <a:buFont typeface="+mj-lt"/>
              <a:buAutoNum type="arabicPeriod" startAt="2"/>
            </a:pPr>
            <a:r>
              <a:rPr lang="he-IL" dirty="0" smtClean="0"/>
              <a:t>הסבירו </a:t>
            </a:r>
            <a:r>
              <a:rPr lang="he-IL" dirty="0"/>
              <a:t>מדוע האנרגיה המכאנית הכוללת של הגוף נשמרת במהלך תנועתו</a:t>
            </a:r>
            <a:r>
              <a:rPr lang="he-IL" dirty="0" smtClean="0"/>
              <a:t>.</a:t>
            </a:r>
            <a:r>
              <a:rPr lang="en-US" dirty="0" smtClean="0"/>
              <a:t/>
            </a:r>
            <a:br>
              <a:rPr lang="en-US" dirty="0" smtClean="0"/>
            </a:br>
            <a:r>
              <a:rPr lang="he-IL" dirty="0" smtClean="0"/>
              <a:t>בתשובתכם התייחסו </a:t>
            </a:r>
            <a:r>
              <a:rPr lang="he-IL" dirty="0"/>
              <a:t>גם לפעולה של הכוח הנורמלי</a:t>
            </a:r>
            <a:r>
              <a:rPr lang="he-IL" dirty="0" smtClean="0"/>
              <a:t>.</a:t>
            </a:r>
          </a:p>
          <a:p>
            <a:pPr marL="0" indent="0">
              <a:buNone/>
            </a:pPr>
            <a:endParaRPr lang="he-IL" dirty="0" smtClean="0"/>
          </a:p>
          <a:p>
            <a:r>
              <a:rPr lang="he-IL" dirty="0" smtClean="0"/>
              <a:t>הכוחות </a:t>
            </a:r>
            <a:r>
              <a:rPr lang="he-IL" dirty="0"/>
              <a:t>שפועלים </a:t>
            </a:r>
            <a:r>
              <a:rPr lang="he-IL" dirty="0" smtClean="0"/>
              <a:t>על הגוף הם </a:t>
            </a:r>
            <a:r>
              <a:rPr lang="he-IL" dirty="0"/>
              <a:t>כוח הכובד והכוח הנורמלי</a:t>
            </a:r>
            <a:r>
              <a:rPr lang="he-IL" dirty="0" smtClean="0"/>
              <a:t>. </a:t>
            </a:r>
          </a:p>
          <a:p>
            <a:r>
              <a:rPr lang="he-IL" dirty="0" smtClean="0"/>
              <a:t>כוח </a:t>
            </a:r>
            <a:r>
              <a:rPr lang="he-IL" dirty="0"/>
              <a:t>הכובד הוא כוח </a:t>
            </a:r>
            <a:r>
              <a:rPr lang="he-IL" dirty="0" smtClean="0"/>
              <a:t>משמר.</a:t>
            </a:r>
          </a:p>
          <a:p>
            <a:r>
              <a:rPr lang="he-IL" dirty="0" smtClean="0"/>
              <a:t>הכוח </a:t>
            </a:r>
            <a:r>
              <a:rPr lang="he-IL" dirty="0"/>
              <a:t>הנורמלי מאונך למסלול בכל נקודה ונקודה ולכן אינו מבצע עבודה.</a:t>
            </a:r>
            <a:endParaRPr lang="en-US" dirty="0"/>
          </a:p>
          <a:p>
            <a:r>
              <a:rPr lang="he-IL" dirty="0"/>
              <a:t>העבודה שווה לשינוי באנרגיה ומאחר ולא בוצעה עבודה על ידי כוחות </a:t>
            </a:r>
            <a:r>
              <a:rPr lang="he-IL" dirty="0" smtClean="0"/>
              <a:t>חיצוניים, </a:t>
            </a:r>
            <a:r>
              <a:rPr lang="he-IL" dirty="0"/>
              <a:t>לא חל שינוי באנרגיה המכאנית הכוללת.</a:t>
            </a:r>
            <a:endParaRPr lang="en-US" dirty="0"/>
          </a:p>
          <a:p>
            <a:r>
              <a:rPr lang="he-IL" dirty="0" smtClean="0"/>
              <a:t>לכן, האנרגיה </a:t>
            </a:r>
            <a:r>
              <a:rPr lang="he-IL" dirty="0"/>
              <a:t>המכאנית הכוללת של הגוף נשמרת במהלך תנועתו.</a:t>
            </a:r>
            <a:endParaRPr lang="en-US" dirty="0"/>
          </a:p>
          <a:p>
            <a:pPr marL="0" indent="0">
              <a:buNone/>
            </a:pPr>
            <a:endParaRPr lang="he-IL" dirty="0"/>
          </a:p>
        </p:txBody>
      </p:sp>
    </p:spTree>
    <p:extLst>
      <p:ext uri="{BB962C8B-B14F-4D97-AF65-F5344CB8AC3E}">
        <p14:creationId xmlns:p14="http://schemas.microsoft.com/office/powerpoint/2010/main" val="11529157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פתרון 3 המשך</a:t>
            </a:r>
          </a:p>
        </p:txBody>
      </p:sp>
      <p:sp>
        <p:nvSpPr>
          <p:cNvPr id="3" name="מציין מיקום תוכן 2"/>
          <p:cNvSpPr>
            <a:spLocks noGrp="1"/>
          </p:cNvSpPr>
          <p:nvPr>
            <p:ph idx="1"/>
          </p:nvPr>
        </p:nvSpPr>
        <p:spPr/>
        <p:txBody>
          <a:bodyPr/>
          <a:lstStyle/>
          <a:p>
            <a:pPr marL="342900" indent="-342900">
              <a:buFont typeface="+mj-lt"/>
              <a:buAutoNum type="arabicPeriod" startAt="3"/>
            </a:pPr>
            <a:r>
              <a:rPr lang="he-IL" dirty="0" smtClean="0"/>
              <a:t>הסבירו </a:t>
            </a:r>
            <a:r>
              <a:rPr lang="he-IL" dirty="0"/>
              <a:t>מדוע מהירות הגוף הולכת וקטנה במהלך תנועתו מהנקודה </a:t>
            </a:r>
            <a:r>
              <a:rPr lang="en-US" dirty="0"/>
              <a:t>C </a:t>
            </a:r>
            <a:r>
              <a:rPr lang="he-IL" dirty="0"/>
              <a:t> לנקודה </a:t>
            </a:r>
            <a:r>
              <a:rPr lang="en-US" dirty="0"/>
              <a:t>E</a:t>
            </a:r>
            <a:r>
              <a:rPr lang="he-IL" dirty="0" smtClean="0"/>
              <a:t>.</a:t>
            </a:r>
          </a:p>
          <a:p>
            <a:pPr marL="0" indent="0">
              <a:buNone/>
            </a:pPr>
            <a:endParaRPr lang="he-IL" dirty="0" smtClean="0"/>
          </a:p>
          <a:p>
            <a:r>
              <a:rPr lang="he-IL" dirty="0"/>
              <a:t>היות והאנרגיה המכאנית נשמרת, כאשר הכדור עולה האנרגיה </a:t>
            </a:r>
            <a:r>
              <a:rPr lang="he-IL" dirty="0" smtClean="0"/>
              <a:t>הפוטנציאלית גדלה</a:t>
            </a:r>
            <a:r>
              <a:rPr lang="he-IL" dirty="0"/>
              <a:t>, ולכן האנרגיה הקינטית צריכה לקטון</a:t>
            </a:r>
            <a:r>
              <a:rPr lang="he-IL" dirty="0" smtClean="0"/>
              <a:t>. מאחר </a:t>
            </a:r>
            <a:r>
              <a:rPr lang="he-IL" dirty="0"/>
              <a:t>והמסה של הכדור קבועה זה מחייב שמהירות הכדור תקטן</a:t>
            </a:r>
            <a:r>
              <a:rPr lang="he-IL" dirty="0" smtClean="0"/>
              <a:t>.</a:t>
            </a:r>
          </a:p>
          <a:p>
            <a:pPr marL="0" indent="0">
              <a:buNone/>
            </a:pPr>
            <a:endParaRPr lang="he-IL" b="1" dirty="0" smtClean="0"/>
          </a:p>
          <a:p>
            <a:pPr marL="0" indent="0">
              <a:buNone/>
            </a:pPr>
            <a:r>
              <a:rPr lang="he-IL" b="1" dirty="0" smtClean="0"/>
              <a:t>הסבר </a:t>
            </a:r>
            <a:r>
              <a:rPr lang="he-IL" b="1" dirty="0"/>
              <a:t>נוסף:</a:t>
            </a:r>
            <a:endParaRPr lang="en-US" dirty="0"/>
          </a:p>
          <a:p>
            <a:r>
              <a:rPr lang="he-IL" dirty="0"/>
              <a:t>בזמן שהכדור עולה </a:t>
            </a:r>
            <a:r>
              <a:rPr lang="he-IL" dirty="0" smtClean="0"/>
              <a:t>מ-</a:t>
            </a:r>
            <a:r>
              <a:rPr lang="en-US" dirty="0" smtClean="0"/>
              <a:t>C </a:t>
            </a:r>
            <a:r>
              <a:rPr lang="he-IL" dirty="0" smtClean="0"/>
              <a:t> ל-</a:t>
            </a:r>
            <a:r>
              <a:rPr lang="en-US" dirty="0"/>
              <a:t>E</a:t>
            </a:r>
            <a:r>
              <a:rPr lang="he-IL" dirty="0"/>
              <a:t> רכיב כוח הכובד פועל בכיוון מנוגד לכיוון המהירות ולכן יש לו תאוצה </a:t>
            </a:r>
            <a:r>
              <a:rPr lang="he-IL" dirty="0" smtClean="0"/>
              <a:t>משיקית </a:t>
            </a:r>
            <a:r>
              <a:rPr lang="he-IL" dirty="0"/>
              <a:t>המנוגדת למהירותו וגודל המהירות הולך וקטן.</a:t>
            </a:r>
            <a:endParaRPr lang="en-US" dirty="0"/>
          </a:p>
          <a:p>
            <a:endParaRPr lang="en-US" dirty="0"/>
          </a:p>
          <a:p>
            <a:endParaRPr lang="he-I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3" y="3381374"/>
            <a:ext cx="4331256"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8924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69" y="4057650"/>
            <a:ext cx="4331256"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p:txBody>
          <a:bodyPr/>
          <a:lstStyle/>
          <a:p>
            <a:r>
              <a:rPr lang="he-IL" dirty="0"/>
              <a:t>פתרון 3 המשך</a:t>
            </a:r>
          </a:p>
        </p:txBody>
      </p:sp>
      <p:sp>
        <p:nvSpPr>
          <p:cNvPr id="3" name="מציין מיקום תוכן 2"/>
          <p:cNvSpPr>
            <a:spLocks noGrp="1"/>
          </p:cNvSpPr>
          <p:nvPr>
            <p:ph idx="1"/>
          </p:nvPr>
        </p:nvSpPr>
        <p:spPr>
          <a:xfrm>
            <a:off x="1752600" y="709067"/>
            <a:ext cx="7023482" cy="4569371"/>
          </a:xfrm>
        </p:spPr>
        <p:txBody>
          <a:bodyPr/>
          <a:lstStyle/>
          <a:p>
            <a:pPr marL="0" indent="0">
              <a:buNone/>
            </a:pPr>
            <a:r>
              <a:rPr lang="he-IL" b="1" u="sng" dirty="0"/>
              <a:t>נתון:</a:t>
            </a:r>
            <a:r>
              <a:rPr lang="he-IL" b="1" dirty="0"/>
              <a:t>   </a:t>
            </a:r>
            <a:r>
              <a:rPr lang="en-US" dirty="0"/>
              <a:t>R=0.4m</a:t>
            </a:r>
            <a:r>
              <a:rPr lang="he-IL" dirty="0"/>
              <a:t>, </a:t>
            </a:r>
            <a:r>
              <a:rPr lang="en-US" dirty="0" err="1"/>
              <a:t>h</a:t>
            </a:r>
            <a:r>
              <a:rPr lang="en-US" baseline="-25000" dirty="0" err="1"/>
              <a:t>A</a:t>
            </a:r>
            <a:r>
              <a:rPr lang="en-US" dirty="0"/>
              <a:t> = 1.2m</a:t>
            </a:r>
            <a:r>
              <a:rPr lang="he-IL" dirty="0"/>
              <a:t>,  </a:t>
            </a:r>
            <a:r>
              <a:rPr lang="en-US" dirty="0"/>
              <a:t>0m/s</a:t>
            </a:r>
            <a:r>
              <a:rPr lang="he-IL" dirty="0"/>
              <a:t> </a:t>
            </a:r>
            <a:r>
              <a:rPr lang="en-US" dirty="0" err="1"/>
              <a:t>v</a:t>
            </a:r>
            <a:r>
              <a:rPr lang="en-US" baseline="-25000" dirty="0" err="1"/>
              <a:t>A</a:t>
            </a:r>
            <a:r>
              <a:rPr lang="en-US" dirty="0"/>
              <a:t> =</a:t>
            </a:r>
            <a:r>
              <a:rPr lang="he-IL" dirty="0"/>
              <a:t>, </a:t>
            </a:r>
            <a:r>
              <a:rPr lang="en-US" dirty="0"/>
              <a:t>m=0.2kg</a:t>
            </a:r>
            <a:endParaRPr lang="he-IL" dirty="0"/>
          </a:p>
          <a:p>
            <a:pPr marL="342900" indent="-342900">
              <a:buFont typeface="+mj-lt"/>
              <a:buAutoNum type="arabicPeriod" startAt="4"/>
            </a:pPr>
            <a:r>
              <a:rPr lang="he-IL" dirty="0" smtClean="0"/>
              <a:t>חשבו </a:t>
            </a:r>
            <a:r>
              <a:rPr lang="he-IL" dirty="0"/>
              <a:t>את הכוח </a:t>
            </a:r>
            <a:r>
              <a:rPr lang="he-IL" b="1" dirty="0"/>
              <a:t>שהגוף מפעיל על המסילה </a:t>
            </a:r>
            <a:r>
              <a:rPr lang="he-IL" dirty="0"/>
              <a:t>בנקודה </a:t>
            </a:r>
            <a:r>
              <a:rPr lang="en-US" dirty="0"/>
              <a:t>F</a:t>
            </a:r>
            <a:r>
              <a:rPr lang="he-IL" dirty="0"/>
              <a:t>.</a:t>
            </a:r>
          </a:p>
          <a:p>
            <a:r>
              <a:rPr lang="he-IL" dirty="0" smtClean="0"/>
              <a:t>משימור </a:t>
            </a:r>
            <a:r>
              <a:rPr lang="he-IL" dirty="0"/>
              <a:t>אנרגיה עבור נקודות </a:t>
            </a:r>
            <a:r>
              <a:rPr lang="en-US" dirty="0"/>
              <a:t>A</a:t>
            </a:r>
            <a:r>
              <a:rPr lang="he-IL" dirty="0"/>
              <a:t> </a:t>
            </a:r>
            <a:r>
              <a:rPr lang="he-IL" dirty="0" smtClean="0"/>
              <a:t>ו-</a:t>
            </a:r>
            <a:r>
              <a:rPr lang="en-US" dirty="0" smtClean="0"/>
              <a:t>F </a:t>
            </a:r>
            <a:r>
              <a:rPr lang="he-IL" dirty="0" smtClean="0"/>
              <a:t>:</a:t>
            </a:r>
          </a:p>
          <a:p>
            <a:endParaRPr lang="he-IL" dirty="0"/>
          </a:p>
          <a:p>
            <a:endParaRPr lang="he-IL" dirty="0" smtClean="0"/>
          </a:p>
          <a:p>
            <a:endParaRPr lang="he-IL" dirty="0"/>
          </a:p>
          <a:p>
            <a:endParaRPr lang="he-IL" dirty="0" smtClean="0"/>
          </a:p>
          <a:p>
            <a:endParaRPr lang="he-IL" dirty="0" smtClean="0"/>
          </a:p>
          <a:p>
            <a:endParaRPr lang="he-IL" dirty="0"/>
          </a:p>
          <a:p>
            <a:endParaRPr lang="he-IL" dirty="0" smtClean="0"/>
          </a:p>
          <a:p>
            <a:endParaRPr lang="he-IL" dirty="0"/>
          </a:p>
          <a:p>
            <a:r>
              <a:rPr lang="he-IL" dirty="0" smtClean="0"/>
              <a:t>לפי חוק שני בנקודה </a:t>
            </a:r>
            <a:r>
              <a:rPr lang="en-US" dirty="0" smtClean="0"/>
              <a:t>F</a:t>
            </a:r>
            <a:r>
              <a:rPr lang="he-IL" dirty="0" smtClean="0"/>
              <a:t>:</a:t>
            </a:r>
          </a:p>
          <a:p>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smtClean="0"/>
          </a:p>
          <a:p>
            <a:r>
              <a:rPr lang="he-IL" dirty="0" smtClean="0"/>
              <a:t>בנקודה </a:t>
            </a:r>
            <a:r>
              <a:rPr lang="en-US" dirty="0"/>
              <a:t>F</a:t>
            </a:r>
            <a:r>
              <a:rPr lang="he-IL" dirty="0"/>
              <a:t> הגוף מפעיל על המסילה </a:t>
            </a:r>
            <a:r>
              <a:rPr lang="he-IL" dirty="0" smtClean="0"/>
              <a:t>כוח</a:t>
            </a:r>
            <a:r>
              <a:rPr lang="en-US" dirty="0" smtClean="0"/>
              <a:t/>
            </a:r>
            <a:br>
              <a:rPr lang="en-US" dirty="0" smtClean="0"/>
            </a:br>
            <a:r>
              <a:rPr lang="he-IL" dirty="0" smtClean="0"/>
              <a:t>שכיוונו </a:t>
            </a:r>
            <a:r>
              <a:rPr lang="he-IL" dirty="0"/>
              <a:t>אופקי </a:t>
            </a:r>
            <a:r>
              <a:rPr lang="he-IL" dirty="0" smtClean="0"/>
              <a:t>שמאלה וגודלו </a:t>
            </a:r>
            <a:r>
              <a:rPr lang="en-US" dirty="0"/>
              <a:t>8N</a:t>
            </a:r>
            <a:r>
              <a:rPr lang="he-IL" dirty="0"/>
              <a:t>.</a:t>
            </a:r>
            <a:endParaRPr lang="en-US" dirty="0"/>
          </a:p>
          <a:p>
            <a:endParaRPr lang="he-IL" dirty="0"/>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475" y="1147760"/>
            <a:ext cx="2023264" cy="188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5" name="אובייקט 4"/>
          <p:cNvGraphicFramePr>
            <a:graphicFrameLocks noChangeAspect="1"/>
          </p:cNvGraphicFramePr>
          <p:nvPr>
            <p:extLst/>
          </p:nvPr>
        </p:nvGraphicFramePr>
        <p:xfrm>
          <a:off x="5159375" y="1727200"/>
          <a:ext cx="2046288" cy="2025650"/>
        </p:xfrm>
        <a:graphic>
          <a:graphicData uri="http://schemas.openxmlformats.org/presentationml/2006/ole">
            <mc:AlternateContent xmlns:mc="http://schemas.openxmlformats.org/markup-compatibility/2006">
              <mc:Choice xmlns:v="urn:schemas-microsoft-com:vml" Requires="v">
                <p:oleObj spid="_x0000_s22530" name="Equation" r:id="rId5" imgW="1333440" imgH="1320480" progId="Equation.DSMT4">
                  <p:embed/>
                </p:oleObj>
              </mc:Choice>
              <mc:Fallback>
                <p:oleObj name="Equation" r:id="rId5" imgW="1333440" imgH="1320480" progId="Equation.DSMT4">
                  <p:embed/>
                  <p:pic>
                    <p:nvPicPr>
                      <p:cNvPr id="0" name=""/>
                      <p:cNvPicPr>
                        <a:picLocks noChangeAspect="1" noChangeArrowheads="1"/>
                      </p:cNvPicPr>
                      <p:nvPr/>
                    </p:nvPicPr>
                    <p:blipFill>
                      <a:blip r:embed="rId6"/>
                      <a:srcRect/>
                      <a:stretch>
                        <a:fillRect/>
                      </a:stretch>
                    </p:blipFill>
                    <p:spPr bwMode="auto">
                      <a:xfrm>
                        <a:off x="5159375" y="1727200"/>
                        <a:ext cx="2046288" cy="2025650"/>
                      </a:xfrm>
                      <a:prstGeom prst="rect">
                        <a:avLst/>
                      </a:prstGeom>
                      <a:noFill/>
                    </p:spPr>
                  </p:pic>
                </p:oleObj>
              </mc:Fallback>
            </mc:AlternateContent>
          </a:graphicData>
        </a:graphic>
      </p:graphicFrame>
      <p:sp>
        <p:nvSpPr>
          <p:cNvPr id="6" name="Rectangle 5"/>
          <p:cNvSpPr>
            <a:spLocks noChangeArrowheads="1"/>
          </p:cNvSpPr>
          <p:nvPr/>
        </p:nvSpPr>
        <p:spPr bwMode="auto">
          <a:xfrm>
            <a:off x="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7" name="אובייקט 6"/>
          <p:cNvGraphicFramePr>
            <a:graphicFrameLocks noChangeAspect="1"/>
          </p:cNvGraphicFramePr>
          <p:nvPr>
            <p:extLst/>
          </p:nvPr>
        </p:nvGraphicFramePr>
        <p:xfrm>
          <a:off x="5078413" y="4338638"/>
          <a:ext cx="2532062" cy="1052512"/>
        </p:xfrm>
        <a:graphic>
          <a:graphicData uri="http://schemas.openxmlformats.org/presentationml/2006/ole">
            <mc:AlternateContent xmlns:mc="http://schemas.openxmlformats.org/markup-compatibility/2006">
              <mc:Choice xmlns:v="urn:schemas-microsoft-com:vml" Requires="v">
                <p:oleObj spid="_x0000_s22531" name="Equation" r:id="rId7" imgW="1650960" imgH="685800" progId="Equation.DSMT4">
                  <p:embed/>
                </p:oleObj>
              </mc:Choice>
              <mc:Fallback>
                <p:oleObj name="Equation" r:id="rId7" imgW="1650960" imgH="685800" progId="Equation.DSMT4">
                  <p:embed/>
                  <p:pic>
                    <p:nvPicPr>
                      <p:cNvPr id="0" name=""/>
                      <p:cNvPicPr>
                        <a:picLocks noChangeAspect="1" noChangeArrowheads="1"/>
                      </p:cNvPicPr>
                      <p:nvPr/>
                    </p:nvPicPr>
                    <p:blipFill>
                      <a:blip r:embed="rId8"/>
                      <a:srcRect/>
                      <a:stretch>
                        <a:fillRect/>
                      </a:stretch>
                    </p:blipFill>
                    <p:spPr bwMode="auto">
                      <a:xfrm>
                        <a:off x="5078413" y="4338638"/>
                        <a:ext cx="2532062"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25324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12" scaled="0"/>
        </a:gradFill>
        <a:effectLst/>
      </p:bgPr>
    </p:bg>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 y="260647"/>
            <a:ext cx="8229600" cy="1143000"/>
          </a:xfrm>
          <a:prstGeom prst="rect">
            <a:avLst/>
          </a:prstGeom>
          <a:gradFill>
            <a:gsLst>
              <a:gs pos="0">
                <a:srgbClr val="6A8284"/>
              </a:gs>
              <a:gs pos="29000">
                <a:srgbClr val="99BDBF"/>
              </a:gs>
              <a:gs pos="100000">
                <a:srgbClr val="B8E2E5"/>
              </a:gs>
            </a:gsLst>
            <a:lin ang="5400012" scaled="0"/>
          </a:grad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sz="4400" b="0" i="0" u="none" strike="noStrike" cap="none">
                <a:solidFill>
                  <a:srgbClr val="FFFF00"/>
                </a:solidFill>
                <a:latin typeface="Arial"/>
                <a:ea typeface="Arial"/>
                <a:cs typeface="Arial"/>
                <a:sym typeface="Arial"/>
              </a:rPr>
              <a:t>תנועה מעגלית קצובה</a:t>
            </a:r>
          </a:p>
        </p:txBody>
      </p:sp>
      <p:sp>
        <p:nvSpPr>
          <p:cNvPr id="275" name="Shape 275"/>
          <p:cNvSpPr txBox="1">
            <a:spLocks noGrp="1"/>
          </p:cNvSpPr>
          <p:nvPr>
            <p:ph type="body" idx="1"/>
          </p:nvPr>
        </p:nvSpPr>
        <p:spPr>
          <a:xfrm>
            <a:off x="107400" y="2078500"/>
            <a:ext cx="8579400" cy="2343600"/>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None/>
            </a:pPr>
            <a:r>
              <a:rPr lang="x-none"/>
              <a:t>בתנועה מעגלית קצובה מהירות קווית לא משתנה ומהירות הקווית הממוצעת שווה למהירות הקווית הרגעית, לכן נשתמש במושג מהירות קווית בלי לציין רגעית או ממוצעת.</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744" y="1819275"/>
            <a:ext cx="4331256"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p:txBody>
          <a:bodyPr/>
          <a:lstStyle/>
          <a:p>
            <a:r>
              <a:rPr lang="he-IL" dirty="0"/>
              <a:t>פתרון 3 המשך</a:t>
            </a:r>
          </a:p>
        </p:txBody>
      </p:sp>
      <p:sp>
        <p:nvSpPr>
          <p:cNvPr id="3" name="מציין מיקום תוכן 2"/>
          <p:cNvSpPr>
            <a:spLocks noGrp="1"/>
          </p:cNvSpPr>
          <p:nvPr>
            <p:ph idx="1"/>
          </p:nvPr>
        </p:nvSpPr>
        <p:spPr>
          <a:xfrm>
            <a:off x="539552" y="709067"/>
            <a:ext cx="8236530" cy="5780633"/>
          </a:xfrm>
        </p:spPr>
        <p:txBody>
          <a:bodyPr/>
          <a:lstStyle/>
          <a:p>
            <a:pPr marL="342900" indent="-342900">
              <a:buFont typeface="+mj-lt"/>
              <a:buAutoNum type="arabicPeriod" startAt="5"/>
            </a:pPr>
            <a:r>
              <a:rPr lang="he-IL" dirty="0"/>
              <a:t>במקרה אחר, שוחרר הגוף ממנוחה מהנקודה </a:t>
            </a:r>
            <a:r>
              <a:rPr lang="en-US" dirty="0"/>
              <a:t>B</a:t>
            </a:r>
            <a:r>
              <a:rPr lang="he-IL" dirty="0"/>
              <a:t>, הנמצאת </a:t>
            </a:r>
            <a:r>
              <a:rPr lang="he-IL" dirty="0" smtClean="0"/>
              <a:t>בגובה</a:t>
            </a:r>
            <a:r>
              <a:rPr lang="en-US" dirty="0" smtClean="0"/>
              <a:t>0.9m </a:t>
            </a:r>
            <a:r>
              <a:rPr lang="he-IL" dirty="0" smtClean="0"/>
              <a:t> </a:t>
            </a:r>
            <a:r>
              <a:rPr lang="he-IL" dirty="0"/>
              <a:t>מעל הנקודה </a:t>
            </a:r>
            <a:r>
              <a:rPr lang="en-US" dirty="0"/>
              <a:t>C</a:t>
            </a:r>
            <a:r>
              <a:rPr lang="he-IL" dirty="0" smtClean="0"/>
              <a:t>. </a:t>
            </a:r>
            <a:r>
              <a:rPr lang="en-US" dirty="0" smtClean="0"/>
              <a:t/>
            </a:r>
            <a:br>
              <a:rPr lang="en-US" dirty="0" smtClean="0"/>
            </a:br>
            <a:r>
              <a:rPr lang="he-IL" sz="1600" dirty="0" smtClean="0">
                <a:latin typeface="Arial" pitchFamily="34" charset="0"/>
                <a:cs typeface="Arial" pitchFamily="34" charset="0"/>
              </a:rPr>
              <a:t>האם </a:t>
            </a:r>
            <a:r>
              <a:rPr lang="he-IL" sz="1600" dirty="0">
                <a:latin typeface="Arial" pitchFamily="34" charset="0"/>
                <a:cs typeface="Arial" pitchFamily="34" charset="0"/>
              </a:rPr>
              <a:t>במקרה זה הגוף מגיע לנקודה </a:t>
            </a:r>
            <a:r>
              <a:rPr lang="en-US" sz="1600" dirty="0">
                <a:latin typeface="Arial" pitchFamily="34" charset="0"/>
                <a:cs typeface="Arial" pitchFamily="34" charset="0"/>
              </a:rPr>
              <a:t>E</a:t>
            </a:r>
            <a:r>
              <a:rPr lang="he-IL" sz="1600" dirty="0">
                <a:latin typeface="Arial" pitchFamily="34" charset="0"/>
                <a:cs typeface="Arial" pitchFamily="34" charset="0"/>
              </a:rPr>
              <a:t>? </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he-IL" sz="1600" dirty="0" smtClean="0">
                <a:latin typeface="Arial" pitchFamily="34" charset="0"/>
                <a:cs typeface="Arial" pitchFamily="34" charset="0"/>
              </a:rPr>
              <a:t>אם </a:t>
            </a:r>
            <a:r>
              <a:rPr lang="he-IL" sz="1600" dirty="0">
                <a:latin typeface="Arial" pitchFamily="34" charset="0"/>
                <a:cs typeface="Arial" pitchFamily="34" charset="0"/>
              </a:rPr>
              <a:t>כן – </a:t>
            </a:r>
            <a:r>
              <a:rPr lang="he-IL" sz="1600" dirty="0" smtClean="0">
                <a:latin typeface="Arial" pitchFamily="34" charset="0"/>
                <a:cs typeface="Arial" pitchFamily="34" charset="0"/>
              </a:rPr>
              <a:t>חשבו </a:t>
            </a:r>
            <a:r>
              <a:rPr lang="he-IL" sz="1600" dirty="0">
                <a:latin typeface="Arial" pitchFamily="34" charset="0"/>
                <a:cs typeface="Arial" pitchFamily="34" charset="0"/>
              </a:rPr>
              <a:t>את מהירות הגוף בנקודה </a:t>
            </a:r>
            <a:r>
              <a:rPr lang="en-US" sz="1600" dirty="0">
                <a:latin typeface="Arial" pitchFamily="34" charset="0"/>
                <a:cs typeface="Arial" pitchFamily="34" charset="0"/>
              </a:rPr>
              <a:t>E</a:t>
            </a:r>
            <a:r>
              <a:rPr lang="he-IL" sz="1600" dirty="0">
                <a:latin typeface="Arial" pitchFamily="34" charset="0"/>
                <a:cs typeface="Arial" pitchFamily="34" charset="0"/>
              </a:rPr>
              <a:t>. אם לא – </a:t>
            </a:r>
            <a:r>
              <a:rPr lang="he-IL" sz="1600" dirty="0" smtClean="0">
                <a:latin typeface="Arial" pitchFamily="34" charset="0"/>
                <a:cs typeface="Arial" pitchFamily="34" charset="0"/>
              </a:rPr>
              <a:t>נמקו </a:t>
            </a:r>
            <a:r>
              <a:rPr lang="he-IL" sz="1600" dirty="0">
                <a:latin typeface="Arial" pitchFamily="34" charset="0"/>
                <a:cs typeface="Arial" pitchFamily="34" charset="0"/>
              </a:rPr>
              <a:t>את </a:t>
            </a:r>
            <a:r>
              <a:rPr lang="he-IL" sz="1600" dirty="0" smtClean="0">
                <a:latin typeface="Arial" pitchFamily="34" charset="0"/>
                <a:cs typeface="Arial" pitchFamily="34" charset="0"/>
              </a:rPr>
              <a:t>תשובתכם.</a:t>
            </a:r>
          </a:p>
          <a:p>
            <a:pPr marL="0" indent="0">
              <a:buNone/>
            </a:pPr>
            <a:endParaRPr lang="he-IL" sz="1600" dirty="0" smtClean="0">
              <a:latin typeface="Arial" pitchFamily="34" charset="0"/>
              <a:cs typeface="Arial" pitchFamily="34" charset="0"/>
            </a:endParaRPr>
          </a:p>
          <a:p>
            <a:r>
              <a:rPr lang="he-IL" dirty="0" smtClean="0"/>
              <a:t>נבדוק. הגוף </a:t>
            </a:r>
            <a:r>
              <a:rPr lang="he-IL" dirty="0"/>
              <a:t>יגיע לנקודה </a:t>
            </a:r>
            <a:r>
              <a:rPr lang="en-US" dirty="0"/>
              <a:t>E</a:t>
            </a:r>
            <a:r>
              <a:rPr lang="he-IL" dirty="0"/>
              <a:t> אם מתקיים </a:t>
            </a:r>
            <a:r>
              <a:rPr lang="en-US" dirty="0" smtClean="0"/>
              <a:t>N</a:t>
            </a:r>
            <a:r>
              <a:rPr lang="en-US" baseline="-25000" dirty="0" smtClean="0"/>
              <a:t>E</a:t>
            </a:r>
            <a:r>
              <a:rPr lang="en-US" dirty="0" smtClean="0">
                <a:sym typeface="Symbol"/>
              </a:rPr>
              <a:t>0</a:t>
            </a:r>
            <a:r>
              <a:rPr lang="he-IL" dirty="0" smtClean="0"/>
              <a:t>.</a:t>
            </a:r>
            <a:endParaRPr lang="en-US" dirty="0"/>
          </a:p>
          <a:p>
            <a:r>
              <a:rPr lang="he-IL" dirty="0" smtClean="0"/>
              <a:t>לפי חוק שני: </a:t>
            </a:r>
          </a:p>
          <a:p>
            <a:endParaRPr lang="he-IL" sz="1600" dirty="0">
              <a:latin typeface="Arial" pitchFamily="34" charset="0"/>
              <a:cs typeface="Arial" pitchFamily="34" charset="0"/>
            </a:endParaRPr>
          </a:p>
          <a:p>
            <a:endParaRPr lang="he-IL" dirty="0" smtClean="0"/>
          </a:p>
          <a:p>
            <a:endParaRPr lang="he-IL" sz="1600" dirty="0">
              <a:latin typeface="Arial" pitchFamily="34" charset="0"/>
              <a:cs typeface="Arial" pitchFamily="34" charset="0"/>
            </a:endParaRPr>
          </a:p>
          <a:p>
            <a:pPr marL="0" indent="0">
              <a:buNone/>
            </a:pPr>
            <a:endParaRPr lang="he-IL" dirty="0" smtClean="0"/>
          </a:p>
          <a:p>
            <a:r>
              <a:rPr lang="he-IL" dirty="0" smtClean="0"/>
              <a:t>את המהירות </a:t>
            </a:r>
            <a:r>
              <a:rPr lang="he-IL" dirty="0"/>
              <a:t>המינימאלית (הקריטית) שבה </a:t>
            </a:r>
            <a:r>
              <a:rPr lang="he-IL" dirty="0" smtClean="0"/>
              <a:t>צריך הגוף להגיע </a:t>
            </a:r>
            <a:r>
              <a:rPr lang="en-US" dirty="0" smtClean="0"/>
              <a:t/>
            </a:r>
            <a:br>
              <a:rPr lang="en-US" dirty="0" smtClean="0"/>
            </a:br>
            <a:r>
              <a:rPr lang="he-IL" dirty="0" smtClean="0"/>
              <a:t>לנקודה </a:t>
            </a:r>
            <a:r>
              <a:rPr lang="en-US" dirty="0" smtClean="0"/>
              <a:t>E</a:t>
            </a:r>
            <a:r>
              <a:rPr lang="he-IL" dirty="0" smtClean="0"/>
              <a:t> מתקבלת כאשר </a:t>
            </a:r>
            <a:r>
              <a:rPr lang="en-US" dirty="0" smtClean="0"/>
              <a:t>N</a:t>
            </a:r>
            <a:r>
              <a:rPr lang="en-US" baseline="-25000" dirty="0" smtClean="0"/>
              <a:t>E</a:t>
            </a:r>
            <a:r>
              <a:rPr lang="en-US" dirty="0" smtClean="0">
                <a:sym typeface="Symbol"/>
              </a:rPr>
              <a:t>=0</a:t>
            </a:r>
            <a:r>
              <a:rPr lang="he-IL" dirty="0" smtClean="0">
                <a:sym typeface="Symbol"/>
              </a:rPr>
              <a:t>:</a:t>
            </a:r>
          </a:p>
          <a:p>
            <a:endParaRPr lang="he-IL" dirty="0">
              <a:sym typeface="Symbol"/>
            </a:endParaRPr>
          </a:p>
          <a:p>
            <a:endParaRPr lang="he-IL" dirty="0" smtClean="0">
              <a:sym typeface="Symbol"/>
            </a:endParaRPr>
          </a:p>
          <a:p>
            <a:pPr marL="0" indent="0">
              <a:buNone/>
            </a:pPr>
            <a:endParaRPr lang="he-IL" dirty="0">
              <a:sym typeface="Symbol"/>
            </a:endParaRPr>
          </a:p>
          <a:p>
            <a:pPr marL="0" indent="0">
              <a:buNone/>
            </a:pPr>
            <a:endParaRPr lang="he-IL" dirty="0" smtClean="0"/>
          </a:p>
          <a:p>
            <a:pPr marL="0" indent="0">
              <a:buNone/>
            </a:pPr>
            <a:endParaRPr lang="he-IL" dirty="0">
              <a:sym typeface="Symbol"/>
            </a:endParaRPr>
          </a:p>
          <a:p>
            <a:endParaRPr lang="he-IL" dirty="0" smtClean="0">
              <a:sym typeface="Symbol"/>
            </a:endParaRPr>
          </a:p>
          <a:p>
            <a:endParaRPr lang="en-US" sz="1600" dirty="0">
              <a:latin typeface="Arial" pitchFamily="34" charset="0"/>
              <a:cs typeface="Arial" pitchFamily="34"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5" name="אובייקט 4"/>
          <p:cNvGraphicFramePr>
            <a:graphicFrameLocks noChangeAspect="1"/>
          </p:cNvGraphicFramePr>
          <p:nvPr>
            <p:extLst/>
          </p:nvPr>
        </p:nvGraphicFramePr>
        <p:xfrm>
          <a:off x="4895850" y="2325688"/>
          <a:ext cx="1600200" cy="1107966"/>
        </p:xfrm>
        <a:graphic>
          <a:graphicData uri="http://schemas.openxmlformats.org/presentationml/2006/ole">
            <mc:AlternateContent xmlns:mc="http://schemas.openxmlformats.org/markup-compatibility/2006">
              <mc:Choice xmlns:v="urn:schemas-microsoft-com:vml" Requires="v">
                <p:oleObj spid="_x0000_s23554" name="Equation" r:id="rId4" imgW="990360" imgH="685800" progId="Equation.DSMT4">
                  <p:embed/>
                </p:oleObj>
              </mc:Choice>
              <mc:Fallback>
                <p:oleObj name="Equation" r:id="rId4" imgW="990360" imgH="685800" progId="Equation.DSMT4">
                  <p:embed/>
                  <p:pic>
                    <p:nvPicPr>
                      <p:cNvPr id="0" name=""/>
                      <p:cNvPicPr>
                        <a:picLocks noChangeAspect="1" noChangeArrowheads="1"/>
                      </p:cNvPicPr>
                      <p:nvPr/>
                    </p:nvPicPr>
                    <p:blipFill>
                      <a:blip r:embed="rId5"/>
                      <a:srcRect/>
                      <a:stretch>
                        <a:fillRect/>
                      </a:stretch>
                    </p:blipFill>
                    <p:spPr bwMode="auto">
                      <a:xfrm>
                        <a:off x="4895850" y="2325688"/>
                        <a:ext cx="1600200" cy="1107966"/>
                      </a:xfrm>
                      <a:prstGeom prst="rect">
                        <a:avLst/>
                      </a:prstGeom>
                      <a:noFill/>
                    </p:spPr>
                  </p:pic>
                </p:oleObj>
              </mc:Fallback>
            </mc:AlternateContent>
          </a:graphicData>
        </a:graphic>
      </p:graphicFrame>
      <p:sp>
        <p:nvSpPr>
          <p:cNvPr id="6" name="Rectangle 3"/>
          <p:cNvSpPr>
            <a:spLocks noChangeArrowheads="1"/>
          </p:cNvSpPr>
          <p:nvPr/>
        </p:nvSpPr>
        <p:spPr bwMode="auto">
          <a:xfrm>
            <a:off x="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pic>
        <p:nvPicPr>
          <p:cNvPr id="1843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699" y="4057650"/>
            <a:ext cx="2003426" cy="200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8" name="אובייקט 7"/>
          <p:cNvGraphicFramePr>
            <a:graphicFrameLocks noChangeAspect="1"/>
          </p:cNvGraphicFramePr>
          <p:nvPr>
            <p:extLst/>
          </p:nvPr>
        </p:nvGraphicFramePr>
        <p:xfrm>
          <a:off x="4821238" y="4545013"/>
          <a:ext cx="2956036" cy="1362075"/>
        </p:xfrm>
        <a:graphic>
          <a:graphicData uri="http://schemas.openxmlformats.org/presentationml/2006/ole">
            <mc:AlternateContent xmlns:mc="http://schemas.openxmlformats.org/markup-compatibility/2006">
              <mc:Choice xmlns:v="urn:schemas-microsoft-com:vml" Requires="v">
                <p:oleObj spid="_x0000_s23555" name="Equation" r:id="rId7" imgW="1765080" imgH="812520" progId="Equation.DSMT4">
                  <p:embed/>
                </p:oleObj>
              </mc:Choice>
              <mc:Fallback>
                <p:oleObj name="Equation" r:id="rId7" imgW="1765080" imgH="812520" progId="Equation.DSMT4">
                  <p:embed/>
                  <p:pic>
                    <p:nvPicPr>
                      <p:cNvPr id="0" name=""/>
                      <p:cNvPicPr>
                        <a:picLocks noChangeAspect="1" noChangeArrowheads="1"/>
                      </p:cNvPicPr>
                      <p:nvPr/>
                    </p:nvPicPr>
                    <p:blipFill>
                      <a:blip r:embed="rId8"/>
                      <a:srcRect/>
                      <a:stretch>
                        <a:fillRect/>
                      </a:stretch>
                    </p:blipFill>
                    <p:spPr bwMode="auto">
                      <a:xfrm>
                        <a:off x="4821238" y="4545013"/>
                        <a:ext cx="2956036" cy="1362075"/>
                      </a:xfrm>
                      <a:prstGeom prst="rect">
                        <a:avLst/>
                      </a:prstGeom>
                      <a:noFill/>
                    </p:spPr>
                  </p:pic>
                </p:oleObj>
              </mc:Fallback>
            </mc:AlternateContent>
          </a:graphicData>
        </a:graphic>
      </p:graphicFrame>
      <p:sp>
        <p:nvSpPr>
          <p:cNvPr id="9" name="Rectangle 8"/>
          <p:cNvSpPr>
            <a:spLocks noChangeArrowheads="1"/>
          </p:cNvSpPr>
          <p:nvPr/>
        </p:nvSpPr>
        <p:spPr bwMode="auto">
          <a:xfrm>
            <a:off x="0" y="83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12" name="Rectangle 11"/>
          <p:cNvSpPr>
            <a:spLocks noChangeArrowheads="1"/>
          </p:cNvSpPr>
          <p:nvPr/>
        </p:nvSpPr>
        <p:spPr bwMode="auto">
          <a:xfrm>
            <a:off x="0" y="1104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23616393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744" y="1819275"/>
            <a:ext cx="4331256"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p:txBody>
          <a:bodyPr/>
          <a:lstStyle/>
          <a:p>
            <a:r>
              <a:rPr lang="he-IL" dirty="0"/>
              <a:t>פתרון 3 המשך</a:t>
            </a:r>
          </a:p>
        </p:txBody>
      </p:sp>
      <p:sp>
        <p:nvSpPr>
          <p:cNvPr id="3" name="מציין מיקום תוכן 2"/>
          <p:cNvSpPr>
            <a:spLocks noGrp="1"/>
          </p:cNvSpPr>
          <p:nvPr>
            <p:ph idx="1"/>
          </p:nvPr>
        </p:nvSpPr>
        <p:spPr>
          <a:xfrm>
            <a:off x="539552" y="709067"/>
            <a:ext cx="8236530" cy="5780633"/>
          </a:xfrm>
        </p:spPr>
        <p:txBody>
          <a:bodyPr/>
          <a:lstStyle/>
          <a:p>
            <a:pPr marL="0" indent="0">
              <a:buNone/>
            </a:pPr>
            <a:r>
              <a:rPr lang="he-IL" sz="1800" b="1" dirty="0" smtClean="0">
                <a:solidFill>
                  <a:schemeClr val="accent6">
                    <a:lumMod val="75000"/>
                  </a:schemeClr>
                </a:solidFill>
                <a:latin typeface="Arial" pitchFamily="34" charset="0"/>
                <a:cs typeface="Arial" pitchFamily="34" charset="0"/>
              </a:rPr>
              <a:t>(המשך פתרון סעיף 5)</a:t>
            </a:r>
          </a:p>
          <a:p>
            <a:r>
              <a:rPr lang="he-IL" dirty="0" smtClean="0"/>
              <a:t>נבדוק אם מהירות זו אכן מתקבלת. </a:t>
            </a:r>
          </a:p>
          <a:p>
            <a:r>
              <a:rPr lang="he-IL" dirty="0" smtClean="0"/>
              <a:t>כאשר </a:t>
            </a:r>
            <a:r>
              <a:rPr lang="he-IL" dirty="0"/>
              <a:t>הכדור משוחרר מנקודה </a:t>
            </a:r>
            <a:r>
              <a:rPr lang="en-US" dirty="0"/>
              <a:t>B</a:t>
            </a:r>
            <a:r>
              <a:rPr lang="he-IL" dirty="0"/>
              <a:t> מתקיים</a:t>
            </a:r>
            <a:r>
              <a:rPr lang="he-IL" dirty="0" smtClean="0"/>
              <a:t>:</a:t>
            </a:r>
          </a:p>
          <a:p>
            <a:endParaRPr lang="he-IL" dirty="0">
              <a:sym typeface="Symbol"/>
            </a:endParaRPr>
          </a:p>
          <a:p>
            <a:pPr marL="0" indent="0">
              <a:buNone/>
            </a:pPr>
            <a:endParaRPr lang="he-IL" dirty="0" smtClean="0">
              <a:sym typeface="Symbol"/>
            </a:endParaRPr>
          </a:p>
          <a:p>
            <a:pPr marL="0" indent="0">
              <a:buNone/>
            </a:pPr>
            <a:endParaRPr lang="he-IL" dirty="0">
              <a:sym typeface="Symbol"/>
            </a:endParaRPr>
          </a:p>
          <a:p>
            <a:pPr marL="0" indent="0">
              <a:buNone/>
            </a:pPr>
            <a:endParaRPr lang="he-IL" dirty="0" smtClean="0">
              <a:sym typeface="Symbol"/>
            </a:endParaRPr>
          </a:p>
          <a:p>
            <a:pPr marL="0" indent="0">
              <a:buNone/>
            </a:pPr>
            <a:endParaRPr lang="he-IL" dirty="0">
              <a:sym typeface="Symbol"/>
            </a:endParaRPr>
          </a:p>
          <a:p>
            <a:pPr marL="0" indent="0">
              <a:buNone/>
            </a:pPr>
            <a:endParaRPr lang="he-IL" dirty="0" smtClean="0">
              <a:sym typeface="Symbol"/>
            </a:endParaRPr>
          </a:p>
          <a:p>
            <a:pPr marL="0" indent="0">
              <a:buNone/>
            </a:pPr>
            <a:endParaRPr lang="he-IL" dirty="0">
              <a:sym typeface="Symbol"/>
            </a:endParaRPr>
          </a:p>
          <a:p>
            <a:pPr marL="0" indent="0">
              <a:buNone/>
            </a:pPr>
            <a:endParaRPr lang="he-IL" dirty="0" smtClean="0">
              <a:sym typeface="Symbol"/>
            </a:endParaRPr>
          </a:p>
          <a:p>
            <a:pPr marL="0" indent="0">
              <a:buNone/>
            </a:pPr>
            <a:endParaRPr lang="he-IL" dirty="0">
              <a:sym typeface="Symbol"/>
            </a:endParaRPr>
          </a:p>
          <a:p>
            <a:pPr marL="0" indent="0">
              <a:buNone/>
            </a:pPr>
            <a:endParaRPr lang="he-IL" dirty="0" smtClean="0">
              <a:sym typeface="Symbol"/>
            </a:endParaRPr>
          </a:p>
          <a:p>
            <a:pPr marL="0" indent="0">
              <a:buNone/>
            </a:pPr>
            <a:endParaRPr lang="he-IL" dirty="0" smtClean="0">
              <a:sym typeface="Symbol"/>
            </a:endParaRPr>
          </a:p>
          <a:p>
            <a:r>
              <a:rPr lang="he-IL" dirty="0" smtClean="0"/>
              <a:t>לכן </a:t>
            </a:r>
            <a:r>
              <a:rPr lang="he-IL" dirty="0"/>
              <a:t>הכדור </a:t>
            </a:r>
            <a:r>
              <a:rPr lang="he-IL" b="1" dirty="0"/>
              <a:t>אינו</a:t>
            </a:r>
            <a:r>
              <a:rPr lang="he-IL" dirty="0"/>
              <a:t> מגיע לנקודה </a:t>
            </a:r>
            <a:r>
              <a:rPr lang="en-US" dirty="0"/>
              <a:t>E </a:t>
            </a:r>
            <a:r>
              <a:rPr lang="he-IL" dirty="0"/>
              <a:t>.</a:t>
            </a:r>
            <a:endParaRPr lang="en-US" dirty="0"/>
          </a:p>
          <a:p>
            <a:endParaRPr lang="he-IL" dirty="0">
              <a:sym typeface="Symbol"/>
            </a:endParaRPr>
          </a:p>
          <a:p>
            <a:endParaRPr lang="he-IL" dirty="0" smtClean="0">
              <a:sym typeface="Symbol"/>
            </a:endParaRPr>
          </a:p>
          <a:p>
            <a:endParaRPr lang="en-US" sz="1600" dirty="0">
              <a:latin typeface="Arial" pitchFamily="34" charset="0"/>
              <a:cs typeface="Arial" pitchFamily="34"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6" name="Rectangle 3"/>
          <p:cNvSpPr>
            <a:spLocks noChangeArrowheads="1"/>
          </p:cNvSpPr>
          <p:nvPr/>
        </p:nvSpPr>
        <p:spPr bwMode="auto">
          <a:xfrm>
            <a:off x="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pic>
        <p:nvPicPr>
          <p:cNvPr id="184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3" y="4137024"/>
            <a:ext cx="2003426" cy="200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9" name="Rectangle 8"/>
          <p:cNvSpPr>
            <a:spLocks noChangeArrowheads="1"/>
          </p:cNvSpPr>
          <p:nvPr/>
        </p:nvSpPr>
        <p:spPr bwMode="auto">
          <a:xfrm>
            <a:off x="0" y="83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11" name="אובייקט 10"/>
          <p:cNvGraphicFramePr>
            <a:graphicFrameLocks noChangeAspect="1"/>
          </p:cNvGraphicFramePr>
          <p:nvPr>
            <p:extLst/>
          </p:nvPr>
        </p:nvGraphicFramePr>
        <p:xfrm>
          <a:off x="5267325" y="1892300"/>
          <a:ext cx="2890838" cy="2377320"/>
        </p:xfrm>
        <a:graphic>
          <a:graphicData uri="http://schemas.openxmlformats.org/presentationml/2006/ole">
            <mc:AlternateContent xmlns:mc="http://schemas.openxmlformats.org/markup-compatibility/2006">
              <mc:Choice xmlns:v="urn:schemas-microsoft-com:vml" Requires="v">
                <p:oleObj spid="_x0000_s24578" name="Equation" r:id="rId5" imgW="1790640" imgH="1473120" progId="Equation.DSMT4">
                  <p:embed/>
                </p:oleObj>
              </mc:Choice>
              <mc:Fallback>
                <p:oleObj name="Equation" r:id="rId5" imgW="1790640" imgH="1473120" progId="Equation.DSMT4">
                  <p:embed/>
                  <p:pic>
                    <p:nvPicPr>
                      <p:cNvPr id="0" name=""/>
                      <p:cNvPicPr>
                        <a:picLocks noChangeAspect="1" noChangeArrowheads="1"/>
                      </p:cNvPicPr>
                      <p:nvPr/>
                    </p:nvPicPr>
                    <p:blipFill>
                      <a:blip r:embed="rId6"/>
                      <a:srcRect/>
                      <a:stretch>
                        <a:fillRect/>
                      </a:stretch>
                    </p:blipFill>
                    <p:spPr bwMode="auto">
                      <a:xfrm>
                        <a:off x="5267325" y="1892300"/>
                        <a:ext cx="2890838" cy="2377320"/>
                      </a:xfrm>
                      <a:prstGeom prst="rect">
                        <a:avLst/>
                      </a:prstGeom>
                      <a:noFill/>
                    </p:spPr>
                  </p:pic>
                </p:oleObj>
              </mc:Fallback>
            </mc:AlternateContent>
          </a:graphicData>
        </a:graphic>
      </p:graphicFrame>
      <p:sp>
        <p:nvSpPr>
          <p:cNvPr id="12" name="Rectangle 11"/>
          <p:cNvSpPr>
            <a:spLocks noChangeArrowheads="1"/>
          </p:cNvSpPr>
          <p:nvPr/>
        </p:nvSpPr>
        <p:spPr bwMode="auto">
          <a:xfrm>
            <a:off x="0" y="1104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5559531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4 </a:t>
            </a:r>
            <a:r>
              <a:rPr lang="he-IL" sz="1800" dirty="0" smtClean="0"/>
              <a:t>מבחינת הבגרות 1996</a:t>
            </a:r>
            <a:endParaRPr lang="he-IL" sz="1800" dirty="0"/>
          </a:p>
        </p:txBody>
      </p:sp>
      <p:sp>
        <p:nvSpPr>
          <p:cNvPr id="3" name="מציין מיקום תוכן 2"/>
          <p:cNvSpPr>
            <a:spLocks noGrp="1"/>
          </p:cNvSpPr>
          <p:nvPr>
            <p:ph idx="1"/>
          </p:nvPr>
        </p:nvSpPr>
        <p:spPr>
          <a:xfrm>
            <a:off x="152400" y="609601"/>
            <a:ext cx="8623682" cy="5886450"/>
          </a:xfrm>
        </p:spPr>
        <p:txBody>
          <a:bodyPr/>
          <a:lstStyle/>
          <a:p>
            <a:pPr marL="0" indent="0">
              <a:buNone/>
            </a:pPr>
            <a:r>
              <a:rPr lang="he-IL" dirty="0"/>
              <a:t>כדור קטן </a:t>
            </a:r>
            <a:r>
              <a:rPr lang="he-IL" dirty="0" smtClean="0"/>
              <a:t>שמסתו</a:t>
            </a:r>
            <a:r>
              <a:rPr lang="en-US" dirty="0" smtClean="0"/>
              <a:t>m </a:t>
            </a:r>
            <a:r>
              <a:rPr lang="he-IL" dirty="0" smtClean="0"/>
              <a:t> קשור </a:t>
            </a:r>
            <a:r>
              <a:rPr lang="he-IL" dirty="0"/>
              <a:t>לקצה </a:t>
            </a:r>
            <a:r>
              <a:rPr lang="he-IL" dirty="0" smtClean="0"/>
              <a:t>חוט שאורכו </a:t>
            </a:r>
            <a:r>
              <a:rPr lang="en-US" dirty="0"/>
              <a:t>L</a:t>
            </a:r>
            <a:r>
              <a:rPr lang="he-IL" dirty="0" smtClean="0"/>
              <a:t>.</a:t>
            </a:r>
            <a:r>
              <a:rPr lang="en-US" dirty="0" smtClean="0"/>
              <a:t/>
            </a:r>
            <a:br>
              <a:rPr lang="en-US" dirty="0" smtClean="0"/>
            </a:br>
            <a:r>
              <a:rPr lang="he-IL" dirty="0" smtClean="0"/>
              <a:t>קצהו </a:t>
            </a:r>
            <a:r>
              <a:rPr lang="he-IL" dirty="0"/>
              <a:t>השני של החוט </a:t>
            </a:r>
            <a:r>
              <a:rPr lang="he-IL" dirty="0" smtClean="0"/>
              <a:t>קבוע בנקודה </a:t>
            </a:r>
            <a:r>
              <a:rPr lang="en-US" dirty="0"/>
              <a:t>O</a:t>
            </a:r>
            <a:r>
              <a:rPr lang="he-IL" dirty="0" smtClean="0"/>
              <a:t>. הכדור </a:t>
            </a:r>
            <a:r>
              <a:rPr lang="he-IL" dirty="0"/>
              <a:t>משוחרר ממצב שבו החוט אופקי וישר</a:t>
            </a:r>
            <a:r>
              <a:rPr lang="he-IL" dirty="0" smtClean="0"/>
              <a:t>.</a:t>
            </a:r>
          </a:p>
          <a:p>
            <a:pPr marL="0" indent="0">
              <a:buNone/>
            </a:pPr>
            <a:r>
              <a:rPr lang="he-IL" dirty="0" smtClean="0"/>
              <a:t>כאשר </a:t>
            </a:r>
            <a:r>
              <a:rPr lang="he-IL" dirty="0"/>
              <a:t>החוט מגיע למצב אנכי, הוא נתקל </a:t>
            </a:r>
            <a:r>
              <a:rPr lang="he-IL" dirty="0" smtClean="0"/>
              <a:t>במסמר התקוע בנקודה </a:t>
            </a:r>
            <a:r>
              <a:rPr lang="en-US" dirty="0" smtClean="0"/>
              <a:t>C</a:t>
            </a:r>
            <a:r>
              <a:rPr lang="he-IL" dirty="0" smtClean="0"/>
              <a:t>, </a:t>
            </a:r>
            <a:r>
              <a:rPr lang="he-IL" dirty="0"/>
              <a:t>שנמצאת </a:t>
            </a:r>
            <a:r>
              <a:rPr lang="he-IL" dirty="0" smtClean="0"/>
              <a:t>במרחק</a:t>
            </a:r>
            <a:r>
              <a:rPr lang="en-US" dirty="0" smtClean="0"/>
              <a:t>L/2 </a:t>
            </a:r>
            <a:r>
              <a:rPr lang="he-IL" dirty="0" smtClean="0"/>
              <a:t> </a:t>
            </a:r>
            <a:r>
              <a:rPr lang="he-IL" dirty="0"/>
              <a:t>מתחת לנקודה </a:t>
            </a:r>
            <a:r>
              <a:rPr lang="en-US" dirty="0" smtClean="0"/>
              <a:t>O</a:t>
            </a:r>
            <a:r>
              <a:rPr lang="he-IL" dirty="0" smtClean="0"/>
              <a:t> (ראו </a:t>
            </a:r>
            <a:r>
              <a:rPr lang="he-IL" dirty="0"/>
              <a:t>תרשים</a:t>
            </a:r>
            <a:r>
              <a:rPr lang="he-IL" dirty="0" smtClean="0"/>
              <a:t>). המסמר </a:t>
            </a:r>
            <a:r>
              <a:rPr lang="he-IL" dirty="0"/>
              <a:t>ניצב למישור התנועה של החוט</a:t>
            </a:r>
            <a:r>
              <a:rPr lang="he-IL" dirty="0" smtClean="0"/>
              <a:t>.</a:t>
            </a:r>
          </a:p>
          <a:p>
            <a:endParaRPr lang="he-IL" dirty="0"/>
          </a:p>
          <a:p>
            <a:endParaRPr lang="he-IL" dirty="0" smtClean="0"/>
          </a:p>
          <a:p>
            <a:endParaRPr lang="he-IL" dirty="0"/>
          </a:p>
          <a:p>
            <a:endParaRPr lang="he-IL" dirty="0" smtClean="0"/>
          </a:p>
          <a:p>
            <a:endParaRPr lang="he-IL" dirty="0"/>
          </a:p>
          <a:p>
            <a:endParaRPr lang="he-IL" dirty="0" smtClean="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a:p>
          <a:p>
            <a:endParaRPr lang="he-IL" dirty="0" smtClean="0"/>
          </a:p>
          <a:p>
            <a:pPr marL="342900" indent="-342900">
              <a:buFont typeface="+mj-lt"/>
              <a:buAutoNum type="arabicPeriod"/>
            </a:pPr>
            <a:r>
              <a:rPr lang="he-IL" dirty="0"/>
              <a:t>מהו הגודל של מהירות </a:t>
            </a:r>
            <a:r>
              <a:rPr lang="he-IL" dirty="0" smtClean="0"/>
              <a:t>הכדור, </a:t>
            </a:r>
            <a:r>
              <a:rPr lang="he-IL" dirty="0"/>
              <a:t>כאשר החוט יוצר זווית </a:t>
            </a:r>
            <a:r>
              <a:rPr lang="el-GR" dirty="0"/>
              <a:t>α </a:t>
            </a:r>
            <a:r>
              <a:rPr lang="he-IL" dirty="0" smtClean="0"/>
              <a:t> עם</a:t>
            </a:r>
            <a:r>
              <a:rPr lang="en-US" dirty="0" smtClean="0"/>
              <a:t>OC </a:t>
            </a:r>
            <a:r>
              <a:rPr lang="he-IL" dirty="0" smtClean="0"/>
              <a:t> (</a:t>
            </a:r>
            <a:r>
              <a:rPr lang="he-IL" dirty="0"/>
              <a:t>ראה תרשים)? </a:t>
            </a:r>
            <a:r>
              <a:rPr lang="en-US" dirty="0" smtClean="0"/>
              <a:t/>
            </a:r>
            <a:br>
              <a:rPr lang="en-US" dirty="0" smtClean="0"/>
            </a:br>
            <a:r>
              <a:rPr lang="he-IL" dirty="0" smtClean="0"/>
              <a:t>בטאו </a:t>
            </a:r>
            <a:r>
              <a:rPr lang="he-IL" dirty="0"/>
              <a:t>את </a:t>
            </a:r>
            <a:r>
              <a:rPr lang="he-IL" dirty="0" smtClean="0"/>
              <a:t>תשובתכם באמצעות</a:t>
            </a:r>
            <a:r>
              <a:rPr lang="en-US" dirty="0" smtClean="0"/>
              <a:t>L </a:t>
            </a:r>
            <a:r>
              <a:rPr lang="he-IL" dirty="0" smtClean="0"/>
              <a:t> ו- </a:t>
            </a:r>
            <a:r>
              <a:rPr lang="el-GR" dirty="0" smtClean="0"/>
              <a:t>α</a:t>
            </a:r>
            <a:r>
              <a:rPr lang="he-IL" dirty="0" smtClean="0"/>
              <a:t>.</a:t>
            </a:r>
          </a:p>
          <a:p>
            <a:pPr marL="342900" indent="-342900">
              <a:buFont typeface="+mj-lt"/>
              <a:buAutoNum type="arabicPeriod"/>
            </a:pPr>
            <a:r>
              <a:rPr lang="he-IL" dirty="0" smtClean="0"/>
              <a:t>הראו </a:t>
            </a:r>
            <a:r>
              <a:rPr lang="he-IL" dirty="0"/>
              <a:t>כי ברגע שהמתיחות בחוט מתאפסת, </a:t>
            </a:r>
            <a:r>
              <a:rPr lang="he-IL" dirty="0" smtClean="0"/>
              <a:t>מתקיים:</a:t>
            </a:r>
            <a:r>
              <a:rPr lang="en-US" dirty="0" err="1" smtClean="0"/>
              <a:t>cos</a:t>
            </a:r>
            <a:r>
              <a:rPr lang="en-US" dirty="0" smtClean="0"/>
              <a:t>(</a:t>
            </a:r>
            <a:r>
              <a:rPr lang="el-GR" dirty="0" smtClean="0"/>
              <a:t>α</a:t>
            </a:r>
            <a:r>
              <a:rPr lang="en-US" dirty="0" smtClean="0"/>
              <a:t>)=2/3 </a:t>
            </a:r>
            <a:r>
              <a:rPr lang="he-IL" dirty="0" smtClean="0"/>
              <a:t>.</a:t>
            </a:r>
          </a:p>
          <a:p>
            <a:pPr marL="342900" indent="-342900">
              <a:buFont typeface="+mj-lt"/>
              <a:buAutoNum type="arabicPeriod"/>
            </a:pPr>
            <a:r>
              <a:rPr lang="he-IL" dirty="0"/>
              <a:t>מה תהיה צורת המסלול של </a:t>
            </a:r>
            <a:r>
              <a:rPr lang="he-IL" dirty="0" smtClean="0"/>
              <a:t>הכדור, כל </a:t>
            </a:r>
            <a:r>
              <a:rPr lang="he-IL" dirty="0"/>
              <a:t>עוד המתיחות בחוט </a:t>
            </a:r>
            <a:r>
              <a:rPr lang="he-IL" dirty="0" smtClean="0"/>
              <a:t>שווה אפס?</a:t>
            </a:r>
            <a:r>
              <a:rPr lang="en-US" dirty="0" smtClean="0"/>
              <a:t/>
            </a:r>
            <a:br>
              <a:rPr lang="en-US" dirty="0" smtClean="0"/>
            </a:br>
            <a:r>
              <a:rPr lang="he-IL" dirty="0" smtClean="0"/>
              <a:t>(</a:t>
            </a:r>
            <a:r>
              <a:rPr lang="he-IL" dirty="0"/>
              <a:t>קו ישר, מעגל, פרבולה, </a:t>
            </a:r>
            <a:r>
              <a:rPr lang="he-IL" dirty="0" smtClean="0"/>
              <a:t>אחר?) נמקו.</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8" y="2033588"/>
            <a:ext cx="3361897" cy="218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5" y="2195512"/>
            <a:ext cx="3863008"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07655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4</a:t>
            </a:r>
            <a:endParaRPr lang="he-IL" dirty="0"/>
          </a:p>
        </p:txBody>
      </p:sp>
      <p:sp>
        <p:nvSpPr>
          <p:cNvPr id="3" name="מציין מיקום תוכן 2"/>
          <p:cNvSpPr>
            <a:spLocks noGrp="1"/>
          </p:cNvSpPr>
          <p:nvPr>
            <p:ph idx="1"/>
          </p:nvPr>
        </p:nvSpPr>
        <p:spPr>
          <a:xfrm>
            <a:off x="219075" y="600075"/>
            <a:ext cx="8557007" cy="4678363"/>
          </a:xfrm>
        </p:spPr>
        <p:txBody>
          <a:bodyPr/>
          <a:lstStyle/>
          <a:p>
            <a:pPr marL="342900" indent="-342900">
              <a:buFont typeface="+mj-lt"/>
              <a:buAutoNum type="arabicPeriod"/>
            </a:pPr>
            <a:r>
              <a:rPr lang="he-IL" dirty="0"/>
              <a:t>מהו הגודל של מהירות הכדור כאשר החוט יוצר זווית </a:t>
            </a:r>
            <a:r>
              <a:rPr lang="el-GR" dirty="0"/>
              <a:t>α </a:t>
            </a:r>
            <a:r>
              <a:rPr lang="he-IL" dirty="0" smtClean="0"/>
              <a:t> עם</a:t>
            </a:r>
            <a:r>
              <a:rPr lang="en-US" dirty="0" smtClean="0"/>
              <a:t>OC </a:t>
            </a:r>
            <a:r>
              <a:rPr lang="he-IL" dirty="0" smtClean="0"/>
              <a:t> </a:t>
            </a:r>
            <a:r>
              <a:rPr lang="he-IL" dirty="0"/>
              <a:t>(ראה תרשים)? </a:t>
            </a:r>
            <a:r>
              <a:rPr lang="en-US" dirty="0" smtClean="0"/>
              <a:t/>
            </a:r>
            <a:br>
              <a:rPr lang="en-US" dirty="0" smtClean="0"/>
            </a:br>
            <a:r>
              <a:rPr lang="he-IL" dirty="0" smtClean="0"/>
              <a:t>בטאו </a:t>
            </a:r>
            <a:r>
              <a:rPr lang="he-IL" dirty="0"/>
              <a:t>את </a:t>
            </a:r>
            <a:r>
              <a:rPr lang="he-IL" dirty="0" smtClean="0"/>
              <a:t>תשובתכם באמצעות</a:t>
            </a:r>
            <a:r>
              <a:rPr lang="en-US" dirty="0" smtClean="0"/>
              <a:t>L </a:t>
            </a:r>
            <a:r>
              <a:rPr lang="he-IL" dirty="0" smtClean="0"/>
              <a:t> </a:t>
            </a:r>
            <a:r>
              <a:rPr lang="he-IL" dirty="0"/>
              <a:t>ו- </a:t>
            </a:r>
            <a:r>
              <a:rPr lang="el-GR" dirty="0"/>
              <a:t>α</a:t>
            </a:r>
            <a:r>
              <a:rPr lang="he-IL" dirty="0" smtClean="0"/>
              <a:t>.</a:t>
            </a:r>
          </a:p>
          <a:p>
            <a:pPr marL="0" indent="0">
              <a:buNone/>
            </a:pPr>
            <a:endParaRPr lang="he-IL" dirty="0" smtClean="0"/>
          </a:p>
          <a:p>
            <a:pPr lvl="0"/>
            <a:r>
              <a:rPr lang="he-IL" dirty="0" smtClean="0"/>
              <a:t>נמצא </a:t>
            </a:r>
            <a:r>
              <a:rPr lang="he-IL" dirty="0"/>
              <a:t>את מהירות הכדור על פי שימור האנרגיה.</a:t>
            </a:r>
            <a:endParaRPr lang="en-US" dirty="0"/>
          </a:p>
          <a:p>
            <a:r>
              <a:rPr lang="he-IL" dirty="0" smtClean="0"/>
              <a:t>נבחר </a:t>
            </a:r>
            <a:r>
              <a:rPr lang="he-IL" dirty="0"/>
              <a:t>את מישור הייחוס לחישוב האנרגיה הפוטנציאלית הכובדית </a:t>
            </a:r>
            <a:r>
              <a:rPr lang="he-IL" dirty="0" smtClean="0"/>
              <a:t>בנקודה הנמוכה </a:t>
            </a:r>
            <a:r>
              <a:rPr lang="he-IL" dirty="0"/>
              <a:t>ביותר של המסלול</a:t>
            </a:r>
            <a:r>
              <a:rPr lang="he-IL" dirty="0" smtClean="0"/>
              <a:t>.</a:t>
            </a:r>
          </a:p>
          <a:p>
            <a:endParaRPr lang="he-IL" dirty="0"/>
          </a:p>
          <a:p>
            <a:pPr marL="0" indent="0">
              <a:buNone/>
            </a:pPr>
            <a:endParaRPr lang="he-IL" dirty="0" smtClean="0"/>
          </a:p>
          <a:p>
            <a:endParaRPr lang="he-IL" dirty="0"/>
          </a:p>
          <a:p>
            <a:endParaRPr lang="he-IL" dirty="0" smtClean="0"/>
          </a:p>
          <a:p>
            <a:endParaRPr lang="he-IL" dirty="0"/>
          </a:p>
          <a:p>
            <a:endParaRPr lang="he-IL" dirty="0" smtClean="0"/>
          </a:p>
          <a:p>
            <a:endParaRPr lang="he-IL" dirty="0"/>
          </a:p>
          <a:p>
            <a:r>
              <a:rPr lang="he-IL" dirty="0"/>
              <a:t>נציב את </a:t>
            </a:r>
            <a:r>
              <a:rPr lang="en-US" dirty="0"/>
              <a:t>x</a:t>
            </a:r>
            <a:r>
              <a:rPr lang="he-IL" dirty="0"/>
              <a:t>  ב- (2</a:t>
            </a:r>
            <a:r>
              <a:rPr lang="he-IL" dirty="0" smtClean="0"/>
              <a:t>):</a:t>
            </a:r>
          </a:p>
          <a:p>
            <a:endParaRPr lang="he-IL" dirty="0"/>
          </a:p>
          <a:p>
            <a:endParaRPr lang="he-IL" dirty="0" smtClean="0"/>
          </a:p>
          <a:p>
            <a:r>
              <a:rPr lang="he-IL" dirty="0"/>
              <a:t>נציב את   ב- (1</a:t>
            </a:r>
            <a:r>
              <a:rPr lang="he-IL" dirty="0" smtClean="0"/>
              <a:t>):</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5" name="אובייקט 4"/>
          <p:cNvGraphicFramePr>
            <a:graphicFrameLocks noChangeAspect="1"/>
          </p:cNvGraphicFramePr>
          <p:nvPr>
            <p:extLst/>
          </p:nvPr>
        </p:nvGraphicFramePr>
        <p:xfrm>
          <a:off x="4905374" y="2139341"/>
          <a:ext cx="2533651" cy="2048484"/>
        </p:xfrm>
        <a:graphic>
          <a:graphicData uri="http://schemas.openxmlformats.org/presentationml/2006/ole">
            <mc:AlternateContent xmlns:mc="http://schemas.openxmlformats.org/markup-compatibility/2006">
              <mc:Choice xmlns:v="urn:schemas-microsoft-com:vml" Requires="v">
                <p:oleObj spid="_x0000_s25602" name="Equation" r:id="rId3" imgW="1790700" imgH="1447800" progId="Equation.DSMT4">
                  <p:embed/>
                </p:oleObj>
              </mc:Choice>
              <mc:Fallback>
                <p:oleObj name="Equation" r:id="rId3" imgW="1790700" imgH="1447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374" y="2139341"/>
                        <a:ext cx="2533651" cy="2048484"/>
                      </a:xfrm>
                      <a:prstGeom prst="rect">
                        <a:avLst/>
                      </a:prstGeom>
                      <a:noFill/>
                    </p:spPr>
                  </p:pic>
                </p:oleObj>
              </mc:Fallback>
            </mc:AlternateContent>
          </a:graphicData>
        </a:graphic>
      </p:graphicFrame>
      <p:sp>
        <p:nvSpPr>
          <p:cNvPr id="6" name="Rectangle 3"/>
          <p:cNvSpPr>
            <a:spLocks noChangeArrowheads="1"/>
          </p:cNvSpPr>
          <p:nvPr/>
        </p:nvSpPr>
        <p:spPr bwMode="auto">
          <a:xfrm>
            <a:off x="0" y="144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8" name="אובייקט 7"/>
          <p:cNvGraphicFramePr>
            <a:graphicFrameLocks noChangeAspect="1"/>
          </p:cNvGraphicFramePr>
          <p:nvPr>
            <p:extLst/>
          </p:nvPr>
        </p:nvGraphicFramePr>
        <p:xfrm>
          <a:off x="4886324" y="4314824"/>
          <a:ext cx="2017457" cy="638175"/>
        </p:xfrm>
        <a:graphic>
          <a:graphicData uri="http://schemas.openxmlformats.org/presentationml/2006/ole">
            <mc:AlternateContent xmlns:mc="http://schemas.openxmlformats.org/markup-compatibility/2006">
              <mc:Choice xmlns:v="urn:schemas-microsoft-com:vml" Requires="v">
                <p:oleObj spid="_x0000_s25603" name="Equation" r:id="rId5" imgW="1244600" imgH="393700" progId="Equation.DSMT4">
                  <p:embed/>
                </p:oleObj>
              </mc:Choice>
              <mc:Fallback>
                <p:oleObj name="Equation" r:id="rId5" imgW="1244600" imgH="393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6324" y="4314824"/>
                        <a:ext cx="2017457" cy="638175"/>
                      </a:xfrm>
                      <a:prstGeom prst="rect">
                        <a:avLst/>
                      </a:prstGeom>
                      <a:noFill/>
                    </p:spPr>
                  </p:pic>
                </p:oleObj>
              </mc:Fallback>
            </mc:AlternateContent>
          </a:graphicData>
        </a:graphic>
      </p:graphicFrame>
      <p:sp>
        <p:nvSpPr>
          <p:cNvPr id="9" name="Rectangle 9"/>
          <p:cNvSpPr>
            <a:spLocks noChangeArrowheads="1"/>
          </p:cNvSpPr>
          <p:nvPr/>
        </p:nvSpPr>
        <p:spPr bwMode="auto">
          <a:xfrm>
            <a:off x="0" y="39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10"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11" name="אובייקט 10"/>
          <p:cNvGraphicFramePr>
            <a:graphicFrameLocks noChangeAspect="1"/>
          </p:cNvGraphicFramePr>
          <p:nvPr>
            <p:extLst/>
          </p:nvPr>
        </p:nvGraphicFramePr>
        <p:xfrm>
          <a:off x="5249862" y="5567363"/>
          <a:ext cx="2370137" cy="1042374"/>
        </p:xfrm>
        <a:graphic>
          <a:graphicData uri="http://schemas.openxmlformats.org/presentationml/2006/ole">
            <mc:AlternateContent xmlns:mc="http://schemas.openxmlformats.org/markup-compatibility/2006">
              <mc:Choice xmlns:v="urn:schemas-microsoft-com:vml" Requires="v">
                <p:oleObj spid="_x0000_s25604" name="Equation" r:id="rId7" imgW="1269720" imgH="558720" progId="Equation.DSMT4">
                  <p:embed/>
                </p:oleObj>
              </mc:Choice>
              <mc:Fallback>
                <p:oleObj name="Equation" r:id="rId7" imgW="1269720" imgH="558720" progId="Equation.DSMT4">
                  <p:embed/>
                  <p:pic>
                    <p:nvPicPr>
                      <p:cNvPr id="0" name=""/>
                      <p:cNvPicPr>
                        <a:picLocks noChangeAspect="1" noChangeArrowheads="1"/>
                      </p:cNvPicPr>
                      <p:nvPr/>
                    </p:nvPicPr>
                    <p:blipFill>
                      <a:blip r:embed="rId8"/>
                      <a:srcRect/>
                      <a:stretch>
                        <a:fillRect/>
                      </a:stretch>
                    </p:blipFill>
                    <p:spPr bwMode="auto">
                      <a:xfrm>
                        <a:off x="5249862" y="5567363"/>
                        <a:ext cx="2370137" cy="1042374"/>
                      </a:xfrm>
                      <a:prstGeom prst="rect">
                        <a:avLst/>
                      </a:prstGeom>
                      <a:noFill/>
                    </p:spPr>
                  </p:pic>
                </p:oleObj>
              </mc:Fallback>
            </mc:AlternateContent>
          </a:graphicData>
        </a:graphic>
      </p:graphicFrame>
      <p:sp>
        <p:nvSpPr>
          <p:cNvPr id="12" name="Rectangle 12"/>
          <p:cNvSpPr>
            <a:spLocks noChangeArrowheads="1"/>
          </p:cNvSpPr>
          <p:nvPr/>
        </p:nvSpPr>
        <p:spPr bwMode="auto">
          <a:xfrm>
            <a:off x="0" y="965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pSp>
        <p:nvGrpSpPr>
          <p:cNvPr id="28" name="קבוצה 27"/>
          <p:cNvGrpSpPr/>
          <p:nvPr/>
        </p:nvGrpSpPr>
        <p:grpSpPr>
          <a:xfrm>
            <a:off x="219075" y="2285999"/>
            <a:ext cx="4240698" cy="3048001"/>
            <a:chOff x="219075" y="2285999"/>
            <a:chExt cx="4240698" cy="3048001"/>
          </a:xfrm>
        </p:grpSpPr>
        <p:pic>
          <p:nvPicPr>
            <p:cNvPr id="2048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075" y="2285999"/>
              <a:ext cx="4240698" cy="30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מחבר ישר 13"/>
            <p:cNvCxnSpPr/>
            <p:nvPr/>
          </p:nvCxnSpPr>
          <p:spPr>
            <a:xfrm>
              <a:off x="885825" y="3181350"/>
              <a:ext cx="800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a:off x="1685925" y="3181350"/>
              <a:ext cx="6534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a:xfrm>
              <a:off x="1685925" y="4010025"/>
              <a:ext cx="6534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מחבר חץ ישר 19"/>
            <p:cNvCxnSpPr/>
            <p:nvPr/>
          </p:nvCxnSpPr>
          <p:spPr>
            <a:xfrm>
              <a:off x="2329806" y="3181350"/>
              <a:ext cx="0" cy="828675"/>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29806" y="3440667"/>
              <a:ext cx="314510" cy="369332"/>
            </a:xfrm>
            <a:prstGeom prst="rect">
              <a:avLst/>
            </a:prstGeom>
            <a:noFill/>
          </p:spPr>
          <p:txBody>
            <a:bodyPr wrap="none" rtlCol="1">
              <a:spAutoFit/>
            </a:bodyPr>
            <a:lstStyle/>
            <a:p>
              <a:r>
                <a:rPr lang="en-US" b="1" dirty="0">
                  <a:solidFill>
                    <a:srgbClr val="FF0000"/>
                  </a:solidFill>
                </a:rPr>
                <a:t>x</a:t>
              </a:r>
              <a:endParaRPr lang="he-IL" b="1" dirty="0">
                <a:solidFill>
                  <a:srgbClr val="FF0000"/>
                </a:solidFill>
              </a:endParaRPr>
            </a:p>
          </p:txBody>
        </p:sp>
        <p:sp>
          <p:nvSpPr>
            <p:cNvPr id="23" name="TextBox 22"/>
            <p:cNvSpPr txBox="1"/>
            <p:nvPr/>
          </p:nvSpPr>
          <p:spPr>
            <a:xfrm>
              <a:off x="468723" y="3825359"/>
              <a:ext cx="417102" cy="369332"/>
            </a:xfrm>
            <a:prstGeom prst="rect">
              <a:avLst/>
            </a:prstGeom>
            <a:noFill/>
          </p:spPr>
          <p:txBody>
            <a:bodyPr wrap="none" rtlCol="1">
              <a:spAutoFit/>
            </a:bodyPr>
            <a:lstStyle/>
            <a:p>
              <a:r>
                <a:rPr lang="en-US" b="1" dirty="0" smtClean="0">
                  <a:solidFill>
                    <a:srgbClr val="FF0000"/>
                  </a:solidFill>
                </a:rPr>
                <a:t>h</a:t>
              </a:r>
              <a:r>
                <a:rPr lang="el-GR" b="1" baseline="-25000" dirty="0" smtClean="0">
                  <a:solidFill>
                    <a:srgbClr val="FF0000"/>
                  </a:solidFill>
                  <a:latin typeface="Arial"/>
                  <a:cs typeface="Arial"/>
                </a:rPr>
                <a:t>α</a:t>
              </a:r>
              <a:endParaRPr lang="he-IL" b="1" baseline="-25000" dirty="0">
                <a:solidFill>
                  <a:srgbClr val="FF0000"/>
                </a:solidFill>
              </a:endParaRPr>
            </a:p>
          </p:txBody>
        </p:sp>
        <p:cxnSp>
          <p:nvCxnSpPr>
            <p:cNvPr id="24" name="מחבר ישר 23"/>
            <p:cNvCxnSpPr/>
            <p:nvPr/>
          </p:nvCxnSpPr>
          <p:spPr>
            <a:xfrm>
              <a:off x="369839" y="5133975"/>
              <a:ext cx="39735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מחבר חץ ישר 25"/>
            <p:cNvCxnSpPr/>
            <p:nvPr/>
          </p:nvCxnSpPr>
          <p:spPr>
            <a:xfrm>
              <a:off x="885825" y="3181350"/>
              <a:ext cx="0" cy="1952625"/>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7" name="אובייקט 26"/>
          <p:cNvGraphicFramePr>
            <a:graphicFrameLocks noChangeAspect="1"/>
          </p:cNvGraphicFramePr>
          <p:nvPr>
            <p:extLst/>
          </p:nvPr>
        </p:nvGraphicFramePr>
        <p:xfrm>
          <a:off x="610728" y="5667375"/>
          <a:ext cx="4067175" cy="800100"/>
        </p:xfrm>
        <a:graphic>
          <a:graphicData uri="http://schemas.openxmlformats.org/presentationml/2006/ole">
            <mc:AlternateContent xmlns:mc="http://schemas.openxmlformats.org/markup-compatibility/2006">
              <mc:Choice xmlns:v="urn:schemas-microsoft-com:vml" Requires="v">
                <p:oleObj spid="_x0000_s25605" name="Equation" r:id="rId10" imgW="2133360" imgH="419040" progId="Equation.DSMT4">
                  <p:embed/>
                </p:oleObj>
              </mc:Choice>
              <mc:Fallback>
                <p:oleObj name="Equation" r:id="rId10" imgW="2133360" imgH="419040" progId="Equation.DSMT4">
                  <p:embed/>
                  <p:pic>
                    <p:nvPicPr>
                      <p:cNvPr id="0" name=""/>
                      <p:cNvPicPr>
                        <a:picLocks noChangeAspect="1" noChangeArrowheads="1"/>
                      </p:cNvPicPr>
                      <p:nvPr/>
                    </p:nvPicPr>
                    <p:blipFill>
                      <a:blip r:embed="rId11"/>
                      <a:srcRect/>
                      <a:stretch>
                        <a:fillRect/>
                      </a:stretch>
                    </p:blipFill>
                    <p:spPr bwMode="auto">
                      <a:xfrm>
                        <a:off x="610728" y="5667375"/>
                        <a:ext cx="4067175" cy="8001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0400180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קבוצה 9"/>
          <p:cNvGrpSpPr/>
          <p:nvPr/>
        </p:nvGrpSpPr>
        <p:grpSpPr>
          <a:xfrm>
            <a:off x="219075" y="2285999"/>
            <a:ext cx="4240698" cy="3048001"/>
            <a:chOff x="219075" y="2285999"/>
            <a:chExt cx="4240698" cy="3048001"/>
          </a:xfrm>
        </p:grpSpPr>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285999"/>
              <a:ext cx="4240698" cy="30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מחבר ישר 11"/>
            <p:cNvCxnSpPr/>
            <p:nvPr/>
          </p:nvCxnSpPr>
          <p:spPr>
            <a:xfrm>
              <a:off x="885825" y="3181350"/>
              <a:ext cx="800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a:off x="1685925" y="3181350"/>
              <a:ext cx="6534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מחבר ישר 13"/>
            <p:cNvCxnSpPr/>
            <p:nvPr/>
          </p:nvCxnSpPr>
          <p:spPr>
            <a:xfrm>
              <a:off x="1685925" y="4010025"/>
              <a:ext cx="6534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מחבר חץ ישר 14"/>
            <p:cNvCxnSpPr/>
            <p:nvPr/>
          </p:nvCxnSpPr>
          <p:spPr>
            <a:xfrm>
              <a:off x="2329806" y="3181350"/>
              <a:ext cx="0" cy="828675"/>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29806" y="3440667"/>
              <a:ext cx="314510" cy="369332"/>
            </a:xfrm>
            <a:prstGeom prst="rect">
              <a:avLst/>
            </a:prstGeom>
            <a:noFill/>
          </p:spPr>
          <p:txBody>
            <a:bodyPr wrap="none" rtlCol="1">
              <a:spAutoFit/>
            </a:bodyPr>
            <a:lstStyle/>
            <a:p>
              <a:r>
                <a:rPr lang="en-US" b="1" dirty="0">
                  <a:solidFill>
                    <a:srgbClr val="FF0000"/>
                  </a:solidFill>
                </a:rPr>
                <a:t>x</a:t>
              </a:r>
              <a:endParaRPr lang="he-IL" b="1" dirty="0">
                <a:solidFill>
                  <a:srgbClr val="FF0000"/>
                </a:solidFill>
              </a:endParaRPr>
            </a:p>
          </p:txBody>
        </p:sp>
        <p:sp>
          <p:nvSpPr>
            <p:cNvPr id="17" name="TextBox 16"/>
            <p:cNvSpPr txBox="1"/>
            <p:nvPr/>
          </p:nvSpPr>
          <p:spPr>
            <a:xfrm>
              <a:off x="468723" y="3825359"/>
              <a:ext cx="417102" cy="369332"/>
            </a:xfrm>
            <a:prstGeom prst="rect">
              <a:avLst/>
            </a:prstGeom>
            <a:noFill/>
          </p:spPr>
          <p:txBody>
            <a:bodyPr wrap="none" rtlCol="1">
              <a:spAutoFit/>
            </a:bodyPr>
            <a:lstStyle/>
            <a:p>
              <a:r>
                <a:rPr lang="en-US" b="1" dirty="0" smtClean="0">
                  <a:solidFill>
                    <a:srgbClr val="FF0000"/>
                  </a:solidFill>
                </a:rPr>
                <a:t>h</a:t>
              </a:r>
              <a:r>
                <a:rPr lang="el-GR" b="1" baseline="-25000" dirty="0" smtClean="0">
                  <a:solidFill>
                    <a:srgbClr val="FF0000"/>
                  </a:solidFill>
                  <a:latin typeface="Arial"/>
                  <a:cs typeface="Arial"/>
                </a:rPr>
                <a:t>α</a:t>
              </a:r>
              <a:endParaRPr lang="he-IL" b="1" baseline="-25000" dirty="0">
                <a:solidFill>
                  <a:srgbClr val="FF0000"/>
                </a:solidFill>
              </a:endParaRPr>
            </a:p>
          </p:txBody>
        </p:sp>
        <p:cxnSp>
          <p:nvCxnSpPr>
            <p:cNvPr id="18" name="מחבר ישר 17"/>
            <p:cNvCxnSpPr/>
            <p:nvPr/>
          </p:nvCxnSpPr>
          <p:spPr>
            <a:xfrm>
              <a:off x="369839" y="5133975"/>
              <a:ext cx="39735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a:xfrm>
              <a:off x="885825" y="3181350"/>
              <a:ext cx="0" cy="1952625"/>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 name="כותרת 1"/>
          <p:cNvSpPr>
            <a:spLocks noGrp="1"/>
          </p:cNvSpPr>
          <p:nvPr>
            <p:ph type="title"/>
          </p:nvPr>
        </p:nvSpPr>
        <p:spPr/>
        <p:txBody>
          <a:bodyPr/>
          <a:lstStyle/>
          <a:p>
            <a:r>
              <a:rPr lang="he-IL" dirty="0" smtClean="0"/>
              <a:t>פתרון 4 המשך</a:t>
            </a:r>
            <a:endParaRPr lang="he-IL" dirty="0"/>
          </a:p>
        </p:txBody>
      </p:sp>
      <p:sp>
        <p:nvSpPr>
          <p:cNvPr id="3" name="מציין מיקום תוכן 2"/>
          <p:cNvSpPr>
            <a:spLocks noGrp="1"/>
          </p:cNvSpPr>
          <p:nvPr>
            <p:ph idx="1"/>
          </p:nvPr>
        </p:nvSpPr>
        <p:spPr/>
        <p:txBody>
          <a:bodyPr/>
          <a:lstStyle/>
          <a:p>
            <a:pPr marL="342900" indent="-342900">
              <a:buFont typeface="+mj-lt"/>
              <a:buAutoNum type="arabicPeriod" startAt="2"/>
            </a:pPr>
            <a:r>
              <a:rPr lang="he-IL" dirty="0" smtClean="0"/>
              <a:t>הראו </a:t>
            </a:r>
            <a:r>
              <a:rPr lang="he-IL" dirty="0"/>
              <a:t>כי ברגע שהמתיחות בחוט מתאפסת, מתקיים:</a:t>
            </a:r>
            <a:r>
              <a:rPr lang="en-US" dirty="0" err="1" smtClean="0"/>
              <a:t>cos</a:t>
            </a:r>
            <a:r>
              <a:rPr lang="en-US" dirty="0" smtClean="0"/>
              <a:t>(</a:t>
            </a:r>
            <a:r>
              <a:rPr lang="el-GR" dirty="0" smtClean="0"/>
              <a:t>α</a:t>
            </a:r>
            <a:r>
              <a:rPr lang="en-US" dirty="0" smtClean="0"/>
              <a:t>) =</a:t>
            </a:r>
            <a:r>
              <a:rPr lang="en-US" dirty="0"/>
              <a:t>2/3 </a:t>
            </a:r>
            <a:r>
              <a:rPr lang="he-IL" dirty="0"/>
              <a:t>.</a:t>
            </a:r>
          </a:p>
          <a:p>
            <a:pPr lvl="0"/>
            <a:endParaRPr lang="he-IL" dirty="0" smtClean="0"/>
          </a:p>
          <a:p>
            <a:pPr lvl="0"/>
            <a:r>
              <a:rPr lang="he-IL" dirty="0" smtClean="0"/>
              <a:t>על </a:t>
            </a:r>
            <a:r>
              <a:rPr lang="he-IL" dirty="0"/>
              <a:t>פי החוק השני של ניוטון</a:t>
            </a:r>
            <a:r>
              <a:rPr lang="he-IL" dirty="0" smtClean="0"/>
              <a:t>:</a:t>
            </a:r>
          </a:p>
          <a:p>
            <a:pPr lvl="0"/>
            <a:endParaRPr lang="he-IL" dirty="0"/>
          </a:p>
          <a:p>
            <a:pPr marL="0" lvl="0" indent="0">
              <a:buNone/>
            </a:pPr>
            <a:endParaRPr lang="he-IL" dirty="0" smtClean="0"/>
          </a:p>
          <a:p>
            <a:pPr marL="0" lvl="0" indent="0">
              <a:buNone/>
            </a:pPr>
            <a:endParaRPr lang="en-US" dirty="0" smtClean="0"/>
          </a:p>
          <a:p>
            <a:pPr marL="0" lvl="0" indent="0">
              <a:buNone/>
            </a:pPr>
            <a:endParaRPr lang="en-US" dirty="0"/>
          </a:p>
          <a:p>
            <a:pPr marL="0" lvl="0" indent="0">
              <a:buNone/>
            </a:pPr>
            <a:endParaRPr lang="he-IL" dirty="0"/>
          </a:p>
          <a:p>
            <a:endParaRPr lang="he-IL" dirty="0" smtClean="0"/>
          </a:p>
          <a:p>
            <a:r>
              <a:rPr lang="he-IL" dirty="0" smtClean="0"/>
              <a:t>כאשר </a:t>
            </a:r>
            <a:r>
              <a:rPr lang="he-IL" dirty="0"/>
              <a:t>המתיחות </a:t>
            </a:r>
            <a:r>
              <a:rPr lang="he-IL" dirty="0" smtClean="0"/>
              <a:t>מתאפסת  </a:t>
            </a:r>
            <a:r>
              <a:rPr lang="en-US" dirty="0" smtClean="0"/>
              <a:t>T=0</a:t>
            </a:r>
            <a:r>
              <a:rPr lang="he-IL" dirty="0" smtClean="0"/>
              <a:t> </a:t>
            </a:r>
            <a:r>
              <a:rPr lang="he-IL" dirty="0"/>
              <a:t>, לכן:</a:t>
            </a:r>
            <a:endParaRPr lang="en-US" dirty="0"/>
          </a:p>
          <a:p>
            <a:pPr lvl="0"/>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5" name="אובייקט 4"/>
          <p:cNvGraphicFramePr>
            <a:graphicFrameLocks noChangeAspect="1"/>
          </p:cNvGraphicFramePr>
          <p:nvPr>
            <p:extLst/>
          </p:nvPr>
        </p:nvGraphicFramePr>
        <p:xfrm>
          <a:off x="4733925" y="1870075"/>
          <a:ext cx="3181350" cy="1168659"/>
        </p:xfrm>
        <a:graphic>
          <a:graphicData uri="http://schemas.openxmlformats.org/presentationml/2006/ole">
            <mc:AlternateContent xmlns:mc="http://schemas.openxmlformats.org/markup-compatibility/2006">
              <mc:Choice xmlns:v="urn:schemas-microsoft-com:vml" Requires="v">
                <p:oleObj spid="_x0000_s26626" name="Equation" r:id="rId4" imgW="1866900" imgH="685800" progId="Equation.DSMT4">
                  <p:embed/>
                </p:oleObj>
              </mc:Choice>
              <mc:Fallback>
                <p:oleObj name="Equation" r:id="rId4" imgW="1866900" imgH="685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3925" y="1870075"/>
                        <a:ext cx="3181350" cy="1168659"/>
                      </a:xfrm>
                      <a:prstGeom prst="rect">
                        <a:avLst/>
                      </a:prstGeom>
                      <a:noFill/>
                    </p:spPr>
                  </p:pic>
                </p:oleObj>
              </mc:Fallback>
            </mc:AlternateContent>
          </a:graphicData>
        </a:graphic>
      </p:graphicFrame>
      <p:sp>
        <p:nvSpPr>
          <p:cNvPr id="6" name="Rectangle 3"/>
          <p:cNvSpPr>
            <a:spLocks noChangeArrowheads="1"/>
          </p:cNvSpPr>
          <p:nvPr/>
        </p:nvSpPr>
        <p:spPr bwMode="auto">
          <a:xfrm>
            <a:off x="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8" name="אובייקט 7"/>
          <p:cNvGraphicFramePr>
            <a:graphicFrameLocks noChangeAspect="1"/>
          </p:cNvGraphicFramePr>
          <p:nvPr>
            <p:extLst/>
          </p:nvPr>
        </p:nvGraphicFramePr>
        <p:xfrm>
          <a:off x="4459773" y="4114025"/>
          <a:ext cx="4142888" cy="2039899"/>
        </p:xfrm>
        <a:graphic>
          <a:graphicData uri="http://schemas.openxmlformats.org/presentationml/2006/ole">
            <mc:AlternateContent xmlns:mc="http://schemas.openxmlformats.org/markup-compatibility/2006">
              <mc:Choice xmlns:v="urn:schemas-microsoft-com:vml" Requires="v">
                <p:oleObj spid="_x0000_s26627" name="Equation" r:id="rId6" imgW="2501900" imgH="1231900" progId="Equation.DSMT4">
                  <p:embed/>
                </p:oleObj>
              </mc:Choice>
              <mc:Fallback>
                <p:oleObj name="Equation" r:id="rId6" imgW="2501900" imgH="12319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9773" y="4114025"/>
                        <a:ext cx="4142888" cy="2039899"/>
                      </a:xfrm>
                      <a:prstGeom prst="rect">
                        <a:avLst/>
                      </a:prstGeom>
                      <a:noFill/>
                    </p:spPr>
                  </p:pic>
                </p:oleObj>
              </mc:Fallback>
            </mc:AlternateContent>
          </a:graphicData>
        </a:graphic>
      </p:graphicFrame>
      <p:sp>
        <p:nvSpPr>
          <p:cNvPr id="9" name="Rectangle 6"/>
          <p:cNvSpPr>
            <a:spLocks noChangeArrowheads="1"/>
          </p:cNvSpPr>
          <p:nvPr/>
        </p:nvSpPr>
        <p:spPr bwMode="auto">
          <a:xfrm>
            <a:off x="0" y="1231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40813426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פתרון 4 המשך</a:t>
            </a:r>
          </a:p>
        </p:txBody>
      </p:sp>
      <p:sp>
        <p:nvSpPr>
          <p:cNvPr id="3" name="מציין מיקום תוכן 2"/>
          <p:cNvSpPr>
            <a:spLocks noGrp="1"/>
          </p:cNvSpPr>
          <p:nvPr>
            <p:ph idx="1"/>
          </p:nvPr>
        </p:nvSpPr>
        <p:spPr/>
        <p:txBody>
          <a:bodyPr/>
          <a:lstStyle/>
          <a:p>
            <a:pPr marL="342900" indent="-342900">
              <a:buFont typeface="+mj-lt"/>
              <a:buAutoNum type="arabicPeriod" startAt="3"/>
            </a:pPr>
            <a:r>
              <a:rPr lang="he-IL" dirty="0" smtClean="0"/>
              <a:t>מה </a:t>
            </a:r>
            <a:r>
              <a:rPr lang="he-IL" dirty="0"/>
              <a:t>תהיה צורת המסלול של הכדור כל עוד המתיחות בחוט היא אפס (קו ישר, מעגל, פרבולה, אחר)? </a:t>
            </a:r>
            <a:r>
              <a:rPr lang="he-IL" dirty="0" smtClean="0"/>
              <a:t>נמקו.</a:t>
            </a:r>
          </a:p>
          <a:p>
            <a:pPr marL="0" indent="0">
              <a:buNone/>
            </a:pPr>
            <a:endParaRPr lang="en-US" dirty="0"/>
          </a:p>
          <a:p>
            <a:pPr lvl="0"/>
            <a:r>
              <a:rPr lang="he-IL" dirty="0" smtClean="0"/>
              <a:t>במצב </a:t>
            </a:r>
            <a:r>
              <a:rPr lang="he-IL" dirty="0"/>
              <a:t>בו מתיחות החוט שווה </a:t>
            </a:r>
            <a:r>
              <a:rPr lang="he-IL" dirty="0" smtClean="0"/>
              <a:t>לאפס, </a:t>
            </a:r>
            <a:r>
              <a:rPr lang="he-IL" dirty="0"/>
              <a:t>התנועה היא בהשפעת כוח הכובד בלבד</a:t>
            </a:r>
            <a:r>
              <a:rPr lang="he-IL" dirty="0" smtClean="0"/>
              <a:t>. </a:t>
            </a:r>
          </a:p>
          <a:p>
            <a:pPr lvl="0"/>
            <a:r>
              <a:rPr lang="he-IL" dirty="0" smtClean="0"/>
              <a:t>זוהי </a:t>
            </a:r>
            <a:r>
              <a:rPr lang="he-IL" dirty="0"/>
              <a:t>זריקה משופעת, לכן מסלול תנועת הגוף הוא פרבולה.</a:t>
            </a:r>
            <a:endParaRPr lang="en-US" dirty="0"/>
          </a:p>
          <a:p>
            <a:endParaRPr lang="he-IL" dirty="0"/>
          </a:p>
        </p:txBody>
      </p:sp>
    </p:spTree>
    <p:extLst>
      <p:ext uri="{BB962C8B-B14F-4D97-AF65-F5344CB8AC3E}">
        <p14:creationId xmlns:p14="http://schemas.microsoft.com/office/powerpoint/2010/main" val="2301232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מכניקה ניוטונית חלק א' עמוד </a:t>
            </a:r>
            <a:r>
              <a:rPr lang="he-IL" dirty="0" smtClean="0"/>
              <a:t>328</a:t>
            </a:r>
            <a:endParaRPr lang="he-IL"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3234" y="901700"/>
            <a:ext cx="4089400" cy="200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484" y="3126317"/>
            <a:ext cx="4248150" cy="173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55623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מכניקה ניוטונית חלק א' עמוד </a:t>
            </a:r>
            <a:r>
              <a:rPr lang="he-IL" dirty="0" smtClean="0"/>
              <a:t>326</a:t>
            </a:r>
            <a:endParaRPr lang="he-IL"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3058" y="825500"/>
            <a:ext cx="4133850" cy="520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 y="3096684"/>
            <a:ext cx="4159250" cy="222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90965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00" scaled="0"/>
        </a:gradFill>
        <a:effectLst/>
      </p:bgPr>
    </p:bg>
    <p:spTree>
      <p:nvGrpSpPr>
        <p:cNvPr id="1" name="Shape 894"/>
        <p:cNvGrpSpPr/>
        <p:nvPr/>
      </p:nvGrpSpPr>
      <p:grpSpPr>
        <a:xfrm>
          <a:off x="0" y="0"/>
          <a:ext cx="0" cy="0"/>
          <a:chOff x="0" y="0"/>
          <a:chExt cx="0" cy="0"/>
        </a:xfrm>
      </p:grpSpPr>
      <p:sp>
        <p:nvSpPr>
          <p:cNvPr id="895" name="Shape 895"/>
          <p:cNvSpPr txBox="1">
            <a:spLocks noGrp="1"/>
          </p:cNvSpPr>
          <p:nvPr>
            <p:ph type="title"/>
          </p:nvPr>
        </p:nvSpPr>
        <p:spPr>
          <a:xfrm>
            <a:off x="457200" y="274637"/>
            <a:ext cx="8229600" cy="1143000"/>
          </a:xfrm>
          <a:prstGeom prst="rect">
            <a:avLst/>
          </a:prstGeom>
          <a:gradFill>
            <a:gsLst>
              <a:gs pos="0">
                <a:srgbClr val="6A8284"/>
              </a:gs>
              <a:gs pos="29000">
                <a:srgbClr val="99BDBF"/>
              </a:gs>
              <a:gs pos="100000">
                <a:srgbClr val="B8E2E5"/>
              </a:gs>
            </a:gsLst>
            <a:lin ang="5400000" scaled="0"/>
          </a:grad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sz="4400" b="0" i="0" u="none" strike="noStrike" cap="none">
                <a:solidFill>
                  <a:srgbClr val="FFFF00"/>
                </a:solidFill>
                <a:latin typeface="Arial"/>
                <a:ea typeface="Arial"/>
                <a:cs typeface="Arial"/>
                <a:sym typeface="Arial"/>
              </a:rPr>
              <a:t>מעגל אנכי – מהירות קריטית (ניתוק)</a:t>
            </a:r>
          </a:p>
        </p:txBody>
      </p:sp>
      <p:sp>
        <p:nvSpPr>
          <p:cNvPr id="896" name="Shape 896"/>
          <p:cNvSpPr txBox="1">
            <a:spLocks noGrp="1"/>
          </p:cNvSpPr>
          <p:nvPr>
            <p:ph type="body" idx="1"/>
          </p:nvPr>
        </p:nvSpPr>
        <p:spPr>
          <a:xfrm>
            <a:off x="457200" y="6109321"/>
            <a:ext cx="8229600" cy="748679"/>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Clr>
                <a:schemeClr val="dk1"/>
              </a:buClr>
              <a:buSzPct val="25000"/>
              <a:buFont typeface="Arial"/>
              <a:buNone/>
            </a:pPr>
            <a:r>
              <a:rPr lang="x-none" sz="3200" b="0" i="0" u="sng" strike="noStrike" cap="none">
                <a:solidFill>
                  <a:schemeClr val="hlink"/>
                </a:solidFill>
                <a:latin typeface="Arial"/>
                <a:ea typeface="Arial"/>
                <a:cs typeface="Arial"/>
                <a:sym typeface="Arial"/>
                <a:hlinkClick r:id="rId3"/>
              </a:rPr>
              <a:t>כוחות </a:t>
            </a:r>
            <a:r>
              <a:rPr lang="x-none" sz="3200" b="0" i="0" u="sng" strike="noStrike" cap="none">
                <a:solidFill>
                  <a:schemeClr val="hlink"/>
                </a:solidFill>
                <a:latin typeface="Arial"/>
                <a:ea typeface="Arial"/>
                <a:cs typeface="Arial"/>
                <a:sym typeface="Arial"/>
                <a:hlinkClick r:id="rId4"/>
              </a:rPr>
              <a:t>–</a:t>
            </a:r>
            <a:r>
              <a:rPr lang="x-none" sz="3200" b="0" i="0" u="sng" strike="noStrike" cap="none">
                <a:solidFill>
                  <a:schemeClr val="hlink"/>
                </a:solidFill>
                <a:latin typeface="Arial"/>
                <a:ea typeface="Arial"/>
                <a:cs typeface="Arial"/>
                <a:sym typeface="Arial"/>
                <a:hlinkClick r:id="rId3"/>
              </a:rPr>
              <a:t> אנימציה</a:t>
            </a:r>
            <a:r>
              <a:rPr lang="x-none" sz="3200" b="0" i="0" u="none" strike="noStrike" cap="none">
                <a:solidFill>
                  <a:schemeClr val="dk1"/>
                </a:solidFill>
                <a:latin typeface="Arial"/>
                <a:ea typeface="Arial"/>
                <a:cs typeface="Arial"/>
                <a:sym typeface="Arial"/>
              </a:rPr>
              <a:t>                   </a:t>
            </a:r>
            <a:r>
              <a:rPr lang="x-none" sz="3200" b="0" i="0" u="sng" strike="noStrike" cap="none">
                <a:solidFill>
                  <a:schemeClr val="hlink"/>
                </a:solidFill>
                <a:latin typeface="Arial"/>
                <a:ea typeface="Arial"/>
                <a:cs typeface="Arial"/>
                <a:sym typeface="Arial"/>
                <a:hlinkClick r:id="rId4"/>
              </a:rPr>
              <a:t>מכונית מתרסקת</a:t>
            </a:r>
          </a:p>
          <a:p>
            <a:pPr marL="342900" marR="0" lvl="0" indent="-342900" algn="r" rtl="1">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0" marR="0" lvl="0" indent="0" algn="r" rtl="1">
              <a:spcBef>
                <a:spcPts val="640"/>
              </a:spcBef>
              <a:spcAft>
                <a:spcPts val="0"/>
              </a:spcAft>
              <a:buClr>
                <a:schemeClr val="dk1"/>
              </a:buClr>
              <a:buSzPct val="25000"/>
              <a:buFont typeface="Arial"/>
              <a:buNone/>
            </a:pPr>
            <a:endParaRPr sz="3200" b="0" i="0" u="none" strike="noStrike" cap="none">
              <a:solidFill>
                <a:schemeClr val="dk1"/>
              </a:solidFill>
              <a:latin typeface="Arial"/>
              <a:ea typeface="Arial"/>
              <a:cs typeface="Arial"/>
              <a:sym typeface="Arial"/>
            </a:endParaRPr>
          </a:p>
        </p:txBody>
      </p:sp>
      <p:pic>
        <p:nvPicPr>
          <p:cNvPr id="897" name="Shape 897"/>
          <p:cNvPicPr preferRelativeResize="0"/>
          <p:nvPr/>
        </p:nvPicPr>
        <p:blipFill rotWithShape="1">
          <a:blip r:embed="rId5">
            <a:alphaModFix/>
          </a:blip>
          <a:srcRect/>
          <a:stretch/>
        </p:blipFill>
        <p:spPr>
          <a:xfrm>
            <a:off x="184410" y="1449376"/>
            <a:ext cx="8775177" cy="4735040"/>
          </a:xfrm>
          <a:prstGeom prst="rect">
            <a:avLst/>
          </a:prstGeom>
          <a:noFill/>
          <a:ln>
            <a:noFill/>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00" scaled="0"/>
        </a:gradFill>
        <a:effectLst/>
      </p:bgPr>
    </p:bg>
    <p:spTree>
      <p:nvGrpSpPr>
        <p:cNvPr id="1" name="Shape 901"/>
        <p:cNvGrpSpPr/>
        <p:nvPr/>
      </p:nvGrpSpPr>
      <p:grpSpPr>
        <a:xfrm>
          <a:off x="0" y="0"/>
          <a:ext cx="0" cy="0"/>
          <a:chOff x="0" y="0"/>
          <a:chExt cx="0" cy="0"/>
        </a:xfrm>
      </p:grpSpPr>
      <p:sp>
        <p:nvSpPr>
          <p:cNvPr id="902" name="Shape 902"/>
          <p:cNvSpPr txBox="1">
            <a:spLocks noGrp="1"/>
          </p:cNvSpPr>
          <p:nvPr>
            <p:ph type="title"/>
          </p:nvPr>
        </p:nvSpPr>
        <p:spPr>
          <a:xfrm>
            <a:off x="457200" y="274637"/>
            <a:ext cx="8229600" cy="1143000"/>
          </a:xfrm>
          <a:prstGeom prst="rect">
            <a:avLst/>
          </a:prstGeom>
          <a:gradFill>
            <a:gsLst>
              <a:gs pos="0">
                <a:srgbClr val="6A8284"/>
              </a:gs>
              <a:gs pos="29000">
                <a:srgbClr val="99BDBF"/>
              </a:gs>
              <a:gs pos="100000">
                <a:srgbClr val="B8E2E5"/>
              </a:gs>
            </a:gsLst>
            <a:lin ang="5400000" scaled="0"/>
          </a:grad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sz="4400" b="0" i="0" u="none" strike="noStrike" cap="none">
                <a:solidFill>
                  <a:srgbClr val="FFFF00"/>
                </a:solidFill>
                <a:latin typeface="Arial"/>
                <a:ea typeface="Arial"/>
                <a:cs typeface="Arial"/>
                <a:sym typeface="Arial"/>
              </a:rPr>
              <a:t>תנועה מעגלית וכוח מדומה</a:t>
            </a:r>
          </a:p>
        </p:txBody>
      </p:sp>
      <p:sp>
        <p:nvSpPr>
          <p:cNvPr id="903" name="Shape 903"/>
          <p:cNvSpPr txBox="1"/>
          <p:nvPr/>
        </p:nvSpPr>
        <p:spPr>
          <a:xfrm>
            <a:off x="88950" y="5440500"/>
            <a:ext cx="8966100" cy="1417500"/>
          </a:xfrm>
          <a:prstGeom prst="rect">
            <a:avLst/>
          </a:prstGeom>
          <a:noFill/>
          <a:ln>
            <a:noFill/>
          </a:ln>
        </p:spPr>
        <p:txBody>
          <a:bodyPr lIns="91425" tIns="91425" rIns="91425" bIns="91425" anchor="ctr" anchorCtr="0">
            <a:noAutofit/>
          </a:bodyPr>
          <a:lstStyle/>
          <a:p>
            <a:pPr lvl="0" algn="ctr" rtl="0">
              <a:spcBef>
                <a:spcPts val="0"/>
              </a:spcBef>
              <a:buNone/>
            </a:pPr>
            <a:r>
              <a:rPr lang="x-none" sz="2400" u="sng">
                <a:solidFill>
                  <a:schemeClr val="hlink"/>
                </a:solidFill>
                <a:hlinkClick r:id="rId3"/>
              </a:rPr>
              <a:t>https://www.youtube.com/watch?v=FM1Y6tROWEo</a:t>
            </a:r>
          </a:p>
        </p:txBody>
      </p:sp>
      <p:sp>
        <p:nvSpPr>
          <p:cNvPr id="904" name="Shape 904" descr="What would happen if I had a wine glass full of water on a platform, and I spun the platform around in circles? I can create a centripetal force greater than the force of gravity and keep the liquid in the wine glass." title="CENTRIPETAL FORCE wine glass">
            <a:hlinkClick r:id="rId4"/>
          </p:cNvPr>
          <p:cNvSpPr/>
          <p:nvPr/>
        </p:nvSpPr>
        <p:spPr>
          <a:xfrm>
            <a:off x="2286000" y="1714500"/>
            <a:ext cx="4572000" cy="3429000"/>
          </a:xfrm>
          <a:prstGeom prst="rect">
            <a:avLst/>
          </a:prstGeom>
          <a:blipFill>
            <a:blip r:embed="rId5">
              <a:alphaModFix/>
            </a:blip>
            <a:stretch>
              <a:fillRect/>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1">
              <a:spcBef>
                <a:spcPts val="0"/>
              </a:spcBef>
              <a:buNone/>
            </a:pPr>
            <a:r>
              <a:rPr lang="x-none"/>
              <a:t>פעילות בתוכנת TRACKER</a:t>
            </a:r>
          </a:p>
        </p:txBody>
      </p:sp>
      <p:sp>
        <p:nvSpPr>
          <p:cNvPr id="282" name="Shape 282"/>
          <p:cNvSpPr txBox="1">
            <a:spLocks noGrp="1"/>
          </p:cNvSpPr>
          <p:nvPr>
            <p:ph type="body" idx="1"/>
          </p:nvPr>
        </p:nvSpPr>
        <p:spPr>
          <a:xfrm>
            <a:off x="457200" y="1165950"/>
            <a:ext cx="8229600" cy="4526100"/>
          </a:xfrm>
          <a:prstGeom prst="rect">
            <a:avLst/>
          </a:prstGeom>
        </p:spPr>
        <p:txBody>
          <a:bodyPr lIns="91425" tIns="91425" rIns="91425" bIns="91425" anchor="t" anchorCtr="0">
            <a:noAutofit/>
          </a:bodyPr>
          <a:lstStyle/>
          <a:p>
            <a:pPr marL="457200" lvl="0" indent="-228600" rtl="1">
              <a:spcBef>
                <a:spcPts val="0"/>
              </a:spcBef>
              <a:buAutoNum type="arabicPeriod"/>
            </a:pPr>
            <a:r>
              <a:rPr lang="x-none"/>
              <a:t>פתח תוכנת </a:t>
            </a:r>
            <a:r>
              <a:rPr lang="x-none" u="sng">
                <a:solidFill>
                  <a:schemeClr val="hlink"/>
                </a:solidFill>
                <a:hlinkClick r:id="rId3"/>
              </a:rPr>
              <a:t>TRACKER</a:t>
            </a:r>
            <a:r>
              <a:rPr lang="x-none"/>
              <a:t>.</a:t>
            </a:r>
          </a:p>
          <a:p>
            <a:pPr marL="457200" lvl="0" indent="-228600" rtl="1">
              <a:spcBef>
                <a:spcPts val="0"/>
              </a:spcBef>
              <a:buAutoNum type="arabicPeriod"/>
            </a:pPr>
            <a:r>
              <a:rPr lang="x-none"/>
              <a:t>תוריד את </a:t>
            </a:r>
            <a:r>
              <a:rPr lang="x-none" u="sng">
                <a:solidFill>
                  <a:schemeClr val="hlink"/>
                </a:solidFill>
                <a:hlinkClick r:id="rId4"/>
              </a:rPr>
              <a:t>הסרטון </a:t>
            </a:r>
            <a:r>
              <a:rPr lang="x-none"/>
              <a:t>ופתח אותו בתוכנה.</a:t>
            </a:r>
          </a:p>
          <a:p>
            <a:pPr marL="457200" lvl="0" indent="-228600" rtl="1">
              <a:spcBef>
                <a:spcPts val="0"/>
              </a:spcBef>
              <a:buAutoNum type="arabicPeriod"/>
            </a:pPr>
            <a:r>
              <a:rPr lang="x-none"/>
              <a:t>הוסף מערכת צירים שמרכזה במרכז המעגל.</a:t>
            </a:r>
          </a:p>
          <a:p>
            <a:pPr marL="457200" lvl="0" indent="-228600" rtl="1">
              <a:spcBef>
                <a:spcPts val="0"/>
              </a:spcBef>
              <a:buAutoNum type="arabicPeriod"/>
            </a:pPr>
            <a:r>
              <a:rPr lang="x-none"/>
              <a:t>צור 3 נקודות מסה לפי 3 נקודות המסומנות על הדיסק.</a:t>
            </a:r>
          </a:p>
          <a:p>
            <a:pPr marL="457200" lvl="0" indent="-228600" rtl="1">
              <a:spcBef>
                <a:spcPts val="0"/>
              </a:spcBef>
              <a:buAutoNum type="arabicPeriod"/>
            </a:pPr>
            <a:r>
              <a:rPr lang="x-none"/>
              <a:t>עקוב אחרי כל נקודת מסה 10 נקודות לפחות (30 סימנים בסה"כ) ע"י החזקת מקש SHIFT ולחיץה על מקש שמאלי של עכבר.</a:t>
            </a:r>
          </a:p>
          <a:p>
            <a:pPr marL="457200" lvl="0" indent="-228600" rtl="1">
              <a:spcBef>
                <a:spcPts val="0"/>
              </a:spcBef>
              <a:buAutoNum type="arabicPeriod"/>
            </a:pPr>
            <a:r>
              <a:rPr lang="x-none"/>
              <a:t>הוסף וקטור מהירות ע"י לחיצה על כפתור .</a:t>
            </a:r>
          </a:p>
          <a:p>
            <a:pPr marL="457200" lvl="0" indent="-228600" rtl="1">
              <a:spcBef>
                <a:spcPts val="0"/>
              </a:spcBef>
              <a:buAutoNum type="arabicPeriod"/>
            </a:pPr>
            <a:r>
              <a:rPr lang="x-none"/>
              <a:t>תגדיל את הווקטור ע"י לחציצה על כפתור</a:t>
            </a:r>
          </a:p>
        </p:txBody>
      </p:sp>
      <p:pic>
        <p:nvPicPr>
          <p:cNvPr id="283" name="Shape 283"/>
          <p:cNvPicPr preferRelativeResize="0"/>
          <p:nvPr/>
        </p:nvPicPr>
        <p:blipFill>
          <a:blip r:embed="rId5">
            <a:alphaModFix/>
          </a:blip>
          <a:stretch>
            <a:fillRect/>
          </a:stretch>
        </p:blipFill>
        <p:spPr>
          <a:xfrm>
            <a:off x="1163400" y="5213606"/>
            <a:ext cx="492925" cy="478450"/>
          </a:xfrm>
          <a:prstGeom prst="rect">
            <a:avLst/>
          </a:prstGeom>
          <a:noFill/>
          <a:ln>
            <a:noFill/>
          </a:ln>
        </p:spPr>
      </p:pic>
      <p:pic>
        <p:nvPicPr>
          <p:cNvPr id="284" name="Shape 284"/>
          <p:cNvPicPr preferRelativeResize="0"/>
          <p:nvPr/>
        </p:nvPicPr>
        <p:blipFill>
          <a:blip r:embed="rId6">
            <a:alphaModFix/>
          </a:blip>
          <a:stretch>
            <a:fillRect/>
          </a:stretch>
        </p:blipFill>
        <p:spPr>
          <a:xfrm>
            <a:off x="1239250" y="5862300"/>
            <a:ext cx="492925" cy="46392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00" scaled="0"/>
        </a:gradFill>
        <a:effectLst/>
      </p:bgPr>
    </p:bg>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57200" y="-6769"/>
            <a:ext cx="8229600" cy="1143000"/>
          </a:xfrm>
          <a:prstGeom prst="rect">
            <a:avLst/>
          </a:prstGeom>
          <a:gradFill>
            <a:gsLst>
              <a:gs pos="0">
                <a:srgbClr val="6A8284"/>
              </a:gs>
              <a:gs pos="29000">
                <a:srgbClr val="99BDBF"/>
              </a:gs>
              <a:gs pos="100000">
                <a:srgbClr val="B8E2E5"/>
              </a:gs>
            </a:gsLst>
            <a:lin ang="5400000" scaled="0"/>
          </a:grad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sz="4400" b="0" i="0" u="none" strike="noStrike" cap="none">
                <a:solidFill>
                  <a:srgbClr val="FFFF00"/>
                </a:solidFill>
                <a:latin typeface="Arial"/>
                <a:ea typeface="Arial"/>
                <a:cs typeface="Arial"/>
                <a:sym typeface="Arial"/>
              </a:rPr>
              <a:t>כיוון של מהירות קווית</a:t>
            </a:r>
          </a:p>
        </p:txBody>
      </p:sp>
      <p:sp>
        <p:nvSpPr>
          <p:cNvPr id="290" name="Shape 290"/>
          <p:cNvSpPr txBox="1"/>
          <p:nvPr/>
        </p:nvSpPr>
        <p:spPr>
          <a:xfrm>
            <a:off x="683568" y="1268759"/>
            <a:ext cx="7632848" cy="646331"/>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3600" b="1">
                <a:solidFill>
                  <a:srgbClr val="FFFFFF"/>
                </a:solidFill>
                <a:latin typeface="Arial"/>
                <a:ea typeface="Arial"/>
                <a:cs typeface="Arial"/>
                <a:sym typeface="Arial"/>
              </a:rPr>
              <a:t>כיוון של מהירות קווית – במשיק למעגל</a:t>
            </a:r>
          </a:p>
        </p:txBody>
      </p:sp>
      <p:pic>
        <p:nvPicPr>
          <p:cNvPr id="291" name="Shape 291"/>
          <p:cNvPicPr preferRelativeResize="0"/>
          <p:nvPr/>
        </p:nvPicPr>
        <p:blipFill rotWithShape="1">
          <a:blip r:embed="rId3">
            <a:alphaModFix/>
          </a:blip>
          <a:srcRect/>
          <a:stretch/>
        </p:blipFill>
        <p:spPr>
          <a:xfrm>
            <a:off x="1619671" y="2047619"/>
            <a:ext cx="6174432" cy="3473118"/>
          </a:xfrm>
          <a:prstGeom prst="rect">
            <a:avLst/>
          </a:prstGeom>
          <a:noFill/>
          <a:ln>
            <a:noFill/>
          </a:ln>
        </p:spPr>
      </p:pic>
      <p:sp>
        <p:nvSpPr>
          <p:cNvPr id="292" name="Shape 292"/>
          <p:cNvSpPr/>
          <p:nvPr/>
        </p:nvSpPr>
        <p:spPr>
          <a:xfrm>
            <a:off x="1916832" y="5949280"/>
            <a:ext cx="5580111" cy="3693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x-none" sz="1800" u="sng">
                <a:solidFill>
                  <a:schemeClr val="hlink"/>
                </a:solidFill>
                <a:latin typeface="Arial"/>
                <a:ea typeface="Arial"/>
                <a:cs typeface="Arial"/>
                <a:sym typeface="Arial"/>
                <a:hlinkClick r:id="rId4"/>
              </a:rPr>
              <a:t>https://www.youtube.com/watch?v=K-UCMdZKqE0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00" scaled="0"/>
        </a:gradFill>
        <a:effectLst/>
      </p:bgPr>
    </p:bg>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6769"/>
            <a:ext cx="8229600" cy="1143000"/>
          </a:xfrm>
          <a:prstGeom prst="rect">
            <a:avLst/>
          </a:prstGeom>
          <a:gradFill>
            <a:gsLst>
              <a:gs pos="0">
                <a:srgbClr val="6A8284"/>
              </a:gs>
              <a:gs pos="29000">
                <a:srgbClr val="99BDBF"/>
              </a:gs>
              <a:gs pos="100000">
                <a:srgbClr val="B8E2E5"/>
              </a:gs>
            </a:gsLst>
            <a:lin ang="5400000" scaled="0"/>
          </a:grad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sz="4400" b="0" i="0" u="none" strike="noStrike" cap="none">
                <a:solidFill>
                  <a:srgbClr val="FFFF00"/>
                </a:solidFill>
                <a:latin typeface="Arial"/>
                <a:ea typeface="Arial"/>
                <a:cs typeface="Arial"/>
                <a:sym typeface="Arial"/>
              </a:rPr>
              <a:t>כיוון של מהירות קווית</a:t>
            </a:r>
          </a:p>
        </p:txBody>
      </p:sp>
      <p:pic>
        <p:nvPicPr>
          <p:cNvPr id="298" name="Shape 298"/>
          <p:cNvPicPr preferRelativeResize="0"/>
          <p:nvPr/>
        </p:nvPicPr>
        <p:blipFill rotWithShape="1">
          <a:blip r:embed="rId3">
            <a:alphaModFix/>
          </a:blip>
          <a:srcRect/>
          <a:stretch/>
        </p:blipFill>
        <p:spPr>
          <a:xfrm>
            <a:off x="1476375" y="2047619"/>
            <a:ext cx="6191250" cy="4572000"/>
          </a:xfrm>
          <a:prstGeom prst="rect">
            <a:avLst/>
          </a:prstGeom>
          <a:noFill/>
          <a:ln>
            <a:noFill/>
          </a:ln>
        </p:spPr>
      </p:pic>
      <p:sp>
        <p:nvSpPr>
          <p:cNvPr id="299" name="Shape 299"/>
          <p:cNvSpPr txBox="1"/>
          <p:nvPr/>
        </p:nvSpPr>
        <p:spPr>
          <a:xfrm>
            <a:off x="683568" y="1268759"/>
            <a:ext cx="7632848" cy="646331"/>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3600" b="1">
                <a:solidFill>
                  <a:srgbClr val="FFFFFF"/>
                </a:solidFill>
                <a:latin typeface="Arial"/>
                <a:ea typeface="Arial"/>
                <a:cs typeface="Arial"/>
                <a:sym typeface="Arial"/>
              </a:rPr>
              <a:t>כיוון של מהירות קווית – במשיק למעגל</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00" scaled="0"/>
        </a:gradFill>
        <a:effectLst/>
      </p:bgPr>
    </p:bg>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6769"/>
            <a:ext cx="8229600" cy="1143000"/>
          </a:xfrm>
          <a:prstGeom prst="rect">
            <a:avLst/>
          </a:prstGeom>
          <a:gradFill>
            <a:gsLst>
              <a:gs pos="0">
                <a:srgbClr val="6A8284"/>
              </a:gs>
              <a:gs pos="29000">
                <a:srgbClr val="99BDBF"/>
              </a:gs>
              <a:gs pos="100000">
                <a:srgbClr val="B8E2E5"/>
              </a:gs>
            </a:gsLst>
            <a:lin ang="5400000" scaled="0"/>
          </a:grad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sz="4400" b="0" i="0" u="none" strike="noStrike" cap="none">
                <a:solidFill>
                  <a:srgbClr val="FFFF00"/>
                </a:solidFill>
                <a:latin typeface="Arial"/>
                <a:ea typeface="Arial"/>
                <a:cs typeface="Arial"/>
                <a:sym typeface="Arial"/>
              </a:rPr>
              <a:t>כיוון של מהירות קווית</a:t>
            </a:r>
          </a:p>
        </p:txBody>
      </p:sp>
      <p:sp>
        <p:nvSpPr>
          <p:cNvPr id="305" name="Shape 305"/>
          <p:cNvSpPr txBox="1"/>
          <p:nvPr/>
        </p:nvSpPr>
        <p:spPr>
          <a:xfrm>
            <a:off x="683568" y="1268759"/>
            <a:ext cx="7632848" cy="646331"/>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3600" b="1">
                <a:solidFill>
                  <a:srgbClr val="FFFFFF"/>
                </a:solidFill>
                <a:latin typeface="Arial"/>
                <a:ea typeface="Arial"/>
                <a:cs typeface="Arial"/>
                <a:sym typeface="Arial"/>
              </a:rPr>
              <a:t>כיוון של מהירות קווית – במשיק למעגל</a:t>
            </a:r>
          </a:p>
        </p:txBody>
      </p:sp>
      <p:sp>
        <p:nvSpPr>
          <p:cNvPr id="306" name="Shape 306"/>
          <p:cNvSpPr/>
          <p:nvPr/>
        </p:nvSpPr>
        <p:spPr>
          <a:xfrm>
            <a:off x="1916832" y="5949280"/>
            <a:ext cx="5580111" cy="3693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x-none" sz="1800" u="sng">
                <a:solidFill>
                  <a:schemeClr val="hlink"/>
                </a:solidFill>
                <a:latin typeface="Arial"/>
                <a:ea typeface="Arial"/>
                <a:cs typeface="Arial"/>
                <a:sym typeface="Arial"/>
                <a:hlinkClick r:id="rId3"/>
              </a:rPr>
              <a:t>https://www.youtube.com/watch?v=AzgasHgVOy8</a:t>
            </a:r>
          </a:p>
        </p:txBody>
      </p:sp>
      <p:pic>
        <p:nvPicPr>
          <p:cNvPr id="307" name="Shape 307"/>
          <p:cNvPicPr preferRelativeResize="0"/>
          <p:nvPr/>
        </p:nvPicPr>
        <p:blipFill rotWithShape="1">
          <a:blip r:embed="rId4">
            <a:alphaModFix/>
          </a:blip>
          <a:srcRect/>
          <a:stretch/>
        </p:blipFill>
        <p:spPr>
          <a:xfrm>
            <a:off x="1626545" y="2067691"/>
            <a:ext cx="5870398" cy="33020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1">
              <a:spcBef>
                <a:spcPts val="0"/>
              </a:spcBef>
              <a:buNone/>
            </a:pPr>
            <a:r>
              <a:rPr lang="x-none"/>
              <a:t>בדיקה עצמית 1</a:t>
            </a:r>
          </a:p>
        </p:txBody>
      </p:sp>
      <p:sp>
        <p:nvSpPr>
          <p:cNvPr id="314" name="Shape 314"/>
          <p:cNvSpPr txBox="1"/>
          <p:nvPr/>
        </p:nvSpPr>
        <p:spPr>
          <a:xfrm>
            <a:off x="1705200" y="1417650"/>
            <a:ext cx="5733600" cy="1143000"/>
          </a:xfrm>
          <a:prstGeom prst="rect">
            <a:avLst/>
          </a:prstGeom>
          <a:noFill/>
          <a:ln>
            <a:noFill/>
          </a:ln>
        </p:spPr>
        <p:txBody>
          <a:bodyPr lIns="91425" tIns="91425" rIns="91425" bIns="91425" anchor="ctr" anchorCtr="0">
            <a:noAutofit/>
          </a:bodyPr>
          <a:lstStyle/>
          <a:p>
            <a:pPr lvl="0" rtl="0">
              <a:spcBef>
                <a:spcPts val="0"/>
              </a:spcBef>
              <a:buNone/>
            </a:pPr>
            <a:r>
              <a:rPr lang="x-none" sz="2400" u="sng">
                <a:solidFill>
                  <a:schemeClr val="hlink"/>
                </a:solidFill>
                <a:hlinkClick r:id="rId3"/>
              </a:rPr>
              <a:t>http://goo.gl/forms/gq8Lh7PqHj2GjRSG2</a:t>
            </a:r>
          </a:p>
        </p:txBody>
      </p:sp>
      <p:pic>
        <p:nvPicPr>
          <p:cNvPr id="315" name="Shape 315"/>
          <p:cNvPicPr preferRelativeResize="0"/>
          <p:nvPr/>
        </p:nvPicPr>
        <p:blipFill>
          <a:blip r:embed="rId4">
            <a:alphaModFix/>
          </a:blip>
          <a:stretch>
            <a:fillRect/>
          </a:stretch>
        </p:blipFill>
        <p:spPr>
          <a:xfrm>
            <a:off x="3371850" y="2914650"/>
            <a:ext cx="2095500" cy="2095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00" scaled="0"/>
        </a:gradFill>
        <a:effectLst/>
      </p:bgPr>
    </p:bg>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274637"/>
            <a:ext cx="8229600" cy="1143000"/>
          </a:xfrm>
          <a:prstGeom prst="rect">
            <a:avLst/>
          </a:prstGeom>
          <a:gradFill>
            <a:gsLst>
              <a:gs pos="0">
                <a:srgbClr val="6A8284"/>
              </a:gs>
              <a:gs pos="29000">
                <a:srgbClr val="99BDBF"/>
              </a:gs>
              <a:gs pos="100000">
                <a:srgbClr val="B8E2E5"/>
              </a:gs>
            </a:gsLst>
            <a:lin ang="5400000" scaled="0"/>
          </a:grad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sz="4400" b="0" i="0" u="none" strike="noStrike" cap="none">
                <a:solidFill>
                  <a:srgbClr val="FFFF00"/>
                </a:solidFill>
                <a:latin typeface="Arial"/>
                <a:ea typeface="Arial"/>
                <a:cs typeface="Arial"/>
                <a:sym typeface="Arial"/>
              </a:rPr>
              <a:t>מהירות זוויתית</a:t>
            </a:r>
          </a:p>
        </p:txBody>
      </p:sp>
      <p:sp>
        <p:nvSpPr>
          <p:cNvPr id="321" name="Shape 321"/>
          <p:cNvSpPr txBox="1">
            <a:spLocks noGrp="1"/>
          </p:cNvSpPr>
          <p:nvPr>
            <p:ph type="body" idx="1"/>
          </p:nvPr>
        </p:nvSpPr>
        <p:spPr>
          <a:xfrm>
            <a:off x="457187" y="1503000"/>
            <a:ext cx="8229600" cy="1108799"/>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None/>
            </a:pPr>
            <a:r>
              <a:rPr lang="x-none" sz="3200" b="0" i="0" u="none" strike="noStrike" cap="none">
                <a:solidFill>
                  <a:schemeClr val="dk1"/>
                </a:solidFill>
                <a:latin typeface="Arial"/>
                <a:ea typeface="Arial"/>
                <a:cs typeface="Arial"/>
                <a:sym typeface="Arial"/>
              </a:rPr>
              <a:t>מהירות זוויתית היא זווית הסיבוב ברדיאנים ביחידת זמן.</a:t>
            </a:r>
          </a:p>
        </p:txBody>
      </p:sp>
      <p:sp>
        <p:nvSpPr>
          <p:cNvPr id="322" name="Shape 322"/>
          <p:cNvSpPr/>
          <p:nvPr/>
        </p:nvSpPr>
        <p:spPr>
          <a:xfrm>
            <a:off x="7380311" y="5064778"/>
            <a:ext cx="1512167" cy="1018484"/>
          </a:xfrm>
          <a:prstGeom prst="rect">
            <a:avLst/>
          </a:prstGeom>
          <a:blipFill rotWithShape="1">
            <a:blip r:embed="rId3">
              <a:alphaModFix/>
            </a:blip>
            <a:stretch>
              <a:fillRect/>
            </a:stretch>
          </a:blipFill>
          <a:ln w="2857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r" rtl="1">
              <a:spcBef>
                <a:spcPts val="0"/>
              </a:spcBef>
              <a:spcAft>
                <a:spcPts val="0"/>
              </a:spcAft>
              <a:buSzPct val="25000"/>
              <a:buNone/>
            </a:pPr>
            <a:r>
              <a:rPr lang="x-none" sz="1800">
                <a:latin typeface="Arial"/>
                <a:ea typeface="Arial"/>
                <a:cs typeface="Arial"/>
                <a:sym typeface="Arial"/>
              </a:rPr>
              <a:t> </a:t>
            </a:r>
          </a:p>
        </p:txBody>
      </p:sp>
      <p:sp>
        <p:nvSpPr>
          <p:cNvPr id="323" name="Shape 323"/>
          <p:cNvSpPr txBox="1"/>
          <p:nvPr/>
        </p:nvSpPr>
        <p:spPr>
          <a:xfrm>
            <a:off x="3275856" y="4932978"/>
            <a:ext cx="3587823" cy="1338828"/>
          </a:xfrm>
          <a:prstGeom prst="rect">
            <a:avLst/>
          </a:prstGeom>
          <a:blipFill rotWithShape="1">
            <a:blip r:embed="rId4">
              <a:alphaModFix/>
            </a:blip>
            <a:stretch>
              <a:fillRect t="-4090" r="-3054" b="-11362"/>
            </a:stretch>
          </a:blip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1800">
                <a:latin typeface="Arial"/>
                <a:ea typeface="Arial"/>
                <a:cs typeface="Arial"/>
                <a:sym typeface="Arial"/>
              </a:rPr>
              <a:t> </a:t>
            </a:r>
          </a:p>
        </p:txBody>
      </p:sp>
      <p:sp>
        <p:nvSpPr>
          <p:cNvPr id="324" name="Shape 324"/>
          <p:cNvSpPr/>
          <p:nvPr/>
        </p:nvSpPr>
        <p:spPr>
          <a:xfrm>
            <a:off x="179511" y="5095235"/>
            <a:ext cx="2952328" cy="1014317"/>
          </a:xfrm>
          <a:prstGeom prst="rect">
            <a:avLst/>
          </a:prstGeom>
          <a:blipFill rotWithShape="1">
            <a:blip r:embed="rId5">
              <a:alphaModFix/>
            </a:blip>
            <a:stretch>
              <a:fillRect/>
            </a:stretch>
          </a:blipFill>
          <a:ln w="2857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r" rtl="1">
              <a:spcBef>
                <a:spcPts val="0"/>
              </a:spcBef>
              <a:spcAft>
                <a:spcPts val="0"/>
              </a:spcAft>
              <a:buSzPct val="25000"/>
              <a:buNone/>
            </a:pPr>
            <a:r>
              <a:rPr lang="x-none" sz="1800">
                <a:latin typeface="Arial"/>
                <a:ea typeface="Arial"/>
                <a:cs typeface="Arial"/>
                <a:sym typeface="Arial"/>
              </a:rPr>
              <a:t> </a:t>
            </a:r>
          </a:p>
        </p:txBody>
      </p:sp>
      <p:pic>
        <p:nvPicPr>
          <p:cNvPr id="325" name="Shape 325"/>
          <p:cNvPicPr preferRelativeResize="0"/>
          <p:nvPr/>
        </p:nvPicPr>
        <p:blipFill>
          <a:blip r:embed="rId6">
            <a:alphaModFix/>
          </a:blip>
          <a:stretch>
            <a:fillRect/>
          </a:stretch>
        </p:blipFill>
        <p:spPr>
          <a:xfrm>
            <a:off x="351287" y="2532462"/>
            <a:ext cx="8441424" cy="24005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00" scaled="0"/>
        </a:gradFill>
        <a:effectLst/>
      </p:bgPr>
    </p:bg>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457200" y="274637"/>
            <a:ext cx="8229600" cy="1143000"/>
          </a:xfrm>
          <a:prstGeom prst="rect">
            <a:avLst/>
          </a:prstGeom>
          <a:gradFill>
            <a:gsLst>
              <a:gs pos="0">
                <a:srgbClr val="6A8284"/>
              </a:gs>
              <a:gs pos="29000">
                <a:srgbClr val="99BDBF"/>
              </a:gs>
              <a:gs pos="100000">
                <a:srgbClr val="B8E2E5"/>
              </a:gs>
            </a:gsLst>
            <a:lin ang="5400000" scaled="0"/>
          </a:grad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sz="4400" b="0" i="0" u="none" strike="noStrike" cap="none">
                <a:solidFill>
                  <a:srgbClr val="FFFF00"/>
                </a:solidFill>
                <a:latin typeface="Arial"/>
                <a:ea typeface="Arial"/>
                <a:cs typeface="Arial"/>
                <a:sym typeface="Arial"/>
              </a:rPr>
              <a:t>קשר בין מהירות קווית ומהירות זוויתית</a:t>
            </a:r>
          </a:p>
        </p:txBody>
      </p:sp>
      <p:sp>
        <p:nvSpPr>
          <p:cNvPr id="331" name="Shape 331"/>
          <p:cNvSpPr txBox="1">
            <a:spLocks noGrp="1"/>
          </p:cNvSpPr>
          <p:nvPr>
            <p:ph type="body" idx="1"/>
          </p:nvPr>
        </p:nvSpPr>
        <p:spPr>
          <a:xfrm>
            <a:off x="457200" y="1600200"/>
            <a:ext cx="8229600" cy="4526100"/>
          </a:xfrm>
          <a:prstGeom prst="rect">
            <a:avLst/>
          </a:prstGeom>
          <a:blipFill rotWithShape="1">
            <a:blip r:embed="rId3">
              <a:alphaModFix/>
            </a:blip>
            <a:stretch>
              <a:fillRect l="-1925" r="-1850"/>
            </a:stretch>
          </a:blipFill>
          <a:ln>
            <a:noFill/>
          </a:ln>
        </p:spPr>
        <p:txBody>
          <a:bodyPr lIns="91425" tIns="45700" rIns="91425" bIns="45700" anchor="t" anchorCtr="0">
            <a:noAutofit/>
          </a:bodyPr>
          <a:lstStyle/>
          <a:p>
            <a:pPr marL="342900" marR="0" lvl="0" indent="-342900" algn="r" rtl="1">
              <a:spcBef>
                <a:spcPts val="0"/>
              </a:spcBef>
              <a:spcAft>
                <a:spcPts val="0"/>
              </a:spcAft>
              <a:buClr>
                <a:schemeClr val="dk1"/>
              </a:buClr>
              <a:buSzPct val="100000"/>
              <a:buFont typeface="Arial"/>
              <a:buChar char="•"/>
            </a:pPr>
            <a:r>
              <a:rPr lang="x-none" sz="3200" b="0" i="0" u="none" strike="noStrike" cap="none">
                <a:latin typeface="Arial"/>
                <a:ea typeface="Arial"/>
                <a:cs typeface="Arial"/>
                <a:sym typeface="Aria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00" scaled="0"/>
        </a:gradFill>
        <a:effectLst/>
      </p:bgPr>
    </p:bg>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74637"/>
            <a:ext cx="8229600" cy="1143000"/>
          </a:xfrm>
          <a:prstGeom prst="rect">
            <a:avLst/>
          </a:prstGeom>
          <a:gradFill>
            <a:gsLst>
              <a:gs pos="0">
                <a:srgbClr val="6A8284"/>
              </a:gs>
              <a:gs pos="29000">
                <a:srgbClr val="99BDBF"/>
              </a:gs>
              <a:gs pos="100000">
                <a:srgbClr val="B8E2E5"/>
              </a:gs>
            </a:gsLst>
            <a:lin ang="5400000" scaled="0"/>
          </a:grad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sz="4400" b="0" i="0" u="none" strike="noStrike" cap="none">
                <a:solidFill>
                  <a:srgbClr val="FFFF00"/>
                </a:solidFill>
                <a:latin typeface="Arial"/>
                <a:ea typeface="Arial"/>
                <a:cs typeface="Arial"/>
                <a:sym typeface="Arial"/>
              </a:rPr>
              <a:t>תנועה מעגלית</a:t>
            </a:r>
          </a:p>
        </p:txBody>
      </p:sp>
      <p:sp>
        <p:nvSpPr>
          <p:cNvPr id="170" name="Shape 170"/>
          <p:cNvSpPr txBox="1">
            <a:spLocks noGrp="1"/>
          </p:cNvSpPr>
          <p:nvPr>
            <p:ph type="body" idx="1"/>
          </p:nvPr>
        </p:nvSpPr>
        <p:spPr>
          <a:xfrm>
            <a:off x="395536" y="6021287"/>
            <a:ext cx="8229600" cy="542923"/>
          </a:xfrm>
          <a:prstGeom prst="rect">
            <a:avLst/>
          </a:prstGeom>
          <a:noFill/>
          <a:ln>
            <a:noFill/>
          </a:ln>
        </p:spPr>
        <p:txBody>
          <a:bodyPr lIns="91425" tIns="45700" rIns="91425" bIns="45700" anchor="t" anchorCtr="0">
            <a:noAutofit/>
          </a:bodyPr>
          <a:lstStyle/>
          <a:p>
            <a:pPr marL="0" marR="0" lvl="0" indent="0" algn="ctr" rtl="1">
              <a:spcBef>
                <a:spcPts val="0"/>
              </a:spcBef>
              <a:spcAft>
                <a:spcPts val="0"/>
              </a:spcAft>
              <a:buClr>
                <a:schemeClr val="dk1"/>
              </a:buClr>
              <a:buSzPct val="25000"/>
              <a:buFont typeface="Arial"/>
              <a:buNone/>
            </a:pPr>
            <a:r>
              <a:rPr lang="x-none" sz="2400" b="0" i="0" u="sng" strike="noStrike" cap="none">
                <a:solidFill>
                  <a:schemeClr val="hlink"/>
                </a:solidFill>
                <a:latin typeface="Arial"/>
                <a:ea typeface="Arial"/>
                <a:cs typeface="Arial"/>
                <a:sym typeface="Arial"/>
                <a:hlinkClick r:id="rId3"/>
              </a:rPr>
              <a:t>https://www.youtube.com/watch?v=hZOekFFSoWI</a:t>
            </a:r>
          </a:p>
          <a:p>
            <a:pPr marL="0" marR="0" lvl="0" indent="0" algn="ctr" rtl="1">
              <a:spcBef>
                <a:spcPts val="640"/>
              </a:spcBef>
              <a:spcAft>
                <a:spcPts val="0"/>
              </a:spcAft>
              <a:buClr>
                <a:schemeClr val="dk1"/>
              </a:buClr>
              <a:buSzPct val="25000"/>
              <a:buFont typeface="Arial"/>
              <a:buNone/>
            </a:pPr>
            <a:endParaRPr sz="3200" b="0" i="0" u="none" strike="noStrike" cap="none">
              <a:solidFill>
                <a:schemeClr val="dk1"/>
              </a:solidFill>
              <a:latin typeface="Arial"/>
              <a:ea typeface="Arial"/>
              <a:cs typeface="Arial"/>
              <a:sym typeface="Arial"/>
            </a:endParaRPr>
          </a:p>
        </p:txBody>
      </p:sp>
      <p:pic>
        <p:nvPicPr>
          <p:cNvPr id="171" name="Shape 171"/>
          <p:cNvPicPr preferRelativeResize="0"/>
          <p:nvPr/>
        </p:nvPicPr>
        <p:blipFill rotWithShape="1">
          <a:blip r:embed="rId4">
            <a:alphaModFix/>
          </a:blip>
          <a:srcRect/>
          <a:stretch/>
        </p:blipFill>
        <p:spPr>
          <a:xfrm>
            <a:off x="1619671" y="1988840"/>
            <a:ext cx="6272696" cy="352839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00" scaled="0"/>
        </a:gradFill>
        <a:effectLst/>
      </p:bgPr>
    </p:bg>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457200" y="274637"/>
            <a:ext cx="8229600" cy="1143000"/>
          </a:xfrm>
          <a:prstGeom prst="rect">
            <a:avLst/>
          </a:prstGeom>
          <a:gradFill>
            <a:gsLst>
              <a:gs pos="0">
                <a:srgbClr val="6A8284"/>
              </a:gs>
              <a:gs pos="29000">
                <a:srgbClr val="99BDBF"/>
              </a:gs>
              <a:gs pos="100000">
                <a:srgbClr val="B8E2E5"/>
              </a:gs>
            </a:gsLst>
            <a:lin ang="5400000" scaled="0"/>
          </a:grad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sz="4400" b="0" i="0" u="none" strike="noStrike" cap="none">
                <a:solidFill>
                  <a:srgbClr val="FFFF00"/>
                </a:solidFill>
                <a:latin typeface="Arial"/>
                <a:ea typeface="Arial"/>
                <a:cs typeface="Arial"/>
                <a:sym typeface="Arial"/>
              </a:rPr>
              <a:t> תאוצה בתנועה מעגלית קצובה </a:t>
            </a:r>
          </a:p>
        </p:txBody>
      </p:sp>
      <p:sp>
        <p:nvSpPr>
          <p:cNvPr id="337" name="Shape 33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0"/>
              </a:spcBef>
              <a:spcAft>
                <a:spcPts val="0"/>
              </a:spcAft>
              <a:buClr>
                <a:schemeClr val="dk1"/>
              </a:buClr>
              <a:buSzPct val="100000"/>
              <a:buFont typeface="Arial"/>
              <a:buChar char="•"/>
            </a:pPr>
            <a:r>
              <a:rPr lang="x-none" sz="3200" b="0" i="0" u="none" strike="noStrike" cap="none">
                <a:solidFill>
                  <a:schemeClr val="dk1"/>
                </a:solidFill>
                <a:latin typeface="Arial"/>
                <a:ea typeface="Arial"/>
                <a:cs typeface="Arial"/>
                <a:sym typeface="Arial"/>
              </a:rPr>
              <a:t>גודל של מהירות קווית לא משתנה, אך כיוון משתנה כל הזמן (מהירות קווית תמיד מכוונת במשיק), לכן יש שינוי מהירות (מהירות זה וקטור, לכן אם משתנה או גודל או כיוון או את שניהם – המהירות משתנה)</a:t>
            </a:r>
          </a:p>
          <a:p>
            <a:pPr marL="342900" marR="0" lvl="0" indent="-342900" algn="r" rtl="1">
              <a:spcBef>
                <a:spcPts val="640"/>
              </a:spcBef>
              <a:spcAft>
                <a:spcPts val="0"/>
              </a:spcAft>
              <a:buClr>
                <a:schemeClr val="dk1"/>
              </a:buClr>
              <a:buSzPct val="100000"/>
              <a:buFont typeface="Arial"/>
              <a:buChar char="•"/>
            </a:pPr>
            <a:r>
              <a:rPr lang="x-none" sz="3200" b="0" i="0" u="sng" strike="noStrike" cap="none">
                <a:solidFill>
                  <a:schemeClr val="hlink"/>
                </a:solidFill>
                <a:latin typeface="Arial"/>
                <a:ea typeface="Arial"/>
                <a:cs typeface="Arial"/>
                <a:sym typeface="Arial"/>
                <a:hlinkClick r:id="rId3"/>
              </a:rPr>
              <a:t>קיימת תאוצה שכיוונה כלפי מרכז המעגל</a:t>
            </a:r>
          </a:p>
          <a:p>
            <a:pPr marL="342900" marR="0" lvl="0" indent="-342900" algn="r" rtl="1">
              <a:spcBef>
                <a:spcPts val="640"/>
              </a:spcBef>
              <a:spcAft>
                <a:spcPts val="0"/>
              </a:spcAft>
              <a:buClr>
                <a:schemeClr val="dk1"/>
              </a:buClr>
              <a:buSzPct val="100000"/>
              <a:buFont typeface="Arial"/>
              <a:buChar char="•"/>
            </a:pPr>
            <a:r>
              <a:rPr lang="x-none" sz="3200" b="0" i="0" u="none" strike="noStrike" cap="none">
                <a:solidFill>
                  <a:schemeClr val="dk1"/>
                </a:solidFill>
                <a:latin typeface="Arial"/>
                <a:ea typeface="Arial"/>
                <a:cs typeface="Arial"/>
                <a:sym typeface="Arial"/>
              </a:rPr>
              <a:t>התאוצה נקראת : תאוצה צנטריפיטלית או רדיאלית או מרכזית</a:t>
            </a:r>
          </a:p>
          <a:p>
            <a:pPr marL="342900" marR="0" lvl="0" indent="-342900" algn="r" rtl="1">
              <a:spcBef>
                <a:spcPts val="640"/>
              </a:spcBef>
              <a:spcAft>
                <a:spcPts val="0"/>
              </a:spcAft>
              <a:buClr>
                <a:schemeClr val="dk1"/>
              </a:buClr>
              <a:buSzPct val="100000"/>
              <a:buFont typeface="Arial"/>
              <a:buChar char="•"/>
            </a:pPr>
            <a:r>
              <a:rPr lang="x-none" sz="3200" b="0" i="0" u="sng" strike="noStrike" cap="none">
                <a:solidFill>
                  <a:schemeClr val="hlink"/>
                </a:solidFill>
                <a:latin typeface="Arial"/>
                <a:ea typeface="Arial"/>
                <a:cs typeface="Arial"/>
                <a:sym typeface="Arial"/>
                <a:hlinkClick r:id="rId4"/>
              </a:rPr>
              <a:t>תאוצה רדיאלית תמיד מאונכת למהירות קווית</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1">
              <a:spcBef>
                <a:spcPts val="0"/>
              </a:spcBef>
              <a:buNone/>
            </a:pPr>
            <a:r>
              <a:rPr lang="x-none"/>
              <a:t>בדיקה עצמית 2</a:t>
            </a:r>
          </a:p>
        </p:txBody>
      </p:sp>
      <p:sp>
        <p:nvSpPr>
          <p:cNvPr id="344" name="Shape 344"/>
          <p:cNvSpPr txBox="1"/>
          <p:nvPr/>
        </p:nvSpPr>
        <p:spPr>
          <a:xfrm>
            <a:off x="1624250" y="1296150"/>
            <a:ext cx="6218100" cy="1252500"/>
          </a:xfrm>
          <a:prstGeom prst="rect">
            <a:avLst/>
          </a:prstGeom>
          <a:noFill/>
          <a:ln>
            <a:noFill/>
          </a:ln>
        </p:spPr>
        <p:txBody>
          <a:bodyPr lIns="91425" tIns="91425" rIns="91425" bIns="91425" anchor="ctr" anchorCtr="0">
            <a:noAutofit/>
          </a:bodyPr>
          <a:lstStyle/>
          <a:p>
            <a:pPr lvl="0" rtl="0">
              <a:spcBef>
                <a:spcPts val="0"/>
              </a:spcBef>
              <a:buNone/>
            </a:pPr>
            <a:r>
              <a:rPr lang="x-none" sz="2400" u="sng">
                <a:solidFill>
                  <a:schemeClr val="hlink"/>
                </a:solidFill>
                <a:hlinkClick r:id="rId3"/>
              </a:rPr>
              <a:t>http://goo.gl/forms/AbYYiZJXUG2FFR1I2</a:t>
            </a:r>
          </a:p>
        </p:txBody>
      </p:sp>
      <p:pic>
        <p:nvPicPr>
          <p:cNvPr id="345" name="Shape 345"/>
          <p:cNvPicPr preferRelativeResize="0"/>
          <p:nvPr/>
        </p:nvPicPr>
        <p:blipFill>
          <a:blip r:embed="rId4">
            <a:alphaModFix/>
          </a:blip>
          <a:stretch>
            <a:fillRect/>
          </a:stretch>
        </p:blipFill>
        <p:spPr>
          <a:xfrm>
            <a:off x="3524250" y="2812575"/>
            <a:ext cx="2095500" cy="2095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00" scaled="0"/>
        </a:gradFill>
        <a:effectLst/>
      </p:bgPr>
    </p:bg>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274637"/>
            <a:ext cx="8229600" cy="1143000"/>
          </a:xfrm>
          <a:prstGeom prst="rect">
            <a:avLst/>
          </a:prstGeom>
          <a:gradFill>
            <a:gsLst>
              <a:gs pos="0">
                <a:srgbClr val="6A8284"/>
              </a:gs>
              <a:gs pos="29000">
                <a:srgbClr val="99BDBF"/>
              </a:gs>
              <a:gs pos="100000">
                <a:srgbClr val="B8E2E5"/>
              </a:gs>
            </a:gsLst>
            <a:lin ang="5400000" scaled="0"/>
          </a:grad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sz="4400" b="0" i="0" u="none" strike="noStrike" cap="none">
                <a:solidFill>
                  <a:srgbClr val="FFFF00"/>
                </a:solidFill>
                <a:latin typeface="Arial"/>
                <a:ea typeface="Arial"/>
                <a:cs typeface="Arial"/>
                <a:sym typeface="Arial"/>
              </a:rPr>
              <a:t>חישוב של תאוצה צנטריפיטלית</a:t>
            </a:r>
          </a:p>
        </p:txBody>
      </p:sp>
      <p:sp>
        <p:nvSpPr>
          <p:cNvPr id="351" name="Shape 351"/>
          <p:cNvSpPr txBox="1">
            <a:spLocks noGrp="1"/>
          </p:cNvSpPr>
          <p:nvPr>
            <p:ph type="body" idx="1"/>
          </p:nvPr>
        </p:nvSpPr>
        <p:spPr>
          <a:xfrm>
            <a:off x="457200" y="1600200"/>
            <a:ext cx="8229600" cy="4525963"/>
          </a:xfrm>
          <a:prstGeom prst="rect">
            <a:avLst/>
          </a:prstGeom>
          <a:blipFill rotWithShape="1">
            <a:blip r:embed="rId3">
              <a:alphaModFix/>
            </a:blip>
            <a:stretch>
              <a:fillRect l="-1258" r="-1777"/>
            </a:stretch>
          </a:blipFill>
          <a:ln>
            <a:noFill/>
          </a:ln>
        </p:spPr>
        <p:txBody>
          <a:bodyPr lIns="91425" tIns="45700" rIns="91425" bIns="45700" anchor="t" anchorCtr="0">
            <a:noAutofit/>
          </a:bodyPr>
          <a:lstStyle/>
          <a:p>
            <a:pPr marL="342900" marR="0" lvl="0" indent="-342900" algn="r" rtl="1">
              <a:spcBef>
                <a:spcPts val="0"/>
              </a:spcBef>
              <a:spcAft>
                <a:spcPts val="0"/>
              </a:spcAft>
              <a:buClr>
                <a:schemeClr val="dk1"/>
              </a:buClr>
              <a:buSzPct val="100000"/>
              <a:buFont typeface="Arial"/>
              <a:buChar char="•"/>
            </a:pPr>
            <a:r>
              <a:rPr lang="x-none" sz="3200" b="0" i="0" u="none" strike="noStrike" cap="none">
                <a:latin typeface="Arial"/>
                <a:ea typeface="Arial"/>
                <a:cs typeface="Arial"/>
                <a:sym typeface="Arial"/>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140525" y="2276875"/>
            <a:ext cx="9003600" cy="3494400"/>
          </a:xfrm>
          <a:prstGeom prst="rect">
            <a:avLst/>
          </a:prstGeom>
          <a:noFill/>
          <a:ln>
            <a:noFill/>
          </a:ln>
        </p:spPr>
        <p:txBody>
          <a:bodyPr lIns="91425" tIns="45700" rIns="91425" bIns="45700" anchor="t" anchorCtr="0">
            <a:noAutofit/>
          </a:bodyPr>
          <a:lstStyle/>
          <a:p>
            <a:pPr marL="342900" marR="0" lvl="0" indent="-342900" algn="r" rtl="1">
              <a:spcBef>
                <a:spcPts val="0"/>
              </a:spcBef>
              <a:spcAft>
                <a:spcPts val="0"/>
              </a:spcAft>
              <a:buClr>
                <a:srgbClr val="0070C0"/>
              </a:buClr>
              <a:buSzPct val="25000"/>
              <a:buFont typeface="Tahoma"/>
              <a:buNone/>
            </a:pPr>
            <a:r>
              <a:rPr lang="x-none" sz="3600">
                <a:solidFill>
                  <a:srgbClr val="0070C0"/>
                </a:solidFill>
                <a:latin typeface="Tahoma"/>
                <a:ea typeface="Tahoma"/>
                <a:cs typeface="Tahoma"/>
                <a:sym typeface="Tahoma"/>
              </a:rPr>
              <a:t>  </a:t>
            </a:r>
            <a:r>
              <a:rPr lang="x-none" sz="3600" b="0" i="0" u="none" strike="noStrike" cap="none">
                <a:solidFill>
                  <a:srgbClr val="0070C0"/>
                </a:solidFill>
                <a:latin typeface="Tahoma"/>
                <a:ea typeface="Tahoma"/>
                <a:cs typeface="Tahoma"/>
                <a:sym typeface="Tahoma"/>
              </a:rPr>
              <a:t>גודל של מהירות קווית לא משתנה, אך כיוון משתנה כל הזמן (מהירות קווית תמיד מכוונת במשיק), לכן יש שינוי מהירות (מהירות זה וקטור, לכן אם משתנה או גודל או כיוון או את שניהם – המהירות משתנה)</a:t>
            </a:r>
            <a:br>
              <a:rPr lang="x-none" sz="3600" b="0" i="0" u="none" strike="noStrike" cap="none">
                <a:solidFill>
                  <a:srgbClr val="0070C0"/>
                </a:solidFill>
                <a:latin typeface="Tahoma"/>
                <a:ea typeface="Tahoma"/>
                <a:cs typeface="Tahoma"/>
                <a:sym typeface="Tahoma"/>
              </a:rPr>
            </a:br>
            <a:endParaRPr lang="x-none" sz="3600" b="0" i="0" u="none" strike="noStrike" cap="none">
              <a:solidFill>
                <a:srgbClr val="0070C0"/>
              </a:solidFill>
              <a:latin typeface="Tahoma"/>
              <a:ea typeface="Tahoma"/>
              <a:cs typeface="Tahoma"/>
              <a:sym typeface="Tahoma"/>
            </a:endParaRPr>
          </a:p>
        </p:txBody>
      </p:sp>
      <p:sp>
        <p:nvSpPr>
          <p:cNvPr id="357" name="Shape 357"/>
          <p:cNvSpPr/>
          <p:nvPr/>
        </p:nvSpPr>
        <p:spPr>
          <a:xfrm>
            <a:off x="602191" y="509770"/>
            <a:ext cx="7858240" cy="830996"/>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4800" b="1" i="0" u="none" strike="noStrike" cap="none">
                <a:latin typeface="Arial"/>
                <a:ea typeface="Arial"/>
                <a:cs typeface="Arial"/>
                <a:sym typeface="Arial"/>
              </a:rPr>
              <a:t>תאוצה בתנועה מעגלית קצובה </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p:nvPr/>
        </p:nvSpPr>
        <p:spPr>
          <a:xfrm>
            <a:off x="431548" y="1114049"/>
            <a:ext cx="8280900" cy="3280800"/>
          </a:xfrm>
          <a:prstGeom prst="rect">
            <a:avLst/>
          </a:prstGeom>
          <a:noFill/>
          <a:ln>
            <a:noFill/>
          </a:ln>
        </p:spPr>
        <p:txBody>
          <a:bodyPr lIns="91425" tIns="45700" rIns="91425" bIns="45700" anchor="t" anchorCtr="0">
            <a:noAutofit/>
          </a:bodyPr>
          <a:lstStyle/>
          <a:p>
            <a:pPr marL="342900" marR="0" lvl="0" indent="-419100" algn="r" rtl="1">
              <a:spcBef>
                <a:spcPts val="0"/>
              </a:spcBef>
              <a:spcAft>
                <a:spcPts val="0"/>
              </a:spcAft>
              <a:buClr>
                <a:srgbClr val="000000"/>
              </a:buClr>
              <a:buSzPct val="100000"/>
              <a:buFont typeface="Tahoma"/>
              <a:buChar char="•"/>
            </a:pPr>
            <a:r>
              <a:rPr lang="x-none" sz="4000" b="1" u="sng">
                <a:solidFill>
                  <a:schemeClr val="hlink"/>
                </a:solidFill>
                <a:latin typeface="Tahoma"/>
                <a:ea typeface="Tahoma"/>
                <a:cs typeface="Tahoma"/>
                <a:sym typeface="Tahoma"/>
                <a:hlinkClick r:id="rId3"/>
              </a:rPr>
              <a:t>קיימת תאוצה שכיוונה כלפי מרכז המעגל</a:t>
            </a:r>
            <a:r>
              <a:rPr lang="x-none" sz="4000" b="1">
                <a:solidFill>
                  <a:srgbClr val="000000"/>
                </a:solidFill>
                <a:latin typeface="Tahoma"/>
                <a:ea typeface="Tahoma"/>
                <a:cs typeface="Tahoma"/>
                <a:sym typeface="Tahoma"/>
              </a:rPr>
              <a:t/>
            </a:r>
            <a:br>
              <a:rPr lang="x-none" sz="4000" b="1">
                <a:solidFill>
                  <a:srgbClr val="000000"/>
                </a:solidFill>
                <a:latin typeface="Tahoma"/>
                <a:ea typeface="Tahoma"/>
                <a:cs typeface="Tahoma"/>
                <a:sym typeface="Tahoma"/>
              </a:rPr>
            </a:br>
            <a:endParaRPr lang="x-none" sz="4000" b="1">
              <a:solidFill>
                <a:srgbClr val="000000"/>
              </a:solidFill>
              <a:latin typeface="Tahoma"/>
              <a:ea typeface="Tahoma"/>
              <a:cs typeface="Tahoma"/>
              <a:sym typeface="Tahoma"/>
            </a:endParaRPr>
          </a:p>
          <a:p>
            <a:pPr marL="342900" marR="0" lvl="0" indent="-419100" algn="r" rtl="1">
              <a:spcBef>
                <a:spcPts val="560"/>
              </a:spcBef>
              <a:spcAft>
                <a:spcPts val="0"/>
              </a:spcAft>
              <a:buClr>
                <a:srgbClr val="002060"/>
              </a:buClr>
              <a:buSzPct val="100000"/>
              <a:buFont typeface="Tahoma"/>
              <a:buChar char="•"/>
            </a:pPr>
            <a:r>
              <a:rPr lang="x-none" sz="4000" b="1">
                <a:solidFill>
                  <a:srgbClr val="002060"/>
                </a:solidFill>
                <a:latin typeface="Tahoma"/>
                <a:ea typeface="Tahoma"/>
                <a:cs typeface="Tahoma"/>
                <a:sym typeface="Tahoma"/>
              </a:rPr>
              <a:t>התאוצה נקראת : תאוצה צנטריפיטלית או רדיאלית או מרכזית</a:t>
            </a:r>
            <a:r>
              <a:rPr lang="x-none" sz="4000" b="1">
                <a:solidFill>
                  <a:srgbClr val="000000"/>
                </a:solidFill>
                <a:latin typeface="Tahoma"/>
                <a:ea typeface="Tahoma"/>
                <a:cs typeface="Tahoma"/>
                <a:sym typeface="Tahoma"/>
              </a:rPr>
              <a:t/>
            </a:r>
            <a:br>
              <a:rPr lang="x-none" sz="4000" b="1">
                <a:solidFill>
                  <a:srgbClr val="000000"/>
                </a:solidFill>
                <a:latin typeface="Tahoma"/>
                <a:ea typeface="Tahoma"/>
                <a:cs typeface="Tahoma"/>
                <a:sym typeface="Tahoma"/>
              </a:rPr>
            </a:br>
            <a:endParaRPr lang="x-none" sz="4000" b="1">
              <a:solidFill>
                <a:srgbClr val="000000"/>
              </a:solidFill>
              <a:latin typeface="Tahoma"/>
              <a:ea typeface="Tahoma"/>
              <a:cs typeface="Tahoma"/>
              <a:sym typeface="Tahoma"/>
            </a:endParaRPr>
          </a:p>
          <a:p>
            <a:pPr marL="342900" marR="0" lvl="0" indent="-419100" algn="r" rtl="1">
              <a:spcBef>
                <a:spcPts val="560"/>
              </a:spcBef>
              <a:spcAft>
                <a:spcPts val="0"/>
              </a:spcAft>
              <a:buClr>
                <a:srgbClr val="000000"/>
              </a:buClr>
              <a:buSzPct val="100000"/>
              <a:buFont typeface="Tahoma"/>
              <a:buChar char="•"/>
            </a:pPr>
            <a:r>
              <a:rPr lang="x-none" sz="4000" b="1" u="sng">
                <a:solidFill>
                  <a:schemeClr val="hlink"/>
                </a:solidFill>
                <a:latin typeface="Tahoma"/>
                <a:ea typeface="Tahoma"/>
                <a:cs typeface="Tahoma"/>
                <a:sym typeface="Tahoma"/>
                <a:hlinkClick r:id="rId4"/>
              </a:rPr>
              <a:t>תאוצה רדיאלית תמיד מאונכת למהירות קווית</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00" scaled="0"/>
        </a:gradFill>
        <a:effectLst/>
      </p:bgPr>
    </p:bg>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57200" y="274637"/>
            <a:ext cx="8229600" cy="1143000"/>
          </a:xfrm>
          <a:prstGeom prst="rect">
            <a:avLst/>
          </a:prstGeom>
          <a:gradFill>
            <a:gsLst>
              <a:gs pos="0">
                <a:srgbClr val="6A8284"/>
              </a:gs>
              <a:gs pos="29000">
                <a:srgbClr val="99BDBF"/>
              </a:gs>
              <a:gs pos="100000">
                <a:srgbClr val="B8E2E5"/>
              </a:gs>
            </a:gsLst>
            <a:lin ang="5400000" scaled="0"/>
          </a:grad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sz="4400" b="0" i="0" u="none" strike="noStrike" cap="none">
                <a:solidFill>
                  <a:srgbClr val="FFFF00"/>
                </a:solidFill>
                <a:latin typeface="Arial"/>
                <a:ea typeface="Arial"/>
                <a:cs typeface="Arial"/>
                <a:sym typeface="Arial"/>
              </a:rPr>
              <a:t>המחשה של תנועה מעגלית</a:t>
            </a:r>
          </a:p>
        </p:txBody>
      </p:sp>
      <p:pic>
        <p:nvPicPr>
          <p:cNvPr id="368" name="Shape 368"/>
          <p:cNvPicPr preferRelativeResize="0"/>
          <p:nvPr/>
        </p:nvPicPr>
        <p:blipFill rotWithShape="1">
          <a:blip r:embed="rId3">
            <a:alphaModFix/>
          </a:blip>
          <a:srcRect/>
          <a:stretch/>
        </p:blipFill>
        <p:spPr>
          <a:xfrm>
            <a:off x="1259632" y="2204864"/>
            <a:ext cx="6656739" cy="374441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1">
              <a:spcBef>
                <a:spcPts val="0"/>
              </a:spcBef>
              <a:buNone/>
            </a:pPr>
            <a:r>
              <a:rPr lang="x-none"/>
              <a:t>בדיקה עצמית 3</a:t>
            </a:r>
          </a:p>
        </p:txBody>
      </p:sp>
      <p:sp>
        <p:nvSpPr>
          <p:cNvPr id="375" name="Shape 375"/>
          <p:cNvSpPr txBox="1"/>
          <p:nvPr/>
        </p:nvSpPr>
        <p:spPr>
          <a:xfrm>
            <a:off x="1200375" y="1263325"/>
            <a:ext cx="6510900" cy="1317900"/>
          </a:xfrm>
          <a:prstGeom prst="rect">
            <a:avLst/>
          </a:prstGeom>
          <a:noFill/>
          <a:ln>
            <a:noFill/>
          </a:ln>
        </p:spPr>
        <p:txBody>
          <a:bodyPr lIns="91425" tIns="91425" rIns="91425" bIns="91425" anchor="ctr" anchorCtr="0">
            <a:noAutofit/>
          </a:bodyPr>
          <a:lstStyle/>
          <a:p>
            <a:pPr lvl="0" algn="ctr" rtl="0">
              <a:spcBef>
                <a:spcPts val="0"/>
              </a:spcBef>
              <a:buNone/>
            </a:pPr>
            <a:r>
              <a:rPr lang="x-none" sz="2400" u="sng">
                <a:solidFill>
                  <a:schemeClr val="hlink"/>
                </a:solidFill>
                <a:hlinkClick r:id="rId3"/>
              </a:rPr>
              <a:t>http://goo.gl/forms/GqoCfAqH6eHk5wI63</a:t>
            </a:r>
          </a:p>
        </p:txBody>
      </p:sp>
      <p:pic>
        <p:nvPicPr>
          <p:cNvPr id="376" name="Shape 376"/>
          <p:cNvPicPr preferRelativeResize="0"/>
          <p:nvPr/>
        </p:nvPicPr>
        <p:blipFill>
          <a:blip r:embed="rId4">
            <a:alphaModFix/>
          </a:blip>
          <a:stretch>
            <a:fillRect/>
          </a:stretch>
        </p:blipFill>
        <p:spPr>
          <a:xfrm>
            <a:off x="3524250" y="2861800"/>
            <a:ext cx="2095500" cy="2095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למדנו בשיעור כי:</a:t>
            </a:r>
          </a:p>
        </p:txBody>
      </p:sp>
      <p:sp>
        <p:nvSpPr>
          <p:cNvPr id="382" name="Shape 382"/>
          <p:cNvSpPr txBox="1">
            <a:spLocks noGrp="1"/>
          </p:cNvSpPr>
          <p:nvPr>
            <p:ph type="body" idx="1"/>
          </p:nvPr>
        </p:nvSpPr>
        <p:spPr>
          <a:xfrm>
            <a:off x="0" y="690016"/>
            <a:ext cx="8896500" cy="5929199"/>
          </a:xfrm>
          <a:prstGeom prst="rect">
            <a:avLst/>
          </a:prstGeom>
          <a:noFill/>
          <a:ln>
            <a:noFill/>
          </a:ln>
        </p:spPr>
        <p:txBody>
          <a:bodyPr lIns="91425" tIns="45700" rIns="91425" bIns="45700" anchor="t" anchorCtr="0">
            <a:noAutofit/>
          </a:bodyPr>
          <a:lstStyle/>
          <a:p>
            <a:pPr marL="266700" marR="0" lvl="0" indent="-266700" algn="r" rtl="1">
              <a:spcBef>
                <a:spcPts val="0"/>
              </a:spcBef>
              <a:spcAft>
                <a:spcPts val="0"/>
              </a:spcAft>
              <a:buClr>
                <a:srgbClr val="E36C09"/>
              </a:buClr>
              <a:buSzPct val="110000"/>
              <a:buFont typeface="Questrial"/>
              <a:buChar char="◄"/>
            </a:pPr>
            <a:r>
              <a:rPr lang="x-none" sz="1600" b="1" i="0" u="none" strike="noStrike" cap="none">
                <a:solidFill>
                  <a:schemeClr val="dk1"/>
                </a:solidFill>
                <a:latin typeface="Arial"/>
                <a:ea typeface="Arial"/>
                <a:cs typeface="Arial"/>
                <a:sym typeface="Arial"/>
              </a:rPr>
              <a:t>רדיאן</a:t>
            </a:r>
            <a:r>
              <a:rPr lang="x-none" sz="1600" b="0" i="0" u="none" strike="noStrike" cap="none">
                <a:solidFill>
                  <a:schemeClr val="dk1"/>
                </a:solidFill>
                <a:latin typeface="Arial"/>
                <a:ea typeface="Arial"/>
                <a:cs typeface="Arial"/>
                <a:sym typeface="Arial"/>
              </a:rPr>
              <a:t> הוא זווית המתקבלת מהיחס בין אורך הקשת לבין אורך הרדיוס במעגל.</a:t>
            </a: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19050" marR="0" lvl="0" indent="-19050" algn="r" rtl="1">
              <a:lnSpc>
                <a:spcPct val="150000"/>
              </a:lnSpc>
              <a:spcBef>
                <a:spcPts val="0"/>
              </a:spcBef>
              <a:spcAft>
                <a:spcPts val="0"/>
              </a:spcAft>
              <a:buClr>
                <a:srgbClr val="E36C09"/>
              </a:buClr>
              <a:buSzPct val="110000"/>
              <a:buFont typeface="Questrial"/>
              <a:buChar char="◄"/>
            </a:pPr>
            <a:r>
              <a:rPr lang="x-none" sz="1600" b="1" i="0" u="none" strike="noStrike" cap="none">
                <a:solidFill>
                  <a:schemeClr val="dk1"/>
                </a:solidFill>
                <a:latin typeface="Arial"/>
                <a:ea typeface="Arial"/>
                <a:cs typeface="Arial"/>
                <a:sym typeface="Arial"/>
              </a:rPr>
              <a:t>זמן המחזור (T) הוא </a:t>
            </a:r>
            <a:r>
              <a:rPr lang="x-none" sz="1600" b="0" i="0" u="none" strike="noStrike" cap="none">
                <a:solidFill>
                  <a:schemeClr val="dk1"/>
                </a:solidFill>
                <a:latin typeface="Arial"/>
                <a:ea typeface="Arial"/>
                <a:cs typeface="Arial"/>
                <a:sym typeface="Arial"/>
              </a:rPr>
              <a:t>הזמן הדרוש לגוף כדי להשלים מחזור יחיד בתנועתו</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    (למשל- הקפה אחת במסלול מעגלי).</a:t>
            </a:r>
          </a:p>
          <a:p>
            <a:pPr marL="19050" marR="0" lvl="0" indent="-19050" algn="r" rtl="1">
              <a:lnSpc>
                <a:spcPct val="150000"/>
              </a:lnSpc>
              <a:spcBef>
                <a:spcPts val="0"/>
              </a:spcBef>
              <a:spcAft>
                <a:spcPts val="0"/>
              </a:spcAft>
              <a:buClr>
                <a:srgbClr val="E36C09"/>
              </a:buClr>
              <a:buSzPct val="110000"/>
              <a:buFont typeface="Questrial"/>
              <a:buChar char="◄"/>
            </a:pPr>
            <a:r>
              <a:rPr lang="x-none" sz="1600" b="1" i="0" u="none" strike="noStrike" cap="none">
                <a:solidFill>
                  <a:schemeClr val="dk1"/>
                </a:solidFill>
                <a:latin typeface="Arial"/>
                <a:ea typeface="Arial"/>
                <a:cs typeface="Arial"/>
                <a:sym typeface="Arial"/>
              </a:rPr>
              <a:t>תדירות (f) היא </a:t>
            </a:r>
            <a:r>
              <a:rPr lang="x-none" sz="1600" b="0" i="0" u="none" strike="noStrike" cap="none">
                <a:solidFill>
                  <a:schemeClr val="dk1"/>
                </a:solidFill>
                <a:latin typeface="Arial"/>
                <a:ea typeface="Arial"/>
                <a:cs typeface="Arial"/>
                <a:sym typeface="Arial"/>
              </a:rPr>
              <a:t>מספר המחזורים (למשל סיבובים), שמבצע הגוף ביחידת זמן נתונה. </a:t>
            </a:r>
          </a:p>
          <a:p>
            <a:pPr marL="19050" marR="0" lvl="0" indent="-19050" algn="r" rtl="1">
              <a:lnSpc>
                <a:spcPct val="150000"/>
              </a:lnSpc>
              <a:spcBef>
                <a:spcPts val="0"/>
              </a:spcBef>
              <a:spcAft>
                <a:spcPts val="0"/>
              </a:spcAft>
              <a:buClr>
                <a:srgbClr val="E36C09"/>
              </a:buClr>
              <a:buSzPct val="110000"/>
              <a:buFont typeface="Questrial"/>
              <a:buChar char="◄"/>
            </a:pPr>
            <a:r>
              <a:rPr lang="x-none" sz="1600" b="1" i="0" u="none" strike="noStrike" cap="none">
                <a:solidFill>
                  <a:schemeClr val="dk1"/>
                </a:solidFill>
                <a:latin typeface="Arial"/>
                <a:ea typeface="Arial"/>
                <a:cs typeface="Arial"/>
                <a:sym typeface="Arial"/>
              </a:rPr>
              <a:t>מהירות זוויתית (ω)</a:t>
            </a:r>
            <a:r>
              <a:rPr lang="x-none" sz="1600" b="0" i="0" u="none" strike="noStrike" cap="none">
                <a:solidFill>
                  <a:schemeClr val="dk1"/>
                </a:solidFill>
                <a:latin typeface="Arial"/>
                <a:ea typeface="Arial"/>
                <a:cs typeface="Arial"/>
                <a:sym typeface="Arial"/>
              </a:rPr>
              <a:t> היא שינוי הזווית Δφ בפרק זמן Δt : </a:t>
            </a: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19050" marR="0" lvl="0" indent="-19050" algn="r" rtl="1">
              <a:lnSpc>
                <a:spcPct val="150000"/>
              </a:lnSpc>
              <a:spcBef>
                <a:spcPts val="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הקשר בין המהירות הזוויתית והתדירות הוא:</a:t>
            </a: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19050" marR="0" lvl="0" indent="-19050" algn="r" rtl="1">
              <a:lnSpc>
                <a:spcPct val="150000"/>
              </a:lnSpc>
              <a:spcBef>
                <a:spcPts val="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הקשר בין המהירות הקווית והמהירות הזוויתית נתון על ידי:</a:t>
            </a:r>
          </a:p>
          <a:p>
            <a:pPr marL="0" marR="0" lvl="0" indent="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הכוח הצנטריפטלי (המסומן </a:t>
            </a:r>
            <a:r>
              <a:rPr lang="x-none" sz="1600" b="0" i="0" u="none" strike="noStrike" cap="none">
                <a:solidFill>
                  <a:schemeClr val="dk1"/>
                </a:solidFill>
                <a:latin typeface="Times New Roman"/>
                <a:ea typeface="Times New Roman"/>
                <a:cs typeface="Times New Roman"/>
                <a:sym typeface="Times New Roman"/>
              </a:rPr>
              <a:t>F</a:t>
            </a:r>
            <a:r>
              <a:rPr lang="x-none" sz="1600" b="0" i="0" u="none" strike="noStrike" cap="none" baseline="-25000">
                <a:solidFill>
                  <a:schemeClr val="dk1"/>
                </a:solidFill>
                <a:latin typeface="Times New Roman"/>
                <a:ea typeface="Times New Roman"/>
                <a:cs typeface="Times New Roman"/>
                <a:sym typeface="Times New Roman"/>
              </a:rPr>
              <a:t>R</a:t>
            </a:r>
            <a:r>
              <a:rPr lang="x-none" sz="1600" b="0" i="0" u="none" strike="noStrike" cap="none">
                <a:solidFill>
                  <a:schemeClr val="dk1"/>
                </a:solidFill>
                <a:latin typeface="Arial"/>
                <a:ea typeface="Arial"/>
                <a:cs typeface="Arial"/>
                <a:sym typeface="Arial"/>
              </a:rPr>
              <a:t>) הוא שקול הכוחות שפועלים על הגוף </a:t>
            </a:r>
            <a:r>
              <a:rPr lang="x-none" sz="1600" b="1" i="0" u="none" strike="noStrike" cap="none">
                <a:solidFill>
                  <a:schemeClr val="dk1"/>
                </a:solidFill>
                <a:latin typeface="Arial"/>
                <a:ea typeface="Arial"/>
                <a:cs typeface="Arial"/>
                <a:sym typeface="Arial"/>
              </a:rPr>
              <a:t>בכיוון מרכז הסיבוב</a:t>
            </a:r>
            <a:r>
              <a:rPr lang="x-none" sz="1600" b="0" i="0" u="none" strike="noStrike" cap="none">
                <a:solidFill>
                  <a:schemeClr val="dk1"/>
                </a:solidFill>
                <a:latin typeface="Arial"/>
                <a:ea typeface="Arial"/>
                <a:cs typeface="Arial"/>
                <a:sym typeface="Arial"/>
              </a:rPr>
              <a:t>.</a:t>
            </a:r>
          </a:p>
          <a:p>
            <a:pPr marL="0" marR="0" lvl="0" indent="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הקשר בין הכוח הצנטריפטלי לבין התאוצה הרדיאלית:</a:t>
            </a:r>
          </a:p>
          <a:p>
            <a:pPr marL="0" marR="0" lvl="0" indent="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התאוצה הרדיאלית (המכוונת אל מרכז המעגל) משנה</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 </a:t>
            </a:r>
            <a:r>
              <a:rPr lang="x-none" sz="1600" b="1" i="0" u="none" strike="noStrike" cap="none">
                <a:solidFill>
                  <a:schemeClr val="dk1"/>
                </a:solidFill>
                <a:latin typeface="Arial"/>
                <a:ea typeface="Arial"/>
                <a:cs typeface="Arial"/>
                <a:sym typeface="Arial"/>
              </a:rPr>
              <a:t>את </a:t>
            </a:r>
            <a:r>
              <a:rPr lang="x-none" sz="1600" b="1" i="0" u="sng" strike="noStrike" cap="none">
                <a:solidFill>
                  <a:schemeClr val="dk1"/>
                </a:solidFill>
                <a:latin typeface="Arial"/>
                <a:ea typeface="Arial"/>
                <a:cs typeface="Arial"/>
                <a:sym typeface="Arial"/>
              </a:rPr>
              <a:t>כיוון</a:t>
            </a:r>
            <a:r>
              <a:rPr lang="x-none" sz="1600" b="1" i="0" u="none" strike="noStrike" cap="none">
                <a:solidFill>
                  <a:schemeClr val="dk1"/>
                </a:solidFill>
                <a:latin typeface="Arial"/>
                <a:ea typeface="Arial"/>
                <a:cs typeface="Arial"/>
                <a:sym typeface="Arial"/>
              </a:rPr>
              <a:t> המהירות </a:t>
            </a:r>
            <a:r>
              <a:rPr lang="x-none" sz="1600" b="0" i="0" u="none" strike="noStrike" cap="none">
                <a:solidFill>
                  <a:schemeClr val="dk1"/>
                </a:solidFill>
                <a:latin typeface="Arial"/>
                <a:ea typeface="Arial"/>
                <a:cs typeface="Arial"/>
                <a:sym typeface="Arial"/>
              </a:rPr>
              <a:t>בלבד, וגודלה: </a:t>
            </a:r>
          </a:p>
        </p:txBody>
      </p:sp>
      <p:pic>
        <p:nvPicPr>
          <p:cNvPr id="383" name="Shape 383"/>
          <p:cNvPicPr preferRelativeResize="0"/>
          <p:nvPr/>
        </p:nvPicPr>
        <p:blipFill rotWithShape="1">
          <a:blip r:embed="rId3">
            <a:alphaModFix/>
          </a:blip>
          <a:srcRect/>
          <a:stretch/>
        </p:blipFill>
        <p:spPr>
          <a:xfrm>
            <a:off x="1452562" y="771525"/>
            <a:ext cx="552299" cy="534900"/>
          </a:xfrm>
          <a:prstGeom prst="rect">
            <a:avLst/>
          </a:prstGeom>
          <a:solidFill>
            <a:srgbClr val="FFFF99"/>
          </a:solidFill>
          <a:ln w="9525" cap="flat" cmpd="sng">
            <a:solidFill>
              <a:schemeClr val="accent1"/>
            </a:solidFill>
            <a:prstDash val="solid"/>
            <a:miter/>
            <a:headEnd type="none" w="med" len="med"/>
            <a:tailEnd type="none" w="med" len="med"/>
          </a:ln>
        </p:spPr>
      </p:pic>
      <p:pic>
        <p:nvPicPr>
          <p:cNvPr id="384" name="Shape 384"/>
          <p:cNvPicPr preferRelativeResize="0"/>
          <p:nvPr/>
        </p:nvPicPr>
        <p:blipFill rotWithShape="1">
          <a:blip r:embed="rId4">
            <a:alphaModFix/>
          </a:blip>
          <a:srcRect/>
          <a:stretch/>
        </p:blipFill>
        <p:spPr>
          <a:xfrm>
            <a:off x="1402645" y="1788905"/>
            <a:ext cx="546900" cy="546900"/>
          </a:xfrm>
          <a:prstGeom prst="rect">
            <a:avLst/>
          </a:prstGeom>
          <a:solidFill>
            <a:srgbClr val="FFFF99"/>
          </a:solidFill>
          <a:ln w="9525" cap="flat" cmpd="sng">
            <a:solidFill>
              <a:schemeClr val="accent1"/>
            </a:solidFill>
            <a:prstDash val="solid"/>
            <a:miter/>
            <a:headEnd type="none" w="med" len="med"/>
            <a:tailEnd type="none" w="med" len="med"/>
          </a:ln>
        </p:spPr>
      </p:pic>
      <p:pic>
        <p:nvPicPr>
          <p:cNvPr id="385" name="Shape 385"/>
          <p:cNvPicPr preferRelativeResize="0"/>
          <p:nvPr/>
        </p:nvPicPr>
        <p:blipFill rotWithShape="1">
          <a:blip r:embed="rId5">
            <a:alphaModFix/>
          </a:blip>
          <a:srcRect/>
          <a:stretch/>
        </p:blipFill>
        <p:spPr>
          <a:xfrm>
            <a:off x="2129761" y="2432933"/>
            <a:ext cx="655800" cy="495600"/>
          </a:xfrm>
          <a:prstGeom prst="rect">
            <a:avLst/>
          </a:prstGeom>
          <a:solidFill>
            <a:srgbClr val="FFFF99"/>
          </a:solidFill>
          <a:ln w="9525" cap="flat" cmpd="sng">
            <a:solidFill>
              <a:schemeClr val="accent1"/>
            </a:solidFill>
            <a:prstDash val="solid"/>
            <a:miter/>
            <a:headEnd type="none" w="med" len="med"/>
            <a:tailEnd type="none" w="med" len="med"/>
          </a:ln>
        </p:spPr>
      </p:pic>
      <p:pic>
        <p:nvPicPr>
          <p:cNvPr id="386" name="Shape 386"/>
          <p:cNvPicPr preferRelativeResize="0"/>
          <p:nvPr/>
        </p:nvPicPr>
        <p:blipFill rotWithShape="1">
          <a:blip r:embed="rId6">
            <a:alphaModFix/>
          </a:blip>
          <a:srcRect/>
          <a:stretch/>
        </p:blipFill>
        <p:spPr>
          <a:xfrm>
            <a:off x="2114925" y="3854782"/>
            <a:ext cx="1006500" cy="320700"/>
          </a:xfrm>
          <a:prstGeom prst="rect">
            <a:avLst/>
          </a:prstGeom>
          <a:solidFill>
            <a:srgbClr val="FFFF99"/>
          </a:solidFill>
          <a:ln w="9525" cap="flat" cmpd="sng">
            <a:solidFill>
              <a:schemeClr val="accent1"/>
            </a:solidFill>
            <a:prstDash val="solid"/>
            <a:miter/>
            <a:headEnd type="none" w="med" len="med"/>
            <a:tailEnd type="none" w="med" len="med"/>
          </a:ln>
        </p:spPr>
      </p:pic>
      <p:pic>
        <p:nvPicPr>
          <p:cNvPr id="387" name="Shape 387"/>
          <p:cNvPicPr preferRelativeResize="0"/>
          <p:nvPr/>
        </p:nvPicPr>
        <p:blipFill rotWithShape="1">
          <a:blip r:embed="rId7">
            <a:alphaModFix/>
          </a:blip>
          <a:srcRect/>
          <a:stretch/>
        </p:blipFill>
        <p:spPr>
          <a:xfrm>
            <a:off x="1477329" y="5074028"/>
            <a:ext cx="1589099" cy="395100"/>
          </a:xfrm>
          <a:prstGeom prst="rect">
            <a:avLst/>
          </a:prstGeom>
          <a:solidFill>
            <a:srgbClr val="FFFF99"/>
          </a:solidFill>
          <a:ln w="9525" cap="flat" cmpd="sng">
            <a:solidFill>
              <a:schemeClr val="accent1"/>
            </a:solidFill>
            <a:prstDash val="solid"/>
            <a:miter/>
            <a:headEnd type="none" w="med" len="med"/>
            <a:tailEnd type="none" w="med" len="med"/>
          </a:ln>
        </p:spPr>
      </p:pic>
      <p:pic>
        <p:nvPicPr>
          <p:cNvPr id="388" name="Shape 388"/>
          <p:cNvPicPr preferRelativeResize="0"/>
          <p:nvPr/>
        </p:nvPicPr>
        <p:blipFill rotWithShape="1">
          <a:blip r:embed="rId8">
            <a:alphaModFix/>
          </a:blip>
          <a:srcRect/>
          <a:stretch/>
        </p:blipFill>
        <p:spPr>
          <a:xfrm>
            <a:off x="1476375" y="5672351"/>
            <a:ext cx="1923000" cy="734700"/>
          </a:xfrm>
          <a:prstGeom prst="rect">
            <a:avLst/>
          </a:prstGeom>
          <a:solidFill>
            <a:srgbClr val="FFFF99"/>
          </a:solidFill>
          <a:ln w="9525" cap="flat" cmpd="sng">
            <a:solidFill>
              <a:schemeClr val="accent1"/>
            </a:solidFill>
            <a:prstDash val="solid"/>
            <a:miter/>
            <a:headEnd type="none" w="med" len="med"/>
            <a:tailEnd type="none" w="med" len="med"/>
          </a:ln>
        </p:spPr>
      </p:pic>
      <p:pic>
        <p:nvPicPr>
          <p:cNvPr id="389" name="Shape 389"/>
          <p:cNvPicPr preferRelativeResize="0"/>
          <p:nvPr/>
        </p:nvPicPr>
        <p:blipFill rotWithShape="1">
          <a:blip r:embed="rId9">
            <a:alphaModFix/>
          </a:blip>
          <a:srcRect/>
          <a:stretch/>
        </p:blipFill>
        <p:spPr>
          <a:xfrm>
            <a:off x="2123206" y="3011169"/>
            <a:ext cx="1336199" cy="589200"/>
          </a:xfrm>
          <a:prstGeom prst="rect">
            <a:avLst/>
          </a:prstGeom>
          <a:solidFill>
            <a:srgbClr val="FFFF99"/>
          </a:solidFill>
          <a:ln w="9525" cap="flat" cmpd="sng">
            <a:solidFill>
              <a:schemeClr val="accent1"/>
            </a:solidFill>
            <a:prstDash val="solid"/>
            <a:miter/>
            <a:headEnd type="none" w="med" len="med"/>
            <a:tailEnd type="none" w="med" len="me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581875" y="2612587"/>
            <a:ext cx="8229600" cy="1143000"/>
          </a:xfrm>
          <a:prstGeom prst="rect">
            <a:avLst/>
          </a:prstGeom>
        </p:spPr>
        <p:txBody>
          <a:bodyPr lIns="91425" tIns="91425" rIns="91425" bIns="91425" anchor="ctr" anchorCtr="0">
            <a:noAutofit/>
          </a:bodyPr>
          <a:lstStyle/>
          <a:p>
            <a:pPr lvl="0" rtl="1">
              <a:spcBef>
                <a:spcPts val="0"/>
              </a:spcBef>
              <a:buNone/>
            </a:pPr>
            <a:r>
              <a:rPr lang="x-none"/>
              <a:t>כוחות בתנועה מעגלית קצובה</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12" scaled="0"/>
        </a:gradFill>
        <a:effectLst/>
      </p:bgPr>
    </p:bg>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457200" y="274637"/>
            <a:ext cx="8229600" cy="1143000"/>
          </a:xfrm>
          <a:prstGeom prst="rect">
            <a:avLst/>
          </a:prstGeom>
          <a:gradFill>
            <a:gsLst>
              <a:gs pos="0">
                <a:srgbClr val="6A8284"/>
              </a:gs>
              <a:gs pos="29000">
                <a:srgbClr val="99BDBF"/>
              </a:gs>
              <a:gs pos="100000">
                <a:srgbClr val="B8E2E5"/>
              </a:gs>
            </a:gsLst>
            <a:lin ang="5400012" scaled="0"/>
          </a:grad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sz="4400" b="0" i="0" u="none" strike="noStrike" cap="none">
                <a:solidFill>
                  <a:srgbClr val="FFFF00"/>
                </a:solidFill>
                <a:latin typeface="Arial"/>
                <a:ea typeface="Arial"/>
                <a:cs typeface="Arial"/>
                <a:sym typeface="Arial"/>
              </a:rPr>
              <a:t>כוחות בתנועה מעגלית</a:t>
            </a:r>
          </a:p>
        </p:txBody>
      </p:sp>
      <p:sp>
        <p:nvSpPr>
          <p:cNvPr id="401" name="Shape 401"/>
          <p:cNvSpPr txBox="1"/>
          <p:nvPr/>
        </p:nvSpPr>
        <p:spPr>
          <a:xfrm>
            <a:off x="1105309" y="1949896"/>
            <a:ext cx="7572900" cy="1077300"/>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3200">
                <a:solidFill>
                  <a:schemeClr val="dk1"/>
                </a:solidFill>
                <a:latin typeface="Arial"/>
                <a:ea typeface="Arial"/>
                <a:cs typeface="Arial"/>
                <a:sym typeface="Arial"/>
              </a:rPr>
              <a:t>בתנועה מעגלית קצובה יש תאוצה צנטריפיטלית</a:t>
            </a:r>
          </a:p>
          <a:p>
            <a:pPr marL="0" marR="0" lvl="0" indent="0" algn="r" rtl="1">
              <a:spcBef>
                <a:spcPts val="0"/>
              </a:spcBef>
              <a:spcAft>
                <a:spcPts val="0"/>
              </a:spcAft>
              <a:buSzPct val="25000"/>
              <a:buNone/>
            </a:pPr>
            <a:r>
              <a:rPr lang="x-none" sz="3200">
                <a:solidFill>
                  <a:schemeClr val="dk1"/>
                </a:solidFill>
                <a:latin typeface="Arial"/>
                <a:ea typeface="Arial"/>
                <a:cs typeface="Arial"/>
                <a:sym typeface="Arial"/>
              </a:rPr>
              <a:t> (רדיאלית) שכיוונה כלפי מרכז המעגל, לכן</a:t>
            </a:r>
          </a:p>
        </p:txBody>
      </p:sp>
      <p:sp>
        <p:nvSpPr>
          <p:cNvPr id="402" name="Shape 402"/>
          <p:cNvSpPr txBox="1"/>
          <p:nvPr/>
        </p:nvSpPr>
        <p:spPr>
          <a:xfrm>
            <a:off x="-76787" y="3667355"/>
            <a:ext cx="9297600" cy="708000"/>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4000" b="1">
                <a:solidFill>
                  <a:srgbClr val="FF0000"/>
                </a:solidFill>
                <a:latin typeface="Arial"/>
                <a:ea typeface="Arial"/>
                <a:cs typeface="Arial"/>
                <a:sym typeface="Arial"/>
              </a:rPr>
              <a:t>כיוון חיובי של ציר X תמיד כלפי מרכז המעגל</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00" scaled="0"/>
        </a:gradFill>
        <a:effectLst/>
      </p:bgPr>
    </p:bg>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74637"/>
            <a:ext cx="8229600" cy="1143000"/>
          </a:xfrm>
          <a:prstGeom prst="rect">
            <a:avLst/>
          </a:prstGeom>
          <a:gradFill>
            <a:gsLst>
              <a:gs pos="0">
                <a:srgbClr val="6A8284"/>
              </a:gs>
              <a:gs pos="29000">
                <a:srgbClr val="99BDBF"/>
              </a:gs>
              <a:gs pos="100000">
                <a:srgbClr val="B8E2E5"/>
              </a:gs>
            </a:gsLst>
            <a:lin ang="5400000" scaled="0"/>
          </a:grad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sz="4400" b="0" i="0" u="none" strike="noStrike" cap="none">
                <a:solidFill>
                  <a:srgbClr val="FFFF00"/>
                </a:solidFill>
                <a:latin typeface="Arial"/>
                <a:ea typeface="Arial"/>
                <a:cs typeface="Arial"/>
                <a:sym typeface="Arial"/>
              </a:rPr>
              <a:t>תנועה מעגלית</a:t>
            </a:r>
          </a:p>
        </p:txBody>
      </p:sp>
      <p:sp>
        <p:nvSpPr>
          <p:cNvPr id="177" name="Shape 177"/>
          <p:cNvSpPr txBox="1">
            <a:spLocks noGrp="1"/>
          </p:cNvSpPr>
          <p:nvPr>
            <p:ph type="body" idx="1"/>
          </p:nvPr>
        </p:nvSpPr>
        <p:spPr>
          <a:xfrm>
            <a:off x="251519" y="5949280"/>
            <a:ext cx="8229600" cy="542923"/>
          </a:xfrm>
          <a:prstGeom prst="rect">
            <a:avLst/>
          </a:prstGeom>
          <a:noFill/>
          <a:ln>
            <a:noFill/>
          </a:ln>
        </p:spPr>
        <p:txBody>
          <a:bodyPr lIns="91425" tIns="45700" rIns="91425" bIns="45700" anchor="t" anchorCtr="0">
            <a:noAutofit/>
          </a:bodyPr>
          <a:lstStyle/>
          <a:p>
            <a:pPr marL="0" marR="0" lvl="0" indent="0" algn="ctr" rtl="1">
              <a:spcBef>
                <a:spcPts val="0"/>
              </a:spcBef>
              <a:spcAft>
                <a:spcPts val="0"/>
              </a:spcAft>
              <a:buClr>
                <a:schemeClr val="dk1"/>
              </a:buClr>
              <a:buSzPct val="25000"/>
              <a:buFont typeface="Arial"/>
              <a:buNone/>
            </a:pPr>
            <a:r>
              <a:rPr lang="x-none" sz="2400" b="0" i="0" u="sng" strike="noStrike" cap="none">
                <a:solidFill>
                  <a:schemeClr val="hlink"/>
                </a:solidFill>
                <a:latin typeface="Arial"/>
                <a:ea typeface="Arial"/>
                <a:cs typeface="Arial"/>
                <a:sym typeface="Arial"/>
                <a:hlinkClick r:id="rId3"/>
              </a:rPr>
              <a:t>https://www.youtube.com/watch?v=OTcdutIcEJ4</a:t>
            </a:r>
          </a:p>
        </p:txBody>
      </p:sp>
      <p:pic>
        <p:nvPicPr>
          <p:cNvPr id="178" name="Shape 178"/>
          <p:cNvPicPr preferRelativeResize="0"/>
          <p:nvPr/>
        </p:nvPicPr>
        <p:blipFill rotWithShape="1">
          <a:blip r:embed="rId4">
            <a:alphaModFix/>
          </a:blip>
          <a:srcRect/>
          <a:stretch/>
        </p:blipFill>
        <p:spPr>
          <a:xfrm>
            <a:off x="1187624" y="1700808"/>
            <a:ext cx="6784754" cy="381642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12" scaled="0"/>
        </a:gradFill>
        <a:effectLst/>
      </p:bgPr>
    </p:bg>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457200" y="274637"/>
            <a:ext cx="8229600" cy="1143000"/>
          </a:xfrm>
          <a:prstGeom prst="rect">
            <a:avLst/>
          </a:prstGeom>
          <a:gradFill>
            <a:gsLst>
              <a:gs pos="0">
                <a:srgbClr val="6A8284"/>
              </a:gs>
              <a:gs pos="29000">
                <a:srgbClr val="99BDBF"/>
              </a:gs>
              <a:gs pos="100000">
                <a:srgbClr val="B8E2E5"/>
              </a:gs>
            </a:gsLst>
            <a:lin ang="5400012" scaled="0"/>
          </a:grad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sz="4400" b="0" i="0" u="none" strike="noStrike" cap="none">
                <a:solidFill>
                  <a:srgbClr val="FFFF00"/>
                </a:solidFill>
                <a:latin typeface="Arial"/>
                <a:ea typeface="Arial"/>
                <a:cs typeface="Arial"/>
                <a:sym typeface="Arial"/>
              </a:rPr>
              <a:t>כוחות בתנועה מעגלית - 2</a:t>
            </a:r>
          </a:p>
        </p:txBody>
      </p:sp>
      <p:sp>
        <p:nvSpPr>
          <p:cNvPr id="408" name="Shape 408"/>
          <p:cNvSpPr txBox="1"/>
          <p:nvPr/>
        </p:nvSpPr>
        <p:spPr>
          <a:xfrm>
            <a:off x="448599" y="1949900"/>
            <a:ext cx="8229600" cy="1077300"/>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3200">
                <a:solidFill>
                  <a:schemeClr val="dk1"/>
                </a:solidFill>
              </a:rPr>
              <a:t>לפי חוק 2 של ניוטון, שקול הכוחות תמיד בכיוון של תאוצה.</a:t>
            </a:r>
          </a:p>
        </p:txBody>
      </p:sp>
      <p:sp>
        <p:nvSpPr>
          <p:cNvPr id="409" name="Shape 409"/>
          <p:cNvSpPr txBox="1"/>
          <p:nvPr/>
        </p:nvSpPr>
        <p:spPr>
          <a:xfrm>
            <a:off x="43900" y="3277675"/>
            <a:ext cx="9039000" cy="1341000"/>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4000" b="1">
                <a:solidFill>
                  <a:srgbClr val="FF0000"/>
                </a:solidFill>
              </a:rPr>
              <a:t>שקול הכוחות הפועלים על גוף הנע בתנועה מעגלית קצובה תמיד כלפי מרכז המעגל</a:t>
            </a:r>
          </a:p>
        </p:txBody>
      </p:sp>
      <p:sp>
        <p:nvSpPr>
          <p:cNvPr id="410" name="Shape 410"/>
          <p:cNvSpPr txBox="1"/>
          <p:nvPr/>
        </p:nvSpPr>
        <p:spPr>
          <a:xfrm>
            <a:off x="457199" y="4869150"/>
            <a:ext cx="8229600" cy="1077300"/>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3200">
                <a:solidFill>
                  <a:schemeClr val="dk1"/>
                </a:solidFill>
              </a:rPr>
              <a:t>לא קיים כוח צנטריפיטלי ככוח נפרד, אלא זה תפקיד שמקבל כוח מוכר לנו או שקול של מספר כוחות</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דוגמת חישוב: לוויין סביב כדור הארץ</a:t>
            </a:r>
          </a:p>
        </p:txBody>
      </p:sp>
      <p:sp>
        <p:nvSpPr>
          <p:cNvPr id="416" name="Shape 416"/>
          <p:cNvSpPr txBox="1">
            <a:spLocks noGrp="1"/>
          </p:cNvSpPr>
          <p:nvPr>
            <p:ph type="body" idx="1"/>
          </p:nvPr>
        </p:nvSpPr>
        <p:spPr>
          <a:xfrm>
            <a:off x="539552" y="709066"/>
            <a:ext cx="8236500" cy="5822400"/>
          </a:xfrm>
          <a:prstGeom prst="rect">
            <a:avLst/>
          </a:prstGeom>
          <a:noFill/>
          <a:ln>
            <a:noFill/>
          </a:ln>
        </p:spPr>
        <p:txBody>
          <a:bodyPr lIns="91425" tIns="45700" rIns="91425" bIns="45700" anchor="t" anchorCtr="0">
            <a:noAutofit/>
          </a:bodyPr>
          <a:lstStyle/>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רדיוס המסלול של לווין סביב כדור ארץ הוא 8000 ק"מ. </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גודל מהירות הלוויין היא v=7155m/sec  ומסתו 300kg .</a:t>
            </a: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יש לחשב את: </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א. כוח המשיכה שמפעיל כדור הארץ על הלוויין.</a:t>
            </a:r>
          </a:p>
          <a:p>
            <a:pPr marL="0" marR="0" lvl="0" indent="0" algn="r" rtl="1">
              <a:lnSpc>
                <a:spcPct val="150000"/>
              </a:lnSpc>
              <a:spcBef>
                <a:spcPts val="0"/>
              </a:spcBef>
              <a:buClr>
                <a:srgbClr val="E36C09"/>
              </a:buClr>
              <a:buSzPct val="25000"/>
              <a:buFont typeface="Questrial"/>
              <a:buNone/>
            </a:pPr>
            <a:r>
              <a:rPr lang="x-none" sz="1600" b="0" i="0" u="none" strike="noStrike" cap="none">
                <a:solidFill>
                  <a:schemeClr val="dk1"/>
                </a:solidFill>
                <a:latin typeface="Arial"/>
                <a:ea typeface="Arial"/>
                <a:cs typeface="Arial"/>
                <a:sym typeface="Arial"/>
              </a:rPr>
              <a:t>ב. זמן המחזור של תנועת הלוויין סביב הארץ.</a:t>
            </a:r>
          </a:p>
        </p:txBody>
      </p:sp>
      <p:pic>
        <p:nvPicPr>
          <p:cNvPr id="417" name="Shape 417" descr="C:\Users\Dani\AppData\Local\Microsoft\Windows\Temporary Internet Files\Content.IE5\LG9VJ65Y\MC900434857[1].png"/>
          <p:cNvPicPr preferRelativeResize="0"/>
          <p:nvPr/>
        </p:nvPicPr>
        <p:blipFill rotWithShape="1">
          <a:blip r:embed="rId3">
            <a:alphaModFix/>
          </a:blip>
          <a:srcRect/>
          <a:stretch/>
        </p:blipFill>
        <p:spPr>
          <a:xfrm rot="-690011">
            <a:off x="1179484" y="1444232"/>
            <a:ext cx="2285687" cy="2285687"/>
          </a:xfrm>
          <a:prstGeom prst="rect">
            <a:avLst/>
          </a:prstGeom>
          <a:noFill/>
          <a:ln>
            <a:noFill/>
          </a:ln>
        </p:spPr>
      </p:pic>
      <p:pic>
        <p:nvPicPr>
          <p:cNvPr id="418" name="Shape 418" descr="C:\Users\Dani\AppData\Local\Microsoft\Windows\Temporary Internet Files\Content.IE5\VI1I41ZU\MC900438061[1].png"/>
          <p:cNvPicPr preferRelativeResize="0"/>
          <p:nvPr/>
        </p:nvPicPr>
        <p:blipFill rotWithShape="1">
          <a:blip r:embed="rId4">
            <a:alphaModFix/>
          </a:blip>
          <a:srcRect/>
          <a:stretch/>
        </p:blipFill>
        <p:spPr>
          <a:xfrm>
            <a:off x="5174341" y="2899227"/>
            <a:ext cx="1353600" cy="1353599"/>
          </a:xfrm>
          <a:prstGeom prst="rect">
            <a:avLst/>
          </a:prstGeom>
          <a:noFill/>
          <a:ln>
            <a:noFill/>
          </a:ln>
        </p:spPr>
      </p:pic>
      <p:cxnSp>
        <p:nvCxnSpPr>
          <p:cNvPr id="419" name="Shape 419"/>
          <p:cNvCxnSpPr/>
          <p:nvPr/>
        </p:nvCxnSpPr>
        <p:spPr>
          <a:xfrm>
            <a:off x="2946400" y="2830285"/>
            <a:ext cx="2946300" cy="725700"/>
          </a:xfrm>
          <a:prstGeom prst="straightConnector1">
            <a:avLst/>
          </a:prstGeom>
          <a:noFill/>
          <a:ln w="25400" cap="flat" cmpd="sng">
            <a:solidFill>
              <a:schemeClr val="dk1"/>
            </a:solidFill>
            <a:prstDash val="solid"/>
            <a:round/>
            <a:headEnd type="triangle" w="lg" len="lg"/>
            <a:tailEnd type="triangle" w="lg" len="lg"/>
          </a:ln>
        </p:spPr>
      </p:cxnSp>
      <p:sp>
        <p:nvSpPr>
          <p:cNvPr id="420" name="Shape 420"/>
          <p:cNvSpPr txBox="1"/>
          <p:nvPr/>
        </p:nvSpPr>
        <p:spPr>
          <a:xfrm>
            <a:off x="3730169" y="2728684"/>
            <a:ext cx="1161000" cy="369300"/>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800">
                <a:solidFill>
                  <a:schemeClr val="dk1"/>
                </a:solidFill>
                <a:latin typeface="Times New Roman"/>
                <a:ea typeface="Times New Roman"/>
                <a:cs typeface="Times New Roman"/>
                <a:sym typeface="Times New Roman"/>
              </a:rPr>
              <a:t>8000km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פתרון הבעיה</a:t>
            </a:r>
          </a:p>
        </p:txBody>
      </p:sp>
      <p:sp>
        <p:nvSpPr>
          <p:cNvPr id="426" name="Shape 426"/>
          <p:cNvSpPr txBox="1">
            <a:spLocks noGrp="1"/>
          </p:cNvSpPr>
          <p:nvPr>
            <p:ph type="body" idx="1"/>
          </p:nvPr>
        </p:nvSpPr>
        <p:spPr>
          <a:xfrm>
            <a:off x="539552" y="709066"/>
            <a:ext cx="8236500" cy="5764200"/>
          </a:xfrm>
          <a:prstGeom prst="rect">
            <a:avLst/>
          </a:prstGeom>
          <a:noFill/>
          <a:ln>
            <a:noFill/>
          </a:ln>
        </p:spPr>
        <p:txBody>
          <a:bodyPr lIns="91425" tIns="45700" rIns="91425" bIns="45700" anchor="t" anchorCtr="0">
            <a:noAutofit/>
          </a:bodyPr>
          <a:lstStyle/>
          <a:p>
            <a:pPr marL="266700" marR="0" lvl="0" indent="-266700" algn="r" rtl="1">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א.</a:t>
            </a:r>
          </a:p>
          <a:p>
            <a:pPr marL="266700" marR="0" lvl="0" indent="-26670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buClr>
                <a:srgbClr val="E36C09"/>
              </a:buClr>
              <a:buSzPct val="25000"/>
              <a:buFont typeface="Questrial"/>
              <a:buNone/>
            </a:pPr>
            <a:r>
              <a:rPr lang="x-none" sz="1600" b="0" i="0" u="none" strike="noStrike" cap="none">
                <a:solidFill>
                  <a:schemeClr val="dk1"/>
                </a:solidFill>
                <a:latin typeface="Arial"/>
                <a:ea typeface="Arial"/>
                <a:cs typeface="Arial"/>
                <a:sym typeface="Arial"/>
              </a:rPr>
              <a:t>ב.  </a:t>
            </a:r>
          </a:p>
        </p:txBody>
      </p:sp>
      <p:pic>
        <p:nvPicPr>
          <p:cNvPr id="427" name="Shape 427"/>
          <p:cNvPicPr preferRelativeResize="0"/>
          <p:nvPr/>
        </p:nvPicPr>
        <p:blipFill rotWithShape="1">
          <a:blip r:embed="rId3">
            <a:alphaModFix/>
          </a:blip>
          <a:srcRect/>
          <a:stretch/>
        </p:blipFill>
        <p:spPr>
          <a:xfrm>
            <a:off x="1045029" y="1068613"/>
            <a:ext cx="1611000" cy="400200"/>
          </a:xfrm>
          <a:prstGeom prst="rect">
            <a:avLst/>
          </a:prstGeom>
          <a:solidFill>
            <a:srgbClr val="FFFF99"/>
          </a:solidFill>
          <a:ln w="9525" cap="flat" cmpd="sng">
            <a:solidFill>
              <a:schemeClr val="accent1"/>
            </a:solidFill>
            <a:prstDash val="solid"/>
            <a:miter/>
            <a:headEnd type="none" w="med" len="med"/>
            <a:tailEnd type="none" w="med" len="med"/>
          </a:ln>
        </p:spPr>
      </p:pic>
      <p:pic>
        <p:nvPicPr>
          <p:cNvPr id="428" name="Shape 428"/>
          <p:cNvPicPr preferRelativeResize="0"/>
          <p:nvPr/>
        </p:nvPicPr>
        <p:blipFill rotWithShape="1">
          <a:blip r:embed="rId4">
            <a:alphaModFix/>
          </a:blip>
          <a:srcRect/>
          <a:stretch/>
        </p:blipFill>
        <p:spPr>
          <a:xfrm>
            <a:off x="1059316" y="1664153"/>
            <a:ext cx="3081299" cy="622200"/>
          </a:xfrm>
          <a:prstGeom prst="rect">
            <a:avLst/>
          </a:prstGeom>
          <a:solidFill>
            <a:srgbClr val="FFFF99"/>
          </a:solidFill>
          <a:ln w="9525" cap="flat" cmpd="sng">
            <a:solidFill>
              <a:schemeClr val="accent1"/>
            </a:solidFill>
            <a:prstDash val="solid"/>
            <a:miter/>
            <a:headEnd type="none" w="med" len="med"/>
            <a:tailEnd type="none" w="med" len="med"/>
          </a:ln>
        </p:spPr>
      </p:pic>
      <p:pic>
        <p:nvPicPr>
          <p:cNvPr id="429" name="Shape 429"/>
          <p:cNvPicPr preferRelativeResize="0"/>
          <p:nvPr/>
        </p:nvPicPr>
        <p:blipFill rotWithShape="1">
          <a:blip r:embed="rId5">
            <a:alphaModFix/>
          </a:blip>
          <a:srcRect/>
          <a:stretch/>
        </p:blipFill>
        <p:spPr>
          <a:xfrm>
            <a:off x="1090611" y="2576966"/>
            <a:ext cx="4513200" cy="495300"/>
          </a:xfrm>
          <a:prstGeom prst="rect">
            <a:avLst/>
          </a:prstGeom>
          <a:solidFill>
            <a:srgbClr val="FFFF99"/>
          </a:solidFill>
          <a:ln w="9525" cap="flat" cmpd="sng">
            <a:solidFill>
              <a:schemeClr val="accent1"/>
            </a:solidFill>
            <a:prstDash val="solid"/>
            <a:miter/>
            <a:headEnd type="none" w="med" len="med"/>
            <a:tailEnd type="none" w="med" len="med"/>
          </a:ln>
        </p:spPr>
      </p:pic>
      <p:pic>
        <p:nvPicPr>
          <p:cNvPr id="430" name="Shape 430"/>
          <p:cNvPicPr preferRelativeResize="0"/>
          <p:nvPr/>
        </p:nvPicPr>
        <p:blipFill rotWithShape="1">
          <a:blip r:embed="rId6">
            <a:alphaModFix/>
          </a:blip>
          <a:srcRect/>
          <a:stretch/>
        </p:blipFill>
        <p:spPr>
          <a:xfrm>
            <a:off x="1090387" y="4352801"/>
            <a:ext cx="2044800" cy="1445700"/>
          </a:xfrm>
          <a:prstGeom prst="rect">
            <a:avLst/>
          </a:prstGeom>
          <a:solidFill>
            <a:srgbClr val="FFFF99"/>
          </a:solidFill>
          <a:ln w="9525" cap="flat" cmpd="sng">
            <a:solidFill>
              <a:schemeClr val="accent1"/>
            </a:solidFill>
            <a:prstDash val="solid"/>
            <a:miter/>
            <a:headEnd type="none" w="med" len="med"/>
            <a:tailEnd type="none" w="med" len="med"/>
          </a:ln>
        </p:spPr>
      </p:pic>
      <p:pic>
        <p:nvPicPr>
          <p:cNvPr id="431" name="Shape 431"/>
          <p:cNvPicPr preferRelativeResize="0"/>
          <p:nvPr/>
        </p:nvPicPr>
        <p:blipFill rotWithShape="1">
          <a:blip r:embed="rId7">
            <a:alphaModFix/>
          </a:blip>
          <a:srcRect/>
          <a:stretch/>
        </p:blipFill>
        <p:spPr>
          <a:xfrm>
            <a:off x="3765778" y="4305753"/>
            <a:ext cx="3548100" cy="1206600"/>
          </a:xfrm>
          <a:prstGeom prst="rect">
            <a:avLst/>
          </a:prstGeom>
          <a:solidFill>
            <a:srgbClr val="FFFF99"/>
          </a:solidFill>
          <a:ln w="9525" cap="flat" cmpd="sng">
            <a:solidFill>
              <a:schemeClr val="accent1"/>
            </a:solidFill>
            <a:prstDash val="solid"/>
            <a:miter/>
            <a:headEnd type="none" w="med" len="med"/>
            <a:tailEnd type="none" w="med" len="med"/>
          </a:ln>
        </p:spPr>
      </p:pic>
      <p:grpSp>
        <p:nvGrpSpPr>
          <p:cNvPr id="432" name="Shape 432"/>
          <p:cNvGrpSpPr/>
          <p:nvPr/>
        </p:nvGrpSpPr>
        <p:grpSpPr>
          <a:xfrm>
            <a:off x="4347646" y="569517"/>
            <a:ext cx="3998359" cy="2173924"/>
            <a:chOff x="3260405" y="302570"/>
            <a:chExt cx="5531765" cy="3064886"/>
          </a:xfrm>
        </p:grpSpPr>
        <p:pic>
          <p:nvPicPr>
            <p:cNvPr id="433" name="Shape 433" descr="C:\Users\Dani\AppData\Local\Microsoft\Windows\Temporary Internet Files\Content.IE5\LG9VJ65Y\MC900434857[1].png"/>
            <p:cNvPicPr preferRelativeResize="0"/>
            <p:nvPr/>
          </p:nvPicPr>
          <p:blipFill rotWithShape="1">
            <a:blip r:embed="rId8">
              <a:alphaModFix/>
            </a:blip>
            <a:srcRect/>
            <a:stretch/>
          </p:blipFill>
          <p:spPr>
            <a:xfrm rot="-710275">
              <a:off x="3470548" y="512713"/>
              <a:ext cx="2285712" cy="2285712"/>
            </a:xfrm>
            <a:prstGeom prst="rect">
              <a:avLst/>
            </a:prstGeom>
            <a:noFill/>
            <a:ln>
              <a:noFill/>
            </a:ln>
          </p:spPr>
        </p:pic>
        <p:pic>
          <p:nvPicPr>
            <p:cNvPr id="434" name="Shape 434" descr="C:\Users\Dani\AppData\Local\Microsoft\Windows\Temporary Internet Files\Content.IE5\VI1I41ZU\MC900438061[1].png"/>
            <p:cNvPicPr preferRelativeResize="0"/>
            <p:nvPr/>
          </p:nvPicPr>
          <p:blipFill rotWithShape="1">
            <a:blip r:embed="rId9">
              <a:alphaModFix/>
            </a:blip>
            <a:srcRect/>
            <a:stretch/>
          </p:blipFill>
          <p:spPr>
            <a:xfrm>
              <a:off x="7438570" y="2013857"/>
              <a:ext cx="1353600" cy="1353600"/>
            </a:xfrm>
            <a:prstGeom prst="rect">
              <a:avLst/>
            </a:prstGeom>
            <a:noFill/>
            <a:ln>
              <a:noFill/>
            </a:ln>
          </p:spPr>
        </p:pic>
        <p:cxnSp>
          <p:nvCxnSpPr>
            <p:cNvPr id="435" name="Shape 435"/>
            <p:cNvCxnSpPr/>
            <p:nvPr/>
          </p:nvCxnSpPr>
          <p:spPr>
            <a:xfrm>
              <a:off x="5210628" y="1944915"/>
              <a:ext cx="2946300" cy="725700"/>
            </a:xfrm>
            <a:prstGeom prst="straightConnector1">
              <a:avLst/>
            </a:prstGeom>
            <a:noFill/>
            <a:ln w="25400" cap="flat" cmpd="sng">
              <a:solidFill>
                <a:schemeClr val="dk1"/>
              </a:solidFill>
              <a:prstDash val="solid"/>
              <a:round/>
              <a:headEnd type="triangle" w="lg" len="lg"/>
              <a:tailEnd type="triangle" w="lg" len="lg"/>
            </a:ln>
          </p:spPr>
        </p:cxnSp>
        <p:sp>
          <p:nvSpPr>
            <p:cNvPr id="436" name="Shape 436"/>
            <p:cNvSpPr txBox="1"/>
            <p:nvPr/>
          </p:nvSpPr>
          <p:spPr>
            <a:xfrm>
              <a:off x="5994398" y="1700065"/>
              <a:ext cx="1412100" cy="520800"/>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800">
                  <a:solidFill>
                    <a:schemeClr val="dk1"/>
                  </a:solidFill>
                  <a:latin typeface="Times New Roman"/>
                  <a:ea typeface="Times New Roman"/>
                  <a:cs typeface="Times New Roman"/>
                  <a:sym typeface="Times New Roman"/>
                </a:rPr>
                <a:t>8000km</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תרגיל 2  </a:t>
            </a:r>
          </a:p>
        </p:txBody>
      </p:sp>
      <p:sp>
        <p:nvSpPr>
          <p:cNvPr id="442" name="Shape 442"/>
          <p:cNvSpPr txBox="1">
            <a:spLocks noGrp="1"/>
          </p:cNvSpPr>
          <p:nvPr>
            <p:ph type="body" idx="1"/>
          </p:nvPr>
        </p:nvSpPr>
        <p:spPr>
          <a:xfrm>
            <a:off x="171450" y="709066"/>
            <a:ext cx="8820000" cy="4929600"/>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על פי אחד המודלים המוקדמים</a:t>
            </a:r>
            <a:r>
              <a:rPr lang="x-none" sz="1600" b="0" i="0" u="none" strike="noStrike" cap="none">
                <a:solidFill>
                  <a:srgbClr val="0070C0"/>
                </a:solidFill>
                <a:latin typeface="Arial"/>
                <a:ea typeface="Arial"/>
                <a:cs typeface="Arial"/>
                <a:sym typeface="Arial"/>
              </a:rPr>
              <a:t> </a:t>
            </a:r>
            <a:r>
              <a:rPr lang="x-none" sz="1600" b="0" i="0" u="none" strike="noStrike" cap="none">
                <a:solidFill>
                  <a:schemeClr val="dk1"/>
                </a:solidFill>
                <a:latin typeface="Arial"/>
                <a:ea typeface="Arial"/>
                <a:cs typeface="Arial"/>
                <a:sym typeface="Arial"/>
              </a:rPr>
              <a:t>של האטום, האלקטרון (השלילי) מתואר כנע סביב הגרעין (החיובי) במסלול מעגלי בעל רדיוס של 0.5X10</a:t>
            </a:r>
            <a:r>
              <a:rPr lang="x-none" sz="1600" b="0" i="0" u="none" strike="noStrike" cap="none" baseline="30000">
                <a:solidFill>
                  <a:schemeClr val="dk1"/>
                </a:solidFill>
                <a:latin typeface="Arial"/>
                <a:ea typeface="Arial"/>
                <a:cs typeface="Arial"/>
                <a:sym typeface="Arial"/>
              </a:rPr>
              <a:t>-10</a:t>
            </a:r>
            <a:r>
              <a:rPr lang="x-none" sz="1600" b="0" i="0" u="none" strike="noStrike" cap="none">
                <a:solidFill>
                  <a:schemeClr val="dk1"/>
                </a:solidFill>
                <a:latin typeface="Arial"/>
                <a:ea typeface="Arial"/>
                <a:cs typeface="Arial"/>
                <a:sym typeface="Arial"/>
              </a:rPr>
              <a:t> m. </a:t>
            </a:r>
          </a:p>
          <a:p>
            <a:pPr marL="0" marR="0" lvl="0" indent="0" algn="r" rtl="1">
              <a:spcBef>
                <a:spcPts val="32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הכוח הצנטריפטלי הוא הכוח החשמלי הפועל בין הגרעין לאלקטרון. </a:t>
            </a:r>
          </a:p>
          <a:p>
            <a:pPr marL="342900" marR="0" lvl="0" indent="-342900" algn="r" rtl="1">
              <a:spcBef>
                <a:spcPts val="320"/>
              </a:spcBef>
              <a:spcAft>
                <a:spcPts val="0"/>
              </a:spcAft>
              <a:buClr>
                <a:srgbClr val="E36C09"/>
              </a:buClr>
              <a:buSzPct val="110000"/>
              <a:buFont typeface="Questrial"/>
              <a:buAutoNum type="arabicPeriod"/>
            </a:pPr>
            <a:r>
              <a:rPr lang="x-none" sz="1600" b="0" i="0" u="none" strike="noStrike" cap="none">
                <a:solidFill>
                  <a:schemeClr val="dk1"/>
                </a:solidFill>
                <a:latin typeface="Arial"/>
                <a:ea typeface="Arial"/>
                <a:cs typeface="Arial"/>
                <a:sym typeface="Arial"/>
              </a:rPr>
              <a:t>מה גודלו של כוח זה, אם האלקטרון נע במהירות של 2.3X10</a:t>
            </a:r>
            <a:r>
              <a:rPr lang="x-none" sz="1600" b="0" i="0" u="none" strike="noStrike" cap="none" baseline="30000">
                <a:solidFill>
                  <a:schemeClr val="dk1"/>
                </a:solidFill>
                <a:latin typeface="Arial"/>
                <a:ea typeface="Arial"/>
                <a:cs typeface="Arial"/>
                <a:sym typeface="Arial"/>
              </a:rPr>
              <a:t>6</a:t>
            </a:r>
            <a:r>
              <a:rPr lang="x-none" sz="1600" b="0" i="0" u="none" strike="noStrike" cap="none">
                <a:solidFill>
                  <a:schemeClr val="dk1"/>
                </a:solidFill>
                <a:latin typeface="Arial"/>
                <a:ea typeface="Arial"/>
                <a:cs typeface="Arial"/>
                <a:sym typeface="Arial"/>
              </a:rPr>
              <a:t> מ/ש, ומסתו 9.1X10</a:t>
            </a:r>
            <a:r>
              <a:rPr lang="x-none" sz="1600" b="0" i="0" u="none" strike="noStrike" cap="none" baseline="30000">
                <a:solidFill>
                  <a:schemeClr val="dk1"/>
                </a:solidFill>
                <a:latin typeface="Arial"/>
                <a:ea typeface="Arial"/>
                <a:cs typeface="Arial"/>
                <a:sym typeface="Arial"/>
              </a:rPr>
              <a:t>-31</a:t>
            </a:r>
            <a:r>
              <a:rPr lang="x-none" sz="1600" b="0" i="0" u="none" strike="noStrike" cap="none">
                <a:solidFill>
                  <a:schemeClr val="dk1"/>
                </a:solidFill>
                <a:latin typeface="Arial"/>
                <a:ea typeface="Arial"/>
                <a:cs typeface="Arial"/>
                <a:sym typeface="Arial"/>
              </a:rPr>
              <a:t> ק"ג?</a:t>
            </a:r>
          </a:p>
          <a:p>
            <a:pPr marL="342900" marR="0" lvl="0" indent="-342900" algn="r" rtl="1">
              <a:spcBef>
                <a:spcPts val="320"/>
              </a:spcBef>
              <a:spcAft>
                <a:spcPts val="0"/>
              </a:spcAft>
              <a:buClr>
                <a:srgbClr val="E36C09"/>
              </a:buClr>
              <a:buSzPct val="110000"/>
              <a:buFont typeface="Questrial"/>
              <a:buAutoNum type="arabicPeriod"/>
            </a:pPr>
            <a:r>
              <a:rPr lang="x-none" sz="1600" b="0" i="0" u="none" strike="noStrike" cap="none">
                <a:solidFill>
                  <a:schemeClr val="dk1"/>
                </a:solidFill>
                <a:latin typeface="Arial"/>
                <a:ea typeface="Arial"/>
                <a:cs typeface="Arial"/>
                <a:sym typeface="Arial"/>
              </a:rPr>
              <a:t>מה גודלו של הכוח הצנטריפטלי המושך את כדור הארץ אל השמש? </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רדיוס הסיבוב של כדור הארץ סביב השמש הוא 150X10</a:t>
            </a:r>
            <a:r>
              <a:rPr lang="x-none" sz="1600" b="0" i="0" u="none" strike="noStrike" cap="none" baseline="30000">
                <a:solidFill>
                  <a:schemeClr val="dk1"/>
                </a:solidFill>
                <a:latin typeface="Arial"/>
                <a:ea typeface="Arial"/>
                <a:cs typeface="Arial"/>
                <a:sym typeface="Arial"/>
              </a:rPr>
              <a:t>6</a:t>
            </a:r>
            <a:r>
              <a:rPr lang="x-none" sz="1600" b="0" i="0" u="none" strike="noStrike" cap="none">
                <a:solidFill>
                  <a:schemeClr val="dk1"/>
                </a:solidFill>
                <a:latin typeface="Arial"/>
                <a:ea typeface="Arial"/>
                <a:cs typeface="Arial"/>
                <a:sym typeface="Arial"/>
              </a:rPr>
              <a:t> ק"מ ומסתו 5.9X10</a:t>
            </a:r>
            <a:r>
              <a:rPr lang="x-none" sz="1600" b="0" i="0" u="none" strike="noStrike" cap="none" baseline="30000">
                <a:solidFill>
                  <a:schemeClr val="dk1"/>
                </a:solidFill>
                <a:latin typeface="Arial"/>
                <a:ea typeface="Arial"/>
                <a:cs typeface="Arial"/>
                <a:sym typeface="Arial"/>
              </a:rPr>
              <a:t>24 </a:t>
            </a:r>
            <a:r>
              <a:rPr lang="x-none" sz="1600" b="0" i="0" u="none" strike="noStrike" cap="none">
                <a:solidFill>
                  <a:schemeClr val="dk1"/>
                </a:solidFill>
                <a:latin typeface="Arial"/>
                <a:ea typeface="Arial"/>
                <a:cs typeface="Arial"/>
                <a:sym typeface="Arial"/>
              </a:rPr>
              <a:t>ק"ג.</a:t>
            </a:r>
          </a:p>
          <a:p>
            <a:pPr marL="342900" marR="0" lvl="0" indent="-342900" algn="r" rtl="1">
              <a:spcBef>
                <a:spcPts val="320"/>
              </a:spcBef>
              <a:buClr>
                <a:srgbClr val="E36C09"/>
              </a:buClr>
              <a:buSzPct val="110000"/>
              <a:buFont typeface="Questrial"/>
              <a:buAutoNum type="arabicPeriod"/>
            </a:pPr>
            <a:r>
              <a:rPr lang="x-none" sz="1600" b="0" i="0" u="none" strike="noStrike" cap="none">
                <a:solidFill>
                  <a:schemeClr val="dk1"/>
                </a:solidFill>
                <a:latin typeface="Arial"/>
                <a:ea typeface="Arial"/>
                <a:cs typeface="Arial"/>
                <a:sym typeface="Arial"/>
              </a:rPr>
              <a:t>מהו היחס בין הכוחות?</a:t>
            </a:r>
          </a:p>
        </p:txBody>
      </p:sp>
      <p:grpSp>
        <p:nvGrpSpPr>
          <p:cNvPr id="443" name="Shape 443"/>
          <p:cNvGrpSpPr/>
          <p:nvPr/>
        </p:nvGrpSpPr>
        <p:grpSpPr>
          <a:xfrm>
            <a:off x="447675" y="3008696"/>
            <a:ext cx="3810000" cy="2998392"/>
            <a:chOff x="3098800" y="2654300"/>
            <a:chExt cx="3810000" cy="2998392"/>
          </a:xfrm>
        </p:grpSpPr>
        <p:pic>
          <p:nvPicPr>
            <p:cNvPr id="444" name="Shape 444"/>
            <p:cNvPicPr preferRelativeResize="0"/>
            <p:nvPr/>
          </p:nvPicPr>
          <p:blipFill rotWithShape="1">
            <a:blip r:embed="rId3">
              <a:alphaModFix/>
            </a:blip>
            <a:srcRect/>
            <a:stretch/>
          </p:blipFill>
          <p:spPr>
            <a:xfrm>
              <a:off x="3098800" y="2654300"/>
              <a:ext cx="3810000" cy="2857500"/>
            </a:xfrm>
            <a:prstGeom prst="rect">
              <a:avLst/>
            </a:prstGeom>
            <a:noFill/>
            <a:ln>
              <a:noFill/>
            </a:ln>
          </p:spPr>
        </p:pic>
        <p:sp>
          <p:nvSpPr>
            <p:cNvPr id="445" name="Shape 445"/>
            <p:cNvSpPr/>
            <p:nvPr/>
          </p:nvSpPr>
          <p:spPr>
            <a:xfrm>
              <a:off x="3098800" y="5391092"/>
              <a:ext cx="3806700" cy="261600"/>
            </a:xfrm>
            <a:prstGeom prst="rect">
              <a:avLst/>
            </a:prstGeom>
            <a:noFill/>
            <a:ln>
              <a:noFill/>
            </a:ln>
          </p:spPr>
          <p:txBody>
            <a:bodyPr lIns="91425" tIns="45700" rIns="91425" bIns="45700" anchor="t" anchorCtr="0">
              <a:noAutofit/>
            </a:bodyPr>
            <a:lstStyle/>
            <a:p>
              <a:pPr marL="0" marR="0" lvl="0" indent="0" algn="l" rtl="1">
                <a:spcBef>
                  <a:spcPts val="0"/>
                </a:spcBef>
                <a:buSzPct val="25000"/>
                <a:buNone/>
              </a:pPr>
              <a:r>
                <a:rPr lang="x-none" sz="1050" i="1">
                  <a:solidFill>
                    <a:schemeClr val="dk1"/>
                  </a:solidFill>
                  <a:latin typeface="Questrial"/>
                  <a:ea typeface="Questrial"/>
                  <a:cs typeface="Questrial"/>
                  <a:sym typeface="Questrial"/>
                </a:rPr>
                <a:t>Image courtesy of cooldesign at FreeDigitalPhotos.net</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פתרון 2</a:t>
            </a:r>
          </a:p>
        </p:txBody>
      </p:sp>
      <p:sp>
        <p:nvSpPr>
          <p:cNvPr id="451" name="Shape 451"/>
          <p:cNvSpPr txBox="1">
            <a:spLocks noGrp="1"/>
          </p:cNvSpPr>
          <p:nvPr>
            <p:ph type="body" idx="1"/>
          </p:nvPr>
        </p:nvSpPr>
        <p:spPr>
          <a:xfrm>
            <a:off x="558602" y="747166"/>
            <a:ext cx="8236500" cy="4569300"/>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על פי אחד המודלים המוקדמים</a:t>
            </a:r>
            <a:r>
              <a:rPr lang="x-none" sz="1600" b="0" i="0" u="none" strike="noStrike" cap="none">
                <a:solidFill>
                  <a:srgbClr val="0070C0"/>
                </a:solidFill>
                <a:latin typeface="Arial"/>
                <a:ea typeface="Arial"/>
                <a:cs typeface="Arial"/>
                <a:sym typeface="Arial"/>
              </a:rPr>
              <a:t> </a:t>
            </a:r>
            <a:r>
              <a:rPr lang="x-none" sz="1600" b="0" i="0" u="none" strike="noStrike" cap="none">
                <a:solidFill>
                  <a:schemeClr val="dk1"/>
                </a:solidFill>
                <a:latin typeface="Arial"/>
                <a:ea typeface="Arial"/>
                <a:cs typeface="Arial"/>
                <a:sym typeface="Arial"/>
              </a:rPr>
              <a:t>של האטום, האלקטרון (השלילי) מתואר כנע סביב הגרעין (החיובי) במסלול מעגלי בעל רדיוס של 0.5X10</a:t>
            </a:r>
            <a:r>
              <a:rPr lang="x-none" sz="1600" b="0" i="0" u="none" strike="noStrike" cap="none" baseline="30000">
                <a:solidFill>
                  <a:schemeClr val="dk1"/>
                </a:solidFill>
                <a:latin typeface="Arial"/>
                <a:ea typeface="Arial"/>
                <a:cs typeface="Arial"/>
                <a:sym typeface="Arial"/>
              </a:rPr>
              <a:t>-10</a:t>
            </a:r>
            <a:r>
              <a:rPr lang="x-none" sz="1600" b="0" i="0" u="none" strike="noStrike" cap="none">
                <a:solidFill>
                  <a:schemeClr val="dk1"/>
                </a:solidFill>
                <a:latin typeface="Arial"/>
                <a:ea typeface="Arial"/>
                <a:cs typeface="Arial"/>
                <a:sym typeface="Arial"/>
              </a:rPr>
              <a:t> m. </a:t>
            </a:r>
          </a:p>
          <a:p>
            <a:pPr marL="0" marR="0" lvl="0" indent="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342900" marR="0" lvl="0" indent="-342900" algn="r" rtl="1">
              <a:spcBef>
                <a:spcPts val="320"/>
              </a:spcBef>
              <a:spcAft>
                <a:spcPts val="0"/>
              </a:spcAft>
              <a:buClr>
                <a:srgbClr val="E36C09"/>
              </a:buClr>
              <a:buSzPct val="110000"/>
              <a:buFont typeface="Questrial"/>
              <a:buAutoNum type="arabicPeriod"/>
            </a:pPr>
            <a:r>
              <a:rPr lang="x-none" sz="1600" b="0" i="0" u="none" strike="noStrike" cap="none">
                <a:solidFill>
                  <a:schemeClr val="dk1"/>
                </a:solidFill>
                <a:latin typeface="Arial"/>
                <a:ea typeface="Arial"/>
                <a:cs typeface="Arial"/>
                <a:sym typeface="Arial"/>
              </a:rPr>
              <a:t>מה גודלו של כוח זה אם האלקטרון נע במהירות של 2.3X10</a:t>
            </a:r>
            <a:r>
              <a:rPr lang="x-none" sz="1600" b="0" i="0" u="none" strike="noStrike" cap="none" baseline="30000">
                <a:solidFill>
                  <a:schemeClr val="dk1"/>
                </a:solidFill>
                <a:latin typeface="Arial"/>
                <a:ea typeface="Arial"/>
                <a:cs typeface="Arial"/>
                <a:sym typeface="Arial"/>
              </a:rPr>
              <a:t>6</a:t>
            </a:r>
            <a:r>
              <a:rPr lang="x-none" sz="1600" b="0" i="0" u="none" strike="noStrike" cap="none">
                <a:solidFill>
                  <a:schemeClr val="dk1"/>
                </a:solidFill>
                <a:latin typeface="Arial"/>
                <a:ea typeface="Arial"/>
                <a:cs typeface="Arial"/>
                <a:sym typeface="Arial"/>
              </a:rPr>
              <a:t> מ/ש, ומסתו 9.1X10</a:t>
            </a:r>
            <a:r>
              <a:rPr lang="x-none" sz="1600" b="0" i="0" u="none" strike="noStrike" cap="none" baseline="30000">
                <a:solidFill>
                  <a:schemeClr val="dk1"/>
                </a:solidFill>
                <a:latin typeface="Arial"/>
                <a:ea typeface="Arial"/>
                <a:cs typeface="Arial"/>
                <a:sym typeface="Arial"/>
              </a:rPr>
              <a:t>-31</a:t>
            </a:r>
            <a:r>
              <a:rPr lang="x-none" sz="1600" b="0" i="0" u="none" strike="noStrike" cap="none">
                <a:solidFill>
                  <a:schemeClr val="dk1"/>
                </a:solidFill>
                <a:latin typeface="Arial"/>
                <a:ea typeface="Arial"/>
                <a:cs typeface="Arial"/>
                <a:sym typeface="Arial"/>
              </a:rPr>
              <a:t> ק"ג?</a:t>
            </a:r>
          </a:p>
          <a:p>
            <a:pPr marL="266700" marR="0" lvl="0" indent="-266700" algn="r" rtl="1">
              <a:spcBef>
                <a:spcPts val="32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הכוח הצנטריפטלי הפועל על גוף הנע בתנועה מעגלית קצובה הוא:</a:t>
            </a:r>
          </a:p>
          <a:p>
            <a:pPr marL="0" marR="0" lvl="0" indent="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לכן:</a:t>
            </a:r>
          </a:p>
          <a:p>
            <a:pPr marL="0" marR="0" lvl="0" indent="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spcBef>
                <a:spcPts val="320"/>
              </a:spcBef>
              <a:buClr>
                <a:srgbClr val="E36C09"/>
              </a:buClr>
              <a:buSzPct val="25000"/>
              <a:buFont typeface="Questrial"/>
              <a:buNone/>
            </a:pPr>
            <a:endParaRPr sz="1600" b="0" i="0" u="none" strike="noStrike" cap="none">
              <a:solidFill>
                <a:schemeClr val="dk1"/>
              </a:solidFill>
              <a:latin typeface="Arial"/>
              <a:ea typeface="Arial"/>
              <a:cs typeface="Arial"/>
              <a:sym typeface="Arial"/>
            </a:endParaRPr>
          </a:p>
        </p:txBody>
      </p:sp>
      <p:pic>
        <p:nvPicPr>
          <p:cNvPr id="452" name="Shape 452"/>
          <p:cNvPicPr preferRelativeResize="0"/>
          <p:nvPr/>
        </p:nvPicPr>
        <p:blipFill rotWithShape="1">
          <a:blip r:embed="rId3">
            <a:alphaModFix/>
          </a:blip>
          <a:srcRect/>
          <a:stretch/>
        </p:blipFill>
        <p:spPr>
          <a:xfrm>
            <a:off x="1995488" y="2447925"/>
            <a:ext cx="1108200" cy="705000"/>
          </a:xfrm>
          <a:prstGeom prst="rect">
            <a:avLst/>
          </a:prstGeom>
          <a:noFill/>
          <a:ln>
            <a:noFill/>
          </a:ln>
        </p:spPr>
      </p:pic>
      <p:pic>
        <p:nvPicPr>
          <p:cNvPr id="453" name="Shape 453"/>
          <p:cNvPicPr preferRelativeResize="0"/>
          <p:nvPr/>
        </p:nvPicPr>
        <p:blipFill rotWithShape="1">
          <a:blip r:embed="rId4">
            <a:alphaModFix/>
          </a:blip>
          <a:srcRect/>
          <a:stretch/>
        </p:blipFill>
        <p:spPr>
          <a:xfrm>
            <a:off x="1946275" y="3482975"/>
            <a:ext cx="4732200" cy="705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פתרון 2 המשך</a:t>
            </a:r>
          </a:p>
        </p:txBody>
      </p:sp>
      <p:sp>
        <p:nvSpPr>
          <p:cNvPr id="459" name="Shape 459"/>
          <p:cNvSpPr txBox="1">
            <a:spLocks noGrp="1"/>
          </p:cNvSpPr>
          <p:nvPr>
            <p:ph type="body" idx="1"/>
          </p:nvPr>
        </p:nvSpPr>
        <p:spPr>
          <a:xfrm>
            <a:off x="209550" y="709066"/>
            <a:ext cx="8566500" cy="5139300"/>
          </a:xfrm>
          <a:prstGeom prst="rect">
            <a:avLst/>
          </a:prstGeom>
          <a:noFill/>
          <a:ln>
            <a:noFill/>
          </a:ln>
        </p:spPr>
        <p:txBody>
          <a:bodyPr lIns="91425" tIns="45700" rIns="91425" bIns="45700" anchor="t" anchorCtr="0">
            <a:noAutofit/>
          </a:bodyPr>
          <a:lstStyle/>
          <a:p>
            <a:pPr marL="342900" marR="0" lvl="0" indent="-342900" algn="r" rtl="1">
              <a:spcBef>
                <a:spcPts val="0"/>
              </a:spcBef>
              <a:spcAft>
                <a:spcPts val="0"/>
              </a:spcAft>
              <a:buClr>
                <a:srgbClr val="E36C09"/>
              </a:buClr>
              <a:buSzPct val="110000"/>
              <a:buFont typeface="Questrial"/>
              <a:buAutoNum type="arabicPeriod" startAt="2"/>
            </a:pPr>
            <a:r>
              <a:rPr lang="x-none" sz="1600" b="0" i="0" u="none" strike="noStrike" cap="none">
                <a:solidFill>
                  <a:schemeClr val="dk1"/>
                </a:solidFill>
                <a:latin typeface="Arial"/>
                <a:ea typeface="Arial"/>
                <a:cs typeface="Arial"/>
                <a:sym typeface="Arial"/>
              </a:rPr>
              <a:t>מה גודלו של הכוח הצנטריפטלי המושך את כדור הארץ אל השמש? </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רדיוס הסיבוב של כדור הארץ סביב השמש הוא 150X10</a:t>
            </a:r>
            <a:r>
              <a:rPr lang="x-none" sz="1600" b="0" i="0" u="none" strike="noStrike" cap="none" baseline="30000">
                <a:solidFill>
                  <a:schemeClr val="dk1"/>
                </a:solidFill>
                <a:latin typeface="Arial"/>
                <a:ea typeface="Arial"/>
                <a:cs typeface="Arial"/>
                <a:sym typeface="Arial"/>
              </a:rPr>
              <a:t>6</a:t>
            </a:r>
            <a:r>
              <a:rPr lang="x-none" sz="1600" b="0" i="0" u="none" strike="noStrike" cap="none">
                <a:solidFill>
                  <a:schemeClr val="dk1"/>
                </a:solidFill>
                <a:latin typeface="Arial"/>
                <a:ea typeface="Arial"/>
                <a:cs typeface="Arial"/>
                <a:sym typeface="Arial"/>
              </a:rPr>
              <a:t> ק"מ ומסתו 5.9X10</a:t>
            </a:r>
            <a:r>
              <a:rPr lang="x-none" sz="1600" b="0" i="0" u="none" strike="noStrike" cap="none" baseline="30000">
                <a:solidFill>
                  <a:schemeClr val="dk1"/>
                </a:solidFill>
                <a:latin typeface="Arial"/>
                <a:ea typeface="Arial"/>
                <a:cs typeface="Arial"/>
                <a:sym typeface="Arial"/>
              </a:rPr>
              <a:t>24 </a:t>
            </a:r>
            <a:r>
              <a:rPr lang="x-none" sz="1600" b="0" i="0" u="none" strike="noStrike" cap="none">
                <a:solidFill>
                  <a:schemeClr val="dk1"/>
                </a:solidFill>
                <a:latin typeface="Arial"/>
                <a:ea typeface="Arial"/>
                <a:cs typeface="Arial"/>
                <a:sym typeface="Arial"/>
              </a:rPr>
              <a:t>ק"ג.</a:t>
            </a:r>
          </a:p>
          <a:p>
            <a:pPr marL="0" marR="0" lvl="0" indent="0" algn="r" rtl="1">
              <a:spcBef>
                <a:spcPts val="32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      הניחו שזמן המחזור של כדור הארץ סביב השמש שווה ל- 365 ימים.</a:t>
            </a: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ידוע לנו:</a:t>
            </a:r>
          </a:p>
          <a:p>
            <a:pPr marL="0" marR="0" lvl="0" indent="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נחשב את המהירות הזוויתית:</a:t>
            </a: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ולכן הכוח הצנטריפטלי הוא (נהפוך את המרחק למטרים):</a:t>
            </a: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buClr>
                <a:srgbClr val="E36C09"/>
              </a:buClr>
              <a:buSzPct val="110000"/>
              <a:buFont typeface="Questrial"/>
              <a:buNone/>
            </a:pPr>
            <a:endParaRPr sz="1600" b="0" i="0" u="none" strike="noStrike" cap="none">
              <a:solidFill>
                <a:schemeClr val="dk1"/>
              </a:solidFill>
              <a:latin typeface="Arial"/>
              <a:ea typeface="Arial"/>
              <a:cs typeface="Arial"/>
              <a:sym typeface="Arial"/>
            </a:endParaRPr>
          </a:p>
        </p:txBody>
      </p:sp>
      <p:pic>
        <p:nvPicPr>
          <p:cNvPr id="460" name="Shape 460"/>
          <p:cNvPicPr preferRelativeResize="0"/>
          <p:nvPr/>
        </p:nvPicPr>
        <p:blipFill rotWithShape="1">
          <a:blip r:embed="rId3">
            <a:alphaModFix/>
          </a:blip>
          <a:srcRect/>
          <a:stretch/>
        </p:blipFill>
        <p:spPr>
          <a:xfrm>
            <a:off x="1722438" y="5295900"/>
            <a:ext cx="6422400" cy="438300"/>
          </a:xfrm>
          <a:prstGeom prst="rect">
            <a:avLst/>
          </a:prstGeom>
          <a:noFill/>
          <a:ln>
            <a:noFill/>
          </a:ln>
        </p:spPr>
      </p:pic>
      <p:pic>
        <p:nvPicPr>
          <p:cNvPr id="461" name="Shape 461"/>
          <p:cNvPicPr preferRelativeResize="0"/>
          <p:nvPr/>
        </p:nvPicPr>
        <p:blipFill rotWithShape="1">
          <a:blip r:embed="rId4">
            <a:alphaModFix/>
          </a:blip>
          <a:srcRect/>
          <a:stretch/>
        </p:blipFill>
        <p:spPr>
          <a:xfrm>
            <a:off x="1749425" y="3319462"/>
            <a:ext cx="4017900" cy="696900"/>
          </a:xfrm>
          <a:prstGeom prst="rect">
            <a:avLst/>
          </a:prstGeom>
          <a:solidFill>
            <a:schemeClr val="lt1"/>
          </a:solidFill>
          <a:ln>
            <a:noFill/>
          </a:ln>
        </p:spPr>
      </p:pic>
      <p:pic>
        <p:nvPicPr>
          <p:cNvPr id="462" name="Shape 462"/>
          <p:cNvPicPr preferRelativeResize="0"/>
          <p:nvPr/>
        </p:nvPicPr>
        <p:blipFill rotWithShape="1">
          <a:blip r:embed="rId5">
            <a:alphaModFix/>
          </a:blip>
          <a:srcRect/>
          <a:stretch/>
        </p:blipFill>
        <p:spPr>
          <a:xfrm>
            <a:off x="1577975" y="2057400"/>
            <a:ext cx="3183000" cy="705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פתרון 2 המשך</a:t>
            </a:r>
          </a:p>
        </p:txBody>
      </p:sp>
      <p:sp>
        <p:nvSpPr>
          <p:cNvPr id="468" name="Shape 468"/>
          <p:cNvSpPr txBox="1">
            <a:spLocks noGrp="1"/>
          </p:cNvSpPr>
          <p:nvPr>
            <p:ph type="body" idx="1"/>
          </p:nvPr>
        </p:nvSpPr>
        <p:spPr>
          <a:xfrm>
            <a:off x="539552" y="709066"/>
            <a:ext cx="8236500" cy="4569300"/>
          </a:xfrm>
          <a:prstGeom prst="rect">
            <a:avLst/>
          </a:prstGeom>
          <a:noFill/>
          <a:ln>
            <a:noFill/>
          </a:ln>
        </p:spPr>
        <p:txBody>
          <a:bodyPr lIns="91425" tIns="45700" rIns="91425" bIns="45700" anchor="t" anchorCtr="0">
            <a:noAutofit/>
          </a:bodyPr>
          <a:lstStyle/>
          <a:p>
            <a:pPr marL="342900" marR="0" lvl="0" indent="-342900" algn="r" rtl="1">
              <a:spcBef>
                <a:spcPts val="0"/>
              </a:spcBef>
              <a:spcAft>
                <a:spcPts val="0"/>
              </a:spcAft>
              <a:buClr>
                <a:srgbClr val="E36C09"/>
              </a:buClr>
              <a:buSzPct val="110000"/>
              <a:buFont typeface="Questrial"/>
              <a:buAutoNum type="arabicPeriod" startAt="3"/>
            </a:pPr>
            <a:r>
              <a:rPr lang="x-none" sz="1600" b="0" i="0" u="none" strike="noStrike" cap="none">
                <a:solidFill>
                  <a:schemeClr val="dk1"/>
                </a:solidFill>
                <a:latin typeface="Arial"/>
                <a:ea typeface="Arial"/>
                <a:cs typeface="Arial"/>
                <a:sym typeface="Arial"/>
              </a:rPr>
              <a:t>מהו היחס בין הכוחות?</a:t>
            </a:r>
          </a:p>
          <a:p>
            <a:pPr marL="266700" marR="0" lvl="0" indent="-266700" algn="r" rtl="1">
              <a:spcBef>
                <a:spcPts val="32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נחשב על פי נתוני הסעיפים הקודמים:</a:t>
            </a: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buClr>
                <a:srgbClr val="E36C09"/>
              </a:buClr>
              <a:buSzPct val="110000"/>
              <a:buFont typeface="Questrial"/>
              <a:buNone/>
            </a:pPr>
            <a:endParaRPr sz="1600" b="0" i="0" u="none" strike="noStrike" cap="none">
              <a:solidFill>
                <a:schemeClr val="dk1"/>
              </a:solidFill>
              <a:latin typeface="Arial"/>
              <a:ea typeface="Arial"/>
              <a:cs typeface="Arial"/>
              <a:sym typeface="Arial"/>
            </a:endParaRPr>
          </a:p>
        </p:txBody>
      </p:sp>
      <p:pic>
        <p:nvPicPr>
          <p:cNvPr id="469" name="Shape 469"/>
          <p:cNvPicPr preferRelativeResize="0"/>
          <p:nvPr/>
        </p:nvPicPr>
        <p:blipFill rotWithShape="1">
          <a:blip r:embed="rId3">
            <a:alphaModFix/>
          </a:blip>
          <a:srcRect/>
          <a:stretch/>
        </p:blipFill>
        <p:spPr>
          <a:xfrm>
            <a:off x="2114550" y="1974849"/>
            <a:ext cx="5191500" cy="1006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a:t>כביש אופקי - </a:t>
            </a:r>
            <a:r>
              <a:rPr lang="x-none" sz="4400" b="0" i="0" u="none" strike="noStrike" cap="none">
                <a:solidFill>
                  <a:schemeClr val="dk2"/>
                </a:solidFill>
                <a:latin typeface="Arial"/>
                <a:ea typeface="Arial"/>
                <a:cs typeface="Arial"/>
                <a:sym typeface="Arial"/>
              </a:rPr>
              <a:t>כוח חיכוך סטטי</a:t>
            </a:r>
          </a:p>
        </p:txBody>
      </p:sp>
      <p:pic>
        <p:nvPicPr>
          <p:cNvPr id="475" name="Shape 475"/>
          <p:cNvPicPr preferRelativeResize="0">
            <a:picLocks noGrp="1"/>
          </p:cNvPicPr>
          <p:nvPr>
            <p:ph type="body" idx="1"/>
          </p:nvPr>
        </p:nvPicPr>
        <p:blipFill rotWithShape="1">
          <a:blip r:embed="rId3">
            <a:alphaModFix/>
          </a:blip>
          <a:srcRect/>
          <a:stretch/>
        </p:blipFill>
        <p:spPr>
          <a:xfrm>
            <a:off x="1555750" y="1600200"/>
            <a:ext cx="6034087" cy="452596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00" scaled="0"/>
        </a:gradFill>
        <a:effectLst/>
      </p:bgPr>
    </p:bg>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457200" y="274637"/>
            <a:ext cx="8229600" cy="1143000"/>
          </a:xfrm>
          <a:prstGeom prst="rect">
            <a:avLst/>
          </a:prstGeom>
          <a:gradFill>
            <a:gsLst>
              <a:gs pos="0">
                <a:srgbClr val="6A8284"/>
              </a:gs>
              <a:gs pos="29000">
                <a:srgbClr val="99BDBF"/>
              </a:gs>
              <a:gs pos="100000">
                <a:srgbClr val="B8E2E5"/>
              </a:gs>
            </a:gsLst>
            <a:lin ang="5400000" scaled="0"/>
          </a:grad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sz="4400" b="0" i="0" u="none" strike="noStrike" cap="none">
                <a:solidFill>
                  <a:srgbClr val="FFFF00"/>
                </a:solidFill>
                <a:latin typeface="Arial"/>
                <a:ea typeface="Arial"/>
                <a:cs typeface="Arial"/>
                <a:sym typeface="Arial"/>
              </a:rPr>
              <a:t>כביש אופקי (מטבע)</a:t>
            </a:r>
          </a:p>
        </p:txBody>
      </p:sp>
      <p:sp>
        <p:nvSpPr>
          <p:cNvPr id="481" name="Shape 481"/>
          <p:cNvSpPr txBox="1">
            <a:spLocks noGrp="1"/>
          </p:cNvSpPr>
          <p:nvPr>
            <p:ph type="body" idx="1"/>
          </p:nvPr>
        </p:nvSpPr>
        <p:spPr>
          <a:xfrm>
            <a:off x="3851919" y="5877271"/>
            <a:ext cx="1234479" cy="676671"/>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Clr>
                <a:schemeClr val="dk1"/>
              </a:buClr>
              <a:buSzPct val="25000"/>
              <a:buFont typeface="Arial"/>
              <a:buNone/>
            </a:pPr>
            <a:r>
              <a:rPr lang="x-none" sz="3200" b="0" i="0" u="sng" strike="noStrike" cap="none">
                <a:solidFill>
                  <a:schemeClr val="hlink"/>
                </a:solidFill>
                <a:latin typeface="Arial"/>
                <a:ea typeface="Arial"/>
                <a:cs typeface="Arial"/>
                <a:sym typeface="Arial"/>
                <a:hlinkClick r:id="rId3"/>
              </a:rPr>
              <a:t>שולחן</a:t>
            </a:r>
          </a:p>
          <a:p>
            <a:pPr marL="342900" marR="0" lvl="0" indent="-342900" algn="r" rtl="1">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342900" algn="r" rtl="1">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pic>
        <p:nvPicPr>
          <p:cNvPr id="482" name="Shape 482"/>
          <p:cNvPicPr preferRelativeResize="0"/>
          <p:nvPr/>
        </p:nvPicPr>
        <p:blipFill rotWithShape="1">
          <a:blip r:embed="rId4">
            <a:alphaModFix/>
          </a:blip>
          <a:srcRect/>
          <a:stretch/>
        </p:blipFill>
        <p:spPr>
          <a:xfrm>
            <a:off x="1691680" y="1844824"/>
            <a:ext cx="6049117" cy="385149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תרגיל 4 – סחרחרה</a:t>
            </a:r>
          </a:p>
        </p:txBody>
      </p:sp>
      <p:sp>
        <p:nvSpPr>
          <p:cNvPr id="488" name="Shape 488"/>
          <p:cNvSpPr txBox="1">
            <a:spLocks noGrp="1"/>
          </p:cNvSpPr>
          <p:nvPr>
            <p:ph type="body" idx="1"/>
          </p:nvPr>
        </p:nvSpPr>
        <p:spPr>
          <a:xfrm>
            <a:off x="219075" y="709066"/>
            <a:ext cx="8556900" cy="5905499"/>
          </a:xfrm>
          <a:prstGeom prst="rect">
            <a:avLst/>
          </a:prstGeom>
          <a:noFill/>
          <a:ln>
            <a:noFill/>
          </a:ln>
        </p:spPr>
        <p:txBody>
          <a:bodyPr lIns="91425" tIns="45700" rIns="91425" bIns="45700" anchor="t" anchorCtr="0">
            <a:noAutofit/>
          </a:bodyPr>
          <a:lstStyle/>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שני אנשים עומדים על סחרחרה שרדיוסה R=5m, המשלימה סיבוב אחד ב- 8 שניות.</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    הראשון נמצא על שפת הסחרחרה והשני במרחק של 2.5m מציר הסיבוב.</a:t>
            </a: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א. מהו ערכו המינימאלי של מקדם החיכוך הנדרש כדי שהאיש, הנמצא על שפתה, לא יינתק ממנה? </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ב. תאוצתו של מי גדולה יותר? פי כמה? </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ג. למי משניהם מהירות </a:t>
            </a:r>
            <a:r>
              <a:rPr lang="x-none" sz="1600" b="1" i="0" u="none" strike="noStrike" cap="none">
                <a:solidFill>
                  <a:schemeClr val="dk1"/>
                </a:solidFill>
                <a:latin typeface="Arial"/>
                <a:ea typeface="Arial"/>
                <a:cs typeface="Arial"/>
                <a:sym typeface="Arial"/>
              </a:rPr>
              <a:t>קווית</a:t>
            </a:r>
            <a:r>
              <a:rPr lang="x-none" sz="1600" b="0" i="0" u="none" strike="noStrike" cap="none">
                <a:solidFill>
                  <a:schemeClr val="dk1"/>
                </a:solidFill>
                <a:latin typeface="Arial"/>
                <a:ea typeface="Arial"/>
                <a:cs typeface="Arial"/>
                <a:sym typeface="Arial"/>
              </a:rPr>
              <a:t> גדולה יותר? פי כמה? </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ד. למי משניהם מהירות </a:t>
            </a:r>
            <a:r>
              <a:rPr lang="x-none" sz="1600" b="1" i="0" u="none" strike="noStrike" cap="none">
                <a:solidFill>
                  <a:schemeClr val="dk1"/>
                </a:solidFill>
                <a:latin typeface="Arial"/>
                <a:ea typeface="Arial"/>
                <a:cs typeface="Arial"/>
                <a:sym typeface="Arial"/>
              </a:rPr>
              <a:t>זוויתית</a:t>
            </a:r>
            <a:r>
              <a:rPr lang="x-none" sz="1600" b="0" i="0" u="none" strike="noStrike" cap="none">
                <a:solidFill>
                  <a:schemeClr val="dk1"/>
                </a:solidFill>
                <a:latin typeface="Arial"/>
                <a:ea typeface="Arial"/>
                <a:cs typeface="Arial"/>
                <a:sym typeface="Arial"/>
              </a:rPr>
              <a:t> גדולה יותר? פי כמה? </a:t>
            </a:r>
          </a:p>
          <a:p>
            <a:pPr marL="266700" marR="0" lvl="0" indent="-266700" algn="r" rtl="1">
              <a:spcBef>
                <a:spcPts val="320"/>
              </a:spcBef>
              <a:buClr>
                <a:srgbClr val="E36C09"/>
              </a:buClr>
              <a:buSzPct val="110000"/>
              <a:buFont typeface="Questrial"/>
              <a:buNone/>
            </a:pPr>
            <a:endParaRPr sz="1600" b="0" i="0" u="none" strike="noStrike" cap="none">
              <a:solidFill>
                <a:schemeClr val="dk1"/>
              </a:solidFill>
              <a:latin typeface="Arial"/>
              <a:ea typeface="Arial"/>
              <a:cs typeface="Arial"/>
              <a:sym typeface="Arial"/>
            </a:endParaRPr>
          </a:p>
        </p:txBody>
      </p:sp>
      <p:pic>
        <p:nvPicPr>
          <p:cNvPr id="489" name="Shape 489"/>
          <p:cNvPicPr preferRelativeResize="0"/>
          <p:nvPr/>
        </p:nvPicPr>
        <p:blipFill rotWithShape="1">
          <a:blip r:embed="rId3">
            <a:alphaModFix/>
          </a:blip>
          <a:srcRect/>
          <a:stretch/>
        </p:blipFill>
        <p:spPr>
          <a:xfrm>
            <a:off x="2229591" y="2320141"/>
            <a:ext cx="5096400" cy="1978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12" scaled="0"/>
        </a:gradFill>
        <a:effectLst/>
      </p:bgPr>
    </p:bg>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74637"/>
            <a:ext cx="8229600" cy="1143000"/>
          </a:xfrm>
          <a:prstGeom prst="rect">
            <a:avLst/>
          </a:prstGeom>
          <a:gradFill>
            <a:gsLst>
              <a:gs pos="0">
                <a:srgbClr val="6A8284"/>
              </a:gs>
              <a:gs pos="29000">
                <a:srgbClr val="99BDBF"/>
              </a:gs>
              <a:gs pos="100000">
                <a:srgbClr val="B8E2E5"/>
              </a:gs>
            </a:gsLst>
            <a:lin ang="5400012" scaled="0"/>
          </a:grad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sz="4400" b="0" i="0" u="none" strike="noStrike" cap="none">
                <a:solidFill>
                  <a:srgbClr val="FFFF00"/>
                </a:solidFill>
                <a:latin typeface="Arial"/>
                <a:ea typeface="Arial"/>
                <a:cs typeface="Arial"/>
                <a:sym typeface="Arial"/>
              </a:rPr>
              <a:t>תנועה מעגלית</a:t>
            </a:r>
          </a:p>
        </p:txBody>
      </p:sp>
      <p:sp>
        <p:nvSpPr>
          <p:cNvPr id="184" name="Shape 184"/>
          <p:cNvSpPr txBox="1"/>
          <p:nvPr/>
        </p:nvSpPr>
        <p:spPr>
          <a:xfrm>
            <a:off x="954300" y="2039900"/>
            <a:ext cx="7235400" cy="1246800"/>
          </a:xfrm>
          <a:prstGeom prst="rect">
            <a:avLst/>
          </a:prstGeom>
          <a:noFill/>
          <a:ln>
            <a:noFill/>
          </a:ln>
        </p:spPr>
        <p:txBody>
          <a:bodyPr lIns="91425" tIns="91425" rIns="91425" bIns="91425" anchor="t" anchorCtr="0">
            <a:noAutofit/>
          </a:bodyPr>
          <a:lstStyle/>
          <a:p>
            <a:pPr lvl="0" algn="ctr" rtl="1">
              <a:spcBef>
                <a:spcPts val="0"/>
              </a:spcBef>
              <a:buNone/>
            </a:pPr>
            <a:r>
              <a:rPr lang="x-none" sz="3600"/>
              <a:t>כל תנועה אפשר להציג כשילוב של תנועה בקו ישר ותנועה מעגלית</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פתרון תרגיל 4 – סחרחרה</a:t>
            </a:r>
          </a:p>
        </p:txBody>
      </p:sp>
      <p:sp>
        <p:nvSpPr>
          <p:cNvPr id="495" name="Shape 495"/>
          <p:cNvSpPr txBox="1">
            <a:spLocks noGrp="1"/>
          </p:cNvSpPr>
          <p:nvPr>
            <p:ph type="body" idx="1"/>
          </p:nvPr>
        </p:nvSpPr>
        <p:spPr>
          <a:xfrm>
            <a:off x="539552" y="709066"/>
            <a:ext cx="8236500" cy="5846099"/>
          </a:xfrm>
          <a:prstGeom prst="rect">
            <a:avLst/>
          </a:prstGeom>
          <a:noFill/>
          <a:ln>
            <a:noFill/>
          </a:ln>
        </p:spPr>
        <p:txBody>
          <a:bodyPr lIns="91425" tIns="45700" rIns="91425" bIns="45700" anchor="t" anchorCtr="0">
            <a:noAutofit/>
          </a:bodyPr>
          <a:lstStyle/>
          <a:p>
            <a:pPr marL="0" marR="0" lvl="0" indent="0" algn="r" rtl="1">
              <a:lnSpc>
                <a:spcPct val="150000"/>
              </a:lnSpc>
              <a:spcBef>
                <a:spcPts val="0"/>
              </a:spcBef>
              <a:spcAft>
                <a:spcPts val="0"/>
              </a:spcAft>
              <a:buClr>
                <a:srgbClr val="E36C09"/>
              </a:buClr>
              <a:buSzPct val="25000"/>
              <a:buFont typeface="Questrial"/>
              <a:buNone/>
            </a:pPr>
            <a:r>
              <a:rPr lang="x-none" sz="1600" b="1" i="0" u="none" strike="noStrike" cap="none">
                <a:solidFill>
                  <a:schemeClr val="dk1"/>
                </a:solidFill>
                <a:latin typeface="Arial"/>
                <a:ea typeface="Arial"/>
                <a:cs typeface="Arial"/>
                <a:sym typeface="Arial"/>
              </a:rPr>
              <a:t>א. </a:t>
            </a:r>
            <a:r>
              <a:rPr lang="x-none" sz="1600" b="1" i="0" u="sng" strike="noStrike" cap="none">
                <a:solidFill>
                  <a:schemeClr val="dk1"/>
                </a:solidFill>
                <a:latin typeface="Arial"/>
                <a:ea typeface="Arial"/>
                <a:cs typeface="Arial"/>
                <a:sym typeface="Arial"/>
              </a:rPr>
              <a:t>בכיוון האנכי</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    על פי החוק הראשון של ניוטון:</a:t>
            </a: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r>
              <a:rPr lang="x-none" sz="1600" b="1" i="0" u="none" strike="noStrike" cap="none">
                <a:solidFill>
                  <a:schemeClr val="dk1"/>
                </a:solidFill>
                <a:latin typeface="Arial"/>
                <a:ea typeface="Arial"/>
                <a:cs typeface="Arial"/>
                <a:sym typeface="Arial"/>
              </a:rPr>
              <a:t>   </a:t>
            </a:r>
            <a:r>
              <a:rPr lang="x-none" sz="1600" b="1" i="0" u="sng" strike="noStrike" cap="none">
                <a:solidFill>
                  <a:schemeClr val="dk1"/>
                </a:solidFill>
                <a:latin typeface="Arial"/>
                <a:ea typeface="Arial"/>
                <a:cs typeface="Arial"/>
                <a:sym typeface="Arial"/>
              </a:rPr>
              <a:t>בכיוון מרכז המעגל</a:t>
            </a:r>
          </a:p>
          <a:p>
            <a:pPr marL="0" marR="0" lvl="0" indent="0" algn="r" rtl="1">
              <a:lnSpc>
                <a:spcPct val="150000"/>
              </a:lnSpc>
              <a:spcBef>
                <a:spcPts val="0"/>
              </a:spcBef>
              <a:buClr>
                <a:srgbClr val="E36C09"/>
              </a:buClr>
              <a:buSzPct val="25000"/>
              <a:buFont typeface="Questrial"/>
              <a:buNone/>
            </a:pPr>
            <a:r>
              <a:rPr lang="x-none" sz="1600" b="0" i="0" u="none" strike="noStrike" cap="none">
                <a:solidFill>
                  <a:schemeClr val="dk1"/>
                </a:solidFill>
                <a:latin typeface="Arial"/>
                <a:ea typeface="Arial"/>
                <a:cs typeface="Arial"/>
                <a:sym typeface="Arial"/>
              </a:rPr>
              <a:t>    על פי החוק השני של ניוטון:</a:t>
            </a:r>
          </a:p>
        </p:txBody>
      </p:sp>
      <p:pic>
        <p:nvPicPr>
          <p:cNvPr id="496" name="Shape 496"/>
          <p:cNvPicPr preferRelativeResize="0"/>
          <p:nvPr/>
        </p:nvPicPr>
        <p:blipFill rotWithShape="1">
          <a:blip r:embed="rId3">
            <a:alphaModFix/>
          </a:blip>
          <a:srcRect/>
          <a:stretch/>
        </p:blipFill>
        <p:spPr>
          <a:xfrm>
            <a:off x="4046392" y="1135763"/>
            <a:ext cx="1383000" cy="779700"/>
          </a:xfrm>
          <a:prstGeom prst="rect">
            <a:avLst/>
          </a:prstGeom>
          <a:noFill/>
          <a:ln>
            <a:noFill/>
          </a:ln>
        </p:spPr>
      </p:pic>
      <p:pic>
        <p:nvPicPr>
          <p:cNvPr id="497" name="Shape 497"/>
          <p:cNvPicPr preferRelativeResize="0"/>
          <p:nvPr/>
        </p:nvPicPr>
        <p:blipFill rotWithShape="1">
          <a:blip r:embed="rId4">
            <a:alphaModFix/>
          </a:blip>
          <a:srcRect/>
          <a:stretch/>
        </p:blipFill>
        <p:spPr>
          <a:xfrm>
            <a:off x="5987823" y="2847603"/>
            <a:ext cx="2062200" cy="3332100"/>
          </a:xfrm>
          <a:prstGeom prst="rect">
            <a:avLst/>
          </a:prstGeom>
          <a:noFill/>
          <a:ln>
            <a:noFill/>
          </a:ln>
        </p:spPr>
      </p:pic>
      <p:grpSp>
        <p:nvGrpSpPr>
          <p:cNvPr id="498" name="Shape 498"/>
          <p:cNvGrpSpPr/>
          <p:nvPr/>
        </p:nvGrpSpPr>
        <p:grpSpPr>
          <a:xfrm>
            <a:off x="1220190" y="3056411"/>
            <a:ext cx="3912917" cy="2097808"/>
            <a:chOff x="1220190" y="3056411"/>
            <a:chExt cx="3912917" cy="2097808"/>
          </a:xfrm>
        </p:grpSpPr>
        <p:pic>
          <p:nvPicPr>
            <p:cNvPr id="499" name="Shape 499"/>
            <p:cNvPicPr preferRelativeResize="0"/>
            <p:nvPr/>
          </p:nvPicPr>
          <p:blipFill rotWithShape="1">
            <a:blip r:embed="rId5">
              <a:alphaModFix/>
            </a:blip>
            <a:srcRect/>
            <a:stretch/>
          </p:blipFill>
          <p:spPr>
            <a:xfrm>
              <a:off x="1220190" y="3056411"/>
              <a:ext cx="3909900" cy="1518000"/>
            </a:xfrm>
            <a:prstGeom prst="rect">
              <a:avLst/>
            </a:prstGeom>
            <a:noFill/>
            <a:ln>
              <a:noFill/>
            </a:ln>
          </p:spPr>
        </p:pic>
        <p:cxnSp>
          <p:nvCxnSpPr>
            <p:cNvPr id="500" name="Shape 500"/>
            <p:cNvCxnSpPr/>
            <p:nvPr/>
          </p:nvCxnSpPr>
          <p:spPr>
            <a:xfrm>
              <a:off x="4831276" y="4045301"/>
              <a:ext cx="2100" cy="704700"/>
            </a:xfrm>
            <a:prstGeom prst="straightConnector1">
              <a:avLst/>
            </a:prstGeom>
            <a:noFill/>
            <a:ln w="19050" cap="flat" cmpd="sng">
              <a:solidFill>
                <a:srgbClr val="000000"/>
              </a:solidFill>
              <a:prstDash val="solid"/>
              <a:round/>
              <a:headEnd type="none" w="med" len="med"/>
              <a:tailEnd type="triangle" w="lg" len="lg"/>
            </a:ln>
          </p:spPr>
        </p:cxnSp>
        <p:sp>
          <p:nvSpPr>
            <p:cNvPr id="501" name="Shape 501"/>
            <p:cNvSpPr txBox="1"/>
            <p:nvPr/>
          </p:nvSpPr>
          <p:spPr>
            <a:xfrm>
              <a:off x="4548125" y="4697019"/>
              <a:ext cx="498900" cy="4572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chemeClr val="dk1"/>
                </a:buClr>
                <a:buSzPct val="25000"/>
                <a:buFont typeface="Times New Roman"/>
                <a:buNone/>
              </a:pPr>
              <a:r>
                <a:rPr lang="x-none" sz="1600" b="0" i="0" u="none" strike="noStrike" cap="none">
                  <a:solidFill>
                    <a:schemeClr val="dk1"/>
                  </a:solidFill>
                  <a:latin typeface="Times New Roman"/>
                  <a:ea typeface="Times New Roman"/>
                  <a:cs typeface="Times New Roman"/>
                  <a:sym typeface="Times New Roman"/>
                </a:rPr>
                <a:t>mg</a:t>
              </a:r>
            </a:p>
          </p:txBody>
        </p:sp>
        <p:sp>
          <p:nvSpPr>
            <p:cNvPr id="502" name="Shape 502"/>
            <p:cNvSpPr txBox="1"/>
            <p:nvPr/>
          </p:nvSpPr>
          <p:spPr>
            <a:xfrm>
              <a:off x="4828307" y="3239318"/>
              <a:ext cx="304800" cy="391199"/>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chemeClr val="dk1"/>
                </a:buClr>
                <a:buSzPct val="25000"/>
                <a:buFont typeface="Times New Roman"/>
                <a:buNone/>
              </a:pPr>
              <a:r>
                <a:rPr lang="x-none" sz="1600" b="0" i="0" u="none" strike="noStrike" cap="none">
                  <a:solidFill>
                    <a:schemeClr val="dk1"/>
                  </a:solidFill>
                  <a:latin typeface="Times New Roman"/>
                  <a:ea typeface="Times New Roman"/>
                  <a:cs typeface="Times New Roman"/>
                  <a:sym typeface="Times New Roman"/>
                </a:rPr>
                <a:t>N</a:t>
              </a:r>
            </a:p>
          </p:txBody>
        </p:sp>
        <p:cxnSp>
          <p:nvCxnSpPr>
            <p:cNvPr id="503" name="Shape 503"/>
            <p:cNvCxnSpPr/>
            <p:nvPr/>
          </p:nvCxnSpPr>
          <p:spPr>
            <a:xfrm rot="10800000">
              <a:off x="4833255" y="3206482"/>
              <a:ext cx="0" cy="843000"/>
            </a:xfrm>
            <a:prstGeom prst="straightConnector1">
              <a:avLst/>
            </a:prstGeom>
            <a:noFill/>
            <a:ln w="19050" cap="flat" cmpd="sng">
              <a:solidFill>
                <a:srgbClr val="000000"/>
              </a:solidFill>
              <a:prstDash val="solid"/>
              <a:round/>
              <a:headEnd type="none" w="med" len="med"/>
              <a:tailEnd type="triangle" w="lg" len="lg"/>
            </a:ln>
          </p:spPr>
        </p:cxnSp>
        <p:sp>
          <p:nvSpPr>
            <p:cNvPr id="504" name="Shape 504"/>
            <p:cNvSpPr txBox="1"/>
            <p:nvPr/>
          </p:nvSpPr>
          <p:spPr>
            <a:xfrm>
              <a:off x="4139542" y="3666833"/>
              <a:ext cx="539400" cy="3912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chemeClr val="dk1"/>
                </a:buClr>
                <a:buSzPct val="25000"/>
                <a:buFont typeface="Times New Roman"/>
                <a:buNone/>
              </a:pPr>
              <a:r>
                <a:rPr lang="x-none" sz="1600" b="0" i="0" u="none" strike="noStrike" cap="none">
                  <a:solidFill>
                    <a:schemeClr val="dk1"/>
                  </a:solidFill>
                  <a:latin typeface="Times New Roman"/>
                  <a:ea typeface="Times New Roman"/>
                  <a:cs typeface="Times New Roman"/>
                  <a:sym typeface="Times New Roman"/>
                </a:rPr>
                <a:t>f</a:t>
              </a:r>
              <a:r>
                <a:rPr lang="x-none" sz="1600" b="0" i="0" u="none" strike="noStrike" cap="none" baseline="-25000">
                  <a:solidFill>
                    <a:schemeClr val="dk1"/>
                  </a:solidFill>
                  <a:latin typeface="Times New Roman"/>
                  <a:ea typeface="Times New Roman"/>
                  <a:cs typeface="Times New Roman"/>
                  <a:sym typeface="Times New Roman"/>
                </a:rPr>
                <a:t>smax</a:t>
              </a:r>
            </a:p>
          </p:txBody>
        </p:sp>
        <p:cxnSp>
          <p:nvCxnSpPr>
            <p:cNvPr id="505" name="Shape 505"/>
            <p:cNvCxnSpPr/>
            <p:nvPr/>
          </p:nvCxnSpPr>
          <p:spPr>
            <a:xfrm rot="10800000">
              <a:off x="4286955" y="4001985"/>
              <a:ext cx="546300" cy="0"/>
            </a:xfrm>
            <a:prstGeom prst="straightConnector1">
              <a:avLst/>
            </a:prstGeom>
            <a:noFill/>
            <a:ln w="19050" cap="flat" cmpd="sng">
              <a:solidFill>
                <a:srgbClr val="000000"/>
              </a:solidFill>
              <a:prstDash val="solid"/>
              <a:round/>
              <a:headEnd type="none" w="med" len="med"/>
              <a:tailEnd type="triangle" w="lg" len="lg"/>
            </a:ln>
          </p:spPr>
        </p:cxn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תרגיל 4 – סחרחרה המשך- פתרון כיתתי</a:t>
            </a:r>
          </a:p>
        </p:txBody>
      </p:sp>
      <p:sp>
        <p:nvSpPr>
          <p:cNvPr id="511" name="Shape 511"/>
          <p:cNvSpPr txBox="1">
            <a:spLocks noGrp="1"/>
          </p:cNvSpPr>
          <p:nvPr>
            <p:ph type="body" idx="1"/>
          </p:nvPr>
        </p:nvSpPr>
        <p:spPr>
          <a:xfrm>
            <a:off x="219075" y="2600325"/>
            <a:ext cx="8556900" cy="4014300"/>
          </a:xfrm>
          <a:prstGeom prst="rect">
            <a:avLst/>
          </a:prstGeom>
          <a:noFill/>
          <a:ln>
            <a:noFill/>
          </a:ln>
        </p:spPr>
        <p:txBody>
          <a:bodyPr lIns="91425" tIns="45700" rIns="91425" bIns="45700" anchor="t" anchorCtr="0">
            <a:noAutofit/>
          </a:bodyPr>
          <a:lstStyle/>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buClr>
                <a:srgbClr val="E36C09"/>
              </a:buClr>
              <a:buSzPct val="25000"/>
              <a:buFont typeface="Questrial"/>
              <a:buNone/>
            </a:pPr>
            <a:endParaRPr sz="1600" b="0" i="0" u="none" strike="noStrike" cap="none">
              <a:solidFill>
                <a:schemeClr val="dk1"/>
              </a:solidFill>
              <a:latin typeface="Arial"/>
              <a:ea typeface="Arial"/>
              <a:cs typeface="Arial"/>
              <a:sym typeface="Arial"/>
            </a:endParaRPr>
          </a:p>
        </p:txBody>
      </p:sp>
      <p:graphicFrame>
        <p:nvGraphicFramePr>
          <p:cNvPr id="512" name="Shape 512"/>
          <p:cNvGraphicFramePr/>
          <p:nvPr/>
        </p:nvGraphicFramePr>
        <p:xfrm>
          <a:off x="158114" y="2995050"/>
          <a:ext cx="3000000" cy="3000000"/>
        </p:xfrm>
        <a:graphic>
          <a:graphicData uri="http://schemas.openxmlformats.org/drawingml/2006/table">
            <a:tbl>
              <a:tblPr firstRow="1" bandRow="1">
                <a:noFill/>
                <a:tableStyleId>{A8FB5F10-5CDD-4BBA-B37E-3CD0724C54AE}</a:tableStyleId>
              </a:tblPr>
              <a:tblGrid>
                <a:gridCol w="2647950"/>
                <a:gridCol w="1952625"/>
                <a:gridCol w="2024550"/>
                <a:gridCol w="2208375"/>
              </a:tblGrid>
              <a:tr h="541475">
                <a:tc>
                  <a:txBody>
                    <a:bodyPr/>
                    <a:lstStyle/>
                    <a:p>
                      <a:pPr marL="0" marR="0" lvl="0" indent="0" algn="r" rtl="1">
                        <a:spcBef>
                          <a:spcPts val="0"/>
                        </a:spcBef>
                        <a:buSzPct val="25000"/>
                        <a:buNone/>
                      </a:pPr>
                      <a:endParaRPr sz="1800" u="none" strike="noStrike" cap="none"/>
                    </a:p>
                  </a:txBody>
                  <a:tcPr marL="91450" marR="91450" marT="45725" marB="45725"/>
                </a:tc>
                <a:tc>
                  <a:txBody>
                    <a:bodyPr/>
                    <a:lstStyle/>
                    <a:p>
                      <a:pPr marL="0" marR="0" lvl="0" indent="0" algn="ctr" rtl="1">
                        <a:spcBef>
                          <a:spcPts val="0"/>
                        </a:spcBef>
                        <a:buSzPct val="25000"/>
                        <a:buNone/>
                      </a:pPr>
                      <a:r>
                        <a:rPr lang="x-none" sz="1800" u="none" strike="noStrike" cap="none"/>
                        <a:t>א (?)</a:t>
                      </a:r>
                    </a:p>
                  </a:txBody>
                  <a:tcPr marL="91450" marR="91450" marT="45725" marB="45725"/>
                </a:tc>
                <a:tc>
                  <a:txBody>
                    <a:bodyPr/>
                    <a:lstStyle/>
                    <a:p>
                      <a:pPr marL="0" marR="0" lvl="0" indent="0" algn="ctr" rtl="1">
                        <a:spcBef>
                          <a:spcPts val="0"/>
                        </a:spcBef>
                        <a:buSzPct val="25000"/>
                        <a:buNone/>
                      </a:pPr>
                      <a:r>
                        <a:rPr lang="x-none" sz="1800" u="none" strike="noStrike" cap="none"/>
                        <a:t>ב (?)</a:t>
                      </a:r>
                    </a:p>
                  </a:txBody>
                  <a:tcPr marL="91450" marR="91450" marT="45725" marB="45725"/>
                </a:tc>
                <a:tc>
                  <a:txBody>
                    <a:bodyPr/>
                    <a:lstStyle/>
                    <a:p>
                      <a:pPr marL="0" marR="0" lvl="0" indent="0" algn="ctr" rtl="1">
                        <a:spcBef>
                          <a:spcPts val="0"/>
                        </a:spcBef>
                        <a:buSzPct val="25000"/>
                        <a:buNone/>
                      </a:pPr>
                      <a:r>
                        <a:rPr lang="x-none" sz="1800" u="none" strike="noStrike" cap="none"/>
                        <a:t>פי כמה?</a:t>
                      </a:r>
                    </a:p>
                  </a:txBody>
                  <a:tcPr marL="91450" marR="91450" marT="45725" marB="45725"/>
                </a:tc>
              </a:tr>
              <a:tr h="936275">
                <a:tc>
                  <a:txBody>
                    <a:bodyPr/>
                    <a:lstStyle/>
                    <a:p>
                      <a:pPr marL="0" marR="0" lvl="0" indent="0" algn="r" rtl="1">
                        <a:spcBef>
                          <a:spcPts val="0"/>
                        </a:spcBef>
                        <a:buSzPct val="25000"/>
                        <a:buNone/>
                      </a:pPr>
                      <a:r>
                        <a:rPr lang="x-none" sz="1800" u="none" strike="noStrike" cap="none"/>
                        <a:t>למי תאוצה גדולה יותר?</a:t>
                      </a:r>
                    </a:p>
                  </a:txBody>
                  <a:tcPr marL="91450" marR="91450" marT="45725" marB="45725"/>
                </a:tc>
                <a:tc>
                  <a:txBody>
                    <a:bodyPr/>
                    <a:lstStyle/>
                    <a:p>
                      <a:pPr marL="0" marR="0" lvl="0" indent="0" algn="r" rtl="1">
                        <a:spcBef>
                          <a:spcPts val="0"/>
                        </a:spcBef>
                        <a:buSzPct val="25000"/>
                        <a:buNone/>
                      </a:pPr>
                      <a:endParaRPr sz="1800" u="none" strike="noStrike" cap="none"/>
                    </a:p>
                  </a:txBody>
                  <a:tcPr marL="91450" marR="91450" marT="45725" marB="45725"/>
                </a:tc>
                <a:tc>
                  <a:txBody>
                    <a:bodyPr/>
                    <a:lstStyle/>
                    <a:p>
                      <a:pPr marL="0" marR="0" lvl="0" indent="0" algn="r" rtl="1">
                        <a:spcBef>
                          <a:spcPts val="0"/>
                        </a:spcBef>
                        <a:buSzPct val="25000"/>
                        <a:buNone/>
                      </a:pPr>
                      <a:endParaRPr sz="1800" u="none" strike="noStrike" cap="none"/>
                    </a:p>
                  </a:txBody>
                  <a:tcPr marL="91450" marR="91450" marT="45725" marB="45725"/>
                </a:tc>
                <a:tc>
                  <a:txBody>
                    <a:bodyPr/>
                    <a:lstStyle/>
                    <a:p>
                      <a:pPr marL="0" marR="0" lvl="0" indent="0" algn="r" rtl="1">
                        <a:spcBef>
                          <a:spcPts val="0"/>
                        </a:spcBef>
                        <a:buSzPct val="25000"/>
                        <a:buNone/>
                      </a:pPr>
                      <a:endParaRPr sz="1800" u="none" strike="noStrike" cap="none"/>
                    </a:p>
                  </a:txBody>
                  <a:tcPr marL="91450" marR="91450" marT="45725" marB="45725"/>
                </a:tc>
              </a:tr>
              <a:tr h="940200">
                <a:tc>
                  <a:txBody>
                    <a:bodyPr/>
                    <a:lstStyle/>
                    <a:p>
                      <a:pPr marL="0" marR="0" lvl="0" indent="0" algn="r" rtl="1">
                        <a:spcBef>
                          <a:spcPts val="0"/>
                        </a:spcBef>
                        <a:buSzPct val="25000"/>
                        <a:buNone/>
                      </a:pPr>
                      <a:r>
                        <a:rPr lang="x-none" sz="1800" u="none" strike="noStrike" cap="none"/>
                        <a:t>למי מהירות קווית גדולה יותר?</a:t>
                      </a:r>
                    </a:p>
                  </a:txBody>
                  <a:tcPr marL="91450" marR="91450" marT="45725" marB="45725"/>
                </a:tc>
                <a:tc>
                  <a:txBody>
                    <a:bodyPr/>
                    <a:lstStyle/>
                    <a:p>
                      <a:pPr marL="0" marR="0" lvl="0" indent="0" algn="r" rtl="1">
                        <a:spcBef>
                          <a:spcPts val="0"/>
                        </a:spcBef>
                        <a:buSzPct val="25000"/>
                        <a:buNone/>
                      </a:pPr>
                      <a:endParaRPr sz="1800" u="none" strike="noStrike" cap="none"/>
                    </a:p>
                  </a:txBody>
                  <a:tcPr marL="91450" marR="91450" marT="45725" marB="45725"/>
                </a:tc>
                <a:tc>
                  <a:txBody>
                    <a:bodyPr/>
                    <a:lstStyle/>
                    <a:p>
                      <a:pPr marL="0" marR="0" lvl="0" indent="0" algn="r" rtl="1">
                        <a:spcBef>
                          <a:spcPts val="0"/>
                        </a:spcBef>
                        <a:buSzPct val="25000"/>
                        <a:buNone/>
                      </a:pPr>
                      <a:endParaRPr sz="1800" u="none" strike="noStrike" cap="none"/>
                    </a:p>
                  </a:txBody>
                  <a:tcPr marL="91450" marR="91450" marT="45725" marB="45725"/>
                </a:tc>
                <a:tc>
                  <a:txBody>
                    <a:bodyPr/>
                    <a:lstStyle/>
                    <a:p>
                      <a:pPr marL="0" marR="0" lvl="0" indent="0" algn="r" rtl="1">
                        <a:spcBef>
                          <a:spcPts val="0"/>
                        </a:spcBef>
                        <a:buSzPct val="25000"/>
                        <a:buNone/>
                      </a:pPr>
                      <a:endParaRPr sz="1800" u="none" strike="noStrike" cap="none"/>
                    </a:p>
                  </a:txBody>
                  <a:tcPr marL="91450" marR="91450" marT="45725" marB="45725"/>
                </a:tc>
              </a:tr>
              <a:tr h="940200">
                <a:tc>
                  <a:txBody>
                    <a:bodyPr/>
                    <a:lstStyle/>
                    <a:p>
                      <a:pPr marL="0" marR="0" lvl="0" indent="0" algn="r" rtl="1">
                        <a:spcBef>
                          <a:spcPts val="0"/>
                        </a:spcBef>
                        <a:buSzPct val="25000"/>
                        <a:buNone/>
                      </a:pPr>
                      <a:r>
                        <a:rPr lang="x-none" sz="1800" u="none" strike="noStrike" cap="none"/>
                        <a:t>למי מהירות זוויתית גדולה יותר?</a:t>
                      </a:r>
                    </a:p>
                  </a:txBody>
                  <a:tcPr marL="91450" marR="91450" marT="45725" marB="45725"/>
                </a:tc>
                <a:tc>
                  <a:txBody>
                    <a:bodyPr/>
                    <a:lstStyle/>
                    <a:p>
                      <a:pPr marL="0" marR="0" lvl="0" indent="0" algn="r" rtl="1">
                        <a:spcBef>
                          <a:spcPts val="0"/>
                        </a:spcBef>
                        <a:buSzPct val="25000"/>
                        <a:buNone/>
                      </a:pPr>
                      <a:endParaRPr sz="1800" u="none" strike="noStrike" cap="none"/>
                    </a:p>
                  </a:txBody>
                  <a:tcPr marL="91450" marR="91450" marT="45725" marB="45725"/>
                </a:tc>
                <a:tc>
                  <a:txBody>
                    <a:bodyPr/>
                    <a:lstStyle/>
                    <a:p>
                      <a:pPr marL="0" marR="0" lvl="0" indent="0" algn="r" rtl="1">
                        <a:spcBef>
                          <a:spcPts val="0"/>
                        </a:spcBef>
                        <a:buSzPct val="25000"/>
                        <a:buNone/>
                      </a:pPr>
                      <a:endParaRPr sz="1800" u="none" strike="noStrike" cap="none"/>
                    </a:p>
                  </a:txBody>
                  <a:tcPr marL="91450" marR="91450" marT="45725" marB="45725"/>
                </a:tc>
                <a:tc>
                  <a:txBody>
                    <a:bodyPr/>
                    <a:lstStyle/>
                    <a:p>
                      <a:pPr marL="0" marR="0" lvl="0" indent="0" algn="r" rtl="1">
                        <a:spcBef>
                          <a:spcPts val="0"/>
                        </a:spcBef>
                        <a:buSzPct val="25000"/>
                        <a:buNone/>
                      </a:pPr>
                      <a:endParaRPr sz="1800" u="none" strike="noStrike" cap="none"/>
                    </a:p>
                  </a:txBody>
                  <a:tcPr marL="91450" marR="91450" marT="45725" marB="45725"/>
                </a:tc>
              </a:tr>
            </a:tbl>
          </a:graphicData>
        </a:graphic>
      </p:graphicFrame>
      <p:grpSp>
        <p:nvGrpSpPr>
          <p:cNvPr id="513" name="Shape 513"/>
          <p:cNvGrpSpPr/>
          <p:nvPr/>
        </p:nvGrpSpPr>
        <p:grpSpPr>
          <a:xfrm>
            <a:off x="1864115" y="632685"/>
            <a:ext cx="5096400" cy="1978799"/>
            <a:chOff x="429366" y="158622"/>
            <a:chExt cx="5096400" cy="1978800"/>
          </a:xfrm>
        </p:grpSpPr>
        <p:pic>
          <p:nvPicPr>
            <p:cNvPr id="514" name="Shape 514"/>
            <p:cNvPicPr preferRelativeResize="0"/>
            <p:nvPr/>
          </p:nvPicPr>
          <p:blipFill rotWithShape="1">
            <a:blip r:embed="rId3">
              <a:alphaModFix/>
            </a:blip>
            <a:srcRect/>
            <a:stretch/>
          </p:blipFill>
          <p:spPr>
            <a:xfrm>
              <a:off x="429366" y="158622"/>
              <a:ext cx="5096400" cy="1978800"/>
            </a:xfrm>
            <a:prstGeom prst="rect">
              <a:avLst/>
            </a:prstGeom>
            <a:noFill/>
            <a:ln>
              <a:noFill/>
            </a:ln>
          </p:spPr>
        </p:pic>
        <p:cxnSp>
          <p:nvCxnSpPr>
            <p:cNvPr id="515" name="Shape 515"/>
            <p:cNvCxnSpPr/>
            <p:nvPr/>
          </p:nvCxnSpPr>
          <p:spPr>
            <a:xfrm>
              <a:off x="2977576" y="1324630"/>
              <a:ext cx="2346899" cy="0"/>
            </a:xfrm>
            <a:prstGeom prst="straightConnector1">
              <a:avLst/>
            </a:prstGeom>
            <a:noFill/>
            <a:ln w="25400" cap="flat" cmpd="sng">
              <a:solidFill>
                <a:srgbClr val="FF0000"/>
              </a:solidFill>
              <a:prstDash val="solid"/>
              <a:round/>
              <a:headEnd type="stealth" w="lg" len="lg"/>
              <a:tailEnd type="stealth" w="lg" len="lg"/>
            </a:ln>
          </p:spPr>
        </p:cxnSp>
        <p:cxnSp>
          <p:nvCxnSpPr>
            <p:cNvPr id="516" name="Shape 516"/>
            <p:cNvCxnSpPr/>
            <p:nvPr/>
          </p:nvCxnSpPr>
          <p:spPr>
            <a:xfrm>
              <a:off x="1434526" y="1534180"/>
              <a:ext cx="1542900" cy="0"/>
            </a:xfrm>
            <a:prstGeom prst="straightConnector1">
              <a:avLst/>
            </a:prstGeom>
            <a:noFill/>
            <a:ln w="25400" cap="flat" cmpd="sng">
              <a:solidFill>
                <a:srgbClr val="FF0000"/>
              </a:solidFill>
              <a:prstDash val="solid"/>
              <a:round/>
              <a:headEnd type="stealth" w="lg" len="lg"/>
              <a:tailEnd type="stealth" w="lg" len="lg"/>
            </a:ln>
          </p:spPr>
        </p:cxnSp>
        <p:sp>
          <p:nvSpPr>
            <p:cNvPr id="517" name="Shape 517"/>
            <p:cNvSpPr txBox="1"/>
            <p:nvPr/>
          </p:nvSpPr>
          <p:spPr>
            <a:xfrm>
              <a:off x="5014575" y="291391"/>
              <a:ext cx="338700" cy="369300"/>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800" b="1">
                  <a:solidFill>
                    <a:srgbClr val="FF0000"/>
                  </a:solidFill>
                  <a:latin typeface="Questrial"/>
                  <a:ea typeface="Questrial"/>
                  <a:cs typeface="Questrial"/>
                  <a:sym typeface="Questrial"/>
                </a:rPr>
                <a:t>א</a:t>
              </a:r>
            </a:p>
          </p:txBody>
        </p:sp>
        <p:sp>
          <p:nvSpPr>
            <p:cNvPr id="518" name="Shape 518"/>
            <p:cNvSpPr txBox="1"/>
            <p:nvPr/>
          </p:nvSpPr>
          <p:spPr>
            <a:xfrm>
              <a:off x="1745830" y="1164849"/>
              <a:ext cx="724800" cy="369300"/>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800" b="1">
                  <a:solidFill>
                    <a:srgbClr val="FF0000"/>
                  </a:solidFill>
                  <a:latin typeface="Questrial"/>
                  <a:ea typeface="Questrial"/>
                  <a:cs typeface="Questrial"/>
                  <a:sym typeface="Questrial"/>
                </a:rPr>
                <a:t>2.5m</a:t>
              </a:r>
            </a:p>
          </p:txBody>
        </p:sp>
        <p:sp>
          <p:nvSpPr>
            <p:cNvPr id="519" name="Shape 519"/>
            <p:cNvSpPr txBox="1"/>
            <p:nvPr/>
          </p:nvSpPr>
          <p:spPr>
            <a:xfrm>
              <a:off x="1265250" y="386641"/>
              <a:ext cx="338700" cy="369300"/>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800" b="1">
                  <a:solidFill>
                    <a:srgbClr val="FF0000"/>
                  </a:solidFill>
                  <a:latin typeface="Questrial"/>
                  <a:ea typeface="Questrial"/>
                  <a:cs typeface="Questrial"/>
                  <a:sym typeface="Questrial"/>
                </a:rPr>
                <a:t>ב</a:t>
              </a:r>
            </a:p>
          </p:txBody>
        </p:sp>
        <p:sp>
          <p:nvSpPr>
            <p:cNvPr id="520" name="Shape 520"/>
            <p:cNvSpPr txBox="1"/>
            <p:nvPr/>
          </p:nvSpPr>
          <p:spPr>
            <a:xfrm>
              <a:off x="3873367" y="955299"/>
              <a:ext cx="531000" cy="369300"/>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800" b="1">
                  <a:solidFill>
                    <a:srgbClr val="FF0000"/>
                  </a:solidFill>
                  <a:latin typeface="Questrial"/>
                  <a:ea typeface="Questrial"/>
                  <a:cs typeface="Questrial"/>
                  <a:sym typeface="Questrial"/>
                </a:rPr>
                <a:t>5m</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המשך פתרון תרגיל 4 – סחרחרה</a:t>
            </a:r>
          </a:p>
        </p:txBody>
      </p:sp>
      <p:sp>
        <p:nvSpPr>
          <p:cNvPr id="526" name="Shape 526"/>
          <p:cNvSpPr txBox="1">
            <a:spLocks noGrp="1"/>
          </p:cNvSpPr>
          <p:nvPr>
            <p:ph type="body" idx="1"/>
          </p:nvPr>
        </p:nvSpPr>
        <p:spPr>
          <a:xfrm>
            <a:off x="539552" y="709066"/>
            <a:ext cx="8236500" cy="5905499"/>
          </a:xfrm>
          <a:prstGeom prst="rect">
            <a:avLst/>
          </a:prstGeom>
          <a:noFill/>
          <a:ln>
            <a:noFill/>
          </a:ln>
        </p:spPr>
        <p:txBody>
          <a:bodyPr lIns="91425" tIns="45700" rIns="91425" bIns="45700" anchor="t" anchorCtr="0">
            <a:noAutofit/>
          </a:bodyPr>
          <a:lstStyle/>
          <a:p>
            <a:pPr marL="0" marR="0" lvl="0" indent="0" algn="r" rtl="1">
              <a:lnSpc>
                <a:spcPct val="150000"/>
              </a:lnSpc>
              <a:spcBef>
                <a:spcPts val="0"/>
              </a:spcBef>
              <a:spcAft>
                <a:spcPts val="0"/>
              </a:spcAft>
              <a:buClr>
                <a:srgbClr val="E36C09"/>
              </a:buClr>
              <a:buSzPct val="25000"/>
              <a:buFont typeface="Questrial"/>
              <a:buNone/>
            </a:pPr>
            <a:r>
              <a:rPr lang="x-none" sz="1600" b="1" i="0" u="none" strike="noStrike" cap="none">
                <a:solidFill>
                  <a:schemeClr val="dk1"/>
                </a:solidFill>
                <a:latin typeface="Arial"/>
                <a:ea typeface="Arial"/>
                <a:cs typeface="Arial"/>
                <a:sym typeface="Arial"/>
              </a:rPr>
              <a:t>ב. </a:t>
            </a:r>
            <a:r>
              <a:rPr lang="x-none" sz="1600" b="0" i="0" u="none" strike="noStrike" cap="none">
                <a:solidFill>
                  <a:schemeClr val="dk1"/>
                </a:solidFill>
                <a:latin typeface="Arial"/>
                <a:ea typeface="Arial"/>
                <a:cs typeface="Arial"/>
                <a:sym typeface="Arial"/>
              </a:rPr>
              <a:t>כאשר זמן המחזור קבוע, התאוצה הרדיאלית נמצאת ביחס ישר לרדיוס הסיבוב, לכן תאוצת האדם שבשפת הסחרחרה גדולה פי 2.  </a:t>
            </a: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r>
              <a:rPr lang="x-none" sz="1600" b="1" i="0" u="none" strike="noStrike" cap="none">
                <a:solidFill>
                  <a:schemeClr val="dk1"/>
                </a:solidFill>
                <a:latin typeface="Arial"/>
                <a:ea typeface="Arial"/>
                <a:cs typeface="Arial"/>
                <a:sym typeface="Arial"/>
              </a:rPr>
              <a:t>ג. </a:t>
            </a:r>
            <a:r>
              <a:rPr lang="x-none" sz="1600" b="0" i="0" u="none" strike="noStrike" cap="none">
                <a:solidFill>
                  <a:schemeClr val="dk1"/>
                </a:solidFill>
                <a:latin typeface="Arial"/>
                <a:ea typeface="Arial"/>
                <a:cs typeface="Arial"/>
                <a:sym typeface="Arial"/>
              </a:rPr>
              <a:t>כאשר זמן המחזור קבוע המהירות הקווית נמצאת ביחס ישר לרדיוס הסיבוב, לכן המהירות              הקווית של האדם שבשפת הסחרחרה גדולה פי 2. </a:t>
            </a:r>
          </a:p>
          <a:p>
            <a:pPr marL="0" marR="0" lvl="0" indent="0" algn="r" rtl="1">
              <a:lnSpc>
                <a:spcPct val="150000"/>
              </a:lnSpc>
              <a:spcBef>
                <a:spcPts val="0"/>
              </a:spcBef>
              <a:spcAft>
                <a:spcPts val="0"/>
              </a:spcAft>
              <a:buClr>
                <a:srgbClr val="E36C09"/>
              </a:buClr>
              <a:buSzPct val="25000"/>
              <a:buFont typeface="Questrial"/>
              <a:buNone/>
            </a:pPr>
            <a:endParaRPr sz="1600" b="1"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1"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1"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r>
              <a:rPr lang="x-none" sz="1600" b="1" i="0" u="none" strike="noStrike" cap="none">
                <a:solidFill>
                  <a:schemeClr val="dk1"/>
                </a:solidFill>
                <a:latin typeface="Arial"/>
                <a:ea typeface="Arial"/>
                <a:cs typeface="Arial"/>
                <a:sym typeface="Arial"/>
              </a:rPr>
              <a:t>ד. </a:t>
            </a:r>
            <a:r>
              <a:rPr lang="x-none" sz="1600" b="0" i="0" u="none" strike="noStrike" cap="none">
                <a:solidFill>
                  <a:schemeClr val="dk1"/>
                </a:solidFill>
                <a:latin typeface="Arial"/>
                <a:ea typeface="Arial"/>
                <a:cs typeface="Arial"/>
                <a:sym typeface="Arial"/>
              </a:rPr>
              <a:t>המהירות הזוויתית משותפת לכל הנקודות על גבי הגוף, מכאן שהמהירות הזוויתית של שניהם היא         שווה, וגודלה הוא: </a:t>
            </a:r>
          </a:p>
          <a:p>
            <a:pPr marL="0" marR="0" lvl="0" indent="0" algn="r" rtl="1">
              <a:lnSpc>
                <a:spcPct val="150000"/>
              </a:lnSpc>
              <a:spcBef>
                <a:spcPts val="0"/>
              </a:spcBef>
              <a:buClr>
                <a:srgbClr val="E36C09"/>
              </a:buClr>
              <a:buSzPct val="25000"/>
              <a:buFont typeface="Questrial"/>
              <a:buNone/>
            </a:pPr>
            <a:endParaRPr sz="1600" b="1" i="0" u="none" strike="noStrike" cap="none">
              <a:solidFill>
                <a:schemeClr val="dk1"/>
              </a:solidFill>
              <a:latin typeface="Arial"/>
              <a:ea typeface="Arial"/>
              <a:cs typeface="Arial"/>
              <a:sym typeface="Arial"/>
            </a:endParaRPr>
          </a:p>
        </p:txBody>
      </p:sp>
      <p:pic>
        <p:nvPicPr>
          <p:cNvPr id="527" name="Shape 527"/>
          <p:cNvPicPr preferRelativeResize="0"/>
          <p:nvPr/>
        </p:nvPicPr>
        <p:blipFill rotWithShape="1">
          <a:blip r:embed="rId3">
            <a:alphaModFix/>
          </a:blip>
          <a:srcRect/>
          <a:stretch/>
        </p:blipFill>
        <p:spPr>
          <a:xfrm>
            <a:off x="2729447" y="1662731"/>
            <a:ext cx="2865300" cy="666600"/>
          </a:xfrm>
          <a:prstGeom prst="rect">
            <a:avLst/>
          </a:prstGeom>
          <a:solidFill>
            <a:srgbClr val="FFFF99"/>
          </a:solidFill>
          <a:ln w="9525" cap="flat" cmpd="sng">
            <a:solidFill>
              <a:schemeClr val="accent1"/>
            </a:solidFill>
            <a:prstDash val="solid"/>
            <a:miter/>
            <a:headEnd type="none" w="med" len="med"/>
            <a:tailEnd type="none" w="med" len="med"/>
          </a:ln>
        </p:spPr>
      </p:pic>
      <p:pic>
        <p:nvPicPr>
          <p:cNvPr id="528" name="Shape 528"/>
          <p:cNvPicPr preferRelativeResize="0"/>
          <p:nvPr/>
        </p:nvPicPr>
        <p:blipFill rotWithShape="1">
          <a:blip r:embed="rId4">
            <a:alphaModFix/>
          </a:blip>
          <a:srcRect/>
          <a:stretch/>
        </p:blipFill>
        <p:spPr>
          <a:xfrm>
            <a:off x="2778535" y="3304721"/>
            <a:ext cx="1108500" cy="781500"/>
          </a:xfrm>
          <a:prstGeom prst="rect">
            <a:avLst/>
          </a:prstGeom>
          <a:solidFill>
            <a:srgbClr val="FFFF99"/>
          </a:solidFill>
          <a:ln w="9525" cap="flat" cmpd="sng">
            <a:solidFill>
              <a:schemeClr val="accent1"/>
            </a:solidFill>
            <a:prstDash val="solid"/>
            <a:miter/>
            <a:headEnd type="none" w="med" len="med"/>
            <a:tailEnd type="none" w="med" len="med"/>
          </a:ln>
        </p:spPr>
      </p:pic>
      <p:pic>
        <p:nvPicPr>
          <p:cNvPr id="529" name="Shape 529"/>
          <p:cNvPicPr preferRelativeResize="0"/>
          <p:nvPr/>
        </p:nvPicPr>
        <p:blipFill rotWithShape="1">
          <a:blip r:embed="rId5">
            <a:alphaModFix/>
          </a:blip>
          <a:srcRect/>
          <a:stretch/>
        </p:blipFill>
        <p:spPr>
          <a:xfrm>
            <a:off x="2897723" y="5289467"/>
            <a:ext cx="1101600" cy="854100"/>
          </a:xfrm>
          <a:prstGeom prst="rect">
            <a:avLst/>
          </a:prstGeom>
          <a:solidFill>
            <a:srgbClr val="FFFF99"/>
          </a:solidFill>
          <a:ln w="9525" cap="flat" cmpd="sng">
            <a:solidFill>
              <a:schemeClr val="accent1"/>
            </a:solidFill>
            <a:prstDash val="solid"/>
            <a:miter/>
            <a:headEnd type="none" w="med" len="med"/>
            <a:tailEnd type="none" w="med" len="me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תרגיל 6</a:t>
            </a:r>
          </a:p>
        </p:txBody>
      </p:sp>
      <p:sp>
        <p:nvSpPr>
          <p:cNvPr id="535" name="Shape 535"/>
          <p:cNvSpPr txBox="1">
            <a:spLocks noGrp="1"/>
          </p:cNvSpPr>
          <p:nvPr>
            <p:ph type="body" idx="1"/>
          </p:nvPr>
        </p:nvSpPr>
        <p:spPr>
          <a:xfrm>
            <a:off x="276225" y="709066"/>
            <a:ext cx="8499900" cy="5881799"/>
          </a:xfrm>
          <a:prstGeom prst="rect">
            <a:avLst/>
          </a:prstGeom>
          <a:noFill/>
          <a:ln>
            <a:noFill/>
          </a:ln>
        </p:spPr>
        <p:txBody>
          <a:bodyPr lIns="91425" tIns="45700" rIns="91425" bIns="45700" anchor="t" anchorCtr="0">
            <a:noAutofit/>
          </a:bodyPr>
          <a:lstStyle/>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שני גופים שמסותיהם M  ו- 2m מונחים על גבי דסקה אופקית חלקה, הסובבת במהירות זוויתית ω.        הגוף שמסתו M מקושר מצידו האחד בעזרת חוט חסר מסה לגוף שמסתו 2m  ומצידו השני בעזרת         חוט חסר מסה למשקולת תלויה שמסתה m. החוט עובר דרך חור במרכז הדסקית. </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    הגופים שעל הדיסקית נמצאים במנוחה ביחס לדיסקית.</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    נתונים:ω, g, m, M .  </a:t>
            </a: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א. באיזה מרחק R ממרכז הדיסקית נימצא הגוף שמסתו M, </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    אם ידוע שהגוף שמסתו 2m נימצא במרחק 2R  ממרכז הדיסקית? </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ב. מצא את המתיחות בכל אחד מהחוטים. </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ג. מוציאים את הגוף שמסתו .2m </a:t>
            </a:r>
          </a:p>
          <a:p>
            <a:pPr marL="0" marR="0" lvl="1" indent="0" algn="r" rtl="1">
              <a:lnSpc>
                <a:spcPct val="150000"/>
              </a:lnSpc>
              <a:spcBef>
                <a:spcPts val="0"/>
              </a:spcBef>
              <a:spcAft>
                <a:spcPts val="0"/>
              </a:spcAft>
              <a:buClr>
                <a:schemeClr val="dk1"/>
              </a:buClr>
              <a:buSzPct val="25000"/>
              <a:buFont typeface="Arial"/>
              <a:buNone/>
            </a:pPr>
            <a:r>
              <a:rPr lang="x-none" sz="1600" b="0" i="0" u="none" strike="noStrike" cap="none">
                <a:solidFill>
                  <a:schemeClr val="dk1"/>
                </a:solidFill>
                <a:latin typeface="Arial"/>
                <a:ea typeface="Arial"/>
                <a:cs typeface="Arial"/>
                <a:sym typeface="Arial"/>
              </a:rPr>
              <a:t>   1. היכן יש למקם את הגוף שמסתו M, בכדי שיימצא במנוחה ביחס לדיסקית? </a:t>
            </a:r>
          </a:p>
          <a:p>
            <a:pPr marL="0" marR="0" lvl="1" indent="0" algn="r" rtl="1">
              <a:lnSpc>
                <a:spcPct val="150000"/>
              </a:lnSpc>
              <a:spcBef>
                <a:spcPts val="0"/>
              </a:spcBef>
              <a:spcAft>
                <a:spcPts val="0"/>
              </a:spcAft>
              <a:buClr>
                <a:schemeClr val="dk1"/>
              </a:buClr>
              <a:buSzPct val="25000"/>
              <a:buFont typeface="Arial"/>
              <a:buNone/>
            </a:pPr>
            <a:r>
              <a:rPr lang="x-none" sz="1600" b="0" i="0" u="none" strike="noStrike" cap="none">
                <a:solidFill>
                  <a:schemeClr val="dk1"/>
                </a:solidFill>
                <a:latin typeface="Arial"/>
                <a:ea typeface="Arial"/>
                <a:cs typeface="Arial"/>
                <a:sym typeface="Arial"/>
              </a:rPr>
              <a:t>   2. אילו הדיסקית לא הייתה חלקה, ומקדם החיכוך בין הגוף שמסתוM  לבין השולחן היה µ</a:t>
            </a:r>
            <a:r>
              <a:rPr lang="x-none" sz="1600" b="0" i="0" u="none" strike="noStrike" cap="none" baseline="-25000">
                <a:solidFill>
                  <a:schemeClr val="dk1"/>
                </a:solidFill>
                <a:latin typeface="Arial"/>
                <a:ea typeface="Arial"/>
                <a:cs typeface="Arial"/>
                <a:sym typeface="Arial"/>
              </a:rPr>
              <a:t>s</a:t>
            </a:r>
            <a:r>
              <a:rPr lang="x-none" sz="1600" b="0" i="0" u="none" strike="noStrike" cap="none">
                <a:solidFill>
                  <a:schemeClr val="dk1"/>
                </a:solidFill>
                <a:latin typeface="Arial"/>
                <a:ea typeface="Arial"/>
                <a:cs typeface="Arial"/>
                <a:sym typeface="Arial"/>
              </a:rPr>
              <a:t>. מה היו             ערכיו של מרחק הגוף מציר הסיבוב ( R </a:t>
            </a:r>
            <a:r>
              <a:rPr lang="x-none" sz="1600" b="0" i="0" u="none" strike="noStrike" cap="none" baseline="-25000">
                <a:solidFill>
                  <a:schemeClr val="dk1"/>
                </a:solidFill>
                <a:latin typeface="Arial"/>
                <a:ea typeface="Arial"/>
                <a:cs typeface="Arial"/>
                <a:sym typeface="Arial"/>
              </a:rPr>
              <a:t>min</a:t>
            </a:r>
            <a:r>
              <a:rPr lang="x-none" sz="1600" b="0" i="0" u="none" strike="noStrike" cap="none">
                <a:solidFill>
                  <a:schemeClr val="dk1"/>
                </a:solidFill>
                <a:latin typeface="Arial"/>
                <a:ea typeface="Arial"/>
                <a:cs typeface="Arial"/>
                <a:sym typeface="Arial"/>
              </a:rPr>
              <a:t> ו- R </a:t>
            </a:r>
            <a:r>
              <a:rPr lang="x-none" sz="1600" b="0" i="0" u="none" strike="noStrike" cap="none" baseline="-25000">
                <a:solidFill>
                  <a:schemeClr val="dk1"/>
                </a:solidFill>
                <a:latin typeface="Arial"/>
                <a:ea typeface="Arial"/>
                <a:cs typeface="Arial"/>
                <a:sym typeface="Arial"/>
              </a:rPr>
              <a:t>max</a:t>
            </a:r>
            <a:r>
              <a:rPr lang="x-none" sz="1600" b="0" i="0" u="none" strike="noStrike" cap="none">
                <a:solidFill>
                  <a:schemeClr val="dk1"/>
                </a:solidFill>
                <a:latin typeface="Arial"/>
                <a:ea typeface="Arial"/>
                <a:cs typeface="Arial"/>
                <a:sym typeface="Arial"/>
              </a:rPr>
              <a:t>), אשר לגביהם יישאר הגוף במנוחה יחסית                 למשטח המסתובב? </a:t>
            </a:r>
          </a:p>
          <a:p>
            <a:pPr marL="0" marR="0" lvl="1" indent="0" algn="r" rtl="1">
              <a:lnSpc>
                <a:spcPct val="150000"/>
              </a:lnSpc>
              <a:spcBef>
                <a:spcPts val="0"/>
              </a:spcBef>
              <a:buClr>
                <a:schemeClr val="dk1"/>
              </a:buClr>
              <a:buSzPct val="25000"/>
              <a:buFont typeface="Arial"/>
              <a:buNone/>
            </a:pPr>
            <a:r>
              <a:rPr lang="x-none" sz="1600" b="0" i="0" u="sng" strike="noStrike" cap="none">
                <a:solidFill>
                  <a:schemeClr val="hlink"/>
                </a:solidFill>
                <a:latin typeface="Arial"/>
                <a:ea typeface="Arial"/>
                <a:cs typeface="Arial"/>
                <a:sym typeface="Arial"/>
                <a:hlinkClick r:id="rId3"/>
              </a:rPr>
              <a:t>http://phys23p.sl.psu.edu/phys_anim/mech/circ.avi</a:t>
            </a:r>
          </a:p>
        </p:txBody>
      </p:sp>
      <p:pic>
        <p:nvPicPr>
          <p:cNvPr id="536" name="Shape 536"/>
          <p:cNvPicPr preferRelativeResize="0"/>
          <p:nvPr/>
        </p:nvPicPr>
        <p:blipFill rotWithShape="1">
          <a:blip r:embed="rId4">
            <a:alphaModFix/>
          </a:blip>
          <a:srcRect/>
          <a:stretch/>
        </p:blipFill>
        <p:spPr>
          <a:xfrm>
            <a:off x="697118" y="2362880"/>
            <a:ext cx="2714700" cy="160979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סיכום השיעור</a:t>
            </a:r>
          </a:p>
        </p:txBody>
      </p:sp>
      <p:sp>
        <p:nvSpPr>
          <p:cNvPr id="542" name="Shape 542"/>
          <p:cNvSpPr txBox="1">
            <a:spLocks noGrp="1"/>
          </p:cNvSpPr>
          <p:nvPr>
            <p:ph type="body" idx="1"/>
          </p:nvPr>
        </p:nvSpPr>
        <p:spPr>
          <a:xfrm>
            <a:off x="539552" y="709066"/>
            <a:ext cx="8236500" cy="5929199"/>
          </a:xfrm>
          <a:prstGeom prst="rect">
            <a:avLst/>
          </a:prstGeom>
          <a:noFill/>
          <a:ln>
            <a:noFill/>
          </a:ln>
        </p:spPr>
        <p:txBody>
          <a:bodyPr lIns="91425" tIns="45700" rIns="91425" bIns="45700" anchor="t" anchorCtr="0">
            <a:noAutofit/>
          </a:bodyPr>
          <a:lstStyle/>
          <a:p>
            <a:pPr marL="266700" marR="0" lvl="0" indent="-266700" algn="r" rtl="1">
              <a:spcBef>
                <a:spcPts val="0"/>
              </a:spcBef>
              <a:spcAft>
                <a:spcPts val="0"/>
              </a:spcAft>
              <a:buClr>
                <a:srgbClr val="E36C09"/>
              </a:buClr>
              <a:buSzPct val="110000"/>
              <a:buFont typeface="Questrial"/>
              <a:buChar char="◄"/>
            </a:pPr>
            <a:r>
              <a:rPr lang="x-none" sz="1600" b="1" i="0" u="none" strike="noStrike" cap="none">
                <a:solidFill>
                  <a:schemeClr val="dk1"/>
                </a:solidFill>
                <a:latin typeface="Arial"/>
                <a:ea typeface="Arial"/>
                <a:cs typeface="Arial"/>
                <a:sym typeface="Arial"/>
              </a:rPr>
              <a:t>רדיאן</a:t>
            </a:r>
            <a:r>
              <a:rPr lang="x-none" sz="1600" b="0" i="0" u="none" strike="noStrike" cap="none">
                <a:solidFill>
                  <a:schemeClr val="dk1"/>
                </a:solidFill>
                <a:latin typeface="Arial"/>
                <a:ea typeface="Arial"/>
                <a:cs typeface="Arial"/>
                <a:sym typeface="Arial"/>
              </a:rPr>
              <a:t> אחד שווה לזווית המרכזית הנשענת על קשת שאורכה שווה לרדיוס. </a:t>
            </a:r>
          </a:p>
          <a:p>
            <a:pPr marL="0" marR="0" lvl="0" indent="0" algn="r" rtl="1">
              <a:lnSpc>
                <a:spcPct val="150000"/>
              </a:lnSpc>
              <a:spcBef>
                <a:spcPts val="0"/>
              </a:spcBef>
              <a:spcAft>
                <a:spcPts val="0"/>
              </a:spcAft>
              <a:buClr>
                <a:srgbClr val="E36C09"/>
              </a:buClr>
              <a:buSzPct val="25000"/>
              <a:buFont typeface="Questrial"/>
              <a:buNone/>
            </a:pPr>
            <a:endParaRPr sz="1600" b="1" i="0" u="none" strike="noStrike" cap="none">
              <a:solidFill>
                <a:schemeClr val="dk1"/>
              </a:solidFill>
              <a:latin typeface="Arial"/>
              <a:ea typeface="Arial"/>
              <a:cs typeface="Arial"/>
              <a:sym typeface="Arial"/>
            </a:endParaRPr>
          </a:p>
          <a:p>
            <a:pPr marL="19050" marR="0" lvl="0" indent="-19050" algn="r" rtl="1">
              <a:lnSpc>
                <a:spcPct val="150000"/>
              </a:lnSpc>
              <a:spcBef>
                <a:spcPts val="0"/>
              </a:spcBef>
              <a:spcAft>
                <a:spcPts val="0"/>
              </a:spcAft>
              <a:buClr>
                <a:srgbClr val="E36C09"/>
              </a:buClr>
              <a:buSzPct val="110000"/>
              <a:buFont typeface="Questrial"/>
              <a:buChar char="◄"/>
            </a:pPr>
            <a:r>
              <a:rPr lang="x-none" sz="1600" b="1" i="0" u="none" strike="noStrike" cap="none">
                <a:solidFill>
                  <a:schemeClr val="dk1"/>
                </a:solidFill>
                <a:latin typeface="Arial"/>
                <a:ea typeface="Arial"/>
                <a:cs typeface="Arial"/>
                <a:sym typeface="Arial"/>
              </a:rPr>
              <a:t>זמן המחזור </a:t>
            </a:r>
            <a:r>
              <a:rPr lang="x-none" sz="1600" b="1" i="0" u="none" strike="noStrike" cap="none">
                <a:solidFill>
                  <a:schemeClr val="dk1"/>
                </a:solidFill>
                <a:latin typeface="Times New Roman"/>
                <a:ea typeface="Times New Roman"/>
                <a:cs typeface="Times New Roman"/>
                <a:sym typeface="Times New Roman"/>
              </a:rPr>
              <a:t>T</a:t>
            </a:r>
            <a:r>
              <a:rPr lang="x-none" sz="1600" b="1" i="0" u="none" strike="noStrike" cap="none">
                <a:solidFill>
                  <a:schemeClr val="dk1"/>
                </a:solidFill>
                <a:latin typeface="Arial"/>
                <a:ea typeface="Arial"/>
                <a:cs typeface="Arial"/>
                <a:sym typeface="Arial"/>
              </a:rPr>
              <a:t> - - </a:t>
            </a:r>
            <a:r>
              <a:rPr lang="x-none" sz="1600" b="0" i="0" u="none" strike="noStrike" cap="none">
                <a:solidFill>
                  <a:schemeClr val="dk1"/>
                </a:solidFill>
                <a:latin typeface="Arial"/>
                <a:ea typeface="Arial"/>
                <a:cs typeface="Arial"/>
                <a:sym typeface="Arial"/>
              </a:rPr>
              <a:t>הזמן הדרוש לגוף להשלים הקפה אחת במסלול מעגלי.</a:t>
            </a:r>
          </a:p>
          <a:p>
            <a:pPr marL="19050" marR="0" lvl="0" indent="-19050" algn="r" rtl="1">
              <a:lnSpc>
                <a:spcPct val="150000"/>
              </a:lnSpc>
              <a:spcBef>
                <a:spcPts val="0"/>
              </a:spcBef>
              <a:spcAft>
                <a:spcPts val="0"/>
              </a:spcAft>
              <a:buClr>
                <a:srgbClr val="E36C09"/>
              </a:buClr>
              <a:buSzPct val="110000"/>
              <a:buFont typeface="Questrial"/>
              <a:buChar char="◄"/>
            </a:pPr>
            <a:r>
              <a:rPr lang="x-none" sz="1600" b="1" i="0" u="none" strike="noStrike" cap="none">
                <a:solidFill>
                  <a:schemeClr val="dk1"/>
                </a:solidFill>
                <a:latin typeface="Arial"/>
                <a:ea typeface="Arial"/>
                <a:cs typeface="Arial"/>
                <a:sym typeface="Arial"/>
              </a:rPr>
              <a:t>התדירות – f - </a:t>
            </a:r>
            <a:r>
              <a:rPr lang="x-none" sz="1600" b="0" i="0" u="none" strike="noStrike" cap="none">
                <a:solidFill>
                  <a:schemeClr val="dk1"/>
                </a:solidFill>
                <a:latin typeface="Arial"/>
                <a:ea typeface="Arial"/>
                <a:cs typeface="Arial"/>
                <a:sym typeface="Arial"/>
              </a:rPr>
              <a:t>מספר הסיבובים שמבצע הגוף ביחידת זמן. </a:t>
            </a:r>
          </a:p>
          <a:p>
            <a:pPr marL="19050" marR="0" lvl="0" indent="-19050" algn="r" rtl="1">
              <a:lnSpc>
                <a:spcPct val="150000"/>
              </a:lnSpc>
              <a:spcBef>
                <a:spcPts val="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19050" marR="0" lvl="0" indent="-19050" algn="r" rtl="1">
              <a:lnSpc>
                <a:spcPct val="150000"/>
              </a:lnSpc>
              <a:spcBef>
                <a:spcPts val="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19050" marR="0" lvl="0" indent="-19050" algn="r" rtl="1">
              <a:lnSpc>
                <a:spcPct val="150000"/>
              </a:lnSpc>
              <a:spcBef>
                <a:spcPts val="0"/>
              </a:spcBef>
              <a:spcAft>
                <a:spcPts val="0"/>
              </a:spcAft>
              <a:buClr>
                <a:srgbClr val="E36C09"/>
              </a:buClr>
              <a:buSzPct val="110000"/>
              <a:buFont typeface="Questrial"/>
              <a:buChar char="◄"/>
            </a:pPr>
            <a:r>
              <a:rPr lang="x-none" sz="1600" b="1" i="0" u="none" strike="noStrike" cap="none">
                <a:solidFill>
                  <a:schemeClr val="dk1"/>
                </a:solidFill>
                <a:latin typeface="Arial"/>
                <a:ea typeface="Arial"/>
                <a:cs typeface="Arial"/>
                <a:sym typeface="Arial"/>
              </a:rPr>
              <a:t>המהירות הזוויתית </a:t>
            </a:r>
            <a:r>
              <a:rPr lang="x-none" sz="1600" b="1" i="0" u="none" strike="noStrike" cap="none">
                <a:solidFill>
                  <a:srgbClr val="FF0000"/>
                </a:solidFill>
                <a:latin typeface="Arial"/>
                <a:ea typeface="Arial"/>
                <a:cs typeface="Arial"/>
                <a:sym typeface="Arial"/>
              </a:rPr>
              <a:t>- </a:t>
            </a:r>
            <a:r>
              <a:rPr lang="x-none" sz="1600" b="0" i="0" u="none" strike="noStrike" cap="none">
                <a:solidFill>
                  <a:schemeClr val="dk1"/>
                </a:solidFill>
                <a:latin typeface="Arial"/>
                <a:ea typeface="Arial"/>
                <a:cs typeface="Arial"/>
                <a:sym typeface="Arial"/>
              </a:rPr>
              <a:t>השינוי בזווית Δφ בפרק זמן Δt : </a:t>
            </a:r>
          </a:p>
          <a:p>
            <a:pPr marL="19050" marR="0" lvl="0" indent="-19050" algn="r" rtl="1">
              <a:lnSpc>
                <a:spcPct val="150000"/>
              </a:lnSpc>
              <a:spcBef>
                <a:spcPts val="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19050" marR="0" lvl="0" indent="-19050" algn="r" rtl="1">
              <a:lnSpc>
                <a:spcPct val="150000"/>
              </a:lnSpc>
              <a:spcBef>
                <a:spcPts val="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19050" marR="0" lvl="0" indent="-19050" algn="r" rtl="1">
              <a:lnSpc>
                <a:spcPct val="150000"/>
              </a:lnSpc>
              <a:spcBef>
                <a:spcPts val="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19050" marR="0" lvl="0" indent="-19050" algn="r" rtl="1">
              <a:lnSpc>
                <a:spcPct val="150000"/>
              </a:lnSpc>
              <a:spcBef>
                <a:spcPts val="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הקשר בין המהירות הקווית והמהירות הזוויתית:</a:t>
            </a:r>
          </a:p>
          <a:p>
            <a:pPr marL="19050" marR="0" lvl="0" indent="-19050" algn="r" rtl="1">
              <a:lnSpc>
                <a:spcPct val="150000"/>
              </a:lnSpc>
              <a:spcBef>
                <a:spcPts val="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76200" marR="0" lvl="0" indent="-76200" algn="r" rtl="1">
              <a:lnSpc>
                <a:spcPct val="150000"/>
              </a:lnSpc>
              <a:spcBef>
                <a:spcPts val="0"/>
              </a:spcBef>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בגוף שאינו נקודתי קשיח (גוף צפיד) הנע בתנועה מעגלית, כל הנקודות נעות במהירות זוויתית זהה והמהירות הקווית גדלה ככל שמתרחקים ממרכז הסיבוב של הגוף. </a:t>
            </a:r>
          </a:p>
        </p:txBody>
      </p:sp>
      <p:pic>
        <p:nvPicPr>
          <p:cNvPr id="543" name="Shape 543"/>
          <p:cNvPicPr preferRelativeResize="0"/>
          <p:nvPr/>
        </p:nvPicPr>
        <p:blipFill rotWithShape="1">
          <a:blip r:embed="rId3">
            <a:alphaModFix/>
          </a:blip>
          <a:srcRect/>
          <a:stretch/>
        </p:blipFill>
        <p:spPr>
          <a:xfrm>
            <a:off x="1137248" y="2152525"/>
            <a:ext cx="546900" cy="546900"/>
          </a:xfrm>
          <a:prstGeom prst="rect">
            <a:avLst/>
          </a:prstGeom>
          <a:solidFill>
            <a:srgbClr val="FFFF99"/>
          </a:solidFill>
          <a:ln w="9525" cap="flat" cmpd="sng">
            <a:solidFill>
              <a:schemeClr val="accent1"/>
            </a:solidFill>
            <a:prstDash val="solid"/>
            <a:miter/>
            <a:headEnd type="none" w="med" len="med"/>
            <a:tailEnd type="none" w="med" len="med"/>
          </a:ln>
        </p:spPr>
      </p:pic>
      <p:pic>
        <p:nvPicPr>
          <p:cNvPr id="544" name="Shape 544"/>
          <p:cNvPicPr preferRelativeResize="0"/>
          <p:nvPr/>
        </p:nvPicPr>
        <p:blipFill rotWithShape="1">
          <a:blip r:embed="rId4">
            <a:alphaModFix/>
          </a:blip>
          <a:srcRect/>
          <a:stretch/>
        </p:blipFill>
        <p:spPr>
          <a:xfrm>
            <a:off x="1135887" y="3358160"/>
            <a:ext cx="655800" cy="495600"/>
          </a:xfrm>
          <a:prstGeom prst="rect">
            <a:avLst/>
          </a:prstGeom>
          <a:solidFill>
            <a:srgbClr val="FFFF99"/>
          </a:solidFill>
          <a:ln w="9525" cap="flat" cmpd="sng">
            <a:solidFill>
              <a:schemeClr val="accent1"/>
            </a:solidFill>
            <a:prstDash val="solid"/>
            <a:miter/>
            <a:headEnd type="none" w="med" len="med"/>
            <a:tailEnd type="none" w="med" len="med"/>
          </a:ln>
        </p:spPr>
      </p:pic>
      <p:pic>
        <p:nvPicPr>
          <p:cNvPr id="545" name="Shape 545"/>
          <p:cNvPicPr preferRelativeResize="0"/>
          <p:nvPr/>
        </p:nvPicPr>
        <p:blipFill rotWithShape="1">
          <a:blip r:embed="rId5">
            <a:alphaModFix/>
          </a:blip>
          <a:srcRect/>
          <a:stretch/>
        </p:blipFill>
        <p:spPr>
          <a:xfrm>
            <a:off x="1112261" y="4455660"/>
            <a:ext cx="1006500" cy="320700"/>
          </a:xfrm>
          <a:prstGeom prst="rect">
            <a:avLst/>
          </a:prstGeom>
          <a:solidFill>
            <a:srgbClr val="FFFF99"/>
          </a:solidFill>
          <a:ln w="9525" cap="flat" cmpd="sng">
            <a:solidFill>
              <a:schemeClr val="accent1"/>
            </a:solidFill>
            <a:prstDash val="solid"/>
            <a:miter/>
            <a:headEnd type="none" w="med" len="med"/>
            <a:tailEnd type="none" w="med" len="me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המשך סיכום השיעור</a:t>
            </a:r>
          </a:p>
        </p:txBody>
      </p:sp>
      <p:sp>
        <p:nvSpPr>
          <p:cNvPr id="551" name="Shape 551"/>
          <p:cNvSpPr txBox="1">
            <a:spLocks noGrp="1"/>
          </p:cNvSpPr>
          <p:nvPr>
            <p:ph type="body" idx="1"/>
          </p:nvPr>
        </p:nvSpPr>
        <p:spPr>
          <a:xfrm>
            <a:off x="539552" y="709066"/>
            <a:ext cx="8236500" cy="5893499"/>
          </a:xfrm>
          <a:prstGeom prst="rect">
            <a:avLst/>
          </a:prstGeom>
          <a:noFill/>
          <a:ln>
            <a:noFill/>
          </a:ln>
        </p:spPr>
        <p:txBody>
          <a:bodyPr lIns="91425" tIns="45700" rIns="91425" bIns="45700" anchor="t" anchorCtr="0">
            <a:noAutofit/>
          </a:bodyPr>
          <a:lstStyle/>
          <a:p>
            <a:pPr marL="266700" marR="0" lvl="0" indent="-266700" algn="r" rtl="1">
              <a:spcBef>
                <a:spcPts val="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הכוח צנטריפטלי (שסימנו </a:t>
            </a:r>
            <a:r>
              <a:rPr lang="x-none" sz="1600" b="0" i="0" u="none" strike="noStrike" cap="none">
                <a:solidFill>
                  <a:schemeClr val="dk1"/>
                </a:solidFill>
                <a:latin typeface="Times New Roman"/>
                <a:ea typeface="Times New Roman"/>
                <a:cs typeface="Times New Roman"/>
                <a:sym typeface="Times New Roman"/>
              </a:rPr>
              <a:t>F</a:t>
            </a:r>
            <a:r>
              <a:rPr lang="x-none" sz="1600" b="0" i="0" u="none" strike="noStrike" cap="none" baseline="-25000">
                <a:solidFill>
                  <a:schemeClr val="dk1"/>
                </a:solidFill>
                <a:latin typeface="Times New Roman"/>
                <a:ea typeface="Times New Roman"/>
                <a:cs typeface="Times New Roman"/>
                <a:sym typeface="Times New Roman"/>
              </a:rPr>
              <a:t>R</a:t>
            </a:r>
            <a:r>
              <a:rPr lang="x-none" sz="1600" b="0" i="0" u="none" strike="noStrike" cap="none">
                <a:solidFill>
                  <a:schemeClr val="dk1"/>
                </a:solidFill>
                <a:latin typeface="Arial"/>
                <a:ea typeface="Arial"/>
                <a:cs typeface="Arial"/>
                <a:sym typeface="Arial"/>
              </a:rPr>
              <a:t>) הוא שקול הכוחות שפועלים על הגוף בכיוון מרכז הסיבוב.</a:t>
            </a: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lnSpc>
                <a:spcPct val="150000"/>
              </a:lnSpc>
              <a:spcBef>
                <a:spcPts val="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בהתאם לחוק השני של ניוטון ניתן לבטא את הקשר בין שקול הכוחות בכיוון הרדיאלי לבין התאוצה      הרדיאלית:</a:t>
            </a:r>
          </a:p>
          <a:p>
            <a:pPr marL="0" marR="0" lvl="0" indent="0" algn="r" rtl="1">
              <a:lnSpc>
                <a:spcPct val="150000"/>
              </a:lnSpc>
              <a:spcBef>
                <a:spcPts val="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בתנועה מעגלית קצובה, התאוצה הרדיאלית (המכוונת אל מרכז המעגל) משנה </a:t>
            </a:r>
            <a:r>
              <a:rPr lang="x-none" sz="1600" b="1" i="0" u="none" strike="noStrike" cap="none">
                <a:solidFill>
                  <a:schemeClr val="dk1"/>
                </a:solidFill>
                <a:latin typeface="Arial"/>
                <a:ea typeface="Arial"/>
                <a:cs typeface="Arial"/>
                <a:sym typeface="Arial"/>
              </a:rPr>
              <a:t>את כיוון המהירות </a:t>
            </a:r>
            <a:r>
              <a:rPr lang="x-none" sz="1600" b="0" i="0" u="none" strike="noStrike" cap="none">
                <a:solidFill>
                  <a:schemeClr val="dk1"/>
                </a:solidFill>
                <a:latin typeface="Arial"/>
                <a:ea typeface="Arial"/>
                <a:cs typeface="Arial"/>
                <a:sym typeface="Arial"/>
              </a:rPr>
              <a:t>בלבד. </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     את גודלה ניתן למצוא בעזרת אחת מהנוסחאות הבאות:  </a:t>
            </a:r>
          </a:p>
          <a:p>
            <a:pPr marL="266700" marR="0" lvl="0" indent="-266700" algn="r" rtl="1">
              <a:spcBef>
                <a:spcPts val="320"/>
              </a:spcBef>
              <a:buClr>
                <a:srgbClr val="E36C09"/>
              </a:buClr>
              <a:buSzPct val="110000"/>
              <a:buFont typeface="Questrial"/>
              <a:buNone/>
            </a:pPr>
            <a:endParaRPr sz="1600" b="0" i="0" u="none" strike="noStrike" cap="none">
              <a:solidFill>
                <a:schemeClr val="dk1"/>
              </a:solidFill>
              <a:latin typeface="Arial"/>
              <a:ea typeface="Arial"/>
              <a:cs typeface="Arial"/>
              <a:sym typeface="Arial"/>
            </a:endParaRPr>
          </a:p>
        </p:txBody>
      </p:sp>
      <p:pic>
        <p:nvPicPr>
          <p:cNvPr id="552" name="Shape 552"/>
          <p:cNvPicPr preferRelativeResize="0"/>
          <p:nvPr/>
        </p:nvPicPr>
        <p:blipFill rotWithShape="1">
          <a:blip r:embed="rId3">
            <a:alphaModFix/>
          </a:blip>
          <a:srcRect/>
          <a:stretch/>
        </p:blipFill>
        <p:spPr>
          <a:xfrm>
            <a:off x="1322861" y="2145619"/>
            <a:ext cx="1998600" cy="496800"/>
          </a:xfrm>
          <a:prstGeom prst="rect">
            <a:avLst/>
          </a:prstGeom>
          <a:solidFill>
            <a:srgbClr val="FFFF99"/>
          </a:solidFill>
          <a:ln w="9525" cap="flat" cmpd="sng">
            <a:solidFill>
              <a:schemeClr val="accent1"/>
            </a:solidFill>
            <a:prstDash val="solid"/>
            <a:miter/>
            <a:headEnd type="none" w="med" len="med"/>
            <a:tailEnd type="none" w="med" len="med"/>
          </a:ln>
        </p:spPr>
      </p:pic>
      <p:pic>
        <p:nvPicPr>
          <p:cNvPr id="553" name="Shape 553"/>
          <p:cNvPicPr preferRelativeResize="0"/>
          <p:nvPr/>
        </p:nvPicPr>
        <p:blipFill rotWithShape="1">
          <a:blip r:embed="rId4">
            <a:alphaModFix/>
          </a:blip>
          <a:srcRect/>
          <a:stretch/>
        </p:blipFill>
        <p:spPr>
          <a:xfrm>
            <a:off x="1314450" y="4006850"/>
            <a:ext cx="1636800" cy="625500"/>
          </a:xfrm>
          <a:prstGeom prst="rect">
            <a:avLst/>
          </a:prstGeom>
          <a:solidFill>
            <a:srgbClr val="FFFF99"/>
          </a:solidFill>
          <a:ln w="9525" cap="flat" cmpd="sng">
            <a:solidFill>
              <a:schemeClr val="accent1"/>
            </a:solidFill>
            <a:prstDash val="solid"/>
            <a:miter/>
            <a:headEnd type="none" w="med" len="med"/>
            <a:tailEnd type="none" w="med" len="med"/>
          </a:ln>
        </p:spPr>
      </p:pic>
      <p:pic>
        <p:nvPicPr>
          <p:cNvPr id="554" name="Shape 554"/>
          <p:cNvPicPr preferRelativeResize="0"/>
          <p:nvPr/>
        </p:nvPicPr>
        <p:blipFill rotWithShape="1">
          <a:blip r:embed="rId5">
            <a:alphaModFix/>
          </a:blip>
          <a:srcRect/>
          <a:stretch/>
        </p:blipFill>
        <p:spPr>
          <a:xfrm>
            <a:off x="1314450" y="4873625"/>
            <a:ext cx="1332000" cy="587400"/>
          </a:xfrm>
          <a:prstGeom prst="rect">
            <a:avLst/>
          </a:prstGeom>
          <a:solidFill>
            <a:srgbClr val="FFFF99"/>
          </a:solidFill>
          <a:ln w="9525" cap="flat" cmpd="sng">
            <a:solidFill>
              <a:schemeClr val="accent1"/>
            </a:solidFill>
            <a:prstDash val="solid"/>
            <a:miter/>
            <a:headEnd type="none" w="med" len="med"/>
            <a:tailEnd type="none" w="med" len="me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p:nvPr/>
        </p:nvSpPr>
        <p:spPr>
          <a:xfrm rot="-245209">
            <a:off x="1120066" y="364693"/>
            <a:ext cx="6991015" cy="830996"/>
          </a:xfrm>
          <a:prstGeom prst="rect">
            <a:avLst/>
          </a:prstGeom>
          <a:noFill/>
          <a:ln>
            <a:noFill/>
          </a:ln>
        </p:spPr>
        <p:txBody>
          <a:bodyPr lIns="91425" tIns="45700" rIns="91425" bIns="45700" anchor="t" anchorCtr="0">
            <a:noAutofit/>
          </a:bodyPr>
          <a:lstStyle/>
          <a:p>
            <a:pPr marL="0" marR="0" lvl="0" indent="0" algn="ctr" rtl="1">
              <a:spcBef>
                <a:spcPts val="0"/>
              </a:spcBef>
              <a:spcAft>
                <a:spcPts val="0"/>
              </a:spcAft>
              <a:buSzPct val="25000"/>
              <a:buNone/>
            </a:pPr>
            <a:r>
              <a:rPr lang="x-none" sz="4800" b="1" i="0" u="none" strike="noStrike" cap="none">
                <a:solidFill>
                  <a:schemeClr val="lt1"/>
                </a:solidFill>
                <a:latin typeface="Arial"/>
                <a:ea typeface="Arial"/>
                <a:cs typeface="Arial"/>
                <a:sym typeface="Arial"/>
              </a:rPr>
              <a:t>דוגמאות של תנועה מעגלית</a:t>
            </a:r>
          </a:p>
        </p:txBody>
      </p:sp>
      <p:sp>
        <p:nvSpPr>
          <p:cNvPr id="560" name="Shape 560"/>
          <p:cNvSpPr/>
          <p:nvPr/>
        </p:nvSpPr>
        <p:spPr>
          <a:xfrm>
            <a:off x="2630093" y="699365"/>
            <a:ext cx="3971100" cy="584700"/>
          </a:xfrm>
          <a:prstGeom prst="rect">
            <a:avLst/>
          </a:prstGeom>
          <a:noFill/>
          <a:ln>
            <a:noFill/>
          </a:ln>
        </p:spPr>
        <p:txBody>
          <a:bodyPr lIns="91425" tIns="45700" rIns="91425" bIns="45700" anchor="t" anchorCtr="0">
            <a:noAutofit/>
          </a:bodyPr>
          <a:lstStyle/>
          <a:p>
            <a:pPr marL="342900" marR="0" lvl="0" indent="-342900" algn="r" rtl="1">
              <a:spcBef>
                <a:spcPts val="0"/>
              </a:spcBef>
              <a:spcAft>
                <a:spcPts val="0"/>
              </a:spcAft>
              <a:buSzPct val="25000"/>
              <a:buNone/>
            </a:pPr>
            <a:r>
              <a:rPr lang="x-none" sz="3200" u="sng">
                <a:solidFill>
                  <a:schemeClr val="hlink"/>
                </a:solidFill>
                <a:latin typeface="Arial"/>
                <a:ea typeface="Arial"/>
                <a:cs typeface="Arial"/>
                <a:sym typeface="Arial"/>
                <a:hlinkClick r:id="rId3"/>
              </a:rPr>
              <a:t>מטוטלת קונית (חרוטית)</a:t>
            </a:r>
          </a:p>
        </p:txBody>
      </p:sp>
      <p:pic>
        <p:nvPicPr>
          <p:cNvPr id="561" name="Shape 561"/>
          <p:cNvPicPr preferRelativeResize="0"/>
          <p:nvPr/>
        </p:nvPicPr>
        <p:blipFill rotWithShape="1">
          <a:blip r:embed="rId4">
            <a:alphaModFix/>
          </a:blip>
          <a:srcRect/>
          <a:stretch/>
        </p:blipFill>
        <p:spPr>
          <a:xfrm>
            <a:off x="1763689" y="1932459"/>
            <a:ext cx="5912080" cy="4434059"/>
          </a:xfrm>
          <a:prstGeom prst="rect">
            <a:avLst/>
          </a:prstGeom>
          <a:noFill/>
          <a:ln>
            <a:noFill/>
          </a:ln>
        </p:spPr>
      </p:pic>
    </p:spTree>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00" scaled="0"/>
        </a:gradFill>
        <a:effectLst/>
      </p:bgPr>
    </p:bg>
    <p:spTree>
      <p:nvGrpSpPr>
        <p:cNvPr id="1" name="Shape 565"/>
        <p:cNvGrpSpPr/>
        <p:nvPr/>
      </p:nvGrpSpPr>
      <p:grpSpPr>
        <a:xfrm>
          <a:off x="0" y="0"/>
          <a:ext cx="0" cy="0"/>
          <a:chOff x="0" y="0"/>
          <a:chExt cx="0" cy="0"/>
        </a:xfrm>
      </p:grpSpPr>
      <p:sp>
        <p:nvSpPr>
          <p:cNvPr id="566" name="Shape 566"/>
          <p:cNvSpPr txBox="1">
            <a:spLocks noGrp="1"/>
          </p:cNvSpPr>
          <p:nvPr>
            <p:ph type="title"/>
          </p:nvPr>
        </p:nvSpPr>
        <p:spPr>
          <a:xfrm>
            <a:off x="457200" y="274637"/>
            <a:ext cx="8229600" cy="1143000"/>
          </a:xfrm>
          <a:prstGeom prst="rect">
            <a:avLst/>
          </a:prstGeom>
          <a:gradFill>
            <a:gsLst>
              <a:gs pos="0">
                <a:srgbClr val="6A8284"/>
              </a:gs>
              <a:gs pos="29000">
                <a:srgbClr val="99BDBF"/>
              </a:gs>
              <a:gs pos="100000">
                <a:srgbClr val="B8E2E5"/>
              </a:gs>
            </a:gsLst>
            <a:lin ang="5400000" scaled="0"/>
          </a:grad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sz="4400" b="0" i="0" u="none" strike="noStrike" cap="none">
                <a:solidFill>
                  <a:srgbClr val="FFFF00"/>
                </a:solidFill>
                <a:latin typeface="Arial"/>
                <a:ea typeface="Arial"/>
                <a:cs typeface="Arial"/>
                <a:sym typeface="Arial"/>
              </a:rPr>
              <a:t>מטוטלת קונית (חרוטית)</a:t>
            </a:r>
          </a:p>
        </p:txBody>
      </p:sp>
      <p:sp>
        <p:nvSpPr>
          <p:cNvPr id="567" name="Shape 567"/>
          <p:cNvSpPr txBox="1">
            <a:spLocks noGrp="1"/>
          </p:cNvSpPr>
          <p:nvPr>
            <p:ph type="body" idx="1"/>
          </p:nvPr>
        </p:nvSpPr>
        <p:spPr>
          <a:xfrm>
            <a:off x="2483767" y="6021287"/>
            <a:ext cx="3970784" cy="676671"/>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Clr>
                <a:schemeClr val="dk1"/>
              </a:buClr>
              <a:buSzPct val="25000"/>
              <a:buFont typeface="Arial"/>
              <a:buNone/>
            </a:pPr>
            <a:r>
              <a:rPr lang="x-none" sz="3200" b="0" i="0" u="sng" strike="noStrike" cap="none">
                <a:solidFill>
                  <a:schemeClr val="hlink"/>
                </a:solidFill>
                <a:latin typeface="Arial"/>
                <a:ea typeface="Arial"/>
                <a:cs typeface="Arial"/>
                <a:sym typeface="Arial"/>
                <a:hlinkClick r:id="rId3"/>
              </a:rPr>
              <a:t>מטוטלת קונית (חרוטית)</a:t>
            </a:r>
          </a:p>
          <a:p>
            <a:pPr marL="342900" marR="0" lvl="0" indent="-342900" algn="r" rtl="1">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pic>
        <p:nvPicPr>
          <p:cNvPr id="568" name="Shape 568"/>
          <p:cNvPicPr preferRelativeResize="0"/>
          <p:nvPr/>
        </p:nvPicPr>
        <p:blipFill rotWithShape="1">
          <a:blip r:embed="rId4">
            <a:alphaModFix/>
          </a:blip>
          <a:srcRect/>
          <a:stretch/>
        </p:blipFill>
        <p:spPr>
          <a:xfrm>
            <a:off x="2165808" y="1587501"/>
            <a:ext cx="4812381" cy="443378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Shape 573"/>
          <p:cNvPicPr preferRelativeResize="0"/>
          <p:nvPr/>
        </p:nvPicPr>
        <p:blipFill rotWithShape="1">
          <a:blip r:embed="rId3">
            <a:alphaModFix/>
          </a:blip>
          <a:srcRect/>
          <a:stretch/>
        </p:blipFill>
        <p:spPr>
          <a:xfrm>
            <a:off x="1257300" y="1913846"/>
            <a:ext cx="3213600" cy="3393300"/>
          </a:xfrm>
          <a:prstGeom prst="rect">
            <a:avLst/>
          </a:prstGeom>
          <a:noFill/>
          <a:ln>
            <a:noFill/>
          </a:ln>
        </p:spPr>
      </p:pic>
      <p:sp>
        <p:nvSpPr>
          <p:cNvPr id="574" name="Shape 574"/>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תרגיל 1: מטוטלת קונית</a:t>
            </a:r>
          </a:p>
        </p:txBody>
      </p:sp>
      <p:sp>
        <p:nvSpPr>
          <p:cNvPr id="575" name="Shape 575"/>
          <p:cNvSpPr txBox="1">
            <a:spLocks noGrp="1"/>
          </p:cNvSpPr>
          <p:nvPr>
            <p:ph type="body" idx="1"/>
          </p:nvPr>
        </p:nvSpPr>
        <p:spPr>
          <a:xfrm>
            <a:off x="1171575" y="709066"/>
            <a:ext cx="7604400" cy="5917500"/>
          </a:xfrm>
          <a:prstGeom prst="rect">
            <a:avLst/>
          </a:prstGeom>
          <a:noFill/>
          <a:ln>
            <a:noFill/>
          </a:ln>
        </p:spPr>
        <p:txBody>
          <a:bodyPr lIns="91425" tIns="45700" rIns="91425" bIns="45700" anchor="t" anchorCtr="0">
            <a:noAutofit/>
          </a:bodyPr>
          <a:lstStyle/>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כדור קטן שמסתו1.2 kg   קשור בחוט שאורכו  1.5 m ומסתובב במעגל אופקי כך, שהחוט יוצר זווית של 53</a:t>
            </a:r>
            <a:r>
              <a:rPr lang="x-none" sz="1600" b="0" i="0" u="none" strike="noStrike" cap="none" baseline="30000">
                <a:solidFill>
                  <a:schemeClr val="dk1"/>
                </a:solidFill>
                <a:latin typeface="Arial"/>
                <a:ea typeface="Arial"/>
                <a:cs typeface="Arial"/>
                <a:sym typeface="Arial"/>
              </a:rPr>
              <a:t>0</a:t>
            </a:r>
            <a:r>
              <a:rPr lang="x-none" sz="1600" b="0" i="0" u="none" strike="noStrike" cap="none">
                <a:solidFill>
                  <a:schemeClr val="dk1"/>
                </a:solidFill>
                <a:latin typeface="Arial"/>
                <a:ea typeface="Arial"/>
                <a:cs typeface="Arial"/>
                <a:sym typeface="Arial"/>
              </a:rPr>
              <a:t> עם ציר הסיבוב. </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הצורה שיוצרים הכדור והחוט, אליו הוא קשור, בעת סיבובם היא צורה של חרוט (קונוס),</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לכן מתקן כזה נקרא "</a:t>
            </a:r>
            <a:r>
              <a:rPr lang="x-none" sz="1600" b="1" i="0" u="none" strike="noStrike" cap="none">
                <a:solidFill>
                  <a:schemeClr val="dk1"/>
                </a:solidFill>
                <a:latin typeface="Arial"/>
                <a:ea typeface="Arial"/>
                <a:cs typeface="Arial"/>
                <a:sym typeface="Arial"/>
              </a:rPr>
              <a:t>מטוטלת קונית</a:t>
            </a:r>
            <a:r>
              <a:rPr lang="x-none" sz="1600" b="0" i="0" u="none" strike="noStrike" cap="none">
                <a:solidFill>
                  <a:schemeClr val="dk1"/>
                </a:solidFill>
                <a:latin typeface="Arial"/>
                <a:ea typeface="Arial"/>
                <a:cs typeface="Arial"/>
                <a:sym typeface="Arial"/>
              </a:rPr>
              <a:t>".</a:t>
            </a: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rgbClr val="4F6128"/>
                </a:solidFill>
                <a:latin typeface="Arial"/>
                <a:ea typeface="Arial"/>
                <a:cs typeface="Arial"/>
                <a:sym typeface="Arial"/>
              </a:rPr>
              <a:t>בהמשך נראה שניתן לנתח תנועות שונות, כגון סיבוב של </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rgbClr val="4F6128"/>
                </a:solidFill>
                <a:latin typeface="Arial"/>
                <a:ea typeface="Arial"/>
                <a:cs typeface="Arial"/>
                <a:sym typeface="Arial"/>
              </a:rPr>
              <a:t>בעלי כנף באוויר, מטוסים, מכוניות וכו' באופן דומה </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rgbClr val="4F6128"/>
                </a:solidFill>
                <a:latin typeface="Arial"/>
                <a:ea typeface="Arial"/>
                <a:cs typeface="Arial"/>
                <a:sym typeface="Arial"/>
              </a:rPr>
              <a:t>לניתוח התנועה של מטוטלת קונית.</a:t>
            </a:r>
          </a:p>
          <a:p>
            <a:pPr marL="0" marR="0" lvl="0" indent="0" algn="r" rtl="1">
              <a:lnSpc>
                <a:spcPct val="150000"/>
              </a:lnSpc>
              <a:spcBef>
                <a:spcPts val="0"/>
              </a:spcBef>
              <a:spcAft>
                <a:spcPts val="0"/>
              </a:spcAft>
              <a:buClr>
                <a:srgbClr val="E36C09"/>
              </a:buClr>
              <a:buSzPct val="25000"/>
              <a:buFont typeface="Questrial"/>
              <a:buNone/>
            </a:pPr>
            <a:endParaRPr sz="1600" b="1"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1"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א. שרטט/י את כל הכוחות הפעולים על הכדור. </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ב. מהו רדיוס הסיבוב של הכדור?</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ג. מהי המתיחות בחוט?</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ד. מהי תדירות הסיבוב?</a:t>
            </a:r>
          </a:p>
          <a:p>
            <a:pPr marL="0" marR="0" lvl="0" indent="0" algn="r" rtl="1">
              <a:lnSpc>
                <a:spcPct val="150000"/>
              </a:lnSpc>
              <a:spcBef>
                <a:spcPts val="0"/>
              </a:spcBef>
              <a:spcAft>
                <a:spcPts val="0"/>
              </a:spcAft>
              <a:buClr>
                <a:srgbClr val="E36C09"/>
              </a:buClr>
              <a:buSzPct val="25000"/>
              <a:buFont typeface="Questrial"/>
              <a:buNone/>
            </a:pPr>
            <a:r>
              <a:rPr lang="x-none" sz="1200" b="0" i="0" u="sng" strike="noStrike" cap="none">
                <a:solidFill>
                  <a:schemeClr val="hlink"/>
                </a:solidFill>
                <a:latin typeface="Arial"/>
                <a:ea typeface="Arial"/>
                <a:cs typeface="Arial"/>
                <a:sym typeface="Arial"/>
                <a:hlinkClick r:id="rId4"/>
              </a:rPr>
              <a:t>https://moodle.ecolint.ch/pluginfile.php/15528/mod_resource/content/0/videos/conical_pendulum_pretty.avi</a:t>
            </a: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buClr>
                <a:srgbClr val="E36C09"/>
              </a:buClr>
              <a:buSzPct val="25000"/>
              <a:buFont typeface="Quest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פתרון תרגיל 1: מטוטלת קונית</a:t>
            </a:r>
          </a:p>
        </p:txBody>
      </p:sp>
      <p:sp>
        <p:nvSpPr>
          <p:cNvPr id="581" name="Shape 581"/>
          <p:cNvSpPr txBox="1">
            <a:spLocks noGrp="1"/>
          </p:cNvSpPr>
          <p:nvPr>
            <p:ph type="body" idx="1"/>
          </p:nvPr>
        </p:nvSpPr>
        <p:spPr>
          <a:xfrm>
            <a:off x="539552" y="709066"/>
            <a:ext cx="8236500" cy="5905499"/>
          </a:xfrm>
          <a:prstGeom prst="rect">
            <a:avLst/>
          </a:prstGeom>
          <a:noFill/>
          <a:ln>
            <a:noFill/>
          </a:ln>
        </p:spPr>
        <p:txBody>
          <a:bodyPr lIns="91425" tIns="45700" rIns="91425" bIns="45700" anchor="t" anchorCtr="0">
            <a:noAutofit/>
          </a:bodyPr>
          <a:lstStyle/>
          <a:p>
            <a:pPr marL="0" marR="0" lvl="0" indent="0" algn="r" rtl="1">
              <a:lnSpc>
                <a:spcPct val="150000"/>
              </a:lnSpc>
              <a:spcBef>
                <a:spcPts val="0"/>
              </a:spcBef>
              <a:spcAft>
                <a:spcPts val="0"/>
              </a:spcAft>
              <a:buClr>
                <a:srgbClr val="E36C09"/>
              </a:buClr>
              <a:buSzPct val="25000"/>
              <a:buFont typeface="Questrial"/>
              <a:buNone/>
            </a:pPr>
            <a:r>
              <a:rPr lang="x-none" sz="1600" b="1" i="0" u="none" strike="noStrike" cap="none">
                <a:solidFill>
                  <a:schemeClr val="dk1"/>
                </a:solidFill>
                <a:latin typeface="Arial"/>
                <a:ea typeface="Arial"/>
                <a:cs typeface="Arial"/>
                <a:sym typeface="Arial"/>
              </a:rPr>
              <a:t>ב. </a:t>
            </a:r>
          </a:p>
          <a:p>
            <a:pPr marL="0" marR="0" lvl="0" indent="0" algn="r" rtl="1">
              <a:lnSpc>
                <a:spcPct val="150000"/>
              </a:lnSpc>
              <a:spcBef>
                <a:spcPts val="0"/>
              </a:spcBef>
              <a:spcAft>
                <a:spcPts val="0"/>
              </a:spcAft>
              <a:buClr>
                <a:srgbClr val="E36C09"/>
              </a:buClr>
              <a:buSzPct val="25000"/>
              <a:buFont typeface="Questrial"/>
              <a:buNone/>
            </a:pPr>
            <a:endParaRPr sz="1600" b="1"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r>
              <a:rPr lang="x-none" sz="1600" b="1" i="0" u="none" strike="noStrike" cap="none">
                <a:solidFill>
                  <a:schemeClr val="dk1"/>
                </a:solidFill>
                <a:latin typeface="Arial"/>
                <a:ea typeface="Arial"/>
                <a:cs typeface="Arial"/>
                <a:sym typeface="Arial"/>
              </a:rPr>
              <a:t> </a:t>
            </a:r>
          </a:p>
          <a:p>
            <a:pPr marL="0" marR="0" lvl="0" indent="0" algn="r" rtl="1">
              <a:lnSpc>
                <a:spcPct val="150000"/>
              </a:lnSpc>
              <a:spcBef>
                <a:spcPts val="0"/>
              </a:spcBef>
              <a:spcAft>
                <a:spcPts val="0"/>
              </a:spcAft>
              <a:buClr>
                <a:srgbClr val="E36C09"/>
              </a:buClr>
              <a:buSzPct val="25000"/>
              <a:buFont typeface="Questrial"/>
              <a:buNone/>
            </a:pPr>
            <a:r>
              <a:rPr lang="x-none" sz="1600" b="1" i="0" u="none" strike="noStrike" cap="none">
                <a:solidFill>
                  <a:schemeClr val="dk1"/>
                </a:solidFill>
                <a:latin typeface="Arial"/>
                <a:ea typeface="Arial"/>
                <a:cs typeface="Arial"/>
                <a:sym typeface="Arial"/>
              </a:rPr>
              <a:t>ג. </a:t>
            </a:r>
            <a:r>
              <a:rPr lang="x-none" sz="1600" b="1" i="0" u="sng" strike="noStrike" cap="none">
                <a:solidFill>
                  <a:schemeClr val="dk1"/>
                </a:solidFill>
                <a:latin typeface="Arial"/>
                <a:ea typeface="Arial"/>
                <a:cs typeface="Arial"/>
                <a:sym typeface="Arial"/>
              </a:rPr>
              <a:t>בכיוון האנכי</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    על פי החוק הראשון של ניוטון:</a:t>
            </a: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r>
              <a:rPr lang="x-none" sz="1600" b="1" i="0" u="none" strike="noStrike" cap="none">
                <a:solidFill>
                  <a:schemeClr val="dk1"/>
                </a:solidFill>
                <a:latin typeface="Arial"/>
                <a:ea typeface="Arial"/>
                <a:cs typeface="Arial"/>
                <a:sym typeface="Arial"/>
              </a:rPr>
              <a:t>ד. </a:t>
            </a:r>
            <a:r>
              <a:rPr lang="x-none" sz="1600" b="1" i="0" u="sng" strike="noStrike" cap="none">
                <a:solidFill>
                  <a:schemeClr val="dk1"/>
                </a:solidFill>
                <a:latin typeface="Arial"/>
                <a:ea typeface="Arial"/>
                <a:cs typeface="Arial"/>
                <a:sym typeface="Arial"/>
              </a:rPr>
              <a:t>בכיוון מרכז המעגל</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    על פי החוק השני של ניוטון:</a:t>
            </a: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buClr>
                <a:srgbClr val="E36C09"/>
              </a:buClr>
              <a:buSzPct val="25000"/>
              <a:buFont typeface="Questrial"/>
              <a:buNone/>
            </a:pPr>
            <a:endParaRPr sz="1600" b="0" i="0" u="none" strike="noStrike" cap="none">
              <a:solidFill>
                <a:schemeClr val="dk1"/>
              </a:solidFill>
              <a:latin typeface="Arial"/>
              <a:ea typeface="Arial"/>
              <a:cs typeface="Arial"/>
              <a:sym typeface="Arial"/>
            </a:endParaRPr>
          </a:p>
        </p:txBody>
      </p:sp>
      <p:pic>
        <p:nvPicPr>
          <p:cNvPr id="582" name="Shape 582"/>
          <p:cNvPicPr preferRelativeResize="0"/>
          <p:nvPr/>
        </p:nvPicPr>
        <p:blipFill rotWithShape="1">
          <a:blip r:embed="rId3">
            <a:alphaModFix/>
          </a:blip>
          <a:srcRect/>
          <a:stretch/>
        </p:blipFill>
        <p:spPr>
          <a:xfrm>
            <a:off x="4305300" y="2510763"/>
            <a:ext cx="1962000" cy="1779300"/>
          </a:xfrm>
          <a:prstGeom prst="rect">
            <a:avLst/>
          </a:prstGeom>
          <a:noFill/>
          <a:ln>
            <a:noFill/>
          </a:ln>
        </p:spPr>
      </p:pic>
      <p:pic>
        <p:nvPicPr>
          <p:cNvPr id="583" name="Shape 583"/>
          <p:cNvPicPr preferRelativeResize="0"/>
          <p:nvPr/>
        </p:nvPicPr>
        <p:blipFill rotWithShape="1">
          <a:blip r:embed="rId4">
            <a:alphaModFix/>
          </a:blip>
          <a:srcRect/>
          <a:stretch/>
        </p:blipFill>
        <p:spPr>
          <a:xfrm>
            <a:off x="3621973" y="4741925"/>
            <a:ext cx="2393100" cy="1595400"/>
          </a:xfrm>
          <a:prstGeom prst="rect">
            <a:avLst/>
          </a:prstGeom>
          <a:noFill/>
          <a:ln>
            <a:noFill/>
          </a:ln>
        </p:spPr>
      </p:pic>
      <p:pic>
        <p:nvPicPr>
          <p:cNvPr id="584" name="Shape 584"/>
          <p:cNvPicPr preferRelativeResize="0"/>
          <p:nvPr/>
        </p:nvPicPr>
        <p:blipFill rotWithShape="1">
          <a:blip r:embed="rId5">
            <a:alphaModFix/>
          </a:blip>
          <a:srcRect/>
          <a:stretch/>
        </p:blipFill>
        <p:spPr>
          <a:xfrm>
            <a:off x="4704937" y="952809"/>
            <a:ext cx="1210200" cy="945300"/>
          </a:xfrm>
          <a:prstGeom prst="rect">
            <a:avLst/>
          </a:prstGeom>
          <a:noFill/>
          <a:ln>
            <a:noFill/>
          </a:ln>
        </p:spPr>
      </p:pic>
      <p:grpSp>
        <p:nvGrpSpPr>
          <p:cNvPr id="585" name="Shape 585"/>
          <p:cNvGrpSpPr/>
          <p:nvPr/>
        </p:nvGrpSpPr>
        <p:grpSpPr>
          <a:xfrm>
            <a:off x="754329" y="846179"/>
            <a:ext cx="3213599" cy="3393300"/>
            <a:chOff x="754329" y="846179"/>
            <a:chExt cx="3213599" cy="3393300"/>
          </a:xfrm>
        </p:grpSpPr>
        <p:pic>
          <p:nvPicPr>
            <p:cNvPr id="586" name="Shape 586"/>
            <p:cNvPicPr preferRelativeResize="0"/>
            <p:nvPr/>
          </p:nvPicPr>
          <p:blipFill rotWithShape="1">
            <a:blip r:embed="rId6">
              <a:alphaModFix/>
            </a:blip>
            <a:srcRect/>
            <a:stretch/>
          </p:blipFill>
          <p:spPr>
            <a:xfrm>
              <a:off x="754329" y="846179"/>
              <a:ext cx="3213599" cy="3393300"/>
            </a:xfrm>
            <a:prstGeom prst="rect">
              <a:avLst/>
            </a:prstGeom>
            <a:noFill/>
            <a:ln>
              <a:noFill/>
            </a:ln>
          </p:spPr>
        </p:pic>
        <p:cxnSp>
          <p:nvCxnSpPr>
            <p:cNvPr id="587" name="Shape 587"/>
            <p:cNvCxnSpPr/>
            <p:nvPr/>
          </p:nvCxnSpPr>
          <p:spPr>
            <a:xfrm>
              <a:off x="3406237" y="3154653"/>
              <a:ext cx="13800" cy="574200"/>
            </a:xfrm>
            <a:prstGeom prst="straightConnector1">
              <a:avLst/>
            </a:prstGeom>
            <a:noFill/>
            <a:ln w="19050" cap="flat" cmpd="sng">
              <a:solidFill>
                <a:srgbClr val="000000"/>
              </a:solidFill>
              <a:prstDash val="solid"/>
              <a:round/>
              <a:headEnd type="none" w="med" len="med"/>
              <a:tailEnd type="triangle" w="lg" len="lg"/>
            </a:ln>
          </p:spPr>
        </p:cxnSp>
        <p:sp>
          <p:nvSpPr>
            <p:cNvPr id="588" name="Shape 588"/>
            <p:cNvSpPr txBox="1"/>
            <p:nvPr/>
          </p:nvSpPr>
          <p:spPr>
            <a:xfrm>
              <a:off x="3123085" y="3687619"/>
              <a:ext cx="498900" cy="4572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chemeClr val="dk1"/>
                </a:buClr>
                <a:buSzPct val="25000"/>
                <a:buFont typeface="Times New Roman"/>
                <a:buNone/>
              </a:pPr>
              <a:r>
                <a:rPr lang="x-none" sz="1600" b="0" i="0" u="none" strike="noStrike" cap="none">
                  <a:solidFill>
                    <a:schemeClr val="dk1"/>
                  </a:solidFill>
                  <a:latin typeface="Times New Roman"/>
                  <a:ea typeface="Times New Roman"/>
                  <a:cs typeface="Times New Roman"/>
                  <a:sym typeface="Times New Roman"/>
                </a:rPr>
                <a:t>mg</a:t>
              </a:r>
            </a:p>
          </p:txBody>
        </p:sp>
        <p:sp>
          <p:nvSpPr>
            <p:cNvPr id="589" name="Shape 589"/>
            <p:cNvSpPr txBox="1"/>
            <p:nvPr/>
          </p:nvSpPr>
          <p:spPr>
            <a:xfrm>
              <a:off x="3106386" y="2419923"/>
              <a:ext cx="304800" cy="3912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chemeClr val="dk1"/>
                </a:buClr>
                <a:buSzPct val="25000"/>
                <a:buFont typeface="Times New Roman"/>
                <a:buNone/>
              </a:pPr>
              <a:r>
                <a:rPr lang="x-none" sz="1600" b="0" i="0" u="none" strike="noStrike" cap="none">
                  <a:solidFill>
                    <a:schemeClr val="dk1"/>
                  </a:solidFill>
                  <a:latin typeface="Times New Roman"/>
                  <a:ea typeface="Times New Roman"/>
                  <a:cs typeface="Times New Roman"/>
                  <a:sym typeface="Times New Roman"/>
                </a:rPr>
                <a:t>T</a:t>
              </a:r>
            </a:p>
          </p:txBody>
        </p:sp>
        <p:cxnSp>
          <p:nvCxnSpPr>
            <p:cNvPr id="590" name="Shape 590"/>
            <p:cNvCxnSpPr/>
            <p:nvPr/>
          </p:nvCxnSpPr>
          <p:spPr>
            <a:xfrm rot="10800000">
              <a:off x="3146917" y="2695685"/>
              <a:ext cx="261300" cy="486900"/>
            </a:xfrm>
            <a:prstGeom prst="straightConnector1">
              <a:avLst/>
            </a:prstGeom>
            <a:noFill/>
            <a:ln w="19050" cap="flat" cmpd="sng">
              <a:solidFill>
                <a:srgbClr val="000000"/>
              </a:solidFill>
              <a:prstDash val="solid"/>
              <a:round/>
              <a:headEnd type="none" w="med" len="med"/>
              <a:tailEnd type="triangle" w="lg" len="lg"/>
            </a:ln>
          </p:spPr>
        </p:cxnSp>
        <p:pic>
          <p:nvPicPr>
            <p:cNvPr id="591" name="Shape 591"/>
            <p:cNvPicPr preferRelativeResize="0"/>
            <p:nvPr/>
          </p:nvPicPr>
          <p:blipFill rotWithShape="1">
            <a:blip r:embed="rId7">
              <a:alphaModFix/>
            </a:blip>
            <a:srcRect/>
            <a:stretch/>
          </p:blipFill>
          <p:spPr>
            <a:xfrm>
              <a:off x="2886797" y="2009074"/>
              <a:ext cx="235200" cy="3660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00" scaled="0"/>
        </a:gradFill>
        <a:effectLst/>
      </p:bgPr>
    </p:bg>
    <p:spTree>
      <p:nvGrpSpPr>
        <p:cNvPr id="1" name="Shape 189"/>
        <p:cNvGrpSpPr/>
        <p:nvPr/>
      </p:nvGrpSpPr>
      <p:grpSpPr>
        <a:xfrm>
          <a:off x="0" y="0"/>
          <a:ext cx="0" cy="0"/>
          <a:chOff x="0" y="0"/>
          <a:chExt cx="0" cy="0"/>
        </a:xfrm>
      </p:grpSpPr>
      <p:sp>
        <p:nvSpPr>
          <p:cNvPr id="190" name="Shape 190"/>
          <p:cNvSpPr txBox="1"/>
          <p:nvPr/>
        </p:nvSpPr>
        <p:spPr>
          <a:xfrm>
            <a:off x="1433950" y="260250"/>
            <a:ext cx="6119700" cy="755100"/>
          </a:xfrm>
          <a:prstGeom prst="rect">
            <a:avLst/>
          </a:prstGeom>
          <a:noFill/>
          <a:ln>
            <a:noFill/>
          </a:ln>
        </p:spPr>
        <p:txBody>
          <a:bodyPr lIns="91425" tIns="45700" rIns="91425" bIns="45700" anchor="t" anchorCtr="0">
            <a:noAutofit/>
          </a:bodyPr>
          <a:lstStyle/>
          <a:p>
            <a:pPr marL="0" marR="0" lvl="0" indent="0" algn="ctr" rtl="1">
              <a:spcBef>
                <a:spcPts val="0"/>
              </a:spcBef>
              <a:spcAft>
                <a:spcPts val="0"/>
              </a:spcAft>
              <a:buSzPct val="25000"/>
              <a:buNone/>
            </a:pPr>
            <a:r>
              <a:rPr lang="x-none" sz="3600" b="1" u="none">
                <a:solidFill>
                  <a:schemeClr val="dk1"/>
                </a:solidFill>
                <a:latin typeface="Arial"/>
                <a:ea typeface="Arial"/>
                <a:cs typeface="Arial"/>
                <a:sym typeface="Arial"/>
              </a:rPr>
              <a:t> רדיאן </a:t>
            </a:r>
          </a:p>
          <a:p>
            <a:pPr marL="0" marR="0" lvl="0" indent="0" algn="r" rtl="1">
              <a:spcBef>
                <a:spcPts val="0"/>
              </a:spcBef>
              <a:spcAft>
                <a:spcPts val="0"/>
              </a:spcAft>
              <a:buNone/>
            </a:pPr>
            <a:endParaRPr sz="2400" b="1">
              <a:solidFill>
                <a:schemeClr val="dk1"/>
              </a:solidFill>
            </a:endParaRPr>
          </a:p>
        </p:txBody>
      </p:sp>
      <p:pic>
        <p:nvPicPr>
          <p:cNvPr id="191" name="Shape 191"/>
          <p:cNvPicPr preferRelativeResize="0"/>
          <p:nvPr/>
        </p:nvPicPr>
        <p:blipFill>
          <a:blip r:embed="rId3">
            <a:alphaModFix/>
          </a:blip>
          <a:stretch>
            <a:fillRect/>
          </a:stretch>
        </p:blipFill>
        <p:spPr>
          <a:xfrm>
            <a:off x="1618575" y="1183825"/>
            <a:ext cx="5568049" cy="538842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Shape 596"/>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תרגיל 2</a:t>
            </a:r>
          </a:p>
        </p:txBody>
      </p:sp>
      <p:sp>
        <p:nvSpPr>
          <p:cNvPr id="597" name="Shape 597"/>
          <p:cNvSpPr txBox="1">
            <a:spLocks noGrp="1"/>
          </p:cNvSpPr>
          <p:nvPr>
            <p:ph type="body" idx="1"/>
          </p:nvPr>
        </p:nvSpPr>
        <p:spPr>
          <a:xfrm>
            <a:off x="539552" y="709066"/>
            <a:ext cx="8236500" cy="5905499"/>
          </a:xfrm>
          <a:prstGeom prst="rect">
            <a:avLst/>
          </a:prstGeom>
          <a:noFill/>
          <a:ln>
            <a:noFill/>
          </a:ln>
        </p:spPr>
        <p:txBody>
          <a:bodyPr lIns="91425" tIns="45700" rIns="91425" bIns="45700" anchor="t" anchorCtr="0">
            <a:noAutofit/>
          </a:bodyPr>
          <a:lstStyle/>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2. כדור קטן שמסתו 200gr קשור לשני חוטים שאורך כל אחד מהם m1. </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    המרחק בין נקודות החיבור של החוטים הוא m1. הכדור מסתובב בתדירות של </a:t>
            </a:r>
            <a:r>
              <a:rPr lang="x-none" sz="1600" b="0" i="0" u="none" strike="noStrike" cap="none" baseline="-25000">
                <a:solidFill>
                  <a:schemeClr val="dk1"/>
                </a:solidFill>
                <a:latin typeface="Arial"/>
                <a:ea typeface="Arial"/>
                <a:cs typeface="Arial"/>
                <a:sym typeface="Arial"/>
              </a:rPr>
              <a:t>HZ</a:t>
            </a:r>
            <a:r>
              <a:rPr lang="x-none" sz="1600" b="0" i="0" u="none" strike="noStrike" cap="none">
                <a:solidFill>
                  <a:schemeClr val="dk1"/>
                </a:solidFill>
                <a:latin typeface="Arial"/>
                <a:ea typeface="Arial"/>
                <a:cs typeface="Arial"/>
                <a:sym typeface="Arial"/>
              </a:rPr>
              <a:t> 8.</a:t>
            </a: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א. שרטטו את כל הכוחות הפועלים על הכדור.</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ב. מהו רדיוס הסיבוב?</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ג. מהי מהירות הסיבוב של הכדור?</a:t>
            </a:r>
          </a:p>
          <a:p>
            <a:pPr marL="0" marR="0" lvl="0" indent="0" algn="r" rtl="1">
              <a:lnSpc>
                <a:spcPct val="150000"/>
              </a:lnSpc>
              <a:spcBef>
                <a:spcPts val="0"/>
              </a:spcBef>
              <a:buClr>
                <a:srgbClr val="E36C09"/>
              </a:buClr>
              <a:buSzPct val="25000"/>
              <a:buFont typeface="Questrial"/>
              <a:buNone/>
            </a:pPr>
            <a:r>
              <a:rPr lang="x-none" sz="1600" b="0" i="0" u="none" strike="noStrike" cap="none">
                <a:solidFill>
                  <a:schemeClr val="dk1"/>
                </a:solidFill>
                <a:latin typeface="Arial"/>
                <a:ea typeface="Arial"/>
                <a:cs typeface="Arial"/>
                <a:sym typeface="Arial"/>
              </a:rPr>
              <a:t>ד. מהי המתיחות בכל אחד מהחוטים?</a:t>
            </a:r>
          </a:p>
        </p:txBody>
      </p:sp>
      <p:pic>
        <p:nvPicPr>
          <p:cNvPr id="598" name="Shape 598"/>
          <p:cNvPicPr preferRelativeResize="0"/>
          <p:nvPr/>
        </p:nvPicPr>
        <p:blipFill rotWithShape="1">
          <a:blip r:embed="rId3">
            <a:alphaModFix/>
          </a:blip>
          <a:srcRect/>
          <a:stretch/>
        </p:blipFill>
        <p:spPr>
          <a:xfrm>
            <a:off x="2339439" y="1680172"/>
            <a:ext cx="2802900" cy="31488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פתרון תרגיל 2</a:t>
            </a:r>
          </a:p>
        </p:txBody>
      </p:sp>
      <p:sp>
        <p:nvSpPr>
          <p:cNvPr id="604" name="Shape 604"/>
          <p:cNvSpPr txBox="1">
            <a:spLocks noGrp="1"/>
          </p:cNvSpPr>
          <p:nvPr>
            <p:ph type="body" idx="1"/>
          </p:nvPr>
        </p:nvSpPr>
        <p:spPr>
          <a:xfrm>
            <a:off x="539552" y="709066"/>
            <a:ext cx="8236500" cy="5905499"/>
          </a:xfrm>
          <a:prstGeom prst="rect">
            <a:avLst/>
          </a:prstGeom>
          <a:noFill/>
          <a:ln>
            <a:noFill/>
          </a:ln>
        </p:spPr>
        <p:txBody>
          <a:bodyPr lIns="91425" tIns="45700" rIns="91425" bIns="45700" anchor="t" anchorCtr="0">
            <a:noAutofit/>
          </a:bodyPr>
          <a:lstStyle/>
          <a:p>
            <a:pPr marL="0" marR="0" lvl="0" indent="0" algn="r" rtl="1">
              <a:lnSpc>
                <a:spcPct val="150000"/>
              </a:lnSpc>
              <a:spcBef>
                <a:spcPts val="0"/>
              </a:spcBef>
              <a:spcAft>
                <a:spcPts val="0"/>
              </a:spcAft>
              <a:buClr>
                <a:srgbClr val="E36C09"/>
              </a:buClr>
              <a:buSzPct val="25000"/>
              <a:buFont typeface="Questrial"/>
              <a:buNone/>
            </a:pPr>
            <a:r>
              <a:rPr lang="x-none" sz="1600" b="1" i="0" u="none" strike="noStrike" cap="none">
                <a:solidFill>
                  <a:schemeClr val="dk1"/>
                </a:solidFill>
                <a:latin typeface="Arial"/>
                <a:ea typeface="Arial"/>
                <a:cs typeface="Arial"/>
                <a:sym typeface="Arial"/>
              </a:rPr>
              <a:t>ב. </a:t>
            </a:r>
          </a:p>
          <a:p>
            <a:pPr marL="0" marR="0" lvl="0" indent="0" algn="r" rtl="1">
              <a:lnSpc>
                <a:spcPct val="150000"/>
              </a:lnSpc>
              <a:spcBef>
                <a:spcPts val="0"/>
              </a:spcBef>
              <a:spcAft>
                <a:spcPts val="0"/>
              </a:spcAft>
              <a:buClr>
                <a:srgbClr val="E36C09"/>
              </a:buClr>
              <a:buSzPct val="25000"/>
              <a:buFont typeface="Questrial"/>
              <a:buNone/>
            </a:pPr>
            <a:endParaRPr sz="1600" b="1"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r>
              <a:rPr lang="x-none" sz="1600" b="1" i="0" u="none" strike="noStrike" cap="none">
                <a:solidFill>
                  <a:schemeClr val="dk1"/>
                </a:solidFill>
                <a:latin typeface="Arial"/>
                <a:ea typeface="Arial"/>
                <a:cs typeface="Arial"/>
                <a:sym typeface="Arial"/>
              </a:rPr>
              <a:t> </a:t>
            </a:r>
          </a:p>
          <a:p>
            <a:pPr marL="0" marR="0" lvl="0" indent="0" algn="r" rtl="1">
              <a:lnSpc>
                <a:spcPct val="150000"/>
              </a:lnSpc>
              <a:spcBef>
                <a:spcPts val="0"/>
              </a:spcBef>
              <a:spcAft>
                <a:spcPts val="0"/>
              </a:spcAft>
              <a:buClr>
                <a:srgbClr val="E36C09"/>
              </a:buClr>
              <a:buSzPct val="25000"/>
              <a:buFont typeface="Questrial"/>
              <a:buNone/>
            </a:pPr>
            <a:r>
              <a:rPr lang="x-none" sz="1600" b="1" i="0" u="none" strike="noStrike" cap="none">
                <a:solidFill>
                  <a:schemeClr val="dk1"/>
                </a:solidFill>
                <a:latin typeface="Arial"/>
                <a:ea typeface="Arial"/>
                <a:cs typeface="Arial"/>
                <a:sym typeface="Arial"/>
              </a:rPr>
              <a:t>ג.</a:t>
            </a:r>
          </a:p>
          <a:p>
            <a:pPr marL="0" marR="0" lvl="0" indent="0" algn="r" rtl="1">
              <a:lnSpc>
                <a:spcPct val="150000"/>
              </a:lnSpc>
              <a:spcBef>
                <a:spcPts val="0"/>
              </a:spcBef>
              <a:spcAft>
                <a:spcPts val="0"/>
              </a:spcAft>
              <a:buClr>
                <a:srgbClr val="E36C09"/>
              </a:buClr>
              <a:buSzPct val="25000"/>
              <a:buFont typeface="Questrial"/>
              <a:buNone/>
            </a:pPr>
            <a:endParaRPr sz="1600" b="1"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r>
              <a:rPr lang="x-none" sz="1600" b="1" i="0" u="none" strike="noStrike" cap="none">
                <a:solidFill>
                  <a:schemeClr val="dk1"/>
                </a:solidFill>
                <a:latin typeface="Arial"/>
                <a:ea typeface="Arial"/>
                <a:cs typeface="Arial"/>
                <a:sym typeface="Arial"/>
              </a:rPr>
              <a:t>ד. </a:t>
            </a:r>
            <a:r>
              <a:rPr lang="x-none" sz="1600" b="1" i="0" u="sng" strike="noStrike" cap="none">
                <a:solidFill>
                  <a:schemeClr val="dk1"/>
                </a:solidFill>
                <a:latin typeface="Arial"/>
                <a:ea typeface="Arial"/>
                <a:cs typeface="Arial"/>
                <a:sym typeface="Arial"/>
              </a:rPr>
              <a:t>בכיוון האנכי</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    על פי החוק הראשון של ניוטון:</a:t>
            </a: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1"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r>
              <a:rPr lang="x-none" sz="1600" b="1" i="0" u="none" strike="noStrike" cap="none">
                <a:solidFill>
                  <a:schemeClr val="dk1"/>
                </a:solidFill>
                <a:latin typeface="Arial"/>
                <a:ea typeface="Arial"/>
                <a:cs typeface="Arial"/>
                <a:sym typeface="Arial"/>
              </a:rPr>
              <a:t>   </a:t>
            </a:r>
            <a:r>
              <a:rPr lang="x-none" sz="1600" b="1" i="0" u="sng" strike="noStrike" cap="none">
                <a:solidFill>
                  <a:schemeClr val="dk1"/>
                </a:solidFill>
                <a:latin typeface="Arial"/>
                <a:ea typeface="Arial"/>
                <a:cs typeface="Arial"/>
                <a:sym typeface="Arial"/>
              </a:rPr>
              <a:t>בכיוון מרכז המעגל</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    על פי החוק השני של ניוטון:</a:t>
            </a: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buClr>
                <a:srgbClr val="E36C09"/>
              </a:buClr>
              <a:buSzPct val="25000"/>
              <a:buFont typeface="Questrial"/>
              <a:buNone/>
            </a:pPr>
            <a:endParaRPr sz="1600" b="0" i="0" u="none" strike="noStrike" cap="none">
              <a:solidFill>
                <a:schemeClr val="dk1"/>
              </a:solidFill>
              <a:latin typeface="Arial"/>
              <a:ea typeface="Arial"/>
              <a:cs typeface="Arial"/>
              <a:sym typeface="Arial"/>
            </a:endParaRPr>
          </a:p>
        </p:txBody>
      </p:sp>
      <p:pic>
        <p:nvPicPr>
          <p:cNvPr id="605" name="Shape 605"/>
          <p:cNvPicPr preferRelativeResize="0"/>
          <p:nvPr/>
        </p:nvPicPr>
        <p:blipFill rotWithShape="1">
          <a:blip r:embed="rId3">
            <a:alphaModFix/>
          </a:blip>
          <a:srcRect/>
          <a:stretch/>
        </p:blipFill>
        <p:spPr>
          <a:xfrm>
            <a:off x="4852658" y="3515096"/>
            <a:ext cx="2887499" cy="709200"/>
          </a:xfrm>
          <a:prstGeom prst="rect">
            <a:avLst/>
          </a:prstGeom>
          <a:noFill/>
          <a:ln>
            <a:noFill/>
          </a:ln>
        </p:spPr>
      </p:pic>
      <p:pic>
        <p:nvPicPr>
          <p:cNvPr id="606" name="Shape 606"/>
          <p:cNvPicPr preferRelativeResize="0"/>
          <p:nvPr/>
        </p:nvPicPr>
        <p:blipFill rotWithShape="1">
          <a:blip r:embed="rId4">
            <a:alphaModFix/>
          </a:blip>
          <a:srcRect/>
          <a:stretch/>
        </p:blipFill>
        <p:spPr>
          <a:xfrm>
            <a:off x="4943187" y="5278014"/>
            <a:ext cx="2552999" cy="1038900"/>
          </a:xfrm>
          <a:prstGeom prst="rect">
            <a:avLst/>
          </a:prstGeom>
          <a:noFill/>
          <a:ln>
            <a:noFill/>
          </a:ln>
        </p:spPr>
      </p:pic>
      <p:pic>
        <p:nvPicPr>
          <p:cNvPr id="607" name="Shape 607"/>
          <p:cNvPicPr preferRelativeResize="0"/>
          <p:nvPr/>
        </p:nvPicPr>
        <p:blipFill rotWithShape="1">
          <a:blip r:embed="rId5">
            <a:alphaModFix/>
          </a:blip>
          <a:srcRect/>
          <a:stretch/>
        </p:blipFill>
        <p:spPr>
          <a:xfrm>
            <a:off x="4704935" y="952809"/>
            <a:ext cx="1181400" cy="923100"/>
          </a:xfrm>
          <a:prstGeom prst="rect">
            <a:avLst/>
          </a:prstGeom>
          <a:noFill/>
          <a:ln>
            <a:noFill/>
          </a:ln>
        </p:spPr>
      </p:pic>
      <p:pic>
        <p:nvPicPr>
          <p:cNvPr id="608" name="Shape 608"/>
          <p:cNvPicPr preferRelativeResize="0"/>
          <p:nvPr/>
        </p:nvPicPr>
        <p:blipFill rotWithShape="1">
          <a:blip r:embed="rId6">
            <a:alphaModFix/>
          </a:blip>
          <a:srcRect/>
          <a:stretch/>
        </p:blipFill>
        <p:spPr>
          <a:xfrm>
            <a:off x="4656137" y="2039938"/>
            <a:ext cx="1517400" cy="388800"/>
          </a:xfrm>
          <a:prstGeom prst="rect">
            <a:avLst/>
          </a:prstGeom>
          <a:noFill/>
          <a:ln>
            <a:noFill/>
          </a:ln>
        </p:spPr>
      </p:pic>
      <p:grpSp>
        <p:nvGrpSpPr>
          <p:cNvPr id="609" name="Shape 609"/>
          <p:cNvGrpSpPr/>
          <p:nvPr/>
        </p:nvGrpSpPr>
        <p:grpSpPr>
          <a:xfrm>
            <a:off x="1256805" y="2612737"/>
            <a:ext cx="2446329" cy="2089961"/>
            <a:chOff x="1411184" y="2351480"/>
            <a:chExt cx="2446329" cy="2089961"/>
          </a:xfrm>
        </p:grpSpPr>
        <p:grpSp>
          <p:nvGrpSpPr>
            <p:cNvPr id="610" name="Shape 610"/>
            <p:cNvGrpSpPr/>
            <p:nvPr/>
          </p:nvGrpSpPr>
          <p:grpSpPr>
            <a:xfrm>
              <a:off x="2446317" y="2351480"/>
              <a:ext cx="1411196" cy="2089961"/>
              <a:chOff x="914400" y="2743366"/>
              <a:chExt cx="1411196" cy="2089961"/>
            </a:xfrm>
          </p:grpSpPr>
          <p:grpSp>
            <p:nvGrpSpPr>
              <p:cNvPr id="611" name="Shape 611"/>
              <p:cNvGrpSpPr/>
              <p:nvPr/>
            </p:nvGrpSpPr>
            <p:grpSpPr>
              <a:xfrm>
                <a:off x="1400403" y="2743366"/>
                <a:ext cx="925193" cy="1826984"/>
                <a:chOff x="1875416" y="2387106"/>
                <a:chExt cx="925193" cy="1826984"/>
              </a:xfrm>
            </p:grpSpPr>
            <p:cxnSp>
              <p:nvCxnSpPr>
                <p:cNvPr id="612" name="Shape 612"/>
                <p:cNvCxnSpPr/>
                <p:nvPr/>
              </p:nvCxnSpPr>
              <p:spPr>
                <a:xfrm>
                  <a:off x="2525484" y="3295178"/>
                  <a:ext cx="13800" cy="574200"/>
                </a:xfrm>
                <a:prstGeom prst="straightConnector1">
                  <a:avLst/>
                </a:prstGeom>
                <a:noFill/>
                <a:ln w="19050" cap="flat" cmpd="sng">
                  <a:solidFill>
                    <a:srgbClr val="000000"/>
                  </a:solidFill>
                  <a:prstDash val="solid"/>
                  <a:round/>
                  <a:headEnd type="none" w="med" len="med"/>
                  <a:tailEnd type="triangle" w="lg" len="lg"/>
                </a:ln>
              </p:spPr>
            </p:cxnSp>
            <p:sp>
              <p:nvSpPr>
                <p:cNvPr id="613" name="Shape 613"/>
                <p:cNvSpPr txBox="1"/>
                <p:nvPr/>
              </p:nvSpPr>
              <p:spPr>
                <a:xfrm>
                  <a:off x="2301709" y="3756891"/>
                  <a:ext cx="498900" cy="4572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chemeClr val="dk1"/>
                    </a:buClr>
                    <a:buSzPct val="25000"/>
                    <a:buFont typeface="Times New Roman"/>
                    <a:buNone/>
                  </a:pPr>
                  <a:r>
                    <a:rPr lang="x-none" sz="1600" b="0" i="0" u="none" strike="noStrike" cap="none">
                      <a:solidFill>
                        <a:schemeClr val="dk1"/>
                      </a:solidFill>
                      <a:latin typeface="Times New Roman"/>
                      <a:ea typeface="Times New Roman"/>
                      <a:cs typeface="Times New Roman"/>
                      <a:sym typeface="Times New Roman"/>
                    </a:rPr>
                    <a:t>mg</a:t>
                  </a:r>
                </a:p>
              </p:txBody>
            </p:sp>
            <p:cxnSp>
              <p:nvCxnSpPr>
                <p:cNvPr id="614" name="Shape 614"/>
                <p:cNvCxnSpPr/>
                <p:nvPr/>
              </p:nvCxnSpPr>
              <p:spPr>
                <a:xfrm rot="10800000">
                  <a:off x="2066242" y="2909314"/>
                  <a:ext cx="463200" cy="356400"/>
                </a:xfrm>
                <a:prstGeom prst="straightConnector1">
                  <a:avLst/>
                </a:prstGeom>
                <a:noFill/>
                <a:ln w="19050" cap="flat" cmpd="sng">
                  <a:solidFill>
                    <a:srgbClr val="000000"/>
                  </a:solidFill>
                  <a:prstDash val="solid"/>
                  <a:round/>
                  <a:headEnd type="none" w="med" len="med"/>
                  <a:tailEnd type="triangle" w="lg" len="lg"/>
                </a:ln>
              </p:spPr>
            </p:cxnSp>
            <p:pic>
              <p:nvPicPr>
                <p:cNvPr id="615" name="Shape 615"/>
                <p:cNvPicPr preferRelativeResize="0"/>
                <p:nvPr/>
              </p:nvPicPr>
              <p:blipFill rotWithShape="1">
                <a:blip r:embed="rId7">
                  <a:alphaModFix/>
                </a:blip>
                <a:srcRect/>
                <a:stretch/>
              </p:blipFill>
              <p:spPr>
                <a:xfrm>
                  <a:off x="1875416" y="2387106"/>
                  <a:ext cx="235200" cy="366000"/>
                </a:xfrm>
                <a:prstGeom prst="rect">
                  <a:avLst/>
                </a:prstGeom>
                <a:noFill/>
                <a:ln>
                  <a:noFill/>
                </a:ln>
              </p:spPr>
            </p:pic>
            <p:cxnSp>
              <p:nvCxnSpPr>
                <p:cNvPr id="616" name="Shape 616"/>
                <p:cNvCxnSpPr/>
                <p:nvPr/>
              </p:nvCxnSpPr>
              <p:spPr>
                <a:xfrm flipH="1">
                  <a:off x="2161160" y="3275608"/>
                  <a:ext cx="366300" cy="287100"/>
                </a:xfrm>
                <a:prstGeom prst="straightConnector1">
                  <a:avLst/>
                </a:prstGeom>
                <a:noFill/>
                <a:ln w="19050" cap="flat" cmpd="sng">
                  <a:solidFill>
                    <a:srgbClr val="000000"/>
                  </a:solidFill>
                  <a:prstDash val="solid"/>
                  <a:round/>
                  <a:headEnd type="none" w="med" len="med"/>
                  <a:tailEnd type="triangle" w="lg" len="lg"/>
                </a:ln>
              </p:spPr>
            </p:cxnSp>
            <p:sp>
              <p:nvSpPr>
                <p:cNvPr id="617" name="Shape 617"/>
                <p:cNvSpPr txBox="1"/>
                <p:nvPr/>
              </p:nvSpPr>
              <p:spPr>
                <a:xfrm>
                  <a:off x="2025732" y="2693055"/>
                  <a:ext cx="539400" cy="3912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chemeClr val="dk1"/>
                    </a:buClr>
                    <a:buSzPct val="25000"/>
                    <a:buFont typeface="Times New Roman"/>
                    <a:buNone/>
                  </a:pPr>
                  <a:r>
                    <a:rPr lang="x-none" sz="1600" b="0" i="0" u="none" strike="noStrike" cap="none">
                      <a:solidFill>
                        <a:schemeClr val="dk1"/>
                      </a:solidFill>
                      <a:latin typeface="Times New Roman"/>
                      <a:ea typeface="Times New Roman"/>
                      <a:cs typeface="Times New Roman"/>
                      <a:sym typeface="Times New Roman"/>
                    </a:rPr>
                    <a:t>T</a:t>
                  </a:r>
                  <a:r>
                    <a:rPr lang="x-none" sz="1600" b="0" i="0" u="none" strike="noStrike" cap="none" baseline="-25000">
                      <a:solidFill>
                        <a:schemeClr val="dk1"/>
                      </a:solidFill>
                      <a:latin typeface="Times New Roman"/>
                      <a:ea typeface="Times New Roman"/>
                      <a:cs typeface="Times New Roman"/>
                      <a:sym typeface="Times New Roman"/>
                    </a:rPr>
                    <a:t>1</a:t>
                  </a:r>
                </a:p>
              </p:txBody>
            </p:sp>
            <p:sp>
              <p:nvSpPr>
                <p:cNvPr id="618" name="Shape 618"/>
                <p:cNvSpPr txBox="1"/>
                <p:nvPr/>
              </p:nvSpPr>
              <p:spPr>
                <a:xfrm>
                  <a:off x="1988126" y="3474842"/>
                  <a:ext cx="539400" cy="3912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chemeClr val="dk1"/>
                    </a:buClr>
                    <a:buSzPct val="25000"/>
                    <a:buFont typeface="Times New Roman"/>
                    <a:buNone/>
                  </a:pPr>
                  <a:r>
                    <a:rPr lang="x-none" sz="1600" b="0" i="0" u="none" strike="noStrike" cap="none">
                      <a:solidFill>
                        <a:schemeClr val="dk1"/>
                      </a:solidFill>
                      <a:latin typeface="Times New Roman"/>
                      <a:ea typeface="Times New Roman"/>
                      <a:cs typeface="Times New Roman"/>
                      <a:sym typeface="Times New Roman"/>
                    </a:rPr>
                    <a:t>T</a:t>
                  </a:r>
                  <a:r>
                    <a:rPr lang="x-none" sz="1600" b="0" i="0" u="none" strike="noStrike" cap="none" baseline="-25000">
                      <a:solidFill>
                        <a:schemeClr val="dk1"/>
                      </a:solidFill>
                      <a:latin typeface="Times New Roman"/>
                      <a:ea typeface="Times New Roman"/>
                      <a:cs typeface="Times New Roman"/>
                      <a:sym typeface="Times New Roman"/>
                    </a:rPr>
                    <a:t>2</a:t>
                  </a:r>
                </a:p>
              </p:txBody>
            </p:sp>
          </p:grpSp>
          <p:sp>
            <p:nvSpPr>
              <p:cNvPr id="619" name="Shape 619"/>
              <p:cNvSpPr/>
              <p:nvPr/>
            </p:nvSpPr>
            <p:spPr>
              <a:xfrm>
                <a:off x="961900" y="2826327"/>
                <a:ext cx="118800" cy="2006999"/>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1">
                  <a:spcBef>
                    <a:spcPts val="0"/>
                  </a:spcBef>
                  <a:buNone/>
                </a:pPr>
                <a:endParaRPr sz="1800">
                  <a:solidFill>
                    <a:schemeClr val="lt1"/>
                  </a:solidFill>
                  <a:latin typeface="Questrial"/>
                  <a:ea typeface="Questrial"/>
                  <a:cs typeface="Questrial"/>
                  <a:sym typeface="Questrial"/>
                </a:endParaRPr>
              </a:p>
            </p:txBody>
          </p:sp>
          <p:cxnSp>
            <p:nvCxnSpPr>
              <p:cNvPr id="620" name="Shape 620"/>
              <p:cNvCxnSpPr>
                <a:stCxn id="619" idx="0"/>
              </p:cNvCxnSpPr>
              <p:nvPr/>
            </p:nvCxnSpPr>
            <p:spPr>
              <a:xfrm>
                <a:off x="1021300" y="2826327"/>
                <a:ext cx="1056899" cy="783899"/>
              </a:xfrm>
              <a:prstGeom prst="straightConnector1">
                <a:avLst/>
              </a:prstGeom>
              <a:noFill/>
              <a:ln w="9525" cap="flat" cmpd="sng">
                <a:solidFill>
                  <a:srgbClr val="4A7DBA"/>
                </a:solidFill>
                <a:prstDash val="solid"/>
                <a:round/>
                <a:headEnd type="none" w="med" len="med"/>
                <a:tailEnd type="none" w="med" len="med"/>
              </a:ln>
            </p:spPr>
          </p:cxnSp>
          <p:cxnSp>
            <p:nvCxnSpPr>
              <p:cNvPr id="621" name="Shape 621"/>
              <p:cNvCxnSpPr/>
              <p:nvPr/>
            </p:nvCxnSpPr>
            <p:spPr>
              <a:xfrm flipH="1">
                <a:off x="1068633" y="3645725"/>
                <a:ext cx="985800" cy="712500"/>
              </a:xfrm>
              <a:prstGeom prst="straightConnector1">
                <a:avLst/>
              </a:prstGeom>
              <a:noFill/>
              <a:ln w="9525" cap="flat" cmpd="sng">
                <a:solidFill>
                  <a:srgbClr val="4A7DBA"/>
                </a:solidFill>
                <a:prstDash val="solid"/>
                <a:round/>
                <a:headEnd type="none" w="med" len="med"/>
                <a:tailEnd type="none" w="med" len="med"/>
              </a:ln>
            </p:spPr>
          </p:cxnSp>
          <p:sp>
            <p:nvSpPr>
              <p:cNvPr id="622" name="Shape 622"/>
              <p:cNvSpPr/>
              <p:nvPr/>
            </p:nvSpPr>
            <p:spPr>
              <a:xfrm>
                <a:off x="1971303" y="3526971"/>
                <a:ext cx="189900" cy="213900"/>
              </a:xfrm>
              <a:prstGeom prst="ellipse">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1">
                  <a:spcBef>
                    <a:spcPts val="0"/>
                  </a:spcBef>
                  <a:buNone/>
                </a:pPr>
                <a:endParaRPr sz="1800">
                  <a:solidFill>
                    <a:schemeClr val="lt1"/>
                  </a:solidFill>
                  <a:latin typeface="Questrial"/>
                  <a:ea typeface="Questrial"/>
                  <a:cs typeface="Questrial"/>
                  <a:sym typeface="Questrial"/>
                </a:endParaRPr>
              </a:p>
            </p:txBody>
          </p:sp>
          <p:sp>
            <p:nvSpPr>
              <p:cNvPr id="623" name="Shape 623"/>
              <p:cNvSpPr txBox="1"/>
              <p:nvPr/>
            </p:nvSpPr>
            <p:spPr>
              <a:xfrm>
                <a:off x="914400" y="2909455"/>
                <a:ext cx="439500" cy="369299"/>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800">
                    <a:solidFill>
                      <a:schemeClr val="dk1"/>
                    </a:solidFill>
                    <a:latin typeface="Questrial"/>
                    <a:ea typeface="Questrial"/>
                    <a:cs typeface="Questrial"/>
                    <a:sym typeface="Questrial"/>
                  </a:rPr>
                  <a:t>α</a:t>
                </a:r>
              </a:p>
            </p:txBody>
          </p:sp>
          <p:sp>
            <p:nvSpPr>
              <p:cNvPr id="624" name="Shape 624"/>
              <p:cNvSpPr txBox="1"/>
              <p:nvPr/>
            </p:nvSpPr>
            <p:spPr>
              <a:xfrm>
                <a:off x="924295" y="3798125"/>
                <a:ext cx="439500" cy="369300"/>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800">
                    <a:solidFill>
                      <a:schemeClr val="dk1"/>
                    </a:solidFill>
                    <a:latin typeface="Questrial"/>
                    <a:ea typeface="Questrial"/>
                    <a:cs typeface="Questrial"/>
                    <a:sym typeface="Questrial"/>
                  </a:rPr>
                  <a:t>α</a:t>
                </a:r>
              </a:p>
            </p:txBody>
          </p:sp>
        </p:grpSp>
        <p:sp>
          <p:nvSpPr>
            <p:cNvPr id="625" name="Shape 625"/>
            <p:cNvSpPr/>
            <p:nvPr/>
          </p:nvSpPr>
          <p:spPr>
            <a:xfrm>
              <a:off x="1448790" y="3135084"/>
              <a:ext cx="2137500" cy="249300"/>
            </a:xfrm>
            <a:prstGeom prst="ellipse">
              <a:avLst/>
            </a:prstGeom>
            <a:noFill/>
            <a:ln w="25400" cap="flat" cmpd="sng">
              <a:solidFill>
                <a:srgbClr val="395E89"/>
              </a:solidFill>
              <a:prstDash val="dash"/>
              <a:round/>
              <a:headEnd type="none" w="med" len="med"/>
              <a:tailEnd type="none" w="med" len="med"/>
            </a:ln>
          </p:spPr>
          <p:txBody>
            <a:bodyPr lIns="91425" tIns="45700" rIns="91425" bIns="45700" anchor="ctr" anchorCtr="0">
              <a:noAutofit/>
            </a:bodyPr>
            <a:lstStyle/>
            <a:p>
              <a:pPr marL="0" marR="0" lvl="0" indent="0" algn="ctr" rtl="1">
                <a:spcBef>
                  <a:spcPts val="0"/>
                </a:spcBef>
                <a:buNone/>
              </a:pPr>
              <a:endParaRPr sz="1800">
                <a:solidFill>
                  <a:schemeClr val="lt1"/>
                </a:solidFill>
                <a:latin typeface="Questrial"/>
                <a:ea typeface="Questrial"/>
                <a:cs typeface="Questrial"/>
                <a:sym typeface="Questrial"/>
              </a:endParaRPr>
            </a:p>
          </p:txBody>
        </p:sp>
        <p:cxnSp>
          <p:nvCxnSpPr>
            <p:cNvPr id="626" name="Shape 626"/>
            <p:cNvCxnSpPr/>
            <p:nvPr/>
          </p:nvCxnSpPr>
          <p:spPr>
            <a:xfrm rot="10800000" flipH="1">
              <a:off x="1470562" y="2541460"/>
              <a:ext cx="987600" cy="710400"/>
            </a:xfrm>
            <a:prstGeom prst="straightConnector1">
              <a:avLst/>
            </a:prstGeom>
            <a:noFill/>
            <a:ln w="9525" cap="flat" cmpd="sng">
              <a:solidFill>
                <a:srgbClr val="4A7DBA"/>
              </a:solidFill>
              <a:prstDash val="dash"/>
              <a:round/>
              <a:headEnd type="none" w="med" len="med"/>
              <a:tailEnd type="none" w="med" len="med"/>
            </a:ln>
          </p:spPr>
        </p:cxnSp>
        <p:cxnSp>
          <p:nvCxnSpPr>
            <p:cNvPr id="627" name="Shape 627"/>
            <p:cNvCxnSpPr/>
            <p:nvPr/>
          </p:nvCxnSpPr>
          <p:spPr>
            <a:xfrm>
              <a:off x="1446811" y="3228109"/>
              <a:ext cx="1035000" cy="714600"/>
            </a:xfrm>
            <a:prstGeom prst="straightConnector1">
              <a:avLst/>
            </a:prstGeom>
            <a:noFill/>
            <a:ln w="9525" cap="flat" cmpd="sng">
              <a:solidFill>
                <a:srgbClr val="4A7DBA"/>
              </a:solidFill>
              <a:prstDash val="dash"/>
              <a:round/>
              <a:headEnd type="none" w="med" len="med"/>
              <a:tailEnd type="none" w="med" len="med"/>
            </a:ln>
          </p:spPr>
        </p:cxnSp>
        <p:sp>
          <p:nvSpPr>
            <p:cNvPr id="628" name="Shape 628"/>
            <p:cNvSpPr/>
            <p:nvPr/>
          </p:nvSpPr>
          <p:spPr>
            <a:xfrm>
              <a:off x="1411184" y="3144981"/>
              <a:ext cx="189900" cy="213899"/>
            </a:xfrm>
            <a:prstGeom prst="ellipse">
              <a:avLst/>
            </a:prstGeom>
            <a:solidFill>
              <a:schemeClr val="accent1"/>
            </a:solidFill>
            <a:ln w="25400" cap="flat" cmpd="sng">
              <a:solidFill>
                <a:srgbClr val="395E89"/>
              </a:solidFill>
              <a:prstDash val="dash"/>
              <a:round/>
              <a:headEnd type="none" w="med" len="med"/>
              <a:tailEnd type="none" w="med" len="med"/>
            </a:ln>
          </p:spPr>
          <p:txBody>
            <a:bodyPr lIns="91425" tIns="45700" rIns="91425" bIns="45700" anchor="ctr" anchorCtr="0">
              <a:noAutofit/>
            </a:bodyPr>
            <a:lstStyle/>
            <a:p>
              <a:pPr marL="0" marR="0" lvl="0" indent="0" algn="ctr" rtl="1">
                <a:spcBef>
                  <a:spcPts val="0"/>
                </a:spcBef>
                <a:buNone/>
              </a:pPr>
              <a:endParaRPr sz="1800">
                <a:solidFill>
                  <a:schemeClr val="lt1"/>
                </a:solidFill>
                <a:latin typeface="Questrial"/>
                <a:ea typeface="Questrial"/>
                <a:cs typeface="Questrial"/>
                <a:sym typeface="Questrial"/>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Shape 633"/>
          <p:cNvSpPr txBox="1">
            <a:spLocks noGrp="1"/>
          </p:cNvSpPr>
          <p:nvPr>
            <p:ph type="body" idx="1"/>
          </p:nvPr>
        </p:nvSpPr>
        <p:spPr>
          <a:xfrm>
            <a:off x="517047" y="1299737"/>
            <a:ext cx="8229600" cy="648071"/>
          </a:xfrm>
          <a:prstGeom prst="rect">
            <a:avLst/>
          </a:prstGeom>
          <a:noFill/>
          <a:ln>
            <a:noFill/>
          </a:ln>
        </p:spPr>
        <p:txBody>
          <a:bodyPr lIns="91425" tIns="45700" rIns="91425" bIns="45700" anchor="t" anchorCtr="0">
            <a:noAutofit/>
          </a:bodyPr>
          <a:lstStyle/>
          <a:p>
            <a:pPr marL="342900" marR="0" lvl="0" indent="-342900" algn="ctr" rtl="1">
              <a:spcBef>
                <a:spcPts val="0"/>
              </a:spcBef>
              <a:spcAft>
                <a:spcPts val="0"/>
              </a:spcAft>
              <a:buClr>
                <a:schemeClr val="lt1"/>
              </a:buClr>
              <a:buSzPct val="25000"/>
              <a:buFont typeface="Arial"/>
              <a:buNone/>
            </a:pPr>
            <a:r>
              <a:rPr lang="x-none" sz="3200" b="0" i="0" u="sng" strike="noStrike" cap="none">
                <a:solidFill>
                  <a:schemeClr val="hlink"/>
                </a:solidFill>
                <a:latin typeface="Arial"/>
                <a:ea typeface="Arial"/>
                <a:cs typeface="Arial"/>
                <a:sym typeface="Arial"/>
                <a:hlinkClick r:id="rId3"/>
              </a:rPr>
              <a:t>כביש נטוי</a:t>
            </a:r>
          </a:p>
          <a:p>
            <a:pPr marL="342900" marR="0" lvl="0" indent="-342900" algn="r" rtl="1">
              <a:spcBef>
                <a:spcPts val="640"/>
              </a:spcBef>
              <a:spcAft>
                <a:spcPts val="0"/>
              </a:spcAft>
              <a:buClr>
                <a:schemeClr val="dk1"/>
              </a:buClr>
              <a:buSzPct val="25000"/>
              <a:buFont typeface="Arial"/>
              <a:buNone/>
            </a:pPr>
            <a:endParaRPr sz="3200" b="0" i="0" u="none" strike="noStrike" cap="none">
              <a:solidFill>
                <a:schemeClr val="dk1"/>
              </a:solidFill>
              <a:latin typeface="Arial"/>
              <a:ea typeface="Arial"/>
              <a:cs typeface="Arial"/>
              <a:sym typeface="Arial"/>
            </a:endParaRPr>
          </a:p>
        </p:txBody>
      </p:sp>
      <p:sp>
        <p:nvSpPr>
          <p:cNvPr id="634" name="Shape 634"/>
          <p:cNvSpPr/>
          <p:nvPr/>
        </p:nvSpPr>
        <p:spPr>
          <a:xfrm rot="-245209">
            <a:off x="1136338" y="216856"/>
            <a:ext cx="6991015" cy="830996"/>
          </a:xfrm>
          <a:prstGeom prst="rect">
            <a:avLst/>
          </a:prstGeom>
          <a:noFill/>
          <a:ln>
            <a:noFill/>
          </a:ln>
        </p:spPr>
        <p:txBody>
          <a:bodyPr lIns="91425" tIns="45700" rIns="91425" bIns="45700" anchor="t" anchorCtr="0">
            <a:noAutofit/>
          </a:bodyPr>
          <a:lstStyle/>
          <a:p>
            <a:pPr marL="0" marR="0" lvl="0" indent="0" algn="ctr" rtl="1">
              <a:spcBef>
                <a:spcPts val="0"/>
              </a:spcBef>
              <a:spcAft>
                <a:spcPts val="0"/>
              </a:spcAft>
              <a:buSzPct val="25000"/>
              <a:buNone/>
            </a:pPr>
            <a:r>
              <a:rPr lang="x-none" sz="4800" b="1" i="0" u="none" strike="noStrike" cap="none">
                <a:solidFill>
                  <a:schemeClr val="lt1"/>
                </a:solidFill>
                <a:latin typeface="Arial"/>
                <a:ea typeface="Arial"/>
                <a:cs typeface="Arial"/>
                <a:sym typeface="Arial"/>
              </a:rPr>
              <a:t>דוגמאות של תנועה מעגלית</a:t>
            </a:r>
          </a:p>
        </p:txBody>
      </p:sp>
      <p:pic>
        <p:nvPicPr>
          <p:cNvPr id="635" name="Shape 635"/>
          <p:cNvPicPr preferRelativeResize="0"/>
          <p:nvPr/>
        </p:nvPicPr>
        <p:blipFill rotWithShape="1">
          <a:blip r:embed="rId4">
            <a:alphaModFix/>
          </a:blip>
          <a:srcRect/>
          <a:stretch/>
        </p:blipFill>
        <p:spPr>
          <a:xfrm>
            <a:off x="1619671" y="2060848"/>
            <a:ext cx="5760640" cy="4320480"/>
          </a:xfrm>
          <a:prstGeom prst="rect">
            <a:avLst/>
          </a:prstGeom>
          <a:noFill/>
          <a:ln>
            <a:noFill/>
          </a:ln>
        </p:spPr>
      </p:pic>
    </p:spTree>
  </p:cSld>
  <p:clrMapOvr>
    <a:masterClrMapping/>
  </p:clrMapOvr>
  <p:transition spd="slow">
    <p:push/>
  </p:transition>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00" scaled="0"/>
        </a:gradFill>
        <a:effectLst/>
      </p:bgPr>
    </p:bg>
    <p:spTree>
      <p:nvGrpSpPr>
        <p:cNvPr id="1" name="Shape 639"/>
        <p:cNvGrpSpPr/>
        <p:nvPr/>
      </p:nvGrpSpPr>
      <p:grpSpPr>
        <a:xfrm>
          <a:off x="0" y="0"/>
          <a:ext cx="0" cy="0"/>
          <a:chOff x="0" y="0"/>
          <a:chExt cx="0" cy="0"/>
        </a:xfrm>
      </p:grpSpPr>
      <p:sp>
        <p:nvSpPr>
          <p:cNvPr id="640" name="Shape 640"/>
          <p:cNvSpPr txBox="1">
            <a:spLocks noGrp="1"/>
          </p:cNvSpPr>
          <p:nvPr>
            <p:ph type="title"/>
          </p:nvPr>
        </p:nvSpPr>
        <p:spPr>
          <a:xfrm>
            <a:off x="457200" y="274637"/>
            <a:ext cx="8229600" cy="1143000"/>
          </a:xfrm>
          <a:prstGeom prst="rect">
            <a:avLst/>
          </a:prstGeom>
          <a:gradFill>
            <a:gsLst>
              <a:gs pos="0">
                <a:srgbClr val="6A8284"/>
              </a:gs>
              <a:gs pos="29000">
                <a:srgbClr val="99BDBF"/>
              </a:gs>
              <a:gs pos="100000">
                <a:srgbClr val="B8E2E5"/>
              </a:gs>
            </a:gsLst>
            <a:lin ang="5400000" scaled="0"/>
          </a:grad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sz="4400" b="0" i="0" u="none" strike="noStrike" cap="none">
                <a:solidFill>
                  <a:srgbClr val="FFFF00"/>
                </a:solidFill>
                <a:latin typeface="Arial"/>
                <a:ea typeface="Arial"/>
                <a:cs typeface="Arial"/>
                <a:sym typeface="Arial"/>
              </a:rPr>
              <a:t>כביש נטוי</a:t>
            </a:r>
          </a:p>
        </p:txBody>
      </p:sp>
      <p:sp>
        <p:nvSpPr>
          <p:cNvPr id="641" name="Shape 641"/>
          <p:cNvSpPr txBox="1">
            <a:spLocks noGrp="1"/>
          </p:cNvSpPr>
          <p:nvPr>
            <p:ph type="body" idx="1"/>
          </p:nvPr>
        </p:nvSpPr>
        <p:spPr>
          <a:xfrm>
            <a:off x="3275856" y="6181328"/>
            <a:ext cx="2098576" cy="676671"/>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Clr>
                <a:schemeClr val="dk1"/>
              </a:buClr>
              <a:buSzPct val="25000"/>
              <a:buFont typeface="Arial"/>
              <a:buNone/>
            </a:pPr>
            <a:r>
              <a:rPr lang="x-none" sz="3200" b="0" i="0" u="sng" strike="noStrike" cap="none">
                <a:solidFill>
                  <a:schemeClr val="hlink"/>
                </a:solidFill>
                <a:latin typeface="Arial"/>
                <a:ea typeface="Arial"/>
                <a:cs typeface="Arial"/>
                <a:sym typeface="Arial"/>
                <a:hlinkClick r:id="rId3"/>
              </a:rPr>
              <a:t>כביש נטוי</a:t>
            </a:r>
          </a:p>
          <a:p>
            <a:pPr marL="0" marR="0" lvl="0" indent="0" algn="r" rtl="1">
              <a:spcBef>
                <a:spcPts val="640"/>
              </a:spcBef>
              <a:spcAft>
                <a:spcPts val="0"/>
              </a:spcAft>
              <a:buClr>
                <a:schemeClr val="dk1"/>
              </a:buClr>
              <a:buSzPct val="25000"/>
              <a:buFont typeface="Arial"/>
              <a:buNone/>
            </a:pPr>
            <a:endParaRPr sz="3200" b="0" i="0" u="none" strike="noStrike" cap="none">
              <a:solidFill>
                <a:schemeClr val="dk1"/>
              </a:solidFill>
              <a:latin typeface="Arial"/>
              <a:ea typeface="Arial"/>
              <a:cs typeface="Arial"/>
              <a:sym typeface="Arial"/>
            </a:endParaRPr>
          </a:p>
          <a:p>
            <a:pPr marL="0" marR="0" lvl="0" indent="0" algn="r" rtl="1">
              <a:spcBef>
                <a:spcPts val="640"/>
              </a:spcBef>
              <a:spcAft>
                <a:spcPts val="0"/>
              </a:spcAft>
              <a:buClr>
                <a:schemeClr val="dk1"/>
              </a:buClr>
              <a:buSzPct val="25000"/>
              <a:buFont typeface="Arial"/>
              <a:buNone/>
            </a:pPr>
            <a:endParaRPr sz="3200" b="0" i="0" u="none" strike="noStrike" cap="none">
              <a:solidFill>
                <a:schemeClr val="dk1"/>
              </a:solidFill>
              <a:latin typeface="Arial"/>
              <a:ea typeface="Arial"/>
              <a:cs typeface="Arial"/>
              <a:sym typeface="Arial"/>
            </a:endParaRPr>
          </a:p>
        </p:txBody>
      </p:sp>
      <p:pic>
        <p:nvPicPr>
          <p:cNvPr id="642" name="Shape 642"/>
          <p:cNvPicPr preferRelativeResize="0"/>
          <p:nvPr/>
        </p:nvPicPr>
        <p:blipFill rotWithShape="1">
          <a:blip r:embed="rId4">
            <a:alphaModFix/>
          </a:blip>
          <a:srcRect/>
          <a:stretch/>
        </p:blipFill>
        <p:spPr>
          <a:xfrm>
            <a:off x="2339751" y="1576720"/>
            <a:ext cx="4636168" cy="444552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תרגיל 3 – הגבהת מעקמים</a:t>
            </a:r>
          </a:p>
        </p:txBody>
      </p:sp>
      <p:sp>
        <p:nvSpPr>
          <p:cNvPr id="648" name="Shape 648"/>
          <p:cNvSpPr txBox="1">
            <a:spLocks noGrp="1"/>
          </p:cNvSpPr>
          <p:nvPr>
            <p:ph type="body" idx="1"/>
          </p:nvPr>
        </p:nvSpPr>
        <p:spPr>
          <a:xfrm>
            <a:off x="1704975" y="709066"/>
            <a:ext cx="7239000" cy="3262799"/>
          </a:xfrm>
          <a:prstGeom prst="rect">
            <a:avLst/>
          </a:prstGeom>
          <a:noFill/>
          <a:ln>
            <a:noFill/>
          </a:ln>
        </p:spPr>
        <p:txBody>
          <a:bodyPr lIns="91425" tIns="45700" rIns="91425" bIns="45700" anchor="t" anchorCtr="0">
            <a:noAutofit/>
          </a:bodyPr>
          <a:lstStyle/>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מכונית נוסעת על כביש (לא נטוי) במישור אופקי במסלול מעגלי שרדיוסו R גודל המהירות של המכונית קבועה. מקדם החיכוך הסטטי בין צמיגי המכונית לכביש הוא μ</a:t>
            </a:r>
            <a:r>
              <a:rPr lang="x-none" sz="1600" b="0" i="0" u="none" strike="noStrike" cap="none" baseline="-25000">
                <a:solidFill>
                  <a:schemeClr val="dk1"/>
                </a:solidFill>
                <a:latin typeface="Arial"/>
                <a:ea typeface="Arial"/>
                <a:cs typeface="Arial"/>
                <a:sym typeface="Arial"/>
              </a:rPr>
              <a:t>s</a:t>
            </a:r>
            <a:r>
              <a:rPr lang="x-none" sz="1600" b="0" i="0" u="none" strike="noStrike" cap="none">
                <a:solidFill>
                  <a:schemeClr val="dk1"/>
                </a:solidFill>
                <a:latin typeface="Arial"/>
                <a:ea typeface="Arial"/>
                <a:cs typeface="Arial"/>
                <a:sym typeface="Arial"/>
              </a:rPr>
              <a:t>.</a:t>
            </a:r>
          </a:p>
          <a:p>
            <a:pPr marL="266700" marR="0" lvl="0" indent="-26670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א. בטאו באמצעות נתוני השאלה את המהירות המרבית, בה יכולה המכונית לנסוע על כביש זה מבלי שתחליק. </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ב. התרשים למטה מתאר כביש, שצִדו האחד מוגבה והוא נטוי בזוית α. </a:t>
            </a:r>
          </a:p>
          <a:p>
            <a:pPr marL="0" marR="0" lvl="0" indent="17780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מכונית נוסעת בכביש זה במסלול מעגלי </a:t>
            </a:r>
            <a:r>
              <a:rPr lang="x-none" sz="1600" b="0" i="0" u="sng" strike="noStrike" cap="none">
                <a:solidFill>
                  <a:schemeClr val="dk1"/>
                </a:solidFill>
                <a:latin typeface="Arial"/>
                <a:ea typeface="Arial"/>
                <a:cs typeface="Arial"/>
                <a:sym typeface="Arial"/>
              </a:rPr>
              <a:t>אופקי</a:t>
            </a:r>
            <a:r>
              <a:rPr lang="x-none" sz="1600" b="0" i="0" u="none" strike="noStrike" cap="none">
                <a:solidFill>
                  <a:schemeClr val="dk1"/>
                </a:solidFill>
                <a:latin typeface="Arial"/>
                <a:ea typeface="Arial"/>
                <a:cs typeface="Arial"/>
                <a:sym typeface="Arial"/>
              </a:rPr>
              <a:t> שרדיוסו R.</a:t>
            </a:r>
          </a:p>
          <a:p>
            <a:pPr marL="0" marR="0" lvl="0" indent="17780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הניחו כי החיכוך שהכביש מפעיל על המכונית ניתן להזנחה.	</a:t>
            </a:r>
          </a:p>
          <a:p>
            <a:pPr marL="0" marR="0" lvl="0" indent="177800" algn="r" rtl="1">
              <a:lnSpc>
                <a:spcPct val="150000"/>
              </a:lnSpc>
              <a:spcBef>
                <a:spcPts val="0"/>
              </a:spcBef>
              <a:buClr>
                <a:srgbClr val="E36C09"/>
              </a:buClr>
              <a:buSzPct val="25000"/>
              <a:buFont typeface="Questrial"/>
              <a:buNone/>
            </a:pPr>
            <a:r>
              <a:rPr lang="x-none" sz="1600" b="0" i="0" u="none" strike="noStrike" cap="none">
                <a:solidFill>
                  <a:schemeClr val="dk1"/>
                </a:solidFill>
                <a:latin typeface="Arial"/>
                <a:ea typeface="Arial"/>
                <a:cs typeface="Arial"/>
                <a:sym typeface="Arial"/>
              </a:rPr>
              <a:t>בטאו באמצעות R  ו- α את מהירות המכונית הנוסעת בכביש הנטוי.</a:t>
            </a:r>
          </a:p>
        </p:txBody>
      </p:sp>
      <p:grpSp>
        <p:nvGrpSpPr>
          <p:cNvPr id="649" name="Shape 649"/>
          <p:cNvGrpSpPr/>
          <p:nvPr/>
        </p:nvGrpSpPr>
        <p:grpSpPr>
          <a:xfrm>
            <a:off x="265774" y="729989"/>
            <a:ext cx="1332812" cy="1270732"/>
            <a:chOff x="1553457" y="3643394"/>
            <a:chExt cx="2009062" cy="1783734"/>
          </a:xfrm>
        </p:grpSpPr>
        <p:sp>
          <p:nvSpPr>
            <p:cNvPr id="650" name="Shape 650"/>
            <p:cNvSpPr/>
            <p:nvPr/>
          </p:nvSpPr>
          <p:spPr>
            <a:xfrm>
              <a:off x="1626920" y="3788228"/>
              <a:ext cx="1935600" cy="1638900"/>
            </a:xfrm>
            <a:prstGeom prst="ellipse">
              <a:avLst/>
            </a:prstGeom>
            <a:noFill/>
            <a:ln w="25400" cap="flat" cmpd="sng">
              <a:solidFill>
                <a:srgbClr val="953734"/>
              </a:solidFill>
              <a:prstDash val="dash"/>
              <a:round/>
              <a:headEnd type="none" w="med" len="med"/>
              <a:tailEnd type="none" w="med" len="med"/>
            </a:ln>
          </p:spPr>
          <p:txBody>
            <a:bodyPr lIns="91425" tIns="45700" rIns="91425" bIns="45700" anchor="ctr" anchorCtr="0">
              <a:noAutofit/>
            </a:bodyPr>
            <a:lstStyle/>
            <a:p>
              <a:pPr marL="0" marR="0" lvl="0" indent="0" algn="ctr" rtl="1">
                <a:spcBef>
                  <a:spcPts val="0"/>
                </a:spcBef>
                <a:buNone/>
              </a:pPr>
              <a:endParaRPr sz="1800">
                <a:solidFill>
                  <a:schemeClr val="lt1"/>
                </a:solidFill>
                <a:latin typeface="Questrial"/>
                <a:ea typeface="Questrial"/>
                <a:cs typeface="Questrial"/>
                <a:sym typeface="Questrial"/>
              </a:endParaRPr>
            </a:p>
          </p:txBody>
        </p:sp>
        <p:pic>
          <p:nvPicPr>
            <p:cNvPr id="651" name="Shape 651" descr="C:\Users\Dani\AppData\Local\Microsoft\Windows\Temporary Internet Files\Content.IE5\VI1I41ZU\MC900196058[1].wmf"/>
            <p:cNvPicPr preferRelativeResize="0"/>
            <p:nvPr/>
          </p:nvPicPr>
          <p:blipFill rotWithShape="1">
            <a:blip r:embed="rId3">
              <a:alphaModFix/>
            </a:blip>
            <a:srcRect/>
            <a:stretch/>
          </p:blipFill>
          <p:spPr>
            <a:xfrm>
              <a:off x="1553457" y="3643394"/>
              <a:ext cx="1114200" cy="693300"/>
            </a:xfrm>
            <a:prstGeom prst="rect">
              <a:avLst/>
            </a:prstGeom>
            <a:noFill/>
            <a:ln>
              <a:noFill/>
            </a:ln>
          </p:spPr>
        </p:pic>
      </p:grpSp>
      <p:pic>
        <p:nvPicPr>
          <p:cNvPr id="652" name="Shape 652"/>
          <p:cNvPicPr preferRelativeResize="0"/>
          <p:nvPr/>
        </p:nvPicPr>
        <p:blipFill rotWithShape="1">
          <a:blip r:embed="rId4">
            <a:alphaModFix/>
          </a:blip>
          <a:srcRect t="6973" b="14049"/>
          <a:stretch/>
        </p:blipFill>
        <p:spPr>
          <a:xfrm>
            <a:off x="314571" y="4170351"/>
            <a:ext cx="3882000" cy="2059800"/>
          </a:xfrm>
          <a:prstGeom prst="rect">
            <a:avLst/>
          </a:prstGeom>
          <a:noFill/>
          <a:ln>
            <a:noFill/>
          </a:ln>
        </p:spPr>
      </p:pic>
      <p:pic>
        <p:nvPicPr>
          <p:cNvPr id="653" name="Shape 653"/>
          <p:cNvPicPr preferRelativeResize="0"/>
          <p:nvPr/>
        </p:nvPicPr>
        <p:blipFill rotWithShape="1">
          <a:blip r:embed="rId5">
            <a:alphaModFix/>
          </a:blip>
          <a:srcRect/>
          <a:stretch/>
        </p:blipFill>
        <p:spPr>
          <a:xfrm>
            <a:off x="5051462" y="3785005"/>
            <a:ext cx="2711400" cy="24450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Shape 658"/>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פתרון תרגיל 3 – הגבהת מעקמים</a:t>
            </a:r>
          </a:p>
        </p:txBody>
      </p:sp>
      <p:sp>
        <p:nvSpPr>
          <p:cNvPr id="659" name="Shape 659"/>
          <p:cNvSpPr txBox="1">
            <a:spLocks noGrp="1"/>
          </p:cNvSpPr>
          <p:nvPr>
            <p:ph type="body" idx="1"/>
          </p:nvPr>
        </p:nvSpPr>
        <p:spPr>
          <a:xfrm>
            <a:off x="539552" y="709066"/>
            <a:ext cx="8236500" cy="5846099"/>
          </a:xfrm>
          <a:prstGeom prst="rect">
            <a:avLst/>
          </a:prstGeom>
          <a:noFill/>
          <a:ln>
            <a:noFill/>
          </a:ln>
        </p:spPr>
        <p:txBody>
          <a:bodyPr lIns="91425" tIns="45700" rIns="91425" bIns="45700" anchor="t" anchorCtr="0">
            <a:noAutofit/>
          </a:bodyPr>
          <a:lstStyle/>
          <a:p>
            <a:pPr marL="0" marR="0" lvl="0" indent="0" algn="r" rtl="1">
              <a:lnSpc>
                <a:spcPct val="150000"/>
              </a:lnSpc>
              <a:spcBef>
                <a:spcPts val="0"/>
              </a:spcBef>
              <a:spcAft>
                <a:spcPts val="0"/>
              </a:spcAft>
              <a:buClr>
                <a:srgbClr val="E36C09"/>
              </a:buClr>
              <a:buSzPct val="25000"/>
              <a:buFont typeface="Questrial"/>
              <a:buNone/>
            </a:pPr>
            <a:r>
              <a:rPr lang="x-none" sz="1600" b="1" i="0" u="none" strike="noStrike" cap="none">
                <a:solidFill>
                  <a:schemeClr val="dk1"/>
                </a:solidFill>
                <a:latin typeface="Arial"/>
                <a:ea typeface="Arial"/>
                <a:cs typeface="Arial"/>
                <a:sym typeface="Arial"/>
              </a:rPr>
              <a:t>א. </a:t>
            </a:r>
            <a:r>
              <a:rPr lang="x-none" sz="1600" b="1" i="0" u="sng" strike="noStrike" cap="none">
                <a:solidFill>
                  <a:schemeClr val="dk1"/>
                </a:solidFill>
                <a:latin typeface="Arial"/>
                <a:ea typeface="Arial"/>
                <a:cs typeface="Arial"/>
                <a:sym typeface="Arial"/>
              </a:rPr>
              <a:t>בכיוון האנכי</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    על פי החוק הראשון של ניוטון:</a:t>
            </a: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r>
              <a:rPr lang="x-none" sz="1600" b="1" i="0" u="none" strike="noStrike" cap="none">
                <a:solidFill>
                  <a:schemeClr val="dk1"/>
                </a:solidFill>
                <a:latin typeface="Arial"/>
                <a:ea typeface="Arial"/>
                <a:cs typeface="Arial"/>
                <a:sym typeface="Arial"/>
              </a:rPr>
              <a:t>   </a:t>
            </a:r>
            <a:r>
              <a:rPr lang="x-none" sz="1600" b="1" i="0" u="sng" strike="noStrike" cap="none">
                <a:solidFill>
                  <a:schemeClr val="dk1"/>
                </a:solidFill>
                <a:latin typeface="Arial"/>
                <a:ea typeface="Arial"/>
                <a:cs typeface="Arial"/>
                <a:sym typeface="Arial"/>
              </a:rPr>
              <a:t>בכיוון מרכז המעגל</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    על פי החוק השני של ניוטון:</a:t>
            </a: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r>
              <a:rPr lang="x-none" sz="1600" b="0" i="0" u="sng" strike="noStrike" cap="none">
                <a:solidFill>
                  <a:schemeClr val="hlink"/>
                </a:solidFill>
                <a:latin typeface="Arial"/>
                <a:ea typeface="Arial"/>
                <a:cs typeface="Arial"/>
                <a:sym typeface="Arial"/>
                <a:hlinkClick r:id="rId3"/>
              </a:rPr>
              <a:t>http://phys23p.sl.psu.edu/phys_anim/mech/car_Fc_new.avi</a:t>
            </a: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buClr>
                <a:srgbClr val="E36C09"/>
              </a:buClr>
              <a:buSzPct val="110000"/>
              <a:buFont typeface="Questrial"/>
              <a:buNone/>
            </a:pPr>
            <a:endParaRPr sz="1600" b="0" i="0" u="none" strike="noStrike" cap="none">
              <a:solidFill>
                <a:schemeClr val="dk1"/>
              </a:solidFill>
              <a:latin typeface="Arial"/>
              <a:ea typeface="Arial"/>
              <a:cs typeface="Arial"/>
              <a:sym typeface="Arial"/>
            </a:endParaRPr>
          </a:p>
        </p:txBody>
      </p:sp>
      <p:pic>
        <p:nvPicPr>
          <p:cNvPr id="660" name="Shape 660"/>
          <p:cNvPicPr preferRelativeResize="0"/>
          <p:nvPr/>
        </p:nvPicPr>
        <p:blipFill rotWithShape="1">
          <a:blip r:embed="rId4">
            <a:alphaModFix/>
          </a:blip>
          <a:srcRect/>
          <a:stretch/>
        </p:blipFill>
        <p:spPr>
          <a:xfrm>
            <a:off x="3382035" y="1099520"/>
            <a:ext cx="1614300" cy="910200"/>
          </a:xfrm>
          <a:prstGeom prst="rect">
            <a:avLst/>
          </a:prstGeom>
          <a:noFill/>
          <a:ln>
            <a:noFill/>
          </a:ln>
        </p:spPr>
      </p:pic>
      <p:pic>
        <p:nvPicPr>
          <p:cNvPr id="661" name="Shape 661"/>
          <p:cNvPicPr preferRelativeResize="0"/>
          <p:nvPr/>
        </p:nvPicPr>
        <p:blipFill rotWithShape="1">
          <a:blip r:embed="rId5">
            <a:alphaModFix/>
          </a:blip>
          <a:srcRect/>
          <a:stretch/>
        </p:blipFill>
        <p:spPr>
          <a:xfrm>
            <a:off x="6151417" y="2896158"/>
            <a:ext cx="1449600" cy="2879100"/>
          </a:xfrm>
          <a:prstGeom prst="rect">
            <a:avLst/>
          </a:prstGeom>
          <a:noFill/>
          <a:ln>
            <a:noFill/>
          </a:ln>
        </p:spPr>
      </p:pic>
      <p:grpSp>
        <p:nvGrpSpPr>
          <p:cNvPr id="662" name="Shape 662"/>
          <p:cNvGrpSpPr/>
          <p:nvPr/>
        </p:nvGrpSpPr>
        <p:grpSpPr>
          <a:xfrm>
            <a:off x="3108370" y="3586219"/>
            <a:ext cx="1285312" cy="1401357"/>
            <a:chOff x="1588328" y="3467465"/>
            <a:chExt cx="1285312" cy="1401357"/>
          </a:xfrm>
        </p:grpSpPr>
        <p:grpSp>
          <p:nvGrpSpPr>
            <p:cNvPr id="663" name="Shape 663"/>
            <p:cNvGrpSpPr/>
            <p:nvPr/>
          </p:nvGrpSpPr>
          <p:grpSpPr>
            <a:xfrm>
              <a:off x="1588328" y="3467465"/>
              <a:ext cx="1285312" cy="1401357"/>
              <a:chOff x="1625057" y="3460035"/>
              <a:chExt cx="1937462" cy="1967092"/>
            </a:xfrm>
          </p:grpSpPr>
          <p:sp>
            <p:nvSpPr>
              <p:cNvPr id="664" name="Shape 664"/>
              <p:cNvSpPr/>
              <p:nvPr/>
            </p:nvSpPr>
            <p:spPr>
              <a:xfrm>
                <a:off x="1626920" y="3788228"/>
                <a:ext cx="1935600" cy="1638900"/>
              </a:xfrm>
              <a:prstGeom prst="ellipse">
                <a:avLst/>
              </a:prstGeom>
              <a:noFill/>
              <a:ln w="25400" cap="flat" cmpd="sng">
                <a:solidFill>
                  <a:srgbClr val="953734"/>
                </a:solidFill>
                <a:prstDash val="dash"/>
                <a:round/>
                <a:headEnd type="none" w="med" len="med"/>
                <a:tailEnd type="none" w="med" len="med"/>
              </a:ln>
            </p:spPr>
            <p:txBody>
              <a:bodyPr lIns="91425" tIns="45700" rIns="91425" bIns="45700" anchor="ctr" anchorCtr="0">
                <a:noAutofit/>
              </a:bodyPr>
              <a:lstStyle/>
              <a:p>
                <a:pPr marL="0" marR="0" lvl="0" indent="0" algn="ctr" rtl="1">
                  <a:spcBef>
                    <a:spcPts val="0"/>
                  </a:spcBef>
                  <a:buNone/>
                </a:pPr>
                <a:endParaRPr sz="1800">
                  <a:solidFill>
                    <a:schemeClr val="lt1"/>
                  </a:solidFill>
                  <a:latin typeface="Questrial"/>
                  <a:ea typeface="Questrial"/>
                  <a:cs typeface="Questrial"/>
                  <a:sym typeface="Questrial"/>
                </a:endParaRPr>
              </a:p>
            </p:txBody>
          </p:sp>
          <p:pic>
            <p:nvPicPr>
              <p:cNvPr id="665" name="Shape 665" descr="C:\Users\Dani\AppData\Local\Microsoft\Windows\Temporary Internet Files\Content.IE5\VI1I41ZU\MC900196058[1].wmf"/>
              <p:cNvPicPr preferRelativeResize="0"/>
              <p:nvPr/>
            </p:nvPicPr>
            <p:blipFill rotWithShape="1">
              <a:blip r:embed="rId6">
                <a:alphaModFix/>
              </a:blip>
              <a:srcRect/>
              <a:stretch/>
            </p:blipFill>
            <p:spPr>
              <a:xfrm>
                <a:off x="1625057" y="3460035"/>
                <a:ext cx="1114200" cy="693300"/>
              </a:xfrm>
              <a:prstGeom prst="rect">
                <a:avLst/>
              </a:prstGeom>
              <a:noFill/>
              <a:ln>
                <a:noFill/>
              </a:ln>
            </p:spPr>
          </p:pic>
        </p:grpSp>
        <p:sp>
          <p:nvSpPr>
            <p:cNvPr id="666" name="Shape 666"/>
            <p:cNvSpPr txBox="1"/>
            <p:nvPr/>
          </p:nvSpPr>
          <p:spPr>
            <a:xfrm>
              <a:off x="2073234" y="3844962"/>
              <a:ext cx="539400" cy="3912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chemeClr val="dk1"/>
                </a:buClr>
                <a:buSzPct val="25000"/>
                <a:buFont typeface="Times New Roman"/>
                <a:buNone/>
              </a:pPr>
              <a:r>
                <a:rPr lang="x-none" sz="1600" b="0" i="0" u="none" strike="noStrike" cap="none">
                  <a:solidFill>
                    <a:schemeClr val="dk1"/>
                  </a:solidFill>
                  <a:latin typeface="Times New Roman"/>
                  <a:ea typeface="Times New Roman"/>
                  <a:cs typeface="Times New Roman"/>
                  <a:sym typeface="Times New Roman"/>
                </a:rPr>
                <a:t>f</a:t>
              </a:r>
              <a:r>
                <a:rPr lang="x-none" sz="1600" b="0" i="0" u="none" strike="noStrike" cap="none" baseline="-25000">
                  <a:solidFill>
                    <a:schemeClr val="dk1"/>
                  </a:solidFill>
                  <a:latin typeface="Times New Roman"/>
                  <a:ea typeface="Times New Roman"/>
                  <a:cs typeface="Times New Roman"/>
                  <a:sym typeface="Times New Roman"/>
                </a:rPr>
                <a:t>smax</a:t>
              </a:r>
            </a:p>
          </p:txBody>
        </p:sp>
        <p:cxnSp>
          <p:nvCxnSpPr>
            <p:cNvPr id="667" name="Shape 667"/>
            <p:cNvCxnSpPr/>
            <p:nvPr/>
          </p:nvCxnSpPr>
          <p:spPr>
            <a:xfrm>
              <a:off x="1959425" y="3930732"/>
              <a:ext cx="285000" cy="320700"/>
            </a:xfrm>
            <a:prstGeom prst="straightConnector1">
              <a:avLst/>
            </a:prstGeom>
            <a:noFill/>
            <a:ln w="19050" cap="flat" cmpd="sng">
              <a:solidFill>
                <a:srgbClr val="000000"/>
              </a:solidFill>
              <a:prstDash val="solid"/>
              <a:round/>
              <a:headEnd type="none" w="med" len="med"/>
              <a:tailEnd type="triangle" w="lg" len="lg"/>
            </a:ln>
          </p:spPr>
        </p:cxn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המשך פתרון תרגיל 3 – הגבהת מעקמים</a:t>
            </a:r>
          </a:p>
        </p:txBody>
      </p:sp>
      <p:sp>
        <p:nvSpPr>
          <p:cNvPr id="673" name="Shape 673"/>
          <p:cNvSpPr txBox="1">
            <a:spLocks noGrp="1"/>
          </p:cNvSpPr>
          <p:nvPr>
            <p:ph type="body" idx="1"/>
          </p:nvPr>
        </p:nvSpPr>
        <p:spPr>
          <a:xfrm>
            <a:off x="539552" y="709066"/>
            <a:ext cx="8236500" cy="5846099"/>
          </a:xfrm>
          <a:prstGeom prst="rect">
            <a:avLst/>
          </a:prstGeom>
          <a:noFill/>
          <a:ln>
            <a:noFill/>
          </a:ln>
        </p:spPr>
        <p:txBody>
          <a:bodyPr lIns="91425" tIns="45700" rIns="91425" bIns="45700" anchor="t" anchorCtr="0">
            <a:noAutofit/>
          </a:bodyPr>
          <a:lstStyle/>
          <a:p>
            <a:pPr marL="0" marR="0" lvl="0" indent="0" algn="r" rtl="1">
              <a:lnSpc>
                <a:spcPct val="150000"/>
              </a:lnSpc>
              <a:spcBef>
                <a:spcPts val="0"/>
              </a:spcBef>
              <a:spcAft>
                <a:spcPts val="0"/>
              </a:spcAft>
              <a:buClr>
                <a:srgbClr val="E36C09"/>
              </a:buClr>
              <a:buSzPct val="25000"/>
              <a:buFont typeface="Questrial"/>
              <a:buNone/>
            </a:pPr>
            <a:r>
              <a:rPr lang="x-none" sz="1600" b="1" i="0" u="none" strike="noStrike" cap="none">
                <a:solidFill>
                  <a:schemeClr val="dk1"/>
                </a:solidFill>
                <a:latin typeface="Arial"/>
                <a:ea typeface="Arial"/>
                <a:cs typeface="Arial"/>
                <a:sym typeface="Arial"/>
              </a:rPr>
              <a:t>ב. </a:t>
            </a:r>
            <a:r>
              <a:rPr lang="x-none" sz="1600" b="1" i="0" u="sng" strike="noStrike" cap="none">
                <a:solidFill>
                  <a:schemeClr val="dk1"/>
                </a:solidFill>
                <a:latin typeface="Arial"/>
                <a:ea typeface="Arial"/>
                <a:cs typeface="Arial"/>
                <a:sym typeface="Arial"/>
              </a:rPr>
              <a:t>בכיוון האנכי</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    על פי החוק הראשון של ניוטון:</a:t>
            </a: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r>
              <a:rPr lang="x-none" sz="1600" b="1" i="0" u="none" strike="noStrike" cap="none">
                <a:solidFill>
                  <a:schemeClr val="dk1"/>
                </a:solidFill>
                <a:latin typeface="Arial"/>
                <a:ea typeface="Arial"/>
                <a:cs typeface="Arial"/>
                <a:sym typeface="Arial"/>
              </a:rPr>
              <a:t>   </a:t>
            </a:r>
            <a:r>
              <a:rPr lang="x-none" sz="1600" b="1" i="0" u="sng" strike="noStrike" cap="none">
                <a:solidFill>
                  <a:schemeClr val="dk1"/>
                </a:solidFill>
                <a:latin typeface="Arial"/>
                <a:ea typeface="Arial"/>
                <a:cs typeface="Arial"/>
                <a:sym typeface="Arial"/>
              </a:rPr>
              <a:t>בכיוון מרכז המעגל</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    על פי החוק השני של ניוטון:</a:t>
            </a: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r>
              <a:rPr lang="x-none" sz="1600" b="0" i="0" u="sng" strike="noStrike" cap="none">
                <a:solidFill>
                  <a:schemeClr val="hlink"/>
                </a:solidFill>
                <a:latin typeface="Arial"/>
                <a:ea typeface="Arial"/>
                <a:cs typeface="Arial"/>
                <a:sym typeface="Arial"/>
                <a:hlinkClick r:id="rId3"/>
              </a:rPr>
              <a:t>https://www.youtube.com/watch?feature=player_detailpage&amp;v=hZOekFFSoWI</a:t>
            </a:r>
          </a:p>
          <a:p>
            <a:pPr marL="0" marR="0" lvl="0" indent="0" algn="r" rtl="1">
              <a:lnSpc>
                <a:spcPct val="150000"/>
              </a:lnSpc>
              <a:spcBef>
                <a:spcPts val="0"/>
              </a:spcBef>
              <a:buClr>
                <a:srgbClr val="E36C09"/>
              </a:buClr>
              <a:buSzPct val="25000"/>
              <a:buFont typeface="Questrial"/>
              <a:buNone/>
            </a:pPr>
            <a:endParaRPr sz="1600" b="0" i="0" u="none" strike="noStrike" cap="none">
              <a:solidFill>
                <a:schemeClr val="dk1"/>
              </a:solidFill>
              <a:latin typeface="Arial"/>
              <a:ea typeface="Arial"/>
              <a:cs typeface="Arial"/>
              <a:sym typeface="Arial"/>
            </a:endParaRPr>
          </a:p>
        </p:txBody>
      </p:sp>
      <p:pic>
        <p:nvPicPr>
          <p:cNvPr id="674" name="Shape 674"/>
          <p:cNvPicPr preferRelativeResize="0"/>
          <p:nvPr/>
        </p:nvPicPr>
        <p:blipFill rotWithShape="1">
          <a:blip r:embed="rId4">
            <a:alphaModFix/>
          </a:blip>
          <a:srcRect/>
          <a:stretch/>
        </p:blipFill>
        <p:spPr>
          <a:xfrm>
            <a:off x="3034783" y="1159513"/>
            <a:ext cx="2062200" cy="783599"/>
          </a:xfrm>
          <a:prstGeom prst="rect">
            <a:avLst/>
          </a:prstGeom>
          <a:noFill/>
          <a:ln>
            <a:noFill/>
          </a:ln>
        </p:spPr>
      </p:pic>
      <p:pic>
        <p:nvPicPr>
          <p:cNvPr id="675" name="Shape 675"/>
          <p:cNvPicPr preferRelativeResize="0"/>
          <p:nvPr/>
        </p:nvPicPr>
        <p:blipFill rotWithShape="1">
          <a:blip r:embed="rId5">
            <a:alphaModFix/>
          </a:blip>
          <a:srcRect/>
          <a:stretch/>
        </p:blipFill>
        <p:spPr>
          <a:xfrm>
            <a:off x="4845050" y="2524125"/>
            <a:ext cx="2213100" cy="3119100"/>
          </a:xfrm>
          <a:prstGeom prst="rect">
            <a:avLst/>
          </a:prstGeom>
          <a:noFill/>
          <a:ln>
            <a:noFill/>
          </a:ln>
        </p:spPr>
      </p:pic>
      <p:pic>
        <p:nvPicPr>
          <p:cNvPr id="676" name="Shape 676"/>
          <p:cNvPicPr preferRelativeResize="0"/>
          <p:nvPr/>
        </p:nvPicPr>
        <p:blipFill rotWithShape="1">
          <a:blip r:embed="rId6">
            <a:alphaModFix/>
          </a:blip>
          <a:srcRect/>
          <a:stretch/>
        </p:blipFill>
        <p:spPr>
          <a:xfrm>
            <a:off x="1127658" y="2804124"/>
            <a:ext cx="3278100" cy="29814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Shape 681"/>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תרגיל 5 – כדור בקערה</a:t>
            </a:r>
          </a:p>
        </p:txBody>
      </p:sp>
      <p:sp>
        <p:nvSpPr>
          <p:cNvPr id="682" name="Shape 682"/>
          <p:cNvSpPr txBox="1">
            <a:spLocks noGrp="1"/>
          </p:cNvSpPr>
          <p:nvPr>
            <p:ph type="body" idx="1"/>
          </p:nvPr>
        </p:nvSpPr>
        <p:spPr>
          <a:xfrm>
            <a:off x="539552" y="709066"/>
            <a:ext cx="8236500" cy="5893499"/>
          </a:xfrm>
          <a:prstGeom prst="rect">
            <a:avLst/>
          </a:prstGeom>
          <a:noFill/>
          <a:ln>
            <a:noFill/>
          </a:ln>
        </p:spPr>
        <p:txBody>
          <a:bodyPr lIns="91425" tIns="45700" rIns="91425" bIns="45700" anchor="t" anchorCtr="0">
            <a:noAutofit/>
          </a:bodyPr>
          <a:lstStyle/>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    שמים כדור קטן שמסתו gr 30 בתוך קערה שרדיוסה40cm , המסתובבת בתדירות של Hz10. </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    הכדור "מטפס" במעלה הקערה, עד שהוא מגיע למצב שיווי משקל כשהוא בזווית כלשהי ביחס לציר הסיבוב. במצב זה מסתובב הכדור יחד עם הקערה. </a:t>
            </a: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א. שרטטו את הכוחות הפועלים על הכדור.</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ב. מהו הכוח בו לוחצת הקערה את הכדור?</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ג. מהי הזווית בה נמצא הכדור?</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ד. מהו רדיוס הסיבוב?</a:t>
            </a:r>
          </a:p>
          <a:p>
            <a:pPr marL="0" marR="0" lvl="0" indent="0" algn="r" rtl="1">
              <a:lnSpc>
                <a:spcPct val="150000"/>
              </a:lnSpc>
              <a:spcBef>
                <a:spcPts val="0"/>
              </a:spcBef>
              <a:buClr>
                <a:srgbClr val="E36C09"/>
              </a:buClr>
              <a:buSzPct val="25000"/>
              <a:buFont typeface="Questrial"/>
              <a:buNone/>
            </a:pPr>
            <a:r>
              <a:rPr lang="x-none" sz="1600" b="0" i="0" u="none" strike="noStrike" cap="none">
                <a:solidFill>
                  <a:schemeClr val="dk1"/>
                </a:solidFill>
                <a:latin typeface="Arial"/>
                <a:ea typeface="Arial"/>
                <a:cs typeface="Arial"/>
                <a:sym typeface="Arial"/>
              </a:rPr>
              <a:t>ה. האם יתכן מצב שהכדור יעלה עד לזווית של 90</a:t>
            </a:r>
            <a:r>
              <a:rPr lang="x-none" sz="1600" b="0" i="0" u="none" strike="noStrike" cap="none" baseline="30000">
                <a:solidFill>
                  <a:schemeClr val="dk1"/>
                </a:solidFill>
                <a:latin typeface="Arial"/>
                <a:ea typeface="Arial"/>
                <a:cs typeface="Arial"/>
                <a:sym typeface="Arial"/>
              </a:rPr>
              <a:t>0</a:t>
            </a:r>
            <a:r>
              <a:rPr lang="x-none" sz="1600" b="0" i="0" u="none" strike="noStrike" cap="none">
                <a:solidFill>
                  <a:schemeClr val="dk1"/>
                </a:solidFill>
                <a:latin typeface="Arial"/>
                <a:ea typeface="Arial"/>
                <a:cs typeface="Arial"/>
                <a:sym typeface="Arial"/>
              </a:rPr>
              <a:t>?</a:t>
            </a:r>
          </a:p>
        </p:txBody>
      </p:sp>
      <p:pic>
        <p:nvPicPr>
          <p:cNvPr id="683" name="Shape 683"/>
          <p:cNvPicPr preferRelativeResize="0"/>
          <p:nvPr/>
        </p:nvPicPr>
        <p:blipFill rotWithShape="1">
          <a:blip r:embed="rId3">
            <a:alphaModFix/>
          </a:blip>
          <a:srcRect/>
          <a:stretch/>
        </p:blipFill>
        <p:spPr>
          <a:xfrm>
            <a:off x="2497342" y="2151475"/>
            <a:ext cx="3957600" cy="23256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Shape 688"/>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פתרון תרגיל 5 – כדור בקערה</a:t>
            </a:r>
          </a:p>
        </p:txBody>
      </p:sp>
      <p:sp>
        <p:nvSpPr>
          <p:cNvPr id="689" name="Shape 689"/>
          <p:cNvSpPr txBox="1">
            <a:spLocks noGrp="1"/>
          </p:cNvSpPr>
          <p:nvPr>
            <p:ph type="body" idx="1"/>
          </p:nvPr>
        </p:nvSpPr>
        <p:spPr>
          <a:xfrm>
            <a:off x="503925" y="590314"/>
            <a:ext cx="8236500" cy="6048000"/>
          </a:xfrm>
          <a:prstGeom prst="rect">
            <a:avLst/>
          </a:prstGeom>
          <a:noFill/>
          <a:ln>
            <a:noFill/>
          </a:ln>
        </p:spPr>
        <p:txBody>
          <a:bodyPr lIns="91425" tIns="45700" rIns="91425" bIns="45700" anchor="t" anchorCtr="0">
            <a:noAutofit/>
          </a:bodyPr>
          <a:lstStyle/>
          <a:p>
            <a:pPr marL="0" marR="0" lvl="0" indent="0" algn="r" rtl="1">
              <a:lnSpc>
                <a:spcPct val="150000"/>
              </a:lnSpc>
              <a:spcBef>
                <a:spcPts val="0"/>
              </a:spcBef>
              <a:spcAft>
                <a:spcPts val="0"/>
              </a:spcAft>
              <a:buClr>
                <a:srgbClr val="E36C09"/>
              </a:buClr>
              <a:buSzPct val="25000"/>
              <a:buFont typeface="Questrial"/>
              <a:buNone/>
            </a:pPr>
            <a:r>
              <a:rPr lang="x-none" sz="1600" b="1" i="0" u="none" strike="noStrike" cap="none">
                <a:solidFill>
                  <a:schemeClr val="dk1"/>
                </a:solidFill>
                <a:latin typeface="Arial"/>
                <a:ea typeface="Arial"/>
                <a:cs typeface="Arial"/>
                <a:sym typeface="Arial"/>
              </a:rPr>
              <a:t> ב. </a:t>
            </a:r>
            <a:r>
              <a:rPr lang="x-none" sz="1600" b="1" i="0" u="sng" strike="noStrike" cap="none">
                <a:solidFill>
                  <a:schemeClr val="dk1"/>
                </a:solidFill>
                <a:latin typeface="Arial"/>
                <a:ea typeface="Arial"/>
                <a:cs typeface="Arial"/>
                <a:sym typeface="Arial"/>
              </a:rPr>
              <a:t>בכיוון מרכז המעגל</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    על פי החוק השני של ניוטון:</a:t>
            </a: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r>
              <a:rPr lang="x-none" sz="1600" b="1" i="0" u="none" strike="noStrike" cap="none">
                <a:solidFill>
                  <a:schemeClr val="dk1"/>
                </a:solidFill>
                <a:latin typeface="Arial"/>
                <a:ea typeface="Arial"/>
                <a:cs typeface="Arial"/>
                <a:sym typeface="Arial"/>
              </a:rPr>
              <a:t>ג.</a:t>
            </a:r>
            <a:r>
              <a:rPr lang="x-none" sz="1600" b="1" i="0" u="sng" strike="noStrike" cap="none">
                <a:solidFill>
                  <a:schemeClr val="dk1"/>
                </a:solidFill>
                <a:latin typeface="Arial"/>
                <a:ea typeface="Arial"/>
                <a:cs typeface="Arial"/>
                <a:sym typeface="Arial"/>
              </a:rPr>
              <a:t>בכיוון האנכי</a:t>
            </a:r>
          </a:p>
          <a:p>
            <a:pPr marL="0" marR="0" lvl="0" indent="0" algn="r" rtl="1">
              <a:lnSpc>
                <a:spcPct val="150000"/>
              </a:lnSpc>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    על פי החוק הראשון של ניוטון:</a:t>
            </a: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r>
              <a:rPr lang="x-none" sz="1600" b="1" i="0" u="none" strike="noStrike" cap="none">
                <a:solidFill>
                  <a:schemeClr val="dk1"/>
                </a:solidFill>
                <a:latin typeface="Arial"/>
                <a:ea typeface="Arial"/>
                <a:cs typeface="Arial"/>
                <a:sym typeface="Arial"/>
              </a:rPr>
              <a:t>ד. </a:t>
            </a:r>
          </a:p>
          <a:p>
            <a:pPr marL="0" marR="0" lvl="0" indent="0" algn="r" rtl="1">
              <a:lnSpc>
                <a:spcPct val="150000"/>
              </a:lnSpc>
              <a:spcBef>
                <a:spcPts val="0"/>
              </a:spcBef>
              <a:spcAft>
                <a:spcPts val="0"/>
              </a:spcAft>
              <a:buClr>
                <a:srgbClr val="E36C09"/>
              </a:buClr>
              <a:buSzPct val="25000"/>
              <a:buFont typeface="Questrial"/>
              <a:buNone/>
            </a:pPr>
            <a:endParaRPr sz="1600" b="1"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endParaRPr sz="1600" b="1" i="0" u="none" strike="noStrike" cap="none">
              <a:solidFill>
                <a:schemeClr val="dk1"/>
              </a:solidFill>
              <a:latin typeface="Arial"/>
              <a:ea typeface="Arial"/>
              <a:cs typeface="Arial"/>
              <a:sym typeface="Arial"/>
            </a:endParaRPr>
          </a:p>
          <a:p>
            <a:pPr marL="0" marR="0" lvl="0" indent="0" algn="r" rtl="1">
              <a:lnSpc>
                <a:spcPct val="150000"/>
              </a:lnSpc>
              <a:spcBef>
                <a:spcPts val="0"/>
              </a:spcBef>
              <a:spcAft>
                <a:spcPts val="0"/>
              </a:spcAft>
              <a:buClr>
                <a:srgbClr val="E36C09"/>
              </a:buClr>
              <a:buSzPct val="25000"/>
              <a:buFont typeface="Questrial"/>
              <a:buNone/>
            </a:pPr>
            <a:r>
              <a:rPr lang="x-none" sz="1600" b="1" i="0" u="none" strike="noStrike" cap="none">
                <a:solidFill>
                  <a:schemeClr val="dk1"/>
                </a:solidFill>
                <a:latin typeface="Arial"/>
                <a:ea typeface="Arial"/>
                <a:cs typeface="Arial"/>
                <a:sym typeface="Arial"/>
              </a:rPr>
              <a:t>ה. </a:t>
            </a:r>
            <a:r>
              <a:rPr lang="x-none" sz="1600" b="0" i="0" u="none" strike="noStrike" cap="none">
                <a:solidFill>
                  <a:schemeClr val="dk1"/>
                </a:solidFill>
                <a:latin typeface="Arial"/>
                <a:ea typeface="Arial"/>
                <a:cs typeface="Arial"/>
                <a:sym typeface="Arial"/>
              </a:rPr>
              <a:t>לא, כי אז לא יהיה רכיב כוח בכיוון האנכי, שיאזן את כוח הכובד.</a:t>
            </a:r>
          </a:p>
          <a:p>
            <a:pPr marL="0" marR="0" lvl="0" indent="0" algn="r" rtl="1">
              <a:lnSpc>
                <a:spcPct val="150000"/>
              </a:lnSpc>
              <a:spcBef>
                <a:spcPts val="0"/>
              </a:spcBef>
              <a:buClr>
                <a:srgbClr val="E36C09"/>
              </a:buClr>
              <a:buSzPct val="25000"/>
              <a:buFont typeface="Questrial"/>
              <a:buNone/>
            </a:pPr>
            <a:endParaRPr sz="1600" b="0" i="0" u="none" strike="noStrike" cap="none">
              <a:solidFill>
                <a:schemeClr val="dk1"/>
              </a:solidFill>
              <a:latin typeface="Arial"/>
              <a:ea typeface="Arial"/>
              <a:cs typeface="Arial"/>
              <a:sym typeface="Arial"/>
            </a:endParaRPr>
          </a:p>
        </p:txBody>
      </p:sp>
      <p:pic>
        <p:nvPicPr>
          <p:cNvPr id="690" name="Shape 690"/>
          <p:cNvPicPr preferRelativeResize="0"/>
          <p:nvPr/>
        </p:nvPicPr>
        <p:blipFill rotWithShape="1">
          <a:blip r:embed="rId3">
            <a:alphaModFix/>
          </a:blip>
          <a:srcRect/>
          <a:stretch/>
        </p:blipFill>
        <p:spPr>
          <a:xfrm>
            <a:off x="5434117" y="3751776"/>
            <a:ext cx="1909800" cy="1391700"/>
          </a:xfrm>
          <a:prstGeom prst="rect">
            <a:avLst/>
          </a:prstGeom>
          <a:noFill/>
          <a:ln>
            <a:noFill/>
          </a:ln>
        </p:spPr>
      </p:pic>
      <p:pic>
        <p:nvPicPr>
          <p:cNvPr id="691" name="Shape 691"/>
          <p:cNvPicPr preferRelativeResize="0"/>
          <p:nvPr/>
        </p:nvPicPr>
        <p:blipFill rotWithShape="1">
          <a:blip r:embed="rId4">
            <a:alphaModFix/>
          </a:blip>
          <a:srcRect/>
          <a:stretch/>
        </p:blipFill>
        <p:spPr>
          <a:xfrm>
            <a:off x="5255944" y="1462583"/>
            <a:ext cx="2538299" cy="1371599"/>
          </a:xfrm>
          <a:prstGeom prst="rect">
            <a:avLst/>
          </a:prstGeom>
          <a:noFill/>
          <a:ln>
            <a:noFill/>
          </a:ln>
        </p:spPr>
      </p:pic>
      <p:pic>
        <p:nvPicPr>
          <p:cNvPr id="692" name="Shape 692"/>
          <p:cNvPicPr preferRelativeResize="0"/>
          <p:nvPr/>
        </p:nvPicPr>
        <p:blipFill rotWithShape="1">
          <a:blip r:embed="rId5">
            <a:alphaModFix/>
          </a:blip>
          <a:srcRect/>
          <a:stretch/>
        </p:blipFill>
        <p:spPr>
          <a:xfrm>
            <a:off x="5619748" y="5251367"/>
            <a:ext cx="1105500" cy="863700"/>
          </a:xfrm>
          <a:prstGeom prst="rect">
            <a:avLst/>
          </a:prstGeom>
          <a:noFill/>
          <a:ln>
            <a:noFill/>
          </a:ln>
        </p:spPr>
      </p:pic>
      <p:grpSp>
        <p:nvGrpSpPr>
          <p:cNvPr id="693" name="Shape 693"/>
          <p:cNvGrpSpPr/>
          <p:nvPr/>
        </p:nvGrpSpPr>
        <p:grpSpPr>
          <a:xfrm>
            <a:off x="870425" y="1118320"/>
            <a:ext cx="3957600" cy="2442627"/>
            <a:chOff x="2794227" y="2270227"/>
            <a:chExt cx="3957600" cy="2442627"/>
          </a:xfrm>
        </p:grpSpPr>
        <p:pic>
          <p:nvPicPr>
            <p:cNvPr id="694" name="Shape 694"/>
            <p:cNvPicPr preferRelativeResize="0"/>
            <p:nvPr/>
          </p:nvPicPr>
          <p:blipFill rotWithShape="1">
            <a:blip r:embed="rId6">
              <a:alphaModFix/>
            </a:blip>
            <a:srcRect/>
            <a:stretch/>
          </p:blipFill>
          <p:spPr>
            <a:xfrm>
              <a:off x="2794227" y="2270227"/>
              <a:ext cx="3957600" cy="2325599"/>
            </a:xfrm>
            <a:prstGeom prst="rect">
              <a:avLst/>
            </a:prstGeom>
            <a:noFill/>
            <a:ln>
              <a:noFill/>
            </a:ln>
          </p:spPr>
        </p:pic>
        <p:grpSp>
          <p:nvGrpSpPr>
            <p:cNvPr id="695" name="Shape 695"/>
            <p:cNvGrpSpPr/>
            <p:nvPr/>
          </p:nvGrpSpPr>
          <p:grpSpPr>
            <a:xfrm>
              <a:off x="2897578" y="2605967"/>
              <a:ext cx="1769408" cy="2106887"/>
              <a:chOff x="2897578" y="2605967"/>
              <a:chExt cx="1769408" cy="2106887"/>
            </a:xfrm>
          </p:grpSpPr>
          <p:cxnSp>
            <p:nvCxnSpPr>
              <p:cNvPr id="696" name="Shape 696"/>
              <p:cNvCxnSpPr/>
              <p:nvPr/>
            </p:nvCxnSpPr>
            <p:spPr>
              <a:xfrm>
                <a:off x="3618012" y="3758314"/>
                <a:ext cx="2100" cy="586200"/>
              </a:xfrm>
              <a:prstGeom prst="straightConnector1">
                <a:avLst/>
              </a:prstGeom>
              <a:noFill/>
              <a:ln w="19050" cap="flat" cmpd="sng">
                <a:solidFill>
                  <a:srgbClr val="000000"/>
                </a:solidFill>
                <a:prstDash val="solid"/>
                <a:round/>
                <a:headEnd type="none" w="med" len="med"/>
                <a:tailEnd type="triangle" w="lg" len="lg"/>
              </a:ln>
            </p:spPr>
          </p:cxnSp>
          <p:sp>
            <p:nvSpPr>
              <p:cNvPr id="697" name="Shape 697"/>
              <p:cNvSpPr txBox="1"/>
              <p:nvPr/>
            </p:nvSpPr>
            <p:spPr>
              <a:xfrm>
                <a:off x="3346737" y="4255655"/>
                <a:ext cx="498900" cy="4572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chemeClr val="dk1"/>
                  </a:buClr>
                  <a:buSzPct val="25000"/>
                  <a:buFont typeface="Times New Roman"/>
                  <a:buNone/>
                </a:pPr>
                <a:r>
                  <a:rPr lang="x-none" sz="1600" b="0" i="0" u="none" strike="noStrike" cap="none">
                    <a:solidFill>
                      <a:schemeClr val="dk1"/>
                    </a:solidFill>
                    <a:latin typeface="Times New Roman"/>
                    <a:ea typeface="Times New Roman"/>
                    <a:cs typeface="Times New Roman"/>
                    <a:sym typeface="Times New Roman"/>
                  </a:rPr>
                  <a:t>mg</a:t>
                </a:r>
              </a:p>
            </p:txBody>
          </p:sp>
          <p:sp>
            <p:nvSpPr>
              <p:cNvPr id="698" name="Shape 698"/>
              <p:cNvSpPr txBox="1"/>
              <p:nvPr/>
            </p:nvSpPr>
            <p:spPr>
              <a:xfrm>
                <a:off x="3579419" y="3356092"/>
                <a:ext cx="304800" cy="3912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chemeClr val="dk1"/>
                  </a:buClr>
                  <a:buSzPct val="25000"/>
                  <a:buFont typeface="Times New Roman"/>
                  <a:buNone/>
                </a:pPr>
                <a:r>
                  <a:rPr lang="x-none" sz="1600" b="0" i="0" u="none" strike="noStrike" cap="none">
                    <a:solidFill>
                      <a:schemeClr val="dk1"/>
                    </a:solidFill>
                    <a:latin typeface="Times New Roman"/>
                    <a:ea typeface="Times New Roman"/>
                    <a:cs typeface="Times New Roman"/>
                    <a:sym typeface="Times New Roman"/>
                  </a:rPr>
                  <a:t>N</a:t>
                </a:r>
              </a:p>
            </p:txBody>
          </p:sp>
          <p:cxnSp>
            <p:nvCxnSpPr>
              <p:cNvPr id="699" name="Shape 699"/>
              <p:cNvCxnSpPr/>
              <p:nvPr/>
            </p:nvCxnSpPr>
            <p:spPr>
              <a:xfrm rot="10800000" flipH="1">
                <a:off x="3633848" y="3467476"/>
                <a:ext cx="356400" cy="297000"/>
              </a:xfrm>
              <a:prstGeom prst="straightConnector1">
                <a:avLst/>
              </a:prstGeom>
              <a:noFill/>
              <a:ln w="19050" cap="flat" cmpd="sng">
                <a:solidFill>
                  <a:srgbClr val="000000"/>
                </a:solidFill>
                <a:prstDash val="solid"/>
                <a:round/>
                <a:headEnd type="none" w="med" len="med"/>
                <a:tailEnd type="triangle" w="lg" len="lg"/>
              </a:ln>
            </p:spPr>
          </p:cxnSp>
          <p:cxnSp>
            <p:nvCxnSpPr>
              <p:cNvPr id="700" name="Shape 700"/>
              <p:cNvCxnSpPr/>
              <p:nvPr/>
            </p:nvCxnSpPr>
            <p:spPr>
              <a:xfrm>
                <a:off x="3629887" y="3853317"/>
                <a:ext cx="1037100" cy="6300"/>
              </a:xfrm>
              <a:prstGeom prst="straightConnector1">
                <a:avLst/>
              </a:prstGeom>
              <a:noFill/>
              <a:ln w="19050" cap="flat" cmpd="sng">
                <a:solidFill>
                  <a:srgbClr val="4F6128"/>
                </a:solidFill>
                <a:prstDash val="solid"/>
                <a:round/>
                <a:headEnd type="triangle" w="lg" len="lg"/>
                <a:tailEnd type="triangle" w="lg" len="lg"/>
              </a:ln>
            </p:spPr>
          </p:cxnSp>
          <p:sp>
            <p:nvSpPr>
              <p:cNvPr id="701" name="Shape 701"/>
              <p:cNvSpPr txBox="1"/>
              <p:nvPr/>
            </p:nvSpPr>
            <p:spPr>
              <a:xfrm>
                <a:off x="4064330" y="3579746"/>
                <a:ext cx="304800" cy="3912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4F6128"/>
                  </a:buClr>
                  <a:buSzPct val="25000"/>
                  <a:buFont typeface="Times New Roman"/>
                  <a:buNone/>
                </a:pPr>
                <a:r>
                  <a:rPr lang="x-none" sz="1600" b="1" i="0" u="none" strike="noStrike" cap="none">
                    <a:solidFill>
                      <a:srgbClr val="4F6128"/>
                    </a:solidFill>
                    <a:latin typeface="Times New Roman"/>
                    <a:ea typeface="Times New Roman"/>
                    <a:cs typeface="Times New Roman"/>
                    <a:sym typeface="Times New Roman"/>
                  </a:rPr>
                  <a:t>r</a:t>
                </a:r>
              </a:p>
            </p:txBody>
          </p:sp>
          <p:sp>
            <p:nvSpPr>
              <p:cNvPr id="702" name="Shape 702"/>
              <p:cNvSpPr txBox="1"/>
              <p:nvPr/>
            </p:nvSpPr>
            <p:spPr>
              <a:xfrm>
                <a:off x="4337462" y="3021603"/>
                <a:ext cx="304800" cy="3912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chemeClr val="dk1"/>
                  </a:buClr>
                  <a:buSzPct val="25000"/>
                  <a:buFont typeface="Times New Roman"/>
                  <a:buNone/>
                </a:pPr>
                <a:r>
                  <a:rPr lang="x-none" sz="1600" b="0" i="0" u="none" strike="noStrike" cap="none">
                    <a:solidFill>
                      <a:schemeClr val="dk1"/>
                    </a:solidFill>
                    <a:latin typeface="Times New Roman"/>
                    <a:ea typeface="Times New Roman"/>
                    <a:cs typeface="Times New Roman"/>
                    <a:sym typeface="Times New Roman"/>
                  </a:rPr>
                  <a:t>α</a:t>
                </a:r>
              </a:p>
            </p:txBody>
          </p:sp>
          <p:sp>
            <p:nvSpPr>
              <p:cNvPr id="703" name="Shape 703"/>
              <p:cNvSpPr txBox="1"/>
              <p:nvPr/>
            </p:nvSpPr>
            <p:spPr>
              <a:xfrm>
                <a:off x="3589316" y="2605967"/>
                <a:ext cx="304800" cy="3912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C00000"/>
                  </a:buClr>
                  <a:buSzPct val="25000"/>
                  <a:buFont typeface="Times New Roman"/>
                  <a:buNone/>
                </a:pPr>
                <a:r>
                  <a:rPr lang="x-none" sz="1600" b="0" i="0" u="none" strike="noStrike" cap="none">
                    <a:solidFill>
                      <a:srgbClr val="C00000"/>
                    </a:solidFill>
                    <a:latin typeface="Times New Roman"/>
                    <a:ea typeface="Times New Roman"/>
                    <a:cs typeface="Times New Roman"/>
                    <a:sym typeface="Times New Roman"/>
                  </a:rPr>
                  <a:t>R</a:t>
                </a:r>
              </a:p>
            </p:txBody>
          </p:sp>
          <p:cxnSp>
            <p:nvCxnSpPr>
              <p:cNvPr id="704" name="Shape 704"/>
              <p:cNvCxnSpPr/>
              <p:nvPr/>
            </p:nvCxnSpPr>
            <p:spPr>
              <a:xfrm>
                <a:off x="2897578" y="2921330"/>
                <a:ext cx="1755600" cy="9900"/>
              </a:xfrm>
              <a:prstGeom prst="straightConnector1">
                <a:avLst/>
              </a:prstGeom>
              <a:noFill/>
              <a:ln w="19050" cap="flat" cmpd="sng">
                <a:solidFill>
                  <a:srgbClr val="C00000"/>
                </a:solidFill>
                <a:prstDash val="solid"/>
                <a:round/>
                <a:headEnd type="triangle" w="lg" len="lg"/>
                <a:tailEnd type="triangle" w="lg" len="lg"/>
              </a:ln>
            </p:spPr>
          </p:cxnSp>
        </p:grpSp>
      </p:grpSp>
      <p:grpSp>
        <p:nvGrpSpPr>
          <p:cNvPr id="705" name="Shape 705"/>
          <p:cNvGrpSpPr/>
          <p:nvPr/>
        </p:nvGrpSpPr>
        <p:grpSpPr>
          <a:xfrm>
            <a:off x="1708067" y="4156435"/>
            <a:ext cx="1055912" cy="1285071"/>
            <a:chOff x="6648203" y="3028278"/>
            <a:chExt cx="1055912" cy="1285071"/>
          </a:xfrm>
        </p:grpSpPr>
        <p:cxnSp>
          <p:nvCxnSpPr>
            <p:cNvPr id="706" name="Shape 706"/>
            <p:cNvCxnSpPr/>
            <p:nvPr/>
          </p:nvCxnSpPr>
          <p:spPr>
            <a:xfrm>
              <a:off x="6656114" y="3934464"/>
              <a:ext cx="1037100" cy="6300"/>
            </a:xfrm>
            <a:prstGeom prst="straightConnector1">
              <a:avLst/>
            </a:prstGeom>
            <a:noFill/>
            <a:ln w="19050" cap="flat" cmpd="sng">
              <a:solidFill>
                <a:srgbClr val="4F6128"/>
              </a:solidFill>
              <a:prstDash val="solid"/>
              <a:round/>
              <a:headEnd type="none" w="med" len="med"/>
              <a:tailEnd type="none" w="med" len="med"/>
            </a:ln>
          </p:spPr>
        </p:cxnSp>
        <p:cxnSp>
          <p:nvCxnSpPr>
            <p:cNvPr id="707" name="Shape 707"/>
            <p:cNvCxnSpPr/>
            <p:nvPr/>
          </p:nvCxnSpPr>
          <p:spPr>
            <a:xfrm rot="10800000" flipH="1">
              <a:off x="6648203" y="3028278"/>
              <a:ext cx="1035000" cy="888600"/>
            </a:xfrm>
            <a:prstGeom prst="straightConnector1">
              <a:avLst/>
            </a:prstGeom>
            <a:noFill/>
            <a:ln w="19050" cap="flat" cmpd="sng">
              <a:solidFill>
                <a:srgbClr val="C00000"/>
              </a:solidFill>
              <a:prstDash val="solid"/>
              <a:round/>
              <a:headEnd type="none" w="med" len="med"/>
              <a:tailEnd type="none" w="med" len="med"/>
            </a:ln>
          </p:spPr>
        </p:cxnSp>
        <p:sp>
          <p:nvSpPr>
            <p:cNvPr id="708" name="Shape 708"/>
            <p:cNvSpPr txBox="1"/>
            <p:nvPr/>
          </p:nvSpPr>
          <p:spPr>
            <a:xfrm>
              <a:off x="6924303" y="3138377"/>
              <a:ext cx="304800" cy="391199"/>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C00000"/>
                </a:buClr>
                <a:buSzPct val="25000"/>
                <a:buFont typeface="Times New Roman"/>
                <a:buNone/>
              </a:pPr>
              <a:r>
                <a:rPr lang="x-none" sz="1600" b="0" i="0" u="none" strike="noStrike" cap="none">
                  <a:solidFill>
                    <a:srgbClr val="C00000"/>
                  </a:solidFill>
                  <a:latin typeface="Times New Roman"/>
                  <a:ea typeface="Times New Roman"/>
                  <a:cs typeface="Times New Roman"/>
                  <a:sym typeface="Times New Roman"/>
                </a:rPr>
                <a:t>R</a:t>
              </a:r>
            </a:p>
          </p:txBody>
        </p:sp>
        <p:sp>
          <p:nvSpPr>
            <p:cNvPr id="709" name="Shape 709"/>
            <p:cNvSpPr txBox="1"/>
            <p:nvPr/>
          </p:nvSpPr>
          <p:spPr>
            <a:xfrm>
              <a:off x="6936179" y="3922150"/>
              <a:ext cx="304800" cy="3912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4F6128"/>
                </a:buClr>
                <a:buSzPct val="25000"/>
                <a:buFont typeface="Times New Roman"/>
                <a:buNone/>
              </a:pPr>
              <a:r>
                <a:rPr lang="x-none" sz="1600" b="1" i="0" u="none" strike="noStrike" cap="none">
                  <a:solidFill>
                    <a:srgbClr val="4F6128"/>
                  </a:solidFill>
                  <a:latin typeface="Times New Roman"/>
                  <a:ea typeface="Times New Roman"/>
                  <a:cs typeface="Times New Roman"/>
                  <a:sym typeface="Times New Roman"/>
                </a:rPr>
                <a:t>r</a:t>
              </a:r>
            </a:p>
          </p:txBody>
        </p:sp>
        <p:sp>
          <p:nvSpPr>
            <p:cNvPr id="710" name="Shape 710"/>
            <p:cNvSpPr txBox="1"/>
            <p:nvPr/>
          </p:nvSpPr>
          <p:spPr>
            <a:xfrm>
              <a:off x="7399315" y="3174003"/>
              <a:ext cx="304800" cy="3912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chemeClr val="dk1"/>
                </a:buClr>
                <a:buSzPct val="25000"/>
                <a:buFont typeface="Times New Roman"/>
                <a:buNone/>
              </a:pPr>
              <a:r>
                <a:rPr lang="x-none" sz="1600" b="0" i="0" u="none" strike="noStrike" cap="none">
                  <a:solidFill>
                    <a:schemeClr val="dk1"/>
                  </a:solidFill>
                  <a:latin typeface="Times New Roman"/>
                  <a:ea typeface="Times New Roman"/>
                  <a:cs typeface="Times New Roman"/>
                  <a:sym typeface="Times New Roman"/>
                </a:rPr>
                <a:t>α</a:t>
              </a:r>
            </a:p>
          </p:txBody>
        </p:sp>
        <p:cxnSp>
          <p:nvCxnSpPr>
            <p:cNvPr id="711" name="Shape 711"/>
            <p:cNvCxnSpPr/>
            <p:nvPr/>
          </p:nvCxnSpPr>
          <p:spPr>
            <a:xfrm>
              <a:off x="7683335" y="3040083"/>
              <a:ext cx="0" cy="855000"/>
            </a:xfrm>
            <a:prstGeom prst="straightConnector1">
              <a:avLst/>
            </a:prstGeom>
            <a:noFill/>
            <a:ln w="19050" cap="flat" cmpd="sng">
              <a:solidFill>
                <a:srgbClr val="974806"/>
              </a:solidFill>
              <a:prstDash val="dash"/>
              <a:round/>
              <a:headEnd type="none" w="med" len="med"/>
              <a:tailEnd type="none" w="med" len="med"/>
            </a:ln>
          </p:spPr>
        </p:cxn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pic>
        <p:nvPicPr>
          <p:cNvPr id="716" name="Shape 716"/>
          <p:cNvPicPr preferRelativeResize="0"/>
          <p:nvPr/>
        </p:nvPicPr>
        <p:blipFill rotWithShape="1">
          <a:blip r:embed="rId3">
            <a:alphaModFix/>
          </a:blip>
          <a:srcRect/>
          <a:stretch/>
        </p:blipFill>
        <p:spPr>
          <a:xfrm>
            <a:off x="31971" y="1632316"/>
            <a:ext cx="2448000" cy="1533600"/>
          </a:xfrm>
          <a:prstGeom prst="rect">
            <a:avLst/>
          </a:prstGeom>
          <a:noFill/>
          <a:ln>
            <a:noFill/>
          </a:ln>
        </p:spPr>
      </p:pic>
      <p:sp>
        <p:nvSpPr>
          <p:cNvPr id="717" name="Shape 717"/>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תרגיל 4 </a:t>
            </a:r>
            <a:r>
              <a:rPr lang="x-none" sz="1800" b="1" i="0" u="none" strike="noStrike" cap="none">
                <a:solidFill>
                  <a:srgbClr val="E36C09"/>
                </a:solidFill>
                <a:latin typeface="Questrial"/>
                <a:ea typeface="Questrial"/>
                <a:cs typeface="Questrial"/>
                <a:sym typeface="Questrial"/>
              </a:rPr>
              <a:t>מתוך בחינת הבגרות 2000</a:t>
            </a:r>
          </a:p>
        </p:txBody>
      </p:sp>
      <p:sp>
        <p:nvSpPr>
          <p:cNvPr id="718" name="Shape 718"/>
          <p:cNvSpPr txBox="1">
            <a:spLocks noGrp="1"/>
          </p:cNvSpPr>
          <p:nvPr>
            <p:ph type="body" idx="1"/>
          </p:nvPr>
        </p:nvSpPr>
        <p:spPr>
          <a:xfrm>
            <a:off x="266700" y="709066"/>
            <a:ext cx="8715300" cy="5378400"/>
          </a:xfrm>
          <a:prstGeom prst="rect">
            <a:avLst/>
          </a:prstGeom>
          <a:noFill/>
          <a:ln>
            <a:noFill/>
          </a:ln>
        </p:spPr>
        <p:txBody>
          <a:bodyPr lIns="91425" tIns="45700" rIns="91425" bIns="45700" anchor="t" anchorCtr="0">
            <a:noAutofit/>
          </a:bodyPr>
          <a:lstStyle/>
          <a:p>
            <a:pPr marL="342900" marR="0" lvl="0" indent="-342900" algn="r" rtl="1">
              <a:spcBef>
                <a:spcPts val="0"/>
              </a:spcBef>
              <a:spcAft>
                <a:spcPts val="0"/>
              </a:spcAft>
              <a:buClr>
                <a:srgbClr val="E36C09"/>
              </a:buClr>
              <a:buSzPct val="110000"/>
              <a:buFont typeface="Questrial"/>
              <a:buAutoNum type="arabicPeriod"/>
            </a:pPr>
            <a:r>
              <a:rPr lang="x-none" sz="1600" b="0" i="0" u="none" strike="noStrike" cap="none">
                <a:solidFill>
                  <a:schemeClr val="dk1"/>
                </a:solidFill>
                <a:latin typeface="Arial"/>
                <a:ea typeface="Arial"/>
                <a:cs typeface="Arial"/>
                <a:sym typeface="Arial"/>
              </a:rPr>
              <a:t>משאית נוסעת על כביש (לא נטוי) במישור אופקי במסלול מעגלי שרדיוסוR . </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גודל המהירות של המשאית קבוע. מקדם החיכוך הסטטי בין צמיגי המשאית לכביש הוא µ</a:t>
            </a:r>
            <a:r>
              <a:rPr lang="x-none" sz="1600" b="0" i="0" u="none" strike="noStrike" cap="none" baseline="-25000">
                <a:solidFill>
                  <a:schemeClr val="dk1"/>
                </a:solidFill>
                <a:latin typeface="Arial"/>
                <a:ea typeface="Arial"/>
                <a:cs typeface="Arial"/>
                <a:sym typeface="Arial"/>
              </a:rPr>
              <a:t>s</a:t>
            </a:r>
            <a:r>
              <a:rPr lang="x-none" sz="1600" b="0" i="0" u="none" strike="noStrike" cap="none">
                <a:solidFill>
                  <a:schemeClr val="dk1"/>
                </a:solidFill>
                <a:latin typeface="Arial"/>
                <a:ea typeface="Arial"/>
                <a:cs typeface="Arial"/>
                <a:sym typeface="Arial"/>
              </a:rPr>
              <a:t>.  </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בטאו באמצעות נתוני השאלה את המהירות המרבית, שבה המשאית יכולה לנסוע על הכביש בלי החלקה.</a:t>
            </a:r>
          </a:p>
          <a:p>
            <a:pPr marL="342900" marR="0" lvl="0" indent="-342900" algn="r" rtl="1">
              <a:spcBef>
                <a:spcPts val="320"/>
              </a:spcBef>
              <a:spcAft>
                <a:spcPts val="0"/>
              </a:spcAft>
              <a:buClr>
                <a:srgbClr val="E36C09"/>
              </a:buClr>
              <a:buSzPct val="110000"/>
              <a:buFont typeface="Questrial"/>
              <a:buAutoNum type="arabicPeriod"/>
            </a:pPr>
            <a:r>
              <a:rPr lang="x-none" sz="1600" b="0" i="0" u="none" strike="noStrike" cap="none">
                <a:solidFill>
                  <a:schemeClr val="dk1"/>
                </a:solidFill>
                <a:latin typeface="Arial"/>
                <a:ea typeface="Arial"/>
                <a:cs typeface="Arial"/>
                <a:sym typeface="Arial"/>
              </a:rPr>
              <a:t>תרשים א מתאר כביש שצִדו האחד מוגבה והוא נטוי בזווית </a:t>
            </a:r>
            <a:r>
              <a:rPr lang="x-none" sz="1600" b="0" i="0" u="none" strike="noStrike" cap="none">
                <a:solidFill>
                  <a:schemeClr val="dk1"/>
                </a:solidFill>
                <a:latin typeface="Noto Sans Symbols"/>
                <a:ea typeface="Noto Sans Symbols"/>
                <a:cs typeface="Noto Sans Symbols"/>
                <a:sym typeface="Noto Sans Symbols"/>
              </a:rPr>
              <a:t>α</a:t>
            </a:r>
            <a:r>
              <a:rPr lang="x-none" sz="1600" b="0" i="0" u="none" strike="noStrike" cap="none">
                <a:solidFill>
                  <a:schemeClr val="dk1"/>
                </a:solidFill>
                <a:latin typeface="Arial"/>
                <a:ea typeface="Arial"/>
                <a:cs typeface="Arial"/>
                <a:sym typeface="Arial"/>
              </a:rPr>
              <a:t>. </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מכונית נוסעת בכביש זה במסלול מעגלי </a:t>
            </a:r>
            <a:r>
              <a:rPr lang="x-none" sz="1600" b="0" i="0" u="sng" strike="noStrike" cap="none">
                <a:solidFill>
                  <a:schemeClr val="dk1"/>
                </a:solidFill>
                <a:latin typeface="Arial"/>
                <a:ea typeface="Arial"/>
                <a:cs typeface="Arial"/>
                <a:sym typeface="Arial"/>
              </a:rPr>
              <a:t>אופקי</a:t>
            </a:r>
            <a:r>
              <a:rPr lang="x-none" sz="1600" b="0" i="0" u="none" strike="noStrike" cap="none">
                <a:solidFill>
                  <a:schemeClr val="dk1"/>
                </a:solidFill>
                <a:latin typeface="Arial"/>
                <a:ea typeface="Arial"/>
                <a:cs typeface="Arial"/>
                <a:sym typeface="Arial"/>
              </a:rPr>
              <a:t> שרדיוסו R. </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הניחו כי החיכוך שהכביש מפעיל על המכונית ניתן להזנחה.</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תלמיד שרטט תרשים, המתאר את הכוחות הפועלים על המכונית במישור של חתך </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אנכי של הכביש (תרשים ב, כוח כובד mg  והכוח הנורמלי N שהכביש מפעיל על המכונית).</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התלמיד רשם משוואה עבור רכיבי הכוחות בכיוון ציר ה-y , המתואר בתרשים ב: </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הסבירו מדוע משוואת התלמיד </a:t>
            </a:r>
            <a:r>
              <a:rPr lang="x-none" sz="1600" b="0" i="0" u="sng" strike="noStrike" cap="none">
                <a:solidFill>
                  <a:schemeClr val="dk1"/>
                </a:solidFill>
                <a:latin typeface="Arial"/>
                <a:ea typeface="Arial"/>
                <a:cs typeface="Arial"/>
                <a:sym typeface="Arial"/>
              </a:rPr>
              <a:t>אינה</a:t>
            </a:r>
            <a:r>
              <a:rPr lang="x-none" sz="1600" b="0" i="0" u="none" strike="noStrike" cap="none">
                <a:solidFill>
                  <a:schemeClr val="dk1"/>
                </a:solidFill>
                <a:latin typeface="Arial"/>
                <a:ea typeface="Arial"/>
                <a:cs typeface="Arial"/>
                <a:sym typeface="Arial"/>
              </a:rPr>
              <a:t> נכונה.</a:t>
            </a:r>
          </a:p>
          <a:p>
            <a:pPr marL="0" marR="0" lvl="0" indent="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342900" marR="0" lvl="0" indent="-342900" algn="r" rtl="1">
              <a:spcBef>
                <a:spcPts val="320"/>
              </a:spcBef>
              <a:buClr>
                <a:srgbClr val="E36C09"/>
              </a:buClr>
              <a:buSzPct val="110000"/>
              <a:buFont typeface="Questrial"/>
              <a:buAutoNum type="arabicPeriod"/>
            </a:pPr>
            <a:r>
              <a:rPr lang="x-none" sz="1600" b="0" i="0" u="none" strike="noStrike" cap="none">
                <a:solidFill>
                  <a:schemeClr val="dk1"/>
                </a:solidFill>
                <a:latin typeface="Arial"/>
                <a:ea typeface="Arial"/>
                <a:cs typeface="Arial"/>
                <a:sym typeface="Arial"/>
              </a:rPr>
              <a:t>בטאו, באמצעות  R ו- </a:t>
            </a:r>
            <a:r>
              <a:rPr lang="x-none" sz="1600" b="0" i="0" u="none" strike="noStrike" cap="none">
                <a:solidFill>
                  <a:schemeClr val="dk1"/>
                </a:solidFill>
                <a:latin typeface="Noto Sans Symbols"/>
                <a:ea typeface="Noto Sans Symbols"/>
                <a:cs typeface="Noto Sans Symbols"/>
                <a:sym typeface="Noto Sans Symbols"/>
              </a:rPr>
              <a:t>α</a:t>
            </a:r>
            <a:r>
              <a:rPr lang="x-none" sz="1600" b="0" i="0" u="none" strike="noStrike" cap="none">
                <a:solidFill>
                  <a:schemeClr val="dk1"/>
                </a:solidFill>
                <a:latin typeface="Arial"/>
                <a:ea typeface="Arial"/>
                <a:cs typeface="Arial"/>
                <a:sym typeface="Arial"/>
              </a:rPr>
              <a:t> , את מהירות המכונית הנוסעת בכביש הנטוי.</a:t>
            </a:r>
          </a:p>
        </p:txBody>
      </p:sp>
      <p:pic>
        <p:nvPicPr>
          <p:cNvPr id="719" name="Shape 719"/>
          <p:cNvPicPr preferRelativeResize="0"/>
          <p:nvPr/>
        </p:nvPicPr>
        <p:blipFill rotWithShape="1">
          <a:blip r:embed="rId4">
            <a:alphaModFix/>
          </a:blip>
          <a:srcRect/>
          <a:stretch/>
        </p:blipFill>
        <p:spPr>
          <a:xfrm>
            <a:off x="136746" y="3741660"/>
            <a:ext cx="2343300" cy="2419500"/>
          </a:xfrm>
          <a:prstGeom prst="rect">
            <a:avLst/>
          </a:prstGeom>
          <a:noFill/>
          <a:ln>
            <a:noFill/>
          </a:ln>
        </p:spPr>
      </p:pic>
      <p:sp>
        <p:nvSpPr>
          <p:cNvPr id="720" name="Shape 720"/>
          <p:cNvSpPr/>
          <p:nvPr/>
        </p:nvSpPr>
        <p:spPr>
          <a:xfrm>
            <a:off x="0" y="0"/>
            <a:ext cx="9144000" cy="0"/>
          </a:xfrm>
          <a:prstGeom prst="rect">
            <a:avLst/>
          </a:prstGeom>
          <a:noFill/>
          <a:ln>
            <a:noFill/>
          </a:ln>
        </p:spPr>
        <p:txBody>
          <a:bodyPr lIns="91425" tIns="45700" rIns="91425" bIns="45700" anchor="ctr" anchorCtr="0">
            <a:noAutofit/>
          </a:bodyPr>
          <a:lstStyle/>
          <a:p>
            <a:pPr marL="0" marR="0" lvl="0" indent="0" algn="r" rtl="1">
              <a:spcBef>
                <a:spcPts val="0"/>
              </a:spcBef>
              <a:buNone/>
            </a:pPr>
            <a:endParaRPr sz="1800">
              <a:solidFill>
                <a:schemeClr val="dk1"/>
              </a:solidFill>
              <a:latin typeface="Questrial"/>
              <a:ea typeface="Questrial"/>
              <a:cs typeface="Questrial"/>
              <a:sym typeface="Questrial"/>
            </a:endParaRPr>
          </a:p>
        </p:txBody>
      </p:sp>
      <p:pic>
        <p:nvPicPr>
          <p:cNvPr id="721" name="Shape 721"/>
          <p:cNvPicPr preferRelativeResize="0"/>
          <p:nvPr/>
        </p:nvPicPr>
        <p:blipFill rotWithShape="1">
          <a:blip r:embed="rId5">
            <a:alphaModFix/>
          </a:blip>
          <a:srcRect/>
          <a:stretch/>
        </p:blipFill>
        <p:spPr>
          <a:xfrm>
            <a:off x="3543501" y="4084560"/>
            <a:ext cx="3078899" cy="397200"/>
          </a:xfrm>
          <a:prstGeom prst="rect">
            <a:avLst/>
          </a:prstGeom>
          <a:noFill/>
          <a:ln>
            <a:noFill/>
          </a:ln>
        </p:spPr>
      </p:pic>
      <p:sp>
        <p:nvSpPr>
          <p:cNvPr id="722" name="Shape 722"/>
          <p:cNvSpPr/>
          <p:nvPr/>
        </p:nvSpPr>
        <p:spPr>
          <a:xfrm>
            <a:off x="0" y="254000"/>
            <a:ext cx="9144000" cy="0"/>
          </a:xfrm>
          <a:prstGeom prst="rect">
            <a:avLst/>
          </a:prstGeom>
          <a:noFill/>
          <a:ln>
            <a:noFill/>
          </a:ln>
        </p:spPr>
        <p:txBody>
          <a:bodyPr lIns="91425" tIns="45700" rIns="91425" bIns="45700" anchor="ctr" anchorCtr="0">
            <a:noAutofit/>
          </a:bodyPr>
          <a:lstStyle/>
          <a:p>
            <a:pPr marL="0" marR="0" lvl="0" indent="0" algn="r" rtl="1">
              <a:spcBef>
                <a:spcPts val="0"/>
              </a:spcBef>
              <a:buNone/>
            </a:pPr>
            <a:endParaRPr sz="1800">
              <a:solidFill>
                <a:schemeClr val="dk1"/>
              </a:solidFill>
              <a:latin typeface="Questrial"/>
              <a:ea typeface="Questrial"/>
              <a:cs typeface="Questrial"/>
              <a:sym typeface="Quest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12" scaled="0"/>
        </a:gradFill>
        <a:effectLst/>
      </p:bgPr>
    </p:bg>
    <p:spTree>
      <p:nvGrpSpPr>
        <p:cNvPr id="1" name="Shape 196"/>
        <p:cNvGrpSpPr/>
        <p:nvPr/>
      </p:nvGrpSpPr>
      <p:grpSpPr>
        <a:xfrm>
          <a:off x="0" y="0"/>
          <a:ext cx="0" cy="0"/>
          <a:chOff x="0" y="0"/>
          <a:chExt cx="0" cy="0"/>
        </a:xfrm>
      </p:grpSpPr>
      <p:sp>
        <p:nvSpPr>
          <p:cNvPr id="197" name="Shape 197"/>
          <p:cNvSpPr/>
          <p:nvPr/>
        </p:nvSpPr>
        <p:spPr>
          <a:xfrm>
            <a:off x="1782763" y="1287462"/>
            <a:ext cx="5437200" cy="5437200"/>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198" name="Shape 198"/>
          <p:cNvSpPr/>
          <p:nvPr/>
        </p:nvSpPr>
        <p:spPr>
          <a:xfrm>
            <a:off x="4502150" y="1717675"/>
            <a:ext cx="2698800" cy="2289300"/>
          </a:xfrm>
          <a:custGeom>
            <a:avLst/>
            <a:gdLst/>
            <a:ahLst/>
            <a:cxnLst/>
            <a:rect l="0" t="0" r="0" b="0"/>
            <a:pathLst>
              <a:path w="120000" h="120000" extrusionOk="0">
                <a:moveTo>
                  <a:pt x="0" y="120000"/>
                </a:moveTo>
                <a:lnTo>
                  <a:pt x="120000" y="120000"/>
                </a:lnTo>
                <a:lnTo>
                  <a:pt x="120000" y="117669"/>
                </a:lnTo>
                <a:lnTo>
                  <a:pt x="120000" y="115423"/>
                </a:lnTo>
                <a:lnTo>
                  <a:pt x="119858" y="113176"/>
                </a:lnTo>
                <a:lnTo>
                  <a:pt x="119788" y="110846"/>
                </a:lnTo>
                <a:lnTo>
                  <a:pt x="119647" y="108599"/>
                </a:lnTo>
                <a:lnTo>
                  <a:pt x="119435" y="106352"/>
                </a:lnTo>
                <a:lnTo>
                  <a:pt x="119223" y="104105"/>
                </a:lnTo>
                <a:lnTo>
                  <a:pt x="119011" y="101858"/>
                </a:lnTo>
                <a:lnTo>
                  <a:pt x="118800" y="99611"/>
                </a:lnTo>
                <a:lnTo>
                  <a:pt x="118517" y="97447"/>
                </a:lnTo>
                <a:lnTo>
                  <a:pt x="118164" y="95201"/>
                </a:lnTo>
                <a:lnTo>
                  <a:pt x="117811" y="92954"/>
                </a:lnTo>
                <a:lnTo>
                  <a:pt x="117458" y="90790"/>
                </a:lnTo>
                <a:lnTo>
                  <a:pt x="117035" y="88543"/>
                </a:lnTo>
                <a:lnTo>
                  <a:pt x="116611" y="86463"/>
                </a:lnTo>
                <a:lnTo>
                  <a:pt x="116188" y="84216"/>
                </a:lnTo>
                <a:lnTo>
                  <a:pt x="115623" y="82052"/>
                </a:lnTo>
                <a:lnTo>
                  <a:pt x="115129" y="79972"/>
                </a:lnTo>
                <a:lnTo>
                  <a:pt x="114000" y="75728"/>
                </a:lnTo>
                <a:lnTo>
                  <a:pt x="112800" y="71484"/>
                </a:lnTo>
                <a:lnTo>
                  <a:pt x="111388" y="67406"/>
                </a:lnTo>
                <a:lnTo>
                  <a:pt x="109976" y="63245"/>
                </a:lnTo>
                <a:lnTo>
                  <a:pt x="108423" y="59251"/>
                </a:lnTo>
                <a:lnTo>
                  <a:pt x="106729" y="55256"/>
                </a:lnTo>
                <a:lnTo>
                  <a:pt x="104964" y="51345"/>
                </a:lnTo>
                <a:lnTo>
                  <a:pt x="103129" y="47517"/>
                </a:lnTo>
                <a:lnTo>
                  <a:pt x="101152" y="43772"/>
                </a:lnTo>
                <a:lnTo>
                  <a:pt x="99035" y="40027"/>
                </a:lnTo>
                <a:lnTo>
                  <a:pt x="96917" y="36449"/>
                </a:lnTo>
                <a:lnTo>
                  <a:pt x="94588" y="32871"/>
                </a:lnTo>
                <a:lnTo>
                  <a:pt x="92258" y="29459"/>
                </a:lnTo>
                <a:lnTo>
                  <a:pt x="89788" y="26047"/>
                </a:lnTo>
                <a:lnTo>
                  <a:pt x="87247" y="22718"/>
                </a:lnTo>
                <a:lnTo>
                  <a:pt x="84564" y="19556"/>
                </a:lnTo>
                <a:lnTo>
                  <a:pt x="81811" y="16477"/>
                </a:lnTo>
                <a:lnTo>
                  <a:pt x="78988" y="13481"/>
                </a:lnTo>
                <a:lnTo>
                  <a:pt x="76094" y="10568"/>
                </a:lnTo>
                <a:lnTo>
                  <a:pt x="73058" y="7739"/>
                </a:lnTo>
                <a:lnTo>
                  <a:pt x="70023" y="4993"/>
                </a:lnTo>
                <a:lnTo>
                  <a:pt x="66847" y="2413"/>
                </a:lnTo>
                <a:lnTo>
                  <a:pt x="63600" y="0"/>
                </a:lnTo>
                <a:lnTo>
                  <a:pt x="0" y="120000"/>
                </a:lnTo>
                <a:close/>
              </a:path>
            </a:pathLst>
          </a:custGeom>
          <a:solidFill>
            <a:schemeClr val="accent2"/>
          </a:solidFill>
          <a:ln w="25400"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199" name="Shape 199"/>
          <p:cNvSpPr/>
          <p:nvPr/>
        </p:nvSpPr>
        <p:spPr>
          <a:xfrm>
            <a:off x="4502150" y="1717675"/>
            <a:ext cx="2698800" cy="2289300"/>
          </a:xfrm>
          <a:custGeom>
            <a:avLst/>
            <a:gdLst/>
            <a:ahLst/>
            <a:cxnLst/>
            <a:rect l="0" t="0" r="0" b="0"/>
            <a:pathLst>
              <a:path w="120000" h="120000" extrusionOk="0">
                <a:moveTo>
                  <a:pt x="0" y="120000"/>
                </a:moveTo>
                <a:lnTo>
                  <a:pt x="120000" y="120000"/>
                </a:lnTo>
                <a:lnTo>
                  <a:pt x="120000" y="117669"/>
                </a:lnTo>
                <a:lnTo>
                  <a:pt x="120000" y="115423"/>
                </a:lnTo>
                <a:lnTo>
                  <a:pt x="119858" y="113176"/>
                </a:lnTo>
                <a:lnTo>
                  <a:pt x="119788" y="110846"/>
                </a:lnTo>
                <a:lnTo>
                  <a:pt x="119647" y="108599"/>
                </a:lnTo>
                <a:lnTo>
                  <a:pt x="119435" y="106352"/>
                </a:lnTo>
                <a:lnTo>
                  <a:pt x="119223" y="104105"/>
                </a:lnTo>
                <a:lnTo>
                  <a:pt x="119011" y="101858"/>
                </a:lnTo>
                <a:lnTo>
                  <a:pt x="118800" y="99611"/>
                </a:lnTo>
                <a:lnTo>
                  <a:pt x="118517" y="97447"/>
                </a:lnTo>
                <a:lnTo>
                  <a:pt x="118164" y="95201"/>
                </a:lnTo>
                <a:lnTo>
                  <a:pt x="117811" y="92954"/>
                </a:lnTo>
                <a:lnTo>
                  <a:pt x="117458" y="90790"/>
                </a:lnTo>
                <a:lnTo>
                  <a:pt x="117035" y="88543"/>
                </a:lnTo>
                <a:lnTo>
                  <a:pt x="116611" y="86463"/>
                </a:lnTo>
                <a:lnTo>
                  <a:pt x="116188" y="84216"/>
                </a:lnTo>
                <a:lnTo>
                  <a:pt x="115623" y="82052"/>
                </a:lnTo>
                <a:lnTo>
                  <a:pt x="115129" y="79972"/>
                </a:lnTo>
                <a:lnTo>
                  <a:pt x="114000" y="75728"/>
                </a:lnTo>
                <a:lnTo>
                  <a:pt x="112800" y="71484"/>
                </a:lnTo>
                <a:lnTo>
                  <a:pt x="111388" y="67406"/>
                </a:lnTo>
                <a:lnTo>
                  <a:pt x="109976" y="63245"/>
                </a:lnTo>
                <a:lnTo>
                  <a:pt x="108423" y="59251"/>
                </a:lnTo>
                <a:lnTo>
                  <a:pt x="106729" y="55256"/>
                </a:lnTo>
                <a:lnTo>
                  <a:pt x="104964" y="51345"/>
                </a:lnTo>
                <a:lnTo>
                  <a:pt x="103129" y="47517"/>
                </a:lnTo>
                <a:lnTo>
                  <a:pt x="101152" y="43772"/>
                </a:lnTo>
                <a:lnTo>
                  <a:pt x="99035" y="40027"/>
                </a:lnTo>
                <a:lnTo>
                  <a:pt x="96917" y="36449"/>
                </a:lnTo>
                <a:lnTo>
                  <a:pt x="94588" y="32871"/>
                </a:lnTo>
                <a:lnTo>
                  <a:pt x="92258" y="29459"/>
                </a:lnTo>
                <a:lnTo>
                  <a:pt x="89788" y="26047"/>
                </a:lnTo>
                <a:lnTo>
                  <a:pt x="87247" y="22718"/>
                </a:lnTo>
                <a:lnTo>
                  <a:pt x="84564" y="19556"/>
                </a:lnTo>
                <a:lnTo>
                  <a:pt x="81811" y="16477"/>
                </a:lnTo>
                <a:lnTo>
                  <a:pt x="78988" y="13481"/>
                </a:lnTo>
                <a:lnTo>
                  <a:pt x="76094" y="10568"/>
                </a:lnTo>
                <a:lnTo>
                  <a:pt x="73058" y="7739"/>
                </a:lnTo>
                <a:lnTo>
                  <a:pt x="70023" y="4993"/>
                </a:lnTo>
                <a:lnTo>
                  <a:pt x="66847" y="2413"/>
                </a:lnTo>
                <a:lnTo>
                  <a:pt x="63600" y="0"/>
                </a:lnTo>
                <a:lnTo>
                  <a:pt x="0" y="120000"/>
                </a:lnTo>
              </a:path>
            </a:pathLst>
          </a:custGeom>
          <a:noFill/>
          <a:ln w="9525" cap="flat" cmpd="sng">
            <a:solidFill>
              <a:srgbClr val="800000"/>
            </a:solidFill>
            <a:prstDash val="solid"/>
            <a:round/>
            <a:headEnd type="none" w="med" len="med"/>
            <a:tailEnd type="none" w="med" len="med"/>
          </a:ln>
        </p:spPr>
        <p:txBody>
          <a:bodyPr lIns="91425" tIns="45700" rIns="91425" bIns="45700" anchor="t"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200" name="Shape 200"/>
          <p:cNvSpPr/>
          <p:nvPr/>
        </p:nvSpPr>
        <p:spPr>
          <a:xfrm>
            <a:off x="3317875" y="1306512"/>
            <a:ext cx="2614500" cy="2700300"/>
          </a:xfrm>
          <a:custGeom>
            <a:avLst/>
            <a:gdLst/>
            <a:ahLst/>
            <a:cxnLst/>
            <a:rect l="0" t="0" r="0" b="0"/>
            <a:pathLst>
              <a:path w="120000" h="120000" extrusionOk="0">
                <a:moveTo>
                  <a:pt x="54353" y="120000"/>
                </a:moveTo>
                <a:lnTo>
                  <a:pt x="120000" y="18271"/>
                </a:lnTo>
                <a:lnTo>
                  <a:pt x="118324" y="17213"/>
                </a:lnTo>
                <a:lnTo>
                  <a:pt x="116575" y="16225"/>
                </a:lnTo>
                <a:lnTo>
                  <a:pt x="114826" y="15308"/>
                </a:lnTo>
                <a:lnTo>
                  <a:pt x="113078" y="14320"/>
                </a:lnTo>
                <a:lnTo>
                  <a:pt x="111329" y="13474"/>
                </a:lnTo>
                <a:lnTo>
                  <a:pt x="109581" y="12557"/>
                </a:lnTo>
                <a:lnTo>
                  <a:pt x="107832" y="11710"/>
                </a:lnTo>
                <a:lnTo>
                  <a:pt x="106010" y="10934"/>
                </a:lnTo>
                <a:lnTo>
                  <a:pt x="104189" y="10158"/>
                </a:lnTo>
                <a:lnTo>
                  <a:pt x="102367" y="9382"/>
                </a:lnTo>
                <a:lnTo>
                  <a:pt x="100619" y="8677"/>
                </a:lnTo>
                <a:lnTo>
                  <a:pt x="98724" y="7971"/>
                </a:lnTo>
                <a:lnTo>
                  <a:pt x="96903" y="7336"/>
                </a:lnTo>
                <a:lnTo>
                  <a:pt x="95081" y="6701"/>
                </a:lnTo>
                <a:lnTo>
                  <a:pt x="93187" y="6067"/>
                </a:lnTo>
                <a:lnTo>
                  <a:pt x="91366" y="5432"/>
                </a:lnTo>
                <a:lnTo>
                  <a:pt x="89471" y="4938"/>
                </a:lnTo>
                <a:lnTo>
                  <a:pt x="87577" y="4373"/>
                </a:lnTo>
                <a:lnTo>
                  <a:pt x="85755" y="3880"/>
                </a:lnTo>
                <a:lnTo>
                  <a:pt x="83861" y="3456"/>
                </a:lnTo>
                <a:lnTo>
                  <a:pt x="81894" y="3033"/>
                </a:lnTo>
                <a:lnTo>
                  <a:pt x="80072" y="2610"/>
                </a:lnTo>
                <a:lnTo>
                  <a:pt x="78105" y="2257"/>
                </a:lnTo>
                <a:lnTo>
                  <a:pt x="76211" y="1904"/>
                </a:lnTo>
                <a:lnTo>
                  <a:pt x="74316" y="1552"/>
                </a:lnTo>
                <a:lnTo>
                  <a:pt x="72422" y="1269"/>
                </a:lnTo>
                <a:lnTo>
                  <a:pt x="70455" y="987"/>
                </a:lnTo>
                <a:lnTo>
                  <a:pt x="68561" y="776"/>
                </a:lnTo>
                <a:lnTo>
                  <a:pt x="66593" y="564"/>
                </a:lnTo>
                <a:lnTo>
                  <a:pt x="64699" y="423"/>
                </a:lnTo>
                <a:lnTo>
                  <a:pt x="62732" y="282"/>
                </a:lnTo>
                <a:lnTo>
                  <a:pt x="60837" y="141"/>
                </a:lnTo>
                <a:lnTo>
                  <a:pt x="58870" y="70"/>
                </a:lnTo>
                <a:lnTo>
                  <a:pt x="56903" y="70"/>
                </a:lnTo>
                <a:lnTo>
                  <a:pt x="55009" y="0"/>
                </a:lnTo>
                <a:lnTo>
                  <a:pt x="53041" y="0"/>
                </a:lnTo>
                <a:lnTo>
                  <a:pt x="51074" y="70"/>
                </a:lnTo>
                <a:lnTo>
                  <a:pt x="49180" y="70"/>
                </a:lnTo>
                <a:lnTo>
                  <a:pt x="47213" y="211"/>
                </a:lnTo>
                <a:lnTo>
                  <a:pt x="45318" y="282"/>
                </a:lnTo>
                <a:lnTo>
                  <a:pt x="43351" y="493"/>
                </a:lnTo>
                <a:lnTo>
                  <a:pt x="41384" y="634"/>
                </a:lnTo>
                <a:lnTo>
                  <a:pt x="39489" y="846"/>
                </a:lnTo>
                <a:lnTo>
                  <a:pt x="37522" y="1128"/>
                </a:lnTo>
                <a:lnTo>
                  <a:pt x="35628" y="1340"/>
                </a:lnTo>
                <a:lnTo>
                  <a:pt x="33734" y="1622"/>
                </a:lnTo>
                <a:lnTo>
                  <a:pt x="31766" y="1975"/>
                </a:lnTo>
                <a:lnTo>
                  <a:pt x="29872" y="2398"/>
                </a:lnTo>
                <a:lnTo>
                  <a:pt x="27905" y="2751"/>
                </a:lnTo>
                <a:lnTo>
                  <a:pt x="26010" y="3174"/>
                </a:lnTo>
                <a:lnTo>
                  <a:pt x="24116" y="3597"/>
                </a:lnTo>
                <a:lnTo>
                  <a:pt x="22222" y="4091"/>
                </a:lnTo>
                <a:lnTo>
                  <a:pt x="20327" y="4585"/>
                </a:lnTo>
                <a:lnTo>
                  <a:pt x="18433" y="5149"/>
                </a:lnTo>
                <a:lnTo>
                  <a:pt x="16612" y="5714"/>
                </a:lnTo>
                <a:lnTo>
                  <a:pt x="14717" y="6278"/>
                </a:lnTo>
                <a:lnTo>
                  <a:pt x="12823" y="6913"/>
                </a:lnTo>
                <a:lnTo>
                  <a:pt x="11001" y="7548"/>
                </a:lnTo>
                <a:lnTo>
                  <a:pt x="9180" y="8253"/>
                </a:lnTo>
                <a:lnTo>
                  <a:pt x="7285" y="8959"/>
                </a:lnTo>
                <a:lnTo>
                  <a:pt x="5464" y="9735"/>
                </a:lnTo>
                <a:lnTo>
                  <a:pt x="3642" y="10511"/>
                </a:lnTo>
                <a:lnTo>
                  <a:pt x="1821" y="11287"/>
                </a:lnTo>
                <a:lnTo>
                  <a:pt x="0" y="12134"/>
                </a:lnTo>
                <a:lnTo>
                  <a:pt x="54353" y="120000"/>
                </a:lnTo>
                <a:close/>
              </a:path>
            </a:pathLst>
          </a:custGeom>
          <a:solidFill>
            <a:schemeClr val="accent2"/>
          </a:solidFill>
          <a:ln w="25400"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201" name="Shape 201"/>
          <p:cNvSpPr/>
          <p:nvPr/>
        </p:nvSpPr>
        <p:spPr>
          <a:xfrm>
            <a:off x="1816100" y="1579562"/>
            <a:ext cx="2685900" cy="2427300"/>
          </a:xfrm>
          <a:custGeom>
            <a:avLst/>
            <a:gdLst/>
            <a:ahLst/>
            <a:cxnLst/>
            <a:rect l="0" t="0" r="0" b="0"/>
            <a:pathLst>
              <a:path w="120000" h="120000" extrusionOk="0">
                <a:moveTo>
                  <a:pt x="120000" y="120000"/>
                </a:moveTo>
                <a:lnTo>
                  <a:pt x="67092" y="0"/>
                </a:lnTo>
                <a:lnTo>
                  <a:pt x="63617" y="1962"/>
                </a:lnTo>
                <a:lnTo>
                  <a:pt x="60283" y="4002"/>
                </a:lnTo>
                <a:lnTo>
                  <a:pt x="56879" y="6200"/>
                </a:lnTo>
                <a:lnTo>
                  <a:pt x="53687" y="8476"/>
                </a:lnTo>
                <a:lnTo>
                  <a:pt x="50496" y="10830"/>
                </a:lnTo>
                <a:lnTo>
                  <a:pt x="47375" y="13342"/>
                </a:lnTo>
                <a:lnTo>
                  <a:pt x="44397" y="15931"/>
                </a:lnTo>
                <a:lnTo>
                  <a:pt x="41418" y="18678"/>
                </a:lnTo>
                <a:lnTo>
                  <a:pt x="38581" y="21425"/>
                </a:lnTo>
                <a:lnTo>
                  <a:pt x="35886" y="24329"/>
                </a:lnTo>
                <a:lnTo>
                  <a:pt x="33191" y="27311"/>
                </a:lnTo>
                <a:lnTo>
                  <a:pt x="30567" y="30372"/>
                </a:lnTo>
                <a:lnTo>
                  <a:pt x="28085" y="33512"/>
                </a:lnTo>
                <a:lnTo>
                  <a:pt x="25673" y="36729"/>
                </a:lnTo>
                <a:lnTo>
                  <a:pt x="23404" y="40026"/>
                </a:lnTo>
                <a:lnTo>
                  <a:pt x="21205" y="43400"/>
                </a:lnTo>
                <a:lnTo>
                  <a:pt x="19078" y="46854"/>
                </a:lnTo>
                <a:lnTo>
                  <a:pt x="17021" y="50385"/>
                </a:lnTo>
                <a:lnTo>
                  <a:pt x="15106" y="53996"/>
                </a:lnTo>
                <a:lnTo>
                  <a:pt x="13262" y="57684"/>
                </a:lnTo>
                <a:lnTo>
                  <a:pt x="11560" y="61451"/>
                </a:lnTo>
                <a:lnTo>
                  <a:pt x="9929" y="65219"/>
                </a:lnTo>
                <a:lnTo>
                  <a:pt x="8439" y="69064"/>
                </a:lnTo>
                <a:lnTo>
                  <a:pt x="7092" y="72988"/>
                </a:lnTo>
                <a:lnTo>
                  <a:pt x="5815" y="76991"/>
                </a:lnTo>
                <a:lnTo>
                  <a:pt x="4609" y="80994"/>
                </a:lnTo>
                <a:lnTo>
                  <a:pt x="4113" y="82956"/>
                </a:lnTo>
                <a:lnTo>
                  <a:pt x="3546" y="85075"/>
                </a:lnTo>
                <a:lnTo>
                  <a:pt x="3049" y="87037"/>
                </a:lnTo>
                <a:lnTo>
                  <a:pt x="2624" y="89156"/>
                </a:lnTo>
                <a:lnTo>
                  <a:pt x="2198" y="91196"/>
                </a:lnTo>
                <a:lnTo>
                  <a:pt x="1773" y="93315"/>
                </a:lnTo>
                <a:lnTo>
                  <a:pt x="1418" y="95434"/>
                </a:lnTo>
                <a:lnTo>
                  <a:pt x="1063" y="97475"/>
                </a:lnTo>
                <a:lnTo>
                  <a:pt x="780" y="99594"/>
                </a:lnTo>
                <a:lnTo>
                  <a:pt x="496" y="101713"/>
                </a:lnTo>
                <a:lnTo>
                  <a:pt x="283" y="103911"/>
                </a:lnTo>
                <a:lnTo>
                  <a:pt x="0" y="106030"/>
                </a:lnTo>
                <a:lnTo>
                  <a:pt x="120000" y="120000"/>
                </a:lnTo>
                <a:close/>
              </a:path>
            </a:pathLst>
          </a:custGeom>
          <a:solidFill>
            <a:schemeClr val="accent2"/>
          </a:solidFill>
          <a:ln w="25400"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202" name="Shape 202"/>
          <p:cNvSpPr/>
          <p:nvPr/>
        </p:nvSpPr>
        <p:spPr>
          <a:xfrm>
            <a:off x="1801813" y="3724275"/>
            <a:ext cx="2700300" cy="2190900"/>
          </a:xfrm>
          <a:custGeom>
            <a:avLst/>
            <a:gdLst/>
            <a:ahLst/>
            <a:cxnLst/>
            <a:rect l="0" t="0" r="0" b="0"/>
            <a:pathLst>
              <a:path w="120000" h="120000" extrusionOk="0">
                <a:moveTo>
                  <a:pt x="120000" y="15478"/>
                </a:moveTo>
                <a:lnTo>
                  <a:pt x="705" y="0"/>
                </a:lnTo>
                <a:lnTo>
                  <a:pt x="352" y="4173"/>
                </a:lnTo>
                <a:lnTo>
                  <a:pt x="141" y="8347"/>
                </a:lnTo>
                <a:lnTo>
                  <a:pt x="70" y="12434"/>
                </a:lnTo>
                <a:lnTo>
                  <a:pt x="0" y="16608"/>
                </a:lnTo>
                <a:lnTo>
                  <a:pt x="70" y="20695"/>
                </a:lnTo>
                <a:lnTo>
                  <a:pt x="282" y="24869"/>
                </a:lnTo>
                <a:lnTo>
                  <a:pt x="493" y="28956"/>
                </a:lnTo>
                <a:lnTo>
                  <a:pt x="846" y="33043"/>
                </a:lnTo>
                <a:lnTo>
                  <a:pt x="1269" y="37043"/>
                </a:lnTo>
                <a:lnTo>
                  <a:pt x="1834" y="41130"/>
                </a:lnTo>
                <a:lnTo>
                  <a:pt x="2469" y="45130"/>
                </a:lnTo>
                <a:lnTo>
                  <a:pt x="3174" y="49130"/>
                </a:lnTo>
                <a:lnTo>
                  <a:pt x="3950" y="53130"/>
                </a:lnTo>
                <a:lnTo>
                  <a:pt x="4797" y="57043"/>
                </a:lnTo>
                <a:lnTo>
                  <a:pt x="5784" y="60956"/>
                </a:lnTo>
                <a:lnTo>
                  <a:pt x="6913" y="64782"/>
                </a:lnTo>
                <a:lnTo>
                  <a:pt x="8042" y="68608"/>
                </a:lnTo>
                <a:lnTo>
                  <a:pt x="9241" y="72434"/>
                </a:lnTo>
                <a:lnTo>
                  <a:pt x="10582" y="76173"/>
                </a:lnTo>
                <a:lnTo>
                  <a:pt x="11992" y="79913"/>
                </a:lnTo>
                <a:lnTo>
                  <a:pt x="13474" y="83565"/>
                </a:lnTo>
                <a:lnTo>
                  <a:pt x="15026" y="87130"/>
                </a:lnTo>
                <a:lnTo>
                  <a:pt x="16649" y="90695"/>
                </a:lnTo>
                <a:lnTo>
                  <a:pt x="18412" y="94173"/>
                </a:lnTo>
                <a:lnTo>
                  <a:pt x="20246" y="97652"/>
                </a:lnTo>
                <a:lnTo>
                  <a:pt x="22151" y="101043"/>
                </a:lnTo>
                <a:lnTo>
                  <a:pt x="24056" y="104347"/>
                </a:lnTo>
                <a:lnTo>
                  <a:pt x="26172" y="107565"/>
                </a:lnTo>
                <a:lnTo>
                  <a:pt x="28289" y="110869"/>
                </a:lnTo>
                <a:lnTo>
                  <a:pt x="30476" y="114000"/>
                </a:lnTo>
                <a:lnTo>
                  <a:pt x="32733" y="117043"/>
                </a:lnTo>
                <a:lnTo>
                  <a:pt x="35132" y="120000"/>
                </a:lnTo>
                <a:lnTo>
                  <a:pt x="120000" y="15478"/>
                </a:lnTo>
                <a:close/>
              </a:path>
            </a:pathLst>
          </a:custGeom>
          <a:solidFill>
            <a:schemeClr val="accent2"/>
          </a:solidFill>
          <a:ln w="25400"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203" name="Shape 203"/>
          <p:cNvSpPr/>
          <p:nvPr/>
        </p:nvSpPr>
        <p:spPr>
          <a:xfrm>
            <a:off x="2592388" y="4006850"/>
            <a:ext cx="2516100" cy="2698800"/>
          </a:xfrm>
          <a:custGeom>
            <a:avLst/>
            <a:gdLst/>
            <a:ahLst/>
            <a:cxnLst/>
            <a:rect l="0" t="0" r="0" b="0"/>
            <a:pathLst>
              <a:path w="120000" h="120000" extrusionOk="0">
                <a:moveTo>
                  <a:pt x="91078" y="0"/>
                </a:moveTo>
                <a:lnTo>
                  <a:pt x="0" y="84847"/>
                </a:lnTo>
                <a:lnTo>
                  <a:pt x="3028" y="87600"/>
                </a:lnTo>
                <a:lnTo>
                  <a:pt x="6056" y="90141"/>
                </a:lnTo>
                <a:lnTo>
                  <a:pt x="9160" y="92682"/>
                </a:lnTo>
                <a:lnTo>
                  <a:pt x="12416" y="95011"/>
                </a:lnTo>
                <a:lnTo>
                  <a:pt x="15671" y="97341"/>
                </a:lnTo>
                <a:lnTo>
                  <a:pt x="19003" y="99458"/>
                </a:lnTo>
                <a:lnTo>
                  <a:pt x="22410" y="101576"/>
                </a:lnTo>
                <a:lnTo>
                  <a:pt x="25968" y="103552"/>
                </a:lnTo>
                <a:lnTo>
                  <a:pt x="29451" y="105388"/>
                </a:lnTo>
                <a:lnTo>
                  <a:pt x="33009" y="107152"/>
                </a:lnTo>
                <a:lnTo>
                  <a:pt x="36719" y="108776"/>
                </a:lnTo>
                <a:lnTo>
                  <a:pt x="40353" y="110329"/>
                </a:lnTo>
                <a:lnTo>
                  <a:pt x="44138" y="111741"/>
                </a:lnTo>
                <a:lnTo>
                  <a:pt x="47848" y="113082"/>
                </a:lnTo>
                <a:lnTo>
                  <a:pt x="51709" y="114282"/>
                </a:lnTo>
                <a:lnTo>
                  <a:pt x="53678" y="114847"/>
                </a:lnTo>
                <a:lnTo>
                  <a:pt x="55570" y="115341"/>
                </a:lnTo>
                <a:lnTo>
                  <a:pt x="57463" y="115835"/>
                </a:lnTo>
                <a:lnTo>
                  <a:pt x="59432" y="116400"/>
                </a:lnTo>
                <a:lnTo>
                  <a:pt x="61400" y="116823"/>
                </a:lnTo>
                <a:lnTo>
                  <a:pt x="63369" y="117247"/>
                </a:lnTo>
                <a:lnTo>
                  <a:pt x="65337" y="117600"/>
                </a:lnTo>
                <a:lnTo>
                  <a:pt x="67305" y="117952"/>
                </a:lnTo>
                <a:lnTo>
                  <a:pt x="69274" y="118305"/>
                </a:lnTo>
                <a:lnTo>
                  <a:pt x="71318" y="118588"/>
                </a:lnTo>
                <a:lnTo>
                  <a:pt x="73287" y="118870"/>
                </a:lnTo>
                <a:lnTo>
                  <a:pt x="75331" y="119152"/>
                </a:lnTo>
                <a:lnTo>
                  <a:pt x="77299" y="119364"/>
                </a:lnTo>
                <a:lnTo>
                  <a:pt x="79343" y="119505"/>
                </a:lnTo>
                <a:lnTo>
                  <a:pt x="81312" y="119647"/>
                </a:lnTo>
                <a:lnTo>
                  <a:pt x="83356" y="119788"/>
                </a:lnTo>
                <a:lnTo>
                  <a:pt x="85400" y="119929"/>
                </a:lnTo>
                <a:lnTo>
                  <a:pt x="87444" y="120000"/>
                </a:lnTo>
                <a:lnTo>
                  <a:pt x="89488" y="120000"/>
                </a:lnTo>
                <a:lnTo>
                  <a:pt x="91457" y="120000"/>
                </a:lnTo>
                <a:lnTo>
                  <a:pt x="93501" y="120000"/>
                </a:lnTo>
                <a:lnTo>
                  <a:pt x="95545" y="120000"/>
                </a:lnTo>
                <a:lnTo>
                  <a:pt x="97589" y="119858"/>
                </a:lnTo>
                <a:lnTo>
                  <a:pt x="99634" y="119788"/>
                </a:lnTo>
                <a:lnTo>
                  <a:pt x="101678" y="119647"/>
                </a:lnTo>
                <a:lnTo>
                  <a:pt x="103722" y="119435"/>
                </a:lnTo>
                <a:lnTo>
                  <a:pt x="105766" y="119223"/>
                </a:lnTo>
                <a:lnTo>
                  <a:pt x="107810" y="119011"/>
                </a:lnTo>
                <a:lnTo>
                  <a:pt x="109854" y="118729"/>
                </a:lnTo>
                <a:lnTo>
                  <a:pt x="111899" y="118447"/>
                </a:lnTo>
                <a:lnTo>
                  <a:pt x="113943" y="118094"/>
                </a:lnTo>
                <a:lnTo>
                  <a:pt x="115987" y="117741"/>
                </a:lnTo>
                <a:lnTo>
                  <a:pt x="118031" y="117317"/>
                </a:lnTo>
                <a:lnTo>
                  <a:pt x="120000" y="116964"/>
                </a:lnTo>
                <a:lnTo>
                  <a:pt x="91078" y="0"/>
                </a:lnTo>
                <a:close/>
              </a:path>
            </a:pathLst>
          </a:custGeom>
          <a:solidFill>
            <a:schemeClr val="accent2"/>
          </a:solidFill>
          <a:ln w="25400"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204" name="Shape 204"/>
          <p:cNvSpPr/>
          <p:nvPr/>
        </p:nvSpPr>
        <p:spPr>
          <a:xfrm>
            <a:off x="4502150" y="4006850"/>
            <a:ext cx="2552700" cy="2630400"/>
          </a:xfrm>
          <a:custGeom>
            <a:avLst/>
            <a:gdLst/>
            <a:ahLst/>
            <a:cxnLst/>
            <a:rect l="0" t="0" r="0" b="0"/>
            <a:pathLst>
              <a:path w="120000" h="120000" extrusionOk="0">
                <a:moveTo>
                  <a:pt x="0" y="0"/>
                </a:moveTo>
                <a:lnTo>
                  <a:pt x="28507" y="120000"/>
                </a:lnTo>
                <a:lnTo>
                  <a:pt x="30522" y="119493"/>
                </a:lnTo>
                <a:lnTo>
                  <a:pt x="32462" y="119058"/>
                </a:lnTo>
                <a:lnTo>
                  <a:pt x="34477" y="118551"/>
                </a:lnTo>
                <a:lnTo>
                  <a:pt x="36417" y="117972"/>
                </a:lnTo>
                <a:lnTo>
                  <a:pt x="38358" y="117320"/>
                </a:lnTo>
                <a:lnTo>
                  <a:pt x="40298" y="116741"/>
                </a:lnTo>
                <a:lnTo>
                  <a:pt x="44104" y="115437"/>
                </a:lnTo>
                <a:lnTo>
                  <a:pt x="47835" y="114061"/>
                </a:lnTo>
                <a:lnTo>
                  <a:pt x="51567" y="112468"/>
                </a:lnTo>
                <a:lnTo>
                  <a:pt x="55223" y="110875"/>
                </a:lnTo>
                <a:lnTo>
                  <a:pt x="58805" y="109064"/>
                </a:lnTo>
                <a:lnTo>
                  <a:pt x="62313" y="107254"/>
                </a:lnTo>
                <a:lnTo>
                  <a:pt x="65746" y="105298"/>
                </a:lnTo>
                <a:lnTo>
                  <a:pt x="69104" y="103198"/>
                </a:lnTo>
                <a:lnTo>
                  <a:pt x="72462" y="101098"/>
                </a:lnTo>
                <a:lnTo>
                  <a:pt x="75671" y="98853"/>
                </a:lnTo>
                <a:lnTo>
                  <a:pt x="78805" y="96463"/>
                </a:lnTo>
                <a:lnTo>
                  <a:pt x="81865" y="94073"/>
                </a:lnTo>
                <a:lnTo>
                  <a:pt x="84850" y="91466"/>
                </a:lnTo>
                <a:lnTo>
                  <a:pt x="87761" y="88859"/>
                </a:lnTo>
                <a:lnTo>
                  <a:pt x="90597" y="86179"/>
                </a:lnTo>
                <a:lnTo>
                  <a:pt x="93358" y="83355"/>
                </a:lnTo>
                <a:lnTo>
                  <a:pt x="96044" y="80531"/>
                </a:lnTo>
                <a:lnTo>
                  <a:pt x="98582" y="77489"/>
                </a:lnTo>
                <a:lnTo>
                  <a:pt x="101044" y="74447"/>
                </a:lnTo>
                <a:lnTo>
                  <a:pt x="103432" y="71333"/>
                </a:lnTo>
                <a:lnTo>
                  <a:pt x="105671" y="68147"/>
                </a:lnTo>
                <a:lnTo>
                  <a:pt x="107835" y="64888"/>
                </a:lnTo>
                <a:lnTo>
                  <a:pt x="109925" y="61557"/>
                </a:lnTo>
                <a:lnTo>
                  <a:pt x="111865" y="58153"/>
                </a:lnTo>
                <a:lnTo>
                  <a:pt x="113731" y="54677"/>
                </a:lnTo>
                <a:lnTo>
                  <a:pt x="115447" y="51056"/>
                </a:lnTo>
                <a:lnTo>
                  <a:pt x="117089" y="47507"/>
                </a:lnTo>
                <a:lnTo>
                  <a:pt x="118582" y="43814"/>
                </a:lnTo>
                <a:lnTo>
                  <a:pt x="120000" y="40120"/>
                </a:lnTo>
                <a:lnTo>
                  <a:pt x="0" y="0"/>
                </a:lnTo>
                <a:close/>
              </a:path>
            </a:pathLst>
          </a:custGeom>
          <a:solidFill>
            <a:schemeClr val="accent2"/>
          </a:solidFill>
          <a:ln w="25400"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205" name="Shape 205"/>
          <p:cNvSpPr/>
          <p:nvPr/>
        </p:nvSpPr>
        <p:spPr>
          <a:xfrm>
            <a:off x="4502150" y="4006850"/>
            <a:ext cx="2698800" cy="879600"/>
          </a:xfrm>
          <a:custGeom>
            <a:avLst/>
            <a:gdLst/>
            <a:ahLst/>
            <a:cxnLst/>
            <a:rect l="0" t="0" r="0" b="0"/>
            <a:pathLst>
              <a:path w="120000" h="120000" extrusionOk="0">
                <a:moveTo>
                  <a:pt x="0" y="0"/>
                </a:moveTo>
                <a:lnTo>
                  <a:pt x="113505" y="120000"/>
                </a:lnTo>
                <a:lnTo>
                  <a:pt x="114282" y="112635"/>
                </a:lnTo>
                <a:lnTo>
                  <a:pt x="114988" y="105270"/>
                </a:lnTo>
                <a:lnTo>
                  <a:pt x="115694" y="97906"/>
                </a:lnTo>
                <a:lnTo>
                  <a:pt x="116329" y="90541"/>
                </a:lnTo>
                <a:lnTo>
                  <a:pt x="116894" y="83176"/>
                </a:lnTo>
                <a:lnTo>
                  <a:pt x="117458" y="75812"/>
                </a:lnTo>
                <a:lnTo>
                  <a:pt x="117952" y="68231"/>
                </a:lnTo>
                <a:lnTo>
                  <a:pt x="118376" y="60649"/>
                </a:lnTo>
                <a:lnTo>
                  <a:pt x="118729" y="53068"/>
                </a:lnTo>
                <a:lnTo>
                  <a:pt x="119082" y="45487"/>
                </a:lnTo>
                <a:lnTo>
                  <a:pt x="119364" y="38122"/>
                </a:lnTo>
                <a:lnTo>
                  <a:pt x="119647" y="30324"/>
                </a:lnTo>
                <a:lnTo>
                  <a:pt x="119788" y="22743"/>
                </a:lnTo>
                <a:lnTo>
                  <a:pt x="119929" y="15162"/>
                </a:lnTo>
                <a:lnTo>
                  <a:pt x="120000" y="7581"/>
                </a:lnTo>
                <a:lnTo>
                  <a:pt x="120000" y="0"/>
                </a:lnTo>
                <a:lnTo>
                  <a:pt x="0" y="0"/>
                </a:lnTo>
                <a:close/>
              </a:path>
            </a:pathLst>
          </a:custGeom>
          <a:solidFill>
            <a:schemeClr val="accent2"/>
          </a:solidFill>
          <a:ln w="25400"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206" name="Shape 206"/>
          <p:cNvSpPr txBox="1"/>
          <p:nvPr/>
        </p:nvSpPr>
        <p:spPr>
          <a:xfrm>
            <a:off x="6192837" y="2708275"/>
            <a:ext cx="647700" cy="366600"/>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1800" b="1" u="none">
                <a:solidFill>
                  <a:schemeClr val="dk1"/>
                </a:solidFill>
                <a:latin typeface="Arial"/>
                <a:ea typeface="Arial"/>
                <a:cs typeface="Arial"/>
                <a:sym typeface="Arial"/>
              </a:rPr>
              <a:t>R</a:t>
            </a:r>
          </a:p>
        </p:txBody>
      </p:sp>
      <p:sp>
        <p:nvSpPr>
          <p:cNvPr id="207" name="Shape 207"/>
          <p:cNvSpPr txBox="1"/>
          <p:nvPr/>
        </p:nvSpPr>
        <p:spPr>
          <a:xfrm>
            <a:off x="4248150" y="1412875"/>
            <a:ext cx="647700" cy="366600"/>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1800" b="1" u="none">
                <a:solidFill>
                  <a:schemeClr val="dk1"/>
                </a:solidFill>
                <a:latin typeface="Arial"/>
                <a:ea typeface="Arial"/>
                <a:cs typeface="Arial"/>
                <a:sym typeface="Arial"/>
              </a:rPr>
              <a:t>R</a:t>
            </a:r>
          </a:p>
        </p:txBody>
      </p:sp>
      <p:sp>
        <p:nvSpPr>
          <p:cNvPr id="208" name="Shape 208"/>
          <p:cNvSpPr txBox="1"/>
          <p:nvPr/>
        </p:nvSpPr>
        <p:spPr>
          <a:xfrm>
            <a:off x="2160588" y="2427288"/>
            <a:ext cx="647700" cy="366600"/>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1800" b="1" u="none">
                <a:solidFill>
                  <a:schemeClr val="dk1"/>
                </a:solidFill>
                <a:latin typeface="Arial"/>
                <a:ea typeface="Arial"/>
                <a:cs typeface="Arial"/>
                <a:sym typeface="Arial"/>
              </a:rPr>
              <a:t>R</a:t>
            </a:r>
          </a:p>
        </p:txBody>
      </p:sp>
      <p:sp>
        <p:nvSpPr>
          <p:cNvPr id="209" name="Shape 209"/>
          <p:cNvSpPr txBox="1"/>
          <p:nvPr/>
        </p:nvSpPr>
        <p:spPr>
          <a:xfrm>
            <a:off x="1800225" y="4803775"/>
            <a:ext cx="647700" cy="366600"/>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1800" b="1" u="none">
                <a:solidFill>
                  <a:schemeClr val="dk1"/>
                </a:solidFill>
                <a:latin typeface="Arial"/>
                <a:ea typeface="Arial"/>
                <a:cs typeface="Arial"/>
                <a:sym typeface="Arial"/>
              </a:rPr>
              <a:t>R</a:t>
            </a:r>
          </a:p>
        </p:txBody>
      </p:sp>
      <p:sp>
        <p:nvSpPr>
          <p:cNvPr id="210" name="Shape 210"/>
          <p:cNvSpPr txBox="1"/>
          <p:nvPr/>
        </p:nvSpPr>
        <p:spPr>
          <a:xfrm>
            <a:off x="3240088" y="6172200"/>
            <a:ext cx="647700" cy="366600"/>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1800" b="1" u="none">
                <a:solidFill>
                  <a:schemeClr val="dk1"/>
                </a:solidFill>
                <a:latin typeface="Arial"/>
                <a:ea typeface="Arial"/>
                <a:cs typeface="Arial"/>
                <a:sym typeface="Arial"/>
              </a:rPr>
              <a:t>R</a:t>
            </a:r>
          </a:p>
        </p:txBody>
      </p:sp>
      <p:sp>
        <p:nvSpPr>
          <p:cNvPr id="211" name="Shape 211"/>
          <p:cNvSpPr txBox="1"/>
          <p:nvPr/>
        </p:nvSpPr>
        <p:spPr>
          <a:xfrm>
            <a:off x="5543550" y="5595937"/>
            <a:ext cx="647700" cy="366600"/>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1800" b="1" u="none">
                <a:solidFill>
                  <a:schemeClr val="dk1"/>
                </a:solidFill>
                <a:latin typeface="Arial"/>
                <a:ea typeface="Arial"/>
                <a:cs typeface="Arial"/>
                <a:sym typeface="Arial"/>
              </a:rPr>
              <a:t>R</a:t>
            </a:r>
          </a:p>
        </p:txBody>
      </p:sp>
      <p:sp>
        <p:nvSpPr>
          <p:cNvPr id="212" name="Shape 212"/>
          <p:cNvSpPr/>
          <p:nvPr/>
        </p:nvSpPr>
        <p:spPr>
          <a:xfrm>
            <a:off x="1763713" y="1270000"/>
            <a:ext cx="5472000" cy="5472000"/>
          </a:xfrm>
          <a:prstGeom prst="ellipse">
            <a:avLst/>
          </a:prstGeom>
          <a:noFill/>
          <a:ln w="571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pic>
        <p:nvPicPr>
          <p:cNvPr id="213" name="Shape 213"/>
          <p:cNvPicPr preferRelativeResize="0"/>
          <p:nvPr/>
        </p:nvPicPr>
        <p:blipFill rotWithShape="1">
          <a:blip r:embed="rId3">
            <a:alphaModFix/>
          </a:blip>
          <a:srcRect/>
          <a:stretch/>
        </p:blipFill>
        <p:spPr>
          <a:xfrm>
            <a:off x="96765" y="694386"/>
            <a:ext cx="3392400" cy="566100"/>
          </a:xfrm>
          <a:prstGeom prst="rect">
            <a:avLst/>
          </a:prstGeom>
          <a:noFill/>
          <a:ln w="38100" cap="flat" cmpd="sng">
            <a:solidFill>
              <a:srgbClr val="FF0000"/>
            </a:solidFill>
            <a:prstDash val="solid"/>
            <a:miter/>
            <a:headEnd type="none" w="med" len="med"/>
            <a:tailEnd type="none" w="med" len="med"/>
          </a:ln>
        </p:spPr>
      </p:pic>
      <p:sp>
        <p:nvSpPr>
          <p:cNvPr id="214" name="Shape 214"/>
          <p:cNvSpPr txBox="1"/>
          <p:nvPr/>
        </p:nvSpPr>
        <p:spPr>
          <a:xfrm>
            <a:off x="5148262" y="3429000"/>
            <a:ext cx="935100" cy="366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x-none" sz="1800" b="1" u="none">
                <a:solidFill>
                  <a:schemeClr val="dk1"/>
                </a:solidFill>
                <a:latin typeface="Arial"/>
                <a:ea typeface="Arial"/>
                <a:cs typeface="Arial"/>
                <a:sym typeface="Arial"/>
              </a:rPr>
              <a:t>1 rad</a:t>
            </a:r>
          </a:p>
        </p:txBody>
      </p:sp>
      <p:sp>
        <p:nvSpPr>
          <p:cNvPr id="215" name="Shape 215"/>
          <p:cNvSpPr txBox="1"/>
          <p:nvPr/>
        </p:nvSpPr>
        <p:spPr>
          <a:xfrm>
            <a:off x="4140200" y="2492375"/>
            <a:ext cx="935100" cy="366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x-none" sz="1800" b="1" u="none">
                <a:solidFill>
                  <a:schemeClr val="dk1"/>
                </a:solidFill>
                <a:latin typeface="Arial"/>
                <a:ea typeface="Arial"/>
                <a:cs typeface="Arial"/>
                <a:sym typeface="Arial"/>
              </a:rPr>
              <a:t>1 rad</a:t>
            </a:r>
          </a:p>
        </p:txBody>
      </p:sp>
      <p:sp>
        <p:nvSpPr>
          <p:cNvPr id="216" name="Shape 216"/>
          <p:cNvSpPr txBox="1"/>
          <p:nvPr/>
        </p:nvSpPr>
        <p:spPr>
          <a:xfrm>
            <a:off x="2987675" y="3141663"/>
            <a:ext cx="935100" cy="366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x-none" sz="1800" b="1" u="none">
                <a:solidFill>
                  <a:schemeClr val="dk1"/>
                </a:solidFill>
                <a:latin typeface="Arial"/>
                <a:ea typeface="Arial"/>
                <a:cs typeface="Arial"/>
                <a:sym typeface="Arial"/>
              </a:rPr>
              <a:t>1 rad</a:t>
            </a:r>
          </a:p>
        </p:txBody>
      </p:sp>
      <p:sp>
        <p:nvSpPr>
          <p:cNvPr id="217" name="Shape 217"/>
          <p:cNvSpPr txBox="1"/>
          <p:nvPr/>
        </p:nvSpPr>
        <p:spPr>
          <a:xfrm>
            <a:off x="2844800" y="4076700"/>
            <a:ext cx="935100" cy="366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x-none" sz="1800" b="1" u="none">
                <a:solidFill>
                  <a:schemeClr val="dk1"/>
                </a:solidFill>
                <a:latin typeface="Arial"/>
                <a:ea typeface="Arial"/>
                <a:cs typeface="Arial"/>
                <a:sym typeface="Arial"/>
              </a:rPr>
              <a:t>1 rad</a:t>
            </a:r>
          </a:p>
        </p:txBody>
      </p:sp>
      <p:sp>
        <p:nvSpPr>
          <p:cNvPr id="218" name="Shape 218"/>
          <p:cNvSpPr txBox="1"/>
          <p:nvPr/>
        </p:nvSpPr>
        <p:spPr>
          <a:xfrm>
            <a:off x="3636962" y="5013325"/>
            <a:ext cx="935100" cy="366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x-none" sz="1800" b="1" u="none">
                <a:solidFill>
                  <a:schemeClr val="dk1"/>
                </a:solidFill>
                <a:latin typeface="Arial"/>
                <a:ea typeface="Arial"/>
                <a:cs typeface="Arial"/>
                <a:sym typeface="Arial"/>
              </a:rPr>
              <a:t>1 rad</a:t>
            </a:r>
          </a:p>
        </p:txBody>
      </p:sp>
      <p:sp>
        <p:nvSpPr>
          <p:cNvPr id="219" name="Shape 219"/>
          <p:cNvSpPr txBox="1"/>
          <p:nvPr/>
        </p:nvSpPr>
        <p:spPr>
          <a:xfrm>
            <a:off x="5076825" y="4941887"/>
            <a:ext cx="935100" cy="366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x-none" sz="1800" b="1" u="none">
                <a:solidFill>
                  <a:schemeClr val="dk1"/>
                </a:solidFill>
                <a:latin typeface="Arial"/>
                <a:ea typeface="Arial"/>
                <a:cs typeface="Arial"/>
                <a:sym typeface="Arial"/>
              </a:rPr>
              <a:t>1 rad</a:t>
            </a:r>
          </a:p>
        </p:txBody>
      </p:sp>
      <p:sp>
        <p:nvSpPr>
          <p:cNvPr id="220" name="Shape 220"/>
          <p:cNvSpPr txBox="1"/>
          <p:nvPr/>
        </p:nvSpPr>
        <p:spPr>
          <a:xfrm>
            <a:off x="278875" y="70475"/>
            <a:ext cx="8445000" cy="457200"/>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3000" b="1" u="none">
                <a:solidFill>
                  <a:srgbClr val="FFFFFF"/>
                </a:solidFill>
                <a:latin typeface="Arial"/>
                <a:ea typeface="Arial"/>
                <a:cs typeface="Arial"/>
                <a:sym typeface="Arial"/>
              </a:rPr>
              <a:t> רדיאן אחד – זווית שאורך הקשת שלה שווה לרדיוס</a:t>
            </a:r>
          </a:p>
        </p:txBody>
      </p:sp>
      <p:pic>
        <p:nvPicPr>
          <p:cNvPr id="221" name="Shape 221"/>
          <p:cNvPicPr preferRelativeResize="0"/>
          <p:nvPr/>
        </p:nvPicPr>
        <p:blipFill rotWithShape="1">
          <a:blip r:embed="rId4">
            <a:alphaModFix/>
          </a:blip>
          <a:srcRect/>
          <a:stretch/>
        </p:blipFill>
        <p:spPr>
          <a:xfrm>
            <a:off x="5072067" y="664200"/>
            <a:ext cx="3952200" cy="566100"/>
          </a:xfrm>
          <a:prstGeom prst="rect">
            <a:avLst/>
          </a:prstGeom>
          <a:noFill/>
          <a:ln w="38100" cap="flat" cmpd="sng">
            <a:solidFill>
              <a:srgbClr val="FF00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10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fade">
                                      <p:cBhvr>
                                        <p:cTn id="12" dur="1000"/>
                                        <p:tgtEl>
                                          <p:spTgt spid="2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
                                        </p:tgtEl>
                                        <p:attrNameLst>
                                          <p:attrName>style.visibility</p:attrName>
                                        </p:attrNameLst>
                                      </p:cBhvr>
                                      <p:to>
                                        <p:strVal val="visible"/>
                                      </p:to>
                                    </p:set>
                                    <p:animEffect transition="in" filter="fade">
                                      <p:cBhvr>
                                        <p:cTn id="17" dur="1000"/>
                                        <p:tgtEl>
                                          <p:spTgt spid="2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3"/>
                                        </p:tgtEl>
                                        <p:attrNameLst>
                                          <p:attrName>style.visibility</p:attrName>
                                        </p:attrNameLst>
                                      </p:cBhvr>
                                      <p:to>
                                        <p:strVal val="visible"/>
                                      </p:to>
                                    </p:set>
                                    <p:animEffect transition="in" filter="fade">
                                      <p:cBhvr>
                                        <p:cTn id="22" dur="1000"/>
                                        <p:tgtEl>
                                          <p:spTgt spid="20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4"/>
                                        </p:tgtEl>
                                        <p:attrNameLst>
                                          <p:attrName>style.visibility</p:attrName>
                                        </p:attrNameLst>
                                      </p:cBhvr>
                                      <p:to>
                                        <p:strVal val="visible"/>
                                      </p:to>
                                    </p:set>
                                    <p:animEffect transition="in" filter="fade">
                                      <p:cBhvr>
                                        <p:cTn id="27" dur="1000"/>
                                        <p:tgtEl>
                                          <p:spTgt spid="20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
                                        </p:tgtEl>
                                        <p:attrNameLst>
                                          <p:attrName>style.visibility</p:attrName>
                                        </p:attrNameLst>
                                      </p:cBhvr>
                                      <p:to>
                                        <p:strVal val="visible"/>
                                      </p:to>
                                    </p:set>
                                    <p:animEffect transition="in" filter="fade">
                                      <p:cBhvr>
                                        <p:cTn id="32" dur="1000"/>
                                        <p:tgtEl>
                                          <p:spTgt spid="20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6"/>
                                        </p:tgtEl>
                                        <p:attrNameLst>
                                          <p:attrName>style.visibility</p:attrName>
                                        </p:attrNameLst>
                                      </p:cBhvr>
                                      <p:to>
                                        <p:strVal val="visible"/>
                                      </p:to>
                                    </p:set>
                                    <p:animEffect transition="in" filter="fade">
                                      <p:cBhvr>
                                        <p:cTn id="37" dur="1000"/>
                                        <p:tgtEl>
                                          <p:spTgt spid="206"/>
                                        </p:tgtEl>
                                      </p:cBhvr>
                                    </p:animEffect>
                                  </p:childTnLst>
                                </p:cTn>
                              </p:par>
                              <p:par>
                                <p:cTn id="38" presetID="10" presetClass="entr" presetSubtype="0" fill="hold" nodeType="withEffect">
                                  <p:stCondLst>
                                    <p:cond delay="0"/>
                                  </p:stCondLst>
                                  <p:childTnLst>
                                    <p:set>
                                      <p:cBhvr>
                                        <p:cTn id="39" dur="1" fill="hold">
                                          <p:stCondLst>
                                            <p:cond delay="0"/>
                                          </p:stCondLst>
                                        </p:cTn>
                                        <p:tgtEl>
                                          <p:spTgt spid="207"/>
                                        </p:tgtEl>
                                        <p:attrNameLst>
                                          <p:attrName>style.visibility</p:attrName>
                                        </p:attrNameLst>
                                      </p:cBhvr>
                                      <p:to>
                                        <p:strVal val="visible"/>
                                      </p:to>
                                    </p:set>
                                    <p:animEffect transition="in" filter="fade">
                                      <p:cBhvr>
                                        <p:cTn id="40" dur="1000"/>
                                        <p:tgtEl>
                                          <p:spTgt spid="207"/>
                                        </p:tgtEl>
                                      </p:cBhvr>
                                    </p:animEffect>
                                  </p:childTnLst>
                                </p:cTn>
                              </p:par>
                              <p:par>
                                <p:cTn id="41" presetID="10" presetClass="entr" presetSubtype="0" fill="hold" nodeType="withEffect">
                                  <p:stCondLst>
                                    <p:cond delay="0"/>
                                  </p:stCondLst>
                                  <p:childTnLst>
                                    <p:set>
                                      <p:cBhvr>
                                        <p:cTn id="42" dur="1" fill="hold">
                                          <p:stCondLst>
                                            <p:cond delay="0"/>
                                          </p:stCondLst>
                                        </p:cTn>
                                        <p:tgtEl>
                                          <p:spTgt spid="208"/>
                                        </p:tgtEl>
                                        <p:attrNameLst>
                                          <p:attrName>style.visibility</p:attrName>
                                        </p:attrNameLst>
                                      </p:cBhvr>
                                      <p:to>
                                        <p:strVal val="visible"/>
                                      </p:to>
                                    </p:set>
                                    <p:animEffect transition="in" filter="fade">
                                      <p:cBhvr>
                                        <p:cTn id="43" dur="1000"/>
                                        <p:tgtEl>
                                          <p:spTgt spid="208"/>
                                        </p:tgtEl>
                                      </p:cBhvr>
                                    </p:animEffect>
                                  </p:childTnLst>
                                </p:cTn>
                              </p:par>
                              <p:par>
                                <p:cTn id="44" presetID="10" presetClass="entr" presetSubtype="0" fill="hold" nodeType="withEffect">
                                  <p:stCondLst>
                                    <p:cond delay="0"/>
                                  </p:stCondLst>
                                  <p:childTnLst>
                                    <p:set>
                                      <p:cBhvr>
                                        <p:cTn id="45" dur="1" fill="hold">
                                          <p:stCondLst>
                                            <p:cond delay="0"/>
                                          </p:stCondLst>
                                        </p:cTn>
                                        <p:tgtEl>
                                          <p:spTgt spid="209"/>
                                        </p:tgtEl>
                                        <p:attrNameLst>
                                          <p:attrName>style.visibility</p:attrName>
                                        </p:attrNameLst>
                                      </p:cBhvr>
                                      <p:to>
                                        <p:strVal val="visible"/>
                                      </p:to>
                                    </p:set>
                                    <p:animEffect transition="in" filter="fade">
                                      <p:cBhvr>
                                        <p:cTn id="46" dur="1000"/>
                                        <p:tgtEl>
                                          <p:spTgt spid="209"/>
                                        </p:tgtEl>
                                      </p:cBhvr>
                                    </p:animEffect>
                                  </p:childTnLst>
                                </p:cTn>
                              </p:par>
                              <p:par>
                                <p:cTn id="47" presetID="10" presetClass="entr" presetSubtype="0" fill="hold" nodeType="withEffect">
                                  <p:stCondLst>
                                    <p:cond delay="0"/>
                                  </p:stCondLst>
                                  <p:childTnLst>
                                    <p:set>
                                      <p:cBhvr>
                                        <p:cTn id="48" dur="1" fill="hold">
                                          <p:stCondLst>
                                            <p:cond delay="0"/>
                                          </p:stCondLst>
                                        </p:cTn>
                                        <p:tgtEl>
                                          <p:spTgt spid="210"/>
                                        </p:tgtEl>
                                        <p:attrNameLst>
                                          <p:attrName>style.visibility</p:attrName>
                                        </p:attrNameLst>
                                      </p:cBhvr>
                                      <p:to>
                                        <p:strVal val="visible"/>
                                      </p:to>
                                    </p:set>
                                    <p:animEffect transition="in" filter="fade">
                                      <p:cBhvr>
                                        <p:cTn id="49" dur="1000"/>
                                        <p:tgtEl>
                                          <p:spTgt spid="210"/>
                                        </p:tgtEl>
                                      </p:cBhvr>
                                    </p:animEffect>
                                  </p:childTnLst>
                                </p:cTn>
                              </p:par>
                              <p:par>
                                <p:cTn id="50" presetID="10" presetClass="entr" presetSubtype="0" fill="hold" nodeType="withEffect">
                                  <p:stCondLst>
                                    <p:cond delay="0"/>
                                  </p:stCondLst>
                                  <p:childTnLst>
                                    <p:set>
                                      <p:cBhvr>
                                        <p:cTn id="51" dur="1" fill="hold">
                                          <p:stCondLst>
                                            <p:cond delay="0"/>
                                          </p:stCondLst>
                                        </p:cTn>
                                        <p:tgtEl>
                                          <p:spTgt spid="211"/>
                                        </p:tgtEl>
                                        <p:attrNameLst>
                                          <p:attrName>style.visibility</p:attrName>
                                        </p:attrNameLst>
                                      </p:cBhvr>
                                      <p:to>
                                        <p:strVal val="visible"/>
                                      </p:to>
                                    </p:set>
                                    <p:animEffect transition="in" filter="fade">
                                      <p:cBhvr>
                                        <p:cTn id="52" dur="1000"/>
                                        <p:tgtEl>
                                          <p:spTgt spid="2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9"/>
                                        </p:tgtEl>
                                        <p:attrNameLst>
                                          <p:attrName>style.visibility</p:attrName>
                                        </p:attrNameLst>
                                      </p:cBhvr>
                                      <p:to>
                                        <p:strVal val="visible"/>
                                      </p:to>
                                    </p:set>
                                    <p:animEffect transition="in" filter="fade">
                                      <p:cBhvr>
                                        <p:cTn id="57" dur="2000"/>
                                        <p:tgtEl>
                                          <p:spTgt spid="219"/>
                                        </p:tgtEl>
                                      </p:cBhvr>
                                    </p:animEffect>
                                  </p:childTnLst>
                                </p:cTn>
                              </p:par>
                              <p:par>
                                <p:cTn id="58" presetID="10" presetClass="entr" presetSubtype="0" fill="hold" nodeType="withEffect">
                                  <p:stCondLst>
                                    <p:cond delay="0"/>
                                  </p:stCondLst>
                                  <p:childTnLst>
                                    <p:set>
                                      <p:cBhvr>
                                        <p:cTn id="59" dur="1" fill="hold">
                                          <p:stCondLst>
                                            <p:cond delay="0"/>
                                          </p:stCondLst>
                                        </p:cTn>
                                        <p:tgtEl>
                                          <p:spTgt spid="218"/>
                                        </p:tgtEl>
                                        <p:attrNameLst>
                                          <p:attrName>style.visibility</p:attrName>
                                        </p:attrNameLst>
                                      </p:cBhvr>
                                      <p:to>
                                        <p:strVal val="visible"/>
                                      </p:to>
                                    </p:set>
                                    <p:animEffect transition="in" filter="fade">
                                      <p:cBhvr>
                                        <p:cTn id="60" dur="2000"/>
                                        <p:tgtEl>
                                          <p:spTgt spid="218"/>
                                        </p:tgtEl>
                                      </p:cBhvr>
                                    </p:animEffect>
                                  </p:childTnLst>
                                </p:cTn>
                              </p:par>
                              <p:par>
                                <p:cTn id="61" presetID="10" presetClass="entr" presetSubtype="0" fill="hold" nodeType="withEffect">
                                  <p:stCondLst>
                                    <p:cond delay="0"/>
                                  </p:stCondLst>
                                  <p:childTnLst>
                                    <p:set>
                                      <p:cBhvr>
                                        <p:cTn id="62" dur="1" fill="hold">
                                          <p:stCondLst>
                                            <p:cond delay="0"/>
                                          </p:stCondLst>
                                        </p:cTn>
                                        <p:tgtEl>
                                          <p:spTgt spid="217"/>
                                        </p:tgtEl>
                                        <p:attrNameLst>
                                          <p:attrName>style.visibility</p:attrName>
                                        </p:attrNameLst>
                                      </p:cBhvr>
                                      <p:to>
                                        <p:strVal val="visible"/>
                                      </p:to>
                                    </p:set>
                                    <p:animEffect transition="in" filter="fade">
                                      <p:cBhvr>
                                        <p:cTn id="63" dur="2000"/>
                                        <p:tgtEl>
                                          <p:spTgt spid="217"/>
                                        </p:tgtEl>
                                      </p:cBhvr>
                                    </p:animEffect>
                                  </p:childTnLst>
                                </p:cTn>
                              </p:par>
                              <p:par>
                                <p:cTn id="64" presetID="10" presetClass="entr" presetSubtype="0" fill="hold" nodeType="withEffect">
                                  <p:stCondLst>
                                    <p:cond delay="0"/>
                                  </p:stCondLst>
                                  <p:childTnLst>
                                    <p:set>
                                      <p:cBhvr>
                                        <p:cTn id="65" dur="1" fill="hold">
                                          <p:stCondLst>
                                            <p:cond delay="0"/>
                                          </p:stCondLst>
                                        </p:cTn>
                                        <p:tgtEl>
                                          <p:spTgt spid="216"/>
                                        </p:tgtEl>
                                        <p:attrNameLst>
                                          <p:attrName>style.visibility</p:attrName>
                                        </p:attrNameLst>
                                      </p:cBhvr>
                                      <p:to>
                                        <p:strVal val="visible"/>
                                      </p:to>
                                    </p:set>
                                    <p:animEffect transition="in" filter="fade">
                                      <p:cBhvr>
                                        <p:cTn id="66" dur="2000"/>
                                        <p:tgtEl>
                                          <p:spTgt spid="216"/>
                                        </p:tgtEl>
                                      </p:cBhvr>
                                    </p:animEffect>
                                  </p:childTnLst>
                                </p:cTn>
                              </p:par>
                              <p:par>
                                <p:cTn id="67" presetID="10" presetClass="entr" presetSubtype="0" fill="hold" nodeType="withEffect">
                                  <p:stCondLst>
                                    <p:cond delay="0"/>
                                  </p:stCondLst>
                                  <p:childTnLst>
                                    <p:set>
                                      <p:cBhvr>
                                        <p:cTn id="68" dur="1" fill="hold">
                                          <p:stCondLst>
                                            <p:cond delay="0"/>
                                          </p:stCondLst>
                                        </p:cTn>
                                        <p:tgtEl>
                                          <p:spTgt spid="215"/>
                                        </p:tgtEl>
                                        <p:attrNameLst>
                                          <p:attrName>style.visibility</p:attrName>
                                        </p:attrNameLst>
                                      </p:cBhvr>
                                      <p:to>
                                        <p:strVal val="visible"/>
                                      </p:to>
                                    </p:set>
                                    <p:animEffect transition="in" filter="fade">
                                      <p:cBhvr>
                                        <p:cTn id="69" dur="2000"/>
                                        <p:tgtEl>
                                          <p:spTgt spid="215"/>
                                        </p:tgtEl>
                                      </p:cBhvr>
                                    </p:animEffect>
                                  </p:childTnLst>
                                </p:cTn>
                              </p:par>
                              <p:par>
                                <p:cTn id="70" presetID="10" presetClass="entr" presetSubtype="0" fill="hold" nodeType="withEffect">
                                  <p:stCondLst>
                                    <p:cond delay="0"/>
                                  </p:stCondLst>
                                  <p:childTnLst>
                                    <p:set>
                                      <p:cBhvr>
                                        <p:cTn id="71" dur="1" fill="hold">
                                          <p:stCondLst>
                                            <p:cond delay="0"/>
                                          </p:stCondLst>
                                        </p:cTn>
                                        <p:tgtEl>
                                          <p:spTgt spid="214"/>
                                        </p:tgtEl>
                                        <p:attrNameLst>
                                          <p:attrName>style.visibility</p:attrName>
                                        </p:attrNameLst>
                                      </p:cBhvr>
                                      <p:to>
                                        <p:strVal val="visible"/>
                                      </p:to>
                                    </p:set>
                                    <p:animEffect transition="in" filter="fade">
                                      <p:cBhvr>
                                        <p:cTn id="72" dur="2000"/>
                                        <p:tgtEl>
                                          <p:spTgt spid="21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12"/>
                                        </p:tgtEl>
                                        <p:attrNameLst>
                                          <p:attrName>style.visibility</p:attrName>
                                        </p:attrNameLst>
                                      </p:cBhvr>
                                      <p:to>
                                        <p:strVal val="visible"/>
                                      </p:to>
                                    </p:set>
                                    <p:animEffect transition="in" filter="fade">
                                      <p:cBhvr>
                                        <p:cTn id="77" dur="500"/>
                                        <p:tgtEl>
                                          <p:spTgt spid="212"/>
                                        </p:tgtEl>
                                      </p:cBhvr>
                                    </p:animEffect>
                                  </p:childTnLst>
                                </p:cTn>
                              </p:par>
                              <p:par>
                                <p:cTn id="78" presetID="10" presetClass="entr" presetSubtype="0" fill="hold" nodeType="withEffect">
                                  <p:stCondLst>
                                    <p:cond delay="0"/>
                                  </p:stCondLst>
                                  <p:childTnLst>
                                    <p:set>
                                      <p:cBhvr>
                                        <p:cTn id="79" dur="1" fill="hold">
                                          <p:stCondLst>
                                            <p:cond delay="0"/>
                                          </p:stCondLst>
                                        </p:cTn>
                                        <p:tgtEl>
                                          <p:spTgt spid="214"/>
                                        </p:tgtEl>
                                        <p:attrNameLst>
                                          <p:attrName>style.visibility</p:attrName>
                                        </p:attrNameLst>
                                      </p:cBhvr>
                                      <p:to>
                                        <p:strVal val="visible"/>
                                      </p:to>
                                    </p:set>
                                    <p:animEffect transition="in" filter="fade">
                                      <p:cBhvr>
                                        <p:cTn id="80" dur="1000"/>
                                        <p:tgtEl>
                                          <p:spTgt spid="214"/>
                                        </p:tgtEl>
                                      </p:cBhvr>
                                    </p:animEffect>
                                  </p:childTnLst>
                                </p:cTn>
                              </p:par>
                              <p:par>
                                <p:cTn id="81" presetID="10" presetClass="entr" presetSubtype="0" fill="hold" nodeType="withEffect">
                                  <p:stCondLst>
                                    <p:cond delay="0"/>
                                  </p:stCondLst>
                                  <p:childTnLst>
                                    <p:set>
                                      <p:cBhvr>
                                        <p:cTn id="82" dur="1" fill="hold">
                                          <p:stCondLst>
                                            <p:cond delay="0"/>
                                          </p:stCondLst>
                                        </p:cTn>
                                        <p:tgtEl>
                                          <p:spTgt spid="215"/>
                                        </p:tgtEl>
                                        <p:attrNameLst>
                                          <p:attrName>style.visibility</p:attrName>
                                        </p:attrNameLst>
                                      </p:cBhvr>
                                      <p:to>
                                        <p:strVal val="visible"/>
                                      </p:to>
                                    </p:set>
                                    <p:animEffect transition="in" filter="fade">
                                      <p:cBhvr>
                                        <p:cTn id="83" dur="1000"/>
                                        <p:tgtEl>
                                          <p:spTgt spid="215"/>
                                        </p:tgtEl>
                                      </p:cBhvr>
                                    </p:animEffect>
                                  </p:childTnLst>
                                </p:cTn>
                              </p:par>
                              <p:par>
                                <p:cTn id="84" presetID="10" presetClass="entr" presetSubtype="0" fill="hold" nodeType="withEffect">
                                  <p:stCondLst>
                                    <p:cond delay="0"/>
                                  </p:stCondLst>
                                  <p:childTnLst>
                                    <p:set>
                                      <p:cBhvr>
                                        <p:cTn id="85" dur="1" fill="hold">
                                          <p:stCondLst>
                                            <p:cond delay="0"/>
                                          </p:stCondLst>
                                        </p:cTn>
                                        <p:tgtEl>
                                          <p:spTgt spid="216"/>
                                        </p:tgtEl>
                                        <p:attrNameLst>
                                          <p:attrName>style.visibility</p:attrName>
                                        </p:attrNameLst>
                                      </p:cBhvr>
                                      <p:to>
                                        <p:strVal val="visible"/>
                                      </p:to>
                                    </p:set>
                                    <p:animEffect transition="in" filter="fade">
                                      <p:cBhvr>
                                        <p:cTn id="86" dur="1000"/>
                                        <p:tgtEl>
                                          <p:spTgt spid="216"/>
                                        </p:tgtEl>
                                      </p:cBhvr>
                                    </p:animEffect>
                                  </p:childTnLst>
                                </p:cTn>
                              </p:par>
                              <p:par>
                                <p:cTn id="87" presetID="10" presetClass="entr" presetSubtype="0" fill="hold" nodeType="withEffect">
                                  <p:stCondLst>
                                    <p:cond delay="0"/>
                                  </p:stCondLst>
                                  <p:childTnLst>
                                    <p:set>
                                      <p:cBhvr>
                                        <p:cTn id="88" dur="1" fill="hold">
                                          <p:stCondLst>
                                            <p:cond delay="0"/>
                                          </p:stCondLst>
                                        </p:cTn>
                                        <p:tgtEl>
                                          <p:spTgt spid="217"/>
                                        </p:tgtEl>
                                        <p:attrNameLst>
                                          <p:attrName>style.visibility</p:attrName>
                                        </p:attrNameLst>
                                      </p:cBhvr>
                                      <p:to>
                                        <p:strVal val="visible"/>
                                      </p:to>
                                    </p:set>
                                    <p:animEffect transition="in" filter="fade">
                                      <p:cBhvr>
                                        <p:cTn id="89" dur="1000"/>
                                        <p:tgtEl>
                                          <p:spTgt spid="217"/>
                                        </p:tgtEl>
                                      </p:cBhvr>
                                    </p:animEffect>
                                  </p:childTnLst>
                                </p:cTn>
                              </p:par>
                              <p:par>
                                <p:cTn id="90" presetID="10" presetClass="entr" presetSubtype="0" fill="hold" nodeType="withEffect">
                                  <p:stCondLst>
                                    <p:cond delay="0"/>
                                  </p:stCondLst>
                                  <p:childTnLst>
                                    <p:set>
                                      <p:cBhvr>
                                        <p:cTn id="91" dur="1" fill="hold">
                                          <p:stCondLst>
                                            <p:cond delay="0"/>
                                          </p:stCondLst>
                                        </p:cTn>
                                        <p:tgtEl>
                                          <p:spTgt spid="218"/>
                                        </p:tgtEl>
                                        <p:attrNameLst>
                                          <p:attrName>style.visibility</p:attrName>
                                        </p:attrNameLst>
                                      </p:cBhvr>
                                      <p:to>
                                        <p:strVal val="visible"/>
                                      </p:to>
                                    </p:set>
                                    <p:animEffect transition="in" filter="fade">
                                      <p:cBhvr>
                                        <p:cTn id="92" dur="1000"/>
                                        <p:tgtEl>
                                          <p:spTgt spid="218"/>
                                        </p:tgtEl>
                                      </p:cBhvr>
                                    </p:animEffect>
                                  </p:childTnLst>
                                </p:cTn>
                              </p:par>
                              <p:par>
                                <p:cTn id="93" presetID="10" presetClass="entr" presetSubtype="0" fill="hold" nodeType="withEffect">
                                  <p:stCondLst>
                                    <p:cond delay="0"/>
                                  </p:stCondLst>
                                  <p:childTnLst>
                                    <p:set>
                                      <p:cBhvr>
                                        <p:cTn id="94" dur="1" fill="hold">
                                          <p:stCondLst>
                                            <p:cond delay="0"/>
                                          </p:stCondLst>
                                        </p:cTn>
                                        <p:tgtEl>
                                          <p:spTgt spid="219"/>
                                        </p:tgtEl>
                                        <p:attrNameLst>
                                          <p:attrName>style.visibility</p:attrName>
                                        </p:attrNameLst>
                                      </p:cBhvr>
                                      <p:to>
                                        <p:strVal val="visible"/>
                                      </p:to>
                                    </p:set>
                                    <p:animEffect transition="in" filter="fade">
                                      <p:cBhvr>
                                        <p:cTn id="95"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פתרון 4</a:t>
            </a:r>
          </a:p>
        </p:txBody>
      </p:sp>
      <p:sp>
        <p:nvSpPr>
          <p:cNvPr id="728" name="Shape 728"/>
          <p:cNvSpPr txBox="1">
            <a:spLocks noGrp="1"/>
          </p:cNvSpPr>
          <p:nvPr>
            <p:ph type="body" idx="1"/>
          </p:nvPr>
        </p:nvSpPr>
        <p:spPr>
          <a:xfrm>
            <a:off x="539552" y="709066"/>
            <a:ext cx="8236500" cy="4569300"/>
          </a:xfrm>
          <a:prstGeom prst="rect">
            <a:avLst/>
          </a:prstGeom>
          <a:noFill/>
          <a:ln>
            <a:noFill/>
          </a:ln>
        </p:spPr>
        <p:txBody>
          <a:bodyPr lIns="91425" tIns="45700" rIns="91425" bIns="45700" anchor="t" anchorCtr="0">
            <a:noAutofit/>
          </a:bodyPr>
          <a:lstStyle/>
          <a:p>
            <a:pPr marL="342900" marR="0" lvl="0" indent="-342900" algn="r" rtl="1">
              <a:spcBef>
                <a:spcPts val="0"/>
              </a:spcBef>
              <a:spcAft>
                <a:spcPts val="0"/>
              </a:spcAft>
              <a:buClr>
                <a:srgbClr val="E36C09"/>
              </a:buClr>
              <a:buSzPct val="110000"/>
              <a:buFont typeface="Questrial"/>
              <a:buAutoNum type="arabicPeriod"/>
            </a:pPr>
            <a:r>
              <a:rPr lang="x-none" sz="1600" b="0" i="0" u="none" strike="noStrike" cap="none">
                <a:solidFill>
                  <a:schemeClr val="dk1"/>
                </a:solidFill>
                <a:latin typeface="Arial"/>
                <a:ea typeface="Arial"/>
                <a:cs typeface="Arial"/>
                <a:sym typeface="Arial"/>
              </a:rPr>
              <a:t>בטאו באמצעות נתוני השאלה את המהירות המרבית שבה המשאית יכולה לנסוע על הכביש בלי החלקה.</a:t>
            </a:r>
          </a:p>
          <a:p>
            <a:pPr marL="266700" marR="0" lvl="0" indent="-266700" algn="r" rtl="1">
              <a:spcBef>
                <a:spcPts val="32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על פי החוק השני של ניוטון:</a:t>
            </a:r>
          </a:p>
          <a:p>
            <a:pPr marL="266700" marR="0" lvl="0" indent="-266700" algn="r" rtl="1">
              <a:spcBef>
                <a:spcPts val="320"/>
              </a:spcBef>
              <a:buClr>
                <a:srgbClr val="E36C09"/>
              </a:buClr>
              <a:buSzPct val="110000"/>
              <a:buFont typeface="Questrial"/>
              <a:buNone/>
            </a:pPr>
            <a:endParaRPr sz="1600" b="0" i="0" u="none" strike="noStrike" cap="none">
              <a:solidFill>
                <a:schemeClr val="dk1"/>
              </a:solidFill>
              <a:latin typeface="Arial"/>
              <a:ea typeface="Arial"/>
              <a:cs typeface="Arial"/>
              <a:sym typeface="Arial"/>
            </a:endParaRPr>
          </a:p>
        </p:txBody>
      </p:sp>
      <p:sp>
        <p:nvSpPr>
          <p:cNvPr id="729" name="Shape 729"/>
          <p:cNvSpPr/>
          <p:nvPr/>
        </p:nvSpPr>
        <p:spPr>
          <a:xfrm>
            <a:off x="0" y="0"/>
            <a:ext cx="9144000" cy="0"/>
          </a:xfrm>
          <a:prstGeom prst="rect">
            <a:avLst/>
          </a:prstGeom>
          <a:noFill/>
          <a:ln>
            <a:noFill/>
          </a:ln>
        </p:spPr>
        <p:txBody>
          <a:bodyPr lIns="91425" tIns="45700" rIns="91425" bIns="45700" anchor="ctr" anchorCtr="0">
            <a:noAutofit/>
          </a:bodyPr>
          <a:lstStyle/>
          <a:p>
            <a:pPr marL="0" marR="0" lvl="0" indent="0" algn="r" rtl="1">
              <a:spcBef>
                <a:spcPts val="0"/>
              </a:spcBef>
              <a:buNone/>
            </a:pPr>
            <a:endParaRPr sz="1800">
              <a:solidFill>
                <a:schemeClr val="dk1"/>
              </a:solidFill>
              <a:latin typeface="Questrial"/>
              <a:ea typeface="Questrial"/>
              <a:cs typeface="Questrial"/>
              <a:sym typeface="Questrial"/>
            </a:endParaRPr>
          </a:p>
        </p:txBody>
      </p:sp>
      <p:pic>
        <p:nvPicPr>
          <p:cNvPr id="730" name="Shape 730"/>
          <p:cNvPicPr preferRelativeResize="0"/>
          <p:nvPr/>
        </p:nvPicPr>
        <p:blipFill rotWithShape="1">
          <a:blip r:embed="rId3">
            <a:alphaModFix/>
          </a:blip>
          <a:srcRect/>
          <a:stretch/>
        </p:blipFill>
        <p:spPr>
          <a:xfrm>
            <a:off x="4938712" y="1801813"/>
            <a:ext cx="1886100" cy="2500200"/>
          </a:xfrm>
          <a:prstGeom prst="rect">
            <a:avLst/>
          </a:prstGeom>
          <a:noFill/>
          <a:ln>
            <a:noFill/>
          </a:ln>
        </p:spPr>
      </p:pic>
      <p:sp>
        <p:nvSpPr>
          <p:cNvPr id="731" name="Shape 731"/>
          <p:cNvSpPr/>
          <p:nvPr/>
        </p:nvSpPr>
        <p:spPr>
          <a:xfrm>
            <a:off x="0" y="1397000"/>
            <a:ext cx="9144000" cy="0"/>
          </a:xfrm>
          <a:prstGeom prst="rect">
            <a:avLst/>
          </a:prstGeom>
          <a:noFill/>
          <a:ln>
            <a:noFill/>
          </a:ln>
        </p:spPr>
        <p:txBody>
          <a:bodyPr lIns="91425" tIns="45700" rIns="91425" bIns="45700" anchor="ctr" anchorCtr="0">
            <a:noAutofit/>
          </a:bodyPr>
          <a:lstStyle/>
          <a:p>
            <a:pPr marL="0" marR="0" lvl="0" indent="0" algn="r" rtl="1">
              <a:spcBef>
                <a:spcPts val="0"/>
              </a:spcBef>
              <a:buNone/>
            </a:pPr>
            <a:endParaRPr sz="1800">
              <a:solidFill>
                <a:schemeClr val="dk1"/>
              </a:solidFill>
              <a:latin typeface="Questrial"/>
              <a:ea typeface="Questrial"/>
              <a:cs typeface="Questrial"/>
              <a:sym typeface="Questrial"/>
            </a:endParaRPr>
          </a:p>
        </p:txBody>
      </p:sp>
      <p:pic>
        <p:nvPicPr>
          <p:cNvPr id="732" name="Shape 732"/>
          <p:cNvPicPr preferRelativeResize="0"/>
          <p:nvPr/>
        </p:nvPicPr>
        <p:blipFill rotWithShape="1">
          <a:blip r:embed="rId4">
            <a:alphaModFix/>
          </a:blip>
          <a:srcRect/>
          <a:stretch/>
        </p:blipFill>
        <p:spPr>
          <a:xfrm>
            <a:off x="825500" y="1670049"/>
            <a:ext cx="3035400" cy="47742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Shape 737"/>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פתרון 4 המשך</a:t>
            </a:r>
          </a:p>
        </p:txBody>
      </p:sp>
      <p:sp>
        <p:nvSpPr>
          <p:cNvPr id="738" name="Shape 738"/>
          <p:cNvSpPr txBox="1">
            <a:spLocks noGrp="1"/>
          </p:cNvSpPr>
          <p:nvPr>
            <p:ph type="body" idx="1"/>
          </p:nvPr>
        </p:nvSpPr>
        <p:spPr>
          <a:xfrm>
            <a:off x="539552" y="709066"/>
            <a:ext cx="8236500" cy="4569300"/>
          </a:xfrm>
          <a:prstGeom prst="rect">
            <a:avLst/>
          </a:prstGeom>
          <a:noFill/>
          <a:ln>
            <a:noFill/>
          </a:ln>
        </p:spPr>
        <p:txBody>
          <a:bodyPr lIns="91425" tIns="45700" rIns="91425" bIns="45700" anchor="t" anchorCtr="0">
            <a:noAutofit/>
          </a:bodyPr>
          <a:lstStyle/>
          <a:p>
            <a:pPr marL="342900" marR="0" lvl="0" indent="-342900" algn="r" rtl="1">
              <a:spcBef>
                <a:spcPts val="0"/>
              </a:spcBef>
              <a:spcAft>
                <a:spcPts val="0"/>
              </a:spcAft>
              <a:buClr>
                <a:srgbClr val="E36C09"/>
              </a:buClr>
              <a:buSzPct val="110000"/>
              <a:buFont typeface="Questrial"/>
              <a:buAutoNum type="arabicPeriod" startAt="2"/>
            </a:pPr>
            <a:r>
              <a:rPr lang="x-none" sz="1600" b="0" i="0" u="none" strike="noStrike" cap="none">
                <a:solidFill>
                  <a:schemeClr val="dk1"/>
                </a:solidFill>
                <a:latin typeface="Arial"/>
                <a:ea typeface="Arial"/>
                <a:cs typeface="Arial"/>
                <a:sym typeface="Arial"/>
              </a:rPr>
              <a:t>הסבירו מדוע משוואת התלמיד </a:t>
            </a:r>
            <a:r>
              <a:rPr lang="x-none" sz="1600" b="0" i="0" u="sng" strike="noStrike" cap="none">
                <a:solidFill>
                  <a:schemeClr val="dk1"/>
                </a:solidFill>
                <a:latin typeface="Arial"/>
                <a:ea typeface="Arial"/>
                <a:cs typeface="Arial"/>
                <a:sym typeface="Arial"/>
              </a:rPr>
              <a:t>אינה</a:t>
            </a:r>
            <a:r>
              <a:rPr lang="x-none" sz="1600" b="0" i="0" u="none" strike="noStrike" cap="none">
                <a:solidFill>
                  <a:schemeClr val="dk1"/>
                </a:solidFill>
                <a:latin typeface="Arial"/>
                <a:ea typeface="Arial"/>
                <a:cs typeface="Arial"/>
                <a:sym typeface="Arial"/>
              </a:rPr>
              <a:t> נכונה.</a:t>
            </a:r>
          </a:p>
          <a:p>
            <a:pPr marL="342900" marR="0" lvl="0" indent="-3429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342900" marR="0" lvl="0" indent="-3429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המשוואה </a:t>
            </a:r>
            <a:r>
              <a:rPr lang="x-none" sz="1600" b="0" i="0" u="sng" strike="noStrike" cap="none">
                <a:solidFill>
                  <a:schemeClr val="dk1"/>
                </a:solidFill>
                <a:latin typeface="Arial"/>
                <a:ea typeface="Arial"/>
                <a:cs typeface="Arial"/>
                <a:sym typeface="Arial"/>
              </a:rPr>
              <a:t>אינה</a:t>
            </a:r>
            <a:r>
              <a:rPr lang="x-none" sz="1600" b="0" i="0" u="none" strike="noStrike" cap="none">
                <a:solidFill>
                  <a:schemeClr val="dk1"/>
                </a:solidFill>
                <a:latin typeface="Arial"/>
                <a:ea typeface="Arial"/>
                <a:cs typeface="Arial"/>
                <a:sym typeface="Arial"/>
              </a:rPr>
              <a:t> נכונה, כי רכיב התאוצה בכיוון Y שונה מאפס.</a:t>
            </a:r>
          </a:p>
          <a:p>
            <a:pPr marL="342900" marR="0" lvl="0" indent="-3429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buClr>
                <a:srgbClr val="E36C09"/>
              </a:buClr>
              <a:buSzPct val="110000"/>
              <a:buFont typeface="Questrial"/>
              <a:buNone/>
            </a:pPr>
            <a:endParaRPr sz="1600" b="0" i="0" u="none" strike="noStrike" cap="none">
              <a:solidFill>
                <a:schemeClr val="dk1"/>
              </a:solidFill>
              <a:latin typeface="Arial"/>
              <a:ea typeface="Arial"/>
              <a:cs typeface="Arial"/>
              <a:sym typeface="Arial"/>
            </a:endParaRPr>
          </a:p>
        </p:txBody>
      </p:sp>
      <p:pic>
        <p:nvPicPr>
          <p:cNvPr id="739" name="Shape 739"/>
          <p:cNvPicPr preferRelativeResize="0"/>
          <p:nvPr/>
        </p:nvPicPr>
        <p:blipFill rotWithShape="1">
          <a:blip r:embed="rId3">
            <a:alphaModFix/>
          </a:blip>
          <a:srcRect/>
          <a:stretch/>
        </p:blipFill>
        <p:spPr>
          <a:xfrm>
            <a:off x="4016375" y="1208087"/>
            <a:ext cx="3079800" cy="396900"/>
          </a:xfrm>
          <a:prstGeom prst="rect">
            <a:avLst/>
          </a:prstGeom>
          <a:noFill/>
          <a:ln>
            <a:noFill/>
          </a:ln>
        </p:spPr>
      </p:pic>
      <p:pic>
        <p:nvPicPr>
          <p:cNvPr id="740" name="Shape 740"/>
          <p:cNvPicPr preferRelativeResize="0"/>
          <p:nvPr/>
        </p:nvPicPr>
        <p:blipFill rotWithShape="1">
          <a:blip r:embed="rId4">
            <a:alphaModFix/>
          </a:blip>
          <a:srcRect/>
          <a:stretch/>
        </p:blipFill>
        <p:spPr>
          <a:xfrm>
            <a:off x="473297" y="1138159"/>
            <a:ext cx="2343300" cy="24195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Shape 745"/>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פתרון 4 המשך</a:t>
            </a:r>
          </a:p>
        </p:txBody>
      </p:sp>
      <p:sp>
        <p:nvSpPr>
          <p:cNvPr id="746" name="Shape 746"/>
          <p:cNvSpPr txBox="1">
            <a:spLocks noGrp="1"/>
          </p:cNvSpPr>
          <p:nvPr>
            <p:ph type="body" idx="1"/>
          </p:nvPr>
        </p:nvSpPr>
        <p:spPr>
          <a:xfrm>
            <a:off x="539552" y="709066"/>
            <a:ext cx="8236500" cy="4569300"/>
          </a:xfrm>
          <a:prstGeom prst="rect">
            <a:avLst/>
          </a:prstGeom>
          <a:noFill/>
          <a:ln>
            <a:noFill/>
          </a:ln>
        </p:spPr>
        <p:txBody>
          <a:bodyPr lIns="91425" tIns="45700" rIns="91425" bIns="45700" anchor="t" anchorCtr="0">
            <a:noAutofit/>
          </a:bodyPr>
          <a:lstStyle/>
          <a:p>
            <a:pPr marL="342900" marR="0" lvl="0" indent="-342900" algn="r" rtl="1">
              <a:spcBef>
                <a:spcPts val="0"/>
              </a:spcBef>
              <a:spcAft>
                <a:spcPts val="0"/>
              </a:spcAft>
              <a:buClr>
                <a:srgbClr val="E36C09"/>
              </a:buClr>
              <a:buSzPct val="110000"/>
              <a:buFont typeface="Questrial"/>
              <a:buAutoNum type="arabicPeriod" startAt="3"/>
            </a:pPr>
            <a:r>
              <a:rPr lang="x-none" sz="1600" b="0" i="0" u="none" strike="noStrike" cap="none">
                <a:solidFill>
                  <a:schemeClr val="dk1"/>
                </a:solidFill>
                <a:latin typeface="Arial"/>
                <a:ea typeface="Arial"/>
                <a:cs typeface="Arial"/>
                <a:sym typeface="Arial"/>
              </a:rPr>
              <a:t>בטאו, באמצעות  R ו- </a:t>
            </a:r>
            <a:r>
              <a:rPr lang="x-none" sz="1600" b="0" i="0" u="none" strike="noStrike" cap="none">
                <a:solidFill>
                  <a:schemeClr val="dk1"/>
                </a:solidFill>
                <a:latin typeface="Noto Sans Symbols"/>
                <a:ea typeface="Noto Sans Symbols"/>
                <a:cs typeface="Noto Sans Symbols"/>
                <a:sym typeface="Noto Sans Symbols"/>
              </a:rPr>
              <a:t>α</a:t>
            </a:r>
            <a:r>
              <a:rPr lang="x-none" sz="1600" b="0" i="0" u="none" strike="noStrike" cap="none">
                <a:solidFill>
                  <a:schemeClr val="dk1"/>
                </a:solidFill>
                <a:latin typeface="Arial"/>
                <a:ea typeface="Arial"/>
                <a:cs typeface="Arial"/>
                <a:sym typeface="Arial"/>
              </a:rPr>
              <a:t>, את מהירות המכונית הנוסעת בכביש הנטוי.</a:t>
            </a:r>
          </a:p>
          <a:p>
            <a:pPr marL="266700" marR="0" lvl="0" indent="-266700" algn="r" rtl="1">
              <a:spcBef>
                <a:spcPts val="32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נפרק את הכוחות בכיוון התאוצה הרדיאלית ובמאונך לה. </a:t>
            </a:r>
          </a:p>
          <a:p>
            <a:pPr marL="266700" marR="0" lvl="0" indent="-266700" algn="r" rtl="1">
              <a:spcBef>
                <a:spcPts val="32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בכיוון האנכי רכיב התאוצה שווה לאפס לכן: </a:t>
            </a: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בכיוון האופקי: </a:t>
            </a: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0" marR="0" lvl="0" indent="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נחלק משוואה (2) במשוואה (1) ונקבל:</a:t>
            </a:r>
          </a:p>
          <a:p>
            <a:pPr marL="266700" marR="0" lvl="0" indent="-266700" algn="r" rtl="1">
              <a:spcBef>
                <a:spcPts val="320"/>
              </a:spcBef>
              <a:buClr>
                <a:srgbClr val="E36C09"/>
              </a:buClr>
              <a:buSzPct val="110000"/>
              <a:buFont typeface="Questrial"/>
              <a:buNone/>
            </a:pPr>
            <a:endParaRPr sz="1600" b="0" i="0" u="none" strike="noStrike" cap="none">
              <a:solidFill>
                <a:schemeClr val="dk1"/>
              </a:solidFill>
              <a:latin typeface="Arial"/>
              <a:ea typeface="Arial"/>
              <a:cs typeface="Arial"/>
              <a:sym typeface="Arial"/>
            </a:endParaRPr>
          </a:p>
        </p:txBody>
      </p:sp>
      <p:sp>
        <p:nvSpPr>
          <p:cNvPr id="747" name="Shape 747"/>
          <p:cNvSpPr/>
          <p:nvPr/>
        </p:nvSpPr>
        <p:spPr>
          <a:xfrm>
            <a:off x="0" y="0"/>
            <a:ext cx="9144000" cy="0"/>
          </a:xfrm>
          <a:prstGeom prst="rect">
            <a:avLst/>
          </a:prstGeom>
          <a:noFill/>
          <a:ln>
            <a:noFill/>
          </a:ln>
        </p:spPr>
        <p:txBody>
          <a:bodyPr lIns="91425" tIns="45700" rIns="91425" bIns="45700" anchor="ctr" anchorCtr="0">
            <a:noAutofit/>
          </a:bodyPr>
          <a:lstStyle/>
          <a:p>
            <a:pPr marL="0" marR="0" lvl="0" indent="0" algn="r" rtl="1">
              <a:spcBef>
                <a:spcPts val="0"/>
              </a:spcBef>
              <a:buNone/>
            </a:pPr>
            <a:endParaRPr sz="1800">
              <a:solidFill>
                <a:schemeClr val="dk1"/>
              </a:solidFill>
              <a:latin typeface="Questrial"/>
              <a:ea typeface="Questrial"/>
              <a:cs typeface="Questrial"/>
              <a:sym typeface="Questrial"/>
            </a:endParaRPr>
          </a:p>
        </p:txBody>
      </p:sp>
      <p:pic>
        <p:nvPicPr>
          <p:cNvPr id="748" name="Shape 748"/>
          <p:cNvPicPr preferRelativeResize="0"/>
          <p:nvPr/>
        </p:nvPicPr>
        <p:blipFill rotWithShape="1">
          <a:blip r:embed="rId3">
            <a:alphaModFix/>
          </a:blip>
          <a:srcRect/>
          <a:stretch/>
        </p:blipFill>
        <p:spPr>
          <a:xfrm>
            <a:off x="4891432" y="1762125"/>
            <a:ext cx="1858500" cy="1295400"/>
          </a:xfrm>
          <a:prstGeom prst="rect">
            <a:avLst/>
          </a:prstGeom>
          <a:noFill/>
          <a:ln>
            <a:noFill/>
          </a:ln>
        </p:spPr>
      </p:pic>
      <p:sp>
        <p:nvSpPr>
          <p:cNvPr id="749" name="Shape 749"/>
          <p:cNvSpPr/>
          <p:nvPr/>
        </p:nvSpPr>
        <p:spPr>
          <a:xfrm>
            <a:off x="0" y="876300"/>
            <a:ext cx="9144000" cy="0"/>
          </a:xfrm>
          <a:prstGeom prst="rect">
            <a:avLst/>
          </a:prstGeom>
          <a:noFill/>
          <a:ln>
            <a:noFill/>
          </a:ln>
        </p:spPr>
        <p:txBody>
          <a:bodyPr lIns="91425" tIns="45700" rIns="91425" bIns="45700" anchor="ctr" anchorCtr="0">
            <a:noAutofit/>
          </a:bodyPr>
          <a:lstStyle/>
          <a:p>
            <a:pPr marL="0" marR="0" lvl="0" indent="0" algn="r" rtl="1">
              <a:spcBef>
                <a:spcPts val="0"/>
              </a:spcBef>
              <a:buNone/>
            </a:pPr>
            <a:endParaRPr sz="1800">
              <a:solidFill>
                <a:schemeClr val="dk1"/>
              </a:solidFill>
              <a:latin typeface="Questrial"/>
              <a:ea typeface="Questrial"/>
              <a:cs typeface="Questrial"/>
              <a:sym typeface="Questrial"/>
            </a:endParaRPr>
          </a:p>
        </p:txBody>
      </p:sp>
      <p:pic>
        <p:nvPicPr>
          <p:cNvPr id="750" name="Shape 750"/>
          <p:cNvPicPr preferRelativeResize="0"/>
          <p:nvPr/>
        </p:nvPicPr>
        <p:blipFill rotWithShape="1">
          <a:blip r:embed="rId4">
            <a:alphaModFix/>
          </a:blip>
          <a:srcRect/>
          <a:stretch/>
        </p:blipFill>
        <p:spPr>
          <a:xfrm>
            <a:off x="1041400" y="1333500"/>
            <a:ext cx="2317200" cy="2152500"/>
          </a:xfrm>
          <a:prstGeom prst="rect">
            <a:avLst/>
          </a:prstGeom>
          <a:noFill/>
          <a:ln>
            <a:noFill/>
          </a:ln>
        </p:spPr>
      </p:pic>
      <p:sp>
        <p:nvSpPr>
          <p:cNvPr id="751" name="Shape 751"/>
          <p:cNvSpPr/>
          <p:nvPr/>
        </p:nvSpPr>
        <p:spPr>
          <a:xfrm>
            <a:off x="0" y="0"/>
            <a:ext cx="9144000" cy="0"/>
          </a:xfrm>
          <a:prstGeom prst="rect">
            <a:avLst/>
          </a:prstGeom>
          <a:noFill/>
          <a:ln>
            <a:noFill/>
          </a:ln>
        </p:spPr>
        <p:txBody>
          <a:bodyPr lIns="91425" tIns="45700" rIns="91425" bIns="45700" anchor="ctr" anchorCtr="0">
            <a:noAutofit/>
          </a:bodyPr>
          <a:lstStyle/>
          <a:p>
            <a:pPr marL="0" marR="0" lvl="0" indent="0" algn="r" rtl="1">
              <a:spcBef>
                <a:spcPts val="0"/>
              </a:spcBef>
              <a:buNone/>
            </a:pPr>
            <a:endParaRPr sz="1800">
              <a:solidFill>
                <a:schemeClr val="dk1"/>
              </a:solidFill>
              <a:latin typeface="Questrial"/>
              <a:ea typeface="Questrial"/>
              <a:cs typeface="Questrial"/>
              <a:sym typeface="Questrial"/>
            </a:endParaRPr>
          </a:p>
        </p:txBody>
      </p:sp>
      <p:pic>
        <p:nvPicPr>
          <p:cNvPr id="752" name="Shape 752"/>
          <p:cNvPicPr preferRelativeResize="0"/>
          <p:nvPr/>
        </p:nvPicPr>
        <p:blipFill rotWithShape="1">
          <a:blip r:embed="rId5">
            <a:alphaModFix/>
          </a:blip>
          <a:srcRect/>
          <a:stretch/>
        </p:blipFill>
        <p:spPr>
          <a:xfrm>
            <a:off x="4950882" y="3613148"/>
            <a:ext cx="1871100" cy="701700"/>
          </a:xfrm>
          <a:prstGeom prst="rect">
            <a:avLst/>
          </a:prstGeom>
          <a:noFill/>
          <a:ln>
            <a:noFill/>
          </a:ln>
        </p:spPr>
      </p:pic>
      <p:sp>
        <p:nvSpPr>
          <p:cNvPr id="753" name="Shape 753"/>
          <p:cNvSpPr/>
          <p:nvPr/>
        </p:nvSpPr>
        <p:spPr>
          <a:xfrm>
            <a:off x="0" y="419100"/>
            <a:ext cx="9144000" cy="0"/>
          </a:xfrm>
          <a:prstGeom prst="rect">
            <a:avLst/>
          </a:prstGeom>
          <a:noFill/>
          <a:ln>
            <a:noFill/>
          </a:ln>
        </p:spPr>
        <p:txBody>
          <a:bodyPr lIns="91425" tIns="45700" rIns="91425" bIns="45700" anchor="ctr" anchorCtr="0">
            <a:noAutofit/>
          </a:bodyPr>
          <a:lstStyle/>
          <a:p>
            <a:pPr marL="0" marR="0" lvl="0" indent="0" algn="r" rtl="1">
              <a:spcBef>
                <a:spcPts val="0"/>
              </a:spcBef>
              <a:buNone/>
            </a:pPr>
            <a:endParaRPr sz="1800">
              <a:solidFill>
                <a:schemeClr val="dk1"/>
              </a:solidFill>
              <a:latin typeface="Questrial"/>
              <a:ea typeface="Questrial"/>
              <a:cs typeface="Questrial"/>
              <a:sym typeface="Questrial"/>
            </a:endParaRPr>
          </a:p>
        </p:txBody>
      </p:sp>
      <p:sp>
        <p:nvSpPr>
          <p:cNvPr id="754" name="Shape 754"/>
          <p:cNvSpPr/>
          <p:nvPr/>
        </p:nvSpPr>
        <p:spPr>
          <a:xfrm>
            <a:off x="0" y="0"/>
            <a:ext cx="9144000" cy="0"/>
          </a:xfrm>
          <a:prstGeom prst="rect">
            <a:avLst/>
          </a:prstGeom>
          <a:noFill/>
          <a:ln>
            <a:noFill/>
          </a:ln>
        </p:spPr>
        <p:txBody>
          <a:bodyPr lIns="91425" tIns="45700" rIns="91425" bIns="45700" anchor="ctr" anchorCtr="0">
            <a:noAutofit/>
          </a:bodyPr>
          <a:lstStyle/>
          <a:p>
            <a:pPr marL="0" marR="0" lvl="0" indent="0" algn="r" rtl="1">
              <a:spcBef>
                <a:spcPts val="0"/>
              </a:spcBef>
              <a:buNone/>
            </a:pPr>
            <a:endParaRPr sz="1800">
              <a:solidFill>
                <a:schemeClr val="dk1"/>
              </a:solidFill>
              <a:latin typeface="Questrial"/>
              <a:ea typeface="Questrial"/>
              <a:cs typeface="Questrial"/>
              <a:sym typeface="Questrial"/>
            </a:endParaRPr>
          </a:p>
        </p:txBody>
      </p:sp>
      <p:pic>
        <p:nvPicPr>
          <p:cNvPr id="755" name="Shape 755"/>
          <p:cNvPicPr preferRelativeResize="0"/>
          <p:nvPr/>
        </p:nvPicPr>
        <p:blipFill rotWithShape="1">
          <a:blip r:embed="rId6">
            <a:alphaModFix/>
          </a:blip>
          <a:srcRect/>
          <a:stretch/>
        </p:blipFill>
        <p:spPr>
          <a:xfrm>
            <a:off x="4749798" y="5092698"/>
            <a:ext cx="1832100" cy="1206900"/>
          </a:xfrm>
          <a:prstGeom prst="rect">
            <a:avLst/>
          </a:prstGeom>
          <a:noFill/>
          <a:ln>
            <a:noFill/>
          </a:ln>
        </p:spPr>
      </p:pic>
      <p:sp>
        <p:nvSpPr>
          <p:cNvPr id="756" name="Shape 756"/>
          <p:cNvSpPr/>
          <p:nvPr/>
        </p:nvSpPr>
        <p:spPr>
          <a:xfrm>
            <a:off x="0" y="711200"/>
            <a:ext cx="9144000" cy="0"/>
          </a:xfrm>
          <a:prstGeom prst="rect">
            <a:avLst/>
          </a:prstGeom>
          <a:noFill/>
          <a:ln>
            <a:noFill/>
          </a:ln>
        </p:spPr>
        <p:txBody>
          <a:bodyPr lIns="91425" tIns="45700" rIns="91425" bIns="45700" anchor="ctr" anchorCtr="0">
            <a:noAutofit/>
          </a:bodyPr>
          <a:lstStyle/>
          <a:p>
            <a:pPr marL="0" marR="0" lvl="0" indent="0" algn="r" rtl="1">
              <a:spcBef>
                <a:spcPts val="0"/>
              </a:spcBef>
              <a:buNone/>
            </a:pPr>
            <a:endParaRPr sz="1800">
              <a:solidFill>
                <a:schemeClr val="dk1"/>
              </a:solidFill>
              <a:latin typeface="Questrial"/>
              <a:ea typeface="Questrial"/>
              <a:cs typeface="Questrial"/>
              <a:sym typeface="Quest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00" scaled="0"/>
        </a:gradFill>
        <a:effectLst/>
      </p:bgPr>
    </p:bg>
    <p:spTree>
      <p:nvGrpSpPr>
        <p:cNvPr id="1" name="Shape 760"/>
        <p:cNvGrpSpPr/>
        <p:nvPr/>
      </p:nvGrpSpPr>
      <p:grpSpPr>
        <a:xfrm>
          <a:off x="0" y="0"/>
          <a:ext cx="0" cy="0"/>
          <a:chOff x="0" y="0"/>
          <a:chExt cx="0" cy="0"/>
        </a:xfrm>
      </p:grpSpPr>
      <p:sp>
        <p:nvSpPr>
          <p:cNvPr id="761" name="Shape 761"/>
          <p:cNvSpPr txBox="1">
            <a:spLocks noGrp="1"/>
          </p:cNvSpPr>
          <p:nvPr>
            <p:ph type="title"/>
          </p:nvPr>
        </p:nvSpPr>
        <p:spPr>
          <a:xfrm>
            <a:off x="457200" y="274637"/>
            <a:ext cx="8229600" cy="1143000"/>
          </a:xfrm>
          <a:prstGeom prst="rect">
            <a:avLst/>
          </a:prstGeom>
          <a:gradFill>
            <a:gsLst>
              <a:gs pos="0">
                <a:srgbClr val="6A8284"/>
              </a:gs>
              <a:gs pos="29000">
                <a:srgbClr val="99BDBF"/>
              </a:gs>
              <a:gs pos="100000">
                <a:srgbClr val="B8E2E5"/>
              </a:gs>
            </a:gsLst>
            <a:lin ang="5400000" scaled="0"/>
          </a:grad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sz="4400" b="0" i="0" u="none" strike="noStrike" cap="none">
                <a:solidFill>
                  <a:srgbClr val="FFFF00"/>
                </a:solidFill>
                <a:latin typeface="Arial"/>
                <a:ea typeface="Arial"/>
                <a:cs typeface="Arial"/>
                <a:sym typeface="Arial"/>
              </a:rPr>
              <a:t>מטוס (אופנוע בפנייה)</a:t>
            </a:r>
          </a:p>
        </p:txBody>
      </p:sp>
      <p:sp>
        <p:nvSpPr>
          <p:cNvPr id="762" name="Shape 762"/>
          <p:cNvSpPr/>
          <p:nvPr/>
        </p:nvSpPr>
        <p:spPr>
          <a:xfrm>
            <a:off x="4013171" y="6165303"/>
            <a:ext cx="1117657" cy="523219"/>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2800" u="sng">
                <a:solidFill>
                  <a:schemeClr val="hlink"/>
                </a:solidFill>
                <a:latin typeface="Arial"/>
                <a:ea typeface="Arial"/>
                <a:cs typeface="Arial"/>
                <a:sym typeface="Arial"/>
                <a:hlinkClick r:id="rId3"/>
              </a:rPr>
              <a:t>מטוס</a:t>
            </a:r>
          </a:p>
        </p:txBody>
      </p:sp>
      <p:pic>
        <p:nvPicPr>
          <p:cNvPr id="763" name="Shape 763"/>
          <p:cNvPicPr preferRelativeResize="0"/>
          <p:nvPr/>
        </p:nvPicPr>
        <p:blipFill rotWithShape="1">
          <a:blip r:embed="rId4">
            <a:alphaModFix/>
          </a:blip>
          <a:srcRect/>
          <a:stretch/>
        </p:blipFill>
        <p:spPr>
          <a:xfrm>
            <a:off x="1691680" y="1988840"/>
            <a:ext cx="6005508" cy="3593753"/>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Shape 768"/>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תרגיל 3</a:t>
            </a:r>
          </a:p>
        </p:txBody>
      </p:sp>
      <p:sp>
        <p:nvSpPr>
          <p:cNvPr id="769" name="Shape 769"/>
          <p:cNvSpPr txBox="1">
            <a:spLocks noGrp="1"/>
          </p:cNvSpPr>
          <p:nvPr>
            <p:ph type="body" idx="1"/>
          </p:nvPr>
        </p:nvSpPr>
        <p:spPr>
          <a:xfrm>
            <a:off x="539552" y="709066"/>
            <a:ext cx="8236500" cy="4569300"/>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מטוס הנע במהירות קבועה v פונה במסלול מעגלי שרדיוסו R. </a:t>
            </a:r>
          </a:p>
          <a:p>
            <a:pPr marL="342900" marR="0" lvl="0" indent="-342900" algn="r" rtl="1">
              <a:spcBef>
                <a:spcPts val="320"/>
              </a:spcBef>
              <a:spcAft>
                <a:spcPts val="0"/>
              </a:spcAft>
              <a:buClr>
                <a:srgbClr val="E36C09"/>
              </a:buClr>
              <a:buSzPct val="110000"/>
              <a:buFont typeface="Questrial"/>
              <a:buAutoNum type="arabicPeriod"/>
            </a:pPr>
            <a:r>
              <a:rPr lang="x-none" sz="1600" b="0" i="0" u="none" strike="noStrike" cap="none">
                <a:solidFill>
                  <a:schemeClr val="dk1"/>
                </a:solidFill>
                <a:latin typeface="Arial"/>
                <a:ea typeface="Arial"/>
                <a:cs typeface="Arial"/>
                <a:sym typeface="Arial"/>
              </a:rPr>
              <a:t>בטאו באמצעות v, R, g את זווית ההטיה של הכנפיים, הנדרשת על מנת לבצע את הפניה.</a:t>
            </a:r>
          </a:p>
          <a:p>
            <a:pPr marL="342900" marR="0" lvl="0" indent="-342900" algn="r" rtl="1">
              <a:spcBef>
                <a:spcPts val="320"/>
              </a:spcBef>
              <a:spcAft>
                <a:spcPts val="0"/>
              </a:spcAft>
              <a:buClr>
                <a:srgbClr val="E36C09"/>
              </a:buClr>
              <a:buSzPct val="110000"/>
              <a:buFont typeface="Questrial"/>
              <a:buAutoNum type="arabicPeriod"/>
            </a:pPr>
            <a:r>
              <a:rPr lang="x-none" sz="1600" b="0" i="0" u="none" strike="noStrike" cap="none">
                <a:solidFill>
                  <a:schemeClr val="dk1"/>
                </a:solidFill>
                <a:latin typeface="Arial"/>
                <a:ea typeface="Arial"/>
                <a:cs typeface="Arial"/>
                <a:sym typeface="Arial"/>
              </a:rPr>
              <a:t>חשבו את הזווית עבור הנתונים הבאים: v=60m/s, R=1km.</a:t>
            </a:r>
          </a:p>
          <a:p>
            <a:pPr marL="342900" marR="0" lvl="0" indent="-3429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342900" marR="0" lvl="0" indent="-342900" algn="r" rtl="1">
              <a:spcBef>
                <a:spcPts val="320"/>
              </a:spcBef>
              <a:buClr>
                <a:srgbClr val="E36C09"/>
              </a:buClr>
              <a:buSzPct val="110000"/>
              <a:buFont typeface="Questrial"/>
              <a:buNone/>
            </a:pPr>
            <a:endParaRPr sz="1600" b="0" i="0" u="none" strike="noStrike" cap="none">
              <a:solidFill>
                <a:schemeClr val="dk1"/>
              </a:solidFill>
              <a:latin typeface="Arial"/>
              <a:ea typeface="Arial"/>
              <a:cs typeface="Arial"/>
              <a:sym typeface="Arial"/>
            </a:endParaRPr>
          </a:p>
        </p:txBody>
      </p:sp>
      <p:pic>
        <p:nvPicPr>
          <p:cNvPr id="770" name="Shape 770"/>
          <p:cNvPicPr preferRelativeResize="0"/>
          <p:nvPr/>
        </p:nvPicPr>
        <p:blipFill rotWithShape="1">
          <a:blip r:embed="rId3">
            <a:alphaModFix/>
          </a:blip>
          <a:srcRect/>
          <a:stretch/>
        </p:blipFill>
        <p:spPr>
          <a:xfrm>
            <a:off x="2576513" y="2463800"/>
            <a:ext cx="5062500" cy="17514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Shape 775"/>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פתרון 3</a:t>
            </a:r>
          </a:p>
        </p:txBody>
      </p:sp>
      <p:pic>
        <p:nvPicPr>
          <p:cNvPr id="776" name="Shape 776"/>
          <p:cNvPicPr preferRelativeResize="0"/>
          <p:nvPr/>
        </p:nvPicPr>
        <p:blipFill rotWithShape="1">
          <a:blip r:embed="rId3">
            <a:alphaModFix/>
          </a:blip>
          <a:srcRect/>
          <a:stretch/>
        </p:blipFill>
        <p:spPr>
          <a:xfrm>
            <a:off x="425450" y="2832100"/>
            <a:ext cx="3199800" cy="2583000"/>
          </a:xfrm>
          <a:prstGeom prst="rect">
            <a:avLst/>
          </a:prstGeom>
          <a:noFill/>
          <a:ln>
            <a:noFill/>
          </a:ln>
        </p:spPr>
      </p:pic>
      <p:sp>
        <p:nvSpPr>
          <p:cNvPr id="777" name="Shape 777"/>
          <p:cNvSpPr txBox="1">
            <a:spLocks noGrp="1"/>
          </p:cNvSpPr>
          <p:nvPr>
            <p:ph type="body" idx="1"/>
          </p:nvPr>
        </p:nvSpPr>
        <p:spPr>
          <a:xfrm>
            <a:off x="152400" y="709066"/>
            <a:ext cx="8623800" cy="4569300"/>
          </a:xfrm>
          <a:prstGeom prst="rect">
            <a:avLst/>
          </a:prstGeom>
          <a:noFill/>
          <a:ln>
            <a:noFill/>
          </a:ln>
        </p:spPr>
        <p:txBody>
          <a:bodyPr lIns="91425" tIns="45700" rIns="91425" bIns="45700" anchor="t" anchorCtr="0">
            <a:noAutofit/>
          </a:bodyPr>
          <a:lstStyle/>
          <a:p>
            <a:pPr marL="342900" marR="0" lvl="0" indent="-342900" algn="r" rtl="1">
              <a:spcBef>
                <a:spcPts val="0"/>
              </a:spcBef>
              <a:spcAft>
                <a:spcPts val="0"/>
              </a:spcAft>
              <a:buClr>
                <a:srgbClr val="E36C09"/>
              </a:buClr>
              <a:buSzPct val="110000"/>
              <a:buFont typeface="Questrial"/>
              <a:buAutoNum type="arabicPeriod"/>
            </a:pPr>
            <a:r>
              <a:rPr lang="x-none" sz="1600" b="0" i="0" u="none" strike="noStrike" cap="none">
                <a:solidFill>
                  <a:schemeClr val="dk1"/>
                </a:solidFill>
                <a:latin typeface="Arial"/>
                <a:ea typeface="Arial"/>
                <a:cs typeface="Arial"/>
                <a:sym typeface="Arial"/>
              </a:rPr>
              <a:t>בטאו באמצעות v, R, g את זווית ההטיה של הכנפיים, הנדרשת על מנת לבצע את הפנייה.</a:t>
            </a:r>
          </a:p>
          <a:p>
            <a:pPr marL="266700" marR="0" lvl="0" indent="-266700" algn="r" rtl="1">
              <a:spcBef>
                <a:spcPts val="32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נסמן את הכוחות הפועלים על הגוף (כוח העילוי פועל בניצב לכנפיים).</a:t>
            </a:r>
          </a:p>
          <a:p>
            <a:pPr marL="266700" marR="0" lvl="0" indent="-266700" algn="r" rtl="1">
              <a:spcBef>
                <a:spcPts val="32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משיקולי שיווי משקל בציר y, ועל פי התרשים נקבל:</a:t>
            </a: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הכוח הפועל על המטוס בכיוון מרכז התנועה (הכוח הצנטריפטלי):</a:t>
            </a: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נחלק את המשוואה השנייה בראשונה:</a:t>
            </a: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בדומה לתוצאה עבור מטוטלת קונית</a:t>
            </a:r>
          </a:p>
          <a:p>
            <a:pPr marL="266700" marR="0" lvl="0" indent="-266700" algn="r" rtl="1">
              <a:spcBef>
                <a:spcPts val="320"/>
              </a:spcBef>
              <a:buClr>
                <a:srgbClr val="E36C09"/>
              </a:buClr>
              <a:buSzPct val="110000"/>
              <a:buFont typeface="Questrial"/>
              <a:buNone/>
            </a:pPr>
            <a:endParaRPr sz="1600" b="0" i="0" u="none" strike="noStrike" cap="none">
              <a:solidFill>
                <a:schemeClr val="dk1"/>
              </a:solidFill>
              <a:latin typeface="Arial"/>
              <a:ea typeface="Arial"/>
              <a:cs typeface="Arial"/>
              <a:sym typeface="Arial"/>
            </a:endParaRPr>
          </a:p>
        </p:txBody>
      </p:sp>
      <p:pic>
        <p:nvPicPr>
          <p:cNvPr id="778" name="Shape 778"/>
          <p:cNvPicPr preferRelativeResize="0"/>
          <p:nvPr/>
        </p:nvPicPr>
        <p:blipFill rotWithShape="1">
          <a:blip r:embed="rId4">
            <a:alphaModFix/>
          </a:blip>
          <a:srcRect/>
          <a:stretch/>
        </p:blipFill>
        <p:spPr>
          <a:xfrm>
            <a:off x="5511800" y="1771650"/>
            <a:ext cx="1276200" cy="311100"/>
          </a:xfrm>
          <a:prstGeom prst="rect">
            <a:avLst/>
          </a:prstGeom>
          <a:noFill/>
          <a:ln>
            <a:noFill/>
          </a:ln>
        </p:spPr>
      </p:pic>
      <p:pic>
        <p:nvPicPr>
          <p:cNvPr id="779" name="Shape 779"/>
          <p:cNvPicPr preferRelativeResize="0"/>
          <p:nvPr/>
        </p:nvPicPr>
        <p:blipFill rotWithShape="1">
          <a:blip r:embed="rId5">
            <a:alphaModFix/>
          </a:blip>
          <a:srcRect/>
          <a:stretch/>
        </p:blipFill>
        <p:spPr>
          <a:xfrm>
            <a:off x="5578475" y="3527425"/>
            <a:ext cx="1093800" cy="674700"/>
          </a:xfrm>
          <a:prstGeom prst="rect">
            <a:avLst/>
          </a:prstGeom>
          <a:noFill/>
          <a:ln>
            <a:noFill/>
          </a:ln>
        </p:spPr>
      </p:pic>
      <p:pic>
        <p:nvPicPr>
          <p:cNvPr id="780" name="Shape 780"/>
          <p:cNvPicPr preferRelativeResize="0"/>
          <p:nvPr/>
        </p:nvPicPr>
        <p:blipFill rotWithShape="1">
          <a:blip r:embed="rId6">
            <a:alphaModFix/>
          </a:blip>
          <a:srcRect/>
          <a:stretch/>
        </p:blipFill>
        <p:spPr>
          <a:xfrm>
            <a:off x="5487987" y="2499518"/>
            <a:ext cx="1222500" cy="5637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Shape 785"/>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פתרון 3 המשך</a:t>
            </a:r>
          </a:p>
        </p:txBody>
      </p:sp>
      <p:sp>
        <p:nvSpPr>
          <p:cNvPr id="786" name="Shape 786"/>
          <p:cNvSpPr txBox="1">
            <a:spLocks noGrp="1"/>
          </p:cNvSpPr>
          <p:nvPr>
            <p:ph type="body" idx="1"/>
          </p:nvPr>
        </p:nvSpPr>
        <p:spPr>
          <a:xfrm>
            <a:off x="539552" y="709066"/>
            <a:ext cx="8236500" cy="4569300"/>
          </a:xfrm>
          <a:prstGeom prst="rect">
            <a:avLst/>
          </a:prstGeom>
          <a:noFill/>
          <a:ln>
            <a:noFill/>
          </a:ln>
        </p:spPr>
        <p:txBody>
          <a:bodyPr lIns="91425" tIns="45700" rIns="91425" bIns="45700" anchor="t" anchorCtr="0">
            <a:noAutofit/>
          </a:bodyPr>
          <a:lstStyle/>
          <a:p>
            <a:pPr marL="342900" marR="0" lvl="0" indent="-342900" algn="r" rtl="1">
              <a:spcBef>
                <a:spcPts val="0"/>
              </a:spcBef>
              <a:buClr>
                <a:srgbClr val="E36C09"/>
              </a:buClr>
              <a:buSzPct val="110000"/>
              <a:buFont typeface="Questrial"/>
              <a:buAutoNum type="arabicPeriod" startAt="2"/>
            </a:pPr>
            <a:r>
              <a:rPr lang="x-none" sz="1600" b="0" i="0" u="none" strike="noStrike" cap="none">
                <a:solidFill>
                  <a:schemeClr val="dk1"/>
                </a:solidFill>
                <a:latin typeface="Arial"/>
                <a:ea typeface="Arial"/>
                <a:cs typeface="Arial"/>
                <a:sym typeface="Arial"/>
              </a:rPr>
              <a:t>חשבו את הזווית עבור הנתונים הבאים: v=60m/s, R=1km.</a:t>
            </a:r>
          </a:p>
        </p:txBody>
      </p:sp>
      <p:pic>
        <p:nvPicPr>
          <p:cNvPr id="787" name="Shape 787"/>
          <p:cNvPicPr preferRelativeResize="0"/>
          <p:nvPr/>
        </p:nvPicPr>
        <p:blipFill rotWithShape="1">
          <a:blip r:embed="rId3">
            <a:alphaModFix/>
          </a:blip>
          <a:srcRect/>
          <a:stretch/>
        </p:blipFill>
        <p:spPr>
          <a:xfrm>
            <a:off x="3640137" y="1349375"/>
            <a:ext cx="2789100" cy="10272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Shape 792"/>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תרגיל 5</a:t>
            </a:r>
          </a:p>
        </p:txBody>
      </p:sp>
      <p:sp>
        <p:nvSpPr>
          <p:cNvPr id="793" name="Shape 793"/>
          <p:cNvSpPr txBox="1">
            <a:spLocks noGrp="1"/>
          </p:cNvSpPr>
          <p:nvPr>
            <p:ph type="body" idx="1"/>
          </p:nvPr>
        </p:nvSpPr>
        <p:spPr>
          <a:xfrm>
            <a:off x="142875" y="709066"/>
            <a:ext cx="8633100" cy="5101200"/>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שולחן עגול מסתובב סביב ציר העובר במרכזו. </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עגלה (שמסתה m) נמצאת על מסילה, הקבועה לאורך רדיוס השולחן, כך שהעגלה יכולה לנוע רק לאורך המסילה </a:t>
            </a:r>
            <a:r>
              <a:rPr lang="x-none" sz="1600" b="0" i="0" u="sng" strike="noStrike" cap="none">
                <a:solidFill>
                  <a:schemeClr val="dk1"/>
                </a:solidFill>
                <a:latin typeface="Arial"/>
                <a:ea typeface="Arial"/>
                <a:cs typeface="Arial"/>
                <a:sym typeface="Arial"/>
              </a:rPr>
              <a:t>ללא חיכוך. </a:t>
            </a:r>
            <a:br>
              <a:rPr lang="x-none" sz="1600" b="0" i="0" u="sng"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העגלה קשורה לקפיץ, הקשור למרכז השולחן (ראה תרשים).</a:t>
            </a:r>
          </a:p>
          <a:p>
            <a:pPr marL="0" marR="0" lvl="0" indent="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0" marR="0" lvl="0" indent="0" algn="r" rtl="1">
              <a:spcBef>
                <a:spcPts val="32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לקפיץ קבוע k, ואורכו l כאשר הוא אינו מתוח. </a:t>
            </a:r>
          </a:p>
          <a:p>
            <a:pPr marL="0" marR="0" lvl="0" indent="0" algn="r" rtl="1">
              <a:spcBef>
                <a:spcPts val="32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מסובבים את השולחן בתדירות של f סיבובים לשנייה.</a:t>
            </a:r>
          </a:p>
          <a:p>
            <a:pPr marL="0" marR="0" lvl="0" indent="0" algn="r" rtl="1">
              <a:spcBef>
                <a:spcPts val="320"/>
              </a:spcBef>
              <a:spcAft>
                <a:spcPts val="0"/>
              </a:spcAft>
              <a:buClr>
                <a:srgbClr val="E36C09"/>
              </a:buClr>
              <a:buSzPct val="25000"/>
              <a:buFont typeface="Questrial"/>
              <a:buNone/>
            </a:pPr>
            <a:r>
              <a:rPr lang="x-none" sz="1600" b="0" i="0" u="none" strike="noStrike" cap="none">
                <a:solidFill>
                  <a:schemeClr val="dk1"/>
                </a:solidFill>
                <a:latin typeface="Arial"/>
                <a:ea typeface="Arial"/>
                <a:cs typeface="Arial"/>
                <a:sym typeface="Arial"/>
              </a:rPr>
              <a:t>העגלה מסתובבת עם השולחן במרחק  rממרכזו. התייחסו לעגלה כאל גוף נקודתי.</a:t>
            </a:r>
          </a:p>
          <a:p>
            <a:pPr marL="0" marR="0" lvl="0" indent="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342900" marR="0" lvl="0" indent="-342900" algn="r" rtl="1">
              <a:spcBef>
                <a:spcPts val="320"/>
              </a:spcBef>
              <a:spcAft>
                <a:spcPts val="0"/>
              </a:spcAft>
              <a:buClr>
                <a:srgbClr val="E36C09"/>
              </a:buClr>
              <a:buSzPct val="110000"/>
              <a:buFont typeface="Questrial"/>
              <a:buAutoNum type="arabicPeriod"/>
            </a:pPr>
            <a:r>
              <a:rPr lang="x-none" sz="1600" b="0" i="0" u="none" strike="noStrike" cap="none">
                <a:solidFill>
                  <a:schemeClr val="dk1"/>
                </a:solidFill>
                <a:latin typeface="Arial"/>
                <a:ea typeface="Arial"/>
                <a:cs typeface="Arial"/>
                <a:sym typeface="Arial"/>
              </a:rPr>
              <a:t>בטאו את רדיוס הסיבוב  rשל העגלה באמצעות הנתונים שבשאלה.</a:t>
            </a:r>
          </a:p>
          <a:p>
            <a:pPr marL="342900" marR="0" lvl="0" indent="-342900" algn="r" rtl="1">
              <a:spcBef>
                <a:spcPts val="320"/>
              </a:spcBef>
              <a:spcAft>
                <a:spcPts val="0"/>
              </a:spcAft>
              <a:buClr>
                <a:srgbClr val="E36C09"/>
              </a:buClr>
              <a:buSzPct val="110000"/>
              <a:buFont typeface="Questrial"/>
              <a:buAutoNum type="arabicPeriod"/>
            </a:pPr>
            <a:r>
              <a:rPr lang="x-none" sz="1600" b="0" i="0" u="none" strike="noStrike" cap="none">
                <a:solidFill>
                  <a:schemeClr val="dk1"/>
                </a:solidFill>
                <a:latin typeface="Arial"/>
                <a:ea typeface="Arial"/>
                <a:cs typeface="Arial"/>
                <a:sym typeface="Arial"/>
              </a:rPr>
              <a:t>האם לביטוי שמצאתם בסעיף 1 יש משמעות פיסיקלית בכל תדירות סיבוב? </a:t>
            </a:r>
            <a:r>
              <a:rPr lang="x-none" sz="1600" b="0" i="0" u="sng" strike="noStrike" cap="none">
                <a:solidFill>
                  <a:schemeClr val="dk1"/>
                </a:solidFill>
                <a:latin typeface="Arial"/>
                <a:ea typeface="Arial"/>
                <a:cs typeface="Arial"/>
                <a:sym typeface="Arial"/>
              </a:rPr>
              <a:t>נמקו.</a:t>
            </a:r>
            <a:r>
              <a:rPr lang="x-none" sz="1600" b="0" i="0" u="none" strike="noStrike" cap="none">
                <a:solidFill>
                  <a:schemeClr val="dk1"/>
                </a:solidFill>
                <a:latin typeface="Arial"/>
                <a:ea typeface="Arial"/>
                <a:cs typeface="Arial"/>
                <a:sym typeface="Arial"/>
              </a:rPr>
              <a:t> </a:t>
            </a:r>
          </a:p>
          <a:p>
            <a:pPr marL="342900" marR="0" lvl="0" indent="-342900" algn="r" rtl="1">
              <a:spcBef>
                <a:spcPts val="320"/>
              </a:spcBef>
              <a:spcAft>
                <a:spcPts val="0"/>
              </a:spcAft>
              <a:buClr>
                <a:srgbClr val="E36C09"/>
              </a:buClr>
              <a:buSzPct val="110000"/>
              <a:buFont typeface="Questrial"/>
              <a:buAutoNum type="arabicPeriod"/>
            </a:pPr>
            <a:r>
              <a:rPr lang="x-none" sz="1600" b="0" i="0" u="none" strike="noStrike" cap="none">
                <a:solidFill>
                  <a:schemeClr val="dk1"/>
                </a:solidFill>
                <a:latin typeface="Arial"/>
                <a:ea typeface="Arial"/>
                <a:cs typeface="Arial"/>
                <a:sym typeface="Arial"/>
              </a:rPr>
              <a:t>קוטר השולחן 2.5 מטר, האורך ההתחלתי של הקפיץ 25 ס"מ, קבוע הקפיץ 60 ניוטון/מטר ומסת העגלה 2.4 ק"ג. באיזה תדירות (מינימלית) יש לסובב את השולחן, כדי שהעגלה תיפול ממנו?</a:t>
            </a:r>
          </a:p>
          <a:p>
            <a:pPr marL="342900" marR="0" lvl="0" indent="-342900" algn="r" rtl="1">
              <a:spcBef>
                <a:spcPts val="320"/>
              </a:spcBef>
              <a:buClr>
                <a:srgbClr val="E36C09"/>
              </a:buClr>
              <a:buSzPct val="110000"/>
              <a:buFont typeface="Questrial"/>
              <a:buNone/>
            </a:pPr>
            <a:endParaRPr sz="1600" b="0" i="0" u="none" strike="noStrike" cap="none">
              <a:solidFill>
                <a:schemeClr val="dk1"/>
              </a:solidFill>
              <a:latin typeface="Arial"/>
              <a:ea typeface="Arial"/>
              <a:cs typeface="Arial"/>
              <a:sym typeface="Arial"/>
            </a:endParaRPr>
          </a:p>
        </p:txBody>
      </p:sp>
      <p:pic>
        <p:nvPicPr>
          <p:cNvPr id="794" name="Shape 794"/>
          <p:cNvPicPr preferRelativeResize="0"/>
          <p:nvPr/>
        </p:nvPicPr>
        <p:blipFill rotWithShape="1">
          <a:blip r:embed="rId3">
            <a:alphaModFix/>
          </a:blip>
          <a:srcRect/>
          <a:stretch/>
        </p:blipFill>
        <p:spPr>
          <a:xfrm>
            <a:off x="544512" y="1724025"/>
            <a:ext cx="3591000" cy="9717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Shape 799"/>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פתרון 5</a:t>
            </a:r>
          </a:p>
        </p:txBody>
      </p:sp>
      <p:sp>
        <p:nvSpPr>
          <p:cNvPr id="800" name="Shape 800"/>
          <p:cNvSpPr txBox="1">
            <a:spLocks noGrp="1"/>
          </p:cNvSpPr>
          <p:nvPr>
            <p:ph type="body" idx="1"/>
          </p:nvPr>
        </p:nvSpPr>
        <p:spPr>
          <a:xfrm>
            <a:off x="114301" y="709066"/>
            <a:ext cx="8839200" cy="5034600"/>
          </a:xfrm>
          <a:prstGeom prst="rect">
            <a:avLst/>
          </a:prstGeom>
          <a:noFill/>
          <a:ln>
            <a:noFill/>
          </a:ln>
        </p:spPr>
        <p:txBody>
          <a:bodyPr lIns="91425" tIns="45700" rIns="91425" bIns="45700" anchor="t" anchorCtr="0">
            <a:noAutofit/>
          </a:bodyPr>
          <a:lstStyle/>
          <a:p>
            <a:pPr marL="342900" marR="0" lvl="0" indent="-342900" algn="r" rtl="1">
              <a:spcBef>
                <a:spcPts val="0"/>
              </a:spcBef>
              <a:spcAft>
                <a:spcPts val="0"/>
              </a:spcAft>
              <a:buClr>
                <a:srgbClr val="E36C09"/>
              </a:buClr>
              <a:buSzPct val="110000"/>
              <a:buFont typeface="Questrial"/>
              <a:buAutoNum type="arabicPeriod"/>
            </a:pPr>
            <a:r>
              <a:rPr lang="x-none" sz="1600" b="0" i="0" u="none" strike="noStrike" cap="none">
                <a:solidFill>
                  <a:schemeClr val="dk1"/>
                </a:solidFill>
                <a:latin typeface="Arial"/>
                <a:ea typeface="Arial"/>
                <a:cs typeface="Arial"/>
                <a:sym typeface="Arial"/>
              </a:rPr>
              <a:t>בטאו את רדיוס הסיבוב  rשל העגלה באמצעות הנתונים שבשאלה.</a:t>
            </a:r>
          </a:p>
          <a:p>
            <a:pPr marL="266700" marR="0" lvl="0" indent="-266700" algn="r" rtl="1">
              <a:spcBef>
                <a:spcPts val="32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על פי החוק השני של ניוטון:</a:t>
            </a: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0" marR="0" lvl="0" indent="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שימו לב כי מידת ההתארכות של הקפיץ שווה להפרש בין רדיוס הסיבוב של המסה (r) לבין האורך הרפוי של הקפיץ (l).</a:t>
            </a: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buClr>
                <a:srgbClr val="E36C09"/>
              </a:buClr>
              <a:buSzPct val="110000"/>
              <a:buFont typeface="Questrial"/>
              <a:buNone/>
            </a:pPr>
            <a:endParaRPr sz="1600" b="0" i="0" u="none" strike="noStrike" cap="none">
              <a:solidFill>
                <a:schemeClr val="dk1"/>
              </a:solidFill>
              <a:latin typeface="Arial"/>
              <a:ea typeface="Arial"/>
              <a:cs typeface="Arial"/>
              <a:sym typeface="Arial"/>
            </a:endParaRPr>
          </a:p>
        </p:txBody>
      </p:sp>
      <p:sp>
        <p:nvSpPr>
          <p:cNvPr id="801" name="Shape 801"/>
          <p:cNvSpPr/>
          <p:nvPr/>
        </p:nvSpPr>
        <p:spPr>
          <a:xfrm>
            <a:off x="0" y="0"/>
            <a:ext cx="9144000" cy="0"/>
          </a:xfrm>
          <a:prstGeom prst="rect">
            <a:avLst/>
          </a:prstGeom>
          <a:noFill/>
          <a:ln>
            <a:noFill/>
          </a:ln>
        </p:spPr>
        <p:txBody>
          <a:bodyPr lIns="91425" tIns="45700" rIns="91425" bIns="45700" anchor="ctr" anchorCtr="0">
            <a:noAutofit/>
          </a:bodyPr>
          <a:lstStyle/>
          <a:p>
            <a:pPr marL="0" marR="0" lvl="0" indent="0" algn="r" rtl="1">
              <a:spcBef>
                <a:spcPts val="0"/>
              </a:spcBef>
              <a:buNone/>
            </a:pPr>
            <a:endParaRPr sz="1800">
              <a:solidFill>
                <a:schemeClr val="dk1"/>
              </a:solidFill>
              <a:latin typeface="Questrial"/>
              <a:ea typeface="Questrial"/>
              <a:cs typeface="Questrial"/>
              <a:sym typeface="Questrial"/>
            </a:endParaRPr>
          </a:p>
        </p:txBody>
      </p:sp>
      <p:pic>
        <p:nvPicPr>
          <p:cNvPr id="802" name="Shape 802"/>
          <p:cNvPicPr preferRelativeResize="0"/>
          <p:nvPr/>
        </p:nvPicPr>
        <p:blipFill rotWithShape="1">
          <a:blip r:embed="rId3">
            <a:alphaModFix/>
          </a:blip>
          <a:srcRect/>
          <a:stretch/>
        </p:blipFill>
        <p:spPr>
          <a:xfrm>
            <a:off x="2647950" y="1541462"/>
            <a:ext cx="4367100" cy="2162100"/>
          </a:xfrm>
          <a:prstGeom prst="rect">
            <a:avLst/>
          </a:prstGeom>
          <a:noFill/>
          <a:ln>
            <a:noFill/>
          </a:ln>
        </p:spPr>
      </p:pic>
      <p:sp>
        <p:nvSpPr>
          <p:cNvPr id="803" name="Shape 803"/>
          <p:cNvSpPr/>
          <p:nvPr/>
        </p:nvSpPr>
        <p:spPr>
          <a:xfrm>
            <a:off x="0" y="965200"/>
            <a:ext cx="9144000" cy="0"/>
          </a:xfrm>
          <a:prstGeom prst="rect">
            <a:avLst/>
          </a:prstGeom>
          <a:noFill/>
          <a:ln>
            <a:noFill/>
          </a:ln>
        </p:spPr>
        <p:txBody>
          <a:bodyPr lIns="91425" tIns="45700" rIns="91425" bIns="45700" anchor="ctr" anchorCtr="0">
            <a:noAutofit/>
          </a:bodyPr>
          <a:lstStyle/>
          <a:p>
            <a:pPr marL="0" marR="0" lvl="0" indent="0" algn="r" rtl="1">
              <a:spcBef>
                <a:spcPts val="0"/>
              </a:spcBef>
              <a:buNone/>
            </a:pPr>
            <a:endParaRPr sz="1800">
              <a:solidFill>
                <a:schemeClr val="dk1"/>
              </a:solidFill>
              <a:latin typeface="Questrial"/>
              <a:ea typeface="Questrial"/>
              <a:cs typeface="Questrial"/>
              <a:sym typeface="Quest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Shape 808"/>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פתרון 5 המשך</a:t>
            </a:r>
          </a:p>
        </p:txBody>
      </p:sp>
      <p:sp>
        <p:nvSpPr>
          <p:cNvPr id="809" name="Shape 809"/>
          <p:cNvSpPr txBox="1">
            <a:spLocks noGrp="1"/>
          </p:cNvSpPr>
          <p:nvPr>
            <p:ph type="body" idx="1"/>
          </p:nvPr>
        </p:nvSpPr>
        <p:spPr>
          <a:xfrm>
            <a:off x="539552" y="709066"/>
            <a:ext cx="8236500" cy="4569300"/>
          </a:xfrm>
          <a:prstGeom prst="rect">
            <a:avLst/>
          </a:prstGeom>
          <a:noFill/>
          <a:ln>
            <a:noFill/>
          </a:ln>
        </p:spPr>
        <p:txBody>
          <a:bodyPr lIns="91425" tIns="45700" rIns="91425" bIns="45700" anchor="t" anchorCtr="0">
            <a:noAutofit/>
          </a:bodyPr>
          <a:lstStyle/>
          <a:p>
            <a:pPr marL="342900" marR="0" lvl="0" indent="-342900" algn="r" rtl="1">
              <a:spcBef>
                <a:spcPts val="0"/>
              </a:spcBef>
              <a:spcAft>
                <a:spcPts val="0"/>
              </a:spcAft>
              <a:buClr>
                <a:srgbClr val="E36C09"/>
              </a:buClr>
              <a:buSzPct val="110000"/>
              <a:buFont typeface="Questrial"/>
              <a:buAutoNum type="arabicPeriod" startAt="2"/>
            </a:pPr>
            <a:r>
              <a:rPr lang="x-none" sz="1600" b="0" i="0" u="none" strike="noStrike" cap="none">
                <a:solidFill>
                  <a:schemeClr val="dk1"/>
                </a:solidFill>
                <a:latin typeface="Arial"/>
                <a:ea typeface="Arial"/>
                <a:cs typeface="Arial"/>
                <a:sym typeface="Arial"/>
              </a:rPr>
              <a:t>האם לביטוי שמצאתם בסעיף 1 יש משמעות פיסיקלית בכל תדירות סיבוב? </a:t>
            </a:r>
            <a:r>
              <a:rPr lang="x-none" sz="1600" b="0" i="0" u="sng" strike="noStrike" cap="none">
                <a:solidFill>
                  <a:schemeClr val="dk1"/>
                </a:solidFill>
                <a:latin typeface="Arial"/>
                <a:ea typeface="Arial"/>
                <a:cs typeface="Arial"/>
                <a:sym typeface="Arial"/>
              </a:rPr>
              <a:t>נמק.</a:t>
            </a:r>
            <a:r>
              <a:rPr lang="x-none" sz="1600" b="0" i="0" u="none" strike="noStrike" cap="none">
                <a:solidFill>
                  <a:schemeClr val="dk1"/>
                </a:solidFill>
                <a:latin typeface="Arial"/>
                <a:ea typeface="Arial"/>
                <a:cs typeface="Arial"/>
                <a:sym typeface="Arial"/>
              </a:rPr>
              <a:t> </a:t>
            </a:r>
          </a:p>
          <a:p>
            <a:pPr marL="0" marR="0" lvl="0" indent="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spcAft>
                <a:spcPts val="0"/>
              </a:spcAft>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לא; לביטוי זה אין משמעות במקרים הבאים:</a:t>
            </a:r>
          </a:p>
          <a:p>
            <a:pPr marL="266700" marR="0" lvl="0" indent="-266700" algn="r" rtl="1">
              <a:spcBef>
                <a:spcPts val="320"/>
              </a:spcBef>
              <a:spcAft>
                <a:spcPts val="0"/>
              </a:spcAft>
              <a:buClr>
                <a:srgbClr val="E36C09"/>
              </a:buClr>
              <a:buSzPct val="110000"/>
              <a:buFont typeface="Questrial"/>
              <a:buNone/>
            </a:pPr>
            <a:endParaRPr sz="1600" b="0" i="0" u="none" strike="noStrike" cap="none">
              <a:solidFill>
                <a:schemeClr val="dk1"/>
              </a:solidFill>
              <a:latin typeface="Arial"/>
              <a:ea typeface="Arial"/>
              <a:cs typeface="Arial"/>
              <a:sym typeface="Arial"/>
            </a:endParaRPr>
          </a:p>
          <a:p>
            <a:pPr marL="342900" marR="0" lvl="0" indent="-342900" algn="r" rtl="1">
              <a:spcBef>
                <a:spcPts val="320"/>
              </a:spcBef>
              <a:spcAft>
                <a:spcPts val="0"/>
              </a:spcAft>
              <a:buClr>
                <a:srgbClr val="E36C09"/>
              </a:buClr>
              <a:buSzPct val="110000"/>
              <a:buFont typeface="Questrial"/>
              <a:buAutoNum type="arabicPeriod"/>
            </a:pPr>
            <a:r>
              <a:rPr lang="x-none" sz="1600" b="0" i="0" u="none" strike="noStrike" cap="none">
                <a:solidFill>
                  <a:schemeClr val="dk1"/>
                </a:solidFill>
                <a:latin typeface="Arial"/>
                <a:ea typeface="Arial"/>
                <a:cs typeface="Arial"/>
                <a:sym typeface="Arial"/>
              </a:rPr>
              <a:t>המכנה מתאפס או שלילי:</a:t>
            </a:r>
          </a:p>
          <a:p>
            <a:pPr marL="342900" marR="0" lvl="0" indent="-342900" algn="r" rtl="1">
              <a:spcBef>
                <a:spcPts val="320"/>
              </a:spcBef>
              <a:spcAft>
                <a:spcPts val="0"/>
              </a:spcAft>
              <a:buClr>
                <a:srgbClr val="E36C09"/>
              </a:buClr>
              <a:buSzPct val="110000"/>
              <a:buFont typeface="Questrial"/>
              <a:buAutoNum type="arabicPeriod"/>
            </a:pPr>
            <a:r>
              <a:rPr lang="x-none" sz="1600" b="0" i="0" u="none" strike="noStrike" cap="none">
                <a:solidFill>
                  <a:schemeClr val="dk1"/>
                </a:solidFill>
                <a:latin typeface="Arial"/>
                <a:ea typeface="Arial"/>
                <a:cs typeface="Arial"/>
                <a:sym typeface="Arial"/>
              </a:rPr>
              <a:t>הקפיץ יוצא מתחום האלסטיות</a:t>
            </a:r>
          </a:p>
          <a:p>
            <a:pPr marL="342900" marR="0" lvl="0" indent="-342900" algn="r" rtl="1">
              <a:spcBef>
                <a:spcPts val="320"/>
              </a:spcBef>
              <a:buClr>
                <a:srgbClr val="E36C09"/>
              </a:buClr>
              <a:buSzPct val="110000"/>
              <a:buFont typeface="Questrial"/>
              <a:buAutoNum type="arabicPeriod"/>
            </a:pPr>
            <a:r>
              <a:rPr lang="x-none" sz="1600" b="0" i="0" u="none" strike="noStrike" cap="none">
                <a:solidFill>
                  <a:schemeClr val="dk1"/>
                </a:solidFill>
                <a:latin typeface="Arial"/>
                <a:ea typeface="Arial"/>
                <a:cs typeface="Arial"/>
                <a:sym typeface="Arial"/>
              </a:rPr>
              <a:t>הקרונית נופלת מהשולחן.</a:t>
            </a:r>
          </a:p>
        </p:txBody>
      </p:sp>
      <p:sp>
        <p:nvSpPr>
          <p:cNvPr id="810" name="Shape 810"/>
          <p:cNvSpPr/>
          <p:nvPr/>
        </p:nvSpPr>
        <p:spPr>
          <a:xfrm>
            <a:off x="0" y="0"/>
            <a:ext cx="9144000" cy="0"/>
          </a:xfrm>
          <a:prstGeom prst="rect">
            <a:avLst/>
          </a:prstGeom>
          <a:noFill/>
          <a:ln>
            <a:noFill/>
          </a:ln>
        </p:spPr>
        <p:txBody>
          <a:bodyPr lIns="91425" tIns="45700" rIns="91425" bIns="45700" anchor="ctr" anchorCtr="0">
            <a:noAutofit/>
          </a:bodyPr>
          <a:lstStyle/>
          <a:p>
            <a:pPr marL="0" marR="0" lvl="0" indent="0" algn="r" rtl="1">
              <a:spcBef>
                <a:spcPts val="0"/>
              </a:spcBef>
              <a:buNone/>
            </a:pPr>
            <a:endParaRPr sz="1800">
              <a:solidFill>
                <a:schemeClr val="dk1"/>
              </a:solidFill>
              <a:latin typeface="Questrial"/>
              <a:ea typeface="Questrial"/>
              <a:cs typeface="Questrial"/>
              <a:sym typeface="Questrial"/>
            </a:endParaRPr>
          </a:p>
        </p:txBody>
      </p:sp>
      <p:pic>
        <p:nvPicPr>
          <p:cNvPr id="811" name="Shape 811"/>
          <p:cNvPicPr preferRelativeResize="0"/>
          <p:nvPr/>
        </p:nvPicPr>
        <p:blipFill rotWithShape="1">
          <a:blip r:embed="rId3">
            <a:alphaModFix/>
          </a:blip>
          <a:srcRect/>
          <a:stretch/>
        </p:blipFill>
        <p:spPr>
          <a:xfrm>
            <a:off x="4022725" y="1764242"/>
            <a:ext cx="1949400" cy="444300"/>
          </a:xfrm>
          <a:prstGeom prst="rect">
            <a:avLst/>
          </a:prstGeom>
          <a:noFill/>
          <a:ln>
            <a:noFill/>
          </a:ln>
        </p:spPr>
      </p:pic>
      <p:sp>
        <p:nvSpPr>
          <p:cNvPr id="812" name="Shape 812"/>
          <p:cNvSpPr/>
          <p:nvPr/>
        </p:nvSpPr>
        <p:spPr>
          <a:xfrm>
            <a:off x="0" y="228600"/>
            <a:ext cx="9144000" cy="0"/>
          </a:xfrm>
          <a:prstGeom prst="rect">
            <a:avLst/>
          </a:prstGeom>
          <a:noFill/>
          <a:ln>
            <a:noFill/>
          </a:ln>
        </p:spPr>
        <p:txBody>
          <a:bodyPr lIns="91425" tIns="45700" rIns="91425" bIns="45700" anchor="ctr" anchorCtr="0">
            <a:noAutofit/>
          </a:bodyPr>
          <a:lstStyle/>
          <a:p>
            <a:pPr marL="0" marR="0" lvl="0" indent="0" algn="r" rtl="1">
              <a:spcBef>
                <a:spcPts val="0"/>
              </a:spcBef>
              <a:buNone/>
            </a:pPr>
            <a:endParaRPr sz="1800">
              <a:solidFill>
                <a:schemeClr val="dk1"/>
              </a:solidFill>
              <a:latin typeface="Questrial"/>
              <a:ea typeface="Questrial"/>
              <a:cs typeface="Questrial"/>
              <a:sym typeface="Quest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00" scaled="0"/>
        </a:gradFill>
        <a:effectLst/>
      </p:bgPr>
    </p:bg>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323850" y="260350"/>
            <a:ext cx="8229600" cy="1143000"/>
          </a:xfrm>
          <a:prstGeom prst="rect">
            <a:avLst/>
          </a:prstGeom>
          <a:gradFill>
            <a:gsLst>
              <a:gs pos="0">
                <a:srgbClr val="6A8284"/>
              </a:gs>
              <a:gs pos="29000">
                <a:srgbClr val="99BDBF"/>
              </a:gs>
              <a:gs pos="100000">
                <a:srgbClr val="B8E2E5"/>
              </a:gs>
            </a:gsLst>
            <a:lin ang="5400000" scaled="0"/>
          </a:grad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sz="4400" b="0" i="0" u="none" strike="noStrike" cap="none">
                <a:solidFill>
                  <a:srgbClr val="FFFF00"/>
                </a:solidFill>
                <a:latin typeface="Arial"/>
                <a:ea typeface="Arial"/>
                <a:cs typeface="Arial"/>
                <a:sym typeface="Arial"/>
              </a:rPr>
              <a:t>זמן מחזור ותדירות</a:t>
            </a:r>
          </a:p>
        </p:txBody>
      </p:sp>
      <p:sp>
        <p:nvSpPr>
          <p:cNvPr id="227" name="Shape 227"/>
          <p:cNvSpPr txBox="1">
            <a:spLocks noGrp="1"/>
          </p:cNvSpPr>
          <p:nvPr>
            <p:ph type="body" idx="1"/>
          </p:nvPr>
        </p:nvSpPr>
        <p:spPr>
          <a:xfrm>
            <a:off x="323850" y="1600200"/>
            <a:ext cx="8362950" cy="604664"/>
          </a:xfrm>
          <a:prstGeom prst="rect">
            <a:avLst/>
          </a:prstGeom>
          <a:noFill/>
          <a:ln>
            <a:noFill/>
          </a:ln>
        </p:spPr>
        <p:txBody>
          <a:bodyPr lIns="91425" tIns="45700" rIns="91425" bIns="45700" anchor="t" anchorCtr="0">
            <a:noAutofit/>
          </a:bodyPr>
          <a:lstStyle/>
          <a:p>
            <a:pPr marL="342900" marR="0" lvl="0" indent="-342900" algn="r" rtl="1">
              <a:spcBef>
                <a:spcPts val="0"/>
              </a:spcBef>
              <a:spcAft>
                <a:spcPts val="0"/>
              </a:spcAft>
              <a:buClr>
                <a:schemeClr val="dk1"/>
              </a:buClr>
              <a:buSzPct val="100000"/>
              <a:buFont typeface="Arial"/>
              <a:buChar char="•"/>
            </a:pPr>
            <a:r>
              <a:rPr lang="x-none" sz="3200" b="1" i="0" u="none" strike="noStrike" cap="none">
                <a:solidFill>
                  <a:schemeClr val="dk1"/>
                </a:solidFill>
                <a:latin typeface="Arial"/>
                <a:ea typeface="Arial"/>
                <a:cs typeface="Arial"/>
                <a:sym typeface="Arial"/>
              </a:rPr>
              <a:t>זמן מחזור </a:t>
            </a:r>
            <a:r>
              <a:rPr lang="x-none" sz="3200" b="0" i="0" u="none" strike="noStrike" cap="none">
                <a:solidFill>
                  <a:schemeClr val="dk1"/>
                </a:solidFill>
                <a:latin typeface="Arial"/>
                <a:ea typeface="Arial"/>
                <a:cs typeface="Arial"/>
                <a:sym typeface="Arial"/>
              </a:rPr>
              <a:t>– זמן שבו גוף משלים סיבוב אחד שלם.</a:t>
            </a:r>
          </a:p>
        </p:txBody>
      </p:sp>
      <p:sp>
        <p:nvSpPr>
          <p:cNvPr id="228" name="Shape 228"/>
          <p:cNvSpPr txBox="1"/>
          <p:nvPr/>
        </p:nvSpPr>
        <p:spPr>
          <a:xfrm>
            <a:off x="310004" y="2392768"/>
            <a:ext cx="8362950" cy="604664"/>
          </a:xfrm>
          <a:prstGeom prst="rect">
            <a:avLst/>
          </a:prstGeom>
          <a:noFill/>
          <a:ln>
            <a:noFill/>
          </a:ln>
        </p:spPr>
        <p:txBody>
          <a:bodyPr lIns="91425" tIns="45700" rIns="91425" bIns="45700" anchor="t" anchorCtr="0">
            <a:noAutofit/>
          </a:bodyPr>
          <a:lstStyle/>
          <a:p>
            <a:pPr marL="342900" marR="0" lvl="0" indent="-342900" algn="r" rtl="1">
              <a:spcBef>
                <a:spcPts val="0"/>
              </a:spcBef>
              <a:spcAft>
                <a:spcPts val="0"/>
              </a:spcAft>
              <a:buClr>
                <a:schemeClr val="dk1"/>
              </a:buClr>
              <a:buSzPct val="100000"/>
              <a:buFont typeface="Arial"/>
              <a:buChar char="•"/>
            </a:pPr>
            <a:r>
              <a:rPr lang="x-none" sz="3200" b="1">
                <a:solidFill>
                  <a:schemeClr val="dk1"/>
                </a:solidFill>
                <a:latin typeface="Arial"/>
                <a:ea typeface="Arial"/>
                <a:cs typeface="Arial"/>
                <a:sym typeface="Arial"/>
              </a:rPr>
              <a:t>תדירות</a:t>
            </a:r>
            <a:r>
              <a:rPr lang="x-none" sz="3200">
                <a:solidFill>
                  <a:schemeClr val="dk1"/>
                </a:solidFill>
                <a:latin typeface="Arial"/>
                <a:ea typeface="Arial"/>
                <a:cs typeface="Arial"/>
                <a:sym typeface="Arial"/>
              </a:rPr>
              <a:t> – כמות סיבובים ביחידת זמן (שנייה).</a:t>
            </a:r>
          </a:p>
        </p:txBody>
      </p:sp>
      <p:sp>
        <p:nvSpPr>
          <p:cNvPr id="229" name="Shape 229"/>
          <p:cNvSpPr/>
          <p:nvPr/>
        </p:nvSpPr>
        <p:spPr>
          <a:xfrm>
            <a:off x="1619671" y="4560521"/>
            <a:ext cx="1512167" cy="1103827"/>
          </a:xfrm>
          <a:prstGeom prst="rect">
            <a:avLst/>
          </a:prstGeom>
          <a:blipFill rotWithShape="1">
            <a:blip r:embed="rId3">
              <a:alphaModFix/>
            </a:blip>
            <a:stretch>
              <a:fillRect/>
            </a:stretch>
          </a:blipFill>
          <a:ln w="2857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r" rtl="1">
              <a:spcBef>
                <a:spcPts val="0"/>
              </a:spcBef>
              <a:spcAft>
                <a:spcPts val="0"/>
              </a:spcAft>
              <a:buSzPct val="25000"/>
              <a:buNone/>
            </a:pPr>
            <a:r>
              <a:rPr lang="x-none" sz="1800">
                <a:latin typeface="Arial"/>
                <a:ea typeface="Arial"/>
                <a:cs typeface="Arial"/>
                <a:sym typeface="Arial"/>
              </a:rPr>
              <a:t> </a:t>
            </a:r>
          </a:p>
        </p:txBody>
      </p:sp>
      <p:sp>
        <p:nvSpPr>
          <p:cNvPr id="230" name="Shape 230"/>
          <p:cNvSpPr/>
          <p:nvPr/>
        </p:nvSpPr>
        <p:spPr>
          <a:xfrm>
            <a:off x="6444207" y="4650032"/>
            <a:ext cx="1512167" cy="1014317"/>
          </a:xfrm>
          <a:prstGeom prst="rect">
            <a:avLst/>
          </a:prstGeom>
          <a:blipFill rotWithShape="1">
            <a:blip r:embed="rId4">
              <a:alphaModFix/>
            </a:blip>
            <a:stretch>
              <a:fillRect/>
            </a:stretch>
          </a:blipFill>
          <a:ln w="2857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r" rtl="1">
              <a:spcBef>
                <a:spcPts val="0"/>
              </a:spcBef>
              <a:spcAft>
                <a:spcPts val="0"/>
              </a:spcAft>
              <a:buSzPct val="25000"/>
              <a:buNone/>
            </a:pPr>
            <a:r>
              <a:rPr lang="x-none" sz="1800">
                <a:latin typeface="Arial"/>
                <a:ea typeface="Arial"/>
                <a:cs typeface="Arial"/>
                <a:sym typeface="Arial"/>
              </a:rPr>
              <a:t> </a:t>
            </a:r>
          </a:p>
        </p:txBody>
      </p:sp>
      <p:sp>
        <p:nvSpPr>
          <p:cNvPr id="231" name="Shape 231"/>
          <p:cNvSpPr txBox="1"/>
          <p:nvPr/>
        </p:nvSpPr>
        <p:spPr>
          <a:xfrm>
            <a:off x="2987824" y="5646148"/>
            <a:ext cx="3826768" cy="980728"/>
          </a:xfrm>
          <a:prstGeom prst="rect">
            <a:avLst/>
          </a:prstGeom>
          <a:blipFill rotWithShape="1">
            <a:blip r:embed="rId5">
              <a:alphaModFix/>
            </a:blip>
            <a:stretch>
              <a:fillRect/>
            </a:stretch>
          </a:blip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1800">
                <a:latin typeface="Arial"/>
                <a:ea typeface="Arial"/>
                <a:cs typeface="Arial"/>
                <a:sym typeface="Arial"/>
              </a:rPr>
              <a:t> </a:t>
            </a:r>
          </a:p>
        </p:txBody>
      </p:sp>
      <p:pic>
        <p:nvPicPr>
          <p:cNvPr id="232" name="Shape 232"/>
          <p:cNvPicPr preferRelativeResize="0"/>
          <p:nvPr/>
        </p:nvPicPr>
        <p:blipFill>
          <a:blip r:embed="rId6">
            <a:alphaModFix/>
          </a:blip>
          <a:stretch>
            <a:fillRect/>
          </a:stretch>
        </p:blipFill>
        <p:spPr>
          <a:xfrm>
            <a:off x="342900" y="3116975"/>
            <a:ext cx="8458200" cy="132397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Shape 817"/>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פתרון 5 המשך</a:t>
            </a:r>
          </a:p>
        </p:txBody>
      </p:sp>
      <p:sp>
        <p:nvSpPr>
          <p:cNvPr id="818" name="Shape 818"/>
          <p:cNvSpPr txBox="1">
            <a:spLocks noGrp="1"/>
          </p:cNvSpPr>
          <p:nvPr>
            <p:ph type="body" idx="1"/>
          </p:nvPr>
        </p:nvSpPr>
        <p:spPr>
          <a:xfrm>
            <a:off x="142875" y="709068"/>
            <a:ext cx="8633100" cy="4215300"/>
          </a:xfrm>
          <a:prstGeom prst="rect">
            <a:avLst/>
          </a:prstGeom>
          <a:noFill/>
          <a:ln>
            <a:noFill/>
          </a:ln>
        </p:spPr>
        <p:txBody>
          <a:bodyPr lIns="91425" tIns="45700" rIns="91425" bIns="45700" anchor="t" anchorCtr="0">
            <a:noAutofit/>
          </a:bodyPr>
          <a:lstStyle/>
          <a:p>
            <a:pPr marL="342900" marR="0" lvl="0" indent="-342900" algn="r" rtl="1">
              <a:spcBef>
                <a:spcPts val="0"/>
              </a:spcBef>
              <a:spcAft>
                <a:spcPts val="0"/>
              </a:spcAft>
              <a:buClr>
                <a:srgbClr val="E36C09"/>
              </a:buClr>
              <a:buSzPct val="110000"/>
              <a:buFont typeface="Questrial"/>
              <a:buAutoNum type="arabicPeriod" startAt="3"/>
            </a:pPr>
            <a:r>
              <a:rPr lang="x-none" sz="1600" b="0" i="0" u="none" strike="noStrike" cap="none">
                <a:solidFill>
                  <a:schemeClr val="dk1"/>
                </a:solidFill>
                <a:latin typeface="Arial"/>
                <a:ea typeface="Arial"/>
                <a:cs typeface="Arial"/>
                <a:sym typeface="Arial"/>
              </a:rPr>
              <a:t>נתון: </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קוטר השולחן 2.5 מטר</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האורך ההתחלתי של הקפיץ 25 ס"מ</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קבוע הקפיץ 60 ניוטון/מטר</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מסת העגלה 2.4 ק"ג.</a:t>
            </a:r>
            <a:br>
              <a:rPr lang="x-none" sz="1600" b="0" i="0" u="none" strike="noStrike" cap="none">
                <a:solidFill>
                  <a:schemeClr val="dk1"/>
                </a:solidFill>
                <a:latin typeface="Arial"/>
                <a:ea typeface="Arial"/>
                <a:cs typeface="Arial"/>
                <a:sym typeface="Arial"/>
              </a:rPr>
            </a:br>
            <a:r>
              <a:rPr lang="x-none" sz="1600" b="0" i="0" u="none" strike="noStrike" cap="none">
                <a:solidFill>
                  <a:schemeClr val="dk1"/>
                </a:solidFill>
                <a:latin typeface="Arial"/>
                <a:ea typeface="Arial"/>
                <a:cs typeface="Arial"/>
                <a:sym typeface="Arial"/>
              </a:rPr>
              <a:t>באיזו תדירות יש לסובב את השולחן, כדי שהעגלה תיפול ממנו?</a:t>
            </a:r>
          </a:p>
          <a:p>
            <a:pPr marL="0" marR="0" lvl="0" indent="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0" marR="0" lvl="0" indent="0" algn="r" rtl="1">
              <a:spcBef>
                <a:spcPts val="320"/>
              </a:spcBef>
              <a:spcAft>
                <a:spcPts val="0"/>
              </a:spcAft>
              <a:buClr>
                <a:srgbClr val="E36C09"/>
              </a:buClr>
              <a:buSzPct val="25000"/>
              <a:buFont typeface="Questrial"/>
              <a:buNone/>
            </a:pPr>
            <a:endParaRPr sz="1600" b="0" i="0" u="none" strike="noStrike" cap="none">
              <a:solidFill>
                <a:schemeClr val="dk1"/>
              </a:solidFill>
              <a:latin typeface="Arial"/>
              <a:ea typeface="Arial"/>
              <a:cs typeface="Arial"/>
              <a:sym typeface="Arial"/>
            </a:endParaRPr>
          </a:p>
          <a:p>
            <a:pPr marL="266700" marR="0" lvl="0" indent="-266700" algn="r" rtl="1">
              <a:spcBef>
                <a:spcPts val="320"/>
              </a:spcBef>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נציב את הנתונים בביטוי שמצאנו בסעיף א':</a:t>
            </a:r>
          </a:p>
        </p:txBody>
      </p:sp>
      <p:sp>
        <p:nvSpPr>
          <p:cNvPr id="819" name="Shape 819"/>
          <p:cNvSpPr/>
          <p:nvPr/>
        </p:nvSpPr>
        <p:spPr>
          <a:xfrm>
            <a:off x="0" y="0"/>
            <a:ext cx="9144000" cy="0"/>
          </a:xfrm>
          <a:prstGeom prst="rect">
            <a:avLst/>
          </a:prstGeom>
          <a:noFill/>
          <a:ln>
            <a:noFill/>
          </a:ln>
        </p:spPr>
        <p:txBody>
          <a:bodyPr lIns="91425" tIns="45700" rIns="91425" bIns="45700" anchor="ctr" anchorCtr="0">
            <a:noAutofit/>
          </a:bodyPr>
          <a:lstStyle/>
          <a:p>
            <a:pPr marL="0" marR="0" lvl="0" indent="0" algn="r" rtl="1">
              <a:spcBef>
                <a:spcPts val="0"/>
              </a:spcBef>
              <a:buNone/>
            </a:pPr>
            <a:endParaRPr sz="1800">
              <a:solidFill>
                <a:schemeClr val="dk1"/>
              </a:solidFill>
              <a:latin typeface="Questrial"/>
              <a:ea typeface="Questrial"/>
              <a:cs typeface="Questrial"/>
              <a:sym typeface="Questrial"/>
            </a:endParaRPr>
          </a:p>
        </p:txBody>
      </p:sp>
      <p:pic>
        <p:nvPicPr>
          <p:cNvPr id="820" name="Shape 820"/>
          <p:cNvPicPr preferRelativeResize="0"/>
          <p:nvPr/>
        </p:nvPicPr>
        <p:blipFill rotWithShape="1">
          <a:blip r:embed="rId3">
            <a:alphaModFix/>
          </a:blip>
          <a:srcRect/>
          <a:stretch/>
        </p:blipFill>
        <p:spPr>
          <a:xfrm>
            <a:off x="1400175" y="3556558"/>
            <a:ext cx="4981500" cy="1367400"/>
          </a:xfrm>
          <a:prstGeom prst="rect">
            <a:avLst/>
          </a:prstGeom>
          <a:noFill/>
          <a:ln>
            <a:noFill/>
          </a:ln>
        </p:spPr>
      </p:pic>
      <p:sp>
        <p:nvSpPr>
          <p:cNvPr id="821" name="Shape 821"/>
          <p:cNvSpPr/>
          <p:nvPr/>
        </p:nvSpPr>
        <p:spPr>
          <a:xfrm>
            <a:off x="0" y="889000"/>
            <a:ext cx="9144000" cy="0"/>
          </a:xfrm>
          <a:prstGeom prst="rect">
            <a:avLst/>
          </a:prstGeom>
          <a:noFill/>
          <a:ln>
            <a:noFill/>
          </a:ln>
        </p:spPr>
        <p:txBody>
          <a:bodyPr lIns="91425" tIns="45700" rIns="91425" bIns="45700" anchor="ctr" anchorCtr="0">
            <a:noAutofit/>
          </a:bodyPr>
          <a:lstStyle/>
          <a:p>
            <a:pPr marL="0" marR="0" lvl="0" indent="0" algn="r" rtl="1">
              <a:spcBef>
                <a:spcPts val="0"/>
              </a:spcBef>
              <a:buNone/>
            </a:pPr>
            <a:endParaRPr sz="1800">
              <a:solidFill>
                <a:schemeClr val="dk1"/>
              </a:solidFill>
              <a:latin typeface="Questrial"/>
              <a:ea typeface="Questrial"/>
              <a:cs typeface="Questrial"/>
              <a:sym typeface="Quest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Shape 826"/>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מכניקה ניוטונית חלק א' עמוד 327</a:t>
            </a:r>
          </a:p>
        </p:txBody>
      </p:sp>
      <p:pic>
        <p:nvPicPr>
          <p:cNvPr id="827" name="Shape 827"/>
          <p:cNvPicPr preferRelativeResize="0"/>
          <p:nvPr/>
        </p:nvPicPr>
        <p:blipFill rotWithShape="1">
          <a:blip r:embed="rId3">
            <a:alphaModFix/>
          </a:blip>
          <a:srcRect/>
          <a:stretch/>
        </p:blipFill>
        <p:spPr>
          <a:xfrm>
            <a:off x="4449478" y="782018"/>
            <a:ext cx="4152900" cy="48705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Shape 832"/>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מכניקה ניוטונית חלק א' עמוד 327</a:t>
            </a:r>
          </a:p>
        </p:txBody>
      </p:sp>
      <p:pic>
        <p:nvPicPr>
          <p:cNvPr id="833" name="Shape 833"/>
          <p:cNvPicPr preferRelativeResize="0"/>
          <p:nvPr/>
        </p:nvPicPr>
        <p:blipFill rotWithShape="1">
          <a:blip r:embed="rId3">
            <a:alphaModFix/>
          </a:blip>
          <a:srcRect/>
          <a:stretch/>
        </p:blipFill>
        <p:spPr>
          <a:xfrm>
            <a:off x="4687135" y="731554"/>
            <a:ext cx="4197300" cy="3816300"/>
          </a:xfrm>
          <a:prstGeom prst="rect">
            <a:avLst/>
          </a:prstGeom>
          <a:noFill/>
          <a:ln>
            <a:noFill/>
          </a:ln>
        </p:spPr>
      </p:pic>
      <p:pic>
        <p:nvPicPr>
          <p:cNvPr id="834" name="Shape 834"/>
          <p:cNvPicPr preferRelativeResize="0"/>
          <p:nvPr/>
        </p:nvPicPr>
        <p:blipFill rotWithShape="1">
          <a:blip r:embed="rId4">
            <a:alphaModFix/>
          </a:blip>
          <a:srcRect/>
          <a:stretch/>
        </p:blipFill>
        <p:spPr>
          <a:xfrm>
            <a:off x="4737935" y="4515117"/>
            <a:ext cx="4146600" cy="12003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Shape 839"/>
          <p:cNvSpPr txBox="1">
            <a:spLocks noGrp="1"/>
          </p:cNvSpPr>
          <p:nvPr>
            <p:ph type="title"/>
          </p:nvPr>
        </p:nvSpPr>
        <p:spPr>
          <a:xfrm>
            <a:off x="1088136" y="97191"/>
            <a:ext cx="7680900" cy="360000"/>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E36C09"/>
              </a:buClr>
              <a:buSzPct val="25000"/>
              <a:buFont typeface="Questrial"/>
              <a:buNone/>
            </a:pPr>
            <a:r>
              <a:rPr lang="x-none" sz="2400" b="1" i="0" u="none" strike="noStrike" cap="none">
                <a:solidFill>
                  <a:srgbClr val="E36C09"/>
                </a:solidFill>
                <a:latin typeface="Questrial"/>
                <a:ea typeface="Questrial"/>
                <a:cs typeface="Questrial"/>
                <a:sym typeface="Questrial"/>
              </a:rPr>
              <a:t>תרגילים נוספים מהספר:</a:t>
            </a:r>
          </a:p>
        </p:txBody>
      </p:sp>
      <p:sp>
        <p:nvSpPr>
          <p:cNvPr id="840" name="Shape 840"/>
          <p:cNvSpPr txBox="1">
            <a:spLocks noGrp="1"/>
          </p:cNvSpPr>
          <p:nvPr>
            <p:ph type="body" idx="1"/>
          </p:nvPr>
        </p:nvSpPr>
        <p:spPr>
          <a:xfrm>
            <a:off x="539552" y="709066"/>
            <a:ext cx="8236500" cy="4569300"/>
          </a:xfrm>
          <a:prstGeom prst="rect">
            <a:avLst/>
          </a:prstGeom>
          <a:noFill/>
          <a:ln>
            <a:noFill/>
          </a:ln>
        </p:spPr>
        <p:txBody>
          <a:bodyPr lIns="91425" tIns="45700" rIns="91425" bIns="45700" anchor="t" anchorCtr="0">
            <a:noAutofit/>
          </a:bodyPr>
          <a:lstStyle/>
          <a:p>
            <a:pPr marL="266700" marR="0" lvl="0" indent="-266700" algn="r" rtl="1">
              <a:spcBef>
                <a:spcPts val="0"/>
              </a:spcBef>
              <a:buClr>
                <a:srgbClr val="E36C09"/>
              </a:buClr>
              <a:buSzPct val="110000"/>
              <a:buFont typeface="Questrial"/>
              <a:buChar char="◄"/>
            </a:pPr>
            <a:r>
              <a:rPr lang="x-none" sz="1600" b="0" i="0" u="none" strike="noStrike" cap="none">
                <a:solidFill>
                  <a:schemeClr val="dk1"/>
                </a:solidFill>
                <a:latin typeface="Arial"/>
                <a:ea typeface="Arial"/>
                <a:cs typeface="Arial"/>
                <a:sym typeface="Arial"/>
              </a:rPr>
              <a:t>כרך א', פרק ה' עמוד 327: תרגילים 25,27,28</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Shape 846"/>
          <p:cNvSpPr txBox="1">
            <a:spLocks noGrp="1"/>
          </p:cNvSpPr>
          <p:nvPr>
            <p:ph type="title"/>
          </p:nvPr>
        </p:nvSpPr>
        <p:spPr>
          <a:xfrm>
            <a:off x="581875" y="2612587"/>
            <a:ext cx="8229600" cy="1143000"/>
          </a:xfrm>
          <a:prstGeom prst="rect">
            <a:avLst/>
          </a:prstGeom>
        </p:spPr>
        <p:txBody>
          <a:bodyPr lIns="91425" tIns="91425" rIns="91425" bIns="91425" anchor="ctr" anchorCtr="0">
            <a:noAutofit/>
          </a:bodyPr>
          <a:lstStyle/>
          <a:p>
            <a:pPr lvl="0" rtl="1">
              <a:spcBef>
                <a:spcPts val="0"/>
              </a:spcBef>
              <a:buNone/>
            </a:pPr>
            <a:r>
              <a:rPr lang="x-none"/>
              <a:t>תנועה מעגלית במהירות משתנה בגודלה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Shape 851"/>
          <p:cNvSpPr/>
          <p:nvPr/>
        </p:nvSpPr>
        <p:spPr>
          <a:xfrm>
            <a:off x="2675906" y="453422"/>
            <a:ext cx="3796200" cy="769500"/>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Clr>
                <a:schemeClr val="dk1"/>
              </a:buClr>
              <a:buSzPct val="25000"/>
              <a:buFont typeface="Arial"/>
              <a:buNone/>
            </a:pPr>
            <a:r>
              <a:rPr lang="x-none" sz="4400" u="sng">
                <a:solidFill>
                  <a:schemeClr val="hlink"/>
                </a:solidFill>
                <a:latin typeface="Arial"/>
                <a:ea typeface="Arial"/>
                <a:cs typeface="Arial"/>
                <a:sym typeface="Arial"/>
                <a:hlinkClick r:id="rId3"/>
              </a:rPr>
              <a:t>כוחות </a:t>
            </a:r>
            <a:r>
              <a:rPr lang="x-none" sz="4400" u="sng">
                <a:solidFill>
                  <a:schemeClr val="hlink"/>
                </a:solidFill>
                <a:latin typeface="Arial"/>
                <a:ea typeface="Arial"/>
                <a:cs typeface="Arial"/>
                <a:sym typeface="Arial"/>
                <a:hlinkClick r:id="rId4"/>
              </a:rPr>
              <a:t>–</a:t>
            </a:r>
            <a:r>
              <a:rPr lang="x-none" sz="4400" u="sng">
                <a:solidFill>
                  <a:schemeClr val="hlink"/>
                </a:solidFill>
                <a:latin typeface="Arial"/>
                <a:ea typeface="Arial"/>
                <a:cs typeface="Arial"/>
                <a:sym typeface="Arial"/>
                <a:hlinkClick r:id="rId3"/>
              </a:rPr>
              <a:t> אנימציה</a:t>
            </a:r>
          </a:p>
        </p:txBody>
      </p:sp>
      <p:pic>
        <p:nvPicPr>
          <p:cNvPr id="852" name="Shape 852"/>
          <p:cNvPicPr preferRelativeResize="0">
            <a:picLocks noGrp="1"/>
          </p:cNvPicPr>
          <p:nvPr>
            <p:ph type="body" idx="1"/>
          </p:nvPr>
        </p:nvPicPr>
        <p:blipFill rotWithShape="1">
          <a:blip r:embed="rId5">
            <a:alphaModFix/>
          </a:blip>
          <a:srcRect/>
          <a:stretch/>
        </p:blipFill>
        <p:spPr>
          <a:xfrm>
            <a:off x="1555750" y="1600200"/>
            <a:ext cx="6034087" cy="4525963"/>
          </a:xfrm>
          <a:prstGeom prst="rect">
            <a:avLst/>
          </a:prstGeom>
          <a:noFill/>
          <a:ln>
            <a:noFill/>
          </a:ln>
        </p:spPr>
      </p:pic>
    </p:spTree>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Shape 85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1">
              <a:spcBef>
                <a:spcPts val="0"/>
              </a:spcBef>
              <a:buNone/>
            </a:pPr>
            <a:r>
              <a:rPr lang="x-none"/>
              <a:t>מעגל אנכי</a:t>
            </a:r>
          </a:p>
        </p:txBody>
      </p:sp>
      <p:sp>
        <p:nvSpPr>
          <p:cNvPr id="859" name="Shape 859" descr="A ball rolls down an inclined track and around a vertical circle. All of the ball's initial potential energy is converted into three forms of energy when it reaches the top of the loop: potential energy corresponding to the height of the loop, kinetic energy corresponding to the ball's velocity, and kinetic energy corresponding to the ball's rotation as it rolls. Knowing that the ball must achieve a certain velocity to make it around the loop and taking all forms of energy into account, one can determine the initial potential energy that the ball must have. This corresponds to an initial height of release." title="Loop the Loop">
            <a:hlinkClick r:id="rId3"/>
          </p:cNvPr>
          <p:cNvSpPr/>
          <p:nvPr/>
        </p:nvSpPr>
        <p:spPr>
          <a:xfrm>
            <a:off x="2286000" y="1714500"/>
            <a:ext cx="4572000" cy="3429000"/>
          </a:xfrm>
          <a:prstGeom prst="rect">
            <a:avLst/>
          </a:prstGeom>
          <a:blipFill>
            <a:blip r:embed="rId4">
              <a:alphaModFix/>
            </a:blip>
            <a:stretch>
              <a:fillRect/>
            </a:stretch>
          </a:blipFill>
          <a:ln>
            <a:noFill/>
          </a:ln>
        </p:spPr>
      </p:sp>
      <p:sp>
        <p:nvSpPr>
          <p:cNvPr id="860" name="Shape 860"/>
          <p:cNvSpPr txBox="1"/>
          <p:nvPr/>
        </p:nvSpPr>
        <p:spPr>
          <a:xfrm>
            <a:off x="0" y="5580875"/>
            <a:ext cx="9144000" cy="1143000"/>
          </a:xfrm>
          <a:prstGeom prst="rect">
            <a:avLst/>
          </a:prstGeom>
          <a:noFill/>
          <a:ln>
            <a:noFill/>
          </a:ln>
        </p:spPr>
        <p:txBody>
          <a:bodyPr lIns="91425" tIns="91425" rIns="91425" bIns="91425" anchor="ctr" anchorCtr="0">
            <a:noAutofit/>
          </a:bodyPr>
          <a:lstStyle/>
          <a:p>
            <a:pPr lvl="0" algn="ctr" rtl="0">
              <a:spcBef>
                <a:spcPts val="0"/>
              </a:spcBef>
              <a:buNone/>
            </a:pPr>
            <a:r>
              <a:rPr lang="x-none" sz="2400" u="sng">
                <a:solidFill>
                  <a:schemeClr val="hlink"/>
                </a:solidFill>
                <a:hlinkClick r:id="rId5"/>
              </a:rPr>
              <a:t>https://www.youtube.com/watch?v=dA_UO86MjLY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Shape 86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1">
              <a:spcBef>
                <a:spcPts val="0"/>
              </a:spcBef>
              <a:buNone/>
            </a:pPr>
            <a:r>
              <a:rPr lang="x-none"/>
              <a:t>פעילות בתוכנת  TRACKER</a:t>
            </a:r>
          </a:p>
        </p:txBody>
      </p:sp>
      <p:sp>
        <p:nvSpPr>
          <p:cNvPr id="867" name="Shape 867"/>
          <p:cNvSpPr txBox="1">
            <a:spLocks noGrp="1"/>
          </p:cNvSpPr>
          <p:nvPr>
            <p:ph type="body" idx="1"/>
          </p:nvPr>
        </p:nvSpPr>
        <p:spPr>
          <a:xfrm>
            <a:off x="457200" y="1165950"/>
            <a:ext cx="8229600" cy="4526100"/>
          </a:xfrm>
          <a:prstGeom prst="rect">
            <a:avLst/>
          </a:prstGeom>
        </p:spPr>
        <p:txBody>
          <a:bodyPr lIns="91425" tIns="91425" rIns="91425" bIns="91425" anchor="t" anchorCtr="0">
            <a:noAutofit/>
          </a:bodyPr>
          <a:lstStyle/>
          <a:p>
            <a:pPr marL="457200" lvl="0" indent="-228600" rtl="1">
              <a:spcBef>
                <a:spcPts val="0"/>
              </a:spcBef>
              <a:buAutoNum type="arabicPeriod"/>
            </a:pPr>
            <a:r>
              <a:rPr lang="x-none"/>
              <a:t>פתח תוכנת </a:t>
            </a:r>
            <a:r>
              <a:rPr lang="x-none" u="sng">
                <a:solidFill>
                  <a:schemeClr val="hlink"/>
                </a:solidFill>
                <a:hlinkClick r:id="rId3"/>
              </a:rPr>
              <a:t>TRACKER</a:t>
            </a:r>
            <a:r>
              <a:rPr lang="x-none"/>
              <a:t>.</a:t>
            </a:r>
          </a:p>
          <a:p>
            <a:pPr marL="457200" lvl="0" indent="-228600" rtl="1">
              <a:spcBef>
                <a:spcPts val="0"/>
              </a:spcBef>
              <a:buAutoNum type="arabicPeriod"/>
            </a:pPr>
            <a:r>
              <a:rPr lang="x-none"/>
              <a:t>תוריד את </a:t>
            </a:r>
            <a:r>
              <a:rPr lang="x-none" u="sng">
                <a:solidFill>
                  <a:schemeClr val="hlink"/>
                </a:solidFill>
                <a:hlinkClick r:id="rId4"/>
              </a:rPr>
              <a:t>הסרטון </a:t>
            </a:r>
            <a:r>
              <a:rPr lang="x-none"/>
              <a:t>ופתח אותו בתוכנה.</a:t>
            </a:r>
          </a:p>
          <a:p>
            <a:pPr marL="457200" lvl="0" indent="-228600" rtl="1">
              <a:spcBef>
                <a:spcPts val="0"/>
              </a:spcBef>
              <a:buAutoNum type="arabicPeriod"/>
            </a:pPr>
            <a:r>
              <a:rPr lang="x-none"/>
              <a:t>הוסף מערכת צירים שמרכזה במרכז המעגל.</a:t>
            </a:r>
          </a:p>
          <a:p>
            <a:pPr marL="457200" lvl="0" indent="-228600" rtl="1">
              <a:spcBef>
                <a:spcPts val="0"/>
              </a:spcBef>
              <a:buAutoNum type="arabicPeriod"/>
            </a:pPr>
            <a:r>
              <a:rPr lang="x-none"/>
              <a:t>צור נקודת מסה. </a:t>
            </a:r>
          </a:p>
          <a:p>
            <a:pPr marL="457200" lvl="0" indent="-228600" rtl="1">
              <a:spcBef>
                <a:spcPts val="0"/>
              </a:spcBef>
              <a:buAutoNum type="arabicPeriod"/>
            </a:pPr>
            <a:r>
              <a:rPr lang="x-none"/>
              <a:t>עקוב אחרי כל נקודת מסה במהלך סיבוב שלם, (כאשר הכדור לא מתנתק מהמסילה) ע"י החזקת מקש SHIFT ולחיצה על מקש שמאלי של עכבר.</a:t>
            </a:r>
          </a:p>
          <a:p>
            <a:pPr marL="457200" lvl="0" indent="-228600" rtl="1">
              <a:spcBef>
                <a:spcPts val="0"/>
              </a:spcBef>
              <a:buAutoNum type="arabicPeriod"/>
            </a:pPr>
            <a:r>
              <a:rPr lang="x-none"/>
              <a:t>הוסף וקטור מהירות ע"י לחיצה על כפתור .</a:t>
            </a:r>
          </a:p>
          <a:p>
            <a:pPr marL="457200" lvl="0" indent="-228600" rtl="1">
              <a:spcBef>
                <a:spcPts val="0"/>
              </a:spcBef>
              <a:buAutoNum type="arabicPeriod"/>
            </a:pPr>
            <a:r>
              <a:rPr lang="x-none"/>
              <a:t>תגדיל את הווקטור ע"י לחציצה על כפתור</a:t>
            </a:r>
          </a:p>
        </p:txBody>
      </p:sp>
      <p:pic>
        <p:nvPicPr>
          <p:cNvPr id="868" name="Shape 868"/>
          <p:cNvPicPr preferRelativeResize="0"/>
          <p:nvPr/>
        </p:nvPicPr>
        <p:blipFill>
          <a:blip r:embed="rId5">
            <a:alphaModFix/>
          </a:blip>
          <a:stretch>
            <a:fillRect/>
          </a:stretch>
        </p:blipFill>
        <p:spPr>
          <a:xfrm>
            <a:off x="1055625" y="4795931"/>
            <a:ext cx="492925" cy="478450"/>
          </a:xfrm>
          <a:prstGeom prst="rect">
            <a:avLst/>
          </a:prstGeom>
          <a:noFill/>
          <a:ln>
            <a:noFill/>
          </a:ln>
        </p:spPr>
      </p:pic>
      <p:pic>
        <p:nvPicPr>
          <p:cNvPr id="869" name="Shape 869"/>
          <p:cNvPicPr preferRelativeResize="0"/>
          <p:nvPr/>
        </p:nvPicPr>
        <p:blipFill>
          <a:blip r:embed="rId6">
            <a:alphaModFix/>
          </a:blip>
          <a:stretch>
            <a:fillRect/>
          </a:stretch>
        </p:blipFill>
        <p:spPr>
          <a:xfrm>
            <a:off x="1055625" y="5274375"/>
            <a:ext cx="492925" cy="463929"/>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Shape 87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1">
              <a:spcBef>
                <a:spcPts val="0"/>
              </a:spcBef>
              <a:buNone/>
            </a:pPr>
            <a:r>
              <a:rPr lang="x-none"/>
              <a:t>עיבוד ב-TRACKER</a:t>
            </a:r>
          </a:p>
        </p:txBody>
      </p:sp>
      <p:pic>
        <p:nvPicPr>
          <p:cNvPr id="876" name="Shape 876"/>
          <p:cNvPicPr preferRelativeResize="0"/>
          <p:nvPr/>
        </p:nvPicPr>
        <p:blipFill>
          <a:blip r:embed="rId3">
            <a:alphaModFix/>
          </a:blip>
          <a:stretch>
            <a:fillRect/>
          </a:stretch>
        </p:blipFill>
        <p:spPr>
          <a:xfrm>
            <a:off x="895350" y="1257300"/>
            <a:ext cx="7658100" cy="52578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Shape 88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1">
              <a:spcBef>
                <a:spcPts val="0"/>
              </a:spcBef>
              <a:buNone/>
            </a:pPr>
            <a:r>
              <a:rPr lang="x-none"/>
              <a:t>שאלות לדיון</a:t>
            </a:r>
          </a:p>
        </p:txBody>
      </p:sp>
      <p:sp>
        <p:nvSpPr>
          <p:cNvPr id="883" name="Shape 883"/>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457200" rtl="1">
              <a:spcBef>
                <a:spcPts val="0"/>
              </a:spcBef>
              <a:buSzPct val="100000"/>
              <a:buAutoNum type="arabicPeriod"/>
            </a:pPr>
            <a:r>
              <a:rPr lang="x-none" sz="3600"/>
              <a:t>האם זאת תנועה מעגלית קצובה?</a:t>
            </a:r>
          </a:p>
          <a:p>
            <a:pPr marL="457200" lvl="0" indent="-457200" rtl="1">
              <a:spcBef>
                <a:spcPts val="0"/>
              </a:spcBef>
              <a:buSzPct val="100000"/>
              <a:buAutoNum type="arabicPeriod"/>
            </a:pPr>
            <a:r>
              <a:rPr lang="x-none" sz="3600"/>
              <a:t>מה קורה עם גודל של מהירות?</a:t>
            </a:r>
          </a:p>
          <a:p>
            <a:pPr marL="457200" lvl="0" indent="-457200" rtl="1">
              <a:spcBef>
                <a:spcPts val="0"/>
              </a:spcBef>
              <a:buSzPct val="100000"/>
              <a:buAutoNum type="arabicPeriod"/>
            </a:pPr>
            <a:r>
              <a:rPr lang="x-none" sz="3600"/>
              <a:t>האם יש שוני בכיוון של מהירות לעומת תנועה מעגלית קצובה?</a:t>
            </a:r>
          </a:p>
          <a:p>
            <a:pPr marL="457200" lvl="0" indent="-457200" rtl="1">
              <a:spcBef>
                <a:spcPts val="0"/>
              </a:spcBef>
              <a:buSzPct val="100000"/>
              <a:buAutoNum type="arabicPeriod"/>
            </a:pPr>
            <a:r>
              <a:rPr lang="x-none" sz="3600"/>
              <a:t>האם תאוצה קבועה בגודלה?</a:t>
            </a:r>
          </a:p>
          <a:p>
            <a:pPr marL="457200" lvl="0" indent="-457200" rtl="1">
              <a:spcBef>
                <a:spcPts val="0"/>
              </a:spcBef>
              <a:buSzPct val="100000"/>
              <a:buAutoNum type="arabicPeriod"/>
            </a:pPr>
            <a:r>
              <a:rPr lang="x-none" sz="3600"/>
              <a:t>מה יכול לגרום לשינוי גודל של תאוצה?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3">
                                            <p:txEl>
                                              <p:pRg st="0" end="0"/>
                                            </p:txEl>
                                          </p:spTgt>
                                        </p:tgtEl>
                                        <p:attrNameLst>
                                          <p:attrName>style.visibility</p:attrName>
                                        </p:attrNameLst>
                                      </p:cBhvr>
                                      <p:to>
                                        <p:strVal val="visible"/>
                                      </p:to>
                                    </p:set>
                                    <p:animEffect transition="in" filter="fade">
                                      <p:cBhvr>
                                        <p:cTn id="7" dur="1000"/>
                                        <p:tgtEl>
                                          <p:spTgt spid="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3">
                                            <p:txEl>
                                              <p:pRg st="1" end="1"/>
                                            </p:txEl>
                                          </p:spTgt>
                                        </p:tgtEl>
                                        <p:attrNameLst>
                                          <p:attrName>style.visibility</p:attrName>
                                        </p:attrNameLst>
                                      </p:cBhvr>
                                      <p:to>
                                        <p:strVal val="visible"/>
                                      </p:to>
                                    </p:set>
                                    <p:animEffect transition="in" filter="fade">
                                      <p:cBhvr>
                                        <p:cTn id="12" dur="1000"/>
                                        <p:tgtEl>
                                          <p:spTgt spid="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3">
                                            <p:txEl>
                                              <p:pRg st="2" end="2"/>
                                            </p:txEl>
                                          </p:spTgt>
                                        </p:tgtEl>
                                        <p:attrNameLst>
                                          <p:attrName>style.visibility</p:attrName>
                                        </p:attrNameLst>
                                      </p:cBhvr>
                                      <p:to>
                                        <p:strVal val="visible"/>
                                      </p:to>
                                    </p:set>
                                    <p:animEffect transition="in" filter="fade">
                                      <p:cBhvr>
                                        <p:cTn id="17" dur="1000"/>
                                        <p:tgtEl>
                                          <p:spTgt spid="8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3">
                                            <p:txEl>
                                              <p:pRg st="3" end="3"/>
                                            </p:txEl>
                                          </p:spTgt>
                                        </p:tgtEl>
                                        <p:attrNameLst>
                                          <p:attrName>style.visibility</p:attrName>
                                        </p:attrNameLst>
                                      </p:cBhvr>
                                      <p:to>
                                        <p:strVal val="visible"/>
                                      </p:to>
                                    </p:set>
                                    <p:animEffect transition="in" filter="fade">
                                      <p:cBhvr>
                                        <p:cTn id="22" dur="1000"/>
                                        <p:tgtEl>
                                          <p:spTgt spid="8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3">
                                            <p:txEl>
                                              <p:pRg st="4" end="4"/>
                                            </p:txEl>
                                          </p:spTgt>
                                        </p:tgtEl>
                                        <p:attrNameLst>
                                          <p:attrName>style.visibility</p:attrName>
                                        </p:attrNameLst>
                                      </p:cBhvr>
                                      <p:to>
                                        <p:strVal val="visible"/>
                                      </p:to>
                                    </p:set>
                                    <p:animEffect transition="in" filter="fade">
                                      <p:cBhvr>
                                        <p:cTn id="27" dur="1000"/>
                                        <p:tgtEl>
                                          <p:spTgt spid="8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p:nvPr/>
        </p:nvSpPr>
        <p:spPr>
          <a:xfrm rot="-217537">
            <a:off x="382588" y="3619742"/>
            <a:ext cx="8377237" cy="2123657"/>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4400" b="1">
                <a:solidFill>
                  <a:srgbClr val="0070C0"/>
                </a:solidFill>
                <a:latin typeface="Arial"/>
                <a:ea typeface="Arial"/>
                <a:cs typeface="Arial"/>
                <a:sym typeface="Arial"/>
              </a:rPr>
              <a:t>דוגמה: גוף משלים 5 סיבובים ב-10 שניות. זמן המחזור הוא 2 שניות. תדירות הסיבוב היא 0.5 הרץ.</a:t>
            </a:r>
          </a:p>
        </p:txBody>
      </p:sp>
      <p:sp>
        <p:nvSpPr>
          <p:cNvPr id="238" name="Shape 238"/>
          <p:cNvSpPr txBox="1"/>
          <p:nvPr/>
        </p:nvSpPr>
        <p:spPr>
          <a:xfrm rot="302749">
            <a:off x="355881" y="1274316"/>
            <a:ext cx="8377237" cy="1446550"/>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4400" b="1">
                <a:solidFill>
                  <a:srgbClr val="0070C0"/>
                </a:solidFill>
                <a:latin typeface="Arial"/>
                <a:ea typeface="Arial"/>
                <a:cs typeface="Arial"/>
                <a:sym typeface="Arial"/>
              </a:rPr>
              <a:t>דוגמה: מחוג שניות של שעון: זמן מחזור 60 שניות. תדירות 1/60 הרץ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rgbClr val="6A8284"/>
            </a:gs>
            <a:gs pos="29000">
              <a:srgbClr val="99BDBF"/>
            </a:gs>
            <a:gs pos="100000">
              <a:srgbClr val="B8E2E5"/>
            </a:gs>
          </a:gsLst>
          <a:lin ang="5400012" scaled="0"/>
        </a:gradFill>
        <a:effectLst/>
      </p:bgPr>
    </p:bg>
    <p:spTree>
      <p:nvGrpSpPr>
        <p:cNvPr id="1" name="Shape 887"/>
        <p:cNvGrpSpPr/>
        <p:nvPr/>
      </p:nvGrpSpPr>
      <p:grpSpPr>
        <a:xfrm>
          <a:off x="0" y="0"/>
          <a:ext cx="0" cy="0"/>
          <a:chOff x="0" y="0"/>
          <a:chExt cx="0" cy="0"/>
        </a:xfrm>
      </p:grpSpPr>
      <p:sp>
        <p:nvSpPr>
          <p:cNvPr id="888" name="Shape 888"/>
          <p:cNvSpPr txBox="1">
            <a:spLocks noGrp="1"/>
          </p:cNvSpPr>
          <p:nvPr>
            <p:ph type="title"/>
          </p:nvPr>
        </p:nvSpPr>
        <p:spPr>
          <a:xfrm>
            <a:off x="457200" y="274637"/>
            <a:ext cx="8229600" cy="1143000"/>
          </a:xfrm>
          <a:prstGeom prst="rect">
            <a:avLst/>
          </a:prstGeom>
          <a:gradFill>
            <a:gsLst>
              <a:gs pos="0">
                <a:srgbClr val="6A8284"/>
              </a:gs>
              <a:gs pos="29000">
                <a:srgbClr val="99BDBF"/>
              </a:gs>
              <a:gs pos="100000">
                <a:srgbClr val="B8E2E5"/>
              </a:gs>
            </a:gsLst>
            <a:lin ang="5400012" scaled="0"/>
          </a:gradFill>
          <a:ln>
            <a:noFill/>
          </a:ln>
        </p:spPr>
        <p:txBody>
          <a:bodyPr lIns="91425" tIns="45700" rIns="91425" bIns="45700" anchor="ctr" anchorCtr="0">
            <a:noAutofit/>
          </a:bodyPr>
          <a:lstStyle/>
          <a:p>
            <a:pPr marL="0" marR="0" lvl="0" indent="0" algn="ctr" rtl="1">
              <a:spcBef>
                <a:spcPts val="0"/>
              </a:spcBef>
              <a:spcAft>
                <a:spcPts val="0"/>
              </a:spcAft>
              <a:buSzPct val="25000"/>
              <a:buNone/>
            </a:pPr>
            <a:r>
              <a:rPr lang="x-none" sz="4400" b="0" i="0" u="none" strike="noStrike" cap="none">
                <a:solidFill>
                  <a:srgbClr val="FFFF00"/>
                </a:solidFill>
                <a:latin typeface="Arial"/>
                <a:ea typeface="Arial"/>
                <a:cs typeface="Arial"/>
                <a:sym typeface="Arial"/>
              </a:rPr>
              <a:t>תנועה מעגלית </a:t>
            </a:r>
            <a:r>
              <a:rPr lang="x-none" sz="4400" b="0" i="0" u="sng" strike="noStrike" cap="none">
                <a:solidFill>
                  <a:srgbClr val="FFFF00"/>
                </a:solidFill>
                <a:latin typeface="Arial"/>
                <a:ea typeface="Arial"/>
                <a:cs typeface="Arial"/>
                <a:sym typeface="Arial"/>
              </a:rPr>
              <a:t>לא קצובה</a:t>
            </a:r>
          </a:p>
        </p:txBody>
      </p:sp>
      <p:sp>
        <p:nvSpPr>
          <p:cNvPr id="889" name="Shape 889"/>
          <p:cNvSpPr txBox="1"/>
          <p:nvPr/>
        </p:nvSpPr>
        <p:spPr>
          <a:xfrm>
            <a:off x="534379" y="1556791"/>
            <a:ext cx="8075100" cy="2554500"/>
          </a:xfrm>
          <a:prstGeom prst="rect">
            <a:avLst/>
          </a:prstGeom>
          <a:blipFill rotWithShape="1">
            <a:blip r:embed="rId3">
              <a:alphaModFix/>
            </a:blip>
            <a:stretch>
              <a:fillRect l="-2789" t="-3099" r="-1969" b="-6919"/>
            </a:stretch>
          </a:blip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1800">
                <a:latin typeface="Arial"/>
                <a:ea typeface="Arial"/>
                <a:cs typeface="Arial"/>
                <a:sym typeface="Arial"/>
              </a:rPr>
              <a:t> </a:t>
            </a:r>
          </a:p>
        </p:txBody>
      </p:sp>
      <p:sp>
        <p:nvSpPr>
          <p:cNvPr id="890" name="Shape 890"/>
          <p:cNvSpPr txBox="1"/>
          <p:nvPr/>
        </p:nvSpPr>
        <p:spPr>
          <a:xfrm>
            <a:off x="611560" y="4111337"/>
            <a:ext cx="8075100" cy="2062200"/>
          </a:xfrm>
          <a:prstGeom prst="rect">
            <a:avLst/>
          </a:prstGeom>
          <a:no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3200">
                <a:solidFill>
                  <a:schemeClr val="dk1"/>
                </a:solidFill>
                <a:latin typeface="Arial"/>
                <a:ea typeface="Arial"/>
                <a:cs typeface="Arial"/>
                <a:sym typeface="Arial"/>
              </a:rPr>
              <a:t>כדי למצוא תאוצה משיקית, צריך למצוא רכיב של כוח שפועל במשיק למעגל (בכל נקושה יכול להיות משהו אחר), ואז לפי חוק שני של ניוטון לחשב את תאוצה טאנגנטית.</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1</a:t>
            </a:r>
            <a:endParaRPr lang="he-IL" dirty="0"/>
          </a:p>
        </p:txBody>
      </p:sp>
      <p:sp>
        <p:nvSpPr>
          <p:cNvPr id="3" name="מציין מיקום תוכן 2"/>
          <p:cNvSpPr>
            <a:spLocks noGrp="1"/>
          </p:cNvSpPr>
          <p:nvPr>
            <p:ph idx="1"/>
          </p:nvPr>
        </p:nvSpPr>
        <p:spPr>
          <a:xfrm>
            <a:off x="133350" y="709067"/>
            <a:ext cx="8642732" cy="5898767"/>
          </a:xfrm>
        </p:spPr>
        <p:txBody>
          <a:bodyPr/>
          <a:lstStyle/>
          <a:p>
            <a:pPr marL="0" indent="0">
              <a:lnSpc>
                <a:spcPct val="150000"/>
              </a:lnSpc>
              <a:spcBef>
                <a:spcPts val="0"/>
              </a:spcBef>
              <a:buNone/>
            </a:pPr>
            <a:r>
              <a:rPr lang="he-IL" dirty="0"/>
              <a:t>גוף קטן שמסתו </a:t>
            </a:r>
            <a:r>
              <a:rPr lang="en-US" dirty="0" smtClean="0"/>
              <a:t>m=0.2kg</a:t>
            </a:r>
            <a:r>
              <a:rPr lang="he-IL" dirty="0" smtClean="0"/>
              <a:t> </a:t>
            </a:r>
            <a:r>
              <a:rPr lang="he-IL" dirty="0"/>
              <a:t>מחליק בלי חיכוך על גבי מסילה </a:t>
            </a:r>
            <a:r>
              <a:rPr lang="en-US" dirty="0" smtClean="0"/>
              <a:t>OABD</a:t>
            </a:r>
            <a:r>
              <a:rPr lang="he-IL" dirty="0" smtClean="0"/>
              <a:t>. </a:t>
            </a:r>
          </a:p>
          <a:p>
            <a:pPr marL="0" indent="0">
              <a:lnSpc>
                <a:spcPct val="150000"/>
              </a:lnSpc>
              <a:spcBef>
                <a:spcPts val="0"/>
              </a:spcBef>
              <a:buNone/>
            </a:pPr>
            <a:r>
              <a:rPr lang="he-IL" dirty="0" smtClean="0"/>
              <a:t>המסילה </a:t>
            </a:r>
            <a:r>
              <a:rPr lang="he-IL" dirty="0"/>
              <a:t>מסתיימת בקטע מעגלי </a:t>
            </a:r>
            <a:r>
              <a:rPr lang="he-IL" dirty="0" smtClean="0"/>
              <a:t>זקוף, </a:t>
            </a:r>
            <a:r>
              <a:rPr lang="he-IL" dirty="0" err="1" smtClean="0"/>
              <a:t>שרדיוסו</a:t>
            </a:r>
            <a:r>
              <a:rPr lang="en-US" dirty="0" smtClean="0"/>
              <a:t> </a:t>
            </a:r>
            <a:r>
              <a:rPr lang="he-IL" dirty="0" smtClean="0"/>
              <a:t> </a:t>
            </a:r>
            <a:r>
              <a:rPr lang="en-US" dirty="0" smtClean="0"/>
              <a:t>R=2m</a:t>
            </a:r>
            <a:r>
              <a:rPr lang="he-IL" dirty="0" smtClean="0"/>
              <a:t>.</a:t>
            </a:r>
            <a:r>
              <a:rPr lang="en-US" dirty="0" smtClean="0"/>
              <a:t> </a:t>
            </a:r>
            <a:endParaRPr lang="he-IL" dirty="0" smtClean="0"/>
          </a:p>
          <a:p>
            <a:pPr marL="0" indent="0">
              <a:lnSpc>
                <a:spcPct val="150000"/>
              </a:lnSpc>
              <a:spcBef>
                <a:spcPts val="0"/>
              </a:spcBef>
              <a:buNone/>
            </a:pPr>
            <a:r>
              <a:rPr lang="he-IL" dirty="0" smtClean="0"/>
              <a:t>משחררים </a:t>
            </a:r>
            <a:r>
              <a:rPr lang="he-IL" dirty="0"/>
              <a:t>את הגוף מנקודה </a:t>
            </a:r>
            <a:r>
              <a:rPr lang="en-US" dirty="0"/>
              <a:t>A</a:t>
            </a:r>
            <a:r>
              <a:rPr lang="he-IL" dirty="0"/>
              <a:t>, הנמצאת בגובה </a:t>
            </a:r>
            <a:r>
              <a:rPr lang="en-US" dirty="0" smtClean="0"/>
              <a:t>H=10m</a:t>
            </a:r>
            <a:r>
              <a:rPr lang="he-IL" dirty="0" smtClean="0"/>
              <a:t> </a:t>
            </a:r>
            <a:r>
              <a:rPr lang="he-IL" dirty="0"/>
              <a:t>מעל משטח </a:t>
            </a:r>
            <a:r>
              <a:rPr lang="he-IL" dirty="0" smtClean="0"/>
              <a:t>אופקי, </a:t>
            </a:r>
            <a:r>
              <a:rPr lang="he-IL" dirty="0"/>
              <a:t>העובר דרך הנקודה </a:t>
            </a:r>
            <a:r>
              <a:rPr lang="en-US" dirty="0" smtClean="0"/>
              <a:t>A</a:t>
            </a:r>
            <a:r>
              <a:rPr lang="he-IL" dirty="0" smtClean="0"/>
              <a:t>.</a:t>
            </a:r>
          </a:p>
          <a:p>
            <a:pPr marL="0" indent="0">
              <a:lnSpc>
                <a:spcPct val="150000"/>
              </a:lnSpc>
              <a:spcBef>
                <a:spcPts val="0"/>
              </a:spcBef>
              <a:buNone/>
            </a:pPr>
            <a:r>
              <a:rPr lang="he-IL" dirty="0" smtClean="0"/>
              <a:t>נתון: </a:t>
            </a:r>
            <a:r>
              <a:rPr lang="en-US" dirty="0" smtClean="0">
                <a:sym typeface="Symbol"/>
              </a:rPr>
              <a:t>=60° </a:t>
            </a:r>
            <a:r>
              <a:rPr lang="he-IL" dirty="0" smtClean="0"/>
              <a:t>.</a:t>
            </a:r>
          </a:p>
          <a:p>
            <a:pPr marL="0" indent="0">
              <a:lnSpc>
                <a:spcPct val="150000"/>
              </a:lnSpc>
              <a:spcBef>
                <a:spcPts val="0"/>
              </a:spcBef>
              <a:buNone/>
            </a:pPr>
            <a:r>
              <a:rPr lang="he-IL" dirty="0" smtClean="0"/>
              <a:t>מהו הכוח שמפעילה המסילה על הכדור בנקודות: </a:t>
            </a:r>
            <a:r>
              <a:rPr lang="en-US" dirty="0" smtClean="0"/>
              <a:t>A,B,C,D,E</a:t>
            </a:r>
            <a:r>
              <a:rPr lang="he-IL" dirty="0" smtClean="0"/>
              <a:t> ?</a:t>
            </a:r>
            <a:endParaRPr lang="he-IL" dirty="0"/>
          </a:p>
          <a:p>
            <a:endParaRPr lang="he-IL" dirty="0"/>
          </a:p>
        </p:txBody>
      </p:sp>
      <p:grpSp>
        <p:nvGrpSpPr>
          <p:cNvPr id="4" name="קבוצה 3"/>
          <p:cNvGrpSpPr/>
          <p:nvPr/>
        </p:nvGrpSpPr>
        <p:grpSpPr>
          <a:xfrm>
            <a:off x="2038008" y="2917984"/>
            <a:ext cx="5251408" cy="3270300"/>
            <a:chOff x="1315236" y="2797200"/>
            <a:chExt cx="5251408" cy="3270300"/>
          </a:xfrm>
        </p:grpSpPr>
        <p:grpSp>
          <p:nvGrpSpPr>
            <p:cNvPr id="5" name="קבוצה 4"/>
            <p:cNvGrpSpPr/>
            <p:nvPr/>
          </p:nvGrpSpPr>
          <p:grpSpPr>
            <a:xfrm>
              <a:off x="1647825" y="2797200"/>
              <a:ext cx="4918819" cy="3270300"/>
              <a:chOff x="857250" y="2320875"/>
              <a:chExt cx="4918819" cy="3270300"/>
            </a:xfrm>
          </p:grpSpPr>
          <p:grpSp>
            <p:nvGrpSpPr>
              <p:cNvPr id="8" name="קבוצה 7"/>
              <p:cNvGrpSpPr/>
              <p:nvPr/>
            </p:nvGrpSpPr>
            <p:grpSpPr>
              <a:xfrm>
                <a:off x="3359099" y="2970212"/>
                <a:ext cx="2416970" cy="2620963"/>
                <a:chOff x="3635324" y="2074862"/>
                <a:chExt cx="2416970" cy="2620963"/>
              </a:xfrm>
            </p:grpSpPr>
            <p:grpSp>
              <p:nvGrpSpPr>
                <p:cNvPr id="13" name="קבוצה 12"/>
                <p:cNvGrpSpPr/>
                <p:nvPr/>
              </p:nvGrpSpPr>
              <p:grpSpPr>
                <a:xfrm>
                  <a:off x="3635324" y="2074862"/>
                  <a:ext cx="2416970" cy="2620963"/>
                  <a:chOff x="4276724" y="2560637"/>
                  <a:chExt cx="2416970" cy="2620963"/>
                </a:xfrm>
              </p:grpSpPr>
              <p:grpSp>
                <p:nvGrpSpPr>
                  <p:cNvPr id="16" name="קבוצה 15"/>
                  <p:cNvGrpSpPr/>
                  <p:nvPr/>
                </p:nvGrpSpPr>
                <p:grpSpPr>
                  <a:xfrm>
                    <a:off x="4276724" y="2781300"/>
                    <a:ext cx="2160000" cy="2165400"/>
                    <a:chOff x="4276724" y="2781300"/>
                    <a:chExt cx="2160000" cy="2165400"/>
                  </a:xfrm>
                </p:grpSpPr>
                <p:sp>
                  <p:nvSpPr>
                    <p:cNvPr id="22" name="אליפסה 21"/>
                    <p:cNvSpPr/>
                    <p:nvPr/>
                  </p:nvSpPr>
                  <p:spPr>
                    <a:xfrm>
                      <a:off x="4276724" y="2781300"/>
                      <a:ext cx="2160000" cy="216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3" name="מחבר ישר 22"/>
                    <p:cNvCxnSpPr>
                      <a:stCxn id="22" idx="2"/>
                      <a:endCxn id="22" idx="6"/>
                    </p:cNvCxnSpPr>
                    <p:nvPr/>
                  </p:nvCxnSpPr>
                  <p:spPr>
                    <a:xfrm>
                      <a:off x="4276724" y="3861300"/>
                      <a:ext cx="216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מחבר ישר 23"/>
                    <p:cNvCxnSpPr>
                      <a:stCxn id="22" idx="0"/>
                      <a:endCxn id="22" idx="4"/>
                    </p:cNvCxnSpPr>
                    <p:nvPr/>
                  </p:nvCxnSpPr>
                  <p:spPr>
                    <a:xfrm>
                      <a:off x="5356724" y="2781300"/>
                      <a:ext cx="0" cy="216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מחבר ישר 24"/>
                    <p:cNvCxnSpPr>
                      <a:stCxn id="22" idx="7"/>
                      <a:endCxn id="22" idx="3"/>
                    </p:cNvCxnSpPr>
                    <p:nvPr/>
                  </p:nvCxnSpPr>
                  <p:spPr>
                    <a:xfrm flipH="1">
                      <a:off x="4593049" y="3097624"/>
                      <a:ext cx="1527350" cy="152735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מחבר ישר 25"/>
                    <p:cNvCxnSpPr>
                      <a:stCxn id="22" idx="1"/>
                      <a:endCxn id="22" idx="5"/>
                    </p:cNvCxnSpPr>
                    <p:nvPr/>
                  </p:nvCxnSpPr>
                  <p:spPr>
                    <a:xfrm>
                      <a:off x="4593049" y="3097624"/>
                      <a:ext cx="1527350" cy="152735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אליפסה 26"/>
                    <p:cNvSpPr/>
                    <p:nvPr/>
                  </p:nvSpPr>
                  <p:spPr>
                    <a:xfrm>
                      <a:off x="5943600" y="3098850"/>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אליפסה 27"/>
                    <p:cNvSpPr/>
                    <p:nvPr/>
                  </p:nvSpPr>
                  <p:spPr>
                    <a:xfrm>
                      <a:off x="5240287" y="2790825"/>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אליפסה 28"/>
                    <p:cNvSpPr/>
                    <p:nvPr/>
                  </p:nvSpPr>
                  <p:spPr>
                    <a:xfrm>
                      <a:off x="6203850" y="3759150"/>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אליפסה 29"/>
                    <p:cNvSpPr/>
                    <p:nvPr/>
                  </p:nvSpPr>
                  <p:spPr>
                    <a:xfrm>
                      <a:off x="5940375" y="4422675"/>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אליפסה 30"/>
                    <p:cNvSpPr/>
                    <p:nvPr/>
                  </p:nvSpPr>
                  <p:spPr>
                    <a:xfrm>
                      <a:off x="5254575" y="4730700"/>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7" name="Text Box 8"/>
                  <p:cNvSpPr txBox="1">
                    <a:spLocks noChangeArrowheads="1"/>
                  </p:cNvSpPr>
                  <p:nvPr/>
                </p:nvSpPr>
                <p:spPr bwMode="auto">
                  <a:xfrm>
                    <a:off x="6064199" y="2908400"/>
                    <a:ext cx="303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E</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9"/>
                  <p:cNvSpPr txBox="1">
                    <a:spLocks noChangeArrowheads="1"/>
                  </p:cNvSpPr>
                  <p:nvPr/>
                </p:nvSpPr>
                <p:spPr bwMode="auto">
                  <a:xfrm>
                    <a:off x="6007049" y="4575125"/>
                    <a:ext cx="3635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D</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10"/>
                  <p:cNvSpPr txBox="1">
                    <a:spLocks noChangeArrowheads="1"/>
                  </p:cNvSpPr>
                  <p:nvPr/>
                </p:nvSpPr>
                <p:spPr bwMode="auto">
                  <a:xfrm>
                    <a:off x="5225256" y="4914900"/>
                    <a:ext cx="303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A</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11"/>
                  <p:cNvSpPr txBox="1">
                    <a:spLocks noChangeArrowheads="1"/>
                  </p:cNvSpPr>
                  <p:nvPr/>
                </p:nvSpPr>
                <p:spPr bwMode="auto">
                  <a:xfrm>
                    <a:off x="6390481" y="3756075"/>
                    <a:ext cx="303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B</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 Box 12"/>
                  <p:cNvSpPr txBox="1">
                    <a:spLocks noChangeArrowheads="1"/>
                  </p:cNvSpPr>
                  <p:nvPr/>
                </p:nvSpPr>
                <p:spPr bwMode="auto">
                  <a:xfrm>
                    <a:off x="5192662" y="2560637"/>
                    <a:ext cx="30321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C</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4" name="Text Box 2"/>
                <p:cNvSpPr txBox="1">
                  <a:spLocks noChangeArrowheads="1"/>
                </p:cNvSpPr>
                <p:nvPr/>
              </p:nvSpPr>
              <p:spPr bwMode="auto">
                <a:xfrm>
                  <a:off x="4602161" y="2930967"/>
                  <a:ext cx="42545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6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sym typeface="Symbol" pitchFamily="18" charset="2"/>
                    </a:rPr>
                    <a:t></a:t>
                  </a:r>
                  <a:endParaRPr kumimoji="0" lang="he-IL" altLang="he-I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2"/>
                <p:cNvSpPr txBox="1">
                  <a:spLocks noChangeArrowheads="1"/>
                </p:cNvSpPr>
                <p:nvPr/>
              </p:nvSpPr>
              <p:spPr bwMode="auto">
                <a:xfrm>
                  <a:off x="4616449" y="3486125"/>
                  <a:ext cx="42545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6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sym typeface="Symbol" pitchFamily="18" charset="2"/>
                    </a:rPr>
                    <a:t></a:t>
                  </a:r>
                  <a:endParaRPr kumimoji="0" lang="he-IL" altLang="he-IL" sz="16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9" name="מחבר ישר 8"/>
              <p:cNvCxnSpPr/>
              <p:nvPr/>
            </p:nvCxnSpPr>
            <p:spPr>
              <a:xfrm flipH="1" flipV="1">
                <a:off x="857250" y="2486025"/>
                <a:ext cx="2812724" cy="254095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מחבר ישר 9"/>
              <p:cNvCxnSpPr/>
              <p:nvPr/>
            </p:nvCxnSpPr>
            <p:spPr>
              <a:xfrm flipH="1" flipV="1">
                <a:off x="885825" y="5324475"/>
                <a:ext cx="3495676" cy="38217"/>
              </a:xfrm>
              <a:prstGeom prst="line">
                <a:avLst/>
              </a:prstGeom>
              <a:ln w="952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1" name="מחבר ישר 10"/>
              <p:cNvCxnSpPr/>
              <p:nvPr/>
            </p:nvCxnSpPr>
            <p:spPr>
              <a:xfrm>
                <a:off x="857251" y="2486142"/>
                <a:ext cx="9524" cy="2828808"/>
              </a:xfrm>
              <a:prstGeom prst="line">
                <a:avLst/>
              </a:prstGeom>
              <a:ln w="9525">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אליפסה 11"/>
              <p:cNvSpPr/>
              <p:nvPr/>
            </p:nvSpPr>
            <p:spPr>
              <a:xfrm>
                <a:off x="860325" y="2320875"/>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 name="Text Box 8"/>
            <p:cNvSpPr txBox="1">
              <a:spLocks noChangeArrowheads="1"/>
            </p:cNvSpPr>
            <p:nvPr/>
          </p:nvSpPr>
          <p:spPr bwMode="auto">
            <a:xfrm>
              <a:off x="1373187" y="4379359"/>
              <a:ext cx="303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H</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8"/>
            <p:cNvSpPr txBox="1">
              <a:spLocks noChangeArrowheads="1"/>
            </p:cNvSpPr>
            <p:nvPr/>
          </p:nvSpPr>
          <p:spPr bwMode="auto">
            <a:xfrm>
              <a:off x="1315236" y="2816525"/>
              <a:ext cx="303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O</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1142936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תרגיל 1 </a:t>
            </a:r>
            <a:r>
              <a:rPr lang="en-US" dirty="0" smtClean="0">
                <a:latin typeface="Times New Roman" panose="02020603050405020304" pitchFamily="18" charset="0"/>
                <a:cs typeface="Times New Roman" panose="02020603050405020304" pitchFamily="18" charset="0"/>
              </a:rPr>
              <a:t>A</a:t>
            </a:r>
            <a:endParaRPr lang="he-IL" dirty="0">
              <a:latin typeface="Times New Roman" panose="02020603050405020304" pitchFamily="18" charset="0"/>
              <a:cs typeface="Times New Roman" panose="02020603050405020304" pitchFamily="18" charset="0"/>
            </a:endParaRPr>
          </a:p>
        </p:txBody>
      </p:sp>
      <p:sp>
        <p:nvSpPr>
          <p:cNvPr id="3" name="מציין מיקום תוכן 2"/>
          <p:cNvSpPr>
            <a:spLocks noGrp="1"/>
          </p:cNvSpPr>
          <p:nvPr>
            <p:ph idx="1"/>
          </p:nvPr>
        </p:nvSpPr>
        <p:spPr>
          <a:xfrm>
            <a:off x="539552" y="709067"/>
            <a:ext cx="8236530" cy="5907393"/>
          </a:xfrm>
        </p:spPr>
        <p:txBody>
          <a:bodyPr/>
          <a:lstStyle/>
          <a:p>
            <a:pPr marL="0" indent="0">
              <a:buNone/>
            </a:pPr>
            <a:r>
              <a:rPr lang="he-IL" dirty="0" smtClean="0"/>
              <a:t>נקודה </a:t>
            </a:r>
            <a:r>
              <a:rPr lang="en-US" dirty="0" smtClean="0"/>
              <a:t>A</a:t>
            </a:r>
            <a:r>
              <a:rPr lang="he-IL" dirty="0" smtClean="0"/>
              <a:t> :</a:t>
            </a:r>
            <a:endParaRPr lang="he-IL" dirty="0"/>
          </a:p>
        </p:txBody>
      </p:sp>
      <p:graphicFrame>
        <p:nvGraphicFramePr>
          <p:cNvPr id="4" name="אובייקט 3"/>
          <p:cNvGraphicFramePr>
            <a:graphicFrameLocks noChangeAspect="1"/>
          </p:cNvGraphicFramePr>
          <p:nvPr>
            <p:extLst/>
          </p:nvPr>
        </p:nvGraphicFramePr>
        <p:xfrm>
          <a:off x="5600698" y="3996127"/>
          <a:ext cx="825509" cy="344493"/>
        </p:xfrm>
        <a:graphic>
          <a:graphicData uri="http://schemas.openxmlformats.org/presentationml/2006/ole">
            <mc:AlternateContent xmlns:mc="http://schemas.openxmlformats.org/markup-compatibility/2006">
              <mc:Choice xmlns:v="urn:schemas-microsoft-com:vml" Requires="v">
                <p:oleObj spid="_x0000_s1026" name="משוואה" r:id="rId3" imgW="545863" imgH="228501" progId="Equation.3">
                  <p:embed/>
                </p:oleObj>
              </mc:Choice>
              <mc:Fallback>
                <p:oleObj name="משוואה" r:id="rId3" imgW="545863"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698" y="3996127"/>
                        <a:ext cx="825509" cy="344493"/>
                      </a:xfrm>
                      <a:prstGeom prst="rect">
                        <a:avLst/>
                      </a:prstGeom>
                      <a:noFill/>
                      <a:ln>
                        <a:noFill/>
                      </a:ln>
                    </p:spPr>
                  </p:pic>
                </p:oleObj>
              </mc:Fallback>
            </mc:AlternateContent>
          </a:graphicData>
        </a:graphic>
      </p:graphicFrame>
      <p:graphicFrame>
        <p:nvGraphicFramePr>
          <p:cNvPr id="5" name="אובייקט 4"/>
          <p:cNvGraphicFramePr>
            <a:graphicFrameLocks noChangeAspect="1"/>
          </p:cNvGraphicFramePr>
          <p:nvPr>
            <p:extLst/>
          </p:nvPr>
        </p:nvGraphicFramePr>
        <p:xfrm>
          <a:off x="5045660" y="4410195"/>
          <a:ext cx="1895475" cy="719137"/>
        </p:xfrm>
        <a:graphic>
          <a:graphicData uri="http://schemas.openxmlformats.org/presentationml/2006/ole">
            <mc:AlternateContent xmlns:mc="http://schemas.openxmlformats.org/markup-compatibility/2006">
              <mc:Choice xmlns:v="urn:schemas-microsoft-com:vml" Requires="v">
                <p:oleObj spid="_x0000_s1027" name="משוואה" r:id="rId5" imgW="1079032" imgH="431613" progId="Equation.3">
                  <p:embed/>
                </p:oleObj>
              </mc:Choice>
              <mc:Fallback>
                <p:oleObj name="משוואה" r:id="rId5" imgW="1079032"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5660" y="4410195"/>
                        <a:ext cx="1895475" cy="719137"/>
                      </a:xfrm>
                      <a:prstGeom prst="rect">
                        <a:avLst/>
                      </a:prstGeom>
                      <a:noFill/>
                      <a:ln w="9525">
                        <a:noFill/>
                        <a:miter lim="800000"/>
                        <a:headEnd/>
                        <a:tailEnd/>
                      </a:ln>
                    </p:spPr>
                  </p:pic>
                </p:oleObj>
              </mc:Fallback>
            </mc:AlternateContent>
          </a:graphicData>
        </a:graphic>
      </p:graphicFrame>
      <p:graphicFrame>
        <p:nvGraphicFramePr>
          <p:cNvPr id="6" name="אובייקט 5"/>
          <p:cNvGraphicFramePr>
            <a:graphicFrameLocks noChangeAspect="1"/>
          </p:cNvGraphicFramePr>
          <p:nvPr>
            <p:extLst/>
          </p:nvPr>
        </p:nvGraphicFramePr>
        <p:xfrm>
          <a:off x="1480789" y="3899339"/>
          <a:ext cx="1408112" cy="404813"/>
        </p:xfrm>
        <a:graphic>
          <a:graphicData uri="http://schemas.openxmlformats.org/presentationml/2006/ole">
            <mc:AlternateContent xmlns:mc="http://schemas.openxmlformats.org/markup-compatibility/2006">
              <mc:Choice xmlns:v="urn:schemas-microsoft-com:vml" Requires="v">
                <p:oleObj spid="_x0000_s1028" name="משוואה" r:id="rId7" imgW="748975" imgH="215806" progId="Equation.3">
                  <p:embed/>
                </p:oleObj>
              </mc:Choice>
              <mc:Fallback>
                <p:oleObj name="משוואה" r:id="rId7" imgW="748975" imgH="21580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0789" y="3899339"/>
                        <a:ext cx="14081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אובייקט 6"/>
          <p:cNvGraphicFramePr>
            <a:graphicFrameLocks noChangeAspect="1"/>
          </p:cNvGraphicFramePr>
          <p:nvPr>
            <p:extLst/>
          </p:nvPr>
        </p:nvGraphicFramePr>
        <p:xfrm>
          <a:off x="945891" y="4304152"/>
          <a:ext cx="2063750" cy="741363"/>
        </p:xfrm>
        <a:graphic>
          <a:graphicData uri="http://schemas.openxmlformats.org/presentationml/2006/ole">
            <mc:AlternateContent xmlns:mc="http://schemas.openxmlformats.org/markup-compatibility/2006">
              <mc:Choice xmlns:v="urn:schemas-microsoft-com:vml" Requires="v">
                <p:oleObj spid="_x0000_s1029" name="משוואה" r:id="rId9" imgW="1193800" imgH="431800" progId="Equation.3">
                  <p:embed/>
                </p:oleObj>
              </mc:Choice>
              <mc:Fallback>
                <p:oleObj name="משוואה" r:id="rId9" imgW="11938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5891" y="4304152"/>
                        <a:ext cx="20637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אובייקט 7"/>
          <p:cNvGraphicFramePr>
            <a:graphicFrameLocks noChangeAspect="1"/>
          </p:cNvGraphicFramePr>
          <p:nvPr>
            <p:extLst/>
          </p:nvPr>
        </p:nvGraphicFramePr>
        <p:xfrm>
          <a:off x="905354" y="4967108"/>
          <a:ext cx="3182938" cy="1439862"/>
        </p:xfrm>
        <a:graphic>
          <a:graphicData uri="http://schemas.openxmlformats.org/presentationml/2006/ole">
            <mc:AlternateContent xmlns:mc="http://schemas.openxmlformats.org/markup-compatibility/2006">
              <mc:Choice xmlns:v="urn:schemas-microsoft-com:vml" Requires="v">
                <p:oleObj spid="_x0000_s1030" name="משוואה" r:id="rId11" imgW="1841400" imgH="838080" progId="Equation.3">
                  <p:embed/>
                </p:oleObj>
              </mc:Choice>
              <mc:Fallback>
                <p:oleObj name="משוואה" r:id="rId11" imgW="1841400" imgH="838080" progId="Equation.3">
                  <p:embed/>
                  <p:pic>
                    <p:nvPicPr>
                      <p:cNvPr id="0" name=""/>
                      <p:cNvPicPr>
                        <a:picLocks noChangeAspect="1" noChangeArrowheads="1"/>
                      </p:cNvPicPr>
                      <p:nvPr/>
                    </p:nvPicPr>
                    <p:blipFill>
                      <a:blip r:embed="rId12"/>
                      <a:srcRect/>
                      <a:stretch>
                        <a:fillRect/>
                      </a:stretch>
                    </p:blipFill>
                    <p:spPr bwMode="auto">
                      <a:xfrm>
                        <a:off x="905354" y="4967108"/>
                        <a:ext cx="3182938" cy="1439862"/>
                      </a:xfrm>
                      <a:prstGeom prst="rect">
                        <a:avLst/>
                      </a:prstGeom>
                      <a:noFill/>
                      <a:ln w="9525">
                        <a:noFill/>
                        <a:miter lim="800000"/>
                        <a:headEnd/>
                        <a:tailEnd/>
                      </a:ln>
                    </p:spPr>
                  </p:pic>
                </p:oleObj>
              </mc:Fallback>
            </mc:AlternateContent>
          </a:graphicData>
        </a:graphic>
      </p:graphicFrame>
      <p:grpSp>
        <p:nvGrpSpPr>
          <p:cNvPr id="9" name="קבוצה 8"/>
          <p:cNvGrpSpPr/>
          <p:nvPr/>
        </p:nvGrpSpPr>
        <p:grpSpPr>
          <a:xfrm>
            <a:off x="905354" y="709935"/>
            <a:ext cx="4695344" cy="3594217"/>
            <a:chOff x="1460392" y="806132"/>
            <a:chExt cx="4695344" cy="3594217"/>
          </a:xfrm>
        </p:grpSpPr>
        <p:grpSp>
          <p:nvGrpSpPr>
            <p:cNvPr id="10" name="קבוצה 9"/>
            <p:cNvGrpSpPr/>
            <p:nvPr/>
          </p:nvGrpSpPr>
          <p:grpSpPr>
            <a:xfrm>
              <a:off x="3995736" y="1619049"/>
              <a:ext cx="2160000" cy="2781300"/>
              <a:chOff x="3498799" y="1009650"/>
              <a:chExt cx="2160000" cy="2781300"/>
            </a:xfrm>
          </p:grpSpPr>
          <p:grpSp>
            <p:nvGrpSpPr>
              <p:cNvPr id="16" name="קבוצה 15"/>
              <p:cNvGrpSpPr/>
              <p:nvPr/>
            </p:nvGrpSpPr>
            <p:grpSpPr>
              <a:xfrm>
                <a:off x="3498799" y="1009650"/>
                <a:ext cx="2160000" cy="2438400"/>
                <a:chOff x="4429125" y="2781300"/>
                <a:chExt cx="2160000" cy="2438400"/>
              </a:xfrm>
            </p:grpSpPr>
            <p:grpSp>
              <p:nvGrpSpPr>
                <p:cNvPr id="21" name="קבוצה 20"/>
                <p:cNvGrpSpPr/>
                <p:nvPr/>
              </p:nvGrpSpPr>
              <p:grpSpPr>
                <a:xfrm>
                  <a:off x="4429125" y="2781300"/>
                  <a:ext cx="2160000" cy="2438400"/>
                  <a:chOff x="4429125" y="2781300"/>
                  <a:chExt cx="2160000" cy="2438400"/>
                </a:xfrm>
              </p:grpSpPr>
              <p:sp>
                <p:nvSpPr>
                  <p:cNvPr id="23" name="אליפסה 22"/>
                  <p:cNvSpPr/>
                  <p:nvPr/>
                </p:nvSpPr>
                <p:spPr>
                  <a:xfrm>
                    <a:off x="4429125" y="2781300"/>
                    <a:ext cx="2160000" cy="216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4" name="מחבר ישר 23"/>
                  <p:cNvCxnSpPr>
                    <a:stCxn id="23" idx="2"/>
                    <a:endCxn id="23" idx="6"/>
                  </p:cNvCxnSpPr>
                  <p:nvPr/>
                </p:nvCxnSpPr>
                <p:spPr>
                  <a:xfrm>
                    <a:off x="4429125" y="3861300"/>
                    <a:ext cx="216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מחבר ישר 24"/>
                  <p:cNvCxnSpPr>
                    <a:stCxn id="23" idx="0"/>
                  </p:cNvCxnSpPr>
                  <p:nvPr/>
                </p:nvCxnSpPr>
                <p:spPr>
                  <a:xfrm>
                    <a:off x="5509125" y="2781300"/>
                    <a:ext cx="1087" cy="2438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אליפסה 25"/>
                  <p:cNvSpPr/>
                  <p:nvPr/>
                </p:nvSpPr>
                <p:spPr>
                  <a:xfrm>
                    <a:off x="5397450" y="4721175"/>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2" name="Text Box 10"/>
                <p:cNvSpPr txBox="1">
                  <a:spLocks noChangeArrowheads="1"/>
                </p:cNvSpPr>
                <p:nvPr/>
              </p:nvSpPr>
              <p:spPr bwMode="auto">
                <a:xfrm>
                  <a:off x="5222030" y="4911675"/>
                  <a:ext cx="303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A</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7" name="Line 4"/>
              <p:cNvSpPr>
                <a:spLocks noChangeShapeType="1"/>
              </p:cNvSpPr>
              <p:nvPr/>
            </p:nvSpPr>
            <p:spPr bwMode="auto">
              <a:xfrm flipV="1">
                <a:off x="4579886" y="2352675"/>
                <a:ext cx="0" cy="800100"/>
              </a:xfrm>
              <a:prstGeom prst="line">
                <a:avLst/>
              </a:prstGeom>
              <a:noFill/>
              <a:ln w="1905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8" name="Line 5"/>
              <p:cNvSpPr>
                <a:spLocks noChangeShapeType="1"/>
              </p:cNvSpPr>
              <p:nvPr/>
            </p:nvSpPr>
            <p:spPr bwMode="auto">
              <a:xfrm>
                <a:off x="4579886" y="3140025"/>
                <a:ext cx="0" cy="342900"/>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9" name="Text Box 6"/>
              <p:cNvSpPr txBox="1">
                <a:spLocks noChangeArrowheads="1"/>
              </p:cNvSpPr>
              <p:nvPr/>
            </p:nvSpPr>
            <p:spPr bwMode="auto">
              <a:xfrm>
                <a:off x="3960761" y="344805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mg</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20" name="Text Box 7"/>
              <p:cNvSpPr txBox="1">
                <a:spLocks noChangeArrowheads="1"/>
              </p:cNvSpPr>
              <p:nvPr/>
            </p:nvSpPr>
            <p:spPr bwMode="auto">
              <a:xfrm>
                <a:off x="4394892" y="2181225"/>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chemeClr val="accent3">
                        <a:lumMod val="50000"/>
                      </a:schemeClr>
                    </a:solidFill>
                    <a:effectLst/>
                    <a:latin typeface="Times New Roman" pitchFamily="18" charset="0"/>
                    <a:ea typeface="Arial" pitchFamily="34" charset="0"/>
                    <a:cs typeface="Arial" pitchFamily="34" charset="0"/>
                  </a:rPr>
                  <a:t>N</a:t>
                </a:r>
                <a:r>
                  <a:rPr kumimoji="0" lang="en-US" altLang="he-IL" sz="1100" b="0" i="0" u="none" strike="noStrike" cap="none" normalizeH="0" baseline="-25000" dirty="0" smtClean="0">
                    <a:ln>
                      <a:noFill/>
                    </a:ln>
                    <a:solidFill>
                      <a:schemeClr val="accent3">
                        <a:lumMod val="50000"/>
                      </a:schemeClr>
                    </a:solidFill>
                    <a:effectLst/>
                    <a:latin typeface="Times New Roman" pitchFamily="18" charset="0"/>
                    <a:ea typeface="Arial" pitchFamily="34" charset="0"/>
                    <a:cs typeface="Arial" pitchFamily="34" charset="0"/>
                  </a:rPr>
                  <a:t>A</a:t>
                </a:r>
                <a:endParaRPr kumimoji="0" lang="he-IL" altLang="he-IL"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grpSp>
        <p:cxnSp>
          <p:nvCxnSpPr>
            <p:cNvPr id="11" name="מחבר ישר 10"/>
            <p:cNvCxnSpPr>
              <a:stCxn id="23" idx="3"/>
            </p:cNvCxnSpPr>
            <p:nvPr/>
          </p:nvCxnSpPr>
          <p:spPr>
            <a:xfrm flipH="1" flipV="1">
              <a:off x="1500929" y="933132"/>
              <a:ext cx="2811132" cy="252959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H="1" flipV="1">
              <a:off x="1558078" y="3743007"/>
              <a:ext cx="3495676" cy="38217"/>
            </a:xfrm>
            <a:prstGeom prst="line">
              <a:avLst/>
            </a:prstGeom>
            <a:ln w="952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a:off x="1500929" y="933249"/>
              <a:ext cx="9524" cy="2828808"/>
            </a:xfrm>
            <a:prstGeom prst="line">
              <a:avLst/>
            </a:prstGeom>
            <a:ln w="9525">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 Box 8"/>
            <p:cNvSpPr txBox="1">
              <a:spLocks noChangeArrowheads="1"/>
            </p:cNvSpPr>
            <p:nvPr/>
          </p:nvSpPr>
          <p:spPr bwMode="auto">
            <a:xfrm>
              <a:off x="1529503" y="2253044"/>
              <a:ext cx="303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H</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8"/>
            <p:cNvSpPr txBox="1">
              <a:spLocks noChangeArrowheads="1"/>
            </p:cNvSpPr>
            <p:nvPr/>
          </p:nvSpPr>
          <p:spPr bwMode="auto">
            <a:xfrm>
              <a:off x="1460392" y="806132"/>
              <a:ext cx="303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O</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grpSp>
      <p:graphicFrame>
        <p:nvGraphicFramePr>
          <p:cNvPr id="27" name="אובייקט 26"/>
          <p:cNvGraphicFramePr>
            <a:graphicFrameLocks noChangeAspect="1"/>
          </p:cNvGraphicFramePr>
          <p:nvPr>
            <p:extLst/>
          </p:nvPr>
        </p:nvGraphicFramePr>
        <p:xfrm>
          <a:off x="5045660" y="4988854"/>
          <a:ext cx="3768725" cy="1397000"/>
        </p:xfrm>
        <a:graphic>
          <a:graphicData uri="http://schemas.openxmlformats.org/presentationml/2006/ole">
            <mc:AlternateContent xmlns:mc="http://schemas.openxmlformats.org/markup-compatibility/2006">
              <mc:Choice xmlns:v="urn:schemas-microsoft-com:vml" Requires="v">
                <p:oleObj spid="_x0000_s1031" name="משוואה" r:id="rId13" imgW="2145960" imgH="838080" progId="Equation.3">
                  <p:embed/>
                </p:oleObj>
              </mc:Choice>
              <mc:Fallback>
                <p:oleObj name="משוואה" r:id="rId13" imgW="2145960" imgH="838080" progId="Equation.3">
                  <p:embed/>
                  <p:pic>
                    <p:nvPicPr>
                      <p:cNvPr id="0" name=""/>
                      <p:cNvPicPr>
                        <a:picLocks noChangeAspect="1" noChangeArrowheads="1"/>
                      </p:cNvPicPr>
                      <p:nvPr/>
                    </p:nvPicPr>
                    <p:blipFill>
                      <a:blip r:embed="rId14"/>
                      <a:srcRect/>
                      <a:stretch>
                        <a:fillRect/>
                      </a:stretch>
                    </p:blipFill>
                    <p:spPr bwMode="auto">
                      <a:xfrm>
                        <a:off x="5045660" y="4988854"/>
                        <a:ext cx="3768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619869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המשך פתרון תרגיל 1 </a:t>
            </a:r>
            <a:r>
              <a:rPr lang="en-US" dirty="0" smtClean="0">
                <a:latin typeface="Times New Roman" panose="02020603050405020304" pitchFamily="18" charset="0"/>
                <a:cs typeface="Times New Roman" panose="02020603050405020304" pitchFamily="18" charset="0"/>
              </a:rPr>
              <a:t>B</a:t>
            </a:r>
            <a:r>
              <a:rPr lang="he-IL" dirty="0" smtClean="0"/>
              <a:t> </a:t>
            </a:r>
            <a:endParaRPr lang="he-IL" dirty="0"/>
          </a:p>
        </p:txBody>
      </p:sp>
      <p:sp>
        <p:nvSpPr>
          <p:cNvPr id="3" name="מציין מיקום תוכן 2"/>
          <p:cNvSpPr>
            <a:spLocks noGrp="1"/>
          </p:cNvSpPr>
          <p:nvPr>
            <p:ph idx="1"/>
          </p:nvPr>
        </p:nvSpPr>
        <p:spPr/>
        <p:txBody>
          <a:bodyPr/>
          <a:lstStyle/>
          <a:p>
            <a:pPr marL="0" indent="0">
              <a:buNone/>
            </a:pPr>
            <a:r>
              <a:rPr lang="he-IL" dirty="0" smtClean="0"/>
              <a:t>נקודה </a:t>
            </a:r>
            <a:r>
              <a:rPr lang="en-US" dirty="0" smtClean="0"/>
              <a:t>B</a:t>
            </a:r>
            <a:r>
              <a:rPr lang="he-IL" dirty="0" smtClean="0"/>
              <a:t> :</a:t>
            </a:r>
            <a:endParaRPr lang="he-IL" dirty="0"/>
          </a:p>
        </p:txBody>
      </p:sp>
      <p:graphicFrame>
        <p:nvGraphicFramePr>
          <p:cNvPr id="5" name="אובייקט 4"/>
          <p:cNvGraphicFramePr>
            <a:graphicFrameLocks noChangeAspect="1"/>
          </p:cNvGraphicFramePr>
          <p:nvPr>
            <p:extLst/>
          </p:nvPr>
        </p:nvGraphicFramePr>
        <p:xfrm>
          <a:off x="5373356" y="4592119"/>
          <a:ext cx="1330325" cy="723900"/>
        </p:xfrm>
        <a:graphic>
          <a:graphicData uri="http://schemas.openxmlformats.org/presentationml/2006/ole">
            <mc:AlternateContent xmlns:mc="http://schemas.openxmlformats.org/markup-compatibility/2006">
              <mc:Choice xmlns:v="urn:schemas-microsoft-com:vml" Requires="v">
                <p:oleObj spid="_x0000_s2050" name="משוואה" r:id="rId3" imgW="787400" imgH="431800" progId="Equation.3">
                  <p:embed/>
                </p:oleObj>
              </mc:Choice>
              <mc:Fallback>
                <p:oleObj name="משוואה" r:id="rId3" imgW="7874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3356" y="4592119"/>
                        <a:ext cx="1330325" cy="723900"/>
                      </a:xfrm>
                      <a:prstGeom prst="rect">
                        <a:avLst/>
                      </a:prstGeom>
                      <a:noFill/>
                      <a:ln w="9525">
                        <a:noFill/>
                        <a:miter lim="800000"/>
                        <a:headEnd/>
                        <a:tailEnd/>
                      </a:ln>
                    </p:spPr>
                  </p:pic>
                </p:oleObj>
              </mc:Fallback>
            </mc:AlternateContent>
          </a:graphicData>
        </a:graphic>
      </p:graphicFrame>
      <p:graphicFrame>
        <p:nvGraphicFramePr>
          <p:cNvPr id="6" name="אובייקט 5"/>
          <p:cNvGraphicFramePr>
            <a:graphicFrameLocks noChangeAspect="1"/>
          </p:cNvGraphicFramePr>
          <p:nvPr>
            <p:extLst/>
          </p:nvPr>
        </p:nvGraphicFramePr>
        <p:xfrm>
          <a:off x="5411450" y="1393152"/>
          <a:ext cx="2876548" cy="719137"/>
        </p:xfrm>
        <a:graphic>
          <a:graphicData uri="http://schemas.openxmlformats.org/presentationml/2006/ole">
            <mc:AlternateContent xmlns:mc="http://schemas.openxmlformats.org/markup-compatibility/2006">
              <mc:Choice xmlns:v="urn:schemas-microsoft-com:vml" Requires="v">
                <p:oleObj spid="_x0000_s2051" name="משוואה" r:id="rId5" imgW="1637589" imgH="431613" progId="Equation.3">
                  <p:embed/>
                </p:oleObj>
              </mc:Choice>
              <mc:Fallback>
                <p:oleObj name="משוואה" r:id="rId5" imgW="1637589"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1450" y="1393152"/>
                        <a:ext cx="2876548" cy="719137"/>
                      </a:xfrm>
                      <a:prstGeom prst="rect">
                        <a:avLst/>
                      </a:prstGeom>
                      <a:noFill/>
                      <a:ln w="9525">
                        <a:noFill/>
                        <a:miter lim="800000"/>
                        <a:headEnd/>
                        <a:tailEnd/>
                      </a:ln>
                    </p:spPr>
                  </p:pic>
                </p:oleObj>
              </mc:Fallback>
            </mc:AlternateContent>
          </a:graphicData>
        </a:graphic>
      </p:graphicFrame>
      <p:graphicFrame>
        <p:nvGraphicFramePr>
          <p:cNvPr id="7" name="אובייקט 6"/>
          <p:cNvGraphicFramePr>
            <a:graphicFrameLocks noChangeAspect="1"/>
          </p:cNvGraphicFramePr>
          <p:nvPr>
            <p:extLst/>
          </p:nvPr>
        </p:nvGraphicFramePr>
        <p:xfrm>
          <a:off x="5832568" y="827999"/>
          <a:ext cx="1003300" cy="404813"/>
        </p:xfrm>
        <a:graphic>
          <a:graphicData uri="http://schemas.openxmlformats.org/presentationml/2006/ole">
            <mc:AlternateContent xmlns:mc="http://schemas.openxmlformats.org/markup-compatibility/2006">
              <mc:Choice xmlns:v="urn:schemas-microsoft-com:vml" Requires="v">
                <p:oleObj spid="_x0000_s2052" name="משוואה" r:id="rId7" imgW="532937" imgH="215713" progId="Equation.3">
                  <p:embed/>
                </p:oleObj>
              </mc:Choice>
              <mc:Fallback>
                <p:oleObj name="משוואה" r:id="rId7" imgW="532937" imgH="2157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2568" y="827999"/>
                        <a:ext cx="1003300"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אובייקט 7"/>
          <p:cNvGraphicFramePr>
            <a:graphicFrameLocks noChangeAspect="1"/>
          </p:cNvGraphicFramePr>
          <p:nvPr>
            <p:extLst/>
          </p:nvPr>
        </p:nvGraphicFramePr>
        <p:xfrm>
          <a:off x="5377552" y="4210647"/>
          <a:ext cx="1408113" cy="404813"/>
        </p:xfrm>
        <a:graphic>
          <a:graphicData uri="http://schemas.openxmlformats.org/presentationml/2006/ole">
            <mc:AlternateContent xmlns:mc="http://schemas.openxmlformats.org/markup-compatibility/2006">
              <mc:Choice xmlns:v="urn:schemas-microsoft-com:vml" Requires="v">
                <p:oleObj spid="_x0000_s2053" name="משוואה" r:id="rId9" imgW="748975" imgH="215806" progId="Equation.3">
                  <p:embed/>
                </p:oleObj>
              </mc:Choice>
              <mc:Fallback>
                <p:oleObj name="משוואה" r:id="rId9" imgW="748975" imgH="21580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77552" y="4210647"/>
                        <a:ext cx="1408113"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קבוצה 8"/>
          <p:cNvGrpSpPr/>
          <p:nvPr/>
        </p:nvGrpSpPr>
        <p:grpSpPr>
          <a:xfrm>
            <a:off x="1852334" y="2125747"/>
            <a:ext cx="2641633" cy="2466372"/>
            <a:chOff x="3854448" y="1492049"/>
            <a:chExt cx="2641633" cy="2466372"/>
          </a:xfrm>
        </p:grpSpPr>
        <p:grpSp>
          <p:nvGrpSpPr>
            <p:cNvPr id="10" name="קבוצה 9"/>
            <p:cNvGrpSpPr/>
            <p:nvPr/>
          </p:nvGrpSpPr>
          <p:grpSpPr>
            <a:xfrm>
              <a:off x="3854448" y="1492049"/>
              <a:ext cx="2413792" cy="2466372"/>
              <a:chOff x="3854448" y="1492049"/>
              <a:chExt cx="2413792" cy="2466372"/>
            </a:xfrm>
          </p:grpSpPr>
          <p:grpSp>
            <p:nvGrpSpPr>
              <p:cNvPr id="13" name="קבוצה 12"/>
              <p:cNvGrpSpPr/>
              <p:nvPr/>
            </p:nvGrpSpPr>
            <p:grpSpPr>
              <a:xfrm>
                <a:off x="3854448" y="1492049"/>
                <a:ext cx="2413792" cy="2199672"/>
                <a:chOff x="3660724" y="1009650"/>
                <a:chExt cx="2413792" cy="2199672"/>
              </a:xfrm>
            </p:grpSpPr>
            <p:grpSp>
              <p:nvGrpSpPr>
                <p:cNvPr id="15" name="קבוצה 14"/>
                <p:cNvGrpSpPr/>
                <p:nvPr/>
              </p:nvGrpSpPr>
              <p:grpSpPr>
                <a:xfrm>
                  <a:off x="3660724" y="1009650"/>
                  <a:ext cx="2413792" cy="2199672"/>
                  <a:chOff x="4591050" y="2781300"/>
                  <a:chExt cx="2413792" cy="2199672"/>
                </a:xfrm>
              </p:grpSpPr>
              <p:grpSp>
                <p:nvGrpSpPr>
                  <p:cNvPr id="18" name="קבוצה 17"/>
                  <p:cNvGrpSpPr/>
                  <p:nvPr/>
                </p:nvGrpSpPr>
                <p:grpSpPr>
                  <a:xfrm>
                    <a:off x="4591050" y="2781300"/>
                    <a:ext cx="2160000" cy="2199672"/>
                    <a:chOff x="4591050" y="2781300"/>
                    <a:chExt cx="2160000" cy="2199672"/>
                  </a:xfrm>
                </p:grpSpPr>
                <p:sp>
                  <p:nvSpPr>
                    <p:cNvPr id="20" name="אליפסה 19"/>
                    <p:cNvSpPr/>
                    <p:nvPr/>
                  </p:nvSpPr>
                  <p:spPr>
                    <a:xfrm>
                      <a:off x="4591050" y="2781300"/>
                      <a:ext cx="2160000" cy="216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1" name="מחבר ישר 20"/>
                    <p:cNvCxnSpPr>
                      <a:stCxn id="20" idx="2"/>
                    </p:cNvCxnSpPr>
                    <p:nvPr/>
                  </p:nvCxnSpPr>
                  <p:spPr>
                    <a:xfrm>
                      <a:off x="4591050" y="3861300"/>
                      <a:ext cx="1768471" cy="4633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מחבר ישר 21"/>
                    <p:cNvCxnSpPr>
                      <a:stCxn id="20" idx="0"/>
                    </p:cNvCxnSpPr>
                    <p:nvPr/>
                  </p:nvCxnSpPr>
                  <p:spPr>
                    <a:xfrm flipH="1">
                      <a:off x="5662612" y="2781300"/>
                      <a:ext cx="8438" cy="219967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אליפסה 22"/>
                    <p:cNvSpPr/>
                    <p:nvPr/>
                  </p:nvSpPr>
                  <p:spPr>
                    <a:xfrm>
                      <a:off x="6527700" y="3797250"/>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9" name="Text Box 10"/>
                  <p:cNvSpPr txBox="1">
                    <a:spLocks noChangeArrowheads="1"/>
                  </p:cNvSpPr>
                  <p:nvPr/>
                </p:nvSpPr>
                <p:spPr bwMode="auto">
                  <a:xfrm>
                    <a:off x="6701629" y="3776662"/>
                    <a:ext cx="303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B</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6" name="Line 4"/>
                <p:cNvSpPr>
                  <a:spLocks noChangeShapeType="1"/>
                </p:cNvSpPr>
                <p:nvPr/>
              </p:nvSpPr>
              <p:spPr bwMode="auto">
                <a:xfrm flipH="1">
                  <a:off x="5234081" y="2138362"/>
                  <a:ext cx="590503" cy="3684"/>
                </a:xfrm>
                <a:prstGeom prst="line">
                  <a:avLst/>
                </a:prstGeom>
                <a:noFill/>
                <a:ln w="1905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7" name="Text Box 7"/>
                <p:cNvSpPr txBox="1">
                  <a:spLocks noChangeArrowheads="1"/>
                </p:cNvSpPr>
                <p:nvPr/>
              </p:nvSpPr>
              <p:spPr bwMode="auto">
                <a:xfrm>
                  <a:off x="4924370" y="2114098"/>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chemeClr val="accent3">
                          <a:lumMod val="50000"/>
                        </a:schemeClr>
                      </a:solidFill>
                      <a:effectLst/>
                      <a:latin typeface="Times New Roman" pitchFamily="18" charset="0"/>
                      <a:ea typeface="Arial" pitchFamily="34" charset="0"/>
                      <a:cs typeface="Arial" pitchFamily="34" charset="0"/>
                    </a:rPr>
                    <a:t>N</a:t>
                  </a:r>
                  <a:r>
                    <a:rPr kumimoji="0" lang="en-US" altLang="he-IL" sz="1100" b="0" i="0" u="none" strike="noStrike" cap="none" normalizeH="0" baseline="-25000" dirty="0" smtClean="0">
                      <a:ln>
                        <a:noFill/>
                      </a:ln>
                      <a:solidFill>
                        <a:schemeClr val="accent3">
                          <a:lumMod val="50000"/>
                        </a:schemeClr>
                      </a:solidFill>
                      <a:effectLst/>
                      <a:latin typeface="Times New Roman" pitchFamily="18" charset="0"/>
                      <a:ea typeface="Arial" pitchFamily="34" charset="0"/>
                      <a:cs typeface="Arial" pitchFamily="34" charset="0"/>
                    </a:rPr>
                    <a:t>B</a:t>
                  </a:r>
                  <a:endParaRPr kumimoji="0" lang="he-IL" altLang="he-IL"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grpSp>
          <p:sp>
            <p:nvSpPr>
              <p:cNvPr id="14" name="Text Box 10"/>
              <p:cNvSpPr txBox="1">
                <a:spLocks noChangeArrowheads="1"/>
              </p:cNvSpPr>
              <p:nvPr/>
            </p:nvSpPr>
            <p:spPr bwMode="auto">
              <a:xfrm>
                <a:off x="4783928" y="3691721"/>
                <a:ext cx="303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A</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1" name="Line 5"/>
            <p:cNvSpPr>
              <a:spLocks noChangeShapeType="1"/>
            </p:cNvSpPr>
            <p:nvPr/>
          </p:nvSpPr>
          <p:spPr bwMode="auto">
            <a:xfrm flipH="1">
              <a:off x="6014446" y="2624445"/>
              <a:ext cx="0" cy="446881"/>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2" name="Text Box 6"/>
            <p:cNvSpPr txBox="1">
              <a:spLocks noChangeArrowheads="1"/>
            </p:cNvSpPr>
            <p:nvPr/>
          </p:nvSpPr>
          <p:spPr bwMode="auto">
            <a:xfrm>
              <a:off x="5999140" y="2847885"/>
              <a:ext cx="49694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mg</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grpSp>
      <p:graphicFrame>
        <p:nvGraphicFramePr>
          <p:cNvPr id="24" name="אובייקט 23"/>
          <p:cNvGraphicFramePr>
            <a:graphicFrameLocks noChangeAspect="1"/>
          </p:cNvGraphicFramePr>
          <p:nvPr>
            <p:extLst/>
          </p:nvPr>
        </p:nvGraphicFramePr>
        <p:xfrm>
          <a:off x="5447191" y="2176095"/>
          <a:ext cx="1851025" cy="1397000"/>
        </p:xfrm>
        <a:graphic>
          <a:graphicData uri="http://schemas.openxmlformats.org/presentationml/2006/ole">
            <mc:AlternateContent xmlns:mc="http://schemas.openxmlformats.org/markup-compatibility/2006">
              <mc:Choice xmlns:v="urn:schemas-microsoft-com:vml" Requires="v">
                <p:oleObj spid="_x0000_s2054" name="משוואה" r:id="rId11" imgW="1054080" imgH="838080" progId="Equation.3">
                  <p:embed/>
                </p:oleObj>
              </mc:Choice>
              <mc:Fallback>
                <p:oleObj name="משוואה" r:id="rId11" imgW="1054080" imgH="838080" progId="Equation.3">
                  <p:embed/>
                  <p:pic>
                    <p:nvPicPr>
                      <p:cNvPr id="0" name=""/>
                      <p:cNvPicPr>
                        <a:picLocks noChangeAspect="1" noChangeArrowheads="1"/>
                      </p:cNvPicPr>
                      <p:nvPr/>
                    </p:nvPicPr>
                    <p:blipFill>
                      <a:blip r:embed="rId12"/>
                      <a:srcRect/>
                      <a:stretch>
                        <a:fillRect/>
                      </a:stretch>
                    </p:blipFill>
                    <p:spPr bwMode="auto">
                      <a:xfrm>
                        <a:off x="5447191" y="2176095"/>
                        <a:ext cx="18510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אובייקט 24"/>
          <p:cNvGraphicFramePr>
            <a:graphicFrameLocks noChangeAspect="1"/>
          </p:cNvGraphicFramePr>
          <p:nvPr>
            <p:extLst/>
          </p:nvPr>
        </p:nvGraphicFramePr>
        <p:xfrm>
          <a:off x="5327770" y="5457884"/>
          <a:ext cx="2466975" cy="703263"/>
        </p:xfrm>
        <a:graphic>
          <a:graphicData uri="http://schemas.openxmlformats.org/presentationml/2006/ole">
            <mc:AlternateContent xmlns:mc="http://schemas.openxmlformats.org/markup-compatibility/2006">
              <mc:Choice xmlns:v="urn:schemas-microsoft-com:vml" Requires="v">
                <p:oleObj spid="_x0000_s2055" name="משוואה" r:id="rId13" imgW="1460160" imgH="419040" progId="Equation.3">
                  <p:embed/>
                </p:oleObj>
              </mc:Choice>
              <mc:Fallback>
                <p:oleObj name="משוואה" r:id="rId13" imgW="1460160" imgH="419040" progId="Equation.3">
                  <p:embed/>
                  <p:pic>
                    <p:nvPicPr>
                      <p:cNvPr id="0" name=""/>
                      <p:cNvPicPr>
                        <a:picLocks noChangeAspect="1" noChangeArrowheads="1"/>
                      </p:cNvPicPr>
                      <p:nvPr/>
                    </p:nvPicPr>
                    <p:blipFill>
                      <a:blip r:embed="rId14"/>
                      <a:srcRect/>
                      <a:stretch>
                        <a:fillRect/>
                      </a:stretch>
                    </p:blipFill>
                    <p:spPr bwMode="auto">
                      <a:xfrm>
                        <a:off x="5327770" y="5457884"/>
                        <a:ext cx="246697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046903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המשך פתרון </a:t>
            </a:r>
            <a:r>
              <a:rPr lang="he-IL" dirty="0"/>
              <a:t>תרגיל </a:t>
            </a:r>
            <a:r>
              <a:rPr lang="he-IL" dirty="0" smtClean="0"/>
              <a:t>1</a:t>
            </a:r>
            <a:r>
              <a:rPr lang="en-US" dirty="0" smtClean="0"/>
              <a:t>     </a:t>
            </a:r>
            <a:r>
              <a:rPr lang="en-US" dirty="0" smtClean="0">
                <a:latin typeface="Times New Roman" panose="02020603050405020304" pitchFamily="18" charset="0"/>
                <a:cs typeface="Times New Roman" panose="02020603050405020304" pitchFamily="18" charset="0"/>
              </a:rPr>
              <a:t>C</a:t>
            </a:r>
            <a:r>
              <a:rPr lang="en-US" dirty="0" smtClean="0"/>
              <a:t> </a:t>
            </a:r>
            <a:endParaRPr lang="he-IL" dirty="0"/>
          </a:p>
        </p:txBody>
      </p:sp>
      <p:sp>
        <p:nvSpPr>
          <p:cNvPr id="3" name="מציין מיקום תוכן 2"/>
          <p:cNvSpPr>
            <a:spLocks noGrp="1"/>
          </p:cNvSpPr>
          <p:nvPr>
            <p:ph idx="1"/>
          </p:nvPr>
        </p:nvSpPr>
        <p:spPr>
          <a:xfrm>
            <a:off x="539552" y="709067"/>
            <a:ext cx="8236530" cy="5881514"/>
          </a:xfrm>
        </p:spPr>
        <p:txBody>
          <a:bodyPr/>
          <a:lstStyle/>
          <a:p>
            <a:pPr marL="0" indent="0">
              <a:buNone/>
            </a:pPr>
            <a:r>
              <a:rPr lang="he-IL" dirty="0" smtClean="0"/>
              <a:t>נקודה </a:t>
            </a:r>
            <a:r>
              <a:rPr lang="en-US" dirty="0" smtClean="0"/>
              <a:t>C</a:t>
            </a:r>
            <a:r>
              <a:rPr lang="he-IL" dirty="0" smtClean="0"/>
              <a:t> :</a:t>
            </a:r>
            <a:endParaRPr lang="he-IL" dirty="0"/>
          </a:p>
        </p:txBody>
      </p:sp>
      <p:grpSp>
        <p:nvGrpSpPr>
          <p:cNvPr id="4" name="קבוצה 3"/>
          <p:cNvGrpSpPr/>
          <p:nvPr/>
        </p:nvGrpSpPr>
        <p:grpSpPr>
          <a:xfrm>
            <a:off x="1262750" y="1501086"/>
            <a:ext cx="2160000" cy="2762854"/>
            <a:chOff x="3540123" y="1224142"/>
            <a:chExt cx="2160000" cy="2762854"/>
          </a:xfrm>
        </p:grpSpPr>
        <p:grpSp>
          <p:nvGrpSpPr>
            <p:cNvPr id="5" name="קבוצה 4"/>
            <p:cNvGrpSpPr/>
            <p:nvPr/>
          </p:nvGrpSpPr>
          <p:grpSpPr>
            <a:xfrm>
              <a:off x="3540123" y="1224142"/>
              <a:ext cx="2160000" cy="2390016"/>
              <a:chOff x="3346399" y="741743"/>
              <a:chExt cx="2466975" cy="2783712"/>
            </a:xfrm>
          </p:grpSpPr>
          <p:grpSp>
            <p:nvGrpSpPr>
              <p:cNvPr id="9" name="קבוצה 8"/>
              <p:cNvGrpSpPr/>
              <p:nvPr/>
            </p:nvGrpSpPr>
            <p:grpSpPr>
              <a:xfrm>
                <a:off x="3346399" y="741743"/>
                <a:ext cx="2466975" cy="2783712"/>
                <a:chOff x="4276725" y="2513393"/>
                <a:chExt cx="2466975" cy="2783712"/>
              </a:xfrm>
            </p:grpSpPr>
            <p:grpSp>
              <p:nvGrpSpPr>
                <p:cNvPr id="12" name="קבוצה 11"/>
                <p:cNvGrpSpPr/>
                <p:nvPr/>
              </p:nvGrpSpPr>
              <p:grpSpPr>
                <a:xfrm>
                  <a:off x="4276725" y="2781299"/>
                  <a:ext cx="2466975" cy="2515806"/>
                  <a:chOff x="4276725" y="2781299"/>
                  <a:chExt cx="2466975" cy="2515806"/>
                </a:xfrm>
              </p:grpSpPr>
              <p:sp>
                <p:nvSpPr>
                  <p:cNvPr id="14" name="אליפסה 13"/>
                  <p:cNvSpPr/>
                  <p:nvPr/>
                </p:nvSpPr>
                <p:spPr>
                  <a:xfrm>
                    <a:off x="4276725" y="2781299"/>
                    <a:ext cx="2466975" cy="25158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5" name="מחבר ישר 14"/>
                  <p:cNvCxnSpPr>
                    <a:stCxn id="14" idx="2"/>
                    <a:endCxn id="14" idx="6"/>
                  </p:cNvCxnSpPr>
                  <p:nvPr/>
                </p:nvCxnSpPr>
                <p:spPr>
                  <a:xfrm>
                    <a:off x="4276725" y="4039202"/>
                    <a:ext cx="246697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מחבר ישר 15"/>
                  <p:cNvCxnSpPr>
                    <a:endCxn id="14" idx="4"/>
                  </p:cNvCxnSpPr>
                  <p:nvPr/>
                </p:nvCxnSpPr>
                <p:spPr>
                  <a:xfrm>
                    <a:off x="5510211" y="3271258"/>
                    <a:ext cx="1" cy="202584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אליפסה 16"/>
                  <p:cNvSpPr/>
                  <p:nvPr/>
                </p:nvSpPr>
                <p:spPr>
                  <a:xfrm>
                    <a:off x="5402212" y="2781300"/>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3" name="Text Box 10"/>
                <p:cNvSpPr txBox="1">
                  <a:spLocks noChangeArrowheads="1"/>
                </p:cNvSpPr>
                <p:nvPr/>
              </p:nvSpPr>
              <p:spPr bwMode="auto">
                <a:xfrm>
                  <a:off x="5358605" y="2513393"/>
                  <a:ext cx="303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C</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0" name="Line 4"/>
              <p:cNvSpPr>
                <a:spLocks noChangeShapeType="1"/>
              </p:cNvSpPr>
              <p:nvPr/>
            </p:nvSpPr>
            <p:spPr bwMode="auto">
              <a:xfrm flipH="1">
                <a:off x="4579885" y="1046619"/>
                <a:ext cx="10311" cy="321455"/>
              </a:xfrm>
              <a:prstGeom prst="line">
                <a:avLst/>
              </a:prstGeom>
              <a:noFill/>
              <a:ln w="1905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1" name="Text Box 7"/>
              <p:cNvSpPr txBox="1">
                <a:spLocks noChangeArrowheads="1"/>
              </p:cNvSpPr>
              <p:nvPr/>
            </p:nvSpPr>
            <p:spPr bwMode="auto">
              <a:xfrm>
                <a:off x="4515309" y="1150503"/>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chemeClr val="accent3">
                        <a:lumMod val="50000"/>
                      </a:schemeClr>
                    </a:solidFill>
                    <a:effectLst/>
                    <a:latin typeface="Times New Roman" pitchFamily="18" charset="0"/>
                    <a:ea typeface="Arial" pitchFamily="34" charset="0"/>
                    <a:cs typeface="Arial" pitchFamily="34" charset="0"/>
                  </a:rPr>
                  <a:t>N</a:t>
                </a:r>
                <a:r>
                  <a:rPr kumimoji="0" lang="en-US" altLang="he-IL" sz="1100" b="0" i="0" u="none" strike="noStrike" cap="none" normalizeH="0" baseline="-25000" dirty="0" smtClean="0">
                    <a:ln>
                      <a:noFill/>
                    </a:ln>
                    <a:solidFill>
                      <a:schemeClr val="accent3">
                        <a:lumMod val="50000"/>
                      </a:schemeClr>
                    </a:solidFill>
                    <a:effectLst/>
                    <a:latin typeface="Times New Roman" pitchFamily="18" charset="0"/>
                    <a:ea typeface="Arial" pitchFamily="34" charset="0"/>
                    <a:cs typeface="Arial" pitchFamily="34" charset="0"/>
                  </a:rPr>
                  <a:t>C</a:t>
                </a:r>
                <a:endParaRPr kumimoji="0" lang="he-IL" altLang="he-IL"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grpSp>
        <p:sp>
          <p:nvSpPr>
            <p:cNvPr id="6" name="Text Box 10"/>
            <p:cNvSpPr txBox="1">
              <a:spLocks noChangeArrowheads="1"/>
            </p:cNvSpPr>
            <p:nvPr/>
          </p:nvSpPr>
          <p:spPr bwMode="auto">
            <a:xfrm>
              <a:off x="4469603" y="3619500"/>
              <a:ext cx="321472" cy="36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A</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Line 5"/>
            <p:cNvSpPr>
              <a:spLocks noChangeShapeType="1"/>
            </p:cNvSpPr>
            <p:nvPr/>
          </p:nvSpPr>
          <p:spPr bwMode="auto">
            <a:xfrm>
              <a:off x="4621210" y="1764747"/>
              <a:ext cx="0" cy="342900"/>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8" name="Text Box 6"/>
            <p:cNvSpPr txBox="1">
              <a:spLocks noChangeArrowheads="1"/>
            </p:cNvSpPr>
            <p:nvPr/>
          </p:nvSpPr>
          <p:spPr bwMode="auto">
            <a:xfrm>
              <a:off x="4541785" y="1888119"/>
              <a:ext cx="49694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mg</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grpSp>
      <p:graphicFrame>
        <p:nvGraphicFramePr>
          <p:cNvPr id="18" name="אובייקט 17"/>
          <p:cNvGraphicFramePr>
            <a:graphicFrameLocks noChangeAspect="1"/>
          </p:cNvGraphicFramePr>
          <p:nvPr>
            <p:extLst/>
          </p:nvPr>
        </p:nvGraphicFramePr>
        <p:xfrm>
          <a:off x="5005541" y="4080192"/>
          <a:ext cx="1110588" cy="319279"/>
        </p:xfrm>
        <a:graphic>
          <a:graphicData uri="http://schemas.openxmlformats.org/presentationml/2006/ole">
            <mc:AlternateContent xmlns:mc="http://schemas.openxmlformats.org/markup-compatibility/2006">
              <mc:Choice xmlns:v="urn:schemas-microsoft-com:vml" Requires="v">
                <p:oleObj spid="_x0000_s3074" name="משוואה" r:id="rId3" imgW="748975" imgH="215806" progId="Equation.3">
                  <p:embed/>
                </p:oleObj>
              </mc:Choice>
              <mc:Fallback>
                <p:oleObj name="משוואה" r:id="rId3" imgW="748975"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541" y="4080192"/>
                        <a:ext cx="1110588" cy="319279"/>
                      </a:xfrm>
                      <a:prstGeom prst="rect">
                        <a:avLst/>
                      </a:prstGeom>
                      <a:noFill/>
                      <a:extLst/>
                    </p:spPr>
                  </p:pic>
                </p:oleObj>
              </mc:Fallback>
            </mc:AlternateContent>
          </a:graphicData>
        </a:graphic>
      </p:graphicFrame>
      <p:graphicFrame>
        <p:nvGraphicFramePr>
          <p:cNvPr id="19" name="אובייקט 18"/>
          <p:cNvGraphicFramePr>
            <a:graphicFrameLocks noChangeAspect="1"/>
          </p:cNvGraphicFramePr>
          <p:nvPr>
            <p:extLst/>
          </p:nvPr>
        </p:nvGraphicFramePr>
        <p:xfrm>
          <a:off x="4741863" y="1730067"/>
          <a:ext cx="2737238" cy="1848104"/>
        </p:xfrm>
        <a:graphic>
          <a:graphicData uri="http://schemas.openxmlformats.org/presentationml/2006/ole">
            <mc:AlternateContent xmlns:mc="http://schemas.openxmlformats.org/markup-compatibility/2006">
              <mc:Choice xmlns:v="urn:schemas-microsoft-com:vml" Requires="v">
                <p:oleObj spid="_x0000_s3075" name="משוואה" r:id="rId5" imgW="1714320" imgH="1269720" progId="Equation.3">
                  <p:embed/>
                </p:oleObj>
              </mc:Choice>
              <mc:Fallback>
                <p:oleObj name="משוואה" r:id="rId5" imgW="1714320" imgH="1269720" progId="Equation.3">
                  <p:embed/>
                  <p:pic>
                    <p:nvPicPr>
                      <p:cNvPr id="0" name=""/>
                      <p:cNvPicPr>
                        <a:picLocks noChangeAspect="1" noChangeArrowheads="1"/>
                      </p:cNvPicPr>
                      <p:nvPr/>
                    </p:nvPicPr>
                    <p:blipFill>
                      <a:blip r:embed="rId6"/>
                      <a:srcRect/>
                      <a:stretch>
                        <a:fillRect/>
                      </a:stretch>
                    </p:blipFill>
                    <p:spPr bwMode="auto">
                      <a:xfrm>
                        <a:off x="4741863" y="1730067"/>
                        <a:ext cx="2737238" cy="1848104"/>
                      </a:xfrm>
                      <a:prstGeom prst="rect">
                        <a:avLst/>
                      </a:prstGeom>
                      <a:noFill/>
                      <a:ln w="9525">
                        <a:noFill/>
                        <a:miter lim="800000"/>
                        <a:headEnd/>
                        <a:tailEnd/>
                      </a:ln>
                    </p:spPr>
                  </p:pic>
                </p:oleObj>
              </mc:Fallback>
            </mc:AlternateContent>
          </a:graphicData>
        </a:graphic>
      </p:graphicFrame>
      <p:graphicFrame>
        <p:nvGraphicFramePr>
          <p:cNvPr id="20" name="אובייקט 19"/>
          <p:cNvGraphicFramePr>
            <a:graphicFrameLocks noChangeAspect="1"/>
          </p:cNvGraphicFramePr>
          <p:nvPr>
            <p:extLst/>
          </p:nvPr>
        </p:nvGraphicFramePr>
        <p:xfrm>
          <a:off x="4740276" y="4565865"/>
          <a:ext cx="1393105" cy="543183"/>
        </p:xfrm>
        <a:graphic>
          <a:graphicData uri="http://schemas.openxmlformats.org/presentationml/2006/ole">
            <mc:AlternateContent xmlns:mc="http://schemas.openxmlformats.org/markup-compatibility/2006">
              <mc:Choice xmlns:v="urn:schemas-microsoft-com:vml" Requires="v">
                <p:oleObj spid="_x0000_s3076" name="משוואה" r:id="rId7" imgW="1104900" imgH="431800" progId="Equation.3">
                  <p:embed/>
                </p:oleObj>
              </mc:Choice>
              <mc:Fallback>
                <p:oleObj name="משוואה" r:id="rId7" imgW="11049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0276" y="4565865"/>
                        <a:ext cx="1393105" cy="543183"/>
                      </a:xfrm>
                      <a:prstGeom prst="rect">
                        <a:avLst/>
                      </a:prstGeom>
                      <a:noFill/>
                      <a:ln w="9525">
                        <a:noFill/>
                        <a:miter lim="800000"/>
                        <a:headEnd/>
                        <a:tailEnd/>
                      </a:ln>
                    </p:spPr>
                  </p:pic>
                </p:oleObj>
              </mc:Fallback>
            </mc:AlternateContent>
          </a:graphicData>
        </a:graphic>
      </p:graphicFrame>
      <p:graphicFrame>
        <p:nvGraphicFramePr>
          <p:cNvPr id="21" name="אובייקט 20"/>
          <p:cNvGraphicFramePr>
            <a:graphicFrameLocks noChangeAspect="1"/>
          </p:cNvGraphicFramePr>
          <p:nvPr>
            <p:extLst/>
          </p:nvPr>
        </p:nvGraphicFramePr>
        <p:xfrm>
          <a:off x="5201610" y="1319266"/>
          <a:ext cx="871388" cy="363639"/>
        </p:xfrm>
        <a:graphic>
          <a:graphicData uri="http://schemas.openxmlformats.org/presentationml/2006/ole">
            <mc:AlternateContent xmlns:mc="http://schemas.openxmlformats.org/markup-compatibility/2006">
              <mc:Choice xmlns:v="urn:schemas-microsoft-com:vml" Requires="v">
                <p:oleObj spid="_x0000_s3077" name="משוואה" r:id="rId9" imgW="545863" imgH="228501" progId="Equation.3">
                  <p:embed/>
                </p:oleObj>
              </mc:Choice>
              <mc:Fallback>
                <p:oleObj name="משוואה" r:id="rId9" imgW="545863" imgH="22850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1610" y="1319266"/>
                        <a:ext cx="871388" cy="363639"/>
                      </a:xfrm>
                      <a:prstGeom prst="rect">
                        <a:avLst/>
                      </a:prstGeom>
                      <a:noFill/>
                      <a:extLst/>
                    </p:spPr>
                  </p:pic>
                </p:oleObj>
              </mc:Fallback>
            </mc:AlternateContent>
          </a:graphicData>
        </a:graphic>
      </p:graphicFrame>
      <p:graphicFrame>
        <p:nvGraphicFramePr>
          <p:cNvPr id="22" name="אובייקט 21"/>
          <p:cNvGraphicFramePr>
            <a:graphicFrameLocks noChangeAspect="1"/>
          </p:cNvGraphicFramePr>
          <p:nvPr>
            <p:extLst/>
          </p:nvPr>
        </p:nvGraphicFramePr>
        <p:xfrm>
          <a:off x="4710113" y="5208588"/>
          <a:ext cx="2641600" cy="1139825"/>
        </p:xfrm>
        <a:graphic>
          <a:graphicData uri="http://schemas.openxmlformats.org/presentationml/2006/ole">
            <mc:AlternateContent xmlns:mc="http://schemas.openxmlformats.org/markup-compatibility/2006">
              <mc:Choice xmlns:v="urn:schemas-microsoft-com:vml" Requires="v">
                <p:oleObj spid="_x0000_s3078" name="משוואה" r:id="rId11" imgW="1993680" imgH="863280" progId="Equation.3">
                  <p:embed/>
                </p:oleObj>
              </mc:Choice>
              <mc:Fallback>
                <p:oleObj name="משוואה" r:id="rId11" imgW="1993680" imgH="863280" progId="Equation.3">
                  <p:embed/>
                  <p:pic>
                    <p:nvPicPr>
                      <p:cNvPr id="0" name=""/>
                      <p:cNvPicPr>
                        <a:picLocks noChangeAspect="1" noChangeArrowheads="1"/>
                      </p:cNvPicPr>
                      <p:nvPr/>
                    </p:nvPicPr>
                    <p:blipFill>
                      <a:blip r:embed="rId12"/>
                      <a:srcRect/>
                      <a:stretch>
                        <a:fillRect/>
                      </a:stretch>
                    </p:blipFill>
                    <p:spPr bwMode="auto">
                      <a:xfrm>
                        <a:off x="4710113" y="5208588"/>
                        <a:ext cx="2641600" cy="1139825"/>
                      </a:xfrm>
                      <a:prstGeom prst="rect">
                        <a:avLst/>
                      </a:prstGeom>
                      <a:noFill/>
                      <a:ln w="9525">
                        <a:noFill/>
                        <a:miter lim="800000"/>
                        <a:headEnd/>
                        <a:tailEnd/>
                      </a:ln>
                    </p:spPr>
                  </p:pic>
                </p:oleObj>
              </mc:Fallback>
            </mc:AlternateContent>
          </a:graphicData>
        </a:graphic>
      </p:graphicFrame>
    </p:spTree>
    <p:extLst>
      <p:ext uri="{BB962C8B-B14F-4D97-AF65-F5344CB8AC3E}">
        <p14:creationId xmlns:p14="http://schemas.microsoft.com/office/powerpoint/2010/main" val="21886636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המשך פתרון תרגיל 1</a:t>
            </a:r>
            <a:r>
              <a:rPr lang="en-US" dirty="0" smtClean="0"/>
              <a:t>     </a:t>
            </a:r>
            <a:r>
              <a:rPr lang="en-US" dirty="0" smtClean="0">
                <a:latin typeface="Times New Roman" panose="02020603050405020304" pitchFamily="18" charset="0"/>
                <a:cs typeface="Times New Roman" panose="02020603050405020304" pitchFamily="18" charset="0"/>
              </a:rPr>
              <a:t>D</a:t>
            </a:r>
            <a:r>
              <a:rPr lang="en-US" dirty="0" smtClean="0"/>
              <a:t> </a:t>
            </a:r>
            <a:endParaRPr lang="he-IL" dirty="0"/>
          </a:p>
        </p:txBody>
      </p:sp>
      <p:sp>
        <p:nvSpPr>
          <p:cNvPr id="4" name="מציין מיקום תוכן 3"/>
          <p:cNvSpPr>
            <a:spLocks noGrp="1"/>
          </p:cNvSpPr>
          <p:nvPr>
            <p:ph idx="1"/>
          </p:nvPr>
        </p:nvSpPr>
        <p:spPr>
          <a:xfrm>
            <a:off x="539552" y="709067"/>
            <a:ext cx="8236530" cy="5872708"/>
          </a:xfrm>
        </p:spPr>
        <p:txBody>
          <a:bodyPr/>
          <a:lstStyle/>
          <a:p>
            <a:pPr marL="0" indent="0">
              <a:buNone/>
            </a:pPr>
            <a:r>
              <a:rPr lang="he-IL" dirty="0" smtClean="0"/>
              <a:t>נקודה </a:t>
            </a:r>
            <a:r>
              <a:rPr lang="en-US" dirty="0" smtClean="0"/>
              <a:t>D</a:t>
            </a:r>
            <a:r>
              <a:rPr lang="he-IL" dirty="0" smtClean="0"/>
              <a:t>: </a:t>
            </a:r>
            <a:endParaRPr lang="he-IL"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9" name="Rectangle 3"/>
          <p:cNvSpPr>
            <a:spLocks noChangeArrowheads="1"/>
          </p:cNvSpPr>
          <p:nvPr/>
        </p:nvSpPr>
        <p:spPr bwMode="auto">
          <a:xfrm>
            <a:off x="0" y="657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5"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12" name="אובייקט 11"/>
          <p:cNvGraphicFramePr>
            <a:graphicFrameLocks noChangeAspect="1"/>
          </p:cNvGraphicFramePr>
          <p:nvPr>
            <p:extLst/>
          </p:nvPr>
        </p:nvGraphicFramePr>
        <p:xfrm>
          <a:off x="5195319" y="3988836"/>
          <a:ext cx="1041579" cy="299440"/>
        </p:xfrm>
        <a:graphic>
          <a:graphicData uri="http://schemas.openxmlformats.org/presentationml/2006/ole">
            <mc:AlternateContent xmlns:mc="http://schemas.openxmlformats.org/markup-compatibility/2006">
              <mc:Choice xmlns:v="urn:schemas-microsoft-com:vml" Requires="v">
                <p:oleObj spid="_x0000_s4098" name="משוואה" r:id="rId3" imgW="748975" imgH="215806" progId="Equation.3">
                  <p:embed/>
                </p:oleObj>
              </mc:Choice>
              <mc:Fallback>
                <p:oleObj name="משוואה" r:id="rId3" imgW="748975"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319" y="3988836"/>
                        <a:ext cx="1041579" cy="299440"/>
                      </a:xfrm>
                      <a:prstGeom prst="rect">
                        <a:avLst/>
                      </a:prstGeom>
                      <a:noFill/>
                      <a:extLst/>
                    </p:spPr>
                  </p:pic>
                </p:oleObj>
              </mc:Fallback>
            </mc:AlternateContent>
          </a:graphicData>
        </a:graphic>
      </p:graphicFrame>
      <p:sp>
        <p:nvSpPr>
          <p:cNvPr id="16" name="Rectangle 3"/>
          <p:cNvSpPr>
            <a:spLocks noChangeArrowheads="1"/>
          </p:cNvSpPr>
          <p:nvPr/>
        </p:nvSpPr>
        <p:spPr bwMode="auto">
          <a:xfrm>
            <a:off x="152400" y="809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31" name="אובייקט 30"/>
          <p:cNvGraphicFramePr>
            <a:graphicFrameLocks noChangeAspect="1"/>
          </p:cNvGraphicFramePr>
          <p:nvPr>
            <p:extLst/>
          </p:nvPr>
        </p:nvGraphicFramePr>
        <p:xfrm>
          <a:off x="5969360" y="1092018"/>
          <a:ext cx="775034" cy="305462"/>
        </p:xfrm>
        <a:graphic>
          <a:graphicData uri="http://schemas.openxmlformats.org/presentationml/2006/ole">
            <mc:AlternateContent xmlns:mc="http://schemas.openxmlformats.org/markup-compatibility/2006">
              <mc:Choice xmlns:v="urn:schemas-microsoft-com:vml" Requires="v">
                <p:oleObj spid="_x0000_s4099" name="משוואה" r:id="rId5" imgW="545626" imgH="215713" progId="Equation.3">
                  <p:embed/>
                </p:oleObj>
              </mc:Choice>
              <mc:Fallback>
                <p:oleObj name="משוואה" r:id="rId5" imgW="545626" imgH="2157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9360" y="1092018"/>
                        <a:ext cx="775034" cy="305462"/>
                      </a:xfrm>
                      <a:prstGeom prst="rect">
                        <a:avLst/>
                      </a:prstGeom>
                      <a:noFill/>
                      <a:extLst/>
                    </p:spPr>
                  </p:pic>
                </p:oleObj>
              </mc:Fallback>
            </mc:AlternateContent>
          </a:graphicData>
        </a:graphic>
      </p:graphicFrame>
      <p:sp>
        <p:nvSpPr>
          <p:cNvPr id="37" name="Rectangle 4"/>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38" name="אובייקט 37"/>
          <p:cNvGraphicFramePr>
            <a:graphicFrameLocks noChangeAspect="1"/>
          </p:cNvGraphicFramePr>
          <p:nvPr>
            <p:extLst/>
          </p:nvPr>
        </p:nvGraphicFramePr>
        <p:xfrm>
          <a:off x="4940061" y="4340616"/>
          <a:ext cx="1917940" cy="561653"/>
        </p:xfrm>
        <a:graphic>
          <a:graphicData uri="http://schemas.openxmlformats.org/presentationml/2006/ole">
            <mc:AlternateContent xmlns:mc="http://schemas.openxmlformats.org/markup-compatibility/2006">
              <mc:Choice xmlns:v="urn:schemas-microsoft-com:vml" Requires="v">
                <p:oleObj spid="_x0000_s4100" name="משוואה" r:id="rId7" imgW="1459866" imgH="431613" progId="Equation.3">
                  <p:embed/>
                </p:oleObj>
              </mc:Choice>
              <mc:Fallback>
                <p:oleObj name="משוואה" r:id="rId7" imgW="1459866" imgH="4316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0061" y="4340616"/>
                        <a:ext cx="1917940" cy="561653"/>
                      </a:xfrm>
                      <a:prstGeom prst="rect">
                        <a:avLst/>
                      </a:prstGeom>
                      <a:noFill/>
                      <a:ln w="9525">
                        <a:noFill/>
                        <a:miter lim="800000"/>
                        <a:headEnd/>
                        <a:tailEnd/>
                      </a:ln>
                    </p:spPr>
                  </p:pic>
                </p:oleObj>
              </mc:Fallback>
            </mc:AlternateContent>
          </a:graphicData>
        </a:graphic>
      </p:graphicFrame>
      <p:sp>
        <p:nvSpPr>
          <p:cNvPr id="39" name="Rectangle 5"/>
          <p:cNvSpPr>
            <a:spLocks noChangeArrowheads="1"/>
          </p:cNvSpPr>
          <p:nvPr/>
        </p:nvSpPr>
        <p:spPr bwMode="auto">
          <a:xfrm>
            <a:off x="304800" y="962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40" name="אובייקט 39"/>
          <p:cNvGraphicFramePr>
            <a:graphicFrameLocks noChangeAspect="1"/>
          </p:cNvGraphicFramePr>
          <p:nvPr>
            <p:extLst/>
          </p:nvPr>
        </p:nvGraphicFramePr>
        <p:xfrm>
          <a:off x="4876800" y="1498922"/>
          <a:ext cx="3449561" cy="628463"/>
        </p:xfrm>
        <a:graphic>
          <a:graphicData uri="http://schemas.openxmlformats.org/presentationml/2006/ole">
            <mc:AlternateContent xmlns:mc="http://schemas.openxmlformats.org/markup-compatibility/2006">
              <mc:Choice xmlns:v="urn:schemas-microsoft-com:vml" Requires="v">
                <p:oleObj spid="_x0000_s4101" name="משוואה" r:id="rId9" imgW="2260600" imgH="431800" progId="Equation.3">
                  <p:embed/>
                </p:oleObj>
              </mc:Choice>
              <mc:Fallback>
                <p:oleObj name="משוואה" r:id="rId9" imgW="22606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1498922"/>
                        <a:ext cx="3449561" cy="628463"/>
                      </a:xfrm>
                      <a:prstGeom prst="rect">
                        <a:avLst/>
                      </a:prstGeom>
                      <a:noFill/>
                      <a:ln w="9525">
                        <a:noFill/>
                        <a:miter lim="800000"/>
                        <a:headEnd/>
                        <a:tailEnd/>
                      </a:ln>
                    </p:spPr>
                  </p:pic>
                </p:oleObj>
              </mc:Fallback>
            </mc:AlternateContent>
          </a:graphicData>
        </a:graphic>
      </p:graphicFrame>
      <p:graphicFrame>
        <p:nvGraphicFramePr>
          <p:cNvPr id="8" name="אובייקט 7"/>
          <p:cNvGraphicFramePr>
            <a:graphicFrameLocks noChangeAspect="1"/>
          </p:cNvGraphicFramePr>
          <p:nvPr>
            <p:extLst/>
          </p:nvPr>
        </p:nvGraphicFramePr>
        <p:xfrm>
          <a:off x="5139936" y="2220554"/>
          <a:ext cx="2595562" cy="1220787"/>
        </p:xfrm>
        <a:graphic>
          <a:graphicData uri="http://schemas.openxmlformats.org/presentationml/2006/ole">
            <mc:AlternateContent xmlns:mc="http://schemas.openxmlformats.org/markup-compatibility/2006">
              <mc:Choice xmlns:v="urn:schemas-microsoft-com:vml" Requires="v">
                <p:oleObj spid="_x0000_s4102" name="משוואה" r:id="rId11" imgW="1701720" imgH="838080" progId="Equation.3">
                  <p:embed/>
                </p:oleObj>
              </mc:Choice>
              <mc:Fallback>
                <p:oleObj name="משוואה" r:id="rId11" imgW="1701720" imgH="838080" progId="Equation.3">
                  <p:embed/>
                  <p:pic>
                    <p:nvPicPr>
                      <p:cNvPr id="0" name=""/>
                      <p:cNvPicPr>
                        <a:picLocks noChangeAspect="1" noChangeArrowheads="1"/>
                      </p:cNvPicPr>
                      <p:nvPr/>
                    </p:nvPicPr>
                    <p:blipFill>
                      <a:blip r:embed="rId12"/>
                      <a:srcRect/>
                      <a:stretch>
                        <a:fillRect/>
                      </a:stretch>
                    </p:blipFill>
                    <p:spPr bwMode="auto">
                      <a:xfrm>
                        <a:off x="5139936" y="2220554"/>
                        <a:ext cx="2595562"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אובייקט 9"/>
          <p:cNvGraphicFramePr>
            <a:graphicFrameLocks noChangeAspect="1"/>
          </p:cNvGraphicFramePr>
          <p:nvPr>
            <p:extLst/>
          </p:nvPr>
        </p:nvGraphicFramePr>
        <p:xfrm>
          <a:off x="4876800" y="4923018"/>
          <a:ext cx="2500312" cy="825500"/>
        </p:xfrm>
        <a:graphic>
          <a:graphicData uri="http://schemas.openxmlformats.org/presentationml/2006/ole">
            <mc:AlternateContent xmlns:mc="http://schemas.openxmlformats.org/markup-compatibility/2006">
              <mc:Choice xmlns:v="urn:schemas-microsoft-com:vml" Requires="v">
                <p:oleObj spid="_x0000_s4103" name="משוואה" r:id="rId13" imgW="1904760" imgH="634680" progId="Equation.3">
                  <p:embed/>
                </p:oleObj>
              </mc:Choice>
              <mc:Fallback>
                <p:oleObj name="משוואה" r:id="rId13" imgW="1904760" imgH="634680" progId="Equation.3">
                  <p:embed/>
                  <p:pic>
                    <p:nvPicPr>
                      <p:cNvPr id="0" name=""/>
                      <p:cNvPicPr>
                        <a:picLocks noChangeAspect="1" noChangeArrowheads="1"/>
                      </p:cNvPicPr>
                      <p:nvPr/>
                    </p:nvPicPr>
                    <p:blipFill>
                      <a:blip r:embed="rId14"/>
                      <a:srcRect/>
                      <a:stretch>
                        <a:fillRect/>
                      </a:stretch>
                    </p:blipFill>
                    <p:spPr bwMode="auto">
                      <a:xfrm>
                        <a:off x="4876800" y="4923018"/>
                        <a:ext cx="25003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3" name="קבוצה 22"/>
          <p:cNvGrpSpPr/>
          <p:nvPr/>
        </p:nvGrpSpPr>
        <p:grpSpPr>
          <a:xfrm>
            <a:off x="1172901" y="1836930"/>
            <a:ext cx="2759239" cy="2571147"/>
            <a:chOff x="1172901" y="1836930"/>
            <a:chExt cx="2759239" cy="2571147"/>
          </a:xfrm>
        </p:grpSpPr>
        <p:grpSp>
          <p:nvGrpSpPr>
            <p:cNvPr id="6" name="קבוצה 5"/>
            <p:cNvGrpSpPr/>
            <p:nvPr/>
          </p:nvGrpSpPr>
          <p:grpSpPr>
            <a:xfrm>
              <a:off x="1172901" y="1836930"/>
              <a:ext cx="2746841" cy="2571147"/>
              <a:chOff x="3540123" y="1492049"/>
              <a:chExt cx="2746841" cy="2571147"/>
            </a:xfrm>
          </p:grpSpPr>
          <p:grpSp>
            <p:nvGrpSpPr>
              <p:cNvPr id="7" name="קבוצה 6"/>
              <p:cNvGrpSpPr/>
              <p:nvPr/>
            </p:nvGrpSpPr>
            <p:grpSpPr>
              <a:xfrm>
                <a:off x="3540123" y="1492049"/>
                <a:ext cx="2160000" cy="2160000"/>
                <a:chOff x="4276725" y="2781300"/>
                <a:chExt cx="2160000" cy="2160000"/>
              </a:xfrm>
            </p:grpSpPr>
            <p:sp>
              <p:nvSpPr>
                <p:cNvPr id="13" name="אליפסה 12"/>
                <p:cNvSpPr/>
                <p:nvPr/>
              </p:nvSpPr>
              <p:spPr>
                <a:xfrm>
                  <a:off x="4276725" y="2781300"/>
                  <a:ext cx="2160000" cy="216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4" name="מחבר ישר 13"/>
                <p:cNvCxnSpPr>
                  <a:stCxn id="13" idx="2"/>
                  <a:endCxn id="13" idx="6"/>
                </p:cNvCxnSpPr>
                <p:nvPr/>
              </p:nvCxnSpPr>
              <p:spPr>
                <a:xfrm>
                  <a:off x="4276725" y="3861300"/>
                  <a:ext cx="216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מחבר ישר 14"/>
                <p:cNvCxnSpPr>
                  <a:stCxn id="13" idx="0"/>
                  <a:endCxn id="13" idx="4"/>
                </p:cNvCxnSpPr>
                <p:nvPr/>
              </p:nvCxnSpPr>
              <p:spPr>
                <a:xfrm>
                  <a:off x="5356725" y="2781300"/>
                  <a:ext cx="0" cy="216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28" name="Text Box 10"/>
              <p:cNvSpPr txBox="1">
                <a:spLocks noChangeArrowheads="1"/>
              </p:cNvSpPr>
              <p:nvPr/>
            </p:nvSpPr>
            <p:spPr bwMode="auto">
              <a:xfrm>
                <a:off x="4460078" y="3625046"/>
                <a:ext cx="303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A</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5" name="מחבר ישר 24"/>
              <p:cNvCxnSpPr/>
              <p:nvPr/>
            </p:nvCxnSpPr>
            <p:spPr>
              <a:xfrm>
                <a:off x="3856448" y="1773870"/>
                <a:ext cx="1843675" cy="191192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אליפסה 28"/>
              <p:cNvSpPr/>
              <p:nvPr/>
            </p:nvSpPr>
            <p:spPr>
              <a:xfrm>
                <a:off x="5201117" y="3146122"/>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Text Box 9"/>
              <p:cNvSpPr txBox="1">
                <a:spLocks noChangeArrowheads="1"/>
              </p:cNvSpPr>
              <p:nvPr/>
            </p:nvSpPr>
            <p:spPr bwMode="auto">
              <a:xfrm>
                <a:off x="5923426" y="2876423"/>
                <a:ext cx="3635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D</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Line 5"/>
              <p:cNvSpPr>
                <a:spLocks noChangeShapeType="1"/>
              </p:cNvSpPr>
              <p:nvPr/>
            </p:nvSpPr>
            <p:spPr bwMode="auto">
              <a:xfrm flipH="1">
                <a:off x="5296671" y="3259968"/>
                <a:ext cx="12447" cy="460327"/>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4" name="Text Box 6"/>
              <p:cNvSpPr txBox="1">
                <a:spLocks noChangeArrowheads="1"/>
              </p:cNvSpPr>
              <p:nvPr/>
            </p:nvSpPr>
            <p:spPr bwMode="auto">
              <a:xfrm>
                <a:off x="5048200" y="3720296"/>
                <a:ext cx="49694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mg</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35" name="Line 4"/>
              <p:cNvSpPr>
                <a:spLocks noChangeShapeType="1"/>
              </p:cNvSpPr>
              <p:nvPr/>
            </p:nvSpPr>
            <p:spPr bwMode="auto">
              <a:xfrm flipH="1" flipV="1">
                <a:off x="4848224" y="2800350"/>
                <a:ext cx="448447" cy="463297"/>
              </a:xfrm>
              <a:prstGeom prst="line">
                <a:avLst/>
              </a:prstGeom>
              <a:noFill/>
              <a:ln w="1905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6" name="Text Box 7"/>
              <p:cNvSpPr txBox="1">
                <a:spLocks noChangeArrowheads="1"/>
              </p:cNvSpPr>
              <p:nvPr/>
            </p:nvSpPr>
            <p:spPr bwMode="auto">
              <a:xfrm>
                <a:off x="4688402" y="2626427"/>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chemeClr val="accent3">
                        <a:lumMod val="50000"/>
                      </a:schemeClr>
                    </a:solidFill>
                    <a:effectLst/>
                    <a:latin typeface="Times New Roman" pitchFamily="18" charset="0"/>
                    <a:ea typeface="Arial" pitchFamily="34" charset="0"/>
                    <a:cs typeface="Arial" pitchFamily="34" charset="0"/>
                  </a:rPr>
                  <a:t>N</a:t>
                </a:r>
                <a:r>
                  <a:rPr kumimoji="0" lang="en-US" altLang="he-IL" sz="1100" b="0" i="0" u="none" strike="noStrike" cap="none" normalizeH="0" baseline="-25000" dirty="0" smtClean="0">
                    <a:ln>
                      <a:noFill/>
                    </a:ln>
                    <a:solidFill>
                      <a:schemeClr val="accent3">
                        <a:lumMod val="50000"/>
                      </a:schemeClr>
                    </a:solidFill>
                    <a:effectLst/>
                    <a:latin typeface="Times New Roman" pitchFamily="18" charset="0"/>
                    <a:ea typeface="Arial" pitchFamily="34" charset="0"/>
                    <a:cs typeface="Arial" pitchFamily="34" charset="0"/>
                  </a:rPr>
                  <a:t>D</a:t>
                </a:r>
                <a:endParaRPr kumimoji="0" lang="he-IL" altLang="he-IL"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
            <p:nvSpPr>
              <p:cNvPr id="24" name="Text Box 2"/>
              <p:cNvSpPr txBox="1">
                <a:spLocks noChangeArrowheads="1"/>
              </p:cNvSpPr>
              <p:nvPr/>
            </p:nvSpPr>
            <p:spPr bwMode="auto">
              <a:xfrm>
                <a:off x="4529112" y="2669669"/>
                <a:ext cx="42545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6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sym typeface="Symbol" pitchFamily="18" charset="2"/>
                  </a:rPr>
                  <a:t></a:t>
                </a:r>
                <a:endParaRPr kumimoji="0" lang="he-IL" altLang="he-IL" sz="16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1" name="Line 5"/>
            <p:cNvSpPr>
              <a:spLocks noChangeShapeType="1"/>
            </p:cNvSpPr>
            <p:nvPr/>
          </p:nvSpPr>
          <p:spPr bwMode="auto">
            <a:xfrm>
              <a:off x="2939307" y="3616255"/>
              <a:ext cx="238611" cy="277472"/>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42" name="Text Box 2"/>
            <p:cNvSpPr txBox="1">
              <a:spLocks noChangeArrowheads="1"/>
            </p:cNvSpPr>
            <p:nvPr/>
          </p:nvSpPr>
          <p:spPr bwMode="auto">
            <a:xfrm>
              <a:off x="2790765" y="3633139"/>
              <a:ext cx="42545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2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sym typeface="Symbol" pitchFamily="18" charset="2"/>
                </a:rPr>
                <a:t></a:t>
              </a:r>
              <a:endParaRPr kumimoji="0" lang="he-IL" altLang="he-IL"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3" name="מחבר ישר 42"/>
            <p:cNvCxnSpPr>
              <a:endCxn id="33" idx="1"/>
            </p:cNvCxnSpPr>
            <p:nvPr/>
          </p:nvCxnSpPr>
          <p:spPr>
            <a:xfrm flipH="1">
              <a:off x="2929449" y="3877809"/>
              <a:ext cx="248469" cy="18736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4" name="Text Box 6"/>
            <p:cNvSpPr txBox="1">
              <a:spLocks noChangeArrowheads="1"/>
            </p:cNvSpPr>
            <p:nvPr/>
          </p:nvSpPr>
          <p:spPr bwMode="auto">
            <a:xfrm>
              <a:off x="2952643" y="3583541"/>
              <a:ext cx="97949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err="1" smtClean="0">
                  <a:ln>
                    <a:noFill/>
                  </a:ln>
                  <a:solidFill>
                    <a:srgbClr val="7030A0"/>
                  </a:solidFill>
                  <a:effectLst/>
                  <a:latin typeface="Times New Roman" pitchFamily="18" charset="0"/>
                  <a:ea typeface="Arial" pitchFamily="34" charset="0"/>
                  <a:cs typeface="Arial" pitchFamily="34" charset="0"/>
                </a:rPr>
                <a:t>mgcos</a:t>
              </a: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sym typeface="Symbol"/>
                </a:rPr>
                <a:t></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grpSp>
    </p:spTree>
    <p:extLst>
      <p:ext uri="{BB962C8B-B14F-4D97-AF65-F5344CB8AC3E}">
        <p14:creationId xmlns:p14="http://schemas.microsoft.com/office/powerpoint/2010/main" val="272483099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המשך פתרון </a:t>
            </a:r>
            <a:r>
              <a:rPr lang="he-IL" dirty="0"/>
              <a:t>תרגיל </a:t>
            </a:r>
            <a:r>
              <a:rPr lang="he-IL" dirty="0" smtClean="0"/>
              <a:t>1</a:t>
            </a:r>
            <a:r>
              <a:rPr lang="en-US" dirty="0" smtClean="0"/>
              <a:t>     </a:t>
            </a:r>
            <a:r>
              <a:rPr lang="en-US" dirty="0" smtClean="0">
                <a:latin typeface="Times New Roman" panose="02020603050405020304" pitchFamily="18" charset="0"/>
                <a:cs typeface="Times New Roman" panose="02020603050405020304" pitchFamily="18" charset="0"/>
              </a:rPr>
              <a:t>E</a:t>
            </a:r>
            <a:r>
              <a:rPr lang="en-US" dirty="0" smtClean="0"/>
              <a:t> </a:t>
            </a:r>
            <a:endParaRPr lang="he-IL" dirty="0"/>
          </a:p>
        </p:txBody>
      </p:sp>
      <p:sp>
        <p:nvSpPr>
          <p:cNvPr id="4" name="מציין מיקום תוכן 3"/>
          <p:cNvSpPr>
            <a:spLocks noGrp="1"/>
          </p:cNvSpPr>
          <p:nvPr>
            <p:ph idx="1"/>
          </p:nvPr>
        </p:nvSpPr>
        <p:spPr>
          <a:xfrm>
            <a:off x="539552" y="709067"/>
            <a:ext cx="8236530" cy="5872708"/>
          </a:xfrm>
        </p:spPr>
        <p:txBody>
          <a:bodyPr/>
          <a:lstStyle/>
          <a:p>
            <a:pPr marL="0" indent="0">
              <a:buNone/>
            </a:pPr>
            <a:r>
              <a:rPr lang="he-IL" dirty="0" smtClean="0"/>
              <a:t>נקודה </a:t>
            </a:r>
            <a:r>
              <a:rPr lang="en-US" dirty="0" smtClean="0"/>
              <a:t>E</a:t>
            </a:r>
            <a:r>
              <a:rPr lang="he-IL" dirty="0" smtClean="0"/>
              <a:t>:</a:t>
            </a:r>
            <a:endParaRPr lang="he-IL"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9" name="Rectangle 3"/>
          <p:cNvSpPr>
            <a:spLocks noChangeArrowheads="1"/>
          </p:cNvSpPr>
          <p:nvPr/>
        </p:nvSpPr>
        <p:spPr bwMode="auto">
          <a:xfrm>
            <a:off x="0" y="657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5"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12" name="אובייקט 11"/>
          <p:cNvGraphicFramePr>
            <a:graphicFrameLocks noChangeAspect="1"/>
          </p:cNvGraphicFramePr>
          <p:nvPr>
            <p:extLst/>
          </p:nvPr>
        </p:nvGraphicFramePr>
        <p:xfrm>
          <a:off x="4792572" y="4168664"/>
          <a:ext cx="1176907" cy="338344"/>
        </p:xfrm>
        <a:graphic>
          <a:graphicData uri="http://schemas.openxmlformats.org/presentationml/2006/ole">
            <mc:AlternateContent xmlns:mc="http://schemas.openxmlformats.org/markup-compatibility/2006">
              <mc:Choice xmlns:v="urn:schemas-microsoft-com:vml" Requires="v">
                <p:oleObj spid="_x0000_s5122" name="משוואה" r:id="rId3" imgW="748975" imgH="215806" progId="Equation.3">
                  <p:embed/>
                </p:oleObj>
              </mc:Choice>
              <mc:Fallback>
                <p:oleObj name="משוואה" r:id="rId3" imgW="748975"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2572" y="4168664"/>
                        <a:ext cx="1176907" cy="338344"/>
                      </a:xfrm>
                      <a:prstGeom prst="rect">
                        <a:avLst/>
                      </a:prstGeom>
                      <a:noFill/>
                      <a:extLst/>
                    </p:spPr>
                  </p:pic>
                </p:oleObj>
              </mc:Fallback>
            </mc:AlternateContent>
          </a:graphicData>
        </a:graphic>
      </p:graphicFrame>
      <p:sp>
        <p:nvSpPr>
          <p:cNvPr id="16" name="Rectangle 3"/>
          <p:cNvSpPr>
            <a:spLocks noChangeArrowheads="1"/>
          </p:cNvSpPr>
          <p:nvPr/>
        </p:nvSpPr>
        <p:spPr bwMode="auto">
          <a:xfrm>
            <a:off x="152400" y="809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31" name="אובייקט 30"/>
          <p:cNvGraphicFramePr>
            <a:graphicFrameLocks noChangeAspect="1"/>
          </p:cNvGraphicFramePr>
          <p:nvPr>
            <p:extLst/>
          </p:nvPr>
        </p:nvGraphicFramePr>
        <p:xfrm>
          <a:off x="5494907" y="1114425"/>
          <a:ext cx="793749" cy="312838"/>
        </p:xfrm>
        <a:graphic>
          <a:graphicData uri="http://schemas.openxmlformats.org/presentationml/2006/ole">
            <mc:AlternateContent xmlns:mc="http://schemas.openxmlformats.org/markup-compatibility/2006">
              <mc:Choice xmlns:v="urn:schemas-microsoft-com:vml" Requires="v">
                <p:oleObj spid="_x0000_s5123" name="משוואה" r:id="rId5" imgW="545760" imgH="215640" progId="Equation.3">
                  <p:embed/>
                </p:oleObj>
              </mc:Choice>
              <mc:Fallback>
                <p:oleObj name="משוואה" r:id="rId5" imgW="545760" imgH="215640" progId="Equation.3">
                  <p:embed/>
                  <p:pic>
                    <p:nvPicPr>
                      <p:cNvPr id="0" name=""/>
                      <p:cNvPicPr>
                        <a:picLocks noChangeAspect="1" noChangeArrowheads="1"/>
                      </p:cNvPicPr>
                      <p:nvPr/>
                    </p:nvPicPr>
                    <p:blipFill>
                      <a:blip r:embed="rId6"/>
                      <a:srcRect/>
                      <a:stretch>
                        <a:fillRect/>
                      </a:stretch>
                    </p:blipFill>
                    <p:spPr bwMode="auto">
                      <a:xfrm>
                        <a:off x="5494907" y="1114425"/>
                        <a:ext cx="793749" cy="312838"/>
                      </a:xfrm>
                      <a:prstGeom prst="rect">
                        <a:avLst/>
                      </a:prstGeom>
                      <a:noFill/>
                      <a:extLst/>
                    </p:spPr>
                  </p:pic>
                </p:oleObj>
              </mc:Fallback>
            </mc:AlternateContent>
          </a:graphicData>
        </a:graphic>
      </p:graphicFrame>
      <p:grpSp>
        <p:nvGrpSpPr>
          <p:cNvPr id="17" name="קבוצה 16"/>
          <p:cNvGrpSpPr/>
          <p:nvPr/>
        </p:nvGrpSpPr>
        <p:grpSpPr>
          <a:xfrm>
            <a:off x="1488609" y="2669862"/>
            <a:ext cx="2160000" cy="2428272"/>
            <a:chOff x="3540123" y="1492049"/>
            <a:chExt cx="2160000" cy="2428272"/>
          </a:xfrm>
        </p:grpSpPr>
        <p:grpSp>
          <p:nvGrpSpPr>
            <p:cNvPr id="7" name="קבוצה 6"/>
            <p:cNvGrpSpPr/>
            <p:nvPr/>
          </p:nvGrpSpPr>
          <p:grpSpPr>
            <a:xfrm>
              <a:off x="3540123" y="1492049"/>
              <a:ext cx="2160000" cy="2160000"/>
              <a:chOff x="4276725" y="2781300"/>
              <a:chExt cx="2160000" cy="2160000"/>
            </a:xfrm>
          </p:grpSpPr>
          <p:sp>
            <p:nvSpPr>
              <p:cNvPr id="13" name="אליפסה 12"/>
              <p:cNvSpPr/>
              <p:nvPr/>
            </p:nvSpPr>
            <p:spPr>
              <a:xfrm>
                <a:off x="4276725" y="2781300"/>
                <a:ext cx="2160000" cy="216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4" name="מחבר ישר 13"/>
              <p:cNvCxnSpPr>
                <a:stCxn id="13" idx="2"/>
                <a:endCxn id="13" idx="6"/>
              </p:cNvCxnSpPr>
              <p:nvPr/>
            </p:nvCxnSpPr>
            <p:spPr>
              <a:xfrm>
                <a:off x="4276725" y="3861300"/>
                <a:ext cx="216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מחבר ישר 14"/>
              <p:cNvCxnSpPr>
                <a:stCxn id="13" idx="0"/>
                <a:endCxn id="13" idx="4"/>
              </p:cNvCxnSpPr>
              <p:nvPr/>
            </p:nvCxnSpPr>
            <p:spPr>
              <a:xfrm>
                <a:off x="5356725" y="2781300"/>
                <a:ext cx="0" cy="216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28" name="Text Box 10"/>
            <p:cNvSpPr txBox="1">
              <a:spLocks noChangeArrowheads="1"/>
            </p:cNvSpPr>
            <p:nvPr/>
          </p:nvSpPr>
          <p:spPr bwMode="auto">
            <a:xfrm>
              <a:off x="4460078" y="3653621"/>
              <a:ext cx="303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A</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5" name="מחבר ישר 24"/>
            <p:cNvCxnSpPr>
              <a:endCxn id="29" idx="7"/>
            </p:cNvCxnSpPr>
            <p:nvPr/>
          </p:nvCxnSpPr>
          <p:spPr>
            <a:xfrm flipV="1">
              <a:off x="3952875" y="1733383"/>
              <a:ext cx="1344737" cy="166704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אליפסה 28"/>
            <p:cNvSpPr/>
            <p:nvPr/>
          </p:nvSpPr>
          <p:spPr>
            <a:xfrm>
              <a:off x="5113244" y="1701751"/>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Text Box 9"/>
            <p:cNvSpPr txBox="1">
              <a:spLocks noChangeArrowheads="1"/>
            </p:cNvSpPr>
            <p:nvPr/>
          </p:nvSpPr>
          <p:spPr bwMode="auto">
            <a:xfrm>
              <a:off x="5210595" y="1492049"/>
              <a:ext cx="3635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E</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Line 5"/>
            <p:cNvSpPr>
              <a:spLocks noChangeShapeType="1"/>
            </p:cNvSpPr>
            <p:nvPr/>
          </p:nvSpPr>
          <p:spPr bwMode="auto">
            <a:xfrm>
              <a:off x="5223697" y="1823864"/>
              <a:ext cx="0" cy="342900"/>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4" name="Text Box 6"/>
            <p:cNvSpPr txBox="1">
              <a:spLocks noChangeArrowheads="1"/>
            </p:cNvSpPr>
            <p:nvPr/>
          </p:nvSpPr>
          <p:spPr bwMode="auto">
            <a:xfrm>
              <a:off x="5115697" y="1947236"/>
              <a:ext cx="49694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mg</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35" name="Line 4"/>
            <p:cNvSpPr>
              <a:spLocks noChangeShapeType="1"/>
            </p:cNvSpPr>
            <p:nvPr/>
          </p:nvSpPr>
          <p:spPr bwMode="auto">
            <a:xfrm flipH="1">
              <a:off x="4991100" y="1823863"/>
              <a:ext cx="230143" cy="292857"/>
            </a:xfrm>
            <a:prstGeom prst="line">
              <a:avLst/>
            </a:prstGeom>
            <a:noFill/>
            <a:ln w="1905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6" name="Text Box 7"/>
            <p:cNvSpPr txBox="1">
              <a:spLocks noChangeArrowheads="1"/>
            </p:cNvSpPr>
            <p:nvPr/>
          </p:nvSpPr>
          <p:spPr bwMode="auto">
            <a:xfrm>
              <a:off x="4610871" y="1823865"/>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chemeClr val="accent3">
                      <a:lumMod val="50000"/>
                    </a:schemeClr>
                  </a:solidFill>
                  <a:effectLst/>
                  <a:latin typeface="Times New Roman" pitchFamily="18" charset="0"/>
                  <a:ea typeface="Arial" pitchFamily="34" charset="0"/>
                  <a:cs typeface="Arial" pitchFamily="34" charset="0"/>
                </a:rPr>
                <a:t>N</a:t>
              </a:r>
              <a:r>
                <a:rPr kumimoji="0" lang="en-US" altLang="he-IL" sz="1100" b="0" i="0" u="none" strike="noStrike" cap="none" normalizeH="0" baseline="-25000" dirty="0" smtClean="0">
                  <a:ln>
                    <a:noFill/>
                  </a:ln>
                  <a:solidFill>
                    <a:schemeClr val="accent3">
                      <a:lumMod val="50000"/>
                    </a:schemeClr>
                  </a:solidFill>
                  <a:effectLst/>
                  <a:latin typeface="Times New Roman" pitchFamily="18" charset="0"/>
                  <a:ea typeface="Arial" pitchFamily="34" charset="0"/>
                  <a:cs typeface="Arial" pitchFamily="34" charset="0"/>
                </a:rPr>
                <a:t>E</a:t>
              </a:r>
              <a:endParaRPr kumimoji="0" lang="he-IL" altLang="he-IL"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
          <p:nvSpPr>
            <p:cNvPr id="24" name="Text Box 2"/>
            <p:cNvSpPr txBox="1">
              <a:spLocks noChangeArrowheads="1"/>
            </p:cNvSpPr>
            <p:nvPr/>
          </p:nvSpPr>
          <p:spPr bwMode="auto">
            <a:xfrm>
              <a:off x="4499746" y="2078620"/>
              <a:ext cx="42545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6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sym typeface="Symbol" pitchFamily="18" charset="2"/>
                </a:rPr>
                <a:t></a:t>
              </a:r>
              <a:endParaRPr kumimoji="0" lang="he-IL" altLang="he-IL" sz="16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7" name="Rectangle 4"/>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39" name="Rectangle 5"/>
          <p:cNvSpPr>
            <a:spLocks noChangeArrowheads="1"/>
          </p:cNvSpPr>
          <p:nvPr/>
        </p:nvSpPr>
        <p:spPr bwMode="auto">
          <a:xfrm>
            <a:off x="304800" y="962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6" name="אובייקט 5"/>
          <p:cNvGraphicFramePr>
            <a:graphicFrameLocks noChangeAspect="1"/>
          </p:cNvGraphicFramePr>
          <p:nvPr>
            <p:extLst/>
          </p:nvPr>
        </p:nvGraphicFramePr>
        <p:xfrm>
          <a:off x="4419600" y="1598787"/>
          <a:ext cx="3202943" cy="557213"/>
        </p:xfrm>
        <a:graphic>
          <a:graphicData uri="http://schemas.openxmlformats.org/presentationml/2006/ole">
            <mc:AlternateContent xmlns:mc="http://schemas.openxmlformats.org/markup-compatibility/2006">
              <mc:Choice xmlns:v="urn:schemas-microsoft-com:vml" Requires="v">
                <p:oleObj spid="_x0000_s5124" name="משוואה" r:id="rId7" imgW="2286000" imgH="431800" progId="Equation.3">
                  <p:embed/>
                </p:oleObj>
              </mc:Choice>
              <mc:Fallback>
                <p:oleObj name="משוואה" r:id="rId7" imgW="22860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1598787"/>
                        <a:ext cx="3202943" cy="557213"/>
                      </a:xfrm>
                      <a:prstGeom prst="rect">
                        <a:avLst/>
                      </a:prstGeom>
                      <a:noFill/>
                      <a:ln w="9525">
                        <a:noFill/>
                        <a:miter lim="800000"/>
                        <a:headEnd/>
                        <a:tailEnd/>
                      </a:ln>
                    </p:spPr>
                  </p:pic>
                </p:oleObj>
              </mc:Fallback>
            </mc:AlternateContent>
          </a:graphicData>
        </a:graphic>
      </p:graphicFrame>
      <p:sp>
        <p:nvSpPr>
          <p:cNvPr id="8" name="Rectangle 8"/>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10" name="אובייקט 9"/>
          <p:cNvGraphicFramePr>
            <a:graphicFrameLocks noChangeAspect="1"/>
          </p:cNvGraphicFramePr>
          <p:nvPr>
            <p:extLst/>
          </p:nvPr>
        </p:nvGraphicFramePr>
        <p:xfrm>
          <a:off x="4425351" y="5265169"/>
          <a:ext cx="3290888" cy="1095375"/>
        </p:xfrm>
        <a:graphic>
          <a:graphicData uri="http://schemas.openxmlformats.org/presentationml/2006/ole">
            <mc:AlternateContent xmlns:mc="http://schemas.openxmlformats.org/markup-compatibility/2006">
              <mc:Choice xmlns:v="urn:schemas-microsoft-com:vml" Requires="v">
                <p:oleObj spid="_x0000_s5125" name="משוואה" r:id="rId9" imgW="1904760" imgH="634680" progId="Equation.3">
                  <p:embed/>
                </p:oleObj>
              </mc:Choice>
              <mc:Fallback>
                <p:oleObj name="משוואה" r:id="rId9" imgW="1904760" imgH="634680" progId="Equation.3">
                  <p:embed/>
                  <p:pic>
                    <p:nvPicPr>
                      <p:cNvPr id="0" name=""/>
                      <p:cNvPicPr>
                        <a:picLocks noChangeAspect="1" noChangeArrowheads="1"/>
                      </p:cNvPicPr>
                      <p:nvPr/>
                    </p:nvPicPr>
                    <p:blipFill>
                      <a:blip r:embed="rId10"/>
                      <a:srcRect/>
                      <a:stretch>
                        <a:fillRect/>
                      </a:stretch>
                    </p:blipFill>
                    <p:spPr bwMode="auto">
                      <a:xfrm>
                        <a:off x="4425351" y="5265169"/>
                        <a:ext cx="3290888" cy="1095375"/>
                      </a:xfrm>
                      <a:prstGeom prst="rect">
                        <a:avLst/>
                      </a:prstGeom>
                      <a:noFill/>
                      <a:ln w="9525">
                        <a:noFill/>
                        <a:miter lim="800000"/>
                        <a:headEnd/>
                        <a:tailEnd/>
                      </a:ln>
                    </p:spPr>
                  </p:pic>
                </p:oleObj>
              </mc:Fallback>
            </mc:AlternateContent>
          </a:graphicData>
        </a:graphic>
      </p:graphicFrame>
      <p:sp>
        <p:nvSpPr>
          <p:cNvPr id="11" name="Rectangle 9"/>
          <p:cNvSpPr>
            <a:spLocks noChangeArrowheads="1"/>
          </p:cNvSpPr>
          <p:nvPr/>
        </p:nvSpPr>
        <p:spPr bwMode="auto">
          <a:xfrm>
            <a:off x="457200" y="1114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18" name="אובייקט 17"/>
          <p:cNvGraphicFramePr>
            <a:graphicFrameLocks noChangeAspect="1"/>
          </p:cNvGraphicFramePr>
          <p:nvPr>
            <p:extLst/>
          </p:nvPr>
        </p:nvGraphicFramePr>
        <p:xfrm>
          <a:off x="4572000" y="2287384"/>
          <a:ext cx="2545926" cy="1163182"/>
        </p:xfrm>
        <a:graphic>
          <a:graphicData uri="http://schemas.openxmlformats.org/presentationml/2006/ole">
            <mc:AlternateContent xmlns:mc="http://schemas.openxmlformats.org/markup-compatibility/2006">
              <mc:Choice xmlns:v="urn:schemas-microsoft-com:vml" Requires="v">
                <p:oleObj spid="_x0000_s5126" name="משוואה" r:id="rId11" imgW="1688760" imgH="838080" progId="Equation.3">
                  <p:embed/>
                </p:oleObj>
              </mc:Choice>
              <mc:Fallback>
                <p:oleObj name="משוואה" r:id="rId11" imgW="1688760" imgH="838080" progId="Equation.3">
                  <p:embed/>
                  <p:pic>
                    <p:nvPicPr>
                      <p:cNvPr id="0" name=""/>
                      <p:cNvPicPr>
                        <a:picLocks noChangeAspect="1" noChangeArrowheads="1"/>
                      </p:cNvPicPr>
                      <p:nvPr/>
                    </p:nvPicPr>
                    <p:blipFill>
                      <a:blip r:embed="rId12"/>
                      <a:srcRect/>
                      <a:stretch>
                        <a:fillRect/>
                      </a:stretch>
                    </p:blipFill>
                    <p:spPr bwMode="auto">
                      <a:xfrm>
                        <a:off x="4572000" y="2287384"/>
                        <a:ext cx="2545926" cy="1163182"/>
                      </a:xfrm>
                      <a:prstGeom prst="rect">
                        <a:avLst/>
                      </a:prstGeom>
                      <a:noFill/>
                      <a:ln>
                        <a:noFill/>
                      </a:ln>
                    </p:spPr>
                  </p:pic>
                </p:oleObj>
              </mc:Fallback>
            </mc:AlternateContent>
          </a:graphicData>
        </a:graphic>
      </p:graphicFrame>
      <p:graphicFrame>
        <p:nvGraphicFramePr>
          <p:cNvPr id="19" name="אובייקט 18"/>
          <p:cNvGraphicFramePr>
            <a:graphicFrameLocks noChangeAspect="1"/>
          </p:cNvGraphicFramePr>
          <p:nvPr>
            <p:extLst/>
          </p:nvPr>
        </p:nvGraphicFramePr>
        <p:xfrm>
          <a:off x="4462463" y="4531444"/>
          <a:ext cx="2498725" cy="744538"/>
        </p:xfrm>
        <a:graphic>
          <a:graphicData uri="http://schemas.openxmlformats.org/presentationml/2006/ole">
            <mc:AlternateContent xmlns:mc="http://schemas.openxmlformats.org/markup-compatibility/2006">
              <mc:Choice xmlns:v="urn:schemas-microsoft-com:vml" Requires="v">
                <p:oleObj spid="_x0000_s5127" name="משוואה" r:id="rId13" imgW="1447560" imgH="431640" progId="Equation.3">
                  <p:embed/>
                </p:oleObj>
              </mc:Choice>
              <mc:Fallback>
                <p:oleObj name="משוואה" r:id="rId13" imgW="1447560" imgH="431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62463" y="4531444"/>
                        <a:ext cx="24987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Text Box 2"/>
          <p:cNvSpPr txBox="1">
            <a:spLocks noChangeArrowheads="1"/>
          </p:cNvSpPr>
          <p:nvPr/>
        </p:nvSpPr>
        <p:spPr bwMode="auto">
          <a:xfrm>
            <a:off x="2898147" y="3013442"/>
            <a:ext cx="42545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2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sym typeface="Symbol" pitchFamily="18" charset="2"/>
              </a:rPr>
              <a:t></a:t>
            </a:r>
            <a:endParaRPr kumimoji="0" lang="he-IL" altLang="he-IL"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982326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התנועה </a:t>
            </a:r>
            <a:r>
              <a:rPr lang="he-IL" dirty="0"/>
              <a:t>במעגל אנכי </a:t>
            </a:r>
            <a:r>
              <a:rPr lang="he-IL" dirty="0" smtClean="0"/>
              <a:t>בחיי </a:t>
            </a:r>
            <a:r>
              <a:rPr lang="he-IL" dirty="0"/>
              <a:t>היומיום</a:t>
            </a:r>
          </a:p>
        </p:txBody>
      </p:sp>
      <p:sp>
        <p:nvSpPr>
          <p:cNvPr id="3" name="מציין מיקום תוכן 2"/>
          <p:cNvSpPr>
            <a:spLocks noGrp="1"/>
          </p:cNvSpPr>
          <p:nvPr>
            <p:ph idx="1"/>
          </p:nvPr>
        </p:nvSpPr>
        <p:spPr>
          <a:xfrm>
            <a:off x="539552" y="709067"/>
            <a:ext cx="8236530" cy="5881514"/>
          </a:xfrm>
        </p:spPr>
        <p:txBody>
          <a:bodyPr/>
          <a:lstStyle/>
          <a:p>
            <a:pPr marL="0" indent="0">
              <a:lnSpc>
                <a:spcPct val="150000"/>
              </a:lnSpc>
              <a:spcBef>
                <a:spcPts val="0"/>
              </a:spcBef>
              <a:buNone/>
            </a:pPr>
            <a:r>
              <a:rPr lang="he-IL" dirty="0" smtClean="0"/>
              <a:t>תנועה </a:t>
            </a:r>
            <a:r>
              <a:rPr lang="he-IL" dirty="0"/>
              <a:t>במעגל אנכי </a:t>
            </a:r>
            <a:r>
              <a:rPr lang="he-IL" dirty="0" smtClean="0"/>
              <a:t>נפוצה מאוד. למשל: בגשרים (קעורים או קמורים), </a:t>
            </a:r>
            <a:r>
              <a:rPr lang="he-IL" dirty="0"/>
              <a:t>כבישים </a:t>
            </a:r>
            <a:r>
              <a:rPr lang="he-IL" dirty="0" smtClean="0"/>
              <a:t>קמורים, בתנועת מטוסים, מתקנים בלונה פארק ועוד...</a:t>
            </a:r>
          </a:p>
        </p:txBody>
      </p:sp>
      <p:pic>
        <p:nvPicPr>
          <p:cNvPr id="101378"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17541" y="4497139"/>
            <a:ext cx="2450478" cy="184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79" name="Picture 3"/>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02088" y="2145233"/>
            <a:ext cx="2187830" cy="2011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80" name="Picture 4"/>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02088" y="4264457"/>
            <a:ext cx="2050620" cy="2235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81" name="Picture 5"/>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0279" y="1974672"/>
            <a:ext cx="2088581" cy="209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549" name="Picture 5"/>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48644" y="1789956"/>
            <a:ext cx="261937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546" name="Picture 2" descr="C:\Users\student\AppData\Local\Microsoft\Windows\Temporary Internet Files\Content.IE5\I2J6Z2HB\MC900286941[1].wmf"/>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0664" y="4256931"/>
            <a:ext cx="2507810" cy="229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1580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מדוע המים אינם נשפכים?</a:t>
            </a:r>
            <a:endParaRPr lang="he-IL" dirty="0"/>
          </a:p>
        </p:txBody>
      </p:sp>
      <p:sp>
        <p:nvSpPr>
          <p:cNvPr id="3" name="מציין מיקום תוכן 2"/>
          <p:cNvSpPr>
            <a:spLocks noGrp="1"/>
          </p:cNvSpPr>
          <p:nvPr>
            <p:ph idx="1"/>
          </p:nvPr>
        </p:nvSpPr>
        <p:spPr>
          <a:xfrm>
            <a:off x="539552" y="709067"/>
            <a:ext cx="8236530" cy="5898767"/>
          </a:xfrm>
        </p:spPr>
        <p:txBody>
          <a:bodyPr/>
          <a:lstStyle/>
          <a:p>
            <a:pPr marL="0" indent="0">
              <a:buNone/>
            </a:pPr>
            <a:r>
              <a:rPr lang="he-IL" dirty="0" smtClean="0"/>
              <a:t>ידוע שכאשר מסובבים דלי מלא במים במהירות מספקת, לא יישפכו המים מן הדלי.</a:t>
            </a:r>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endParaRPr lang="he-IL" b="1" dirty="0" smtClean="0">
              <a:solidFill>
                <a:schemeClr val="accent3">
                  <a:lumMod val="50000"/>
                </a:schemeClr>
              </a:solidFill>
            </a:endParaRPr>
          </a:p>
          <a:p>
            <a:pPr marL="0" indent="0">
              <a:buNone/>
            </a:pPr>
            <a:r>
              <a:rPr lang="he-IL" b="1" dirty="0" smtClean="0">
                <a:solidFill>
                  <a:schemeClr val="accent3">
                    <a:lumMod val="50000"/>
                  </a:schemeClr>
                </a:solidFill>
              </a:rPr>
              <a:t>מהו </a:t>
            </a:r>
            <a:r>
              <a:rPr lang="he-IL" b="1" dirty="0">
                <a:solidFill>
                  <a:schemeClr val="accent3">
                    <a:lumMod val="50000"/>
                  </a:schemeClr>
                </a:solidFill>
              </a:rPr>
              <a:t>התנאי לכך שהמים לא יישפכו? </a:t>
            </a:r>
            <a:endParaRPr lang="he-IL" b="1" dirty="0" smtClean="0">
              <a:solidFill>
                <a:schemeClr val="accent3">
                  <a:lumMod val="50000"/>
                </a:schemeClr>
              </a:solidFill>
            </a:endParaRPr>
          </a:p>
          <a:p>
            <a:pPr marL="0" indent="0">
              <a:buNone/>
            </a:pPr>
            <a:r>
              <a:rPr lang="en-US" b="1" dirty="0" smtClean="0">
                <a:solidFill>
                  <a:schemeClr val="accent3">
                    <a:lumMod val="50000"/>
                  </a:schemeClr>
                </a:solidFill>
                <a:hlinkClick r:id="rId2"/>
              </a:rPr>
              <a:t>https</a:t>
            </a:r>
            <a:r>
              <a:rPr lang="en-US" b="1" dirty="0">
                <a:solidFill>
                  <a:schemeClr val="accent3">
                    <a:lumMod val="50000"/>
                  </a:schemeClr>
                </a:solidFill>
                <a:hlinkClick r:id="rId2"/>
              </a:rPr>
              <a:t>://</a:t>
            </a:r>
            <a:r>
              <a:rPr lang="en-US" b="1" dirty="0" smtClean="0">
                <a:solidFill>
                  <a:schemeClr val="accent3">
                    <a:lumMod val="50000"/>
                  </a:schemeClr>
                </a:solidFill>
                <a:hlinkClick r:id="rId2"/>
              </a:rPr>
              <a:t>www.youtube.com/watch?v=FM1Y6tROWEo</a:t>
            </a:r>
            <a:endParaRPr lang="he-IL" b="1" dirty="0" smtClean="0">
              <a:solidFill>
                <a:schemeClr val="accent3">
                  <a:lumMod val="50000"/>
                </a:schemeClr>
              </a:solidFill>
            </a:endParaRPr>
          </a:p>
        </p:txBody>
      </p:sp>
      <p:pic>
        <p:nvPicPr>
          <p:cNvPr id="1095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6155" y="1652122"/>
            <a:ext cx="2592417" cy="1528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5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839" y="1426484"/>
            <a:ext cx="2731597" cy="1980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5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9565" y="3734562"/>
            <a:ext cx="3042351" cy="1977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58747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2</a:t>
            </a:r>
            <a:endParaRPr lang="he-IL" dirty="0"/>
          </a:p>
        </p:txBody>
      </p:sp>
      <p:sp>
        <p:nvSpPr>
          <p:cNvPr id="3" name="מציין מיקום תוכן 2"/>
          <p:cNvSpPr>
            <a:spLocks noGrp="1"/>
          </p:cNvSpPr>
          <p:nvPr>
            <p:ph idx="1"/>
          </p:nvPr>
        </p:nvSpPr>
        <p:spPr>
          <a:xfrm>
            <a:off x="539552" y="709067"/>
            <a:ext cx="8236530" cy="5882233"/>
          </a:xfrm>
        </p:spPr>
        <p:txBody>
          <a:bodyPr/>
          <a:lstStyle/>
          <a:p>
            <a:pPr marL="0">
              <a:lnSpc>
                <a:spcPct val="150000"/>
              </a:lnSpc>
              <a:spcBef>
                <a:spcPts val="0"/>
              </a:spcBef>
              <a:buNone/>
            </a:pPr>
            <a:r>
              <a:rPr lang="he-IL" dirty="0" smtClean="0"/>
              <a:t>כדור שמסתו </a:t>
            </a:r>
            <a:r>
              <a:rPr lang="en-US" dirty="0" smtClean="0"/>
              <a:t>0.4kg</a:t>
            </a:r>
            <a:r>
              <a:rPr lang="he-IL" dirty="0" smtClean="0"/>
              <a:t>  קשור בחוט שאורכו </a:t>
            </a:r>
            <a:r>
              <a:rPr lang="en-US" dirty="0" smtClean="0"/>
              <a:t> 1m  </a:t>
            </a:r>
            <a:r>
              <a:rPr lang="he-IL" dirty="0" smtClean="0"/>
              <a:t>ומסובב במעגל אנכי שלם.</a:t>
            </a:r>
            <a:r>
              <a:rPr lang="en-US" dirty="0" smtClean="0"/>
              <a:t> </a:t>
            </a:r>
            <a:endParaRPr lang="he-IL" dirty="0" smtClean="0"/>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en-US" dirty="0" smtClean="0"/>
          </a:p>
          <a:p>
            <a:pPr marL="0">
              <a:lnSpc>
                <a:spcPct val="150000"/>
              </a:lnSpc>
              <a:spcBef>
                <a:spcPts val="0"/>
              </a:spcBef>
              <a:buNone/>
            </a:pPr>
            <a:endParaRPr lang="en-US" dirty="0" smtClean="0"/>
          </a:p>
          <a:p>
            <a:pPr marL="0">
              <a:lnSpc>
                <a:spcPct val="150000"/>
              </a:lnSpc>
              <a:spcBef>
                <a:spcPts val="0"/>
              </a:spcBef>
              <a:buNone/>
            </a:pPr>
            <a:endParaRPr lang="en-US" dirty="0" smtClean="0"/>
          </a:p>
          <a:p>
            <a:pPr marL="0">
              <a:lnSpc>
                <a:spcPct val="150000"/>
              </a:lnSpc>
              <a:spcBef>
                <a:spcPts val="0"/>
              </a:spcBef>
              <a:buNone/>
            </a:pPr>
            <a:endParaRPr lang="he-IL" dirty="0" smtClean="0"/>
          </a:p>
          <a:p>
            <a:pPr marL="0">
              <a:lnSpc>
                <a:spcPct val="150000"/>
              </a:lnSpc>
              <a:spcBef>
                <a:spcPts val="0"/>
              </a:spcBef>
              <a:buNone/>
            </a:pPr>
            <a:r>
              <a:rPr lang="he-IL" dirty="0" smtClean="0"/>
              <a:t>א. מהי המהירות המינימאלית האפשרית בנקודה העליונה של מסלולו?</a:t>
            </a:r>
            <a:endParaRPr lang="en-US" dirty="0" smtClean="0"/>
          </a:p>
          <a:p>
            <a:pPr marL="0">
              <a:lnSpc>
                <a:spcPct val="150000"/>
              </a:lnSpc>
              <a:spcBef>
                <a:spcPts val="0"/>
              </a:spcBef>
              <a:buNone/>
            </a:pPr>
            <a:r>
              <a:rPr lang="he-IL" dirty="0" smtClean="0"/>
              <a:t>ב. מהי המהירות המינימאלית האפשרית בנקודה התחתונה של</a:t>
            </a:r>
            <a:r>
              <a:rPr lang="en-US" dirty="0" smtClean="0"/>
              <a:t> </a:t>
            </a:r>
            <a:r>
              <a:rPr lang="he-IL" dirty="0" smtClean="0"/>
              <a:t>מסלולו?</a:t>
            </a:r>
            <a:endParaRPr lang="en-US" dirty="0" smtClean="0"/>
          </a:p>
          <a:p>
            <a:pPr marL="0">
              <a:lnSpc>
                <a:spcPct val="150000"/>
              </a:lnSpc>
              <a:spcBef>
                <a:spcPts val="0"/>
              </a:spcBef>
              <a:buNone/>
            </a:pPr>
            <a:r>
              <a:rPr lang="he-IL" dirty="0" smtClean="0"/>
              <a:t>ג. מהי המתיחות בחוט בנקודה התחתונה ובנקודה העליונה במקרה הזה?</a:t>
            </a:r>
            <a:endParaRPr lang="en-US" dirty="0" smtClean="0"/>
          </a:p>
          <a:p>
            <a:endParaRPr lang="he-IL" dirty="0"/>
          </a:p>
        </p:txBody>
      </p:sp>
      <p:pic>
        <p:nvPicPr>
          <p:cNvPr id="90114"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752849" y="1895476"/>
            <a:ext cx="2796223" cy="2581274"/>
          </a:xfrm>
          <a:prstGeom prst="rect">
            <a:avLst/>
          </a:prstGeom>
          <a:noFill/>
          <a:ln w="9525">
            <a:noFill/>
            <a:miter lim="800000"/>
            <a:headEnd/>
            <a:tailEnd/>
          </a:ln>
        </p:spPr>
      </p:pic>
    </p:spTree>
    <p:extLst>
      <p:ext uri="{BB962C8B-B14F-4D97-AF65-F5344CB8AC3E}">
        <p14:creationId xmlns:p14="http://schemas.microsoft.com/office/powerpoint/2010/main" val="301204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p:nvPr/>
        </p:nvSpPr>
        <p:spPr>
          <a:xfrm>
            <a:off x="251519" y="1988840"/>
            <a:ext cx="8640960" cy="4524315"/>
          </a:xfrm>
          <a:prstGeom prst="rect">
            <a:avLst/>
          </a:prstGeom>
          <a:blipFill rotWithShape="1">
            <a:blip r:embed="rId3">
              <a:alphaModFix/>
            </a:blip>
            <a:stretch>
              <a:fillRect t="-1886" r="-1761" b="-3368"/>
            </a:stretch>
          </a:blipFill>
          <a:ln>
            <a:noFill/>
          </a:ln>
        </p:spPr>
        <p:txBody>
          <a:bodyPr lIns="91425" tIns="45700" rIns="91425" bIns="45700" anchor="t" anchorCtr="0">
            <a:noAutofit/>
          </a:bodyPr>
          <a:lstStyle/>
          <a:p>
            <a:pPr marL="0" marR="0" lvl="0" indent="0" algn="r" rtl="1">
              <a:spcBef>
                <a:spcPts val="0"/>
              </a:spcBef>
              <a:spcAft>
                <a:spcPts val="0"/>
              </a:spcAft>
              <a:buSzPct val="25000"/>
              <a:buNone/>
            </a:pPr>
            <a:r>
              <a:rPr lang="x-none" sz="1800">
                <a:latin typeface="Arial"/>
                <a:ea typeface="Arial"/>
                <a:cs typeface="Arial"/>
                <a:sym typeface="Arial"/>
              </a:rPr>
              <a:t> </a:t>
            </a:r>
          </a:p>
        </p:txBody>
      </p:sp>
      <p:sp>
        <p:nvSpPr>
          <p:cNvPr id="244" name="Shape 244"/>
          <p:cNvSpPr/>
          <p:nvPr/>
        </p:nvSpPr>
        <p:spPr>
          <a:xfrm>
            <a:off x="827583" y="620687"/>
            <a:ext cx="7638630" cy="923329"/>
          </a:xfrm>
          <a:prstGeom prst="rect">
            <a:avLst/>
          </a:prstGeom>
          <a:noFill/>
          <a:ln>
            <a:noFill/>
          </a:ln>
        </p:spPr>
        <p:txBody>
          <a:bodyPr lIns="91425" tIns="45700" rIns="91425" bIns="45700" anchor="t" anchorCtr="0">
            <a:noAutofit/>
          </a:bodyPr>
          <a:lstStyle/>
          <a:p>
            <a:pPr marL="0" marR="0" lvl="0" indent="0" algn="ctr" rtl="1">
              <a:spcBef>
                <a:spcPts val="0"/>
              </a:spcBef>
              <a:spcAft>
                <a:spcPts val="0"/>
              </a:spcAft>
              <a:buSzPct val="25000"/>
              <a:buNone/>
            </a:pPr>
            <a:r>
              <a:rPr lang="x-none" sz="5400" b="1">
                <a:solidFill>
                  <a:srgbClr val="7030A0"/>
                </a:solidFill>
                <a:latin typeface="Tahoma"/>
                <a:ea typeface="Tahoma"/>
                <a:cs typeface="Tahoma"/>
                <a:sym typeface="Tahoma"/>
              </a:rPr>
              <a:t>תנועה מעגלית קצובה</a:t>
            </a:r>
          </a:p>
        </p:txBody>
      </p:sp>
      <p:sp>
        <p:nvSpPr>
          <p:cNvPr id="245" name="Shape 245"/>
          <p:cNvSpPr/>
          <p:nvPr/>
        </p:nvSpPr>
        <p:spPr>
          <a:xfrm>
            <a:off x="395536" y="3645023"/>
            <a:ext cx="2443502" cy="2443502"/>
          </a:xfrm>
          <a:prstGeom prst="ellipse">
            <a:avLst/>
          </a:prstGeom>
          <a:solidFill>
            <a:schemeClr val="accent1"/>
          </a:solidFill>
          <a:ln w="1905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a:ea typeface="Arial"/>
              <a:cs typeface="Arial"/>
              <a:sym typeface="Arial"/>
            </a:endParaRPr>
          </a:p>
        </p:txBody>
      </p:sp>
      <p:cxnSp>
        <p:nvCxnSpPr>
          <p:cNvPr id="246" name="Shape 246"/>
          <p:cNvCxnSpPr/>
          <p:nvPr/>
        </p:nvCxnSpPr>
        <p:spPr>
          <a:xfrm rot="10800000" flipH="1">
            <a:off x="1617287" y="3933056"/>
            <a:ext cx="794472" cy="933718"/>
          </a:xfrm>
          <a:prstGeom prst="straightConnector1">
            <a:avLst/>
          </a:prstGeom>
          <a:noFill/>
          <a:ln w="9525" cap="flat" cmpd="sng">
            <a:solidFill>
              <a:srgbClr val="B5DADD"/>
            </a:solidFill>
            <a:prstDash val="solid"/>
            <a:round/>
            <a:headEnd type="none" w="med" len="med"/>
            <a:tailEnd type="none" w="med" len="med"/>
          </a:ln>
        </p:spPr>
      </p:cxnSp>
      <p:cxnSp>
        <p:nvCxnSpPr>
          <p:cNvPr id="247" name="Shape 247"/>
          <p:cNvCxnSpPr>
            <a:stCxn id="245" idx="7"/>
            <a:endCxn id="245" idx="6"/>
          </p:cNvCxnSpPr>
          <p:nvPr/>
        </p:nvCxnSpPr>
        <p:spPr>
          <a:xfrm>
            <a:off x="2481195" y="4002866"/>
            <a:ext cx="357900" cy="864000"/>
          </a:xfrm>
          <a:prstGeom prst="straightConnector1">
            <a:avLst/>
          </a:prstGeom>
          <a:noFill/>
          <a:ln w="9525" cap="flat" cmpd="sng">
            <a:solidFill>
              <a:srgbClr val="B5DADD"/>
            </a:solidFill>
            <a:prstDash val="solid"/>
            <a:round/>
            <a:headEnd type="none" w="med" len="med"/>
            <a:tailEnd type="none" w="med" len="med"/>
          </a:ln>
        </p:spPr>
      </p:cxnSp>
      <p:cxnSp>
        <p:nvCxnSpPr>
          <p:cNvPr id="248" name="Shape 248"/>
          <p:cNvCxnSpPr/>
          <p:nvPr/>
        </p:nvCxnSpPr>
        <p:spPr>
          <a:xfrm>
            <a:off x="1617287" y="4866775"/>
            <a:ext cx="1221751" cy="0"/>
          </a:xfrm>
          <a:prstGeom prst="straightConnector1">
            <a:avLst/>
          </a:prstGeom>
          <a:noFill/>
          <a:ln w="28575" cap="flat" cmpd="sng">
            <a:solidFill>
              <a:schemeClr val="dk1"/>
            </a:solidFill>
            <a:prstDash val="solid"/>
            <a:round/>
            <a:headEnd type="none" w="med" len="med"/>
            <a:tailEnd type="none" w="med" len="med"/>
          </a:ln>
        </p:spPr>
      </p:cxnSp>
      <p:cxnSp>
        <p:nvCxnSpPr>
          <p:cNvPr id="249" name="Shape 249"/>
          <p:cNvCxnSpPr/>
          <p:nvPr/>
        </p:nvCxnSpPr>
        <p:spPr>
          <a:xfrm rot="10800000" flipH="1">
            <a:off x="1619671" y="3736428"/>
            <a:ext cx="492907" cy="1132732"/>
          </a:xfrm>
          <a:prstGeom prst="straightConnector1">
            <a:avLst/>
          </a:prstGeom>
          <a:noFill/>
          <a:ln w="28575" cap="flat" cmpd="sng">
            <a:solidFill>
              <a:schemeClr val="dk1"/>
            </a:solidFill>
            <a:prstDash val="solid"/>
            <a:round/>
            <a:headEnd type="none" w="med" len="med"/>
            <a:tailEnd type="none" w="med" len="med"/>
          </a:ln>
        </p:spPr>
      </p:cxnSp>
      <p:cxnSp>
        <p:nvCxnSpPr>
          <p:cNvPr id="250" name="Shape 250"/>
          <p:cNvCxnSpPr/>
          <p:nvPr/>
        </p:nvCxnSpPr>
        <p:spPr>
          <a:xfrm flipH="1">
            <a:off x="2481323" y="3736428"/>
            <a:ext cx="543600" cy="266400"/>
          </a:xfrm>
          <a:prstGeom prst="straightConnector1">
            <a:avLst/>
          </a:prstGeom>
          <a:noFill/>
          <a:ln w="28575" cap="flat" cmpd="sng">
            <a:solidFill>
              <a:srgbClr val="FF0000"/>
            </a:solidFill>
            <a:prstDash val="solid"/>
            <a:round/>
            <a:headEnd type="none" w="med" len="med"/>
            <a:tailEnd type="stealth" w="lg" len="lg"/>
          </a:ln>
        </p:spPr>
      </p:cxnSp>
      <p:cxnSp>
        <p:nvCxnSpPr>
          <p:cNvPr id="251" name="Shape 251"/>
          <p:cNvCxnSpPr/>
          <p:nvPr/>
        </p:nvCxnSpPr>
        <p:spPr>
          <a:xfrm rot="10800000">
            <a:off x="1866125" y="4725144"/>
            <a:ext cx="1609588" cy="1096943"/>
          </a:xfrm>
          <a:prstGeom prst="straightConnector1">
            <a:avLst/>
          </a:prstGeom>
          <a:noFill/>
          <a:ln w="28575" cap="flat" cmpd="sng">
            <a:solidFill>
              <a:srgbClr val="FF0000"/>
            </a:solidFill>
            <a:prstDash val="solid"/>
            <a:round/>
            <a:headEnd type="none" w="med" len="med"/>
            <a:tailEnd type="stealth" w="lg" len="lg"/>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2000"/>
                                        <p:tgtEl>
                                          <p:spTgt spid="250"/>
                                        </p:tgtEl>
                                      </p:cBhvr>
                                    </p:animEffect>
                                  </p:childTnLst>
                                </p:cTn>
                              </p:par>
                              <p:par>
                                <p:cTn id="8" presetID="10" presetClass="entr" presetSubtype="0" fill="hold" nodeType="withEffect">
                                  <p:stCondLst>
                                    <p:cond delay="0"/>
                                  </p:stCondLst>
                                  <p:childTnLst>
                                    <p:set>
                                      <p:cBhvr>
                                        <p:cTn id="9" dur="1" fill="hold">
                                          <p:stCondLst>
                                            <p:cond delay="0"/>
                                          </p:stCondLst>
                                        </p:cTn>
                                        <p:tgtEl>
                                          <p:spTgt spid="251"/>
                                        </p:tgtEl>
                                        <p:attrNameLst>
                                          <p:attrName>style.visibility</p:attrName>
                                        </p:attrNameLst>
                                      </p:cBhvr>
                                      <p:to>
                                        <p:strVal val="visible"/>
                                      </p:to>
                                    </p:set>
                                    <p:animEffect transition="in" filter="fade">
                                      <p:cBhvr>
                                        <p:cTn id="10" dur="2000"/>
                                        <p:tgtEl>
                                          <p:spTgt spid="251"/>
                                        </p:tgtEl>
                                      </p:cBhvr>
                                    </p:animEffect>
                                  </p:childTnLst>
                                </p:cTn>
                              </p:par>
                              <p:par>
                                <p:cTn id="11" presetID="10" presetClass="entr" presetSubtype="0" fill="hold" nodeType="withEffect">
                                  <p:stCondLst>
                                    <p:cond delay="0"/>
                                  </p:stCondLst>
                                  <p:childTnLst>
                                    <p:set>
                                      <p:cBhvr>
                                        <p:cTn id="12" dur="1" fill="hold">
                                          <p:stCondLst>
                                            <p:cond delay="0"/>
                                          </p:stCondLst>
                                        </p:cTn>
                                        <p:tgtEl>
                                          <p:spTgt spid="245"/>
                                        </p:tgtEl>
                                        <p:attrNameLst>
                                          <p:attrName>style.visibility</p:attrName>
                                        </p:attrNameLst>
                                      </p:cBhvr>
                                      <p:to>
                                        <p:strVal val="visible"/>
                                      </p:to>
                                    </p:set>
                                    <p:animEffect transition="in" filter="fade">
                                      <p:cBhvr>
                                        <p:cTn id="13" dur="2000"/>
                                        <p:tgtEl>
                                          <p:spTgt spid="245"/>
                                        </p:tgtEl>
                                      </p:cBhvr>
                                    </p:animEffect>
                                  </p:childTnLst>
                                </p:cTn>
                              </p:par>
                              <p:par>
                                <p:cTn id="14" presetID="10" presetClass="entr" presetSubtype="0" fill="hold" nodeType="withEffect">
                                  <p:stCondLst>
                                    <p:cond delay="0"/>
                                  </p:stCondLst>
                                  <p:childTnLst>
                                    <p:set>
                                      <p:cBhvr>
                                        <p:cTn id="15" dur="1" fill="hold">
                                          <p:stCondLst>
                                            <p:cond delay="0"/>
                                          </p:stCondLst>
                                        </p:cTn>
                                        <p:tgtEl>
                                          <p:spTgt spid="249"/>
                                        </p:tgtEl>
                                        <p:attrNameLst>
                                          <p:attrName>style.visibility</p:attrName>
                                        </p:attrNameLst>
                                      </p:cBhvr>
                                      <p:to>
                                        <p:strVal val="visible"/>
                                      </p:to>
                                    </p:set>
                                    <p:animEffect transition="in" filter="fade">
                                      <p:cBhvr>
                                        <p:cTn id="16" dur="2000"/>
                                        <p:tgtEl>
                                          <p:spTgt spid="249"/>
                                        </p:tgtEl>
                                      </p:cBhvr>
                                    </p:animEffect>
                                  </p:childTnLst>
                                </p:cTn>
                              </p:par>
                              <p:par>
                                <p:cTn id="17" presetID="10" presetClass="entr" presetSubtype="0" fill="hold" nodeType="withEffect">
                                  <p:stCondLst>
                                    <p:cond delay="0"/>
                                  </p:stCondLst>
                                  <p:childTnLst>
                                    <p:set>
                                      <p:cBhvr>
                                        <p:cTn id="18" dur="1" fill="hold">
                                          <p:stCondLst>
                                            <p:cond delay="0"/>
                                          </p:stCondLst>
                                        </p:cTn>
                                        <p:tgtEl>
                                          <p:spTgt spid="248"/>
                                        </p:tgtEl>
                                        <p:attrNameLst>
                                          <p:attrName>style.visibility</p:attrName>
                                        </p:attrNameLst>
                                      </p:cBhvr>
                                      <p:to>
                                        <p:strVal val="visible"/>
                                      </p:to>
                                    </p:set>
                                    <p:animEffect transition="in" filter="fade">
                                      <p:cBhvr>
                                        <p:cTn id="19" dur="2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3 </a:t>
            </a:r>
            <a:r>
              <a:rPr lang="he-IL" dirty="0"/>
              <a:t>- </a:t>
            </a:r>
            <a:r>
              <a:rPr lang="he-IL" dirty="0" smtClean="0"/>
              <a:t>כבישים וגשרים</a:t>
            </a:r>
            <a:r>
              <a:rPr lang="he-IL" dirty="0"/>
              <a:t> </a:t>
            </a:r>
            <a:r>
              <a:rPr lang="he-IL" dirty="0" smtClean="0"/>
              <a:t>(מסלולים </a:t>
            </a:r>
            <a:r>
              <a:rPr lang="he-IL" dirty="0"/>
              <a:t>קמורים </a:t>
            </a:r>
            <a:r>
              <a:rPr lang="he-IL" dirty="0" smtClean="0"/>
              <a:t>וקעורים) </a:t>
            </a:r>
            <a:endParaRPr lang="he-IL" dirty="0"/>
          </a:p>
        </p:txBody>
      </p:sp>
      <p:sp>
        <p:nvSpPr>
          <p:cNvPr id="3" name="מציין מיקום תוכן 2"/>
          <p:cNvSpPr>
            <a:spLocks noGrp="1"/>
          </p:cNvSpPr>
          <p:nvPr>
            <p:ph idx="1"/>
          </p:nvPr>
        </p:nvSpPr>
        <p:spPr>
          <a:xfrm>
            <a:off x="161925" y="709066"/>
            <a:ext cx="8614157" cy="5941115"/>
          </a:xfrm>
        </p:spPr>
        <p:txBody>
          <a:bodyPr/>
          <a:lstStyle/>
          <a:p>
            <a:pPr marL="0">
              <a:lnSpc>
                <a:spcPct val="150000"/>
              </a:lnSpc>
              <a:spcBef>
                <a:spcPts val="0"/>
              </a:spcBef>
              <a:buNone/>
            </a:pPr>
            <a:r>
              <a:rPr lang="he-IL" dirty="0" smtClean="0"/>
              <a:t>מכונית שמסתה </a:t>
            </a:r>
            <a:r>
              <a:rPr lang="en-US" dirty="0" smtClean="0"/>
              <a:t>m=2000 kg </a:t>
            </a:r>
            <a:r>
              <a:rPr lang="he-IL" dirty="0" smtClean="0"/>
              <a:t> עוברת על פני מרכז גשר (או כביש) קמור</a:t>
            </a:r>
            <a:r>
              <a:rPr lang="he-IL" dirty="0" smtClean="0">
                <a:solidFill>
                  <a:srgbClr val="0070C0"/>
                </a:solidFill>
              </a:rPr>
              <a:t> </a:t>
            </a:r>
            <a:r>
              <a:rPr lang="he-IL" dirty="0" smtClean="0"/>
              <a:t>במהירות קבועה של</a:t>
            </a:r>
            <a:r>
              <a:rPr lang="en-US" dirty="0" smtClean="0"/>
              <a:t>V=80km/h </a:t>
            </a:r>
            <a:r>
              <a:rPr lang="he-IL" dirty="0" smtClean="0"/>
              <a:t>.</a:t>
            </a:r>
          </a:p>
          <a:p>
            <a:pPr marL="0">
              <a:lnSpc>
                <a:spcPct val="150000"/>
              </a:lnSpc>
              <a:spcBef>
                <a:spcPts val="0"/>
              </a:spcBef>
              <a:buNone/>
            </a:pPr>
            <a:r>
              <a:rPr lang="he-IL" dirty="0" smtClean="0"/>
              <a:t>א. מהו הכוח בו מעיקה המכונית על מרכז הגשר אם:</a:t>
            </a:r>
            <a:endParaRPr lang="en-US" dirty="0" smtClean="0"/>
          </a:p>
          <a:p>
            <a:pPr marL="76200" lvl="0" indent="-342900">
              <a:lnSpc>
                <a:spcPct val="150000"/>
              </a:lnSpc>
              <a:spcBef>
                <a:spcPts val="0"/>
              </a:spcBef>
              <a:buNone/>
            </a:pPr>
            <a:r>
              <a:rPr lang="he-IL" dirty="0" smtClean="0"/>
              <a:t>		1. הגשר אופקי     2.  הגשר קמור </a:t>
            </a:r>
            <a:r>
              <a:rPr lang="he-IL" dirty="0" err="1" smtClean="0"/>
              <a:t>ורדיוסו</a:t>
            </a:r>
            <a:r>
              <a:rPr lang="he-IL" dirty="0" smtClean="0"/>
              <a:t> </a:t>
            </a:r>
            <a:r>
              <a:rPr lang="en-US" dirty="0" smtClean="0"/>
              <a:t>R=60m</a:t>
            </a:r>
            <a:r>
              <a:rPr lang="he-IL" dirty="0" smtClean="0"/>
              <a:t>?    3.  הגשר קעור </a:t>
            </a:r>
            <a:r>
              <a:rPr lang="he-IL" dirty="0" err="1" smtClean="0"/>
              <a:t>ורדיוסו</a:t>
            </a:r>
            <a:r>
              <a:rPr lang="he-IL" dirty="0" smtClean="0"/>
              <a:t> </a:t>
            </a:r>
            <a:r>
              <a:rPr lang="en-US" dirty="0" smtClean="0"/>
              <a:t>R=60m</a:t>
            </a:r>
            <a:r>
              <a:rPr lang="he-IL" dirty="0" smtClean="0"/>
              <a:t>?</a:t>
            </a:r>
          </a:p>
          <a:p>
            <a:pPr marL="76200" lvl="0" indent="-342900">
              <a:lnSpc>
                <a:spcPct val="150000"/>
              </a:lnSpc>
              <a:spcBef>
                <a:spcPts val="0"/>
              </a:spcBef>
              <a:buAutoNum type="arabicPeriod"/>
            </a:pPr>
            <a:endParaRPr lang="he-IL" dirty="0" smtClean="0"/>
          </a:p>
          <a:p>
            <a:pPr marL="76200" lvl="0" indent="-342900">
              <a:lnSpc>
                <a:spcPct val="150000"/>
              </a:lnSpc>
              <a:spcBef>
                <a:spcPts val="0"/>
              </a:spcBef>
              <a:buAutoNum type="arabicPeriod"/>
            </a:pPr>
            <a:endParaRPr lang="he-IL" dirty="0" smtClean="0"/>
          </a:p>
          <a:p>
            <a:pPr marL="76200" lvl="0" indent="-342900">
              <a:lnSpc>
                <a:spcPct val="150000"/>
              </a:lnSpc>
              <a:spcBef>
                <a:spcPts val="0"/>
              </a:spcBef>
              <a:buAutoNum type="arabicPeriod"/>
            </a:pPr>
            <a:endParaRPr lang="he-IL" dirty="0" smtClean="0"/>
          </a:p>
          <a:p>
            <a:pPr marL="76200" lvl="0" indent="-342900">
              <a:lnSpc>
                <a:spcPct val="150000"/>
              </a:lnSpc>
              <a:spcBef>
                <a:spcPts val="0"/>
              </a:spcBef>
              <a:buNone/>
            </a:pPr>
            <a:endParaRPr lang="en-US" dirty="0" smtClean="0"/>
          </a:p>
          <a:p>
            <a:pPr marL="76200" lvl="0" indent="-342900">
              <a:lnSpc>
                <a:spcPct val="150000"/>
              </a:lnSpc>
              <a:spcBef>
                <a:spcPts val="0"/>
              </a:spcBef>
              <a:buNone/>
            </a:pPr>
            <a:endParaRPr lang="en-US" dirty="0" smtClean="0"/>
          </a:p>
          <a:p>
            <a:pPr marL="76200" lvl="0" indent="-342900">
              <a:lnSpc>
                <a:spcPct val="150000"/>
              </a:lnSpc>
              <a:spcBef>
                <a:spcPts val="0"/>
              </a:spcBef>
              <a:buNone/>
            </a:pPr>
            <a:endParaRPr lang="he-IL" dirty="0" smtClean="0"/>
          </a:p>
          <a:p>
            <a:pPr marL="76200" lvl="0" indent="-342900">
              <a:lnSpc>
                <a:spcPct val="150000"/>
              </a:lnSpc>
              <a:spcBef>
                <a:spcPts val="0"/>
              </a:spcBef>
              <a:buNone/>
            </a:pPr>
            <a:endParaRPr lang="he-IL" dirty="0" smtClean="0"/>
          </a:p>
          <a:p>
            <a:pPr marL="76200" lvl="0" indent="-342900">
              <a:lnSpc>
                <a:spcPct val="150000"/>
              </a:lnSpc>
              <a:spcBef>
                <a:spcPts val="0"/>
              </a:spcBef>
              <a:buNone/>
            </a:pPr>
            <a:endParaRPr lang="he-IL" dirty="0" smtClean="0"/>
          </a:p>
          <a:p>
            <a:pPr marL="76200" lvl="0" indent="-342900">
              <a:lnSpc>
                <a:spcPct val="150000"/>
              </a:lnSpc>
              <a:spcBef>
                <a:spcPts val="0"/>
              </a:spcBef>
              <a:buNone/>
            </a:pPr>
            <a:endParaRPr lang="he-IL" dirty="0" smtClean="0"/>
          </a:p>
          <a:p>
            <a:pPr marL="76200" lvl="0" indent="-342900">
              <a:lnSpc>
                <a:spcPct val="150000"/>
              </a:lnSpc>
              <a:spcBef>
                <a:spcPts val="0"/>
              </a:spcBef>
              <a:buNone/>
            </a:pPr>
            <a:endParaRPr lang="en-US" dirty="0" smtClean="0"/>
          </a:p>
          <a:p>
            <a:pPr marL="0">
              <a:lnSpc>
                <a:spcPct val="150000"/>
              </a:lnSpc>
              <a:spcBef>
                <a:spcPts val="0"/>
              </a:spcBef>
              <a:buNone/>
            </a:pPr>
            <a:r>
              <a:rPr lang="he-IL" dirty="0" smtClean="0"/>
              <a:t>ב. באיזו מהירות צריך הנהג לנסוע על גבי הגשר </a:t>
            </a:r>
            <a:r>
              <a:rPr lang="he-IL" u="sng" dirty="0" smtClean="0"/>
              <a:t>הקמור,</a:t>
            </a:r>
            <a:r>
              <a:rPr lang="he-IL" dirty="0" smtClean="0"/>
              <a:t> בכדי שבמרכז הקימור הוא לא יעיק כלל על מושבו?</a:t>
            </a:r>
          </a:p>
          <a:p>
            <a:pPr marL="0">
              <a:lnSpc>
                <a:spcPct val="150000"/>
              </a:lnSpc>
              <a:spcBef>
                <a:spcPts val="0"/>
              </a:spcBef>
              <a:buNone/>
            </a:pPr>
            <a:r>
              <a:rPr lang="he-IL" dirty="0" smtClean="0"/>
              <a:t>ג. מהו הכוח בו מעיקה המכונית על הגשר בנקודה </a:t>
            </a:r>
            <a:r>
              <a:rPr lang="en-US" dirty="0" smtClean="0"/>
              <a:t>B</a:t>
            </a:r>
            <a:r>
              <a:rPr lang="he-IL" dirty="0" smtClean="0"/>
              <a:t>? </a:t>
            </a:r>
            <a:endParaRPr lang="he-IL" dirty="0"/>
          </a:p>
        </p:txBody>
      </p:sp>
      <p:grpSp>
        <p:nvGrpSpPr>
          <p:cNvPr id="4" name="קבוצה 11"/>
          <p:cNvGrpSpPr/>
          <p:nvPr/>
        </p:nvGrpSpPr>
        <p:grpSpPr>
          <a:xfrm>
            <a:off x="589499" y="2114162"/>
            <a:ext cx="7582952" cy="3015977"/>
            <a:chOff x="589498" y="1935740"/>
            <a:chExt cx="8031555" cy="3194400"/>
          </a:xfrm>
        </p:grpSpPr>
        <p:pic>
          <p:nvPicPr>
            <p:cNvPr id="16386" name="Picture 2"/>
            <p:cNvPicPr>
              <a:picLocks noChangeAspect="1" noChangeArrowheads="1"/>
            </p:cNvPicPr>
            <p:nvPr/>
          </p:nvPicPr>
          <p:blipFill>
            <a:blip r:embed="rId2" cstate="print">
              <a:duotone>
                <a:schemeClr val="accent1">
                  <a:shade val="45000"/>
                  <a:satMod val="135000"/>
                </a:schemeClr>
                <a:prstClr val="white"/>
              </a:duotone>
            </a:blip>
            <a:srcRect t="5644"/>
            <a:stretch>
              <a:fillRect/>
            </a:stretch>
          </p:blipFill>
          <p:spPr bwMode="auto">
            <a:xfrm>
              <a:off x="5296828" y="2422566"/>
              <a:ext cx="3324225" cy="701015"/>
            </a:xfrm>
            <a:prstGeom prst="rect">
              <a:avLst/>
            </a:prstGeom>
            <a:noFill/>
            <a:ln w="9525">
              <a:noFill/>
              <a:miter lim="800000"/>
              <a:headEnd/>
              <a:tailEnd/>
            </a:ln>
          </p:spPr>
        </p:pic>
        <p:pic>
          <p:nvPicPr>
            <p:cNvPr id="16388" name="Picture 4"/>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589498" y="1935740"/>
              <a:ext cx="4597900" cy="1852487"/>
            </a:xfrm>
            <a:prstGeom prst="rect">
              <a:avLst/>
            </a:prstGeom>
            <a:noFill/>
            <a:ln w="9525">
              <a:noFill/>
              <a:miter lim="800000"/>
              <a:headEnd/>
              <a:tailEnd/>
            </a:ln>
          </p:spPr>
        </p:pic>
        <p:pic>
          <p:nvPicPr>
            <p:cNvPr id="16390" name="Picture 6"/>
            <p:cNvPicPr>
              <a:picLocks noChangeAspect="1" noChangeArrowheads="1"/>
            </p:cNvPicPr>
            <p:nvPr/>
          </p:nvPicPr>
          <p:blipFill>
            <a:blip r:embed="rId4" cstate="print">
              <a:duotone>
                <a:schemeClr val="accent1">
                  <a:shade val="45000"/>
                  <a:satMod val="135000"/>
                </a:schemeClr>
                <a:prstClr val="white"/>
              </a:duotone>
            </a:blip>
            <a:srcRect t="12033"/>
            <a:stretch>
              <a:fillRect/>
            </a:stretch>
          </p:blipFill>
          <p:spPr bwMode="auto">
            <a:xfrm>
              <a:off x="1326077" y="4322618"/>
              <a:ext cx="5875123" cy="807522"/>
            </a:xfrm>
            <a:prstGeom prst="rect">
              <a:avLst/>
            </a:prstGeom>
            <a:noFill/>
            <a:ln w="9525">
              <a:noFill/>
              <a:miter lim="800000"/>
              <a:headEnd/>
              <a:tailEnd/>
            </a:ln>
          </p:spPr>
        </p:pic>
        <p:sp>
          <p:nvSpPr>
            <p:cNvPr id="9" name="TextBox 8"/>
            <p:cNvSpPr txBox="1"/>
            <p:nvPr/>
          </p:nvSpPr>
          <p:spPr>
            <a:xfrm>
              <a:off x="5961413" y="2802576"/>
              <a:ext cx="1211283" cy="338554"/>
            </a:xfrm>
            <a:prstGeom prst="rect">
              <a:avLst/>
            </a:prstGeom>
            <a:noFill/>
          </p:spPr>
          <p:txBody>
            <a:bodyPr wrap="square" rtlCol="1">
              <a:spAutoFit/>
            </a:bodyPr>
            <a:lstStyle/>
            <a:p>
              <a:pPr algn="ctr"/>
              <a:r>
                <a:rPr lang="he-IL" sz="1600" dirty="0" smtClean="0">
                  <a:solidFill>
                    <a:schemeClr val="tx2"/>
                  </a:solidFill>
                  <a:latin typeface="Arial" pitchFamily="34" charset="0"/>
                  <a:cs typeface="Arial" pitchFamily="34" charset="0"/>
                </a:rPr>
                <a:t>אופקי</a:t>
              </a:r>
              <a:endParaRPr lang="he-IL" sz="1600" dirty="0">
                <a:solidFill>
                  <a:schemeClr val="tx2"/>
                </a:solidFill>
                <a:latin typeface="Arial" pitchFamily="34" charset="0"/>
                <a:cs typeface="Arial" pitchFamily="34" charset="0"/>
              </a:endParaRPr>
            </a:p>
          </p:txBody>
        </p:sp>
        <p:sp>
          <p:nvSpPr>
            <p:cNvPr id="10" name="TextBox 9"/>
            <p:cNvSpPr txBox="1"/>
            <p:nvPr/>
          </p:nvSpPr>
          <p:spPr>
            <a:xfrm>
              <a:off x="1862447" y="2812472"/>
              <a:ext cx="1211283" cy="338554"/>
            </a:xfrm>
            <a:prstGeom prst="rect">
              <a:avLst/>
            </a:prstGeom>
            <a:noFill/>
          </p:spPr>
          <p:txBody>
            <a:bodyPr wrap="square" rtlCol="1">
              <a:spAutoFit/>
            </a:bodyPr>
            <a:lstStyle/>
            <a:p>
              <a:pPr algn="ctr"/>
              <a:r>
                <a:rPr lang="he-IL" sz="1600" dirty="0" smtClean="0">
                  <a:solidFill>
                    <a:schemeClr val="tx2"/>
                  </a:solidFill>
                  <a:latin typeface="Arial" pitchFamily="34" charset="0"/>
                  <a:cs typeface="Arial" pitchFamily="34" charset="0"/>
                </a:rPr>
                <a:t>קמור</a:t>
              </a:r>
              <a:endParaRPr lang="he-IL" sz="1600" dirty="0">
                <a:solidFill>
                  <a:schemeClr val="tx2"/>
                </a:solidFill>
                <a:latin typeface="Arial" pitchFamily="34" charset="0"/>
                <a:cs typeface="Arial" pitchFamily="34" charset="0"/>
              </a:endParaRPr>
            </a:p>
          </p:txBody>
        </p:sp>
        <p:sp>
          <p:nvSpPr>
            <p:cNvPr id="11" name="TextBox 10"/>
            <p:cNvSpPr txBox="1"/>
            <p:nvPr/>
          </p:nvSpPr>
          <p:spPr>
            <a:xfrm>
              <a:off x="2895601" y="4486892"/>
              <a:ext cx="1211283" cy="338554"/>
            </a:xfrm>
            <a:prstGeom prst="rect">
              <a:avLst/>
            </a:prstGeom>
            <a:noFill/>
          </p:spPr>
          <p:txBody>
            <a:bodyPr wrap="square" rtlCol="1">
              <a:spAutoFit/>
            </a:bodyPr>
            <a:lstStyle/>
            <a:p>
              <a:pPr algn="ctr"/>
              <a:r>
                <a:rPr lang="he-IL" sz="1600" dirty="0" smtClean="0">
                  <a:solidFill>
                    <a:schemeClr val="tx2"/>
                  </a:solidFill>
                  <a:latin typeface="Arial" pitchFamily="34" charset="0"/>
                  <a:cs typeface="Arial" pitchFamily="34" charset="0"/>
                </a:rPr>
                <a:t>קעור</a:t>
              </a:r>
              <a:endParaRPr lang="he-IL" sz="1600" dirty="0">
                <a:solidFill>
                  <a:schemeClr val="tx2"/>
                </a:solidFill>
                <a:latin typeface="Arial" pitchFamily="34" charset="0"/>
                <a:cs typeface="Arial" pitchFamily="34" charset="0"/>
              </a:endParaRPr>
            </a:p>
          </p:txBody>
        </p:sp>
      </p:grpSp>
    </p:spTree>
    <p:extLst>
      <p:ext uri="{BB962C8B-B14F-4D97-AF65-F5344CB8AC3E}">
        <p14:creationId xmlns:p14="http://schemas.microsoft.com/office/powerpoint/2010/main" val="76145826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תרגיל 3</a:t>
            </a:r>
            <a:endParaRPr lang="he-IL" dirty="0"/>
          </a:p>
        </p:txBody>
      </p:sp>
      <p:sp>
        <p:nvSpPr>
          <p:cNvPr id="3" name="מציין מיקום תוכן 2"/>
          <p:cNvSpPr>
            <a:spLocks noGrp="1"/>
          </p:cNvSpPr>
          <p:nvPr>
            <p:ph idx="1"/>
          </p:nvPr>
        </p:nvSpPr>
        <p:spPr>
          <a:xfrm>
            <a:off x="539552" y="709067"/>
            <a:ext cx="8236530" cy="5881738"/>
          </a:xfrm>
        </p:spPr>
        <p:txBody>
          <a:bodyPr/>
          <a:lstStyle/>
          <a:p>
            <a:pPr marL="0">
              <a:lnSpc>
                <a:spcPct val="150000"/>
              </a:lnSpc>
              <a:spcBef>
                <a:spcPts val="0"/>
              </a:spcBef>
              <a:buNone/>
            </a:pPr>
            <a:r>
              <a:rPr lang="he-IL" b="1" dirty="0" smtClean="0"/>
              <a:t>1.</a:t>
            </a:r>
            <a:r>
              <a:rPr lang="he-IL" b="1" u="sng" dirty="0" smtClean="0"/>
              <a:t>בכיוון האנכי</a:t>
            </a:r>
            <a:endParaRPr lang="en-US" b="1" dirty="0" smtClean="0"/>
          </a:p>
          <a:p>
            <a:pPr marL="0">
              <a:lnSpc>
                <a:spcPct val="150000"/>
              </a:lnSpc>
              <a:spcBef>
                <a:spcPts val="0"/>
              </a:spcBef>
              <a:buNone/>
            </a:pPr>
            <a:r>
              <a:rPr lang="he-IL" dirty="0" smtClean="0"/>
              <a:t>    על פי החוק הראשון של ניוטון:</a:t>
            </a:r>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he-IL" dirty="0" smtClean="0"/>
          </a:p>
          <a:p>
            <a:pPr>
              <a:lnSpc>
                <a:spcPct val="150000"/>
              </a:lnSpc>
              <a:spcBef>
                <a:spcPts val="0"/>
              </a:spcBef>
              <a:buNone/>
            </a:pPr>
            <a:r>
              <a:rPr lang="he-IL" dirty="0" smtClean="0"/>
              <a:t>	</a:t>
            </a:r>
            <a:r>
              <a:rPr lang="he-IL" b="1" dirty="0" smtClean="0">
                <a:solidFill>
                  <a:schemeClr val="accent3">
                    <a:lumMod val="50000"/>
                  </a:schemeClr>
                </a:solidFill>
              </a:rPr>
              <a:t>מסקנה: הכביש מפעיל על המכונית כוח השווה למשקלה!</a:t>
            </a:r>
          </a:p>
          <a:p>
            <a:pPr marL="0">
              <a:lnSpc>
                <a:spcPct val="150000"/>
              </a:lnSpc>
              <a:spcBef>
                <a:spcPts val="0"/>
              </a:spcBef>
              <a:buNone/>
            </a:pPr>
            <a:r>
              <a:rPr lang="he-IL" b="1" dirty="0" smtClean="0"/>
              <a:t>2. גשר קמור (רדיוס </a:t>
            </a:r>
            <a:r>
              <a:rPr lang="en-US" b="1" dirty="0" smtClean="0"/>
              <a:t>m</a:t>
            </a:r>
            <a:r>
              <a:rPr lang="he-IL" b="1" dirty="0" smtClean="0"/>
              <a:t>60). </a:t>
            </a:r>
            <a:r>
              <a:rPr lang="he-IL" b="1" u="sng" dirty="0" smtClean="0"/>
              <a:t>בכיוון מרכז המעגל (הגשר מהווה חלק ממעגל)</a:t>
            </a:r>
            <a:endParaRPr lang="en-US" b="1" dirty="0" smtClean="0"/>
          </a:p>
          <a:p>
            <a:pPr marL="0">
              <a:lnSpc>
                <a:spcPct val="150000"/>
              </a:lnSpc>
              <a:spcBef>
                <a:spcPts val="0"/>
              </a:spcBef>
              <a:buNone/>
            </a:pPr>
            <a:r>
              <a:rPr lang="he-IL" dirty="0" smtClean="0"/>
              <a:t>    על פי החוק השני של ניוטון:</a:t>
            </a:r>
          </a:p>
          <a:p>
            <a:pPr marL="0">
              <a:lnSpc>
                <a:spcPct val="150000"/>
              </a:lnSpc>
              <a:spcBef>
                <a:spcPts val="0"/>
              </a:spcBef>
              <a:buNone/>
            </a:pPr>
            <a:endParaRPr lang="he-IL" dirty="0" smtClean="0"/>
          </a:p>
          <a:p>
            <a:pPr marL="0">
              <a:lnSpc>
                <a:spcPct val="150000"/>
              </a:lnSpc>
              <a:spcBef>
                <a:spcPts val="0"/>
              </a:spcBef>
              <a:buNone/>
            </a:pPr>
            <a:endParaRPr lang="he-IL" dirty="0" smtClean="0"/>
          </a:p>
          <a:p>
            <a:pPr>
              <a:buNone/>
            </a:pPr>
            <a:endParaRPr lang="he-IL" dirty="0" smtClean="0"/>
          </a:p>
          <a:p>
            <a:pPr>
              <a:buNone/>
            </a:pPr>
            <a:endParaRPr lang="he-IL" dirty="0" smtClean="0"/>
          </a:p>
          <a:p>
            <a:pPr>
              <a:buNone/>
            </a:pPr>
            <a:endParaRPr lang="he-IL" dirty="0" smtClean="0"/>
          </a:p>
          <a:p>
            <a:pPr>
              <a:buNone/>
            </a:pPr>
            <a:endParaRPr lang="he-IL" dirty="0" smtClean="0"/>
          </a:p>
          <a:p>
            <a:pPr>
              <a:buNone/>
            </a:pPr>
            <a:endParaRPr lang="he-IL" dirty="0" smtClean="0"/>
          </a:p>
          <a:p>
            <a:pPr>
              <a:buNone/>
            </a:pPr>
            <a:r>
              <a:rPr lang="he-IL" dirty="0" smtClean="0"/>
              <a:t>	</a:t>
            </a:r>
            <a:r>
              <a:rPr lang="he-IL" b="1" dirty="0" smtClean="0">
                <a:solidFill>
                  <a:schemeClr val="accent3">
                    <a:lumMod val="50000"/>
                  </a:schemeClr>
                </a:solidFill>
              </a:rPr>
              <a:t>אם הרכב נוסע במהירות גבוהה מדי, הוא עלול להינתק מהכביש (הרכב לא יהיה צמוד לכביש)</a:t>
            </a:r>
          </a:p>
          <a:p>
            <a:pPr>
              <a:buNone/>
            </a:pPr>
            <a:r>
              <a:rPr lang="he-IL" b="1" dirty="0" smtClean="0">
                <a:solidFill>
                  <a:schemeClr val="accent3">
                    <a:lumMod val="50000"/>
                  </a:schemeClr>
                </a:solidFill>
              </a:rPr>
              <a:t>	(במשוואה יתקבל </a:t>
            </a:r>
            <a:r>
              <a:rPr lang="en-US" b="1" dirty="0" smtClean="0">
                <a:solidFill>
                  <a:schemeClr val="accent3">
                    <a:lumMod val="50000"/>
                  </a:schemeClr>
                </a:solidFill>
              </a:rPr>
              <a:t>N&lt;0</a:t>
            </a:r>
            <a:r>
              <a:rPr lang="he-IL" b="1" dirty="0" smtClean="0">
                <a:solidFill>
                  <a:schemeClr val="accent3">
                    <a:lumMod val="50000"/>
                  </a:schemeClr>
                </a:solidFill>
              </a:rPr>
              <a:t>, זה כמובן לא ערך פיזיקלי) והנהג יאבד שליטה!</a:t>
            </a:r>
            <a:endParaRPr lang="he-IL" b="1" dirty="0">
              <a:solidFill>
                <a:schemeClr val="accent3">
                  <a:lumMod val="50000"/>
                </a:schemeClr>
              </a:solidFill>
            </a:endParaRPr>
          </a:p>
        </p:txBody>
      </p:sp>
      <p:graphicFrame>
        <p:nvGraphicFramePr>
          <p:cNvPr id="44034" name="Object 2"/>
          <p:cNvGraphicFramePr>
            <a:graphicFrameLocks noChangeAspect="1"/>
          </p:cNvGraphicFramePr>
          <p:nvPr>
            <p:extLst/>
          </p:nvPr>
        </p:nvGraphicFramePr>
        <p:xfrm>
          <a:off x="5282402" y="1464307"/>
          <a:ext cx="1253976" cy="1061673"/>
        </p:xfrm>
        <a:graphic>
          <a:graphicData uri="http://schemas.openxmlformats.org/presentationml/2006/ole">
            <mc:AlternateContent xmlns:mc="http://schemas.openxmlformats.org/markup-compatibility/2006">
              <mc:Choice xmlns:v="urn:schemas-microsoft-com:vml" Requires="v">
                <p:oleObj spid="_x0000_s6146" name="משוואה" r:id="rId3" imgW="812800" imgH="685800" progId="Equation.3">
                  <p:embed/>
                </p:oleObj>
              </mc:Choice>
              <mc:Fallback>
                <p:oleObj name="משוואה" r:id="rId3" imgW="812800" imgH="685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2402" y="1464307"/>
                        <a:ext cx="1253976" cy="1061673"/>
                      </a:xfrm>
                      <a:prstGeom prst="rect">
                        <a:avLst/>
                      </a:prstGeom>
                      <a:noFill/>
                      <a:extLst/>
                    </p:spPr>
                  </p:pic>
                </p:oleObj>
              </mc:Fallback>
            </mc:AlternateContent>
          </a:graphicData>
        </a:graphic>
      </p:graphicFrame>
      <p:graphicFrame>
        <p:nvGraphicFramePr>
          <p:cNvPr id="44035" name="Object 3"/>
          <p:cNvGraphicFramePr>
            <a:graphicFrameLocks noChangeAspect="1"/>
          </p:cNvGraphicFramePr>
          <p:nvPr>
            <p:extLst/>
          </p:nvPr>
        </p:nvGraphicFramePr>
        <p:xfrm>
          <a:off x="5544745" y="3796593"/>
          <a:ext cx="1894280" cy="2058351"/>
        </p:xfrm>
        <a:graphic>
          <a:graphicData uri="http://schemas.openxmlformats.org/presentationml/2006/ole">
            <mc:AlternateContent xmlns:mc="http://schemas.openxmlformats.org/markup-compatibility/2006">
              <mc:Choice xmlns:v="urn:schemas-microsoft-com:vml" Requires="v">
                <p:oleObj spid="_x0000_s6147" name="משוואה" r:id="rId5" imgW="1002865" imgH="1079032" progId="Equation.3">
                  <p:embed/>
                </p:oleObj>
              </mc:Choice>
              <mc:Fallback>
                <p:oleObj name="משוואה" r:id="rId5" imgW="1002865" imgH="107903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4745" y="3796593"/>
                        <a:ext cx="1894280" cy="2058351"/>
                      </a:xfrm>
                      <a:prstGeom prst="rect">
                        <a:avLst/>
                      </a:prstGeom>
                      <a:noFill/>
                      <a:extLst/>
                    </p:spPr>
                  </p:pic>
                </p:oleObj>
              </mc:Fallback>
            </mc:AlternateContent>
          </a:graphicData>
        </a:graphic>
      </p:graphicFrame>
      <p:grpSp>
        <p:nvGrpSpPr>
          <p:cNvPr id="6" name="קבוצה 20"/>
          <p:cNvGrpSpPr/>
          <p:nvPr/>
        </p:nvGrpSpPr>
        <p:grpSpPr>
          <a:xfrm>
            <a:off x="997960" y="1125513"/>
            <a:ext cx="3324225" cy="1617944"/>
            <a:chOff x="997960" y="1125513"/>
            <a:chExt cx="3324225" cy="1617944"/>
          </a:xfrm>
        </p:grpSpPr>
        <p:grpSp>
          <p:nvGrpSpPr>
            <p:cNvPr id="7" name="קבוצה 7"/>
            <p:cNvGrpSpPr/>
            <p:nvPr/>
          </p:nvGrpSpPr>
          <p:grpSpPr>
            <a:xfrm>
              <a:off x="997960" y="1650670"/>
              <a:ext cx="3324225" cy="718564"/>
              <a:chOff x="997960" y="1650670"/>
              <a:chExt cx="3324225" cy="718564"/>
            </a:xfrm>
          </p:grpSpPr>
          <p:pic>
            <p:nvPicPr>
              <p:cNvPr id="4" name="Picture 2"/>
              <p:cNvPicPr>
                <a:picLocks noChangeAspect="1" noChangeArrowheads="1"/>
              </p:cNvPicPr>
              <p:nvPr/>
            </p:nvPicPr>
            <p:blipFill>
              <a:blip r:embed="rId7" cstate="print">
                <a:duotone>
                  <a:schemeClr val="accent1">
                    <a:shade val="45000"/>
                    <a:satMod val="135000"/>
                  </a:schemeClr>
                  <a:prstClr val="white"/>
                </a:duotone>
              </a:blip>
              <a:srcRect t="5644"/>
              <a:stretch>
                <a:fillRect/>
              </a:stretch>
            </p:blipFill>
            <p:spPr bwMode="auto">
              <a:xfrm>
                <a:off x="997960" y="1650670"/>
                <a:ext cx="3324225" cy="701015"/>
              </a:xfrm>
              <a:prstGeom prst="rect">
                <a:avLst/>
              </a:prstGeom>
              <a:noFill/>
              <a:ln w="9525">
                <a:noFill/>
                <a:miter lim="800000"/>
                <a:headEnd/>
                <a:tailEnd/>
              </a:ln>
            </p:spPr>
          </p:pic>
          <p:sp>
            <p:nvSpPr>
              <p:cNvPr id="5" name="TextBox 4"/>
              <p:cNvSpPr txBox="1"/>
              <p:nvPr/>
            </p:nvSpPr>
            <p:spPr>
              <a:xfrm>
                <a:off x="1662545" y="2030680"/>
                <a:ext cx="1211283" cy="338554"/>
              </a:xfrm>
              <a:prstGeom prst="rect">
                <a:avLst/>
              </a:prstGeom>
              <a:noFill/>
            </p:spPr>
            <p:txBody>
              <a:bodyPr wrap="square" rtlCol="1">
                <a:spAutoFit/>
              </a:bodyPr>
              <a:lstStyle/>
              <a:p>
                <a:pPr algn="ctr"/>
                <a:r>
                  <a:rPr lang="he-IL" sz="1600" dirty="0" smtClean="0">
                    <a:solidFill>
                      <a:schemeClr val="tx2"/>
                    </a:solidFill>
                    <a:latin typeface="Arial" pitchFamily="34" charset="0"/>
                    <a:cs typeface="Arial" pitchFamily="34" charset="0"/>
                  </a:rPr>
                  <a:t>אופקי</a:t>
                </a:r>
                <a:endParaRPr lang="he-IL" sz="1600" dirty="0">
                  <a:solidFill>
                    <a:schemeClr val="tx2"/>
                  </a:solidFill>
                  <a:latin typeface="Arial" pitchFamily="34" charset="0"/>
                  <a:cs typeface="Arial" pitchFamily="34" charset="0"/>
                </a:endParaRPr>
              </a:p>
            </p:txBody>
          </p:sp>
        </p:grpSp>
        <p:sp>
          <p:nvSpPr>
            <p:cNvPr id="12" name="Line 52"/>
            <p:cNvSpPr>
              <a:spLocks noChangeShapeType="1"/>
            </p:cNvSpPr>
            <p:nvPr/>
          </p:nvSpPr>
          <p:spPr bwMode="auto">
            <a:xfrm>
              <a:off x="2883723" y="1812741"/>
              <a:ext cx="1980" cy="538573"/>
            </a:xfrm>
            <a:prstGeom prst="line">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he-IL"/>
            </a:p>
          </p:txBody>
        </p:sp>
        <p:sp>
          <p:nvSpPr>
            <p:cNvPr id="13" name="Text Box 54"/>
            <p:cNvSpPr txBox="1">
              <a:spLocks noChangeArrowheads="1"/>
            </p:cNvSpPr>
            <p:nvPr/>
          </p:nvSpPr>
          <p:spPr bwMode="auto">
            <a:xfrm>
              <a:off x="2612447" y="2286330"/>
              <a:ext cx="498887" cy="4571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mg</a:t>
              </a:r>
              <a:endParaRPr kumimoji="0" lang="he-IL"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Text Box 51"/>
            <p:cNvSpPr txBox="1">
              <a:spLocks noChangeArrowheads="1"/>
            </p:cNvSpPr>
            <p:nvPr/>
          </p:nvSpPr>
          <p:spPr bwMode="auto">
            <a:xfrm>
              <a:off x="2904506" y="1125513"/>
              <a:ext cx="304800" cy="3910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N</a:t>
              </a:r>
              <a:endParaRPr kumimoji="0" lang="he-IL"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 name="Line 52"/>
            <p:cNvSpPr>
              <a:spLocks noChangeShapeType="1"/>
            </p:cNvSpPr>
            <p:nvPr/>
          </p:nvSpPr>
          <p:spPr bwMode="auto">
            <a:xfrm flipV="1">
              <a:off x="2885702" y="1318161"/>
              <a:ext cx="2" cy="522513"/>
            </a:xfrm>
            <a:prstGeom prst="line">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he-IL"/>
            </a:p>
          </p:txBody>
        </p:sp>
      </p:grpSp>
      <p:grpSp>
        <p:nvGrpSpPr>
          <p:cNvPr id="8" name="קבוצה 19"/>
          <p:cNvGrpSpPr/>
          <p:nvPr/>
        </p:nvGrpSpPr>
        <p:grpSpPr>
          <a:xfrm>
            <a:off x="684501" y="3807357"/>
            <a:ext cx="4597900" cy="2094678"/>
            <a:chOff x="684501" y="3807357"/>
            <a:chExt cx="4597900" cy="2094678"/>
          </a:xfrm>
        </p:grpSpPr>
        <p:pic>
          <p:nvPicPr>
            <p:cNvPr id="9" name="Picture 4"/>
            <p:cNvPicPr>
              <a:picLocks noChangeAspect="1" noChangeArrowheads="1"/>
            </p:cNvPicPr>
            <p:nvPr/>
          </p:nvPicPr>
          <p:blipFill>
            <a:blip r:embed="rId8" cstate="print">
              <a:duotone>
                <a:schemeClr val="accent1">
                  <a:shade val="45000"/>
                  <a:satMod val="135000"/>
                </a:schemeClr>
                <a:prstClr val="white"/>
              </a:duotone>
            </a:blip>
            <a:srcRect/>
            <a:stretch>
              <a:fillRect/>
            </a:stretch>
          </p:blipFill>
          <p:spPr bwMode="auto">
            <a:xfrm>
              <a:off x="684501" y="4049548"/>
              <a:ext cx="4597900" cy="1852487"/>
            </a:xfrm>
            <a:prstGeom prst="rect">
              <a:avLst/>
            </a:prstGeom>
            <a:noFill/>
            <a:ln w="9525">
              <a:noFill/>
              <a:miter lim="800000"/>
              <a:headEnd/>
              <a:tailEnd/>
            </a:ln>
          </p:spPr>
        </p:pic>
        <p:sp>
          <p:nvSpPr>
            <p:cNvPr id="10" name="TextBox 9"/>
            <p:cNvSpPr txBox="1"/>
            <p:nvPr/>
          </p:nvSpPr>
          <p:spPr>
            <a:xfrm>
              <a:off x="1957450" y="4926280"/>
              <a:ext cx="1211283" cy="338554"/>
            </a:xfrm>
            <a:prstGeom prst="rect">
              <a:avLst/>
            </a:prstGeom>
            <a:noFill/>
          </p:spPr>
          <p:txBody>
            <a:bodyPr wrap="square" rtlCol="1">
              <a:spAutoFit/>
            </a:bodyPr>
            <a:lstStyle/>
            <a:p>
              <a:pPr algn="ctr"/>
              <a:r>
                <a:rPr lang="he-IL" sz="1600" dirty="0" smtClean="0">
                  <a:solidFill>
                    <a:schemeClr val="tx2"/>
                  </a:solidFill>
                  <a:latin typeface="Arial" pitchFamily="34" charset="0"/>
                  <a:cs typeface="Arial" pitchFamily="34" charset="0"/>
                </a:rPr>
                <a:t>קמור</a:t>
              </a:r>
              <a:endParaRPr lang="he-IL" sz="1600" dirty="0">
                <a:solidFill>
                  <a:schemeClr val="tx2"/>
                </a:solidFill>
                <a:latin typeface="Arial" pitchFamily="34" charset="0"/>
                <a:cs typeface="Arial" pitchFamily="34" charset="0"/>
              </a:endParaRPr>
            </a:p>
          </p:txBody>
        </p:sp>
        <p:sp>
          <p:nvSpPr>
            <p:cNvPr id="16" name="Line 52"/>
            <p:cNvSpPr>
              <a:spLocks noChangeShapeType="1"/>
            </p:cNvSpPr>
            <p:nvPr/>
          </p:nvSpPr>
          <p:spPr bwMode="auto">
            <a:xfrm>
              <a:off x="3218212" y="4465122"/>
              <a:ext cx="9897" cy="496784"/>
            </a:xfrm>
            <a:prstGeom prst="line">
              <a:avLst/>
            </a:prstGeom>
            <a:noFill/>
            <a:ln w="19050">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he-IL"/>
            </a:p>
          </p:txBody>
        </p:sp>
        <p:sp>
          <p:nvSpPr>
            <p:cNvPr id="17" name="Text Box 54"/>
            <p:cNvSpPr txBox="1">
              <a:spLocks noChangeArrowheads="1"/>
            </p:cNvSpPr>
            <p:nvPr/>
          </p:nvSpPr>
          <p:spPr bwMode="auto">
            <a:xfrm>
              <a:off x="2931102" y="4920673"/>
              <a:ext cx="498887" cy="4571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mg</a:t>
              </a:r>
              <a:endParaRPr kumimoji="0" lang="he-IL"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 name="Text Box 51"/>
            <p:cNvSpPr txBox="1">
              <a:spLocks noChangeArrowheads="1"/>
            </p:cNvSpPr>
            <p:nvPr/>
          </p:nvSpPr>
          <p:spPr bwMode="auto">
            <a:xfrm>
              <a:off x="3223160" y="3807357"/>
              <a:ext cx="304800" cy="3910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N</a:t>
              </a:r>
              <a:endParaRPr kumimoji="0" lang="he-IL"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Line 52"/>
            <p:cNvSpPr>
              <a:spLocks noChangeShapeType="1"/>
            </p:cNvSpPr>
            <p:nvPr/>
          </p:nvSpPr>
          <p:spPr bwMode="auto">
            <a:xfrm flipH="1" flipV="1">
              <a:off x="3206337" y="3966357"/>
              <a:ext cx="9893" cy="484908"/>
            </a:xfrm>
            <a:prstGeom prst="line">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6654845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המשך פתרון תרגיל 3 – כבישים קמורים וקעורים</a:t>
            </a:r>
            <a:endParaRPr lang="he-IL" dirty="0"/>
          </a:p>
        </p:txBody>
      </p:sp>
      <p:sp>
        <p:nvSpPr>
          <p:cNvPr id="3" name="מציין מיקום תוכן 2"/>
          <p:cNvSpPr>
            <a:spLocks noGrp="1"/>
          </p:cNvSpPr>
          <p:nvPr>
            <p:ph idx="1"/>
          </p:nvPr>
        </p:nvSpPr>
        <p:spPr>
          <a:xfrm>
            <a:off x="539552" y="709067"/>
            <a:ext cx="8236530" cy="5893614"/>
          </a:xfrm>
        </p:spPr>
        <p:txBody>
          <a:bodyPr/>
          <a:lstStyle/>
          <a:p>
            <a:pPr marL="0">
              <a:lnSpc>
                <a:spcPct val="150000"/>
              </a:lnSpc>
              <a:spcBef>
                <a:spcPts val="0"/>
              </a:spcBef>
              <a:buNone/>
            </a:pPr>
            <a:r>
              <a:rPr lang="en-US" b="1" dirty="0" smtClean="0"/>
              <a:t>3</a:t>
            </a:r>
            <a:r>
              <a:rPr lang="he-IL" b="1" dirty="0" smtClean="0"/>
              <a:t>.גשר קעור: </a:t>
            </a:r>
            <a:r>
              <a:rPr lang="he-IL" b="1" u="sng" dirty="0" smtClean="0"/>
              <a:t>בכיוון מרכז המעגל </a:t>
            </a:r>
            <a:r>
              <a:rPr lang="he-IL" dirty="0" smtClean="0"/>
              <a:t>על פי החוק השני של ניוטון:</a:t>
            </a:r>
            <a:endParaRPr lang="en-US" dirty="0" smtClean="0"/>
          </a:p>
          <a:p>
            <a:pPr marL="0">
              <a:lnSpc>
                <a:spcPct val="150000"/>
              </a:lnSpc>
              <a:spcBef>
                <a:spcPts val="0"/>
              </a:spcBef>
              <a:buNone/>
            </a:pPr>
            <a:endParaRPr lang="en-US" dirty="0" smtClean="0"/>
          </a:p>
          <a:p>
            <a:pPr marL="0">
              <a:lnSpc>
                <a:spcPct val="150000"/>
              </a:lnSpc>
              <a:spcBef>
                <a:spcPts val="0"/>
              </a:spcBef>
              <a:buNone/>
            </a:pPr>
            <a:endParaRPr lang="en-US" dirty="0" smtClean="0"/>
          </a:p>
          <a:p>
            <a:pPr marL="0">
              <a:lnSpc>
                <a:spcPct val="150000"/>
              </a:lnSpc>
              <a:spcBef>
                <a:spcPts val="0"/>
              </a:spcBef>
              <a:buNone/>
            </a:pPr>
            <a:endParaRPr lang="en-US" dirty="0" smtClean="0"/>
          </a:p>
          <a:p>
            <a:pPr marL="0">
              <a:lnSpc>
                <a:spcPct val="150000"/>
              </a:lnSpc>
              <a:spcBef>
                <a:spcPts val="0"/>
              </a:spcBef>
              <a:buNone/>
            </a:pPr>
            <a:endParaRPr lang="en-US" dirty="0" smtClean="0"/>
          </a:p>
          <a:p>
            <a:pPr marL="0">
              <a:lnSpc>
                <a:spcPct val="150000"/>
              </a:lnSpc>
              <a:spcBef>
                <a:spcPts val="0"/>
              </a:spcBef>
              <a:buNone/>
            </a:pPr>
            <a:endParaRPr lang="en-US" dirty="0" smtClean="0"/>
          </a:p>
          <a:p>
            <a:pPr marL="0">
              <a:lnSpc>
                <a:spcPct val="150000"/>
              </a:lnSpc>
              <a:spcBef>
                <a:spcPts val="0"/>
              </a:spcBef>
              <a:buNone/>
            </a:pPr>
            <a:endParaRPr lang="en-US" dirty="0" smtClean="0"/>
          </a:p>
          <a:p>
            <a:pPr marL="0">
              <a:lnSpc>
                <a:spcPct val="150000"/>
              </a:lnSpc>
              <a:spcBef>
                <a:spcPts val="0"/>
              </a:spcBef>
              <a:buNone/>
            </a:pPr>
            <a:r>
              <a:rPr lang="he-IL" b="1" dirty="0" smtClean="0"/>
              <a:t>ב. </a:t>
            </a:r>
            <a:r>
              <a:rPr lang="he-IL" b="1" u="sng" dirty="0" smtClean="0"/>
              <a:t>בכיוון מרכז המעגל</a:t>
            </a:r>
            <a:endParaRPr lang="en-US" dirty="0" smtClean="0"/>
          </a:p>
          <a:p>
            <a:pPr marL="0">
              <a:lnSpc>
                <a:spcPct val="150000"/>
              </a:lnSpc>
              <a:spcBef>
                <a:spcPts val="0"/>
              </a:spcBef>
              <a:buNone/>
            </a:pPr>
            <a:r>
              <a:rPr lang="he-IL" dirty="0" smtClean="0"/>
              <a:t>    נמצא את המהירות הקריטית:</a:t>
            </a:r>
            <a:endParaRPr lang="en-US" dirty="0" smtClean="0"/>
          </a:p>
          <a:p>
            <a:pPr marL="0" indent="0">
              <a:buNone/>
            </a:pPr>
            <a:endParaRPr lang="he-IL" b="1" dirty="0" smtClean="0"/>
          </a:p>
          <a:p>
            <a:pPr marL="0" indent="0">
              <a:buNone/>
            </a:pPr>
            <a:r>
              <a:rPr lang="he-IL" b="1" dirty="0" smtClean="0"/>
              <a:t>ג. </a:t>
            </a:r>
            <a:r>
              <a:rPr lang="he-IL" b="1" u="sng" dirty="0"/>
              <a:t>בכיוון מרכז המעגל</a:t>
            </a:r>
            <a:endParaRPr lang="en-US" dirty="0"/>
          </a:p>
          <a:p>
            <a:endParaRPr lang="he-IL" dirty="0"/>
          </a:p>
        </p:txBody>
      </p:sp>
      <p:graphicFrame>
        <p:nvGraphicFramePr>
          <p:cNvPr id="45058" name="Object 2"/>
          <p:cNvGraphicFramePr>
            <a:graphicFrameLocks noChangeAspect="1"/>
          </p:cNvGraphicFramePr>
          <p:nvPr>
            <p:extLst/>
          </p:nvPr>
        </p:nvGraphicFramePr>
        <p:xfrm>
          <a:off x="6353175" y="1224893"/>
          <a:ext cx="1708249" cy="1856208"/>
        </p:xfrm>
        <a:graphic>
          <a:graphicData uri="http://schemas.openxmlformats.org/presentationml/2006/ole">
            <mc:AlternateContent xmlns:mc="http://schemas.openxmlformats.org/markup-compatibility/2006">
              <mc:Choice xmlns:v="urn:schemas-microsoft-com:vml" Requires="v">
                <p:oleObj spid="_x0000_s7170" name="משוואה" r:id="rId3" imgW="1002865" imgH="1079032" progId="Equation.3">
                  <p:embed/>
                </p:oleObj>
              </mc:Choice>
              <mc:Fallback>
                <p:oleObj name="משוואה" r:id="rId3" imgW="1002865" imgH="107903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3175" y="1224893"/>
                        <a:ext cx="1708249" cy="1856208"/>
                      </a:xfrm>
                      <a:prstGeom prst="rect">
                        <a:avLst/>
                      </a:prstGeom>
                      <a:noFill/>
                      <a:extLst/>
                    </p:spPr>
                  </p:pic>
                </p:oleObj>
              </mc:Fallback>
            </mc:AlternateContent>
          </a:graphicData>
        </a:graphic>
      </p:graphicFrame>
      <p:graphicFrame>
        <p:nvGraphicFramePr>
          <p:cNvPr id="45059" name="Object 3"/>
          <p:cNvGraphicFramePr>
            <a:graphicFrameLocks noChangeAspect="1"/>
          </p:cNvGraphicFramePr>
          <p:nvPr>
            <p:extLst/>
          </p:nvPr>
        </p:nvGraphicFramePr>
        <p:xfrm>
          <a:off x="6436509" y="4912183"/>
          <a:ext cx="1965325" cy="1533525"/>
        </p:xfrm>
        <a:graphic>
          <a:graphicData uri="http://schemas.openxmlformats.org/presentationml/2006/ole">
            <mc:AlternateContent xmlns:mc="http://schemas.openxmlformats.org/markup-compatibility/2006">
              <mc:Choice xmlns:v="urn:schemas-microsoft-com:vml" Requires="v">
                <p:oleObj spid="_x0000_s7171" name="משוואה" r:id="rId5" imgW="1397000" imgH="1079500" progId="Equation.3">
                  <p:embed/>
                </p:oleObj>
              </mc:Choice>
              <mc:Fallback>
                <p:oleObj name="משוואה" r:id="rId5" imgW="1397000" imgH="1079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6509" y="4912183"/>
                        <a:ext cx="1965325" cy="153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קבוצה 20"/>
          <p:cNvGrpSpPr/>
          <p:nvPr/>
        </p:nvGrpSpPr>
        <p:grpSpPr>
          <a:xfrm>
            <a:off x="1196708" y="4685381"/>
            <a:ext cx="3638550" cy="1594991"/>
            <a:chOff x="1173307" y="4567376"/>
            <a:chExt cx="3638550" cy="1594991"/>
          </a:xfrm>
        </p:grpSpPr>
        <p:pic>
          <p:nvPicPr>
            <p:cNvPr id="45061" name="Picture 5"/>
            <p:cNvPicPr>
              <a:picLocks noChangeAspect="1" noChangeArrowheads="1"/>
            </p:cNvPicPr>
            <p:nvPr/>
          </p:nvPicPr>
          <p:blipFill>
            <a:blip r:embed="rId7" cstate="print"/>
            <a:srcRect/>
            <a:stretch>
              <a:fillRect/>
            </a:stretch>
          </p:blipFill>
          <p:spPr bwMode="auto">
            <a:xfrm>
              <a:off x="1173307" y="4590742"/>
              <a:ext cx="3638550" cy="1571625"/>
            </a:xfrm>
            <a:prstGeom prst="rect">
              <a:avLst/>
            </a:prstGeom>
            <a:noFill/>
            <a:ln w="9525">
              <a:noFill/>
              <a:miter lim="800000"/>
              <a:headEnd/>
              <a:tailEnd/>
            </a:ln>
          </p:spPr>
        </p:pic>
        <p:sp>
          <p:nvSpPr>
            <p:cNvPr id="17" name="Line 52"/>
            <p:cNvSpPr>
              <a:spLocks noChangeShapeType="1"/>
            </p:cNvSpPr>
            <p:nvPr/>
          </p:nvSpPr>
          <p:spPr bwMode="auto">
            <a:xfrm>
              <a:off x="3784268" y="5028974"/>
              <a:ext cx="1980" cy="586075"/>
            </a:xfrm>
            <a:prstGeom prst="line">
              <a:avLst/>
            </a:prstGeom>
            <a:noFill/>
            <a:ln w="19050">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he-IL"/>
            </a:p>
          </p:txBody>
        </p:sp>
        <p:sp>
          <p:nvSpPr>
            <p:cNvPr id="18" name="Text Box 54"/>
            <p:cNvSpPr txBox="1">
              <a:spLocks noChangeArrowheads="1"/>
            </p:cNvSpPr>
            <p:nvPr/>
          </p:nvSpPr>
          <p:spPr bwMode="auto">
            <a:xfrm>
              <a:off x="3501117" y="5526316"/>
              <a:ext cx="498887" cy="4571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mg</a:t>
              </a:r>
              <a:endParaRPr kumimoji="0" lang="he-IL"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Text Box 51"/>
            <p:cNvSpPr txBox="1">
              <a:spLocks noChangeArrowheads="1"/>
            </p:cNvSpPr>
            <p:nvPr/>
          </p:nvSpPr>
          <p:spPr bwMode="auto">
            <a:xfrm>
              <a:off x="3911928" y="4567376"/>
              <a:ext cx="304800" cy="3910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N</a:t>
              </a:r>
              <a:endParaRPr kumimoji="0" lang="he-IL"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 name="Line 52"/>
            <p:cNvSpPr>
              <a:spLocks noChangeShapeType="1"/>
            </p:cNvSpPr>
            <p:nvPr/>
          </p:nvSpPr>
          <p:spPr bwMode="auto">
            <a:xfrm flipV="1">
              <a:off x="3798121" y="4738255"/>
              <a:ext cx="168238" cy="283024"/>
            </a:xfrm>
            <a:prstGeom prst="line">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he-IL"/>
            </a:p>
          </p:txBody>
        </p:sp>
      </p:grpSp>
      <p:grpSp>
        <p:nvGrpSpPr>
          <p:cNvPr id="27" name="קבוצה 26"/>
          <p:cNvGrpSpPr/>
          <p:nvPr/>
        </p:nvGrpSpPr>
        <p:grpSpPr>
          <a:xfrm>
            <a:off x="722438" y="841637"/>
            <a:ext cx="4328927" cy="2606738"/>
            <a:chOff x="1173307" y="1414314"/>
            <a:chExt cx="4328927" cy="2606738"/>
          </a:xfrm>
        </p:grpSpPr>
        <p:grpSp>
          <p:nvGrpSpPr>
            <p:cNvPr id="4" name="קבוצה 21"/>
            <p:cNvGrpSpPr/>
            <p:nvPr/>
          </p:nvGrpSpPr>
          <p:grpSpPr>
            <a:xfrm>
              <a:off x="1173307" y="1844543"/>
              <a:ext cx="4328927" cy="2176509"/>
              <a:chOff x="482929" y="1363018"/>
              <a:chExt cx="5875123" cy="1914828"/>
            </a:xfrm>
          </p:grpSpPr>
          <p:pic>
            <p:nvPicPr>
              <p:cNvPr id="5" name="Picture 6"/>
              <p:cNvPicPr>
                <a:picLocks noChangeAspect="1" noChangeArrowheads="1"/>
              </p:cNvPicPr>
              <p:nvPr/>
            </p:nvPicPr>
            <p:blipFill>
              <a:blip r:embed="rId8" cstate="print">
                <a:duotone>
                  <a:schemeClr val="accent1">
                    <a:shade val="45000"/>
                    <a:satMod val="135000"/>
                  </a:schemeClr>
                  <a:prstClr val="white"/>
                </a:duotone>
              </a:blip>
              <a:srcRect t="12033"/>
              <a:stretch>
                <a:fillRect/>
              </a:stretch>
            </p:blipFill>
            <p:spPr bwMode="auto">
              <a:xfrm>
                <a:off x="482929" y="1864425"/>
                <a:ext cx="5875123" cy="807522"/>
              </a:xfrm>
              <a:prstGeom prst="rect">
                <a:avLst/>
              </a:prstGeom>
              <a:noFill/>
              <a:ln w="9525">
                <a:noFill/>
                <a:miter lim="800000"/>
                <a:headEnd/>
                <a:tailEnd/>
              </a:ln>
            </p:spPr>
          </p:pic>
          <p:sp>
            <p:nvSpPr>
              <p:cNvPr id="6" name="TextBox 5"/>
              <p:cNvSpPr txBox="1"/>
              <p:nvPr/>
            </p:nvSpPr>
            <p:spPr>
              <a:xfrm>
                <a:off x="2052453" y="2028699"/>
                <a:ext cx="1211283" cy="338554"/>
              </a:xfrm>
              <a:prstGeom prst="rect">
                <a:avLst/>
              </a:prstGeom>
              <a:noFill/>
            </p:spPr>
            <p:txBody>
              <a:bodyPr wrap="square" rtlCol="1">
                <a:spAutoFit/>
              </a:bodyPr>
              <a:lstStyle/>
              <a:p>
                <a:pPr algn="ctr"/>
                <a:r>
                  <a:rPr lang="he-IL" sz="1600" dirty="0" smtClean="0">
                    <a:solidFill>
                      <a:schemeClr val="tx2"/>
                    </a:solidFill>
                    <a:latin typeface="Arial" pitchFamily="34" charset="0"/>
                    <a:cs typeface="Arial" pitchFamily="34" charset="0"/>
                  </a:rPr>
                  <a:t>קעור</a:t>
                </a:r>
                <a:endParaRPr lang="he-IL" sz="1600" dirty="0">
                  <a:solidFill>
                    <a:schemeClr val="tx2"/>
                  </a:solidFill>
                  <a:latin typeface="Arial" pitchFamily="34" charset="0"/>
                  <a:cs typeface="Arial" pitchFamily="34" charset="0"/>
                </a:endParaRPr>
              </a:p>
            </p:txBody>
          </p:sp>
          <p:sp>
            <p:nvSpPr>
              <p:cNvPr id="11" name="Line 52"/>
              <p:cNvSpPr>
                <a:spLocks noChangeShapeType="1"/>
              </p:cNvSpPr>
              <p:nvPr/>
            </p:nvSpPr>
            <p:spPr bwMode="auto">
              <a:xfrm>
                <a:off x="3703121" y="2287753"/>
                <a:ext cx="1980" cy="586075"/>
              </a:xfrm>
              <a:prstGeom prst="line">
                <a:avLst/>
              </a:prstGeom>
              <a:noFill/>
              <a:ln w="19050">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he-IL"/>
              </a:p>
            </p:txBody>
          </p:sp>
          <p:sp>
            <p:nvSpPr>
              <p:cNvPr id="12" name="Text Box 54"/>
              <p:cNvSpPr txBox="1">
                <a:spLocks noChangeArrowheads="1"/>
              </p:cNvSpPr>
              <p:nvPr/>
            </p:nvSpPr>
            <p:spPr bwMode="auto">
              <a:xfrm>
                <a:off x="3267568" y="2820719"/>
                <a:ext cx="678184" cy="4571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mg</a:t>
                </a:r>
                <a:endParaRPr kumimoji="0" lang="he-IL"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Text Box 51"/>
              <p:cNvSpPr txBox="1">
                <a:spLocks noChangeArrowheads="1"/>
              </p:cNvSpPr>
              <p:nvPr/>
            </p:nvSpPr>
            <p:spPr bwMode="auto">
              <a:xfrm>
                <a:off x="3793353" y="1363018"/>
                <a:ext cx="304800" cy="3910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N</a:t>
                </a:r>
                <a:endParaRPr kumimoji="0" lang="he-IL"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Line 52"/>
              <p:cNvSpPr>
                <a:spLocks noChangeShapeType="1"/>
              </p:cNvSpPr>
              <p:nvPr/>
            </p:nvSpPr>
            <p:spPr bwMode="auto">
              <a:xfrm flipV="1">
                <a:off x="3705099" y="1472540"/>
                <a:ext cx="2" cy="843146"/>
              </a:xfrm>
              <a:prstGeom prst="line">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he-IL"/>
              </a:p>
            </p:txBody>
          </p:sp>
        </p:grpSp>
        <p:cxnSp>
          <p:nvCxnSpPr>
            <p:cNvPr id="10" name="מחבר חץ ישר 9"/>
            <p:cNvCxnSpPr/>
            <p:nvPr/>
          </p:nvCxnSpPr>
          <p:spPr>
            <a:xfrm>
              <a:off x="3547478" y="1414314"/>
              <a:ext cx="1041775" cy="1348818"/>
            </a:xfrm>
            <a:prstGeom prst="straightConnector1">
              <a:avLst/>
            </a:prstGeom>
            <a:ln w="19050">
              <a:prstDash val="dash"/>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a:endCxn id="14" idx="1"/>
            </p:cNvCxnSpPr>
            <p:nvPr/>
          </p:nvCxnSpPr>
          <p:spPr>
            <a:xfrm>
              <a:off x="3546019" y="1414314"/>
              <a:ext cx="1459" cy="554718"/>
            </a:xfrm>
            <a:prstGeom prst="straightConnector1">
              <a:avLst/>
            </a:prstGeom>
            <a:ln w="19050">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9" name="Text Box 51"/>
            <p:cNvSpPr txBox="1">
              <a:spLocks noChangeArrowheads="1"/>
            </p:cNvSpPr>
            <p:nvPr/>
          </p:nvSpPr>
          <p:spPr bwMode="auto">
            <a:xfrm>
              <a:off x="4064328" y="1871266"/>
              <a:ext cx="304800" cy="3910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2"/>
                  </a:solidFill>
                  <a:effectLst/>
                  <a:latin typeface="Times New Roman" pitchFamily="18" charset="0"/>
                  <a:ea typeface="Arial" pitchFamily="34" charset="0"/>
                  <a:cs typeface="Times New Roman" pitchFamily="18" charset="0"/>
                </a:rPr>
                <a:t>R</a:t>
              </a:r>
              <a:endParaRPr kumimoji="0" lang="he-IL" sz="1600" b="0" i="0" u="none" strike="noStrike" cap="none" normalizeH="0" baseline="0" dirty="0" smtClean="0">
                <a:ln>
                  <a:noFill/>
                </a:ln>
                <a:solidFill>
                  <a:schemeClr val="tx2"/>
                </a:solidFill>
                <a:effectLst/>
                <a:latin typeface="Times New Roman" pitchFamily="18" charset="0"/>
                <a:cs typeface="Times New Roman" pitchFamily="18" charset="0"/>
              </a:endParaRPr>
            </a:p>
          </p:txBody>
        </p:sp>
        <p:sp>
          <p:nvSpPr>
            <p:cNvPr id="26" name="קשת 25"/>
            <p:cNvSpPr/>
            <p:nvPr/>
          </p:nvSpPr>
          <p:spPr>
            <a:xfrm rot="6723074">
              <a:off x="3751223" y="2230456"/>
              <a:ext cx="1341334" cy="538432"/>
            </a:xfrm>
            <a:prstGeom prst="arc">
              <a:avLst>
                <a:gd name="adj1" fmla="val 12390674"/>
                <a:gd name="adj2" fmla="val 17354051"/>
              </a:avLst>
            </a:prstGeom>
            <a:ln w="19050">
              <a:prstDash val="dash"/>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1" name="קשת 30"/>
            <p:cNvSpPr/>
            <p:nvPr/>
          </p:nvSpPr>
          <p:spPr>
            <a:xfrm rot="15651048">
              <a:off x="1698794" y="2018854"/>
              <a:ext cx="1341334" cy="453882"/>
            </a:xfrm>
            <a:prstGeom prst="arc">
              <a:avLst>
                <a:gd name="adj1" fmla="val 13006988"/>
                <a:gd name="adj2" fmla="val 19378890"/>
              </a:avLst>
            </a:prstGeom>
            <a:ln w="19050">
              <a:prstDash val="dash"/>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grpSp>
      <p:graphicFrame>
        <p:nvGraphicFramePr>
          <p:cNvPr id="8" name="אובייקט 7"/>
          <p:cNvGraphicFramePr>
            <a:graphicFrameLocks noChangeAspect="1"/>
          </p:cNvGraphicFramePr>
          <p:nvPr>
            <p:extLst/>
          </p:nvPr>
        </p:nvGraphicFramePr>
        <p:xfrm>
          <a:off x="2193440" y="3653137"/>
          <a:ext cx="2840037" cy="558800"/>
        </p:xfrm>
        <a:graphic>
          <a:graphicData uri="http://schemas.openxmlformats.org/presentationml/2006/ole">
            <mc:AlternateContent xmlns:mc="http://schemas.openxmlformats.org/markup-compatibility/2006">
              <mc:Choice xmlns:v="urn:schemas-microsoft-com:vml" Requires="v">
                <p:oleObj spid="_x0000_s7172" name="משוואה" r:id="rId9" imgW="2019240" imgH="393480" progId="Equation.3">
                  <p:embed/>
                </p:oleObj>
              </mc:Choice>
              <mc:Fallback>
                <p:oleObj name="משוואה" r:id="rId9" imgW="2019240" imgH="393480" progId="Equation.3">
                  <p:embed/>
                  <p:pic>
                    <p:nvPicPr>
                      <p:cNvPr id="0" name=""/>
                      <p:cNvPicPr>
                        <a:picLocks noChangeAspect="1" noChangeArrowheads="1"/>
                      </p:cNvPicPr>
                      <p:nvPr/>
                    </p:nvPicPr>
                    <p:blipFill>
                      <a:blip r:embed="rId10"/>
                      <a:srcRect/>
                      <a:stretch>
                        <a:fillRect/>
                      </a:stretch>
                    </p:blipFill>
                    <p:spPr bwMode="auto">
                      <a:xfrm>
                        <a:off x="2193440" y="3653137"/>
                        <a:ext cx="28400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0868232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4</a:t>
            </a:r>
            <a:endParaRPr lang="he-IL" dirty="0"/>
          </a:p>
        </p:txBody>
      </p:sp>
      <p:sp>
        <p:nvSpPr>
          <p:cNvPr id="9" name="מציין מיקום תוכן 8"/>
          <p:cNvSpPr>
            <a:spLocks noGrp="1"/>
          </p:cNvSpPr>
          <p:nvPr>
            <p:ph idx="1"/>
          </p:nvPr>
        </p:nvSpPr>
        <p:spPr>
          <a:xfrm>
            <a:off x="539552" y="709067"/>
            <a:ext cx="8236530" cy="5863183"/>
          </a:xfrm>
        </p:spPr>
        <p:txBody>
          <a:bodyPr/>
          <a:lstStyle/>
          <a:p>
            <a:pPr marL="0">
              <a:lnSpc>
                <a:spcPct val="150000"/>
              </a:lnSpc>
              <a:spcBef>
                <a:spcPts val="0"/>
              </a:spcBef>
              <a:buNone/>
            </a:pPr>
            <a:r>
              <a:rPr lang="he-IL" dirty="0" smtClean="0"/>
              <a:t>ילד שמסתו</a:t>
            </a:r>
            <a:r>
              <a:rPr lang="en-US" dirty="0" smtClean="0"/>
              <a:t>g  </a:t>
            </a:r>
            <a:r>
              <a:rPr lang="he-IL" dirty="0" smtClean="0"/>
              <a:t>50 מסתובב בגלגל ענק, הנע במעגל אנכי במהירות קבועה. </a:t>
            </a:r>
          </a:p>
          <a:p>
            <a:pPr marL="0">
              <a:lnSpc>
                <a:spcPct val="150000"/>
              </a:lnSpc>
              <a:spcBef>
                <a:spcPts val="0"/>
              </a:spcBef>
              <a:buNone/>
            </a:pPr>
            <a:r>
              <a:rPr lang="he-IL" dirty="0" smtClean="0"/>
              <a:t>המרחק של מושב הילד ממרכז הסיבוב הוא </a:t>
            </a:r>
            <a:r>
              <a:rPr lang="en-US" dirty="0" smtClean="0"/>
              <a:t>12m</a:t>
            </a:r>
            <a:r>
              <a:rPr lang="he-IL" dirty="0" smtClean="0"/>
              <a:t>, וזמן סיבוב אחד הוא 2 דקות.</a:t>
            </a:r>
            <a:r>
              <a:rPr lang="en-US" dirty="0" smtClean="0"/>
              <a:t> </a:t>
            </a:r>
            <a:endParaRPr lang="he-IL" dirty="0" smtClean="0">
              <a:solidFill>
                <a:srgbClr val="0070C0"/>
              </a:solidFill>
            </a:endParaRPr>
          </a:p>
          <a:p>
            <a:pPr marL="0">
              <a:lnSpc>
                <a:spcPct val="150000"/>
              </a:lnSpc>
              <a:spcBef>
                <a:spcPts val="0"/>
              </a:spcBef>
              <a:buNone/>
            </a:pPr>
            <a:endParaRPr lang="en-US" dirty="0" smtClean="0">
              <a:solidFill>
                <a:srgbClr val="0070C0"/>
              </a:solidFill>
            </a:endParaRPr>
          </a:p>
          <a:p>
            <a:pPr marL="0">
              <a:lnSpc>
                <a:spcPct val="150000"/>
              </a:lnSpc>
              <a:spcBef>
                <a:spcPts val="0"/>
              </a:spcBef>
              <a:buNone/>
            </a:pPr>
            <a:endParaRPr lang="en-US" dirty="0" smtClean="0"/>
          </a:p>
          <a:p>
            <a:pPr marL="0">
              <a:lnSpc>
                <a:spcPct val="150000"/>
              </a:lnSpc>
              <a:spcBef>
                <a:spcPts val="0"/>
              </a:spcBef>
              <a:buNone/>
            </a:pPr>
            <a:endParaRPr lang="en-US" dirty="0" smtClean="0"/>
          </a:p>
          <a:p>
            <a:pPr marL="0">
              <a:lnSpc>
                <a:spcPct val="150000"/>
              </a:lnSpc>
              <a:spcBef>
                <a:spcPts val="0"/>
              </a:spcBef>
              <a:buNone/>
            </a:pPr>
            <a:endParaRPr lang="en-US" dirty="0" smtClean="0"/>
          </a:p>
          <a:p>
            <a:pPr marL="0">
              <a:lnSpc>
                <a:spcPct val="150000"/>
              </a:lnSpc>
              <a:spcBef>
                <a:spcPts val="0"/>
              </a:spcBef>
              <a:buNone/>
            </a:pPr>
            <a:endParaRPr lang="en-US" dirty="0" smtClean="0"/>
          </a:p>
          <a:p>
            <a:pPr marL="0">
              <a:lnSpc>
                <a:spcPct val="150000"/>
              </a:lnSpc>
              <a:spcBef>
                <a:spcPts val="0"/>
              </a:spcBef>
              <a:buNone/>
            </a:pPr>
            <a:endParaRPr lang="en-US" dirty="0" smtClean="0"/>
          </a:p>
          <a:p>
            <a:pPr marL="0">
              <a:lnSpc>
                <a:spcPct val="150000"/>
              </a:lnSpc>
              <a:spcBef>
                <a:spcPts val="0"/>
              </a:spcBef>
              <a:buNone/>
            </a:pPr>
            <a:endParaRPr lang="en-US" dirty="0" smtClean="0"/>
          </a:p>
          <a:p>
            <a:pPr marL="0">
              <a:lnSpc>
                <a:spcPct val="150000"/>
              </a:lnSpc>
              <a:spcBef>
                <a:spcPts val="0"/>
              </a:spcBef>
              <a:buNone/>
            </a:pPr>
            <a:endParaRPr lang="en-US" dirty="0" smtClean="0"/>
          </a:p>
          <a:p>
            <a:pPr marL="0">
              <a:lnSpc>
                <a:spcPct val="150000"/>
              </a:lnSpc>
              <a:spcBef>
                <a:spcPts val="0"/>
              </a:spcBef>
              <a:buNone/>
            </a:pPr>
            <a:r>
              <a:rPr lang="he-IL" dirty="0" smtClean="0"/>
              <a:t>א. מהו הכוח שמפעיל המושב על הילד בנקודה הנמוכה של המסלול? </a:t>
            </a:r>
            <a:endParaRPr lang="en-US" dirty="0" smtClean="0"/>
          </a:p>
          <a:p>
            <a:pPr marL="0">
              <a:lnSpc>
                <a:spcPct val="150000"/>
              </a:lnSpc>
              <a:spcBef>
                <a:spcPts val="0"/>
              </a:spcBef>
              <a:buNone/>
            </a:pPr>
            <a:r>
              <a:rPr lang="he-IL" dirty="0" smtClean="0"/>
              <a:t>ב. מהו הכוח שמפעיל המושב על הילד בנקודה הגבוהה של המסלול? </a:t>
            </a:r>
            <a:endParaRPr lang="en-US" dirty="0" smtClean="0"/>
          </a:p>
          <a:p>
            <a:pPr marL="0" indent="0">
              <a:buNone/>
            </a:pPr>
            <a:r>
              <a:rPr lang="en-US" dirty="0">
                <a:hlinkClick r:id="rId2"/>
              </a:rPr>
              <a:t>https://www.youtube.com/watch?feature=player_detailpage&amp;v=dPUZXQgr9Jc</a:t>
            </a:r>
            <a:endParaRPr lang="he-IL" dirty="0"/>
          </a:p>
        </p:txBody>
      </p:sp>
      <p:pic>
        <p:nvPicPr>
          <p:cNvPr id="7" name="Picture 5"/>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523223"/>
            <a:ext cx="3067051" cy="3080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809725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5</a:t>
            </a:r>
            <a:endParaRPr lang="he-IL" dirty="0">
              <a:solidFill>
                <a:srgbClr val="FF0000"/>
              </a:solidFill>
            </a:endParaRPr>
          </a:p>
        </p:txBody>
      </p:sp>
      <p:sp>
        <p:nvSpPr>
          <p:cNvPr id="3" name="מציין מיקום תוכן 2"/>
          <p:cNvSpPr>
            <a:spLocks noGrp="1"/>
          </p:cNvSpPr>
          <p:nvPr>
            <p:ph idx="1"/>
          </p:nvPr>
        </p:nvSpPr>
        <p:spPr>
          <a:xfrm>
            <a:off x="539551" y="609600"/>
            <a:ext cx="8366323" cy="5991225"/>
          </a:xfrm>
        </p:spPr>
        <p:txBody>
          <a:bodyPr/>
          <a:lstStyle/>
          <a:p>
            <a:pPr marL="0">
              <a:lnSpc>
                <a:spcPct val="150000"/>
              </a:lnSpc>
              <a:spcBef>
                <a:spcPts val="0"/>
              </a:spcBef>
              <a:buNone/>
            </a:pPr>
            <a:r>
              <a:rPr lang="he-IL" dirty="0" smtClean="0"/>
              <a:t> טייס שמסתו 80 ק"ג מבצע לולאה אנכית (</a:t>
            </a:r>
            <a:r>
              <a:rPr lang="en-US" dirty="0" smtClean="0"/>
              <a:t>loop</a:t>
            </a:r>
            <a:r>
              <a:rPr lang="he-IL" dirty="0" smtClean="0"/>
              <a:t>) כשהוא טס כל הזמן </a:t>
            </a:r>
            <a:r>
              <a:rPr lang="he-IL" u="sng" dirty="0" smtClean="0"/>
              <a:t>במהירות קבועה</a:t>
            </a:r>
            <a:r>
              <a:rPr lang="he-IL" dirty="0" smtClean="0"/>
              <a:t>.</a:t>
            </a:r>
            <a:r>
              <a:rPr lang="en-US" dirty="0" smtClean="0"/>
              <a:t> </a:t>
            </a:r>
            <a:endParaRPr lang="he-IL" dirty="0" smtClean="0"/>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en-US" dirty="0" smtClean="0"/>
          </a:p>
          <a:p>
            <a:pPr marL="0">
              <a:lnSpc>
                <a:spcPct val="150000"/>
              </a:lnSpc>
              <a:spcBef>
                <a:spcPts val="0"/>
              </a:spcBef>
              <a:buNone/>
            </a:pPr>
            <a:r>
              <a:rPr lang="he-IL" dirty="0" smtClean="0"/>
              <a:t>א. מהי תאוצתו הרדיאלית של המטוס, אם ידוע שמשקלו של הטייס בנקודה התחתונה של הלולאה </a:t>
            </a:r>
            <a:r>
              <a:rPr lang="en-US" dirty="0" smtClean="0"/>
              <a:t>     </a:t>
            </a:r>
            <a:r>
              <a:rPr lang="he-IL" dirty="0" smtClean="0"/>
              <a:t>  </a:t>
            </a:r>
            <a:r>
              <a:rPr lang="en-US" dirty="0" smtClean="0"/>
              <a:t>     </a:t>
            </a:r>
            <a:r>
              <a:rPr lang="he-IL" dirty="0" smtClean="0"/>
              <a:t>גדול פי 1.5 ממשקלו בנקודה העליונה של הלולאה?   </a:t>
            </a:r>
            <a:endParaRPr lang="en-US" dirty="0" smtClean="0"/>
          </a:p>
          <a:p>
            <a:pPr marL="0">
              <a:lnSpc>
                <a:spcPct val="150000"/>
              </a:lnSpc>
              <a:spcBef>
                <a:spcPts val="0"/>
              </a:spcBef>
              <a:buNone/>
            </a:pPr>
            <a:r>
              <a:rPr lang="he-IL" dirty="0" smtClean="0"/>
              <a:t>ב. מהי מהירות המטוס, אם ידוע שרדיוס הלולאה הוא</a:t>
            </a:r>
            <a:r>
              <a:rPr lang="en-US" dirty="0" smtClean="0"/>
              <a:t>R=1500m </a:t>
            </a:r>
            <a:r>
              <a:rPr lang="he-IL" dirty="0" smtClean="0"/>
              <a:t>?  </a:t>
            </a:r>
            <a:endParaRPr lang="en-US" dirty="0" smtClean="0"/>
          </a:p>
          <a:p>
            <a:pPr marL="0">
              <a:lnSpc>
                <a:spcPct val="150000"/>
              </a:lnSpc>
              <a:spcBef>
                <a:spcPts val="0"/>
              </a:spcBef>
              <a:buNone/>
            </a:pPr>
            <a:r>
              <a:rPr lang="he-IL" dirty="0" smtClean="0"/>
              <a:t>ג. מה משקלו של הטייס בנקודות </a:t>
            </a:r>
            <a:r>
              <a:rPr lang="en-US" dirty="0" smtClean="0"/>
              <a:t>A</a:t>
            </a:r>
            <a:r>
              <a:rPr lang="he-IL" dirty="0" smtClean="0"/>
              <a:t>,</a:t>
            </a:r>
            <a:r>
              <a:rPr lang="en-US" dirty="0" smtClean="0"/>
              <a:t>B</a:t>
            </a:r>
            <a:r>
              <a:rPr lang="he-IL" dirty="0" smtClean="0"/>
              <a:t>,</a:t>
            </a:r>
            <a:r>
              <a:rPr lang="en-US" dirty="0" smtClean="0"/>
              <a:t>C</a:t>
            </a:r>
            <a:r>
              <a:rPr lang="he-IL" dirty="0" smtClean="0"/>
              <a:t>,</a:t>
            </a:r>
            <a:r>
              <a:rPr lang="en-US" dirty="0" smtClean="0"/>
              <a:t>D</a:t>
            </a:r>
            <a:r>
              <a:rPr lang="he-IL" dirty="0" smtClean="0"/>
              <a:t>?  בטאו את תאוצתו בעזרת </a:t>
            </a:r>
            <a:r>
              <a:rPr lang="en-US" dirty="0" smtClean="0"/>
              <a:t>g</a:t>
            </a:r>
            <a:r>
              <a:rPr lang="he-IL" dirty="0" smtClean="0"/>
              <a:t> .</a:t>
            </a:r>
            <a:endParaRPr lang="en-US" dirty="0" smtClean="0"/>
          </a:p>
          <a:p>
            <a:pPr marL="0">
              <a:lnSpc>
                <a:spcPct val="150000"/>
              </a:lnSpc>
              <a:spcBef>
                <a:spcPts val="0"/>
              </a:spcBef>
              <a:buNone/>
            </a:pPr>
            <a:r>
              <a:rPr lang="he-IL" dirty="0" smtClean="0"/>
              <a:t>ד. רוצים שבנקודה העליונה של הלולאה הטייס ירגיש חוסר משקל.      </a:t>
            </a:r>
            <a:endParaRPr lang="en-US" dirty="0" smtClean="0"/>
          </a:p>
          <a:p>
            <a:pPr marL="0">
              <a:lnSpc>
                <a:spcPct val="150000"/>
              </a:lnSpc>
              <a:spcBef>
                <a:spcPts val="0"/>
              </a:spcBef>
              <a:buNone/>
            </a:pPr>
            <a:r>
              <a:rPr lang="he-IL" dirty="0" smtClean="0"/>
              <a:t>   1) מה צריכה להיות לשם כך מהירותו הקבועה?  </a:t>
            </a:r>
            <a:endParaRPr lang="en-US" dirty="0" smtClean="0"/>
          </a:p>
          <a:p>
            <a:pPr marL="0">
              <a:lnSpc>
                <a:spcPct val="150000"/>
              </a:lnSpc>
              <a:spcBef>
                <a:spcPts val="0"/>
              </a:spcBef>
              <a:buNone/>
            </a:pPr>
            <a:r>
              <a:rPr lang="he-IL" dirty="0" smtClean="0"/>
              <a:t>   2) מה יהיה משקלו בנקודה התחתונה במהירות זו?  </a:t>
            </a:r>
            <a:endParaRPr lang="he-IL" dirty="0"/>
          </a:p>
        </p:txBody>
      </p:sp>
      <p:grpSp>
        <p:nvGrpSpPr>
          <p:cNvPr id="28" name="קבוצה 27"/>
          <p:cNvGrpSpPr/>
          <p:nvPr/>
        </p:nvGrpSpPr>
        <p:grpSpPr>
          <a:xfrm>
            <a:off x="3600450" y="1065212"/>
            <a:ext cx="2918569" cy="3144838"/>
            <a:chOff x="3505200" y="1084262"/>
            <a:chExt cx="2918569" cy="3144838"/>
          </a:xfrm>
        </p:grpSpPr>
        <p:pic>
          <p:nvPicPr>
            <p:cNvPr id="6" name="Picture 47" descr="C:\Users\Dani\AppData\Local\Microsoft\Windows\Temporary Internet Files\Content.IE5\JAZZ9WVD\MC900337872[1].wmf"/>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rot="10800000" flipH="1">
              <a:off x="4381500" y="1280692"/>
              <a:ext cx="1000125" cy="309840"/>
            </a:xfrm>
            <a:prstGeom prst="rect">
              <a:avLst/>
            </a:prstGeom>
            <a:noFill/>
          </p:spPr>
        </p:pic>
        <p:sp>
          <p:nvSpPr>
            <p:cNvPr id="7" name="אליפסה 6"/>
            <p:cNvSpPr/>
            <p:nvPr/>
          </p:nvSpPr>
          <p:spPr>
            <a:xfrm>
              <a:off x="3505200" y="1352550"/>
              <a:ext cx="2520000" cy="2520000"/>
            </a:xfrm>
            <a:prstGeom prst="ellipse">
              <a:avLst/>
            </a:prstGeom>
            <a:noFill/>
            <a:ln>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 name="Picture 47" descr="C:\Users\Dani\AppData\Local\Microsoft\Windows\Temporary Internet Files\Content.IE5\JAZZ9WVD\MC900337872[1].wmf"/>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rot="10800000" flipV="1">
              <a:off x="4029074" y="3505200"/>
              <a:ext cx="1095375" cy="499642"/>
            </a:xfrm>
            <a:prstGeom prst="rect">
              <a:avLst/>
            </a:prstGeom>
            <a:noFill/>
          </p:spPr>
        </p:pic>
        <p:pic>
          <p:nvPicPr>
            <p:cNvPr id="9" name="Picture 47" descr="C:\Users\Dani\AppData\Local\Microsoft\Windows\Temporary Internet Files\Content.IE5\JAZZ9WVD\MC900337872[1].wmf"/>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rot="5400000" flipV="1">
              <a:off x="5400675" y="2638426"/>
              <a:ext cx="1095375" cy="499642"/>
            </a:xfrm>
            <a:prstGeom prst="rect">
              <a:avLst/>
            </a:prstGeom>
            <a:noFill/>
          </p:spPr>
        </p:pic>
        <p:cxnSp>
          <p:nvCxnSpPr>
            <p:cNvPr id="10" name="מחבר ישר 9"/>
            <p:cNvCxnSpPr/>
            <p:nvPr/>
          </p:nvCxnSpPr>
          <p:spPr>
            <a:xfrm>
              <a:off x="3575588" y="2663082"/>
              <a:ext cx="2466975" cy="0"/>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מחבר ישר 10"/>
            <p:cNvCxnSpPr/>
            <p:nvPr/>
          </p:nvCxnSpPr>
          <p:spPr>
            <a:xfrm flipV="1">
              <a:off x="4762500" y="1333500"/>
              <a:ext cx="9525" cy="2543175"/>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מחבר ישר 18"/>
            <p:cNvCxnSpPr>
              <a:endCxn id="7" idx="7"/>
            </p:cNvCxnSpPr>
            <p:nvPr/>
          </p:nvCxnSpPr>
          <p:spPr>
            <a:xfrm flipV="1">
              <a:off x="3943350" y="1721595"/>
              <a:ext cx="1712804" cy="1850280"/>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 Box 2"/>
            <p:cNvSpPr txBox="1">
              <a:spLocks noChangeArrowheads="1"/>
            </p:cNvSpPr>
            <p:nvPr/>
          </p:nvSpPr>
          <p:spPr bwMode="auto">
            <a:xfrm>
              <a:off x="4304702" y="2953494"/>
              <a:ext cx="61019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6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sym typeface="Symbol" pitchFamily="18" charset="2"/>
                </a:rPr>
                <a:t>60°</a:t>
              </a:r>
              <a:endParaRPr kumimoji="0" lang="he-IL" altLang="he-I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8"/>
            <p:cNvSpPr txBox="1">
              <a:spLocks noChangeArrowheads="1"/>
            </p:cNvSpPr>
            <p:nvPr/>
          </p:nvSpPr>
          <p:spPr bwMode="auto">
            <a:xfrm>
              <a:off x="3679724" y="3537050"/>
              <a:ext cx="303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D</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 Box 10"/>
            <p:cNvSpPr txBox="1">
              <a:spLocks noChangeArrowheads="1"/>
            </p:cNvSpPr>
            <p:nvPr/>
          </p:nvSpPr>
          <p:spPr bwMode="auto">
            <a:xfrm>
              <a:off x="4583856" y="3962400"/>
              <a:ext cx="303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A</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11"/>
            <p:cNvSpPr txBox="1">
              <a:spLocks noChangeArrowheads="1"/>
            </p:cNvSpPr>
            <p:nvPr/>
          </p:nvSpPr>
          <p:spPr bwMode="auto">
            <a:xfrm>
              <a:off x="6120556" y="2622600"/>
              <a:ext cx="303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B</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 Box 12"/>
            <p:cNvSpPr txBox="1">
              <a:spLocks noChangeArrowheads="1"/>
            </p:cNvSpPr>
            <p:nvPr/>
          </p:nvSpPr>
          <p:spPr bwMode="auto">
            <a:xfrm>
              <a:off x="4617937" y="1084262"/>
              <a:ext cx="30321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C</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405695499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פתרון </a:t>
            </a:r>
            <a:r>
              <a:rPr lang="he-IL" dirty="0" smtClean="0"/>
              <a:t>תרגיל 5</a:t>
            </a:r>
            <a:endParaRPr lang="he-IL" dirty="0"/>
          </a:p>
        </p:txBody>
      </p:sp>
      <p:sp>
        <p:nvSpPr>
          <p:cNvPr id="3" name="מציין מיקום תוכן 2"/>
          <p:cNvSpPr>
            <a:spLocks noGrp="1"/>
          </p:cNvSpPr>
          <p:nvPr>
            <p:ph idx="1"/>
          </p:nvPr>
        </p:nvSpPr>
        <p:spPr>
          <a:xfrm>
            <a:off x="539552" y="709067"/>
            <a:ext cx="8236530" cy="5855635"/>
          </a:xfrm>
        </p:spPr>
        <p:txBody>
          <a:bodyPr/>
          <a:lstStyle/>
          <a:p>
            <a:pPr marL="0" indent="0">
              <a:buNone/>
            </a:pPr>
            <a:r>
              <a:rPr lang="he-IL" dirty="0" smtClean="0"/>
              <a:t>א. בנקודה העליונה:</a:t>
            </a:r>
          </a:p>
          <a:p>
            <a:pPr marL="0" indent="0">
              <a:buNone/>
            </a:pPr>
            <a:endParaRPr lang="he-IL" dirty="0"/>
          </a:p>
          <a:p>
            <a:pPr marL="0" indent="0">
              <a:buNone/>
            </a:pPr>
            <a:endParaRPr lang="he-IL" dirty="0" smtClean="0"/>
          </a:p>
          <a:p>
            <a:pPr marL="0" indent="0">
              <a:buNone/>
            </a:pPr>
            <a:endParaRPr lang="he-IL" dirty="0"/>
          </a:p>
          <a:p>
            <a:pPr marL="0" indent="0">
              <a:buNone/>
            </a:pPr>
            <a:r>
              <a:rPr lang="he-IL" dirty="0" smtClean="0"/>
              <a:t>בנקודה התחתונה:</a:t>
            </a: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r>
              <a:rPr lang="he-IL" dirty="0" smtClean="0"/>
              <a:t>נתון: </a:t>
            </a:r>
            <a:endParaRPr lang="he-IL" dirty="0"/>
          </a:p>
        </p:txBody>
      </p:sp>
      <p:graphicFrame>
        <p:nvGraphicFramePr>
          <p:cNvPr id="17" name="אובייקט 16"/>
          <p:cNvGraphicFramePr>
            <a:graphicFrameLocks noChangeAspect="1"/>
          </p:cNvGraphicFramePr>
          <p:nvPr>
            <p:extLst/>
          </p:nvPr>
        </p:nvGraphicFramePr>
        <p:xfrm>
          <a:off x="5683250" y="1112838"/>
          <a:ext cx="1430338" cy="649287"/>
        </p:xfrm>
        <a:graphic>
          <a:graphicData uri="http://schemas.openxmlformats.org/presentationml/2006/ole">
            <mc:AlternateContent xmlns:mc="http://schemas.openxmlformats.org/markup-compatibility/2006">
              <mc:Choice xmlns:v="urn:schemas-microsoft-com:vml" Requires="v">
                <p:oleObj spid="_x0000_s8194" name="משוואה" r:id="rId3" imgW="1015920" imgH="457200" progId="Equation.3">
                  <p:embed/>
                </p:oleObj>
              </mc:Choice>
              <mc:Fallback>
                <p:oleObj name="משוואה" r:id="rId3" imgW="1015920" imgH="457200" progId="Equation.3">
                  <p:embed/>
                  <p:pic>
                    <p:nvPicPr>
                      <p:cNvPr id="0" name=""/>
                      <p:cNvPicPr>
                        <a:picLocks noChangeAspect="1" noChangeArrowheads="1"/>
                      </p:cNvPicPr>
                      <p:nvPr/>
                    </p:nvPicPr>
                    <p:blipFill>
                      <a:blip r:embed="rId4"/>
                      <a:srcRect/>
                      <a:stretch>
                        <a:fillRect/>
                      </a:stretch>
                    </p:blipFill>
                    <p:spPr bwMode="auto">
                      <a:xfrm>
                        <a:off x="5683250" y="1112838"/>
                        <a:ext cx="143033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אובייקט 17"/>
          <p:cNvGraphicFramePr>
            <a:graphicFrameLocks noChangeAspect="1"/>
          </p:cNvGraphicFramePr>
          <p:nvPr>
            <p:extLst/>
          </p:nvPr>
        </p:nvGraphicFramePr>
        <p:xfrm>
          <a:off x="5605463" y="2279650"/>
          <a:ext cx="1446212" cy="649288"/>
        </p:xfrm>
        <a:graphic>
          <a:graphicData uri="http://schemas.openxmlformats.org/presentationml/2006/ole">
            <mc:AlternateContent xmlns:mc="http://schemas.openxmlformats.org/markup-compatibility/2006">
              <mc:Choice xmlns:v="urn:schemas-microsoft-com:vml" Requires="v">
                <p:oleObj spid="_x0000_s8195" name="משוואה" r:id="rId5" imgW="1028520" imgH="457200" progId="Equation.3">
                  <p:embed/>
                </p:oleObj>
              </mc:Choice>
              <mc:Fallback>
                <p:oleObj name="משוואה" r:id="rId5" imgW="1028520" imgH="457200" progId="Equation.3">
                  <p:embed/>
                  <p:pic>
                    <p:nvPicPr>
                      <p:cNvPr id="0" name=""/>
                      <p:cNvPicPr>
                        <a:picLocks noChangeAspect="1" noChangeArrowheads="1"/>
                      </p:cNvPicPr>
                      <p:nvPr/>
                    </p:nvPicPr>
                    <p:blipFill>
                      <a:blip r:embed="rId6"/>
                      <a:srcRect/>
                      <a:stretch>
                        <a:fillRect/>
                      </a:stretch>
                    </p:blipFill>
                    <p:spPr bwMode="auto">
                      <a:xfrm>
                        <a:off x="5605463" y="2279650"/>
                        <a:ext cx="144621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אובייקט 18"/>
          <p:cNvGraphicFramePr>
            <a:graphicFrameLocks noChangeAspect="1"/>
          </p:cNvGraphicFramePr>
          <p:nvPr>
            <p:extLst/>
          </p:nvPr>
        </p:nvGraphicFramePr>
        <p:xfrm>
          <a:off x="5521325" y="3241675"/>
          <a:ext cx="1698625" cy="306388"/>
        </p:xfrm>
        <a:graphic>
          <a:graphicData uri="http://schemas.openxmlformats.org/presentationml/2006/ole">
            <mc:AlternateContent xmlns:mc="http://schemas.openxmlformats.org/markup-compatibility/2006">
              <mc:Choice xmlns:v="urn:schemas-microsoft-com:vml" Requires="v">
                <p:oleObj spid="_x0000_s8196" name="משוואה" r:id="rId7" imgW="1206360" imgH="215640" progId="Equation.3">
                  <p:embed/>
                </p:oleObj>
              </mc:Choice>
              <mc:Fallback>
                <p:oleObj name="משוואה" r:id="rId7" imgW="1206360" imgH="215640" progId="Equation.3">
                  <p:embed/>
                  <p:pic>
                    <p:nvPicPr>
                      <p:cNvPr id="0" name=""/>
                      <p:cNvPicPr>
                        <a:picLocks noChangeAspect="1" noChangeArrowheads="1"/>
                      </p:cNvPicPr>
                      <p:nvPr/>
                    </p:nvPicPr>
                    <p:blipFill>
                      <a:blip r:embed="rId8"/>
                      <a:srcRect/>
                      <a:stretch>
                        <a:fillRect/>
                      </a:stretch>
                    </p:blipFill>
                    <p:spPr bwMode="auto">
                      <a:xfrm>
                        <a:off x="5521325" y="3241675"/>
                        <a:ext cx="16986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אובייקט 19"/>
          <p:cNvGraphicFramePr>
            <a:graphicFrameLocks noChangeAspect="1"/>
          </p:cNvGraphicFramePr>
          <p:nvPr>
            <p:extLst/>
          </p:nvPr>
        </p:nvGraphicFramePr>
        <p:xfrm>
          <a:off x="5545048" y="3682080"/>
          <a:ext cx="1090613" cy="306387"/>
        </p:xfrm>
        <a:graphic>
          <a:graphicData uri="http://schemas.openxmlformats.org/presentationml/2006/ole">
            <mc:AlternateContent xmlns:mc="http://schemas.openxmlformats.org/markup-compatibility/2006">
              <mc:Choice xmlns:v="urn:schemas-microsoft-com:vml" Requires="v">
                <p:oleObj spid="_x0000_s8197" name="משוואה" r:id="rId9" imgW="774360" imgH="215640" progId="Equation.3">
                  <p:embed/>
                </p:oleObj>
              </mc:Choice>
              <mc:Fallback>
                <p:oleObj name="משוואה" r:id="rId9" imgW="774360" imgH="215640" progId="Equation.3">
                  <p:embed/>
                  <p:pic>
                    <p:nvPicPr>
                      <p:cNvPr id="0" name=""/>
                      <p:cNvPicPr>
                        <a:picLocks noChangeAspect="1" noChangeArrowheads="1"/>
                      </p:cNvPicPr>
                      <p:nvPr/>
                    </p:nvPicPr>
                    <p:blipFill>
                      <a:blip r:embed="rId10"/>
                      <a:srcRect/>
                      <a:stretch>
                        <a:fillRect/>
                      </a:stretch>
                    </p:blipFill>
                    <p:spPr bwMode="auto">
                      <a:xfrm>
                        <a:off x="5545048" y="3682080"/>
                        <a:ext cx="10906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אובייקט 20"/>
          <p:cNvGraphicFramePr>
            <a:graphicFrameLocks noChangeAspect="1"/>
          </p:cNvGraphicFramePr>
          <p:nvPr>
            <p:extLst/>
          </p:nvPr>
        </p:nvGraphicFramePr>
        <p:xfrm>
          <a:off x="5509583" y="4076700"/>
          <a:ext cx="2717800" cy="1225550"/>
        </p:xfrm>
        <a:graphic>
          <a:graphicData uri="http://schemas.openxmlformats.org/presentationml/2006/ole">
            <mc:AlternateContent xmlns:mc="http://schemas.openxmlformats.org/markup-compatibility/2006">
              <mc:Choice xmlns:v="urn:schemas-microsoft-com:vml" Requires="v">
                <p:oleObj spid="_x0000_s8198" name="משוואה" r:id="rId11" imgW="1930320" imgH="863280" progId="Equation.3">
                  <p:embed/>
                </p:oleObj>
              </mc:Choice>
              <mc:Fallback>
                <p:oleObj name="משוואה" r:id="rId11" imgW="1930320" imgH="863280" progId="Equation.3">
                  <p:embed/>
                  <p:pic>
                    <p:nvPicPr>
                      <p:cNvPr id="0" name=""/>
                      <p:cNvPicPr>
                        <a:picLocks noChangeAspect="1" noChangeArrowheads="1"/>
                      </p:cNvPicPr>
                      <p:nvPr/>
                    </p:nvPicPr>
                    <p:blipFill>
                      <a:blip r:embed="rId12"/>
                      <a:srcRect/>
                      <a:stretch>
                        <a:fillRect/>
                      </a:stretch>
                    </p:blipFill>
                    <p:spPr bwMode="auto">
                      <a:xfrm>
                        <a:off x="5509583" y="4076700"/>
                        <a:ext cx="27178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אובייקט 21"/>
          <p:cNvGraphicFramePr>
            <a:graphicFrameLocks noChangeAspect="1"/>
          </p:cNvGraphicFramePr>
          <p:nvPr>
            <p:extLst/>
          </p:nvPr>
        </p:nvGraphicFramePr>
        <p:xfrm>
          <a:off x="5511532" y="5387288"/>
          <a:ext cx="2914650" cy="306387"/>
        </p:xfrm>
        <a:graphic>
          <a:graphicData uri="http://schemas.openxmlformats.org/presentationml/2006/ole">
            <mc:AlternateContent xmlns:mc="http://schemas.openxmlformats.org/markup-compatibility/2006">
              <mc:Choice xmlns:v="urn:schemas-microsoft-com:vml" Requires="v">
                <p:oleObj spid="_x0000_s8199" name="משוואה" r:id="rId13" imgW="2070000" imgH="215640" progId="Equation.3">
                  <p:embed/>
                </p:oleObj>
              </mc:Choice>
              <mc:Fallback>
                <p:oleObj name="משוואה" r:id="rId13" imgW="2070000" imgH="215640" progId="Equation.3">
                  <p:embed/>
                  <p:pic>
                    <p:nvPicPr>
                      <p:cNvPr id="0" name=""/>
                      <p:cNvPicPr>
                        <a:picLocks noChangeAspect="1" noChangeArrowheads="1"/>
                      </p:cNvPicPr>
                      <p:nvPr/>
                    </p:nvPicPr>
                    <p:blipFill>
                      <a:blip r:embed="rId14"/>
                      <a:srcRect/>
                      <a:stretch>
                        <a:fillRect/>
                      </a:stretch>
                    </p:blipFill>
                    <p:spPr bwMode="auto">
                      <a:xfrm>
                        <a:off x="5511532" y="5387288"/>
                        <a:ext cx="29146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3" name="קבוצה 32"/>
          <p:cNvGrpSpPr/>
          <p:nvPr/>
        </p:nvGrpSpPr>
        <p:grpSpPr>
          <a:xfrm>
            <a:off x="1477507" y="1569195"/>
            <a:ext cx="2918569" cy="3466640"/>
            <a:chOff x="1477507" y="1569195"/>
            <a:chExt cx="2918569" cy="3466640"/>
          </a:xfrm>
        </p:grpSpPr>
        <p:grpSp>
          <p:nvGrpSpPr>
            <p:cNvPr id="4" name="קבוצה 3"/>
            <p:cNvGrpSpPr/>
            <p:nvPr/>
          </p:nvGrpSpPr>
          <p:grpSpPr>
            <a:xfrm>
              <a:off x="1477507" y="1569195"/>
              <a:ext cx="2918569" cy="3127586"/>
              <a:chOff x="3505200" y="1084262"/>
              <a:chExt cx="2918569" cy="3127586"/>
            </a:xfrm>
          </p:grpSpPr>
          <p:pic>
            <p:nvPicPr>
              <p:cNvPr id="5" name="Picture 47" descr="C:\Users\Dani\AppData\Local\Microsoft\Windows\Temporary Internet Files\Content.IE5\JAZZ9WVD\MC900337872[1].wmf"/>
              <p:cNvPicPr>
                <a:picLocks noChangeAspect="1" noChangeArrowheads="1"/>
              </p:cNvPicPr>
              <p:nvPr/>
            </p:nvPicPr>
            <p:blipFill>
              <a:blip r:embed="rId15" cstate="print">
                <a:duotone>
                  <a:schemeClr val="accent3">
                    <a:shade val="45000"/>
                    <a:satMod val="135000"/>
                  </a:schemeClr>
                  <a:prstClr val="white"/>
                </a:duotone>
              </a:blip>
              <a:srcRect/>
              <a:stretch>
                <a:fillRect/>
              </a:stretch>
            </p:blipFill>
            <p:spPr bwMode="auto">
              <a:xfrm rot="10800000" flipH="1">
                <a:off x="4381500" y="1280692"/>
                <a:ext cx="1000125" cy="309840"/>
              </a:xfrm>
              <a:prstGeom prst="rect">
                <a:avLst/>
              </a:prstGeom>
              <a:noFill/>
            </p:spPr>
          </p:pic>
          <p:sp>
            <p:nvSpPr>
              <p:cNvPr id="6" name="אליפסה 5"/>
              <p:cNvSpPr/>
              <p:nvPr/>
            </p:nvSpPr>
            <p:spPr>
              <a:xfrm>
                <a:off x="3505200" y="1352550"/>
                <a:ext cx="2520000" cy="2520000"/>
              </a:xfrm>
              <a:prstGeom prst="ellipse">
                <a:avLst/>
              </a:prstGeom>
              <a:noFill/>
              <a:ln>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Picture 47" descr="C:\Users\Dani\AppData\Local\Microsoft\Windows\Temporary Internet Files\Content.IE5\JAZZ9WVD\MC900337872[1].wmf"/>
              <p:cNvPicPr>
                <a:picLocks noChangeAspect="1" noChangeArrowheads="1"/>
              </p:cNvPicPr>
              <p:nvPr/>
            </p:nvPicPr>
            <p:blipFill>
              <a:blip r:embed="rId15" cstate="print">
                <a:duotone>
                  <a:schemeClr val="accent3">
                    <a:shade val="45000"/>
                    <a:satMod val="135000"/>
                  </a:schemeClr>
                  <a:prstClr val="white"/>
                </a:duotone>
              </a:blip>
              <a:srcRect/>
              <a:stretch>
                <a:fillRect/>
              </a:stretch>
            </p:blipFill>
            <p:spPr bwMode="auto">
              <a:xfrm rot="10800000" flipV="1">
                <a:off x="4029074" y="3505200"/>
                <a:ext cx="1095375" cy="499642"/>
              </a:xfrm>
              <a:prstGeom prst="rect">
                <a:avLst/>
              </a:prstGeom>
              <a:noFill/>
            </p:spPr>
          </p:pic>
          <p:pic>
            <p:nvPicPr>
              <p:cNvPr id="8" name="Picture 47" descr="C:\Users\Dani\AppData\Local\Microsoft\Windows\Temporary Internet Files\Content.IE5\JAZZ9WVD\MC900337872[1].wmf"/>
              <p:cNvPicPr>
                <a:picLocks noChangeAspect="1" noChangeArrowheads="1"/>
              </p:cNvPicPr>
              <p:nvPr/>
            </p:nvPicPr>
            <p:blipFill>
              <a:blip r:embed="rId15" cstate="print">
                <a:duotone>
                  <a:schemeClr val="accent3">
                    <a:shade val="45000"/>
                    <a:satMod val="135000"/>
                  </a:schemeClr>
                  <a:prstClr val="white"/>
                </a:duotone>
              </a:blip>
              <a:srcRect/>
              <a:stretch>
                <a:fillRect/>
              </a:stretch>
            </p:blipFill>
            <p:spPr bwMode="auto">
              <a:xfrm rot="5400000" flipV="1">
                <a:off x="5400675" y="2638426"/>
                <a:ext cx="1095375" cy="499642"/>
              </a:xfrm>
              <a:prstGeom prst="rect">
                <a:avLst/>
              </a:prstGeom>
              <a:noFill/>
            </p:spPr>
          </p:pic>
          <p:cxnSp>
            <p:nvCxnSpPr>
              <p:cNvPr id="9" name="מחבר ישר 8"/>
              <p:cNvCxnSpPr/>
              <p:nvPr/>
            </p:nvCxnSpPr>
            <p:spPr>
              <a:xfrm>
                <a:off x="3575588" y="2663082"/>
                <a:ext cx="2466975" cy="0"/>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מחבר ישר 9"/>
              <p:cNvCxnSpPr/>
              <p:nvPr/>
            </p:nvCxnSpPr>
            <p:spPr>
              <a:xfrm flipV="1">
                <a:off x="4762500" y="1333500"/>
                <a:ext cx="9525" cy="2543175"/>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מחבר ישר 10"/>
              <p:cNvCxnSpPr>
                <a:endCxn id="6" idx="7"/>
              </p:cNvCxnSpPr>
              <p:nvPr/>
            </p:nvCxnSpPr>
            <p:spPr>
              <a:xfrm flipV="1">
                <a:off x="3943350" y="1721595"/>
                <a:ext cx="1712804" cy="1850280"/>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 Box 2"/>
              <p:cNvSpPr txBox="1">
                <a:spLocks noChangeArrowheads="1"/>
              </p:cNvSpPr>
              <p:nvPr/>
            </p:nvSpPr>
            <p:spPr bwMode="auto">
              <a:xfrm>
                <a:off x="4304702" y="2953494"/>
                <a:ext cx="61019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6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sym typeface="Symbol" pitchFamily="18" charset="2"/>
                  </a:rPr>
                  <a:t>60°</a:t>
                </a:r>
                <a:endParaRPr kumimoji="0" lang="he-IL" altLang="he-I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8"/>
              <p:cNvSpPr txBox="1">
                <a:spLocks noChangeArrowheads="1"/>
              </p:cNvSpPr>
              <p:nvPr/>
            </p:nvSpPr>
            <p:spPr bwMode="auto">
              <a:xfrm>
                <a:off x="3679724" y="3537050"/>
                <a:ext cx="303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D</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10"/>
              <p:cNvSpPr txBox="1">
                <a:spLocks noChangeArrowheads="1"/>
              </p:cNvSpPr>
              <p:nvPr/>
            </p:nvSpPr>
            <p:spPr bwMode="auto">
              <a:xfrm>
                <a:off x="4549352" y="3945148"/>
                <a:ext cx="303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A</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11"/>
              <p:cNvSpPr txBox="1">
                <a:spLocks noChangeArrowheads="1"/>
              </p:cNvSpPr>
              <p:nvPr/>
            </p:nvSpPr>
            <p:spPr bwMode="auto">
              <a:xfrm>
                <a:off x="6120556" y="2622600"/>
                <a:ext cx="303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B</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12"/>
              <p:cNvSpPr txBox="1">
                <a:spLocks noChangeArrowheads="1"/>
              </p:cNvSpPr>
              <p:nvPr/>
            </p:nvSpPr>
            <p:spPr bwMode="auto">
              <a:xfrm>
                <a:off x="4617937" y="1084262"/>
                <a:ext cx="30321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C</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5" name="Line 4"/>
            <p:cNvSpPr>
              <a:spLocks noChangeShapeType="1"/>
            </p:cNvSpPr>
            <p:nvPr/>
          </p:nvSpPr>
          <p:spPr bwMode="auto">
            <a:xfrm flipH="1">
              <a:off x="2739990" y="1865660"/>
              <a:ext cx="9028" cy="275992"/>
            </a:xfrm>
            <a:prstGeom prst="line">
              <a:avLst/>
            </a:prstGeom>
            <a:noFill/>
            <a:ln w="1905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 Box 7"/>
            <p:cNvSpPr txBox="1">
              <a:spLocks noChangeArrowheads="1"/>
            </p:cNvSpPr>
            <p:nvPr/>
          </p:nvSpPr>
          <p:spPr bwMode="auto">
            <a:xfrm>
              <a:off x="2683449" y="1954852"/>
              <a:ext cx="400309" cy="29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chemeClr val="accent3">
                      <a:lumMod val="50000"/>
                    </a:schemeClr>
                  </a:solidFill>
                  <a:effectLst/>
                  <a:latin typeface="Times New Roman" pitchFamily="18" charset="0"/>
                  <a:ea typeface="Arial" pitchFamily="34" charset="0"/>
                  <a:cs typeface="Arial" pitchFamily="34" charset="0"/>
                </a:rPr>
                <a:t>N</a:t>
              </a:r>
              <a:r>
                <a:rPr kumimoji="0" lang="en-US" altLang="he-IL" sz="1100" b="0" i="0" u="none" strike="noStrike" cap="none" normalizeH="0" baseline="-25000" dirty="0" smtClean="0">
                  <a:ln>
                    <a:noFill/>
                  </a:ln>
                  <a:solidFill>
                    <a:schemeClr val="accent3">
                      <a:lumMod val="50000"/>
                    </a:schemeClr>
                  </a:solidFill>
                  <a:effectLst/>
                  <a:latin typeface="Times New Roman" pitchFamily="18" charset="0"/>
                  <a:ea typeface="Arial" pitchFamily="34" charset="0"/>
                  <a:cs typeface="Arial" pitchFamily="34" charset="0"/>
                </a:rPr>
                <a:t>1</a:t>
              </a:r>
              <a:endParaRPr kumimoji="0" lang="he-IL" altLang="he-IL"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
          <p:nvSpPr>
            <p:cNvPr id="27" name="Line 5"/>
            <p:cNvSpPr>
              <a:spLocks noChangeShapeType="1"/>
            </p:cNvSpPr>
            <p:nvPr/>
          </p:nvSpPr>
          <p:spPr bwMode="auto">
            <a:xfrm>
              <a:off x="2741078" y="2118629"/>
              <a:ext cx="0" cy="342900"/>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8" name="Text Box 6"/>
            <p:cNvSpPr txBox="1">
              <a:spLocks noChangeArrowheads="1"/>
            </p:cNvSpPr>
            <p:nvPr/>
          </p:nvSpPr>
          <p:spPr bwMode="auto">
            <a:xfrm>
              <a:off x="2661653" y="2267879"/>
              <a:ext cx="49694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mg</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29" name="Line 4"/>
            <p:cNvSpPr>
              <a:spLocks noChangeShapeType="1"/>
            </p:cNvSpPr>
            <p:nvPr/>
          </p:nvSpPr>
          <p:spPr bwMode="auto">
            <a:xfrm flipV="1">
              <a:off x="2743782" y="3603212"/>
              <a:ext cx="0" cy="800100"/>
            </a:xfrm>
            <a:prstGeom prst="line">
              <a:avLst/>
            </a:prstGeom>
            <a:noFill/>
            <a:ln w="1905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0" name="Line 5"/>
            <p:cNvSpPr>
              <a:spLocks noChangeShapeType="1"/>
            </p:cNvSpPr>
            <p:nvPr/>
          </p:nvSpPr>
          <p:spPr bwMode="auto">
            <a:xfrm>
              <a:off x="2738889" y="4403312"/>
              <a:ext cx="0" cy="342900"/>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1" name="Text Box 6"/>
            <p:cNvSpPr txBox="1">
              <a:spLocks noChangeArrowheads="1"/>
            </p:cNvSpPr>
            <p:nvPr/>
          </p:nvSpPr>
          <p:spPr bwMode="auto">
            <a:xfrm>
              <a:off x="2160346" y="4692935"/>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mg</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32" name="Text Box 7"/>
            <p:cNvSpPr txBox="1">
              <a:spLocks noChangeArrowheads="1"/>
            </p:cNvSpPr>
            <p:nvPr/>
          </p:nvSpPr>
          <p:spPr bwMode="auto">
            <a:xfrm>
              <a:off x="2622308" y="3559332"/>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chemeClr val="accent3">
                      <a:lumMod val="50000"/>
                    </a:schemeClr>
                  </a:solidFill>
                  <a:effectLst/>
                  <a:latin typeface="Times New Roman" pitchFamily="18" charset="0"/>
                  <a:ea typeface="Arial" pitchFamily="34" charset="0"/>
                  <a:cs typeface="Arial" pitchFamily="34" charset="0"/>
                </a:rPr>
                <a:t>N</a:t>
              </a:r>
              <a:r>
                <a:rPr kumimoji="0" lang="en-US" altLang="he-IL" sz="1100" b="0" i="0" u="none" strike="noStrike" cap="none" normalizeH="0" baseline="-25000" dirty="0" smtClean="0">
                  <a:ln>
                    <a:noFill/>
                  </a:ln>
                  <a:solidFill>
                    <a:schemeClr val="accent3">
                      <a:lumMod val="50000"/>
                    </a:schemeClr>
                  </a:solidFill>
                  <a:effectLst/>
                  <a:latin typeface="Times New Roman" pitchFamily="18" charset="0"/>
                  <a:ea typeface="Arial" pitchFamily="34" charset="0"/>
                  <a:cs typeface="Arial" pitchFamily="34" charset="0"/>
                </a:rPr>
                <a:t>2</a:t>
              </a:r>
              <a:endParaRPr kumimoji="0" lang="he-IL" altLang="he-IL"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grpSp>
    </p:spTree>
    <p:extLst>
      <p:ext uri="{BB962C8B-B14F-4D97-AF65-F5344CB8AC3E}">
        <p14:creationId xmlns:p14="http://schemas.microsoft.com/office/powerpoint/2010/main" val="43005171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המשך פתרון </a:t>
            </a:r>
            <a:r>
              <a:rPr lang="he-IL" dirty="0"/>
              <a:t>תרגיל </a:t>
            </a:r>
            <a:r>
              <a:rPr lang="he-IL" dirty="0" smtClean="0"/>
              <a:t>5</a:t>
            </a:r>
            <a:endParaRPr lang="he-IL" dirty="0"/>
          </a:p>
        </p:txBody>
      </p:sp>
      <p:sp>
        <p:nvSpPr>
          <p:cNvPr id="3" name="מציין מיקום תוכן 2"/>
          <p:cNvSpPr>
            <a:spLocks noGrp="1"/>
          </p:cNvSpPr>
          <p:nvPr>
            <p:ph idx="1"/>
          </p:nvPr>
        </p:nvSpPr>
        <p:spPr>
          <a:xfrm>
            <a:off x="539552" y="709067"/>
            <a:ext cx="8236530" cy="5838382"/>
          </a:xfrm>
        </p:spPr>
        <p:txBody>
          <a:bodyPr/>
          <a:lstStyle/>
          <a:p>
            <a:pPr marL="0" indent="0">
              <a:buNone/>
            </a:pPr>
            <a:r>
              <a:rPr lang="he-IL" dirty="0" smtClean="0"/>
              <a:t>ב. </a:t>
            </a:r>
          </a:p>
          <a:p>
            <a:pPr marL="0" indent="0">
              <a:buNone/>
            </a:pP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smtClean="0"/>
          </a:p>
          <a:p>
            <a:pPr marL="0" indent="0">
              <a:buNone/>
            </a:pPr>
            <a:r>
              <a:rPr lang="he-IL" dirty="0" smtClean="0"/>
              <a:t>ג. </a:t>
            </a:r>
          </a:p>
          <a:p>
            <a:pPr marL="0" indent="0">
              <a:buNone/>
            </a:pP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a:p>
        </p:txBody>
      </p:sp>
      <p:graphicFrame>
        <p:nvGraphicFramePr>
          <p:cNvPr id="4" name="אובייקט 3"/>
          <p:cNvGraphicFramePr>
            <a:graphicFrameLocks noChangeAspect="1"/>
          </p:cNvGraphicFramePr>
          <p:nvPr>
            <p:extLst/>
          </p:nvPr>
        </p:nvGraphicFramePr>
        <p:xfrm>
          <a:off x="5476665" y="847785"/>
          <a:ext cx="1981200" cy="1839913"/>
        </p:xfrm>
        <a:graphic>
          <a:graphicData uri="http://schemas.openxmlformats.org/presentationml/2006/ole">
            <mc:AlternateContent xmlns:mc="http://schemas.openxmlformats.org/markup-compatibility/2006">
              <mc:Choice xmlns:v="urn:schemas-microsoft-com:vml" Requires="v">
                <p:oleObj spid="_x0000_s9218" name="משוואה" r:id="rId3" imgW="1409400" imgH="1295280" progId="Equation.3">
                  <p:embed/>
                </p:oleObj>
              </mc:Choice>
              <mc:Fallback>
                <p:oleObj name="משוואה" r:id="rId3" imgW="1409400" imgH="1295280" progId="Equation.3">
                  <p:embed/>
                  <p:pic>
                    <p:nvPicPr>
                      <p:cNvPr id="0" name=""/>
                      <p:cNvPicPr>
                        <a:picLocks noChangeAspect="1" noChangeArrowheads="1"/>
                      </p:cNvPicPr>
                      <p:nvPr/>
                    </p:nvPicPr>
                    <p:blipFill>
                      <a:blip r:embed="rId4"/>
                      <a:srcRect/>
                      <a:stretch>
                        <a:fillRect/>
                      </a:stretch>
                    </p:blipFill>
                    <p:spPr bwMode="auto">
                      <a:xfrm>
                        <a:off x="5476665" y="847785"/>
                        <a:ext cx="1981200"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אובייקט 4"/>
          <p:cNvGraphicFramePr>
            <a:graphicFrameLocks noChangeAspect="1"/>
          </p:cNvGraphicFramePr>
          <p:nvPr>
            <p:extLst/>
          </p:nvPr>
        </p:nvGraphicFramePr>
        <p:xfrm>
          <a:off x="4267386" y="3288055"/>
          <a:ext cx="4200084" cy="497547"/>
        </p:xfrm>
        <a:graphic>
          <a:graphicData uri="http://schemas.openxmlformats.org/presentationml/2006/ole">
            <mc:AlternateContent xmlns:mc="http://schemas.openxmlformats.org/markup-compatibility/2006">
              <mc:Choice xmlns:v="urn:schemas-microsoft-com:vml" Requires="v">
                <p:oleObj spid="_x0000_s9219" name="משוואה" r:id="rId5" imgW="3340080" imgH="393480" progId="Equation.3">
                  <p:embed/>
                </p:oleObj>
              </mc:Choice>
              <mc:Fallback>
                <p:oleObj name="משוואה" r:id="rId5" imgW="3340080" imgH="393480" progId="Equation.3">
                  <p:embed/>
                  <p:pic>
                    <p:nvPicPr>
                      <p:cNvPr id="0" name=""/>
                      <p:cNvPicPr>
                        <a:picLocks noChangeAspect="1" noChangeArrowheads="1"/>
                      </p:cNvPicPr>
                      <p:nvPr/>
                    </p:nvPicPr>
                    <p:blipFill>
                      <a:blip r:embed="rId6"/>
                      <a:srcRect/>
                      <a:stretch>
                        <a:fillRect/>
                      </a:stretch>
                    </p:blipFill>
                    <p:spPr bwMode="auto">
                      <a:xfrm>
                        <a:off x="4267386" y="3288055"/>
                        <a:ext cx="4200084" cy="497547"/>
                      </a:xfrm>
                      <a:prstGeom prst="rect">
                        <a:avLst/>
                      </a:prstGeom>
                      <a:noFill/>
                      <a:ln>
                        <a:noFill/>
                      </a:ln>
                    </p:spPr>
                  </p:pic>
                </p:oleObj>
              </mc:Fallback>
            </mc:AlternateContent>
          </a:graphicData>
        </a:graphic>
      </p:graphicFrame>
      <p:graphicFrame>
        <p:nvGraphicFramePr>
          <p:cNvPr id="6" name="אובייקט 5"/>
          <p:cNvGraphicFramePr>
            <a:graphicFrameLocks noChangeAspect="1"/>
          </p:cNvGraphicFramePr>
          <p:nvPr>
            <p:extLst/>
          </p:nvPr>
        </p:nvGraphicFramePr>
        <p:xfrm>
          <a:off x="4267386" y="3804589"/>
          <a:ext cx="4269105" cy="504948"/>
        </p:xfrm>
        <a:graphic>
          <a:graphicData uri="http://schemas.openxmlformats.org/presentationml/2006/ole">
            <mc:AlternateContent xmlns:mc="http://schemas.openxmlformats.org/markup-compatibility/2006">
              <mc:Choice xmlns:v="urn:schemas-microsoft-com:vml" Requires="v">
                <p:oleObj spid="_x0000_s9220" name="משוואה" r:id="rId7" imgW="3352680" imgH="393480" progId="Equation.3">
                  <p:embed/>
                </p:oleObj>
              </mc:Choice>
              <mc:Fallback>
                <p:oleObj name="משוואה" r:id="rId7" imgW="3352680" imgH="393480" progId="Equation.3">
                  <p:embed/>
                  <p:pic>
                    <p:nvPicPr>
                      <p:cNvPr id="0" name=""/>
                      <p:cNvPicPr>
                        <a:picLocks noChangeAspect="1" noChangeArrowheads="1"/>
                      </p:cNvPicPr>
                      <p:nvPr/>
                    </p:nvPicPr>
                    <p:blipFill>
                      <a:blip r:embed="rId8"/>
                      <a:srcRect/>
                      <a:stretch>
                        <a:fillRect/>
                      </a:stretch>
                    </p:blipFill>
                    <p:spPr bwMode="auto">
                      <a:xfrm>
                        <a:off x="4267386" y="3804589"/>
                        <a:ext cx="4269105" cy="504948"/>
                      </a:xfrm>
                      <a:prstGeom prst="rect">
                        <a:avLst/>
                      </a:prstGeom>
                      <a:noFill/>
                      <a:ln>
                        <a:noFill/>
                      </a:ln>
                    </p:spPr>
                  </p:pic>
                </p:oleObj>
              </mc:Fallback>
            </mc:AlternateContent>
          </a:graphicData>
        </a:graphic>
      </p:graphicFrame>
      <p:graphicFrame>
        <p:nvGraphicFramePr>
          <p:cNvPr id="7" name="אובייקט 6"/>
          <p:cNvGraphicFramePr>
            <a:graphicFrameLocks noChangeAspect="1"/>
          </p:cNvGraphicFramePr>
          <p:nvPr>
            <p:extLst/>
          </p:nvPr>
        </p:nvGraphicFramePr>
        <p:xfrm>
          <a:off x="5390940" y="4825552"/>
          <a:ext cx="1001232" cy="544823"/>
        </p:xfrm>
        <a:graphic>
          <a:graphicData uri="http://schemas.openxmlformats.org/presentationml/2006/ole">
            <mc:AlternateContent xmlns:mc="http://schemas.openxmlformats.org/markup-compatibility/2006">
              <mc:Choice xmlns:v="urn:schemas-microsoft-com:vml" Requires="v">
                <p:oleObj spid="_x0000_s9221" name="משוואה" r:id="rId9" imgW="787320" imgH="431640" progId="Equation.3">
                  <p:embed/>
                </p:oleObj>
              </mc:Choice>
              <mc:Fallback>
                <p:oleObj name="משוואה" r:id="rId9" imgW="787320" imgH="431640" progId="Equation.3">
                  <p:embed/>
                  <p:pic>
                    <p:nvPicPr>
                      <p:cNvPr id="0" name=""/>
                      <p:cNvPicPr>
                        <a:picLocks noChangeAspect="1" noChangeArrowheads="1"/>
                      </p:cNvPicPr>
                      <p:nvPr/>
                    </p:nvPicPr>
                    <p:blipFill>
                      <a:blip r:embed="rId10"/>
                      <a:srcRect/>
                      <a:stretch>
                        <a:fillRect/>
                      </a:stretch>
                    </p:blipFill>
                    <p:spPr bwMode="auto">
                      <a:xfrm>
                        <a:off x="5390940" y="4825552"/>
                        <a:ext cx="1001232" cy="544823"/>
                      </a:xfrm>
                      <a:prstGeom prst="rect">
                        <a:avLst/>
                      </a:prstGeom>
                      <a:noFill/>
                      <a:ln>
                        <a:noFill/>
                      </a:ln>
                    </p:spPr>
                  </p:pic>
                </p:oleObj>
              </mc:Fallback>
            </mc:AlternateContent>
          </a:graphicData>
        </a:graphic>
      </p:graphicFrame>
      <p:graphicFrame>
        <p:nvGraphicFramePr>
          <p:cNvPr id="8" name="אובייקט 7"/>
          <p:cNvGraphicFramePr>
            <a:graphicFrameLocks noChangeAspect="1"/>
          </p:cNvGraphicFramePr>
          <p:nvPr>
            <p:extLst/>
          </p:nvPr>
        </p:nvGraphicFramePr>
        <p:xfrm>
          <a:off x="5394116" y="4477469"/>
          <a:ext cx="1101574" cy="316687"/>
        </p:xfrm>
        <a:graphic>
          <a:graphicData uri="http://schemas.openxmlformats.org/presentationml/2006/ole">
            <mc:AlternateContent xmlns:mc="http://schemas.openxmlformats.org/markup-compatibility/2006">
              <mc:Choice xmlns:v="urn:schemas-microsoft-com:vml" Requires="v">
                <p:oleObj spid="_x0000_s9222" name="משוואה" r:id="rId11" imgW="748975" imgH="215806" progId="Equation.3">
                  <p:embed/>
                </p:oleObj>
              </mc:Choice>
              <mc:Fallback>
                <p:oleObj name="משוואה" r:id="rId11" imgW="748975" imgH="21580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4116" y="4477469"/>
                        <a:ext cx="1101574" cy="316687"/>
                      </a:xfrm>
                      <a:prstGeom prst="rect">
                        <a:avLst/>
                      </a:prstGeom>
                      <a:noFill/>
                      <a:ln>
                        <a:noFill/>
                      </a:ln>
                    </p:spPr>
                  </p:pic>
                </p:oleObj>
              </mc:Fallback>
            </mc:AlternateContent>
          </a:graphicData>
        </a:graphic>
      </p:graphicFrame>
      <p:graphicFrame>
        <p:nvGraphicFramePr>
          <p:cNvPr id="9" name="אובייקט 8"/>
          <p:cNvGraphicFramePr>
            <a:graphicFrameLocks noChangeAspect="1"/>
          </p:cNvGraphicFramePr>
          <p:nvPr>
            <p:extLst/>
          </p:nvPr>
        </p:nvGraphicFramePr>
        <p:xfrm>
          <a:off x="5133975" y="5435600"/>
          <a:ext cx="1993900" cy="909638"/>
        </p:xfrm>
        <a:graphic>
          <a:graphicData uri="http://schemas.openxmlformats.org/presentationml/2006/ole">
            <mc:AlternateContent xmlns:mc="http://schemas.openxmlformats.org/markup-compatibility/2006">
              <mc:Choice xmlns:v="urn:schemas-microsoft-com:vml" Requires="v">
                <p:oleObj spid="_x0000_s9223" name="משוואה" r:id="rId13" imgW="1409400" imgH="647640" progId="Equation.3">
                  <p:embed/>
                </p:oleObj>
              </mc:Choice>
              <mc:Fallback>
                <p:oleObj name="משוואה" r:id="rId13" imgW="1409400" imgH="647640" progId="Equation.3">
                  <p:embed/>
                  <p:pic>
                    <p:nvPicPr>
                      <p:cNvPr id="0" name=""/>
                      <p:cNvPicPr>
                        <a:picLocks noChangeAspect="1" noChangeArrowheads="1"/>
                      </p:cNvPicPr>
                      <p:nvPr/>
                    </p:nvPicPr>
                    <p:blipFill>
                      <a:blip r:embed="rId14"/>
                      <a:srcRect/>
                      <a:stretch>
                        <a:fillRect/>
                      </a:stretch>
                    </p:blipFill>
                    <p:spPr bwMode="auto">
                      <a:xfrm>
                        <a:off x="5133975" y="5435600"/>
                        <a:ext cx="1993900" cy="909638"/>
                      </a:xfrm>
                      <a:prstGeom prst="rect">
                        <a:avLst/>
                      </a:prstGeom>
                      <a:noFill/>
                      <a:ln>
                        <a:noFill/>
                      </a:ln>
                    </p:spPr>
                  </p:pic>
                </p:oleObj>
              </mc:Fallback>
            </mc:AlternateContent>
          </a:graphicData>
        </a:graphic>
      </p:graphicFrame>
      <p:graphicFrame>
        <p:nvGraphicFramePr>
          <p:cNvPr id="10" name="אובייקט 9"/>
          <p:cNvGraphicFramePr>
            <a:graphicFrameLocks noChangeAspect="1"/>
          </p:cNvGraphicFramePr>
          <p:nvPr>
            <p:extLst/>
          </p:nvPr>
        </p:nvGraphicFramePr>
        <p:xfrm>
          <a:off x="1644404" y="4558732"/>
          <a:ext cx="1041400" cy="298450"/>
        </p:xfrm>
        <a:graphic>
          <a:graphicData uri="http://schemas.openxmlformats.org/presentationml/2006/ole">
            <mc:AlternateContent xmlns:mc="http://schemas.openxmlformats.org/markup-compatibility/2006">
              <mc:Choice xmlns:v="urn:schemas-microsoft-com:vml" Requires="v">
                <p:oleObj spid="_x0000_s9224" name="משוואה" r:id="rId15" imgW="748975" imgH="215806" progId="Equation.3">
                  <p:embed/>
                </p:oleObj>
              </mc:Choice>
              <mc:Fallback>
                <p:oleObj name="משוואה" r:id="rId15" imgW="748975" imgH="21580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44404" y="4558732"/>
                        <a:ext cx="10414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אובייקט 10"/>
          <p:cNvGraphicFramePr>
            <a:graphicFrameLocks noChangeAspect="1"/>
          </p:cNvGraphicFramePr>
          <p:nvPr>
            <p:extLst/>
          </p:nvPr>
        </p:nvGraphicFramePr>
        <p:xfrm>
          <a:off x="1431947" y="4935448"/>
          <a:ext cx="1917700" cy="561975"/>
        </p:xfrm>
        <a:graphic>
          <a:graphicData uri="http://schemas.openxmlformats.org/presentationml/2006/ole">
            <mc:AlternateContent xmlns:mc="http://schemas.openxmlformats.org/markup-compatibility/2006">
              <mc:Choice xmlns:v="urn:schemas-microsoft-com:vml" Requires="v">
                <p:oleObj spid="_x0000_s9225" name="משוואה" r:id="rId16" imgW="1459866" imgH="431613" progId="Equation.3">
                  <p:embed/>
                </p:oleObj>
              </mc:Choice>
              <mc:Fallback>
                <p:oleObj name="משוואה" r:id="rId16" imgW="1459866" imgH="431613"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31947" y="4935448"/>
                        <a:ext cx="19177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אובייקט 11"/>
          <p:cNvGraphicFramePr>
            <a:graphicFrameLocks noChangeAspect="1"/>
          </p:cNvGraphicFramePr>
          <p:nvPr>
            <p:extLst/>
          </p:nvPr>
        </p:nvGraphicFramePr>
        <p:xfrm>
          <a:off x="1370545" y="5535434"/>
          <a:ext cx="2533650" cy="841375"/>
        </p:xfrm>
        <a:graphic>
          <a:graphicData uri="http://schemas.openxmlformats.org/presentationml/2006/ole">
            <mc:AlternateContent xmlns:mc="http://schemas.openxmlformats.org/markup-compatibility/2006">
              <mc:Choice xmlns:v="urn:schemas-microsoft-com:vml" Requires="v">
                <p:oleObj spid="_x0000_s9226" name="משוואה" r:id="rId18" imgW="1930320" imgH="647640" progId="Equation.3">
                  <p:embed/>
                </p:oleObj>
              </mc:Choice>
              <mc:Fallback>
                <p:oleObj name="משוואה" r:id="rId18" imgW="1930320" imgH="647640" progId="Equation.3">
                  <p:embed/>
                  <p:pic>
                    <p:nvPicPr>
                      <p:cNvPr id="0" name=""/>
                      <p:cNvPicPr>
                        <a:picLocks noChangeAspect="1" noChangeArrowheads="1"/>
                      </p:cNvPicPr>
                      <p:nvPr/>
                    </p:nvPicPr>
                    <p:blipFill>
                      <a:blip r:embed="rId19"/>
                      <a:srcRect/>
                      <a:stretch>
                        <a:fillRect/>
                      </a:stretch>
                    </p:blipFill>
                    <p:spPr bwMode="auto">
                      <a:xfrm>
                        <a:off x="1370545" y="5535434"/>
                        <a:ext cx="25336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1" name="קבוצה 50"/>
          <p:cNvGrpSpPr/>
          <p:nvPr/>
        </p:nvGrpSpPr>
        <p:grpSpPr>
          <a:xfrm>
            <a:off x="941288" y="826287"/>
            <a:ext cx="3477705" cy="3459086"/>
            <a:chOff x="941288" y="826287"/>
            <a:chExt cx="3477705" cy="3459086"/>
          </a:xfrm>
        </p:grpSpPr>
        <p:grpSp>
          <p:nvGrpSpPr>
            <p:cNvPr id="13" name="קבוצה 12"/>
            <p:cNvGrpSpPr/>
            <p:nvPr/>
          </p:nvGrpSpPr>
          <p:grpSpPr>
            <a:xfrm>
              <a:off x="1500424" y="826287"/>
              <a:ext cx="2918569" cy="3144838"/>
              <a:chOff x="3505200" y="1084262"/>
              <a:chExt cx="2918569" cy="3144838"/>
            </a:xfrm>
          </p:grpSpPr>
          <p:pic>
            <p:nvPicPr>
              <p:cNvPr id="14" name="Picture 47" descr="C:\Users\Dani\AppData\Local\Microsoft\Windows\Temporary Internet Files\Content.IE5\JAZZ9WVD\MC900337872[1].wmf"/>
              <p:cNvPicPr>
                <a:picLocks noChangeAspect="1" noChangeArrowheads="1"/>
              </p:cNvPicPr>
              <p:nvPr/>
            </p:nvPicPr>
            <p:blipFill>
              <a:blip r:embed="rId20" cstate="print">
                <a:duotone>
                  <a:schemeClr val="accent3">
                    <a:shade val="45000"/>
                    <a:satMod val="135000"/>
                  </a:schemeClr>
                  <a:prstClr val="white"/>
                </a:duotone>
              </a:blip>
              <a:srcRect/>
              <a:stretch>
                <a:fillRect/>
              </a:stretch>
            </p:blipFill>
            <p:spPr bwMode="auto">
              <a:xfrm rot="10800000" flipH="1">
                <a:off x="4381500" y="1280692"/>
                <a:ext cx="1000125" cy="309840"/>
              </a:xfrm>
              <a:prstGeom prst="rect">
                <a:avLst/>
              </a:prstGeom>
              <a:noFill/>
            </p:spPr>
          </p:pic>
          <p:sp>
            <p:nvSpPr>
              <p:cNvPr id="15" name="אליפסה 14"/>
              <p:cNvSpPr/>
              <p:nvPr/>
            </p:nvSpPr>
            <p:spPr>
              <a:xfrm>
                <a:off x="3505200" y="1352550"/>
                <a:ext cx="2520000" cy="2520000"/>
              </a:xfrm>
              <a:prstGeom prst="ellipse">
                <a:avLst/>
              </a:prstGeom>
              <a:noFill/>
              <a:ln>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6" name="Picture 47" descr="C:\Users\Dani\AppData\Local\Microsoft\Windows\Temporary Internet Files\Content.IE5\JAZZ9WVD\MC900337872[1].wmf"/>
              <p:cNvPicPr>
                <a:picLocks noChangeAspect="1" noChangeArrowheads="1"/>
              </p:cNvPicPr>
              <p:nvPr/>
            </p:nvPicPr>
            <p:blipFill>
              <a:blip r:embed="rId20" cstate="print">
                <a:duotone>
                  <a:schemeClr val="accent3">
                    <a:shade val="45000"/>
                    <a:satMod val="135000"/>
                  </a:schemeClr>
                  <a:prstClr val="white"/>
                </a:duotone>
              </a:blip>
              <a:srcRect/>
              <a:stretch>
                <a:fillRect/>
              </a:stretch>
            </p:blipFill>
            <p:spPr bwMode="auto">
              <a:xfrm rot="10800000" flipV="1">
                <a:off x="4029074" y="3505200"/>
                <a:ext cx="1095375" cy="499642"/>
              </a:xfrm>
              <a:prstGeom prst="rect">
                <a:avLst/>
              </a:prstGeom>
              <a:noFill/>
            </p:spPr>
          </p:pic>
          <p:pic>
            <p:nvPicPr>
              <p:cNvPr id="17" name="Picture 47" descr="C:\Users\Dani\AppData\Local\Microsoft\Windows\Temporary Internet Files\Content.IE5\JAZZ9WVD\MC900337872[1].wmf"/>
              <p:cNvPicPr>
                <a:picLocks noChangeAspect="1" noChangeArrowheads="1"/>
              </p:cNvPicPr>
              <p:nvPr/>
            </p:nvPicPr>
            <p:blipFill>
              <a:blip r:embed="rId20" cstate="print">
                <a:duotone>
                  <a:schemeClr val="accent3">
                    <a:shade val="45000"/>
                    <a:satMod val="135000"/>
                  </a:schemeClr>
                  <a:prstClr val="white"/>
                </a:duotone>
              </a:blip>
              <a:srcRect/>
              <a:stretch>
                <a:fillRect/>
              </a:stretch>
            </p:blipFill>
            <p:spPr bwMode="auto">
              <a:xfrm rot="5400000" flipV="1">
                <a:off x="5400675" y="2638426"/>
                <a:ext cx="1095375" cy="499642"/>
              </a:xfrm>
              <a:prstGeom prst="rect">
                <a:avLst/>
              </a:prstGeom>
              <a:noFill/>
            </p:spPr>
          </p:pic>
          <p:cxnSp>
            <p:nvCxnSpPr>
              <p:cNvPr id="18" name="מחבר ישר 17"/>
              <p:cNvCxnSpPr/>
              <p:nvPr/>
            </p:nvCxnSpPr>
            <p:spPr>
              <a:xfrm>
                <a:off x="3575588" y="2663082"/>
                <a:ext cx="2466975" cy="0"/>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flipV="1">
                <a:off x="4762500" y="1333500"/>
                <a:ext cx="9525" cy="2543175"/>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מחבר ישר 19"/>
              <p:cNvCxnSpPr>
                <a:endCxn id="15" idx="7"/>
              </p:cNvCxnSpPr>
              <p:nvPr/>
            </p:nvCxnSpPr>
            <p:spPr>
              <a:xfrm flipV="1">
                <a:off x="3652421" y="1721595"/>
                <a:ext cx="2003734" cy="2203809"/>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 Box 2"/>
              <p:cNvSpPr txBox="1">
                <a:spLocks noChangeArrowheads="1"/>
              </p:cNvSpPr>
              <p:nvPr/>
            </p:nvSpPr>
            <p:spPr bwMode="auto">
              <a:xfrm>
                <a:off x="4304702" y="2953494"/>
                <a:ext cx="61019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6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sym typeface="Symbol" pitchFamily="18" charset="2"/>
                  </a:rPr>
                  <a:t>60°</a:t>
                </a:r>
                <a:endParaRPr kumimoji="0" lang="he-IL" altLang="he-I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8"/>
              <p:cNvSpPr txBox="1">
                <a:spLocks noChangeArrowheads="1"/>
              </p:cNvSpPr>
              <p:nvPr/>
            </p:nvSpPr>
            <p:spPr bwMode="auto">
              <a:xfrm>
                <a:off x="3775249" y="3238295"/>
                <a:ext cx="303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D</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10"/>
              <p:cNvSpPr txBox="1">
                <a:spLocks noChangeArrowheads="1"/>
              </p:cNvSpPr>
              <p:nvPr/>
            </p:nvSpPr>
            <p:spPr bwMode="auto">
              <a:xfrm>
                <a:off x="4496539" y="3962400"/>
                <a:ext cx="303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A</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 Box 11"/>
              <p:cNvSpPr txBox="1">
                <a:spLocks noChangeArrowheads="1"/>
              </p:cNvSpPr>
              <p:nvPr/>
            </p:nvSpPr>
            <p:spPr bwMode="auto">
              <a:xfrm>
                <a:off x="6120556" y="2622600"/>
                <a:ext cx="303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B</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12"/>
              <p:cNvSpPr txBox="1">
                <a:spLocks noChangeArrowheads="1"/>
              </p:cNvSpPr>
              <p:nvPr/>
            </p:nvSpPr>
            <p:spPr bwMode="auto">
              <a:xfrm>
                <a:off x="4617937" y="1084262"/>
                <a:ext cx="30321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C</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6" name="Line 4"/>
            <p:cNvSpPr>
              <a:spLocks noChangeShapeType="1"/>
            </p:cNvSpPr>
            <p:nvPr/>
          </p:nvSpPr>
          <p:spPr bwMode="auto">
            <a:xfrm flipH="1">
              <a:off x="3448354" y="2407388"/>
              <a:ext cx="590503" cy="3684"/>
            </a:xfrm>
            <a:prstGeom prst="line">
              <a:avLst/>
            </a:prstGeom>
            <a:noFill/>
            <a:ln w="1905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7" name="Text Box 7"/>
            <p:cNvSpPr txBox="1">
              <a:spLocks noChangeArrowheads="1"/>
            </p:cNvSpPr>
            <p:nvPr/>
          </p:nvSpPr>
          <p:spPr bwMode="auto">
            <a:xfrm>
              <a:off x="3138643" y="2383124"/>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chemeClr val="accent3">
                      <a:lumMod val="50000"/>
                    </a:schemeClr>
                  </a:solidFill>
                  <a:effectLst/>
                  <a:latin typeface="Times New Roman" pitchFamily="18" charset="0"/>
                  <a:ea typeface="Arial" pitchFamily="34" charset="0"/>
                  <a:cs typeface="Arial" pitchFamily="34" charset="0"/>
                </a:rPr>
                <a:t>N</a:t>
              </a:r>
              <a:r>
                <a:rPr kumimoji="0" lang="en-US" altLang="he-IL" sz="1100" b="0" i="0" u="none" strike="noStrike" cap="none" normalizeH="0" baseline="-25000" dirty="0" smtClean="0">
                  <a:ln>
                    <a:noFill/>
                  </a:ln>
                  <a:solidFill>
                    <a:schemeClr val="accent3">
                      <a:lumMod val="50000"/>
                    </a:schemeClr>
                  </a:solidFill>
                  <a:effectLst/>
                  <a:latin typeface="Times New Roman" pitchFamily="18" charset="0"/>
                  <a:ea typeface="Arial" pitchFamily="34" charset="0"/>
                  <a:cs typeface="Arial" pitchFamily="34" charset="0"/>
                </a:rPr>
                <a:t>B</a:t>
              </a:r>
              <a:endParaRPr kumimoji="0" lang="he-IL" altLang="he-IL"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
          <p:nvSpPr>
            <p:cNvPr id="28" name="Line 4"/>
            <p:cNvSpPr>
              <a:spLocks noChangeShapeType="1"/>
            </p:cNvSpPr>
            <p:nvPr/>
          </p:nvSpPr>
          <p:spPr bwMode="auto">
            <a:xfrm flipH="1">
              <a:off x="2765868" y="1115198"/>
              <a:ext cx="9028" cy="275992"/>
            </a:xfrm>
            <a:prstGeom prst="line">
              <a:avLst/>
            </a:prstGeom>
            <a:noFill/>
            <a:ln w="1905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9" name="Text Box 7"/>
            <p:cNvSpPr txBox="1">
              <a:spLocks noChangeArrowheads="1"/>
            </p:cNvSpPr>
            <p:nvPr/>
          </p:nvSpPr>
          <p:spPr bwMode="auto">
            <a:xfrm>
              <a:off x="2709327" y="1204390"/>
              <a:ext cx="400309" cy="29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chemeClr val="accent3">
                      <a:lumMod val="50000"/>
                    </a:schemeClr>
                  </a:solidFill>
                  <a:effectLst/>
                  <a:latin typeface="Times New Roman" pitchFamily="18" charset="0"/>
                  <a:ea typeface="Arial" pitchFamily="34" charset="0"/>
                  <a:cs typeface="Arial" pitchFamily="34" charset="0"/>
                </a:rPr>
                <a:t>N</a:t>
              </a:r>
              <a:r>
                <a:rPr kumimoji="0" lang="en-US" altLang="he-IL" sz="1100" b="0" i="0" u="none" strike="noStrike" cap="none" normalizeH="0" baseline="-25000" dirty="0" smtClean="0">
                  <a:ln>
                    <a:noFill/>
                  </a:ln>
                  <a:solidFill>
                    <a:schemeClr val="accent3">
                      <a:lumMod val="50000"/>
                    </a:schemeClr>
                  </a:solidFill>
                  <a:effectLst/>
                  <a:latin typeface="Times New Roman" pitchFamily="18" charset="0"/>
                  <a:ea typeface="Arial" pitchFamily="34" charset="0"/>
                  <a:cs typeface="Arial" pitchFamily="34" charset="0"/>
                </a:rPr>
                <a:t>C</a:t>
              </a:r>
              <a:endParaRPr kumimoji="0" lang="he-IL" altLang="he-IL"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
          <p:nvSpPr>
            <p:cNvPr id="30" name="Line 5"/>
            <p:cNvSpPr>
              <a:spLocks noChangeShapeType="1"/>
            </p:cNvSpPr>
            <p:nvPr/>
          </p:nvSpPr>
          <p:spPr bwMode="auto">
            <a:xfrm>
              <a:off x="2766956" y="1368167"/>
              <a:ext cx="0" cy="342900"/>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1" name="Text Box 6"/>
            <p:cNvSpPr txBox="1">
              <a:spLocks noChangeArrowheads="1"/>
            </p:cNvSpPr>
            <p:nvPr/>
          </p:nvSpPr>
          <p:spPr bwMode="auto">
            <a:xfrm>
              <a:off x="2687531" y="1517417"/>
              <a:ext cx="49694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mg</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32" name="Line 4"/>
            <p:cNvSpPr>
              <a:spLocks noChangeShapeType="1"/>
            </p:cNvSpPr>
            <p:nvPr/>
          </p:nvSpPr>
          <p:spPr bwMode="auto">
            <a:xfrm flipV="1">
              <a:off x="2769660" y="2852750"/>
              <a:ext cx="0" cy="800100"/>
            </a:xfrm>
            <a:prstGeom prst="line">
              <a:avLst/>
            </a:prstGeom>
            <a:noFill/>
            <a:ln w="1905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3" name="Line 5"/>
            <p:cNvSpPr>
              <a:spLocks noChangeShapeType="1"/>
            </p:cNvSpPr>
            <p:nvPr/>
          </p:nvSpPr>
          <p:spPr bwMode="auto">
            <a:xfrm>
              <a:off x="2764767" y="3652850"/>
              <a:ext cx="0" cy="342900"/>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4" name="Text Box 6"/>
            <p:cNvSpPr txBox="1">
              <a:spLocks noChangeArrowheads="1"/>
            </p:cNvSpPr>
            <p:nvPr/>
          </p:nvSpPr>
          <p:spPr bwMode="auto">
            <a:xfrm>
              <a:off x="2186224" y="3942473"/>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mg</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35" name="Text Box 7"/>
            <p:cNvSpPr txBox="1">
              <a:spLocks noChangeArrowheads="1"/>
            </p:cNvSpPr>
            <p:nvPr/>
          </p:nvSpPr>
          <p:spPr bwMode="auto">
            <a:xfrm>
              <a:off x="2648186" y="2808870"/>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chemeClr val="accent3">
                      <a:lumMod val="50000"/>
                    </a:schemeClr>
                  </a:solidFill>
                  <a:effectLst/>
                  <a:latin typeface="Times New Roman" pitchFamily="18" charset="0"/>
                  <a:ea typeface="Arial" pitchFamily="34" charset="0"/>
                  <a:cs typeface="Arial" pitchFamily="34" charset="0"/>
                </a:rPr>
                <a:t>N</a:t>
              </a:r>
              <a:r>
                <a:rPr kumimoji="0" lang="en-US" altLang="he-IL" sz="1100" b="0" i="0" u="none" strike="noStrike" cap="none" normalizeH="0" baseline="-25000" dirty="0" smtClean="0">
                  <a:ln>
                    <a:noFill/>
                  </a:ln>
                  <a:solidFill>
                    <a:schemeClr val="accent3">
                      <a:lumMod val="50000"/>
                    </a:schemeClr>
                  </a:solidFill>
                  <a:effectLst/>
                  <a:latin typeface="Times New Roman" pitchFamily="18" charset="0"/>
                  <a:ea typeface="Arial" pitchFamily="34" charset="0"/>
                  <a:cs typeface="Arial" pitchFamily="34" charset="0"/>
                </a:rPr>
                <a:t>A</a:t>
              </a:r>
              <a:endParaRPr kumimoji="0" lang="he-IL" altLang="he-IL"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
          <p:nvSpPr>
            <p:cNvPr id="37" name="Text Box 2"/>
            <p:cNvSpPr txBox="1">
              <a:spLocks noChangeArrowheads="1"/>
            </p:cNvSpPr>
            <p:nvPr/>
          </p:nvSpPr>
          <p:spPr bwMode="auto">
            <a:xfrm>
              <a:off x="2790765" y="3633139"/>
              <a:ext cx="42545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2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sym typeface="Symbol" pitchFamily="18" charset="2"/>
                </a:rPr>
                <a:t></a:t>
              </a:r>
              <a:endParaRPr kumimoji="0" lang="he-IL" altLang="he-IL"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8" name="מחבר ישר 37"/>
            <p:cNvCxnSpPr/>
            <p:nvPr/>
          </p:nvCxnSpPr>
          <p:spPr>
            <a:xfrm flipH="1" flipV="1">
              <a:off x="1770473" y="3497046"/>
              <a:ext cx="185269" cy="1398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9" name="Text Box 6"/>
            <p:cNvSpPr txBox="1">
              <a:spLocks noChangeArrowheads="1"/>
            </p:cNvSpPr>
            <p:nvPr/>
          </p:nvSpPr>
          <p:spPr bwMode="auto">
            <a:xfrm>
              <a:off x="941288" y="3316233"/>
              <a:ext cx="97949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err="1" smtClean="0">
                  <a:ln>
                    <a:noFill/>
                  </a:ln>
                  <a:solidFill>
                    <a:srgbClr val="7030A0"/>
                  </a:solidFill>
                  <a:effectLst/>
                  <a:latin typeface="Times New Roman" pitchFamily="18" charset="0"/>
                  <a:ea typeface="Arial" pitchFamily="34" charset="0"/>
                  <a:cs typeface="Arial" pitchFamily="34" charset="0"/>
                </a:rPr>
                <a:t>mgcos</a:t>
              </a: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sym typeface="Symbol"/>
                </a:rPr>
                <a:t></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44" name="Line 5"/>
            <p:cNvSpPr>
              <a:spLocks noChangeShapeType="1"/>
            </p:cNvSpPr>
            <p:nvPr/>
          </p:nvSpPr>
          <p:spPr bwMode="auto">
            <a:xfrm>
              <a:off x="1945617" y="3324529"/>
              <a:ext cx="0" cy="342900"/>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45" name="Text Box 6"/>
            <p:cNvSpPr txBox="1">
              <a:spLocks noChangeArrowheads="1"/>
            </p:cNvSpPr>
            <p:nvPr/>
          </p:nvSpPr>
          <p:spPr bwMode="auto">
            <a:xfrm>
              <a:off x="1367074" y="3614152"/>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mg</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49" name="Line 5"/>
            <p:cNvSpPr>
              <a:spLocks noChangeShapeType="1"/>
            </p:cNvSpPr>
            <p:nvPr/>
          </p:nvSpPr>
          <p:spPr bwMode="auto">
            <a:xfrm flipH="1">
              <a:off x="1770473" y="3324529"/>
              <a:ext cx="184940" cy="227496"/>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5511974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המשך פתרון </a:t>
            </a:r>
            <a:r>
              <a:rPr lang="he-IL" dirty="0"/>
              <a:t>תרגיל </a:t>
            </a:r>
            <a:r>
              <a:rPr lang="he-IL" dirty="0" smtClean="0"/>
              <a:t>5</a:t>
            </a:r>
            <a:endParaRPr lang="he-IL" dirty="0"/>
          </a:p>
        </p:txBody>
      </p:sp>
      <p:sp>
        <p:nvSpPr>
          <p:cNvPr id="3" name="מציין מיקום תוכן 2"/>
          <p:cNvSpPr>
            <a:spLocks noGrp="1"/>
          </p:cNvSpPr>
          <p:nvPr>
            <p:ph idx="1"/>
          </p:nvPr>
        </p:nvSpPr>
        <p:spPr>
          <a:xfrm>
            <a:off x="539552" y="709067"/>
            <a:ext cx="8236530" cy="5752118"/>
          </a:xfrm>
        </p:spPr>
        <p:txBody>
          <a:bodyPr/>
          <a:lstStyle/>
          <a:p>
            <a:pPr marL="0" indent="0">
              <a:buNone/>
            </a:pPr>
            <a:r>
              <a:rPr lang="he-IL" dirty="0" smtClean="0"/>
              <a:t>ד. נידרש: </a:t>
            </a:r>
            <a:r>
              <a:rPr lang="en-US" dirty="0" smtClean="0">
                <a:latin typeface="Times New Roman" panose="02020603050405020304" pitchFamily="18" charset="0"/>
                <a:cs typeface="Times New Roman" panose="02020603050405020304" pitchFamily="18" charset="0"/>
              </a:rPr>
              <a:t>N</a:t>
            </a:r>
            <a:r>
              <a:rPr lang="en-US" baseline="-25000" dirty="0"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=0</a:t>
            </a:r>
            <a:endParaRPr lang="he-IL" dirty="0" smtClean="0">
              <a:latin typeface="Times New Roman" panose="02020603050405020304" pitchFamily="18" charset="0"/>
              <a:cs typeface="Times New Roman" panose="02020603050405020304" pitchFamily="18" charset="0"/>
            </a:endParaRPr>
          </a:p>
          <a:p>
            <a:pPr marL="0" indent="0">
              <a:buNone/>
            </a:pPr>
            <a:endParaRPr lang="he-IL" dirty="0">
              <a:latin typeface="Times New Roman" panose="02020603050405020304" pitchFamily="18" charset="0"/>
              <a:cs typeface="Times New Roman" panose="02020603050405020304" pitchFamily="18" charset="0"/>
            </a:endParaRPr>
          </a:p>
          <a:p>
            <a:pPr marL="0" indent="0">
              <a:buNone/>
            </a:pPr>
            <a:endParaRPr lang="he-IL" dirty="0" smtClean="0">
              <a:latin typeface="Times New Roman" panose="02020603050405020304" pitchFamily="18" charset="0"/>
              <a:cs typeface="Times New Roman" panose="02020603050405020304" pitchFamily="18" charset="0"/>
            </a:endParaRPr>
          </a:p>
          <a:p>
            <a:pPr marL="0" indent="0">
              <a:buNone/>
            </a:pPr>
            <a:endParaRPr lang="he-IL" dirty="0">
              <a:latin typeface="Times New Roman" panose="02020603050405020304" pitchFamily="18" charset="0"/>
              <a:cs typeface="Times New Roman" panose="02020603050405020304" pitchFamily="18" charset="0"/>
            </a:endParaRPr>
          </a:p>
          <a:p>
            <a:pPr marL="0" indent="0">
              <a:buNone/>
            </a:pPr>
            <a:endParaRPr lang="he-IL" dirty="0" smtClean="0">
              <a:latin typeface="Times New Roman" panose="02020603050405020304" pitchFamily="18" charset="0"/>
              <a:cs typeface="Times New Roman" panose="02020603050405020304" pitchFamily="18" charset="0"/>
            </a:endParaRPr>
          </a:p>
          <a:p>
            <a:pPr marL="0" indent="0">
              <a:buNone/>
            </a:pPr>
            <a:endParaRPr lang="he-IL" dirty="0">
              <a:latin typeface="Times New Roman" panose="02020603050405020304" pitchFamily="18" charset="0"/>
              <a:cs typeface="Times New Roman" panose="02020603050405020304" pitchFamily="18" charset="0"/>
            </a:endParaRPr>
          </a:p>
          <a:p>
            <a:pPr marL="0" indent="0">
              <a:buNone/>
            </a:pPr>
            <a:endParaRPr lang="he-IL" dirty="0" smtClean="0">
              <a:latin typeface="Times New Roman" panose="02020603050405020304" pitchFamily="18" charset="0"/>
              <a:cs typeface="Times New Roman" panose="02020603050405020304" pitchFamily="18" charset="0"/>
            </a:endParaRPr>
          </a:p>
          <a:p>
            <a:pPr marL="0" indent="0">
              <a:buNone/>
            </a:pPr>
            <a:endParaRPr lang="he-IL" dirty="0">
              <a:latin typeface="Times New Roman" panose="02020603050405020304" pitchFamily="18" charset="0"/>
              <a:cs typeface="Times New Roman" panose="02020603050405020304" pitchFamily="18" charset="0"/>
            </a:endParaRPr>
          </a:p>
          <a:p>
            <a:pPr marL="0" indent="0">
              <a:buNone/>
            </a:pPr>
            <a:endParaRPr lang="he-IL" dirty="0" smtClean="0">
              <a:latin typeface="Times New Roman" panose="02020603050405020304" pitchFamily="18" charset="0"/>
              <a:cs typeface="Times New Roman" panose="02020603050405020304" pitchFamily="18" charset="0"/>
            </a:endParaRPr>
          </a:p>
          <a:p>
            <a:pPr marL="0" indent="0">
              <a:buNone/>
            </a:pPr>
            <a:endParaRPr lang="he-IL" dirty="0">
              <a:latin typeface="Times New Roman" panose="02020603050405020304" pitchFamily="18" charset="0"/>
              <a:cs typeface="Times New Roman" panose="02020603050405020304" pitchFamily="18" charset="0"/>
            </a:endParaRPr>
          </a:p>
          <a:p>
            <a:pPr marL="0" indent="0">
              <a:buNone/>
            </a:pPr>
            <a:endParaRPr lang="he-IL" dirty="0" smtClean="0">
              <a:latin typeface="Times New Roman" panose="02020603050405020304" pitchFamily="18" charset="0"/>
              <a:cs typeface="Times New Roman" panose="02020603050405020304" pitchFamily="18" charset="0"/>
            </a:endParaRPr>
          </a:p>
          <a:p>
            <a:pPr marL="0" indent="0">
              <a:buNone/>
            </a:pPr>
            <a:endParaRPr lang="he-IL" dirty="0">
              <a:latin typeface="Times New Roman" panose="02020603050405020304" pitchFamily="18" charset="0"/>
              <a:cs typeface="Times New Roman" panose="02020603050405020304" pitchFamily="18" charset="0"/>
            </a:endParaRPr>
          </a:p>
          <a:p>
            <a:pPr marL="0" indent="0">
              <a:buNone/>
            </a:pPr>
            <a:endParaRPr lang="he-IL" dirty="0" smtClean="0">
              <a:latin typeface="Times New Roman" panose="02020603050405020304" pitchFamily="18" charset="0"/>
              <a:cs typeface="Times New Roman" panose="02020603050405020304" pitchFamily="18" charset="0"/>
            </a:endParaRPr>
          </a:p>
          <a:p>
            <a:pPr marL="0" indent="0">
              <a:buNone/>
            </a:pPr>
            <a:endParaRPr lang="he-IL" dirty="0">
              <a:latin typeface="Times New Roman" panose="02020603050405020304" pitchFamily="18" charset="0"/>
              <a:cs typeface="Times New Roman" panose="02020603050405020304" pitchFamily="18" charset="0"/>
            </a:endParaRPr>
          </a:p>
          <a:p>
            <a:pPr marL="0" indent="0">
              <a:buNone/>
            </a:pPr>
            <a:endParaRPr lang="he-IL" dirty="0" smtClean="0">
              <a:latin typeface="Times New Roman" panose="02020603050405020304" pitchFamily="18" charset="0"/>
              <a:cs typeface="Times New Roman" panose="02020603050405020304" pitchFamily="18" charset="0"/>
            </a:endParaRPr>
          </a:p>
          <a:p>
            <a:pPr marL="0" indent="0">
              <a:buNone/>
            </a:pPr>
            <a:endParaRPr lang="he-IL" dirty="0">
              <a:latin typeface="Times New Roman" panose="02020603050405020304" pitchFamily="18" charset="0"/>
              <a:cs typeface="Times New Roman" panose="02020603050405020304" pitchFamily="18" charset="0"/>
            </a:endParaRPr>
          </a:p>
          <a:p>
            <a:pPr marL="0" indent="0">
              <a:buNone/>
            </a:pPr>
            <a:endParaRPr lang="he-IL" dirty="0" smtClean="0">
              <a:latin typeface="Times New Roman" panose="02020603050405020304" pitchFamily="18" charset="0"/>
              <a:cs typeface="Times New Roman" panose="02020603050405020304" pitchFamily="18" charset="0"/>
            </a:endParaRPr>
          </a:p>
          <a:p>
            <a:pPr marL="0" indent="0">
              <a:buNone/>
            </a:pPr>
            <a:r>
              <a:rPr lang="he-IL"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3"/>
              </a:rPr>
              <a:t>https://www.youtube.com/watch?feature=player_detailpage&amp;v=X9Tpo9B4EME</a:t>
            </a:r>
            <a:endParaRPr lang="he-IL"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hlinkClick r:id="rId4"/>
              </a:rPr>
              <a:t>https://www.youtube.com/watch?feature=player_detailpage&amp;v=xlE0NBSv1kE</a:t>
            </a:r>
            <a:endParaRPr lang="he-IL" dirty="0">
              <a:latin typeface="Times New Roman" panose="02020603050405020304" pitchFamily="18" charset="0"/>
              <a:cs typeface="Times New Roman" panose="02020603050405020304" pitchFamily="18" charset="0"/>
            </a:endParaRPr>
          </a:p>
          <a:p>
            <a:pPr marL="0" indent="0">
              <a:buNone/>
            </a:pPr>
            <a:endParaRPr lang="he-IL" dirty="0" smtClean="0">
              <a:latin typeface="Times New Roman" panose="02020603050405020304" pitchFamily="18" charset="0"/>
              <a:cs typeface="Times New Roman" panose="02020603050405020304" pitchFamily="18" charset="0"/>
            </a:endParaRPr>
          </a:p>
          <a:p>
            <a:pPr marL="0" indent="0">
              <a:buNone/>
            </a:pPr>
            <a:endParaRPr lang="he-IL" dirty="0">
              <a:latin typeface="Times New Roman" panose="02020603050405020304" pitchFamily="18" charset="0"/>
              <a:cs typeface="Times New Roman" panose="02020603050405020304" pitchFamily="18" charset="0"/>
            </a:endParaRPr>
          </a:p>
          <a:p>
            <a:pPr marL="0" indent="0">
              <a:buNone/>
            </a:pPr>
            <a:endParaRPr lang="he-IL" dirty="0" smtClean="0">
              <a:latin typeface="Times New Roman" panose="02020603050405020304" pitchFamily="18" charset="0"/>
              <a:cs typeface="Times New Roman" panose="02020603050405020304" pitchFamily="18" charset="0"/>
            </a:endParaRPr>
          </a:p>
          <a:p>
            <a:pPr marL="0" indent="0">
              <a:buNone/>
            </a:pPr>
            <a:endParaRPr lang="he-IL" dirty="0">
              <a:latin typeface="Times New Roman" panose="02020603050405020304" pitchFamily="18" charset="0"/>
              <a:cs typeface="Times New Roman" panose="02020603050405020304" pitchFamily="18" charset="0"/>
            </a:endParaRPr>
          </a:p>
          <a:p>
            <a:pPr marL="0" indent="0">
              <a:buNone/>
            </a:pPr>
            <a:endParaRPr lang="he-IL" dirty="0" smtClean="0">
              <a:latin typeface="Times New Roman" panose="02020603050405020304" pitchFamily="18" charset="0"/>
              <a:cs typeface="Times New Roman" panose="02020603050405020304" pitchFamily="18" charset="0"/>
            </a:endParaRPr>
          </a:p>
          <a:p>
            <a:pPr marL="0" indent="0">
              <a:buNone/>
            </a:pPr>
            <a:endParaRPr lang="he-IL" dirty="0">
              <a:latin typeface="Times New Roman" panose="02020603050405020304" pitchFamily="18" charset="0"/>
              <a:cs typeface="Times New Roman" panose="02020603050405020304" pitchFamily="18" charset="0"/>
            </a:endParaRPr>
          </a:p>
          <a:p>
            <a:pPr marL="0" indent="0">
              <a:buNone/>
            </a:pPr>
            <a:endParaRPr lang="he-IL" dirty="0" smtClean="0">
              <a:latin typeface="Times New Roman" panose="02020603050405020304" pitchFamily="18" charset="0"/>
              <a:cs typeface="Times New Roman" panose="02020603050405020304" pitchFamily="18" charset="0"/>
            </a:endParaRPr>
          </a:p>
          <a:p>
            <a:pPr marL="0" indent="0">
              <a:buNone/>
            </a:pPr>
            <a:endParaRPr lang="he-IL" dirty="0">
              <a:latin typeface="Times New Roman" panose="02020603050405020304" pitchFamily="18" charset="0"/>
              <a:cs typeface="Times New Roman" panose="02020603050405020304" pitchFamily="18" charset="0"/>
            </a:endParaRPr>
          </a:p>
          <a:p>
            <a:pPr marL="0" indent="0">
              <a:buNone/>
            </a:pPr>
            <a:endParaRPr lang="he-IL" dirty="0" smtClean="0">
              <a:latin typeface="Times New Roman" panose="02020603050405020304" pitchFamily="18" charset="0"/>
              <a:cs typeface="Times New Roman" panose="02020603050405020304" pitchFamily="18" charset="0"/>
            </a:endParaRPr>
          </a:p>
          <a:p>
            <a:pPr marL="0" indent="0">
              <a:buNone/>
            </a:pPr>
            <a:endParaRPr lang="he-IL" dirty="0">
              <a:latin typeface="Times New Roman" panose="02020603050405020304" pitchFamily="18" charset="0"/>
              <a:cs typeface="Times New Roman" panose="02020603050405020304" pitchFamily="18" charset="0"/>
            </a:endParaRPr>
          </a:p>
          <a:p>
            <a:pPr marL="0" indent="0">
              <a:buNone/>
            </a:pPr>
            <a:endParaRPr lang="he-IL" dirty="0" smtClean="0">
              <a:latin typeface="Times New Roman" panose="02020603050405020304" pitchFamily="18" charset="0"/>
              <a:cs typeface="Times New Roman" panose="02020603050405020304" pitchFamily="18" charset="0"/>
            </a:endParaRPr>
          </a:p>
          <a:p>
            <a:pPr marL="0" indent="0">
              <a:buNone/>
            </a:pPr>
            <a:endParaRPr lang="he-IL" dirty="0">
              <a:latin typeface="Times New Roman" panose="02020603050405020304" pitchFamily="18" charset="0"/>
              <a:cs typeface="Times New Roman" panose="02020603050405020304" pitchFamily="18" charset="0"/>
            </a:endParaRPr>
          </a:p>
          <a:p>
            <a:pPr marL="0" indent="0">
              <a:buNone/>
            </a:pPr>
            <a:endParaRPr lang="he-IL" dirty="0" smtClean="0">
              <a:latin typeface="Times New Roman" panose="02020603050405020304" pitchFamily="18" charset="0"/>
              <a:cs typeface="Times New Roman" panose="02020603050405020304" pitchFamily="18" charset="0"/>
            </a:endParaRPr>
          </a:p>
          <a:p>
            <a:pPr marL="0" indent="0">
              <a:buNone/>
            </a:pPr>
            <a:endParaRPr lang="he-IL" dirty="0">
              <a:latin typeface="Times New Roman" panose="02020603050405020304" pitchFamily="18" charset="0"/>
              <a:cs typeface="Times New Roman" panose="02020603050405020304" pitchFamily="18" charset="0"/>
            </a:endParaRPr>
          </a:p>
          <a:p>
            <a:pPr marL="0" indent="0">
              <a:buNone/>
            </a:pPr>
            <a:endParaRPr lang="he-IL" dirty="0">
              <a:latin typeface="Times New Roman" panose="02020603050405020304" pitchFamily="18" charset="0"/>
              <a:cs typeface="Times New Roman" panose="02020603050405020304" pitchFamily="18" charset="0"/>
            </a:endParaRPr>
          </a:p>
        </p:txBody>
      </p:sp>
      <p:grpSp>
        <p:nvGrpSpPr>
          <p:cNvPr id="4" name="קבוצה 3"/>
          <p:cNvGrpSpPr/>
          <p:nvPr/>
        </p:nvGrpSpPr>
        <p:grpSpPr>
          <a:xfrm>
            <a:off x="1110541" y="1346325"/>
            <a:ext cx="3477705" cy="3459086"/>
            <a:chOff x="941288" y="826287"/>
            <a:chExt cx="3477705" cy="3459086"/>
          </a:xfrm>
        </p:grpSpPr>
        <p:grpSp>
          <p:nvGrpSpPr>
            <p:cNvPr id="5" name="קבוצה 4"/>
            <p:cNvGrpSpPr/>
            <p:nvPr/>
          </p:nvGrpSpPr>
          <p:grpSpPr>
            <a:xfrm>
              <a:off x="1500424" y="826287"/>
              <a:ext cx="2918569" cy="3144838"/>
              <a:chOff x="3505200" y="1084262"/>
              <a:chExt cx="2918569" cy="3144838"/>
            </a:xfrm>
          </p:grpSpPr>
          <p:pic>
            <p:nvPicPr>
              <p:cNvPr id="22" name="Picture 47" descr="C:\Users\Dani\AppData\Local\Microsoft\Windows\Temporary Internet Files\Content.IE5\JAZZ9WVD\MC900337872[1].wmf"/>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rot="10800000" flipH="1">
                <a:off x="4381500" y="1280692"/>
                <a:ext cx="1000125" cy="309840"/>
              </a:xfrm>
              <a:prstGeom prst="rect">
                <a:avLst/>
              </a:prstGeom>
              <a:noFill/>
            </p:spPr>
          </p:pic>
          <p:sp>
            <p:nvSpPr>
              <p:cNvPr id="23" name="אליפסה 22"/>
              <p:cNvSpPr/>
              <p:nvPr/>
            </p:nvSpPr>
            <p:spPr>
              <a:xfrm>
                <a:off x="3505200" y="1352550"/>
                <a:ext cx="2520000" cy="2520000"/>
              </a:xfrm>
              <a:prstGeom prst="ellipse">
                <a:avLst/>
              </a:prstGeom>
              <a:noFill/>
              <a:ln>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4" name="Picture 47" descr="C:\Users\Dani\AppData\Local\Microsoft\Windows\Temporary Internet Files\Content.IE5\JAZZ9WVD\MC900337872[1].wmf"/>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rot="10800000" flipV="1">
                <a:off x="4029074" y="3505200"/>
                <a:ext cx="1095375" cy="499642"/>
              </a:xfrm>
              <a:prstGeom prst="rect">
                <a:avLst/>
              </a:prstGeom>
              <a:noFill/>
            </p:spPr>
          </p:pic>
          <p:pic>
            <p:nvPicPr>
              <p:cNvPr id="25" name="Picture 47" descr="C:\Users\Dani\AppData\Local\Microsoft\Windows\Temporary Internet Files\Content.IE5\JAZZ9WVD\MC900337872[1].wmf"/>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rot="5400000" flipV="1">
                <a:off x="5400675" y="2638426"/>
                <a:ext cx="1095375" cy="499642"/>
              </a:xfrm>
              <a:prstGeom prst="rect">
                <a:avLst/>
              </a:prstGeom>
              <a:noFill/>
            </p:spPr>
          </p:pic>
          <p:cxnSp>
            <p:nvCxnSpPr>
              <p:cNvPr id="26" name="מחבר ישר 25"/>
              <p:cNvCxnSpPr/>
              <p:nvPr/>
            </p:nvCxnSpPr>
            <p:spPr>
              <a:xfrm>
                <a:off x="3575588" y="2663082"/>
                <a:ext cx="2466975" cy="0"/>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מחבר ישר 26"/>
              <p:cNvCxnSpPr/>
              <p:nvPr/>
            </p:nvCxnSpPr>
            <p:spPr>
              <a:xfrm flipV="1">
                <a:off x="4762500" y="1333500"/>
                <a:ext cx="9525" cy="2543175"/>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מחבר ישר 27"/>
              <p:cNvCxnSpPr>
                <a:endCxn id="23" idx="7"/>
              </p:cNvCxnSpPr>
              <p:nvPr/>
            </p:nvCxnSpPr>
            <p:spPr>
              <a:xfrm flipV="1">
                <a:off x="3652421" y="1721595"/>
                <a:ext cx="2003734" cy="2203809"/>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Text Box 2"/>
              <p:cNvSpPr txBox="1">
                <a:spLocks noChangeArrowheads="1"/>
              </p:cNvSpPr>
              <p:nvPr/>
            </p:nvSpPr>
            <p:spPr bwMode="auto">
              <a:xfrm>
                <a:off x="4304702" y="2953494"/>
                <a:ext cx="61019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6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sym typeface="Symbol" pitchFamily="18" charset="2"/>
                  </a:rPr>
                  <a:t>60°</a:t>
                </a:r>
                <a:endParaRPr kumimoji="0" lang="he-IL" altLang="he-I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Text Box 8"/>
              <p:cNvSpPr txBox="1">
                <a:spLocks noChangeArrowheads="1"/>
              </p:cNvSpPr>
              <p:nvPr/>
            </p:nvSpPr>
            <p:spPr bwMode="auto">
              <a:xfrm>
                <a:off x="3775249" y="3238295"/>
                <a:ext cx="303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D</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Text Box 10"/>
              <p:cNvSpPr txBox="1">
                <a:spLocks noChangeArrowheads="1"/>
              </p:cNvSpPr>
              <p:nvPr/>
            </p:nvSpPr>
            <p:spPr bwMode="auto">
              <a:xfrm>
                <a:off x="4496539" y="3962400"/>
                <a:ext cx="303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A</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Text Box 11"/>
              <p:cNvSpPr txBox="1">
                <a:spLocks noChangeArrowheads="1"/>
              </p:cNvSpPr>
              <p:nvPr/>
            </p:nvSpPr>
            <p:spPr bwMode="auto">
              <a:xfrm>
                <a:off x="6120556" y="2622600"/>
                <a:ext cx="303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B</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Text Box 12"/>
              <p:cNvSpPr txBox="1">
                <a:spLocks noChangeArrowheads="1"/>
              </p:cNvSpPr>
              <p:nvPr/>
            </p:nvSpPr>
            <p:spPr bwMode="auto">
              <a:xfrm>
                <a:off x="4617937" y="1084262"/>
                <a:ext cx="30321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C</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 name="Line 4"/>
            <p:cNvSpPr>
              <a:spLocks noChangeShapeType="1"/>
            </p:cNvSpPr>
            <p:nvPr/>
          </p:nvSpPr>
          <p:spPr bwMode="auto">
            <a:xfrm flipH="1">
              <a:off x="3448354" y="2407388"/>
              <a:ext cx="590503" cy="3684"/>
            </a:xfrm>
            <a:prstGeom prst="line">
              <a:avLst/>
            </a:prstGeom>
            <a:noFill/>
            <a:ln w="1905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7" name="Text Box 7"/>
            <p:cNvSpPr txBox="1">
              <a:spLocks noChangeArrowheads="1"/>
            </p:cNvSpPr>
            <p:nvPr/>
          </p:nvSpPr>
          <p:spPr bwMode="auto">
            <a:xfrm>
              <a:off x="3138643" y="2383124"/>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chemeClr val="accent3">
                      <a:lumMod val="50000"/>
                    </a:schemeClr>
                  </a:solidFill>
                  <a:effectLst/>
                  <a:latin typeface="Times New Roman" pitchFamily="18" charset="0"/>
                  <a:ea typeface="Arial" pitchFamily="34" charset="0"/>
                  <a:cs typeface="Arial" pitchFamily="34" charset="0"/>
                </a:rPr>
                <a:t>N</a:t>
              </a:r>
              <a:r>
                <a:rPr kumimoji="0" lang="en-US" altLang="he-IL" sz="1100" b="0" i="0" u="none" strike="noStrike" cap="none" normalizeH="0" baseline="-25000" dirty="0" smtClean="0">
                  <a:ln>
                    <a:noFill/>
                  </a:ln>
                  <a:solidFill>
                    <a:schemeClr val="accent3">
                      <a:lumMod val="50000"/>
                    </a:schemeClr>
                  </a:solidFill>
                  <a:effectLst/>
                  <a:latin typeface="Times New Roman" pitchFamily="18" charset="0"/>
                  <a:ea typeface="Arial" pitchFamily="34" charset="0"/>
                  <a:cs typeface="Arial" pitchFamily="34" charset="0"/>
                </a:rPr>
                <a:t>B</a:t>
              </a:r>
              <a:endParaRPr kumimoji="0" lang="he-IL" altLang="he-IL"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
          <p:nvSpPr>
            <p:cNvPr id="9" name="Text Box 7"/>
            <p:cNvSpPr txBox="1">
              <a:spLocks noChangeArrowheads="1"/>
            </p:cNvSpPr>
            <p:nvPr/>
          </p:nvSpPr>
          <p:spPr bwMode="auto">
            <a:xfrm>
              <a:off x="2709327" y="1204390"/>
              <a:ext cx="506889" cy="29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chemeClr val="accent3">
                      <a:lumMod val="50000"/>
                    </a:schemeClr>
                  </a:solidFill>
                  <a:effectLst/>
                  <a:latin typeface="Times New Roman" pitchFamily="18" charset="0"/>
                  <a:ea typeface="Arial" pitchFamily="34" charset="0"/>
                  <a:cs typeface="Arial" pitchFamily="34" charset="0"/>
                </a:rPr>
                <a:t>N</a:t>
              </a:r>
              <a:r>
                <a:rPr kumimoji="0" lang="en-US" altLang="he-IL" sz="1100" b="0" i="0" u="none" strike="noStrike" cap="none" normalizeH="0" baseline="-25000" dirty="0" smtClean="0">
                  <a:ln>
                    <a:noFill/>
                  </a:ln>
                  <a:solidFill>
                    <a:schemeClr val="accent3">
                      <a:lumMod val="50000"/>
                    </a:schemeClr>
                  </a:solidFill>
                  <a:effectLst/>
                  <a:latin typeface="Times New Roman" pitchFamily="18" charset="0"/>
                  <a:ea typeface="Arial" pitchFamily="34" charset="0"/>
                  <a:cs typeface="Arial" pitchFamily="34" charset="0"/>
                </a:rPr>
                <a:t>C</a:t>
              </a:r>
              <a:r>
                <a:rPr kumimoji="0" lang="en-US" altLang="he-IL" sz="1100" b="0" i="0" u="none" strike="noStrike" cap="none" normalizeH="0" dirty="0" smtClean="0">
                  <a:ln>
                    <a:noFill/>
                  </a:ln>
                  <a:solidFill>
                    <a:schemeClr val="accent3">
                      <a:lumMod val="50000"/>
                    </a:schemeClr>
                  </a:solidFill>
                  <a:effectLst/>
                  <a:latin typeface="Times New Roman" pitchFamily="18" charset="0"/>
                  <a:ea typeface="Arial" pitchFamily="34" charset="0"/>
                  <a:cs typeface="Arial" pitchFamily="34" charset="0"/>
                </a:rPr>
                <a:t>=0</a:t>
              </a:r>
              <a:endParaRPr kumimoji="0" lang="he-IL" altLang="he-IL" sz="1800" b="0" i="0" u="none" strike="noStrike" cap="none" normalizeH="0" dirty="0" smtClean="0">
                <a:ln>
                  <a:noFill/>
                </a:ln>
                <a:solidFill>
                  <a:schemeClr val="accent3">
                    <a:lumMod val="50000"/>
                  </a:schemeClr>
                </a:solidFill>
                <a:effectLst/>
                <a:latin typeface="Arial" pitchFamily="34" charset="0"/>
                <a:cs typeface="Arial" pitchFamily="34" charset="0"/>
              </a:endParaRPr>
            </a:p>
          </p:txBody>
        </p:sp>
        <p:sp>
          <p:nvSpPr>
            <p:cNvPr id="10" name="Line 5"/>
            <p:cNvSpPr>
              <a:spLocks noChangeShapeType="1"/>
            </p:cNvSpPr>
            <p:nvPr/>
          </p:nvSpPr>
          <p:spPr bwMode="auto">
            <a:xfrm>
              <a:off x="2776621" y="1120720"/>
              <a:ext cx="0" cy="342900"/>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1" name="Text Box 6"/>
            <p:cNvSpPr txBox="1">
              <a:spLocks noChangeArrowheads="1"/>
            </p:cNvSpPr>
            <p:nvPr/>
          </p:nvSpPr>
          <p:spPr bwMode="auto">
            <a:xfrm>
              <a:off x="2528150" y="1359916"/>
              <a:ext cx="49694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mg</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12" name="Line 4"/>
            <p:cNvSpPr>
              <a:spLocks noChangeShapeType="1"/>
            </p:cNvSpPr>
            <p:nvPr/>
          </p:nvSpPr>
          <p:spPr bwMode="auto">
            <a:xfrm flipV="1">
              <a:off x="2769660" y="2852750"/>
              <a:ext cx="0" cy="800100"/>
            </a:xfrm>
            <a:prstGeom prst="line">
              <a:avLst/>
            </a:prstGeom>
            <a:noFill/>
            <a:ln w="1905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 name="Line 5"/>
            <p:cNvSpPr>
              <a:spLocks noChangeShapeType="1"/>
            </p:cNvSpPr>
            <p:nvPr/>
          </p:nvSpPr>
          <p:spPr bwMode="auto">
            <a:xfrm>
              <a:off x="2764767" y="3652850"/>
              <a:ext cx="0" cy="342900"/>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4" name="Text Box 6"/>
            <p:cNvSpPr txBox="1">
              <a:spLocks noChangeArrowheads="1"/>
            </p:cNvSpPr>
            <p:nvPr/>
          </p:nvSpPr>
          <p:spPr bwMode="auto">
            <a:xfrm>
              <a:off x="2186224" y="3942473"/>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mg</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15" name="Text Box 7"/>
            <p:cNvSpPr txBox="1">
              <a:spLocks noChangeArrowheads="1"/>
            </p:cNvSpPr>
            <p:nvPr/>
          </p:nvSpPr>
          <p:spPr bwMode="auto">
            <a:xfrm>
              <a:off x="2648186" y="2808870"/>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altLang="he-IL" sz="1100" b="0" i="0" u="none" strike="noStrike" cap="none" normalizeH="0" baseline="0" dirty="0" smtClean="0">
                  <a:ln>
                    <a:noFill/>
                  </a:ln>
                  <a:solidFill>
                    <a:schemeClr val="accent3">
                      <a:lumMod val="50000"/>
                    </a:schemeClr>
                  </a:solidFill>
                  <a:effectLst/>
                  <a:latin typeface="Times New Roman" pitchFamily="18" charset="0"/>
                  <a:ea typeface="Arial" pitchFamily="34" charset="0"/>
                  <a:cs typeface="Arial" pitchFamily="34" charset="0"/>
                </a:rPr>
                <a:t>N</a:t>
              </a:r>
              <a:r>
                <a:rPr kumimoji="0" lang="en-US" altLang="he-IL" sz="1100" b="0" i="0" u="none" strike="noStrike" cap="none" normalizeH="0" baseline="-25000" dirty="0" smtClean="0">
                  <a:ln>
                    <a:noFill/>
                  </a:ln>
                  <a:solidFill>
                    <a:schemeClr val="accent3">
                      <a:lumMod val="50000"/>
                    </a:schemeClr>
                  </a:solidFill>
                  <a:effectLst/>
                  <a:latin typeface="Times New Roman" pitchFamily="18" charset="0"/>
                  <a:ea typeface="Arial" pitchFamily="34" charset="0"/>
                  <a:cs typeface="Arial" pitchFamily="34" charset="0"/>
                </a:rPr>
                <a:t>A</a:t>
              </a:r>
              <a:endParaRPr kumimoji="0" lang="he-IL" altLang="he-IL"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
          <p:nvSpPr>
            <p:cNvPr id="16" name="Text Box 2"/>
            <p:cNvSpPr txBox="1">
              <a:spLocks noChangeArrowheads="1"/>
            </p:cNvSpPr>
            <p:nvPr/>
          </p:nvSpPr>
          <p:spPr bwMode="auto">
            <a:xfrm>
              <a:off x="2790765" y="3633139"/>
              <a:ext cx="42545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he-IL" sz="12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sym typeface="Symbol" pitchFamily="18" charset="2"/>
                </a:rPr>
                <a:t></a:t>
              </a:r>
              <a:endParaRPr kumimoji="0" lang="he-IL" altLang="he-IL"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7" name="מחבר ישר 16"/>
            <p:cNvCxnSpPr/>
            <p:nvPr/>
          </p:nvCxnSpPr>
          <p:spPr>
            <a:xfrm flipH="1" flipV="1">
              <a:off x="1770473" y="3497046"/>
              <a:ext cx="185269" cy="1398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Text Box 6"/>
            <p:cNvSpPr txBox="1">
              <a:spLocks noChangeArrowheads="1"/>
            </p:cNvSpPr>
            <p:nvPr/>
          </p:nvSpPr>
          <p:spPr bwMode="auto">
            <a:xfrm>
              <a:off x="941288" y="3316233"/>
              <a:ext cx="97949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err="1" smtClean="0">
                  <a:ln>
                    <a:noFill/>
                  </a:ln>
                  <a:solidFill>
                    <a:srgbClr val="7030A0"/>
                  </a:solidFill>
                  <a:effectLst/>
                  <a:latin typeface="Times New Roman" pitchFamily="18" charset="0"/>
                  <a:ea typeface="Arial" pitchFamily="34" charset="0"/>
                  <a:cs typeface="Arial" pitchFamily="34" charset="0"/>
                </a:rPr>
                <a:t>mgcos</a:t>
              </a: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sym typeface="Symbol"/>
                </a:rPr>
                <a:t></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19" name="Line 5"/>
            <p:cNvSpPr>
              <a:spLocks noChangeShapeType="1"/>
            </p:cNvSpPr>
            <p:nvPr/>
          </p:nvSpPr>
          <p:spPr bwMode="auto">
            <a:xfrm>
              <a:off x="1945617" y="3324529"/>
              <a:ext cx="0" cy="342900"/>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0" name="Text Box 6"/>
            <p:cNvSpPr txBox="1">
              <a:spLocks noChangeArrowheads="1"/>
            </p:cNvSpPr>
            <p:nvPr/>
          </p:nvSpPr>
          <p:spPr bwMode="auto">
            <a:xfrm>
              <a:off x="1367074" y="3614152"/>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altLang="he-IL" sz="1400" b="0" i="0" u="none" strike="noStrike" cap="none" normalizeH="0" baseline="0" dirty="0" smtClean="0">
                  <a:ln>
                    <a:noFill/>
                  </a:ln>
                  <a:solidFill>
                    <a:srgbClr val="7030A0"/>
                  </a:solidFill>
                  <a:effectLst/>
                  <a:latin typeface="Times New Roman" pitchFamily="18" charset="0"/>
                  <a:ea typeface="Arial" pitchFamily="34" charset="0"/>
                  <a:cs typeface="Arial" pitchFamily="34" charset="0"/>
                </a:rPr>
                <a:t>mg</a:t>
              </a:r>
              <a:endParaRPr kumimoji="0" lang="he-IL" altLang="he-IL"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21" name="Line 5"/>
            <p:cNvSpPr>
              <a:spLocks noChangeShapeType="1"/>
            </p:cNvSpPr>
            <p:nvPr/>
          </p:nvSpPr>
          <p:spPr bwMode="auto">
            <a:xfrm flipH="1">
              <a:off x="1770473" y="3324529"/>
              <a:ext cx="184940" cy="227496"/>
            </a:xfrm>
            <a:prstGeom prst="line">
              <a:avLst/>
            </a:prstGeom>
            <a:noFill/>
            <a:ln w="19050">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graphicFrame>
        <p:nvGraphicFramePr>
          <p:cNvPr id="34" name="אובייקט 33"/>
          <p:cNvGraphicFramePr>
            <a:graphicFrameLocks noChangeAspect="1"/>
          </p:cNvGraphicFramePr>
          <p:nvPr>
            <p:extLst/>
          </p:nvPr>
        </p:nvGraphicFramePr>
        <p:xfrm>
          <a:off x="5366440" y="1145298"/>
          <a:ext cx="2790825" cy="2005012"/>
        </p:xfrm>
        <a:graphic>
          <a:graphicData uri="http://schemas.openxmlformats.org/presentationml/2006/ole">
            <mc:AlternateContent xmlns:mc="http://schemas.openxmlformats.org/markup-compatibility/2006">
              <mc:Choice xmlns:v="urn:schemas-microsoft-com:vml" Requires="v">
                <p:oleObj spid="_x0000_s10242" name="משוואה" r:id="rId6" imgW="1866600" imgH="1346040" progId="Equation.3">
                  <p:embed/>
                </p:oleObj>
              </mc:Choice>
              <mc:Fallback>
                <p:oleObj name="משוואה" r:id="rId6" imgW="1866600" imgH="1346040" progId="Equation.3">
                  <p:embed/>
                  <p:pic>
                    <p:nvPicPr>
                      <p:cNvPr id="0" name=""/>
                      <p:cNvPicPr>
                        <a:picLocks noChangeAspect="1" noChangeArrowheads="1"/>
                      </p:cNvPicPr>
                      <p:nvPr/>
                    </p:nvPicPr>
                    <p:blipFill>
                      <a:blip r:embed="rId7"/>
                      <a:srcRect/>
                      <a:stretch>
                        <a:fillRect/>
                      </a:stretch>
                    </p:blipFill>
                    <p:spPr bwMode="auto">
                      <a:xfrm>
                        <a:off x="5366440" y="1145298"/>
                        <a:ext cx="2790825"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אובייקט 34"/>
          <p:cNvGraphicFramePr>
            <a:graphicFrameLocks noChangeAspect="1"/>
          </p:cNvGraphicFramePr>
          <p:nvPr>
            <p:extLst/>
          </p:nvPr>
        </p:nvGraphicFramePr>
        <p:xfrm>
          <a:off x="5336757" y="3687046"/>
          <a:ext cx="1041400" cy="298450"/>
        </p:xfrm>
        <a:graphic>
          <a:graphicData uri="http://schemas.openxmlformats.org/presentationml/2006/ole">
            <mc:AlternateContent xmlns:mc="http://schemas.openxmlformats.org/markup-compatibility/2006">
              <mc:Choice xmlns:v="urn:schemas-microsoft-com:vml" Requires="v">
                <p:oleObj spid="_x0000_s10243" name="משוואה" r:id="rId8" imgW="748975" imgH="215806" progId="Equation.3">
                  <p:embed/>
                </p:oleObj>
              </mc:Choice>
              <mc:Fallback>
                <p:oleObj name="משוואה" r:id="rId8" imgW="748975" imgH="215806"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6757" y="3687046"/>
                        <a:ext cx="10414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אובייקט 35"/>
          <p:cNvGraphicFramePr>
            <a:graphicFrameLocks noChangeAspect="1"/>
          </p:cNvGraphicFramePr>
          <p:nvPr>
            <p:extLst/>
          </p:nvPr>
        </p:nvGraphicFramePr>
        <p:xfrm>
          <a:off x="5340052" y="4024652"/>
          <a:ext cx="1466850" cy="561975"/>
        </p:xfrm>
        <a:graphic>
          <a:graphicData uri="http://schemas.openxmlformats.org/presentationml/2006/ole">
            <mc:AlternateContent xmlns:mc="http://schemas.openxmlformats.org/markup-compatibility/2006">
              <mc:Choice xmlns:v="urn:schemas-microsoft-com:vml" Requires="v">
                <p:oleObj spid="_x0000_s10244" name="משוואה" r:id="rId10" imgW="1117440" imgH="431640" progId="Equation.3">
                  <p:embed/>
                </p:oleObj>
              </mc:Choice>
              <mc:Fallback>
                <p:oleObj name="משוואה" r:id="rId10" imgW="1117440" imgH="431640" progId="Equation.3">
                  <p:embed/>
                  <p:pic>
                    <p:nvPicPr>
                      <p:cNvPr id="0" name=""/>
                      <p:cNvPicPr>
                        <a:picLocks noChangeAspect="1" noChangeArrowheads="1"/>
                      </p:cNvPicPr>
                      <p:nvPr/>
                    </p:nvPicPr>
                    <p:blipFill>
                      <a:blip r:embed="rId11"/>
                      <a:srcRect/>
                      <a:stretch>
                        <a:fillRect/>
                      </a:stretch>
                    </p:blipFill>
                    <p:spPr bwMode="auto">
                      <a:xfrm>
                        <a:off x="5340052" y="4024652"/>
                        <a:ext cx="14668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אובייקט 36"/>
          <p:cNvGraphicFramePr>
            <a:graphicFrameLocks noChangeAspect="1"/>
          </p:cNvGraphicFramePr>
          <p:nvPr>
            <p:extLst/>
          </p:nvPr>
        </p:nvGraphicFramePr>
        <p:xfrm>
          <a:off x="5250103" y="4633961"/>
          <a:ext cx="1984375" cy="841375"/>
        </p:xfrm>
        <a:graphic>
          <a:graphicData uri="http://schemas.openxmlformats.org/presentationml/2006/ole">
            <mc:AlternateContent xmlns:mc="http://schemas.openxmlformats.org/markup-compatibility/2006">
              <mc:Choice xmlns:v="urn:schemas-microsoft-com:vml" Requires="v">
                <p:oleObj spid="_x0000_s10245" name="משוואה" r:id="rId12" imgW="1511280" imgH="647640" progId="Equation.3">
                  <p:embed/>
                </p:oleObj>
              </mc:Choice>
              <mc:Fallback>
                <p:oleObj name="משוואה" r:id="rId12" imgW="1511280" imgH="647640" progId="Equation.3">
                  <p:embed/>
                  <p:pic>
                    <p:nvPicPr>
                      <p:cNvPr id="0" name=""/>
                      <p:cNvPicPr>
                        <a:picLocks noChangeAspect="1" noChangeArrowheads="1"/>
                      </p:cNvPicPr>
                      <p:nvPr/>
                    </p:nvPicPr>
                    <p:blipFill>
                      <a:blip r:embed="rId13"/>
                      <a:srcRect/>
                      <a:stretch>
                        <a:fillRect/>
                      </a:stretch>
                    </p:blipFill>
                    <p:spPr bwMode="auto">
                      <a:xfrm>
                        <a:off x="5250103" y="4633961"/>
                        <a:ext cx="1984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1046928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6 </a:t>
            </a:r>
            <a:endParaRPr lang="he-IL" dirty="0">
              <a:solidFill>
                <a:srgbClr val="FF0000"/>
              </a:solidFill>
            </a:endParaRPr>
          </a:p>
        </p:txBody>
      </p:sp>
      <p:sp>
        <p:nvSpPr>
          <p:cNvPr id="3" name="מציין מיקום תוכן 2"/>
          <p:cNvSpPr>
            <a:spLocks noGrp="1"/>
          </p:cNvSpPr>
          <p:nvPr>
            <p:ph idx="1"/>
          </p:nvPr>
        </p:nvSpPr>
        <p:spPr>
          <a:xfrm>
            <a:off x="539552" y="709067"/>
            <a:ext cx="8236530" cy="5929858"/>
          </a:xfrm>
        </p:spPr>
        <p:txBody>
          <a:bodyPr/>
          <a:lstStyle/>
          <a:p>
            <a:pPr marL="0">
              <a:lnSpc>
                <a:spcPct val="150000"/>
              </a:lnSpc>
              <a:spcBef>
                <a:spcPts val="0"/>
              </a:spcBef>
              <a:buNone/>
            </a:pPr>
            <a:r>
              <a:rPr lang="he-IL" dirty="0" smtClean="0"/>
              <a:t>גוף קטן שמסתו </a:t>
            </a:r>
            <a:r>
              <a:rPr lang="en-US" dirty="0" smtClean="0"/>
              <a:t>m</a:t>
            </a:r>
            <a:r>
              <a:rPr lang="he-IL" dirty="0" smtClean="0"/>
              <a:t> מחליק בלי חיכוך על גבי מסילה </a:t>
            </a:r>
            <a:r>
              <a:rPr lang="en-US" dirty="0" smtClean="0"/>
              <a:t>ABCD</a:t>
            </a:r>
            <a:r>
              <a:rPr lang="he-IL" dirty="0" smtClean="0"/>
              <a:t>. המסילה מסתיימת בקטע מעגלי זקוף שרדיוסו </a:t>
            </a:r>
            <a:r>
              <a:rPr lang="en-US" dirty="0" smtClean="0"/>
              <a:t>R</a:t>
            </a:r>
            <a:r>
              <a:rPr lang="he-IL" dirty="0" smtClean="0"/>
              <a:t>.</a:t>
            </a:r>
            <a:r>
              <a:rPr lang="en-US" dirty="0" smtClean="0"/>
              <a:t> </a:t>
            </a:r>
            <a:r>
              <a:rPr lang="he-IL" dirty="0" smtClean="0"/>
              <a:t>משחררים את הגוף מנקודה </a:t>
            </a:r>
            <a:r>
              <a:rPr lang="en-US" dirty="0" smtClean="0"/>
              <a:t>A</a:t>
            </a:r>
            <a:r>
              <a:rPr lang="he-IL" dirty="0" smtClean="0"/>
              <a:t>, הנמצאת בגובה </a:t>
            </a:r>
            <a:r>
              <a:rPr lang="en-US" dirty="0" smtClean="0"/>
              <a:t>R</a:t>
            </a:r>
            <a:r>
              <a:rPr lang="he-IL" dirty="0" smtClean="0"/>
              <a:t>5 מעל משטח אופקי העובר דרך הנקודה </a:t>
            </a:r>
            <a:r>
              <a:rPr lang="en-US" dirty="0" smtClean="0"/>
              <a:t>B</a:t>
            </a:r>
            <a:r>
              <a:rPr lang="he-IL" dirty="0" smtClean="0"/>
              <a:t> נתונים: </a:t>
            </a:r>
            <a:r>
              <a:rPr lang="en-US" dirty="0" smtClean="0"/>
              <a:t>g</a:t>
            </a:r>
            <a:r>
              <a:rPr lang="he-IL" dirty="0" smtClean="0"/>
              <a:t>,</a:t>
            </a:r>
            <a:r>
              <a:rPr lang="en-US" dirty="0" smtClean="0"/>
              <a:t>m </a:t>
            </a:r>
            <a:r>
              <a:rPr lang="he-IL" dirty="0" smtClean="0"/>
              <a:t>,</a:t>
            </a:r>
            <a:r>
              <a:rPr lang="en-US" dirty="0" smtClean="0"/>
              <a:t>R </a:t>
            </a:r>
            <a:r>
              <a:rPr lang="he-IL" dirty="0" smtClean="0"/>
              <a:t>,</a:t>
            </a:r>
            <a:r>
              <a:rPr lang="en-US" dirty="0" smtClean="0">
                <a:sym typeface="Symbol"/>
              </a:rPr>
              <a:t> </a:t>
            </a:r>
            <a:r>
              <a:rPr lang="he-IL" dirty="0" smtClean="0"/>
              <a:t>.</a:t>
            </a:r>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en-US" dirty="0" smtClean="0"/>
          </a:p>
          <a:p>
            <a:pPr marL="0" lvl="0">
              <a:lnSpc>
                <a:spcPct val="150000"/>
              </a:lnSpc>
              <a:spcBef>
                <a:spcPts val="0"/>
              </a:spcBef>
              <a:buNone/>
            </a:pPr>
            <a:r>
              <a:rPr lang="he-IL" dirty="0" smtClean="0"/>
              <a:t>א. הוכיחו שהגוף אינו ניתק מהמסילה. </a:t>
            </a:r>
            <a:endParaRPr lang="en-US" dirty="0" smtClean="0"/>
          </a:p>
          <a:p>
            <a:pPr marL="0" lvl="0">
              <a:lnSpc>
                <a:spcPct val="150000"/>
              </a:lnSpc>
              <a:spcBef>
                <a:spcPts val="0"/>
              </a:spcBef>
              <a:buNone/>
            </a:pPr>
            <a:r>
              <a:rPr lang="he-IL" dirty="0" smtClean="0"/>
              <a:t>ב. מהו וקטור המהירות? מהו גודלו ומהו כיוונו בנקודה </a:t>
            </a:r>
            <a:r>
              <a:rPr lang="en-US" dirty="0" smtClean="0"/>
              <a:t>D</a:t>
            </a:r>
            <a:r>
              <a:rPr lang="he-IL" dirty="0" smtClean="0"/>
              <a:t>? </a:t>
            </a:r>
            <a:endParaRPr lang="en-US" dirty="0" smtClean="0"/>
          </a:p>
          <a:p>
            <a:pPr marL="0" lvl="0">
              <a:lnSpc>
                <a:spcPct val="150000"/>
              </a:lnSpc>
              <a:spcBef>
                <a:spcPts val="0"/>
              </a:spcBef>
              <a:buNone/>
            </a:pPr>
            <a:r>
              <a:rPr lang="he-IL" dirty="0" smtClean="0"/>
              <a:t>ג. מהי התאוצה הרדיאלית בנקודה </a:t>
            </a:r>
            <a:r>
              <a:rPr lang="en-US" dirty="0" smtClean="0"/>
              <a:t>D</a:t>
            </a:r>
            <a:r>
              <a:rPr lang="he-IL" dirty="0" smtClean="0"/>
              <a:t>?  </a:t>
            </a:r>
            <a:endParaRPr lang="en-US" dirty="0" smtClean="0"/>
          </a:p>
          <a:p>
            <a:pPr marL="0" lvl="0">
              <a:lnSpc>
                <a:spcPct val="150000"/>
              </a:lnSpc>
              <a:spcBef>
                <a:spcPts val="0"/>
              </a:spcBef>
              <a:buNone/>
            </a:pPr>
            <a:r>
              <a:rPr lang="he-IL" dirty="0" smtClean="0"/>
              <a:t>ד. מהו הגובה המינימאלי </a:t>
            </a:r>
            <a:r>
              <a:rPr lang="en-US" dirty="0" smtClean="0"/>
              <a:t>h</a:t>
            </a:r>
            <a:r>
              <a:rPr lang="he-IL" dirty="0" smtClean="0"/>
              <a:t> ממנו ניתן לשחרר את הגוף , כדי שהגוף לא יינתק מהמסילה המעגלית. </a:t>
            </a:r>
            <a:endParaRPr lang="en-US" dirty="0" smtClean="0"/>
          </a:p>
          <a:p>
            <a:pPr marL="0" lvl="0">
              <a:lnSpc>
                <a:spcPct val="150000"/>
              </a:lnSpc>
              <a:spcBef>
                <a:spcPts val="0"/>
              </a:spcBef>
              <a:buNone/>
            </a:pPr>
            <a:r>
              <a:rPr lang="he-IL" dirty="0" smtClean="0"/>
              <a:t>ה. מהו גודל הכוח בו מעיק הגוף על המסילה, כשהגוף משוחרר מהגובה </a:t>
            </a:r>
            <a:r>
              <a:rPr lang="en-US" dirty="0" smtClean="0"/>
              <a:t>h</a:t>
            </a:r>
            <a:r>
              <a:rPr lang="he-IL" dirty="0" smtClean="0"/>
              <a:t> מהסעיף הקודם, </a:t>
            </a:r>
          </a:p>
          <a:p>
            <a:pPr marL="0" lvl="0">
              <a:lnSpc>
                <a:spcPct val="150000"/>
              </a:lnSpc>
              <a:spcBef>
                <a:spcPts val="0"/>
              </a:spcBef>
              <a:buNone/>
            </a:pPr>
            <a:r>
              <a:rPr lang="en-US" dirty="0" smtClean="0"/>
              <a:t>    </a:t>
            </a:r>
            <a:r>
              <a:rPr lang="he-IL" dirty="0" smtClean="0"/>
              <a:t>בנקודות : </a:t>
            </a:r>
            <a:r>
              <a:rPr lang="en-US" dirty="0" smtClean="0"/>
              <a:t>B</a:t>
            </a:r>
            <a:r>
              <a:rPr lang="he-IL" dirty="0" smtClean="0"/>
              <a:t> ו- </a:t>
            </a:r>
            <a:r>
              <a:rPr lang="en-US" dirty="0" smtClean="0"/>
              <a:t>C</a:t>
            </a:r>
            <a:r>
              <a:rPr lang="he-IL" dirty="0" smtClean="0"/>
              <a:t>. </a:t>
            </a:r>
            <a:endParaRPr lang="en-US" dirty="0" smtClean="0"/>
          </a:p>
        </p:txBody>
      </p:sp>
      <p:pic>
        <p:nvPicPr>
          <p:cNvPr id="88066" name="Picture 2"/>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2352675" y="1789500"/>
            <a:ext cx="4191000" cy="2685345"/>
          </a:xfrm>
          <a:prstGeom prst="rect">
            <a:avLst/>
          </a:prstGeom>
          <a:noFill/>
          <a:ln w="9525">
            <a:noFill/>
            <a:miter lim="800000"/>
            <a:headEnd/>
            <a:tailEnd/>
          </a:ln>
        </p:spPr>
      </p:pic>
    </p:spTree>
    <p:extLst>
      <p:ext uri="{BB962C8B-B14F-4D97-AF65-F5344CB8AC3E}">
        <p14:creationId xmlns:p14="http://schemas.microsoft.com/office/powerpoint/2010/main" val="2045015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7</a:t>
            </a:r>
            <a:endParaRPr lang="he-IL" dirty="0">
              <a:solidFill>
                <a:srgbClr val="FF0000"/>
              </a:solidFill>
            </a:endParaRPr>
          </a:p>
        </p:txBody>
      </p:sp>
      <p:sp>
        <p:nvSpPr>
          <p:cNvPr id="3" name="מציין מיקום תוכן 2"/>
          <p:cNvSpPr>
            <a:spLocks noGrp="1"/>
          </p:cNvSpPr>
          <p:nvPr>
            <p:ph idx="1"/>
          </p:nvPr>
        </p:nvSpPr>
        <p:spPr>
          <a:xfrm>
            <a:off x="539552" y="709067"/>
            <a:ext cx="8236530" cy="5920333"/>
          </a:xfrm>
        </p:spPr>
        <p:txBody>
          <a:bodyPr/>
          <a:lstStyle/>
          <a:p>
            <a:pPr marL="0">
              <a:lnSpc>
                <a:spcPct val="150000"/>
              </a:lnSpc>
              <a:spcBef>
                <a:spcPts val="0"/>
              </a:spcBef>
              <a:buNone/>
            </a:pPr>
            <a:r>
              <a:rPr lang="he-IL" dirty="0" smtClean="0"/>
              <a:t>גוף שמסתו </a:t>
            </a:r>
            <a:r>
              <a:rPr lang="en-US" dirty="0" smtClean="0"/>
              <a:t>m</a:t>
            </a:r>
            <a:r>
              <a:rPr lang="he-IL" dirty="0" smtClean="0"/>
              <a:t> מונח על פני כיפה חצי-כדורית חלקה שרדיוסה </a:t>
            </a:r>
            <a:r>
              <a:rPr lang="en-US" dirty="0" smtClean="0"/>
              <a:t>R</a:t>
            </a:r>
            <a:r>
              <a:rPr lang="he-IL" dirty="0" smtClean="0"/>
              <a:t>.</a:t>
            </a:r>
            <a:r>
              <a:rPr lang="en-US" dirty="0" smtClean="0"/>
              <a:t> </a:t>
            </a:r>
            <a:r>
              <a:rPr lang="he-IL" dirty="0" smtClean="0"/>
              <a:t>משחררים את הגוף ממנוחה מנקודה </a:t>
            </a:r>
            <a:r>
              <a:rPr lang="en-US" dirty="0" smtClean="0"/>
              <a:t>A</a:t>
            </a:r>
            <a:r>
              <a:rPr lang="he-IL" dirty="0" smtClean="0"/>
              <a:t>, הנמצאת בקודקודה של הכיפה. </a:t>
            </a:r>
            <a:endParaRPr lang="en-US" dirty="0" smtClean="0"/>
          </a:p>
          <a:p>
            <a:pPr marL="0">
              <a:lnSpc>
                <a:spcPct val="150000"/>
              </a:lnSpc>
              <a:spcBef>
                <a:spcPts val="0"/>
              </a:spcBef>
              <a:buNone/>
            </a:pPr>
            <a:r>
              <a:rPr lang="he-IL" dirty="0" smtClean="0"/>
              <a:t>נתונים :  </a:t>
            </a:r>
            <a:r>
              <a:rPr lang="en-US" dirty="0" smtClean="0">
                <a:latin typeface="Times New Roman" pitchFamily="18" charset="0"/>
                <a:cs typeface="Times New Roman" pitchFamily="18" charset="0"/>
              </a:rPr>
              <a:t> R, g, α</a:t>
            </a:r>
            <a:r>
              <a:rPr lang="he-IL" dirty="0" smtClean="0"/>
              <a:t>.</a:t>
            </a:r>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he-IL" dirty="0" smtClean="0"/>
          </a:p>
          <a:p>
            <a:pPr marL="0">
              <a:lnSpc>
                <a:spcPct val="150000"/>
              </a:lnSpc>
              <a:spcBef>
                <a:spcPts val="0"/>
              </a:spcBef>
              <a:buNone/>
            </a:pPr>
            <a:endParaRPr lang="he-IL" dirty="0" smtClean="0"/>
          </a:p>
          <a:p>
            <a:pPr marL="0" lvl="0">
              <a:lnSpc>
                <a:spcPct val="150000"/>
              </a:lnSpc>
              <a:spcBef>
                <a:spcPts val="0"/>
              </a:spcBef>
              <a:buNone/>
            </a:pPr>
            <a:r>
              <a:rPr lang="he-IL" dirty="0" smtClean="0"/>
              <a:t>א. בטאו את מהירותו בנקודה כלשהי </a:t>
            </a:r>
            <a:r>
              <a:rPr lang="en-US" dirty="0" smtClean="0"/>
              <a:t>B</a:t>
            </a:r>
            <a:r>
              <a:rPr lang="he-IL" dirty="0" smtClean="0"/>
              <a:t> בעזרת נתוני השאלה. </a:t>
            </a:r>
            <a:endParaRPr lang="en-US" dirty="0" smtClean="0"/>
          </a:p>
          <a:p>
            <a:pPr marL="0" lvl="0">
              <a:lnSpc>
                <a:spcPct val="150000"/>
              </a:lnSpc>
              <a:spcBef>
                <a:spcPts val="0"/>
              </a:spcBef>
              <a:buNone/>
            </a:pPr>
            <a:r>
              <a:rPr lang="he-IL" dirty="0" smtClean="0"/>
              <a:t>ב. מהו גודל הכוח בו מעיק הגוף על הכיפה בנקודה </a:t>
            </a:r>
            <a:r>
              <a:rPr lang="en-US" dirty="0" smtClean="0"/>
              <a:t>B</a:t>
            </a:r>
            <a:r>
              <a:rPr lang="he-IL" dirty="0" smtClean="0"/>
              <a:t>? </a:t>
            </a:r>
            <a:endParaRPr lang="en-US" dirty="0" smtClean="0"/>
          </a:p>
          <a:p>
            <a:pPr marL="0" lvl="0">
              <a:lnSpc>
                <a:spcPct val="150000"/>
              </a:lnSpc>
              <a:spcBef>
                <a:spcPts val="0"/>
              </a:spcBef>
              <a:buNone/>
            </a:pPr>
            <a:r>
              <a:rPr lang="he-IL" dirty="0" smtClean="0"/>
              <a:t>ג. הגוף מתנתק מהכיפה בנקודה </a:t>
            </a:r>
            <a:r>
              <a:rPr lang="en-US" dirty="0" smtClean="0"/>
              <a:t>C</a:t>
            </a:r>
            <a:r>
              <a:rPr lang="he-IL" dirty="0" smtClean="0"/>
              <a:t>. באיזו זווית התרחש הניתוק?</a:t>
            </a:r>
            <a:endParaRPr lang="en-US" dirty="0" smtClean="0"/>
          </a:p>
          <a:p>
            <a:pPr marL="0" lvl="0">
              <a:lnSpc>
                <a:spcPct val="150000"/>
              </a:lnSpc>
              <a:spcBef>
                <a:spcPts val="0"/>
              </a:spcBef>
              <a:buNone/>
            </a:pPr>
            <a:r>
              <a:rPr lang="he-IL" dirty="0" smtClean="0"/>
              <a:t>ד. אם הכיפה לא הייתה חלקה, האם הגוף היה ניתק בנקודה נמוכה יותר מ- </a:t>
            </a:r>
            <a:r>
              <a:rPr lang="en-US" dirty="0" smtClean="0"/>
              <a:t>C</a:t>
            </a:r>
            <a:r>
              <a:rPr lang="he-IL" dirty="0" smtClean="0"/>
              <a:t>? </a:t>
            </a:r>
            <a:endParaRPr lang="en-US" dirty="0" smtClean="0"/>
          </a:p>
        </p:txBody>
      </p:sp>
      <p:pic>
        <p:nvPicPr>
          <p:cNvPr id="86018" name="Picture 2"/>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2933700" y="2000250"/>
            <a:ext cx="4008268" cy="2457450"/>
          </a:xfrm>
          <a:prstGeom prst="rect">
            <a:avLst/>
          </a:prstGeom>
          <a:noFill/>
          <a:ln w="9525">
            <a:noFill/>
            <a:miter lim="800000"/>
            <a:headEnd/>
            <a:tailEnd/>
          </a:ln>
        </p:spPr>
      </p:pic>
    </p:spTree>
    <p:extLst>
      <p:ext uri="{BB962C8B-B14F-4D97-AF65-F5344CB8AC3E}">
        <p14:creationId xmlns:p14="http://schemas.microsoft.com/office/powerpoint/2010/main" val="602629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4473</Words>
  <Application>Microsoft Office PowerPoint</Application>
  <PresentationFormat>‫הצגה על המסך (4:3)</PresentationFormat>
  <Paragraphs>1239</Paragraphs>
  <Slides>129</Slides>
  <Notes>82</Notes>
  <HiddenSlides>0</HiddenSlides>
  <MMClips>0</MMClips>
  <ScaleCrop>false</ScaleCrop>
  <HeadingPairs>
    <vt:vector size="8" baseType="variant">
      <vt:variant>
        <vt:lpstr>גופנים בשימוש</vt:lpstr>
      </vt:variant>
      <vt:variant>
        <vt:i4>8</vt:i4>
      </vt:variant>
      <vt:variant>
        <vt:lpstr>ערכת נושא</vt:lpstr>
      </vt:variant>
      <vt:variant>
        <vt:i4>3</vt:i4>
      </vt:variant>
      <vt:variant>
        <vt:lpstr>שרתי OLE מוטבעים</vt:lpstr>
      </vt:variant>
      <vt:variant>
        <vt:i4>2</vt:i4>
      </vt:variant>
      <vt:variant>
        <vt:lpstr>כותרות שקופיות</vt:lpstr>
      </vt:variant>
      <vt:variant>
        <vt:i4>129</vt:i4>
      </vt:variant>
    </vt:vector>
  </HeadingPairs>
  <TitlesOfParts>
    <vt:vector size="142" baseType="lpstr">
      <vt:lpstr>Times New Roman</vt:lpstr>
      <vt:lpstr>Noto Sans Symbols</vt:lpstr>
      <vt:lpstr>Century Gothic</vt:lpstr>
      <vt:lpstr>Arial</vt:lpstr>
      <vt:lpstr>Symbol</vt:lpstr>
      <vt:lpstr>Tahoma</vt:lpstr>
      <vt:lpstr>Questrial</vt:lpstr>
      <vt:lpstr>Calibri</vt:lpstr>
      <vt:lpstr>עיצוב ברירת מחדל</vt:lpstr>
      <vt:lpstr>ערכת נושא Office</vt:lpstr>
      <vt:lpstr>ערכת נושא Office</vt:lpstr>
      <vt:lpstr>משוואה</vt:lpstr>
      <vt:lpstr>Equation</vt:lpstr>
      <vt:lpstr>תנועה מעגלית</vt:lpstr>
      <vt:lpstr>תנועה מעגלית</vt:lpstr>
      <vt:lpstr>תנועה מעגלית</vt:lpstr>
      <vt:lpstr>תנועה מעגלית</vt:lpstr>
      <vt:lpstr>מצגת של PowerPoint</vt:lpstr>
      <vt:lpstr>מצגת של PowerPoint</vt:lpstr>
      <vt:lpstr>זמן מחזור ותדירות</vt:lpstr>
      <vt:lpstr>מצגת של PowerPoint</vt:lpstr>
      <vt:lpstr>מצגת של PowerPoint</vt:lpstr>
      <vt:lpstr>מהירות קווית ממוצעת</vt:lpstr>
      <vt:lpstr>תנועה מעגלית קצובה</vt:lpstr>
      <vt:lpstr>תנועה מעגלית קצובה</vt:lpstr>
      <vt:lpstr>פעילות בתוכנת TRACKER</vt:lpstr>
      <vt:lpstr>כיוון של מהירות קווית</vt:lpstr>
      <vt:lpstr>כיוון של מהירות קווית</vt:lpstr>
      <vt:lpstr>כיוון של מהירות קווית</vt:lpstr>
      <vt:lpstr>בדיקה עצמית 1</vt:lpstr>
      <vt:lpstr>מהירות זוויתית</vt:lpstr>
      <vt:lpstr>קשר בין מהירות קווית ומהירות זוויתית</vt:lpstr>
      <vt:lpstr> תאוצה בתנועה מעגלית קצובה </vt:lpstr>
      <vt:lpstr>בדיקה עצמית 2</vt:lpstr>
      <vt:lpstr>חישוב של תאוצה צנטריפיטלית</vt:lpstr>
      <vt:lpstr>מצגת של PowerPoint</vt:lpstr>
      <vt:lpstr>מצגת של PowerPoint</vt:lpstr>
      <vt:lpstr>המחשה של תנועה מעגלית</vt:lpstr>
      <vt:lpstr>בדיקה עצמית 3</vt:lpstr>
      <vt:lpstr>למדנו בשיעור כי:</vt:lpstr>
      <vt:lpstr>כוחות בתנועה מעגלית קצובה</vt:lpstr>
      <vt:lpstr>כוחות בתנועה מעגלית</vt:lpstr>
      <vt:lpstr>כוחות בתנועה מעגלית - 2</vt:lpstr>
      <vt:lpstr>דוגמת חישוב: לוויין סביב כדור הארץ</vt:lpstr>
      <vt:lpstr>פתרון הבעיה</vt:lpstr>
      <vt:lpstr>תרגיל 2  </vt:lpstr>
      <vt:lpstr>פתרון 2</vt:lpstr>
      <vt:lpstr>פתרון 2 המשך</vt:lpstr>
      <vt:lpstr>פתרון 2 המשך</vt:lpstr>
      <vt:lpstr>כביש אופקי - כוח חיכוך סטטי</vt:lpstr>
      <vt:lpstr>כביש אופקי (מטבע)</vt:lpstr>
      <vt:lpstr>תרגיל 4 – סחרחרה</vt:lpstr>
      <vt:lpstr>פתרון תרגיל 4 – סחרחרה</vt:lpstr>
      <vt:lpstr>תרגיל 4 – סחרחרה המשך- פתרון כיתתי</vt:lpstr>
      <vt:lpstr>המשך פתרון תרגיל 4 – סחרחרה</vt:lpstr>
      <vt:lpstr>תרגיל 6</vt:lpstr>
      <vt:lpstr>סיכום השיעור</vt:lpstr>
      <vt:lpstr>המשך סיכום השיעור</vt:lpstr>
      <vt:lpstr>מצגת של PowerPoint</vt:lpstr>
      <vt:lpstr>מטוטלת קונית (חרוטית)</vt:lpstr>
      <vt:lpstr>תרגיל 1: מטוטלת קונית</vt:lpstr>
      <vt:lpstr>פתרון תרגיל 1: מטוטלת קונית</vt:lpstr>
      <vt:lpstr>תרגיל 2</vt:lpstr>
      <vt:lpstr>פתרון תרגיל 2</vt:lpstr>
      <vt:lpstr>מצגת של PowerPoint</vt:lpstr>
      <vt:lpstr>כביש נטוי</vt:lpstr>
      <vt:lpstr>תרגיל 3 – הגבהת מעקמים</vt:lpstr>
      <vt:lpstr>פתרון תרגיל 3 – הגבהת מעקמים</vt:lpstr>
      <vt:lpstr>המשך פתרון תרגיל 3 – הגבהת מעקמים</vt:lpstr>
      <vt:lpstr>תרגיל 5 – כדור בקערה</vt:lpstr>
      <vt:lpstr>פתרון תרגיל 5 – כדור בקערה</vt:lpstr>
      <vt:lpstr>תרגיל 4 מתוך בחינת הבגרות 2000</vt:lpstr>
      <vt:lpstr>פתרון 4</vt:lpstr>
      <vt:lpstr>פתרון 4 המשך</vt:lpstr>
      <vt:lpstr>פתרון 4 המשך</vt:lpstr>
      <vt:lpstr>מטוס (אופנוע בפנייה)</vt:lpstr>
      <vt:lpstr>תרגיל 3</vt:lpstr>
      <vt:lpstr>פתרון 3</vt:lpstr>
      <vt:lpstr>פתרון 3 המשך</vt:lpstr>
      <vt:lpstr>תרגיל 5</vt:lpstr>
      <vt:lpstr>פתרון 5</vt:lpstr>
      <vt:lpstr>פתרון 5 המשך</vt:lpstr>
      <vt:lpstr>פתרון 5 המשך</vt:lpstr>
      <vt:lpstr>מכניקה ניוטונית חלק א' עמוד 327</vt:lpstr>
      <vt:lpstr>מכניקה ניוטונית חלק א' עמוד 327</vt:lpstr>
      <vt:lpstr>תרגילים נוספים מהספר:</vt:lpstr>
      <vt:lpstr>תנועה מעגלית במהירות משתנה בגודלה </vt:lpstr>
      <vt:lpstr>מצגת של PowerPoint</vt:lpstr>
      <vt:lpstr>מעגל אנכי</vt:lpstr>
      <vt:lpstr>פעילות בתוכנת  TRACKER</vt:lpstr>
      <vt:lpstr>עיבוד ב-TRACKER</vt:lpstr>
      <vt:lpstr>שאלות לדיון</vt:lpstr>
      <vt:lpstr>תנועה מעגלית לא קצובה</vt:lpstr>
      <vt:lpstr>תרגיל 1</vt:lpstr>
      <vt:lpstr>פתרון תרגיל 1 A</vt:lpstr>
      <vt:lpstr>המשך פתרון תרגיל 1 B </vt:lpstr>
      <vt:lpstr>המשך פתרון תרגיל 1     C </vt:lpstr>
      <vt:lpstr>המשך פתרון תרגיל 1     D </vt:lpstr>
      <vt:lpstr>המשך פתרון תרגיל 1     E </vt:lpstr>
      <vt:lpstr>התנועה במעגל אנכי בחיי היומיום</vt:lpstr>
      <vt:lpstr>מדוע המים אינם נשפכים?</vt:lpstr>
      <vt:lpstr>תרגיל 2</vt:lpstr>
      <vt:lpstr>תרגיל 3 - כבישים וגשרים (מסלולים קמורים וקעורים) </vt:lpstr>
      <vt:lpstr>פתרון תרגיל 3</vt:lpstr>
      <vt:lpstr>המשך פתרון תרגיל 3 – כבישים קמורים וקעורים</vt:lpstr>
      <vt:lpstr>תרגיל 4</vt:lpstr>
      <vt:lpstr>תרגיל 5</vt:lpstr>
      <vt:lpstr>פתרון תרגיל 5</vt:lpstr>
      <vt:lpstr>המשך פתרון תרגיל 5</vt:lpstr>
      <vt:lpstr>המשך פתרון תרגיל 5</vt:lpstr>
      <vt:lpstr>תרגיל 6 </vt:lpstr>
      <vt:lpstr>תרגיל 7</vt:lpstr>
      <vt:lpstr>תאוצה משיקית</vt:lpstr>
      <vt:lpstr>המשך תאוצה משיקית</vt:lpstr>
      <vt:lpstr>סיכום – תאוצה משיקית בנקודות שונות   </vt:lpstr>
      <vt:lpstr>התאוצה השקולה</vt:lpstr>
      <vt:lpstr>תרגיל 8</vt:lpstr>
      <vt:lpstr>תרגיל 1</vt:lpstr>
      <vt:lpstr>פתרון 1</vt:lpstr>
      <vt:lpstr>פתרון 1 המשך</vt:lpstr>
      <vt:lpstr>פתרון 1 המשך</vt:lpstr>
      <vt:lpstr>פתרון 1 המשך</vt:lpstr>
      <vt:lpstr>פתרון 1 המשך</vt:lpstr>
      <vt:lpstr>תרגיל 2</vt:lpstr>
      <vt:lpstr>פתרון 2</vt:lpstr>
      <vt:lpstr>פתרון 2 המשך</vt:lpstr>
      <vt:lpstr>פתרון 2 המשך</vt:lpstr>
      <vt:lpstr>תרגיל 3 מבחינת הבגרות 2007</vt:lpstr>
      <vt:lpstr>פתרון 3</vt:lpstr>
      <vt:lpstr>פתרון 3 המשך</vt:lpstr>
      <vt:lpstr>פתרון 3 המשך</vt:lpstr>
      <vt:lpstr>פתרון 3 המשך</vt:lpstr>
      <vt:lpstr>פתרון 3 המשך</vt:lpstr>
      <vt:lpstr>פתרון 3 המשך</vt:lpstr>
      <vt:lpstr>תרגיל 4 מבחינת הבגרות 1996</vt:lpstr>
      <vt:lpstr>פתרון 4</vt:lpstr>
      <vt:lpstr>פתרון 4 המשך</vt:lpstr>
      <vt:lpstr>פתרון 4 המשך</vt:lpstr>
      <vt:lpstr>מכניקה ניוטונית חלק א' עמוד 328</vt:lpstr>
      <vt:lpstr>מכניקה ניוטונית חלק א' עמוד 326</vt:lpstr>
      <vt:lpstr>מעגל אנכי – מהירות קריטית (ניתוק)</vt:lpstr>
      <vt:lpstr>תנועה מעגלית וכוח מדומה</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תנועה מעגלית</dc:title>
  <cp:lastModifiedBy>T</cp:lastModifiedBy>
  <cp:revision>1</cp:revision>
  <dcterms:modified xsi:type="dcterms:W3CDTF">2016-11-23T19:12:19Z</dcterms:modified>
</cp:coreProperties>
</file>