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0413" cy="6858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Varela Round" panose="00000500000000000000" pitchFamily="2" charset="-79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4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bVhJeftLoY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5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6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u="sng">
                <a:solidFill>
                  <a:schemeClr val="hlink"/>
                </a:solidFill>
                <a:hlinkClick r:id="rId3"/>
              </a:rPr>
              <a:t>https://www.youtube.com/watch?v=obVhJeftLoY</a:t>
            </a:r>
            <a:r>
              <a:rPr lang="iw-IL"/>
              <a:t> </a:t>
            </a:r>
            <a:r>
              <a:rPr lang="iw-IL" b="1">
                <a:solidFill>
                  <a:srgbClr val="1D1B10"/>
                </a:solidFill>
              </a:rPr>
              <a:t>0.16-2.05 </a:t>
            </a:r>
            <a:endParaRPr b="1">
              <a:solidFill>
                <a:srgbClr val="1D1B10"/>
              </a:solidFill>
            </a:endParaRPr>
          </a:p>
        </p:txBody>
      </p:sp>
      <p:sp>
        <p:nvSpPr>
          <p:cNvPr id="109" name="Google Shape;109;p8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ק חדש">
  <p:cSld name="פרק חדש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sz="6600" b="1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200" b="1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sz="48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ער">
  <p:cSld name="שער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  <a:defRPr sz="6600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4"/>
          <p:cNvPicPr preferRelativeResize="0"/>
          <p:nvPr/>
        </p:nvPicPr>
        <p:blipFill rotWithShape="1">
          <a:blip r:embed="rId2">
            <a:alphaModFix/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ם השיעור">
  <p:cSld name="שם השיעור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sz="6600" b="1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/>
          <p:nvPr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5"/>
          <p:cNvSpPr/>
          <p:nvPr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36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738117" y="3655832"/>
            <a:ext cx="10872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28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sz="48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515206" y="1195757"/>
            <a:ext cx="11160000" cy="46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6"/>
          <p:cNvSpPr/>
          <p:nvPr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כותרות ותוכן">
  <p:cSld name="2 כותרות ותוכן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sz="48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1"/>
          </p:nvPr>
        </p:nvSpPr>
        <p:spPr>
          <a:xfrm>
            <a:off x="515206" y="1185681"/>
            <a:ext cx="11159999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 rtl="1">
              <a:spcBef>
                <a:spcPts val="640"/>
              </a:spcBef>
              <a:spcAft>
                <a:spcPts val="0"/>
              </a:spcAft>
              <a:buClr>
                <a:srgbClr val="0070C0"/>
              </a:buClr>
              <a:buSzPts val="3200"/>
              <a:buNone/>
              <a:defRPr sz="3200" b="1">
                <a:solidFill>
                  <a:srgbClr val="0070C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2"/>
          </p:nvPr>
        </p:nvSpPr>
        <p:spPr>
          <a:xfrm>
            <a:off x="515206" y="1725681"/>
            <a:ext cx="11160000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7"/>
          <p:cNvSpPr/>
          <p:nvPr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6" name="Google Shape;56;p7"/>
          <p:cNvSpPr/>
          <p:nvPr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bVhJeftLo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>
            <a:spLocks noGrp="1"/>
          </p:cNvSpPr>
          <p:nvPr>
            <p:ph type="ctrTitle"/>
          </p:nvPr>
        </p:nvSpPr>
        <p:spPr>
          <a:xfrm>
            <a:off x="132080" y="2054892"/>
            <a:ext cx="11490960" cy="195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rgbClr val="494429"/>
              </a:buClr>
              <a:buSzPts val="6600"/>
              <a:buFont typeface="Varela Round"/>
              <a:buNone/>
            </a:pPr>
            <a:r>
              <a:rPr lang="iw-IL">
                <a:solidFill>
                  <a:srgbClr val="494429"/>
                </a:solidFill>
              </a:rPr>
              <a:t>תרומתם של אמצעי העיצוב </a:t>
            </a:r>
            <a:br>
              <a:rPr lang="iw-IL">
                <a:solidFill>
                  <a:srgbClr val="494429"/>
                </a:solidFill>
              </a:rPr>
            </a:br>
            <a:r>
              <a:rPr lang="iw-IL">
                <a:solidFill>
                  <a:srgbClr val="494429"/>
                </a:solidFill>
              </a:rPr>
              <a:t>להבנת משמעות השיר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273526" y="1054497"/>
            <a:ext cx="11643360" cy="474900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0" i="0" u="sng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ניגוד</a:t>
            </a:r>
            <a:r>
              <a:rPr lang="iw-IL" sz="32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      </a:t>
            </a:r>
            <a:r>
              <a:rPr lang="iw-IL" sz="3200" b="0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בין הצבע הַשָּׁחֹר ליָרֹק 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0" i="0" u="sng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דימוי    </a:t>
            </a:r>
            <a:r>
              <a:rPr lang="iw-IL" sz="3200" b="0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 העצים יְשָׁרִים כְּסַרְגֵּלִים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0" i="0" u="sng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האנשה</a:t>
            </a:r>
            <a:r>
              <a:rPr lang="iw-IL" sz="3200" b="0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  חַפִּים מֵרְבָב, מְרַנְּנִים.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0" i="0" u="sng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ארמז</a:t>
            </a:r>
            <a:r>
              <a:rPr lang="iw-IL" sz="32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-   </a:t>
            </a:r>
            <a:r>
              <a:rPr lang="iw-IL" sz="2800" b="0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"אָז יְרַנְּנוּ כָּל עֲצֵי יָעַר"  (תהילים צ"ו, יב).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               "אָז יְרַנְּנוּ עֲצֵי הַיָּעַר מִלִּפְנֵי ה' כִּי בָא לִשְׁפּוֹט אֶת הָאָרֶץ" 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               (דברי הימים ט"ז, לג). 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r>
              <a:rPr lang="iw-IL" sz="3200" b="1" i="0" u="none" strike="noStrike" cap="none">
                <a:solidFill>
                  <a:srgbClr val="494429"/>
                </a:solidFill>
                <a:latin typeface="Varela Round"/>
                <a:ea typeface="Varela Round"/>
                <a:cs typeface="Varela Round"/>
                <a:sym typeface="Varela Round"/>
              </a:rPr>
              <a:t>אמצעי העיצוב רומזים לרובד נוסף המסתתר מתחת לפני השטח.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9"/>
          <p:cNvSpPr/>
          <p:nvPr/>
        </p:nvSpPr>
        <p:spPr>
          <a:xfrm>
            <a:off x="0" y="67023"/>
            <a:ext cx="3466649" cy="157779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הַיַעַר הַשָּׁחֹר הוּא יָרֹק 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עֵצָיו זְקוּפִים, יְשָׁרִים כְּסַרְגֵּלִים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חַפִּים מֵרְבָב.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לְעִתִּים אֶפְשָׁר לִשְׁמֹע אוֹתָם מְרַנְּנִים.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8" name="Google Shape;68;p9"/>
          <p:cNvSpPr/>
          <p:nvPr/>
        </p:nvSpPr>
        <p:spPr>
          <a:xfrm>
            <a:off x="4409440" y="253406"/>
            <a:ext cx="46653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600" b="1" i="0" u="none" strike="noStrike" cap="none">
                <a:solidFill>
                  <a:srgbClr val="494429"/>
                </a:solidFill>
                <a:latin typeface="Varela Round"/>
                <a:ea typeface="Varela Round"/>
                <a:cs typeface="Varela Round"/>
                <a:sym typeface="Varela Round"/>
              </a:rPr>
              <a:t>סיכום אמצעי העיצוב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/>
          <p:nvPr/>
        </p:nvSpPr>
        <p:spPr>
          <a:xfrm>
            <a:off x="737301" y="1058464"/>
            <a:ext cx="11334104" cy="4285591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פסיחה</a:t>
            </a:r>
            <a:r>
              <a:rPr lang="iw-IL" sz="2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בין השורה ה-1 ל-2, בין ה-3 ל-4, ובין ה-4 ל-5. 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חריזה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 מִבִּפְנִים- קְסָמִים, פִּטְרִיּוֹת - פֵיוֹת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ניגוד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   בין היָרֹק מִבַּחוּץ לַשָּׁחֹר מִבִּפְנִים</a:t>
            </a:r>
            <a:endParaRPr sz="2800" b="1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הדהוד המעשייה 'עמי ותמי' לשיר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יֶלֶד וְיַלְדָּה תּוֹעִים בְּתוֹכוֹ, 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244061"/>
                </a:solidFill>
                <a:latin typeface="Varela Round"/>
                <a:ea typeface="Varela Round"/>
                <a:cs typeface="Varela Round"/>
                <a:sym typeface="Varela Round"/>
              </a:rPr>
              <a:t>    </a:t>
            </a:r>
            <a:r>
              <a:rPr lang="iw-IL" sz="3200" b="1" i="0" u="none" strike="noStrike" cap="none">
                <a:solidFill>
                  <a:srgbClr val="632423"/>
                </a:solidFill>
                <a:latin typeface="Varela Round"/>
                <a:ea typeface="Varela Round"/>
                <a:cs typeface="Varela Round"/>
                <a:sym typeface="Varela Round"/>
              </a:rPr>
              <a:t>אמצעי העיצוב מדגישים את הפער שבין הרובד הגלוי 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632423"/>
                </a:solidFill>
                <a:latin typeface="Varela Round"/>
                <a:ea typeface="Varela Round"/>
                <a:cs typeface="Varela Round"/>
                <a:sym typeface="Varela Round"/>
              </a:rPr>
              <a:t>לרובד המאיים ההולך ונחשף. 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0"/>
          <p:cNvSpPr/>
          <p:nvPr/>
        </p:nvSpPr>
        <p:spPr>
          <a:xfrm>
            <a:off x="0" y="0"/>
            <a:ext cx="3383280" cy="254723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הַיַעַר הַשָּׁחֹר הוּא יָרֹק מִבַּחוּץ </a:t>
            </a:r>
            <a:endParaRPr sz="1800" b="0" i="0" u="none" strike="noStrike" cap="none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וְשָׁחֹר מִבִּפְנִים.</a:t>
            </a:r>
            <a:endParaRPr sz="1800" b="0" i="0" u="none" strike="noStrike" cap="none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מְרֻבֵּה קְסָמִים,</a:t>
            </a:r>
            <a:endParaRPr sz="1800" b="0" i="0" u="none" strike="noStrike" cap="none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פֵּרוֹת אֲדֻמִּים, פִּטְרִיּוֹת,</a:t>
            </a:r>
            <a:endParaRPr sz="1800" b="0" i="0" u="none" strike="noStrike" cap="none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אַגָּדוֹת, גַּמָּדִים, מְכַשֵּׁפוֹת, פֵיוֹת.</a:t>
            </a:r>
            <a:endParaRPr sz="1800" b="0" i="0" u="none" strike="noStrike" cap="none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יֶלֶד וְיַלְדָּה תּוֹעִים בְּתוֹכוֹ.</a:t>
            </a:r>
            <a:endParaRPr sz="1800" b="0" i="0" u="none" strike="noStrike" cap="none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0"/>
          <p:cNvSpPr/>
          <p:nvPr/>
        </p:nvSpPr>
        <p:spPr>
          <a:xfrm>
            <a:off x="4442590" y="342600"/>
            <a:ext cx="46653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600" b="1" i="0" u="none" strike="noStrike" cap="none">
                <a:solidFill>
                  <a:srgbClr val="494429"/>
                </a:solidFill>
                <a:latin typeface="Varela Round"/>
                <a:ea typeface="Varela Round"/>
                <a:cs typeface="Varela Round"/>
                <a:sym typeface="Varela Round"/>
              </a:rPr>
              <a:t>סיכום אמצעי העיצוב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/>
          <p:nvPr/>
        </p:nvSpPr>
        <p:spPr>
          <a:xfrm>
            <a:off x="255957" y="1975840"/>
            <a:ext cx="11810473" cy="4580125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36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ניגוד</a:t>
            </a:r>
            <a:r>
              <a:rPr lang="iw-IL" sz="2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	   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מַסְתִּיר - מְגַלֶּה, רָעִים - טוֹבִים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ארמז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"דַּרְכְּךָ אֱלהֵינוּ לְהַאֲרִיךְ אַפֶּךָ. לָרָעִים וְלַטּובִים וְהִיא תְהִלָּתֶךָ" 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           </a:t>
            </a:r>
            <a:r>
              <a:rPr lang="iw-IL"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(מתוך תפילת ערבית של יום כיפור. היער, מבטא את תהילת האל שיצר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            </a:t>
            </a:r>
            <a:r>
              <a:rPr lang="iw-IL"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אותו, בעוד שאין כל תהילה בפעולת כיסוי על מעשים נפשעים).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אירוניה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יכולת הכיסוי של היער הִיא תְּהִלָּתוֹ, אך בחסותו נעשו מעשי רצח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           נפשעים.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חזרה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  יֶלֶד וְיַלְדָּה תּוֹעִים בְּתוֹכוֹ- חזרה מהבית הקודם. העצמת הסיטואציה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           המאיימת.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5B0E21"/>
                </a:solidFill>
                <a:latin typeface="Varela Round"/>
                <a:ea typeface="Varela Round"/>
                <a:cs typeface="Varela Round"/>
                <a:sym typeface="Varela Round"/>
              </a:rPr>
              <a:t>  אמצעי העיצוב ממחישים את גודל הסכנה המתקרבת.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123983" y="0"/>
            <a:ext cx="2648932" cy="254723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הַיַעַר הַשָּׁחֹר מַסְתִּיר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יוֹתֵר מִמַּה שֶּׁהוּא מְגַלֶּה,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הֵן זֶה טִיבוֹ שֶׁל יַעַר,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מְכַסֶּה לָרָעִים וְלַטּוֹבִים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וְהִיא תְּהִלָּתוֹ –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יֶלֶד וְיַלְדָּה תּוֹעִים בְּתוֹכוֹ.</a:t>
            </a: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2" name="Google Shape;82;p11"/>
          <p:cNvSpPr/>
          <p:nvPr/>
        </p:nvSpPr>
        <p:spPr>
          <a:xfrm>
            <a:off x="4094480" y="302035"/>
            <a:ext cx="46653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600" b="1" i="0" u="none" strike="noStrike" cap="none">
                <a:solidFill>
                  <a:srgbClr val="494429"/>
                </a:solidFill>
                <a:latin typeface="Varela Round"/>
                <a:ea typeface="Varela Round"/>
                <a:cs typeface="Varela Round"/>
                <a:sym typeface="Varela Round"/>
              </a:rPr>
              <a:t>סיכום אמצעי העיצוב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4236064" y="149284"/>
            <a:ext cx="5299976" cy="971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7"/>
              <a:buFont typeface="Calibri"/>
              <a:buNone/>
            </a:pPr>
            <a:r>
              <a:rPr lang="iw-IL" sz="360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w-IL" sz="4777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בית רביעי</a:t>
            </a:r>
            <a:endParaRPr sz="4777" b="1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2"/>
          <p:cNvSpPr/>
          <p:nvPr/>
        </p:nvSpPr>
        <p:spPr>
          <a:xfrm>
            <a:off x="4538742" y="1361166"/>
            <a:ext cx="7343299" cy="4275191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sng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חזרה</a:t>
            </a:r>
            <a:r>
              <a:rPr lang="iw-IL" sz="36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2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עֵצָיו הַזְּקוּפִים, לְאָן נֶעֶלְמוּ</a:t>
            </a:r>
            <a:r>
              <a:rPr lang="iw-IL" sz="2400" b="0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2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הַיְלָדִים</a:t>
            </a:r>
            <a:endParaRPr sz="32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האנשה המכילה אוקסימורון</a:t>
            </a:r>
            <a:r>
              <a:rPr lang="iw-IL"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r>
              <a:rPr lang="iw-IL" sz="2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מַּרְעִישִׁים בְּנִימוּס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פסיחה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בין השורה ה-2 ל-3, בין ה-7 ל-8</a:t>
            </a:r>
            <a:endParaRPr sz="2400" b="0" i="0" u="sng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sng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שאלות</a:t>
            </a:r>
            <a:r>
              <a:rPr lang="iw-IL"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*</a:t>
            </a:r>
            <a:r>
              <a:rPr lang="iw-IL" sz="2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לְאָן נֶעֶלְמוּ</a:t>
            </a:r>
            <a:r>
              <a:rPr lang="iw-IL" sz="2400" b="0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2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ַיְלָדִים</a:t>
            </a:r>
            <a:endParaRPr sz="2400" b="0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	     *הַאִם הָפְכוּ עוֹרָם חַיְתוֹ יַעַר?</a:t>
            </a:r>
            <a:endParaRPr sz="2400" b="0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	     *וּמִי הוּא זֶה שֶׁהִסְתַּתֵּר..</a:t>
            </a:r>
            <a:endParaRPr sz="36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400" b="1" i="0" u="none" strike="noStrike" cap="none">
                <a:solidFill>
                  <a:srgbClr val="5B0E2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2"/>
          <p:cNvSpPr/>
          <p:nvPr/>
        </p:nvSpPr>
        <p:spPr>
          <a:xfrm>
            <a:off x="40268" y="37150"/>
            <a:ext cx="3758995" cy="264803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בְּחָלְפִי עַל פָּנָיו, בֵּין עֵצָיו הַזְּקוּפִים, הָרָמִים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הַמַּרְעִישִׁים בְּנִימוּס, אֲנִי שׁוֹאֶלֶת לְאָן נֶעֶלְמוּ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הַיְלָדִים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וְהַאִם הָפְכוּ עוֹרָם חַיְתוֹ יַעַר?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וּמִי הוּא זֶה שֶׁהִסְתַּתֵּר בֵּין הָעֲנָפִים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חוֹפֵר מְחִלָּה בֵּינוֹת שָׁרָשִׁים וּשְׁרָכִים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אוֹחֵז לֵב מְפַרְפֵּר, מַקְשִׁיב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אֵל הַיּוֹרִים.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/>
          <p:nvPr/>
        </p:nvSpPr>
        <p:spPr>
          <a:xfrm>
            <a:off x="4318258" y="423550"/>
            <a:ext cx="5299976" cy="971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7"/>
              <a:buFont typeface="Calibri"/>
              <a:buNone/>
            </a:pPr>
            <a:r>
              <a:rPr lang="iw-IL" sz="3607" b="1" i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w-IL" sz="4777" b="1" i="0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בית רביעי (המשך)</a:t>
            </a:r>
            <a:endParaRPr sz="4777" b="1" i="0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4153320" y="1372633"/>
            <a:ext cx="7699783" cy="4345145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u="sng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ארמז</a:t>
            </a:r>
            <a:r>
              <a:rPr lang="iw-IL" sz="32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1800">
                <a:solidFill>
                  <a:srgbClr val="222222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2400">
                <a:solidFill>
                  <a:srgbClr val="222222"/>
                </a:solidFill>
                <a:latin typeface="Varela Round"/>
                <a:ea typeface="Varela Round"/>
                <a:cs typeface="Varela Round"/>
                <a:sym typeface="Varela Round"/>
              </a:rPr>
              <a:t>"תָּשֶׁת חֹשֶׁךְ וִיהִי לָיְלָה בּוֹ תִרְמֹשׂ כָּל </a:t>
            </a:r>
            <a:r>
              <a:rPr lang="iw-IL" sz="2400" b="1">
                <a:solidFill>
                  <a:srgbClr val="222222"/>
                </a:solidFill>
                <a:latin typeface="Varela Round"/>
                <a:ea typeface="Varela Round"/>
                <a:cs typeface="Varela Round"/>
                <a:sym typeface="Varela Round"/>
              </a:rPr>
              <a:t>חַיְתוֹ יָעַר</a:t>
            </a:r>
            <a:r>
              <a:rPr lang="iw-IL" sz="2400">
                <a:solidFill>
                  <a:srgbClr val="222222"/>
                </a:solidFill>
                <a:latin typeface="Varela Round"/>
                <a:ea typeface="Varela Round"/>
                <a:cs typeface="Varela Round"/>
                <a:sym typeface="Varela Round"/>
              </a:rPr>
              <a:t>"</a:t>
            </a:r>
            <a:r>
              <a:rPr lang="iw-IL" sz="2400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,  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400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            </a:t>
            </a:r>
            <a:r>
              <a:rPr lang="iw-IL" sz="2400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(</a:t>
            </a:r>
            <a:r>
              <a:rPr lang="iw-IL" sz="2000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תהלים ק"ד, כ</a:t>
            </a:r>
            <a:r>
              <a:rPr lang="iw-IL" sz="2400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). </a:t>
            </a:r>
            <a:r>
              <a:rPr lang="iw-IL" sz="2400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"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400">
                <a:solidFill>
                  <a:srgbClr val="222222"/>
                </a:solidFill>
                <a:latin typeface="Varela Round"/>
                <a:ea typeface="Varela Round"/>
                <a:cs typeface="Varela Round"/>
                <a:sym typeface="Varela Round"/>
              </a:rPr>
              <a:t>             "כִּי לִי כָל </a:t>
            </a:r>
            <a:r>
              <a:rPr lang="iw-IL" sz="2400" b="1">
                <a:solidFill>
                  <a:srgbClr val="222222"/>
                </a:solidFill>
                <a:latin typeface="Varela Round"/>
                <a:ea typeface="Varela Round"/>
                <a:cs typeface="Varela Round"/>
                <a:sym typeface="Varela Round"/>
              </a:rPr>
              <a:t>חַיְתוֹ יָעַר</a:t>
            </a:r>
            <a:r>
              <a:rPr lang="iw-IL" sz="2400">
                <a:solidFill>
                  <a:srgbClr val="222222"/>
                </a:solidFill>
                <a:latin typeface="Varela Round"/>
                <a:ea typeface="Varela Round"/>
                <a:cs typeface="Varela Round"/>
                <a:sym typeface="Varela Round"/>
              </a:rPr>
              <a:t>" </a:t>
            </a:r>
            <a:r>
              <a:rPr lang="iw-IL"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(</a:t>
            </a:r>
            <a:r>
              <a:rPr lang="iw-IL" sz="20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תהלים נ', י</a:t>
            </a:r>
            <a:r>
              <a:rPr lang="iw-IL"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).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u="sng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מטאפורה</a:t>
            </a:r>
            <a:r>
              <a:rPr lang="iw-IL" sz="2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lang="iw-IL" sz="2400" b="1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לֵב מְפַרְפֵּר</a:t>
            </a:r>
            <a:r>
              <a:rPr lang="iw-IL" sz="2400" u="sng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 </a:t>
            </a:r>
            <a:endParaRPr/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400" b="1">
                <a:solidFill>
                  <a:srgbClr val="5B0E2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/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1">
                <a:solidFill>
                  <a:srgbClr val="5B0E21"/>
                </a:solidFill>
                <a:latin typeface="Varela Round"/>
                <a:ea typeface="Varela Round"/>
                <a:cs typeface="Varela Round"/>
                <a:sym typeface="Varela Round"/>
              </a:rPr>
              <a:t>אמצעי העיצוב תורמים להבנת הרעיון המרכזי: </a:t>
            </a:r>
            <a:endParaRPr/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1">
                <a:solidFill>
                  <a:srgbClr val="5B0E21"/>
                </a:solidFill>
                <a:latin typeface="Varela Round"/>
                <a:ea typeface="Varela Round"/>
                <a:cs typeface="Varela Round"/>
                <a:sym typeface="Varela Round"/>
              </a:rPr>
              <a:t>חשיפת רצח יהודים בשואה בחסות היער.</a:t>
            </a:r>
            <a:endParaRPr sz="2800" b="1" u="sng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123808" y="447"/>
            <a:ext cx="3758995" cy="264803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בְּחָלְפִי עַל פָּנָיו, בֵּין עֵצָיו הַזְּקוּפִים, הָרָמִים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הַמַּרְעִישִׁים בְּנִימוּס, אֲנִי שׁוֹאֶלֶת לְאָן נֶעֶלְמוּ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הַיְלָדִים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וְהַאִם הָפְכוּ עוֹרָם חַיְתוֹ יַעַר?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וּמִי הוּא זֶה שֶׁהִסְתַּתֵּר בֵּין הָעֲנָפִים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חוֹפֵר מְחִלָּה בֵּינוֹת שָׁרָשִׁים וּשְׁרָכִים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אוֹחֵז לֵב מְפַרְפֵּר, מַקְשִׁיב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אֵל הַיּוֹרִים.</a:t>
            </a:r>
            <a:endParaRPr sz="18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/>
        </p:nvSpPr>
        <p:spPr>
          <a:xfrm>
            <a:off x="3232673" y="436327"/>
            <a:ext cx="6000297" cy="87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1B10"/>
              </a:buClr>
              <a:buSzPts val="4680"/>
              <a:buFont typeface="Varela Round"/>
              <a:buNone/>
            </a:pPr>
            <a:r>
              <a:rPr lang="iw-IL" sz="4680" b="1" i="0" cap="none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מאפייני שירת שואה</a:t>
            </a:r>
            <a:endParaRPr sz="4680" b="1" i="0" cap="none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4086975" y="1420252"/>
            <a:ext cx="7859598" cy="353311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u="sng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סיטואציה מעולם השואה</a:t>
            </a:r>
            <a:r>
              <a:rPr lang="iw-IL" sz="2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הרצח ביערות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u="sng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מילות צופן</a:t>
            </a:r>
            <a:r>
              <a:rPr lang="iw-IL" sz="2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r>
              <a:rPr lang="iw-IL" sz="2800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יַעַר, יּוֹרִים</a:t>
            </a:r>
            <a:r>
              <a:rPr lang="iw-IL" sz="2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	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u="sng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איפוק ברגשות</a:t>
            </a:r>
            <a:r>
              <a:rPr lang="iw-IL" sz="2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ילדים שנעלמו, יורים ולב מפרפר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u="sng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בארמזים תנ"כיים</a:t>
            </a:r>
            <a:r>
              <a:rPr lang="iw-IL" sz="2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u="sng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ריבוי ציורי לשון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p14" descr="Image result for ‫היער השחור אסתר אטינגר‬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3840" y="167606"/>
            <a:ext cx="2082801" cy="54835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/>
          <p:nvPr/>
        </p:nvSpPr>
        <p:spPr>
          <a:xfrm>
            <a:off x="3095058" y="266227"/>
            <a:ext cx="6000297" cy="1647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80"/>
              <a:buFont typeface="Varela Round"/>
              <a:buNone/>
            </a:pPr>
            <a:r>
              <a:rPr lang="iw-IL" sz="4680" b="1" i="0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לְאָן נֶעֶלְמוּ הַיְּלָדִים?</a:t>
            </a:r>
            <a:br>
              <a:rPr lang="iw-IL" sz="3120" b="1" i="0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</a:br>
            <a:endParaRPr sz="3120" b="1" i="0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7"/>
              <a:buFont typeface="Varela Round"/>
              <a:buNone/>
            </a:pPr>
            <a:r>
              <a:rPr lang="iw-IL" sz="3607" b="1" i="0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האם התעלומה נפתרה?</a:t>
            </a:r>
            <a:endParaRPr sz="3607" b="1" i="0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3479216" y="1914059"/>
            <a:ext cx="5149167" cy="52322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1" u="sng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בשואה נרצחו כמיליון וחצי ילדים! </a:t>
            </a:r>
            <a:endParaRPr sz="2800" b="1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113" name="Google Shape;113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38379" y="2812982"/>
            <a:ext cx="5390004" cy="2940704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/>
          <p:nvPr/>
        </p:nvSpPr>
        <p:spPr>
          <a:xfrm>
            <a:off x="5179053" y="5753686"/>
            <a:ext cx="275588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iw-IL" sz="2000" b="1">
                <a:solidFill>
                  <a:srgbClr val="1D1B10"/>
                </a:solidFill>
                <a:latin typeface="Varela Round"/>
                <a:ea typeface="Varela Round"/>
                <a:cs typeface="Varela Round"/>
                <a:sym typeface="Varela Round"/>
              </a:rPr>
              <a:t>יד לילד- יד ושם</a:t>
            </a:r>
            <a:endParaRPr sz="2000" b="1">
              <a:solidFill>
                <a:srgbClr val="1D1B1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6" title="ￗﾞￗﾑￗﾘ - ￗﾪￗﾢￗﾨￗﾕￗﾛￗﾪ ￗﾦￗﾢￗﾦￗﾕￗﾢￗﾙ ￗﾙￗﾜￗﾓￗﾙￗﾝ ￗﾑￗﾩￗﾕￗﾐￗﾔ | ￗﾛￗﾐￗﾟ 11 ￗﾜￗﾩￗﾢￗﾑￗﾨ ￗﾨￗﾩￗﾕￗﾪ ￗﾔￗﾩￗﾙￗﾓￗﾕￗﾨ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73396" y="345543"/>
            <a:ext cx="9643620" cy="5424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Office PowerPoint</Application>
  <PresentationFormat>מותאם אישית</PresentationFormat>
  <Paragraphs>97</Paragraphs>
  <Slides>9</Slides>
  <Notes>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Varela Round</vt:lpstr>
      <vt:lpstr>Calibri</vt:lpstr>
      <vt:lpstr>ערכת נושא Office</vt:lpstr>
      <vt:lpstr>תרומתם של אמצעי העיצוב  להבנת משמעות השיר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תרומתם של אמצעי העיצוב  להבנת משמעות השיר</dc:title>
  <dc:creator>TAMI</dc:creator>
  <cp:lastModifiedBy>רזיאל גבאי</cp:lastModifiedBy>
  <cp:revision>1</cp:revision>
  <dcterms:modified xsi:type="dcterms:W3CDTF">2023-01-21T19:02:43Z</dcterms:modified>
</cp:coreProperties>
</file>