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8" r:id="rId5"/>
    <p:sldId id="279" r:id="rId6"/>
    <p:sldId id="280" r:id="rId7"/>
    <p:sldId id="281" r:id="rId8"/>
    <p:sldId id="284" r:id="rId9"/>
    <p:sldId id="283" r:id="rId10"/>
    <p:sldId id="306" r:id="rId11"/>
    <p:sldId id="282" r:id="rId12"/>
    <p:sldId id="288" r:id="rId13"/>
    <p:sldId id="285" r:id="rId14"/>
    <p:sldId id="286" r:id="rId15"/>
    <p:sldId id="287" r:id="rId16"/>
    <p:sldId id="289" r:id="rId17"/>
    <p:sldId id="307" r:id="rId18"/>
    <p:sldId id="290" r:id="rId19"/>
    <p:sldId id="291" r:id="rId20"/>
    <p:sldId id="292" r:id="rId21"/>
    <p:sldId id="293" r:id="rId22"/>
    <p:sldId id="294" r:id="rId23"/>
    <p:sldId id="308" r:id="rId24"/>
    <p:sldId id="295" r:id="rId25"/>
    <p:sldId id="296" r:id="rId26"/>
    <p:sldId id="309" r:id="rId27"/>
    <p:sldId id="297" r:id="rId28"/>
    <p:sldId id="298" r:id="rId29"/>
    <p:sldId id="310" r:id="rId30"/>
    <p:sldId id="299" r:id="rId31"/>
    <p:sldId id="311" r:id="rId32"/>
    <p:sldId id="300" r:id="rId33"/>
    <p:sldId id="312" r:id="rId34"/>
    <p:sldId id="301" r:id="rId35"/>
    <p:sldId id="313" r:id="rId36"/>
    <p:sldId id="302" r:id="rId37"/>
    <p:sldId id="314"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474646"/>
    <a:srgbClr val="5F3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5" autoAdjust="0"/>
    <p:restoredTop sz="94660"/>
  </p:normalViewPr>
  <p:slideViewPr>
    <p:cSldViewPr snapToGrid="0">
      <p:cViewPr varScale="1">
        <p:scale>
          <a:sx n="73" d="100"/>
          <a:sy n="73"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
        <p:nvSpPr>
          <p:cNvPr id="7" name="Rectangle 6">
            <a:extLst>
              <a:ext uri="{FF2B5EF4-FFF2-40B4-BE49-F238E27FC236}">
                <a16:creationId xmlns:a16="http://schemas.microsoft.com/office/drawing/2014/main" id="{D35CC667-A837-3347-8C35-D98B2F14041B}"/>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9FE795-2132-7B41-921F-570C1C1B5DB5}"/>
              </a:ext>
            </a:extLst>
          </p:cNvPr>
          <p:cNvGrpSpPr/>
          <p:nvPr userDrawn="1"/>
        </p:nvGrpSpPr>
        <p:grpSpPr>
          <a:xfrm>
            <a:off x="0" y="0"/>
            <a:ext cx="12281647" cy="6894512"/>
            <a:chOff x="0" y="0"/>
            <a:chExt cx="12281647" cy="6894512"/>
          </a:xfrm>
        </p:grpSpPr>
        <p:sp>
          <p:nvSpPr>
            <p:cNvPr id="12" name="Rectangle 11">
              <a:extLst>
                <a:ext uri="{FF2B5EF4-FFF2-40B4-BE49-F238E27FC236}">
                  <a16:creationId xmlns:a16="http://schemas.microsoft.com/office/drawing/2014/main" id="{943429AB-4A57-9F48-A874-D440BF60FD7D}"/>
                </a:ext>
              </a:extLst>
            </p:cNvPr>
            <p:cNvSpPr/>
            <p:nvPr userDrawn="1"/>
          </p:nvSpPr>
          <p:spPr>
            <a:xfrm>
              <a:off x="0" y="457199"/>
              <a:ext cx="12192000" cy="611094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1" name="Rectangle 10">
              <a:extLst>
                <a:ext uri="{FF2B5EF4-FFF2-40B4-BE49-F238E27FC236}">
                  <a16:creationId xmlns:a16="http://schemas.microsoft.com/office/drawing/2014/main" id="{2860EF8C-4B2D-724D-953A-00DAED53ED6A}"/>
                </a:ext>
              </a:extLst>
            </p:cNvPr>
            <p:cNvSpPr/>
            <p:nvPr userDrawn="1"/>
          </p:nvSpPr>
          <p:spPr>
            <a:xfrm>
              <a:off x="0" y="6380536"/>
              <a:ext cx="12199777" cy="513976"/>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ectangle 6">
              <a:extLst>
                <a:ext uri="{FF2B5EF4-FFF2-40B4-BE49-F238E27FC236}">
                  <a16:creationId xmlns:a16="http://schemas.microsoft.com/office/drawing/2014/main" id="{B101346D-99E3-EB44-B85B-EC0869E40A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 name="Rectangle 7">
              <a:extLst>
                <a:ext uri="{FF2B5EF4-FFF2-40B4-BE49-F238E27FC236}">
                  <a16:creationId xmlns:a16="http://schemas.microsoft.com/office/drawing/2014/main" id="{307765FD-0D23-D645-B5E2-3BFD3BEC9DF9}"/>
                </a:ext>
              </a:extLst>
            </p:cNvPr>
            <p:cNvSpPr/>
            <p:nvPr userDrawn="1"/>
          </p:nvSpPr>
          <p:spPr>
            <a:xfrm>
              <a:off x="0" y="926353"/>
              <a:ext cx="12199777" cy="86658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riangle 8">
              <a:extLst>
                <a:ext uri="{FF2B5EF4-FFF2-40B4-BE49-F238E27FC236}">
                  <a16:creationId xmlns:a16="http://schemas.microsoft.com/office/drawing/2014/main" id="{F426ECE2-3A8E-274C-B0E5-D7950AEDBC6E}"/>
                </a:ext>
              </a:extLst>
            </p:cNvPr>
            <p:cNvSpPr/>
            <p:nvPr userDrawn="1"/>
          </p:nvSpPr>
          <p:spPr>
            <a:xfrm rot="10800000">
              <a:off x="9305364" y="1754094"/>
              <a:ext cx="274918" cy="197224"/>
            </a:xfrm>
            <a:prstGeom prst="triangle">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0" name="Rectangle 9">
              <a:extLst>
                <a:ext uri="{FF2B5EF4-FFF2-40B4-BE49-F238E27FC236}">
                  <a16:creationId xmlns:a16="http://schemas.microsoft.com/office/drawing/2014/main" id="{4679E0D2-2BC4-2147-8722-3731E59DE1CD}"/>
                </a:ext>
              </a:extLst>
            </p:cNvPr>
            <p:cNvSpPr/>
            <p:nvPr userDrawn="1"/>
          </p:nvSpPr>
          <p:spPr>
            <a:xfrm>
              <a:off x="0" y="6329082"/>
              <a:ext cx="12281647" cy="71718"/>
            </a:xfrm>
            <a:prstGeom prst="rect">
              <a:avLst/>
            </a:prstGeom>
            <a:solidFill>
              <a:srgbClr val="5F3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grpSp>
      <p:sp>
        <p:nvSpPr>
          <p:cNvPr id="2" name="Title 1"/>
          <p:cNvSpPr>
            <a:spLocks noGrp="1"/>
          </p:cNvSpPr>
          <p:nvPr>
            <p:ph type="title"/>
          </p:nvPr>
        </p:nvSpPr>
        <p:spPr>
          <a:xfrm>
            <a:off x="1097280" y="220476"/>
            <a:ext cx="10058400" cy="145075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
        <p:nvSpPr>
          <p:cNvPr id="9" name="Rectangle 8">
            <a:extLst>
              <a:ext uri="{FF2B5EF4-FFF2-40B4-BE49-F238E27FC236}">
                <a16:creationId xmlns:a16="http://schemas.microsoft.com/office/drawing/2014/main" id="{1A2DBEB5-55E3-F64A-9E65-359286118FBD}"/>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
        <p:nvSpPr>
          <p:cNvPr id="11" name="Rectangle 10">
            <a:extLst>
              <a:ext uri="{FF2B5EF4-FFF2-40B4-BE49-F238E27FC236}">
                <a16:creationId xmlns:a16="http://schemas.microsoft.com/office/drawing/2014/main" id="{496E4710-745C-0E42-87B6-411897835EB5}"/>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
        <p:nvSpPr>
          <p:cNvPr id="6" name="Rectangle 5">
            <a:extLst>
              <a:ext uri="{FF2B5EF4-FFF2-40B4-BE49-F238E27FC236}">
                <a16:creationId xmlns:a16="http://schemas.microsoft.com/office/drawing/2014/main" id="{F521990F-F072-3D4A-9841-B2F65AC50CAF}"/>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65DB87-B6EF-1E43-AF1A-16D17E3E7471}"/>
              </a:ext>
            </a:extLst>
          </p:cNvPr>
          <p:cNvSpPr/>
          <p:nvPr userDrawn="1"/>
        </p:nvSpPr>
        <p:spPr>
          <a:xfrm>
            <a:off x="0" y="0"/>
            <a:ext cx="12199777" cy="926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7/18/2020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001794"/>
            <a:ext cx="10058400" cy="3105783"/>
          </a:xfrm>
        </p:spPr>
        <p:txBody>
          <a:bodyPr>
            <a:normAutofit/>
          </a:bodyPr>
          <a:lstStyle/>
          <a:p>
            <a:r>
              <a:rPr lang="he-IL" sz="11800" b="1" dirty="0"/>
              <a:t>הגירה </a:t>
            </a:r>
            <a:r>
              <a:rPr lang="he-IL" sz="11800" b="1" dirty="0" smtClean="0"/>
              <a:t>חיצונית</a:t>
            </a:r>
            <a:r>
              <a:rPr lang="he-IL" dirty="0"/>
              <a:t/>
            </a:r>
            <a:br>
              <a:rPr lang="he-IL" dirty="0"/>
            </a:br>
            <a:endParaRPr lang="en-US" dirty="0"/>
          </a:p>
        </p:txBody>
      </p:sp>
      <p:sp>
        <p:nvSpPr>
          <p:cNvPr id="3" name="Subtitle 2"/>
          <p:cNvSpPr>
            <a:spLocks noGrp="1"/>
          </p:cNvSpPr>
          <p:nvPr>
            <p:ph type="subTitle" idx="1"/>
          </p:nvPr>
        </p:nvSpPr>
        <p:spPr/>
        <p:txBody>
          <a:bodyPr>
            <a:normAutofit/>
          </a:bodyPr>
          <a:lstStyle/>
          <a:p>
            <a:r>
              <a:rPr lang="he-IL" sz="4400" dirty="0"/>
              <a:t>הגירה בין מדינות</a:t>
            </a:r>
            <a:endParaRPr lang="en-US" sz="4400" dirty="0"/>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610689" y="360829"/>
            <a:ext cx="8277894" cy="5419562"/>
          </a:xfrm>
          <a:prstGeom prst="rect">
            <a:avLst/>
          </a:prstGeom>
        </p:spPr>
      </p:pic>
    </p:spTree>
    <p:extLst>
      <p:ext uri="{BB962C8B-B14F-4D97-AF65-F5344CB8AC3E}">
        <p14:creationId xmlns:p14="http://schemas.microsoft.com/office/powerpoint/2010/main" val="112971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446" y="703801"/>
            <a:ext cx="11730446" cy="1450757"/>
          </a:xfrm>
        </p:spPr>
        <p:txBody>
          <a:bodyPr>
            <a:normAutofit fontScale="90000"/>
          </a:bodyPr>
          <a:lstStyle/>
          <a:p>
            <a:r>
              <a:rPr lang="he-IL" sz="3600" dirty="0"/>
              <a:t>אקסודוס – אוניית פליטים של ניצולי שואה שניסתה להגיע לארץ ישראל </a:t>
            </a:r>
            <a:r>
              <a:rPr lang="he-IL" dirty="0"/>
              <a:t/>
            </a:r>
            <a:br>
              <a:rPr lang="he-IL" dirty="0"/>
            </a:br>
            <a:endParaRPr lang="he-IL" dirty="0"/>
          </a:p>
        </p:txBody>
      </p:sp>
      <p:pic>
        <p:nvPicPr>
          <p:cNvPr id="4" name="תמונה 3"/>
          <p:cNvPicPr>
            <a:picLocks noChangeAspect="1"/>
          </p:cNvPicPr>
          <p:nvPr/>
        </p:nvPicPr>
        <p:blipFill>
          <a:blip r:embed="rId2"/>
          <a:stretch>
            <a:fillRect/>
          </a:stretch>
        </p:blipFill>
        <p:spPr>
          <a:xfrm>
            <a:off x="2760946" y="2007153"/>
            <a:ext cx="6396117" cy="4130156"/>
          </a:xfrm>
          <a:prstGeom prst="rect">
            <a:avLst/>
          </a:prstGeom>
        </p:spPr>
      </p:pic>
    </p:spTree>
    <p:extLst>
      <p:ext uri="{BB962C8B-B14F-4D97-AF65-F5344CB8AC3E}">
        <p14:creationId xmlns:p14="http://schemas.microsoft.com/office/powerpoint/2010/main" val="363748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67676" y="1906640"/>
            <a:ext cx="11435670" cy="4294258"/>
          </a:xfrm>
          <a:prstGeom prst="rect">
            <a:avLst/>
          </a:prstGeom>
        </p:spPr>
      </p:pic>
    </p:spTree>
    <p:extLst>
      <p:ext uri="{BB962C8B-B14F-4D97-AF65-F5344CB8AC3E}">
        <p14:creationId xmlns:p14="http://schemas.microsoft.com/office/powerpoint/2010/main" val="421633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36859" y="474948"/>
            <a:ext cx="6270172" cy="1450757"/>
          </a:xfrm>
        </p:spPr>
        <p:txBody>
          <a:bodyPr>
            <a:normAutofit/>
          </a:bodyPr>
          <a:lstStyle/>
          <a:p>
            <a:r>
              <a:rPr lang="he-IL" sz="2400" dirty="0"/>
              <a:t>קרב בין צבא מקסיקו לבין </a:t>
            </a:r>
            <a:r>
              <a:rPr lang="he-IL" sz="2400" dirty="0" smtClean="0"/>
              <a:t>כנופיה </a:t>
            </a:r>
            <a:r>
              <a:rPr lang="he-IL" sz="2400" dirty="0"/>
              <a:t>של קרטל סמים</a:t>
            </a:r>
            <a:br>
              <a:rPr lang="he-IL" sz="2400" dirty="0"/>
            </a:br>
            <a:endParaRPr lang="he-IL" sz="2400" dirty="0"/>
          </a:p>
        </p:txBody>
      </p:sp>
      <p:pic>
        <p:nvPicPr>
          <p:cNvPr id="4" name="תמונה 3"/>
          <p:cNvPicPr>
            <a:picLocks noChangeAspect="1"/>
          </p:cNvPicPr>
          <p:nvPr/>
        </p:nvPicPr>
        <p:blipFill>
          <a:blip r:embed="rId2"/>
          <a:stretch>
            <a:fillRect/>
          </a:stretch>
        </p:blipFill>
        <p:spPr>
          <a:xfrm>
            <a:off x="2577822" y="1925705"/>
            <a:ext cx="6788246" cy="4178716"/>
          </a:xfrm>
          <a:prstGeom prst="rect">
            <a:avLst/>
          </a:prstGeom>
        </p:spPr>
      </p:pic>
    </p:spTree>
    <p:extLst>
      <p:ext uri="{BB962C8B-B14F-4D97-AF65-F5344CB8AC3E}">
        <p14:creationId xmlns:p14="http://schemas.microsoft.com/office/powerpoint/2010/main" val="309666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a:t>פליטים רבים ברחו </a:t>
            </a:r>
            <a:r>
              <a:rPr lang="he-IL" sz="3600" dirty="0" smtClean="0"/>
              <a:t>מניגריה </a:t>
            </a:r>
            <a:r>
              <a:rPr lang="he-IL" sz="3600" dirty="0"/>
              <a:t>בשל הטרור של </a:t>
            </a:r>
            <a:r>
              <a:rPr lang="he-IL" sz="3600" dirty="0" smtClean="0"/>
              <a:t>"</a:t>
            </a:r>
            <a:r>
              <a:rPr lang="he-IL" sz="3600" dirty="0" err="1" smtClean="0"/>
              <a:t>בוקו</a:t>
            </a:r>
            <a:r>
              <a:rPr lang="he-IL" sz="3600" dirty="0" smtClean="0"/>
              <a:t> </a:t>
            </a:r>
            <a:r>
              <a:rPr lang="he-IL" sz="3600" dirty="0" err="1" smtClean="0"/>
              <a:t>חארם</a:t>
            </a:r>
            <a:r>
              <a:rPr lang="he-IL" sz="3600" dirty="0" smtClean="0"/>
              <a:t>"</a:t>
            </a:r>
            <a:endParaRPr lang="he-IL" sz="3600" dirty="0"/>
          </a:p>
        </p:txBody>
      </p:sp>
      <p:pic>
        <p:nvPicPr>
          <p:cNvPr id="4" name="תמונה 3"/>
          <p:cNvPicPr>
            <a:picLocks noChangeAspect="1"/>
          </p:cNvPicPr>
          <p:nvPr/>
        </p:nvPicPr>
        <p:blipFill>
          <a:blip r:embed="rId2"/>
          <a:stretch>
            <a:fillRect/>
          </a:stretch>
        </p:blipFill>
        <p:spPr>
          <a:xfrm>
            <a:off x="4702161" y="2344591"/>
            <a:ext cx="6706536" cy="2743583"/>
          </a:xfrm>
          <a:prstGeom prst="rect">
            <a:avLst/>
          </a:prstGeom>
        </p:spPr>
      </p:pic>
      <p:pic>
        <p:nvPicPr>
          <p:cNvPr id="5" name="תמונה 4"/>
          <p:cNvPicPr>
            <a:picLocks noChangeAspect="1"/>
          </p:cNvPicPr>
          <p:nvPr/>
        </p:nvPicPr>
        <p:blipFill>
          <a:blip r:embed="rId3"/>
          <a:stretch>
            <a:fillRect/>
          </a:stretch>
        </p:blipFill>
        <p:spPr>
          <a:xfrm>
            <a:off x="846070" y="2155445"/>
            <a:ext cx="2981347" cy="3822415"/>
          </a:xfrm>
          <a:prstGeom prst="rect">
            <a:avLst/>
          </a:prstGeom>
        </p:spPr>
      </p:pic>
    </p:spTree>
    <p:extLst>
      <p:ext uri="{BB962C8B-B14F-4D97-AF65-F5344CB8AC3E}">
        <p14:creationId xmlns:p14="http://schemas.microsoft.com/office/powerpoint/2010/main" val="271513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9714" y="181288"/>
            <a:ext cx="10058400" cy="1450757"/>
          </a:xfrm>
        </p:spPr>
        <p:txBody>
          <a:bodyPr>
            <a:normAutofit/>
          </a:bodyPr>
          <a:lstStyle/>
          <a:p>
            <a:r>
              <a:rPr lang="he-IL" sz="3600" dirty="0" smtClean="0"/>
              <a:t>פליטים רבים ברחו מסוריה ועיראק בשל הטרור של </a:t>
            </a:r>
            <a:r>
              <a:rPr lang="he-IL" sz="3600" dirty="0" err="1" smtClean="0"/>
              <a:t>דעאש</a:t>
            </a:r>
            <a:endParaRPr lang="he-IL" sz="3600" dirty="0"/>
          </a:p>
        </p:txBody>
      </p:sp>
      <p:pic>
        <p:nvPicPr>
          <p:cNvPr id="4" name="תמונה 3"/>
          <p:cNvPicPr>
            <a:picLocks noChangeAspect="1"/>
          </p:cNvPicPr>
          <p:nvPr/>
        </p:nvPicPr>
        <p:blipFill>
          <a:blip r:embed="rId2"/>
          <a:stretch>
            <a:fillRect/>
          </a:stretch>
        </p:blipFill>
        <p:spPr>
          <a:xfrm>
            <a:off x="1732125" y="1908852"/>
            <a:ext cx="7320436" cy="4231360"/>
          </a:xfrm>
          <a:prstGeom prst="rect">
            <a:avLst/>
          </a:prstGeom>
        </p:spPr>
      </p:pic>
    </p:spTree>
    <p:extLst>
      <p:ext uri="{BB962C8B-B14F-4D97-AF65-F5344CB8AC3E}">
        <p14:creationId xmlns:p14="http://schemas.microsoft.com/office/powerpoint/2010/main" val="101748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2068" y="207413"/>
            <a:ext cx="11094720" cy="1450757"/>
          </a:xfrm>
        </p:spPr>
        <p:txBody>
          <a:bodyPr/>
          <a:lstStyle/>
          <a:p>
            <a:r>
              <a:rPr lang="he-IL" dirty="0"/>
              <a:t>בריחת פליטים בשל מלחמת אזרחים </a:t>
            </a:r>
            <a:r>
              <a:rPr lang="he-IL" dirty="0" smtClean="0"/>
              <a:t>בסוריה</a:t>
            </a:r>
            <a:endParaRPr lang="he-IL" dirty="0"/>
          </a:p>
        </p:txBody>
      </p:sp>
      <p:pic>
        <p:nvPicPr>
          <p:cNvPr id="4" name="תמונה 3"/>
          <p:cNvPicPr>
            <a:picLocks noChangeAspect="1"/>
          </p:cNvPicPr>
          <p:nvPr/>
        </p:nvPicPr>
        <p:blipFill>
          <a:blip r:embed="rId2"/>
          <a:stretch>
            <a:fillRect/>
          </a:stretch>
        </p:blipFill>
        <p:spPr>
          <a:xfrm>
            <a:off x="3176598" y="1945782"/>
            <a:ext cx="8775915" cy="3920485"/>
          </a:xfrm>
          <a:prstGeom prst="rect">
            <a:avLst/>
          </a:prstGeom>
        </p:spPr>
      </p:pic>
      <p:pic>
        <p:nvPicPr>
          <p:cNvPr id="5" name="תמונה 4"/>
          <p:cNvPicPr>
            <a:picLocks noChangeAspect="1"/>
          </p:cNvPicPr>
          <p:nvPr/>
        </p:nvPicPr>
        <p:blipFill>
          <a:blip r:embed="rId3"/>
          <a:stretch>
            <a:fillRect/>
          </a:stretch>
        </p:blipFill>
        <p:spPr>
          <a:xfrm>
            <a:off x="299738" y="2873829"/>
            <a:ext cx="2801043" cy="2587718"/>
          </a:xfrm>
          <a:prstGeom prst="rect">
            <a:avLst/>
          </a:prstGeom>
        </p:spPr>
      </p:pic>
      <p:sp>
        <p:nvSpPr>
          <p:cNvPr id="6" name="מלבן 5"/>
          <p:cNvSpPr/>
          <p:nvPr/>
        </p:nvSpPr>
        <p:spPr>
          <a:xfrm>
            <a:off x="299738" y="2873829"/>
            <a:ext cx="2801043" cy="2704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3547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7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22515" y="233538"/>
            <a:ext cx="10058400" cy="1450757"/>
          </a:xfrm>
        </p:spPr>
        <p:txBody>
          <a:bodyPr>
            <a:normAutofit/>
          </a:bodyPr>
          <a:lstStyle/>
          <a:p>
            <a:pPr lvl="0">
              <a:lnSpc>
                <a:spcPct val="90000"/>
              </a:lnSpc>
              <a:spcBef>
                <a:spcPts val="1200"/>
              </a:spcBef>
              <a:spcAft>
                <a:spcPts val="200"/>
              </a:spcAft>
            </a:pPr>
            <a:r>
              <a:rPr lang="en-US" sz="2000" spc="0" dirty="0">
                <a:solidFill>
                  <a:srgbClr val="474646"/>
                </a:solidFill>
                <a:latin typeface="Calibri" panose="020F0502020204030204"/>
                <a:ea typeface="+mn-ea"/>
              </a:rPr>
              <a:t/>
            </a:r>
            <a:br>
              <a:rPr lang="en-US" sz="2000" spc="0" dirty="0">
                <a:solidFill>
                  <a:srgbClr val="474646"/>
                </a:solidFill>
                <a:latin typeface="Calibri" panose="020F0502020204030204"/>
                <a:ea typeface="+mn-ea"/>
              </a:rPr>
            </a:br>
            <a:r>
              <a:rPr lang="he-IL" sz="4800" spc="0" dirty="0" smtClean="0">
                <a:latin typeface="Calibri" panose="020F0502020204030204"/>
                <a:ea typeface="+mn-ea"/>
              </a:rPr>
              <a:t>עדיף להגר למקום שאתה יודע את שפתו</a:t>
            </a:r>
            <a:endParaRPr lang="he-IL" sz="8800" dirty="0"/>
          </a:p>
        </p:txBody>
      </p:sp>
      <p:sp>
        <p:nvSpPr>
          <p:cNvPr id="3" name="מציין מיקום תוכן 2"/>
          <p:cNvSpPr>
            <a:spLocks noGrp="1"/>
          </p:cNvSpPr>
          <p:nvPr>
            <p:ph idx="1"/>
          </p:nvPr>
        </p:nvSpPr>
        <p:spPr>
          <a:xfrm>
            <a:off x="5590902" y="2011512"/>
            <a:ext cx="5564777" cy="3566328"/>
          </a:xfrm>
        </p:spPr>
        <p:txBody>
          <a:bodyPr/>
          <a:lstStyle/>
          <a:p>
            <a:r>
              <a:rPr lang="he-IL" dirty="0" smtClean="0"/>
              <a:t>בעבר </a:t>
            </a:r>
            <a:r>
              <a:rPr lang="he-IL" dirty="0"/>
              <a:t>צרפת שלטה על מדינות רבות במערב אפריקה (תקופה שמכונה "</a:t>
            </a:r>
            <a:r>
              <a:rPr lang="he-IL" b="1" dirty="0"/>
              <a:t>קולוניאליזם</a:t>
            </a:r>
            <a:r>
              <a:rPr lang="he-IL" dirty="0"/>
              <a:t>") כגון אלג'יר ומרוקו (צבע אדום במפה)</a:t>
            </a:r>
          </a:p>
          <a:p>
            <a:r>
              <a:rPr lang="he-IL" dirty="0"/>
              <a:t> </a:t>
            </a:r>
            <a:r>
              <a:rPr lang="he-IL" dirty="0" smtClean="0"/>
              <a:t>לכן </a:t>
            </a:r>
            <a:r>
              <a:rPr lang="he-IL" dirty="0"/>
              <a:t>כיום יש שם אנשים שיודעים לדבר בשפה הצרפתית.</a:t>
            </a:r>
          </a:p>
          <a:p>
            <a:r>
              <a:rPr lang="he-IL" dirty="0" smtClean="0"/>
              <a:t>זה </a:t>
            </a:r>
            <a:r>
              <a:rPr lang="he-IL" dirty="0"/>
              <a:t>יכול להסביר מדוע רבים מהם יעדיפו להגר לצרפת ולא למדינות אחרות באזור כמו ספרד וגרמניה</a:t>
            </a:r>
          </a:p>
          <a:p>
            <a:endParaRPr lang="he-IL" dirty="0"/>
          </a:p>
        </p:txBody>
      </p:sp>
      <p:pic>
        <p:nvPicPr>
          <p:cNvPr id="4" name="תמונה 3"/>
          <p:cNvPicPr>
            <a:picLocks noChangeAspect="1"/>
          </p:cNvPicPr>
          <p:nvPr/>
        </p:nvPicPr>
        <p:blipFill>
          <a:blip r:embed="rId2"/>
          <a:stretch>
            <a:fillRect/>
          </a:stretch>
        </p:blipFill>
        <p:spPr>
          <a:xfrm>
            <a:off x="1568731" y="1834632"/>
            <a:ext cx="2820389" cy="4181619"/>
          </a:xfrm>
          <a:prstGeom prst="rect">
            <a:avLst/>
          </a:prstGeom>
        </p:spPr>
      </p:pic>
    </p:spTree>
    <p:extLst>
      <p:ext uri="{BB962C8B-B14F-4D97-AF65-F5344CB8AC3E}">
        <p14:creationId xmlns:p14="http://schemas.microsoft.com/office/powerpoint/2010/main" val="36483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703" y="233539"/>
            <a:ext cx="10058400" cy="1450757"/>
          </a:xfrm>
        </p:spPr>
        <p:txBody>
          <a:bodyPr>
            <a:normAutofit/>
          </a:bodyPr>
          <a:lstStyle/>
          <a:p>
            <a:r>
              <a:rPr lang="he-IL" sz="4000" dirty="0" smtClean="0"/>
              <a:t>שינוי בדמוגרפיה בצרפת בשל ההגירה מאפריקה</a:t>
            </a:r>
            <a:endParaRPr lang="he-IL" sz="4000" dirty="0"/>
          </a:p>
        </p:txBody>
      </p:sp>
      <p:pic>
        <p:nvPicPr>
          <p:cNvPr id="4" name="תמונה 3"/>
          <p:cNvPicPr>
            <a:picLocks noChangeAspect="1"/>
          </p:cNvPicPr>
          <p:nvPr/>
        </p:nvPicPr>
        <p:blipFill>
          <a:blip r:embed="rId2"/>
          <a:stretch>
            <a:fillRect/>
          </a:stretch>
        </p:blipFill>
        <p:spPr>
          <a:xfrm>
            <a:off x="6779097" y="2421747"/>
            <a:ext cx="5059565" cy="2691062"/>
          </a:xfrm>
          <a:prstGeom prst="rect">
            <a:avLst/>
          </a:prstGeom>
        </p:spPr>
      </p:pic>
      <p:pic>
        <p:nvPicPr>
          <p:cNvPr id="5" name="תמונה 4"/>
          <p:cNvPicPr>
            <a:picLocks noChangeAspect="1"/>
          </p:cNvPicPr>
          <p:nvPr/>
        </p:nvPicPr>
        <p:blipFill>
          <a:blip r:embed="rId3"/>
          <a:stretch>
            <a:fillRect/>
          </a:stretch>
        </p:blipFill>
        <p:spPr>
          <a:xfrm>
            <a:off x="339634" y="2421747"/>
            <a:ext cx="6139543" cy="2691062"/>
          </a:xfrm>
          <a:prstGeom prst="rect">
            <a:avLst/>
          </a:prstGeom>
        </p:spPr>
      </p:pic>
      <p:sp>
        <p:nvSpPr>
          <p:cNvPr id="6" name="TextBox 5"/>
          <p:cNvSpPr txBox="1"/>
          <p:nvPr/>
        </p:nvSpPr>
        <p:spPr>
          <a:xfrm>
            <a:off x="561703" y="5112809"/>
            <a:ext cx="3568169" cy="369332"/>
          </a:xfrm>
          <a:prstGeom prst="rect">
            <a:avLst/>
          </a:prstGeom>
          <a:noFill/>
        </p:spPr>
        <p:txBody>
          <a:bodyPr wrap="square" rtlCol="1">
            <a:spAutoFit/>
          </a:bodyPr>
          <a:lstStyle/>
          <a:p>
            <a:pPr algn="r"/>
            <a:r>
              <a:rPr lang="he-IL" dirty="0" smtClean="0"/>
              <a:t>נבחרת צרפת כיום</a:t>
            </a:r>
            <a:endParaRPr lang="he-IL" dirty="0"/>
          </a:p>
        </p:txBody>
      </p:sp>
      <p:sp>
        <p:nvSpPr>
          <p:cNvPr id="7" name="TextBox 6"/>
          <p:cNvSpPr txBox="1"/>
          <p:nvPr/>
        </p:nvSpPr>
        <p:spPr>
          <a:xfrm>
            <a:off x="261783" y="5035865"/>
            <a:ext cx="2854036" cy="261610"/>
          </a:xfrm>
          <a:prstGeom prst="rect">
            <a:avLst/>
          </a:prstGeom>
          <a:noFill/>
        </p:spPr>
        <p:txBody>
          <a:bodyPr wrap="square" rtlCol="1">
            <a:spAutoFit/>
          </a:bodyPr>
          <a:lstStyle/>
          <a:p>
            <a:r>
              <a:rPr lang="en-US" sz="1100" dirty="0"/>
              <a:t>Wikipedia, Kremlin.ru</a:t>
            </a:r>
            <a:endParaRPr lang="he-IL" sz="1100" dirty="0"/>
          </a:p>
        </p:txBody>
      </p:sp>
      <p:sp>
        <p:nvSpPr>
          <p:cNvPr id="8" name="TextBox 7"/>
          <p:cNvSpPr txBox="1"/>
          <p:nvPr/>
        </p:nvSpPr>
        <p:spPr>
          <a:xfrm>
            <a:off x="7602584" y="5112809"/>
            <a:ext cx="2670120" cy="369332"/>
          </a:xfrm>
          <a:prstGeom prst="rect">
            <a:avLst/>
          </a:prstGeom>
          <a:noFill/>
        </p:spPr>
        <p:txBody>
          <a:bodyPr wrap="square" rtlCol="1">
            <a:spAutoFit/>
          </a:bodyPr>
          <a:lstStyle/>
          <a:p>
            <a:pPr algn="r"/>
            <a:r>
              <a:rPr lang="he-IL" dirty="0" smtClean="0"/>
              <a:t>נבחרת צרפת בעבר</a:t>
            </a:r>
            <a:endParaRPr lang="he-IL" dirty="0"/>
          </a:p>
        </p:txBody>
      </p:sp>
    </p:spTree>
    <p:extLst>
      <p:ext uri="{BB962C8B-B14F-4D97-AF65-F5344CB8AC3E}">
        <p14:creationId xmlns:p14="http://schemas.microsoft.com/office/powerpoint/2010/main" val="374579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mtClean="0"/>
              <a:t>הגירה חיצונית - תוכן </a:t>
            </a:r>
            <a:r>
              <a:rPr lang="he-IL" dirty="0" smtClean="0"/>
              <a:t>עניינים</a:t>
            </a:r>
            <a:endParaRPr lang="he-IL" dirty="0"/>
          </a:p>
        </p:txBody>
      </p:sp>
      <p:sp>
        <p:nvSpPr>
          <p:cNvPr id="5" name="TextBox 4"/>
          <p:cNvSpPr txBox="1"/>
          <p:nvPr/>
        </p:nvSpPr>
        <p:spPr>
          <a:xfrm>
            <a:off x="816428" y="2286000"/>
            <a:ext cx="10620103" cy="3539430"/>
          </a:xfrm>
          <a:prstGeom prst="rect">
            <a:avLst/>
          </a:prstGeom>
          <a:noFill/>
        </p:spPr>
        <p:txBody>
          <a:bodyPr wrap="square" rtlCol="1">
            <a:spAutoFit/>
          </a:bodyPr>
          <a:lstStyle/>
          <a:p>
            <a:pPr algn="r"/>
            <a:r>
              <a:rPr lang="he-IL" sz="1600" dirty="0"/>
              <a:t>גלי הגירה </a:t>
            </a:r>
            <a:r>
              <a:rPr lang="he-IL" sz="1600" dirty="0" smtClean="0"/>
              <a:t>– </a:t>
            </a:r>
            <a:r>
              <a:rPr lang="he-IL" sz="1600" dirty="0"/>
              <a:t>לארה"ב, מערב אירופה והמפרץ </a:t>
            </a:r>
            <a:r>
              <a:rPr lang="he-IL" sz="1600" dirty="0" smtClean="0"/>
              <a:t>הפרסי                  עמוד 3</a:t>
            </a:r>
            <a:endParaRPr lang="he-IL" sz="1600" dirty="0"/>
          </a:p>
          <a:p>
            <a:pPr algn="r"/>
            <a:r>
              <a:rPr lang="he-IL" sz="1600" dirty="0" smtClean="0"/>
              <a:t>סיבות </a:t>
            </a:r>
            <a:r>
              <a:rPr lang="he-IL" sz="1600" dirty="0"/>
              <a:t>לעזיבת מדינה: עוני, רדיפות, מלחמה, </a:t>
            </a:r>
            <a:r>
              <a:rPr lang="he-IL" sz="1600" dirty="0" smtClean="0"/>
              <a:t>מידבור                 עמוד 6</a:t>
            </a:r>
            <a:endParaRPr lang="he-IL" sz="1600" dirty="0"/>
          </a:p>
          <a:p>
            <a:pPr algn="r"/>
            <a:r>
              <a:rPr lang="he-IL" sz="1600" dirty="0" smtClean="0"/>
              <a:t>שיקולי </a:t>
            </a:r>
            <a:r>
              <a:rPr lang="he-IL" sz="1600" dirty="0"/>
              <a:t>המהגר בבריחת </a:t>
            </a:r>
            <a:r>
              <a:rPr lang="he-IL" sz="1600" dirty="0" smtClean="0"/>
              <a:t>יעד: דמוקרטיה, עושר                          עמוד 6</a:t>
            </a:r>
          </a:p>
          <a:p>
            <a:pPr algn="r"/>
            <a:r>
              <a:rPr lang="he-IL" sz="1600" dirty="0" smtClean="0"/>
              <a:t>עדיף להגר למקום עם שפה מוכרת, קרוב ואקלים נוח                עמוד 22-18</a:t>
            </a:r>
          </a:p>
          <a:p>
            <a:pPr algn="r"/>
            <a:r>
              <a:rPr lang="he-IL" sz="1600" dirty="0" smtClean="0"/>
              <a:t>סוגי </a:t>
            </a:r>
            <a:r>
              <a:rPr lang="he-IL" sz="1600" dirty="0"/>
              <a:t>מהגרים: פליט, פליט סביבה, מהגר עבודה, בריחת </a:t>
            </a:r>
            <a:r>
              <a:rPr lang="he-IL" sz="1600" dirty="0" smtClean="0"/>
              <a:t>מוחות    עמוד 7</a:t>
            </a:r>
            <a:endParaRPr lang="he-IL" sz="1600" dirty="0"/>
          </a:p>
          <a:p>
            <a:pPr algn="r"/>
            <a:r>
              <a:rPr lang="he-IL" sz="1600" dirty="0" smtClean="0"/>
              <a:t>מאזן הגירה חיובי </a:t>
            </a:r>
            <a:r>
              <a:rPr lang="he-IL" sz="1600" dirty="0"/>
              <a:t>ומאזן הגירה </a:t>
            </a:r>
            <a:r>
              <a:rPr lang="he-IL" sz="1600" dirty="0" smtClean="0"/>
              <a:t>שלילי                                      עמוד 24</a:t>
            </a:r>
          </a:p>
          <a:p>
            <a:pPr algn="r"/>
            <a:r>
              <a:rPr lang="he-IL" sz="1600" dirty="0" smtClean="0"/>
              <a:t>הגירה בפירמידת הגילאים: פירמידה עם בליטה או שקע             עמוד 25</a:t>
            </a:r>
          </a:p>
          <a:p>
            <a:pPr algn="r"/>
            <a:r>
              <a:rPr lang="he-IL" sz="1600" dirty="0" smtClean="0"/>
              <a:t>יתרונות </a:t>
            </a:r>
            <a:r>
              <a:rPr lang="he-IL" sz="1600" dirty="0"/>
              <a:t>וחסרונות של </a:t>
            </a:r>
            <a:r>
              <a:rPr lang="he-IL" sz="1600" dirty="0" smtClean="0"/>
              <a:t>הגירה                                                 עמוד 27</a:t>
            </a:r>
          </a:p>
          <a:p>
            <a:pPr algn="r"/>
            <a:r>
              <a:rPr lang="he-IL" sz="1600" dirty="0" smtClean="0"/>
              <a:t>הגירה </a:t>
            </a:r>
            <a:r>
              <a:rPr lang="he-IL" sz="1600" dirty="0"/>
              <a:t>זמנית </a:t>
            </a:r>
            <a:r>
              <a:rPr lang="he-IL" sz="1600" dirty="0" smtClean="0"/>
              <a:t>עונתית                                                           עמוד 30</a:t>
            </a:r>
          </a:p>
          <a:p>
            <a:pPr algn="r"/>
            <a:r>
              <a:rPr lang="he-IL" sz="1600" dirty="0" smtClean="0"/>
              <a:t>הגירה </a:t>
            </a:r>
            <a:r>
              <a:rPr lang="he-IL" sz="1600" dirty="0"/>
              <a:t>סיבובית: החלשות נדידת </a:t>
            </a:r>
            <a:r>
              <a:rPr lang="he-IL" sz="1600" dirty="0" smtClean="0"/>
              <a:t>הבדואים                               עמוד 32</a:t>
            </a:r>
          </a:p>
          <a:p>
            <a:pPr algn="r"/>
            <a:r>
              <a:rPr lang="he-IL" sz="1600" dirty="0" smtClean="0"/>
              <a:t>הגירת </a:t>
            </a:r>
            <a:r>
              <a:rPr lang="he-IL" sz="1600" dirty="0"/>
              <a:t>זרים </a:t>
            </a:r>
            <a:r>
              <a:rPr lang="he-IL" sz="1600" dirty="0" smtClean="0"/>
              <a:t>לישראל                                                            עמוד 34</a:t>
            </a:r>
            <a:endParaRPr lang="he-IL" sz="1600" dirty="0"/>
          </a:p>
          <a:p>
            <a:pPr algn="r"/>
            <a:r>
              <a:rPr lang="he-IL" sz="1600" dirty="0" smtClean="0"/>
              <a:t>שאלות בגרות                                                                    עמוד 36</a:t>
            </a:r>
            <a:endParaRPr lang="he-IL" sz="1600" dirty="0"/>
          </a:p>
          <a:p>
            <a:pPr algn="r"/>
            <a:r>
              <a:rPr lang="he-IL" sz="1600" dirty="0" smtClean="0"/>
              <a:t>סיכום                                                                               עמוד </a:t>
            </a:r>
            <a:r>
              <a:rPr lang="he-IL" sz="1600" dirty="0" smtClean="0"/>
              <a:t>37</a:t>
            </a:r>
          </a:p>
          <a:p>
            <a:pPr algn="r"/>
            <a:r>
              <a:rPr lang="he-IL" sz="1600" dirty="0" smtClean="0"/>
              <a:t>תרגול                                                                               עמוד 38</a:t>
            </a:r>
            <a:endParaRPr lang="he-IL" sz="1600" dirty="0"/>
          </a:p>
        </p:txBody>
      </p:sp>
    </p:spTree>
    <p:extLst>
      <p:ext uri="{BB962C8B-B14F-4D97-AF65-F5344CB8AC3E}">
        <p14:creationId xmlns:p14="http://schemas.microsoft.com/office/powerpoint/2010/main" val="196759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62595" y="207413"/>
            <a:ext cx="10058400" cy="1450757"/>
          </a:xfrm>
        </p:spPr>
        <p:txBody>
          <a:bodyPr/>
          <a:lstStyle/>
          <a:p>
            <a:r>
              <a:rPr lang="he-IL" spc="0" dirty="0">
                <a:latin typeface="Calibri" panose="020F0502020204030204"/>
              </a:rPr>
              <a:t>עדיף להגר </a:t>
            </a:r>
            <a:r>
              <a:rPr lang="he-IL" spc="0" dirty="0" smtClean="0">
                <a:latin typeface="Calibri" panose="020F0502020204030204"/>
              </a:rPr>
              <a:t>למקום קרוב</a:t>
            </a:r>
            <a:endParaRPr lang="he-IL" dirty="0"/>
          </a:p>
        </p:txBody>
      </p:sp>
      <p:pic>
        <p:nvPicPr>
          <p:cNvPr id="4" name="תמונה 3"/>
          <p:cNvPicPr>
            <a:picLocks noChangeAspect="1"/>
          </p:cNvPicPr>
          <p:nvPr/>
        </p:nvPicPr>
        <p:blipFill>
          <a:blip r:embed="rId2"/>
          <a:stretch>
            <a:fillRect/>
          </a:stretch>
        </p:blipFill>
        <p:spPr>
          <a:xfrm>
            <a:off x="165980" y="1942631"/>
            <a:ext cx="6600580" cy="4228624"/>
          </a:xfrm>
          <a:prstGeom prst="rect">
            <a:avLst/>
          </a:prstGeom>
        </p:spPr>
      </p:pic>
      <p:sp>
        <p:nvSpPr>
          <p:cNvPr id="5" name="TextBox 4"/>
          <p:cNvSpPr txBox="1"/>
          <p:nvPr/>
        </p:nvSpPr>
        <p:spPr>
          <a:xfrm>
            <a:off x="7393578" y="2621899"/>
            <a:ext cx="4297679" cy="2585323"/>
          </a:xfrm>
          <a:prstGeom prst="rect">
            <a:avLst/>
          </a:prstGeom>
          <a:noFill/>
        </p:spPr>
        <p:txBody>
          <a:bodyPr wrap="square" rtlCol="1">
            <a:spAutoFit/>
          </a:bodyPr>
          <a:lstStyle/>
          <a:p>
            <a:pPr algn="r"/>
            <a:r>
              <a:rPr lang="he-IL" dirty="0"/>
              <a:t>בעבר פורטוגל שלטה על ברזיל. לכן הברזילאים מדברים בשפה הפורטוגזית. </a:t>
            </a:r>
          </a:p>
          <a:p>
            <a:pPr algn="r"/>
            <a:r>
              <a:rPr lang="he-IL" dirty="0"/>
              <a:t>בעבר ספרד שלטה על רוב דרום ומרכז אמריקה. לכן הם מדברים בשפה הספרדית. </a:t>
            </a:r>
          </a:p>
          <a:p>
            <a:pPr algn="r"/>
            <a:endParaRPr lang="he-IL" dirty="0"/>
          </a:p>
          <a:p>
            <a:pPr algn="r"/>
            <a:r>
              <a:rPr lang="he-IL" dirty="0"/>
              <a:t>למרות ידיעת השפה, שזה שיקול, עדיין רוב המהגרים מדרום ומרכז אמריקה יהגרו לארה"ב שהיא קרובה יותר. </a:t>
            </a:r>
            <a:r>
              <a:rPr lang="he-IL" dirty="0" smtClean="0"/>
              <a:t>                יתכן </a:t>
            </a:r>
            <a:r>
              <a:rPr lang="he-IL" dirty="0"/>
              <a:t>גם שחלקם יודעים לדבר אנגלית כי זו שפה גלובלית</a:t>
            </a:r>
          </a:p>
        </p:txBody>
      </p:sp>
    </p:spTree>
    <p:extLst>
      <p:ext uri="{BB962C8B-B14F-4D97-AF65-F5344CB8AC3E}">
        <p14:creationId xmlns:p14="http://schemas.microsoft.com/office/powerpoint/2010/main" val="418042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38945" y="899745"/>
            <a:ext cx="8508275" cy="1360130"/>
          </a:xfrm>
        </p:spPr>
        <p:txBody>
          <a:bodyPr>
            <a:noAutofit/>
          </a:bodyPr>
          <a:lstStyle/>
          <a:p>
            <a:r>
              <a:rPr lang="he-IL" sz="3200" dirty="0" smtClean="0"/>
              <a:t>ילד בן 11 בשם </a:t>
            </a:r>
            <a:r>
              <a:rPr lang="he-IL" sz="3200" dirty="0" err="1" smtClean="0"/>
              <a:t>ליונל</a:t>
            </a:r>
            <a:r>
              <a:rPr lang="he-IL" sz="3200" dirty="0" smtClean="0"/>
              <a:t> מסי היגר </a:t>
            </a:r>
            <a:r>
              <a:rPr lang="he-IL" sz="3200" dirty="0"/>
              <a:t>מארגנטינה </a:t>
            </a:r>
            <a:r>
              <a:rPr lang="he-IL" sz="3200" dirty="0" smtClean="0"/>
              <a:t>לספרד –</a:t>
            </a:r>
            <a:br>
              <a:rPr lang="he-IL" sz="3200" dirty="0" smtClean="0"/>
            </a:br>
            <a:r>
              <a:rPr lang="he-IL" sz="3200" dirty="0" smtClean="0"/>
              <a:t>לא </a:t>
            </a:r>
            <a:r>
              <a:rPr lang="he-IL" sz="3200" dirty="0"/>
              <a:t>בגלל שהוא </a:t>
            </a:r>
            <a:r>
              <a:rPr lang="he-IL" sz="3200" dirty="0" smtClean="0"/>
              <a:t>ידע </a:t>
            </a:r>
            <a:r>
              <a:rPr lang="he-IL" sz="3200" dirty="0"/>
              <a:t>ספרדית </a:t>
            </a:r>
            <a:r>
              <a:rPr lang="he-IL" sz="3200" dirty="0" smtClean="0"/>
              <a:t>אבל </a:t>
            </a:r>
            <a:r>
              <a:rPr lang="he-IL" sz="3200" dirty="0"/>
              <a:t>ברור שזה </a:t>
            </a:r>
            <a:r>
              <a:rPr lang="he-IL" sz="3200" dirty="0" smtClean="0"/>
              <a:t>עזר</a:t>
            </a:r>
            <a:r>
              <a:rPr lang="he-IL" sz="3200" dirty="0"/>
              <a:t/>
            </a:r>
            <a:br>
              <a:rPr lang="he-IL" sz="3200" dirty="0"/>
            </a:br>
            <a:endParaRPr lang="he-IL" sz="3200" dirty="0"/>
          </a:p>
        </p:txBody>
      </p:sp>
      <p:pic>
        <p:nvPicPr>
          <p:cNvPr id="4" name="תמונה 3"/>
          <p:cNvPicPr>
            <a:picLocks noChangeAspect="1"/>
          </p:cNvPicPr>
          <p:nvPr/>
        </p:nvPicPr>
        <p:blipFill>
          <a:blip r:embed="rId2"/>
          <a:stretch>
            <a:fillRect/>
          </a:stretch>
        </p:blipFill>
        <p:spPr>
          <a:xfrm>
            <a:off x="706400" y="2099953"/>
            <a:ext cx="4833575" cy="4013464"/>
          </a:xfrm>
          <a:prstGeom prst="rect">
            <a:avLst/>
          </a:prstGeom>
        </p:spPr>
      </p:pic>
      <p:sp>
        <p:nvSpPr>
          <p:cNvPr id="5" name="TextBox 4"/>
          <p:cNvSpPr txBox="1"/>
          <p:nvPr/>
        </p:nvSpPr>
        <p:spPr>
          <a:xfrm>
            <a:off x="6781951" y="3183355"/>
            <a:ext cx="2965269" cy="923330"/>
          </a:xfrm>
          <a:prstGeom prst="rect">
            <a:avLst/>
          </a:prstGeom>
          <a:noFill/>
        </p:spPr>
        <p:txBody>
          <a:bodyPr wrap="square" rtlCol="1">
            <a:spAutoFit/>
          </a:bodyPr>
          <a:lstStyle/>
          <a:p>
            <a:pPr algn="r"/>
            <a:r>
              <a:rPr lang="he-IL" dirty="0" smtClean="0"/>
              <a:t>בארגנטינה מדברים בשפה הספרדית כי בעבר ספרד שלטה שם מאות שנים</a:t>
            </a:r>
            <a:endParaRPr lang="he-IL" dirty="0"/>
          </a:p>
        </p:txBody>
      </p:sp>
    </p:spTree>
    <p:extLst>
      <p:ext uri="{BB962C8B-B14F-4D97-AF65-F5344CB8AC3E}">
        <p14:creationId xmlns:p14="http://schemas.microsoft.com/office/powerpoint/2010/main" val="336457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691" y="246602"/>
            <a:ext cx="10058400" cy="1450757"/>
          </a:xfrm>
        </p:spPr>
        <p:txBody>
          <a:bodyPr/>
          <a:lstStyle/>
          <a:p>
            <a:r>
              <a:rPr lang="he-IL" dirty="0" smtClean="0"/>
              <a:t>עדיף להגר למקום בעל אקלים נוח</a:t>
            </a:r>
            <a:endParaRPr lang="he-IL" dirty="0"/>
          </a:p>
        </p:txBody>
      </p:sp>
      <p:pic>
        <p:nvPicPr>
          <p:cNvPr id="4" name="תמונה 3"/>
          <p:cNvPicPr>
            <a:picLocks noChangeAspect="1"/>
          </p:cNvPicPr>
          <p:nvPr/>
        </p:nvPicPr>
        <p:blipFill>
          <a:blip r:embed="rId2"/>
          <a:stretch>
            <a:fillRect/>
          </a:stretch>
        </p:blipFill>
        <p:spPr>
          <a:xfrm>
            <a:off x="352698" y="1905921"/>
            <a:ext cx="2926080" cy="4340725"/>
          </a:xfrm>
          <a:prstGeom prst="rect">
            <a:avLst/>
          </a:prstGeom>
        </p:spPr>
      </p:pic>
      <p:sp>
        <p:nvSpPr>
          <p:cNvPr id="5" name="TextBox 4"/>
          <p:cNvSpPr txBox="1"/>
          <p:nvPr/>
        </p:nvSpPr>
        <p:spPr>
          <a:xfrm>
            <a:off x="3735977" y="2756263"/>
            <a:ext cx="6818811" cy="1938992"/>
          </a:xfrm>
          <a:prstGeom prst="rect">
            <a:avLst/>
          </a:prstGeom>
          <a:noFill/>
        </p:spPr>
        <p:txBody>
          <a:bodyPr wrap="square" rtlCol="1">
            <a:spAutoFit/>
          </a:bodyPr>
          <a:lstStyle/>
          <a:p>
            <a:pPr algn="r"/>
            <a:r>
              <a:rPr lang="he-IL" sz="2000" dirty="0"/>
              <a:t>רבים מתושבי דרום ומרכז אמריקה והאיים הקריבים מהגרים לארה"ב ולא </a:t>
            </a:r>
            <a:r>
              <a:rPr lang="he-IL" sz="2000" dirty="0" smtClean="0"/>
              <a:t>לקנדה, </a:t>
            </a:r>
            <a:r>
              <a:rPr lang="he-IL" sz="2000" dirty="0"/>
              <a:t>למרות שקנדה היא גם מדינה עשירה ודמוקרטית</a:t>
            </a:r>
          </a:p>
          <a:p>
            <a:pPr algn="r"/>
            <a:endParaRPr lang="he-IL" sz="2000" dirty="0"/>
          </a:p>
          <a:p>
            <a:pPr algn="r"/>
            <a:r>
              <a:rPr lang="he-IL" sz="2000" dirty="0"/>
              <a:t>למה לא לקנדה ? </a:t>
            </a:r>
          </a:p>
          <a:p>
            <a:pPr algn="r"/>
            <a:r>
              <a:rPr lang="he-IL" sz="2000" dirty="0" smtClean="0"/>
              <a:t>- רחוק </a:t>
            </a:r>
            <a:endParaRPr lang="he-IL" sz="2000" dirty="0"/>
          </a:p>
          <a:p>
            <a:pPr algn="r"/>
            <a:r>
              <a:rPr lang="he-IL" sz="2000" dirty="0" smtClean="0"/>
              <a:t>- קפוא</a:t>
            </a:r>
            <a:r>
              <a:rPr lang="he-IL" sz="2000" dirty="0"/>
              <a:t>, אקלים קוטבי</a:t>
            </a:r>
          </a:p>
        </p:txBody>
      </p:sp>
    </p:spTree>
    <p:extLst>
      <p:ext uri="{BB962C8B-B14F-4D97-AF65-F5344CB8AC3E}">
        <p14:creationId xmlns:p14="http://schemas.microsoft.com/office/powerpoint/2010/main" val="355269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65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4463721" y="2194392"/>
            <a:ext cx="6326702" cy="3720419"/>
          </a:xfrm>
          <a:prstGeom prst="rect">
            <a:avLst/>
          </a:prstGeom>
        </p:spPr>
      </p:pic>
      <p:sp>
        <p:nvSpPr>
          <p:cNvPr id="5" name="TextBox 4"/>
          <p:cNvSpPr txBox="1"/>
          <p:nvPr/>
        </p:nvSpPr>
        <p:spPr>
          <a:xfrm>
            <a:off x="1849521" y="2410529"/>
            <a:ext cx="2504049" cy="461665"/>
          </a:xfrm>
          <a:prstGeom prst="rect">
            <a:avLst/>
          </a:prstGeom>
          <a:noFill/>
        </p:spPr>
        <p:txBody>
          <a:bodyPr wrap="square" rtlCol="1">
            <a:spAutoFit/>
          </a:bodyPr>
          <a:lstStyle/>
          <a:p>
            <a:r>
              <a:rPr lang="he-IL" sz="2400" b="1" dirty="0"/>
              <a:t> </a:t>
            </a:r>
            <a:r>
              <a:rPr lang="he-IL" sz="2400" b="1" dirty="0" smtClean="0"/>
              <a:t>= מדינה מפותחת</a:t>
            </a:r>
            <a:endParaRPr lang="he-IL" sz="2400" b="1" dirty="0"/>
          </a:p>
        </p:txBody>
      </p:sp>
      <p:sp>
        <p:nvSpPr>
          <p:cNvPr id="6" name="TextBox 5"/>
          <p:cNvSpPr txBox="1"/>
          <p:nvPr/>
        </p:nvSpPr>
        <p:spPr>
          <a:xfrm>
            <a:off x="1442562" y="4534821"/>
            <a:ext cx="3021159" cy="461665"/>
          </a:xfrm>
          <a:prstGeom prst="rect">
            <a:avLst/>
          </a:prstGeom>
          <a:noFill/>
        </p:spPr>
        <p:txBody>
          <a:bodyPr wrap="square" rtlCol="1">
            <a:spAutoFit/>
          </a:bodyPr>
          <a:lstStyle/>
          <a:p>
            <a:r>
              <a:rPr lang="he-IL" sz="2400" b="1" dirty="0" smtClean="0"/>
              <a:t>= מדינה לא מפותחת</a:t>
            </a:r>
            <a:endParaRPr lang="he-IL" sz="2400" b="1" dirty="0"/>
          </a:p>
        </p:txBody>
      </p:sp>
    </p:spTree>
    <p:extLst>
      <p:ext uri="{BB962C8B-B14F-4D97-AF65-F5344CB8AC3E}">
        <p14:creationId xmlns:p14="http://schemas.microsoft.com/office/powerpoint/2010/main" val="261023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444246" y="2089422"/>
            <a:ext cx="3932178" cy="2828033"/>
          </a:xfrm>
          <a:prstGeom prst="rect">
            <a:avLst/>
          </a:prstGeom>
        </p:spPr>
      </p:pic>
      <p:pic>
        <p:nvPicPr>
          <p:cNvPr id="5" name="תמונה 4"/>
          <p:cNvPicPr>
            <a:picLocks noChangeAspect="1"/>
          </p:cNvPicPr>
          <p:nvPr/>
        </p:nvPicPr>
        <p:blipFill>
          <a:blip r:embed="rId3"/>
          <a:stretch>
            <a:fillRect/>
          </a:stretch>
        </p:blipFill>
        <p:spPr>
          <a:xfrm>
            <a:off x="378823" y="2426988"/>
            <a:ext cx="6518366" cy="2443363"/>
          </a:xfrm>
          <a:prstGeom prst="rect">
            <a:avLst/>
          </a:prstGeom>
        </p:spPr>
      </p:pic>
      <p:sp>
        <p:nvSpPr>
          <p:cNvPr id="6" name="TextBox 5"/>
          <p:cNvSpPr txBox="1"/>
          <p:nvPr/>
        </p:nvSpPr>
        <p:spPr>
          <a:xfrm>
            <a:off x="561702" y="5335645"/>
            <a:ext cx="10593978" cy="923330"/>
          </a:xfrm>
          <a:prstGeom prst="rect">
            <a:avLst/>
          </a:prstGeom>
          <a:noFill/>
        </p:spPr>
        <p:txBody>
          <a:bodyPr wrap="square" rtlCol="1">
            <a:spAutoFit/>
          </a:bodyPr>
          <a:lstStyle/>
          <a:p>
            <a:pPr algn="r"/>
            <a:r>
              <a:rPr lang="he-IL" dirty="0"/>
              <a:t>בליטה בפירמידה הימנית מעידה שהגיעו לשם מהגרים. זה בולט כי מדובר על אנשים בגיל עבודה ובעיקר גברים. </a:t>
            </a:r>
          </a:p>
          <a:p>
            <a:pPr algn="r"/>
            <a:endParaRPr lang="he-IL" dirty="0"/>
          </a:p>
          <a:p>
            <a:pPr algn="r"/>
            <a:r>
              <a:rPr lang="he-IL" dirty="0"/>
              <a:t>השקע בפירמידה השמאלית זו המראה ההפוכה – מדינה שאותה עזבו המהגרים בגלל הבעיות שדיברנו עליהן מקודם </a:t>
            </a:r>
          </a:p>
        </p:txBody>
      </p:sp>
    </p:spTree>
    <p:extLst>
      <p:ext uri="{BB962C8B-B14F-4D97-AF65-F5344CB8AC3E}">
        <p14:creationId xmlns:p14="http://schemas.microsoft.com/office/powerpoint/2010/main" val="143661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2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4294967295"/>
          </p:nvPr>
        </p:nvSpPr>
        <p:spPr>
          <a:xfrm>
            <a:off x="7010400" y="1930710"/>
            <a:ext cx="5181600" cy="4351338"/>
          </a:xfrm>
          <a:prstGeom prst="rect">
            <a:avLst/>
          </a:prstGeom>
        </p:spPr>
        <p:txBody>
          <a:bodyPr>
            <a:normAutofit/>
          </a:bodyPr>
          <a:lstStyle/>
          <a:p>
            <a:pPr marL="0" indent="0" algn="ctr">
              <a:buNone/>
            </a:pPr>
            <a:r>
              <a:rPr lang="he-IL" sz="2500" b="1" dirty="0" smtClean="0"/>
              <a:t>יתרונות הגירה</a:t>
            </a:r>
          </a:p>
          <a:p>
            <a:pPr marL="514350" indent="-514350">
              <a:buAutoNum type="arabicPeriod"/>
            </a:pPr>
            <a:r>
              <a:rPr lang="he-IL" sz="2500" dirty="0" smtClean="0"/>
              <a:t>פרנסה למהגר.</a:t>
            </a:r>
          </a:p>
          <a:p>
            <a:pPr marL="514350" indent="-514350">
              <a:buAutoNum type="arabicPeriod"/>
            </a:pPr>
            <a:r>
              <a:rPr lang="he-IL" sz="2500" dirty="0" smtClean="0"/>
              <a:t>יש מהגרים ששולחים חלק מהכסף למשפחה שנשארה במדינת האם</a:t>
            </a:r>
          </a:p>
          <a:p>
            <a:pPr marL="514350" indent="-514350">
              <a:buAutoNum type="arabicPeriod"/>
            </a:pPr>
            <a:r>
              <a:rPr lang="he-IL" sz="2500" dirty="0" smtClean="0"/>
              <a:t>כוח עבודה זול למעסיק</a:t>
            </a:r>
          </a:p>
          <a:p>
            <a:pPr marL="514350" indent="-514350">
              <a:buAutoNum type="arabicPeriod"/>
            </a:pPr>
            <a:endParaRPr lang="he-IL" sz="3600" b="1" dirty="0"/>
          </a:p>
        </p:txBody>
      </p:sp>
      <p:sp>
        <p:nvSpPr>
          <p:cNvPr id="5" name="מציין מיקום תוכן 2"/>
          <p:cNvSpPr>
            <a:spLocks noGrp="1"/>
          </p:cNvSpPr>
          <p:nvPr>
            <p:ph sz="half" idx="1"/>
          </p:nvPr>
        </p:nvSpPr>
        <p:spPr>
          <a:xfrm>
            <a:off x="465499" y="1885583"/>
            <a:ext cx="6019800" cy="4345400"/>
          </a:xfrm>
        </p:spPr>
        <p:txBody>
          <a:bodyPr>
            <a:normAutofit/>
          </a:bodyPr>
          <a:lstStyle/>
          <a:p>
            <a:pPr marL="0" indent="0" algn="ctr">
              <a:buNone/>
            </a:pPr>
            <a:r>
              <a:rPr lang="he-IL" sz="2500" b="1" dirty="0" smtClean="0"/>
              <a:t>חסרונות הגירה</a:t>
            </a:r>
          </a:p>
          <a:p>
            <a:pPr marL="514350" indent="-514350">
              <a:buAutoNum type="arabicPeriod"/>
            </a:pPr>
            <a:r>
              <a:rPr lang="he-IL" sz="2500" dirty="0" smtClean="0"/>
              <a:t>בריחת מוחות פוגעת במדינת האם. </a:t>
            </a:r>
          </a:p>
          <a:p>
            <a:pPr marL="514350" indent="-514350">
              <a:buAutoNum type="arabicPeriod"/>
            </a:pPr>
            <a:r>
              <a:rPr lang="he-IL" sz="2500" dirty="0" smtClean="0"/>
              <a:t>החלשים נשארים מאחור</a:t>
            </a:r>
          </a:p>
          <a:p>
            <a:pPr marL="514350" indent="-514350">
              <a:buAutoNum type="arabicPeriod"/>
            </a:pPr>
            <a:r>
              <a:rPr lang="he-IL" sz="2500" dirty="0" smtClean="0"/>
              <a:t>ניצול, בעיקר של מהגר לא חוקי</a:t>
            </a:r>
          </a:p>
          <a:p>
            <a:pPr marL="514350" indent="-514350">
              <a:buAutoNum type="arabicPeriod"/>
            </a:pPr>
            <a:r>
              <a:rPr lang="he-IL" sz="2500" dirty="0" smtClean="0"/>
              <a:t>גזענות ושנאת זרים.                           התנגדות למהגרים כי המקומיים רואים בהם כאיום מקום עבודתם ועל תרבותם. לכן נוצר פוליטי במערב בין המתנגדים לבין התומכים בקבלת מהגרים. למשל, על רקע ההגירה לאירופה, בריטניה פרשה מהאיחוד האירופאי</a:t>
            </a:r>
          </a:p>
        </p:txBody>
      </p:sp>
    </p:spTree>
    <p:extLst>
      <p:ext uri="{BB962C8B-B14F-4D97-AF65-F5344CB8AC3E}">
        <p14:creationId xmlns:p14="http://schemas.microsoft.com/office/powerpoint/2010/main" val="76321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0462" y="233539"/>
            <a:ext cx="10058400" cy="1450757"/>
          </a:xfrm>
        </p:spPr>
        <p:txBody>
          <a:bodyPr/>
          <a:lstStyle/>
          <a:p>
            <a:r>
              <a:rPr lang="he-IL" dirty="0" smtClean="0"/>
              <a:t>טראמפ נגד הגירה מדרום ומרכז אמריקה</a:t>
            </a:r>
            <a:endParaRPr lang="he-IL" dirty="0"/>
          </a:p>
        </p:txBody>
      </p:sp>
      <p:pic>
        <p:nvPicPr>
          <p:cNvPr id="4" name="תמונה 3"/>
          <p:cNvPicPr>
            <a:picLocks noChangeAspect="1"/>
          </p:cNvPicPr>
          <p:nvPr/>
        </p:nvPicPr>
        <p:blipFill>
          <a:blip r:embed="rId2"/>
          <a:stretch>
            <a:fillRect/>
          </a:stretch>
        </p:blipFill>
        <p:spPr>
          <a:xfrm>
            <a:off x="420462" y="2100477"/>
            <a:ext cx="3145699" cy="3905270"/>
          </a:xfrm>
          <a:prstGeom prst="rect">
            <a:avLst/>
          </a:prstGeom>
        </p:spPr>
      </p:pic>
      <p:sp>
        <p:nvSpPr>
          <p:cNvPr id="5" name="TextBox 4"/>
          <p:cNvSpPr txBox="1"/>
          <p:nvPr/>
        </p:nvSpPr>
        <p:spPr>
          <a:xfrm>
            <a:off x="3594737" y="1896516"/>
            <a:ext cx="8031751" cy="1200329"/>
          </a:xfrm>
          <a:prstGeom prst="rect">
            <a:avLst/>
          </a:prstGeom>
          <a:noFill/>
        </p:spPr>
        <p:txBody>
          <a:bodyPr wrap="square" rtlCol="1">
            <a:spAutoFit/>
          </a:bodyPr>
          <a:lstStyle/>
          <a:p>
            <a:pPr algn="r"/>
            <a:r>
              <a:rPr lang="he-IL" dirty="0"/>
              <a:t>טראמפ הוא אחד מהידועים בשנאה למהגרים מדרום ומרכז אמריקה. הוא מכנה אותם אנסים (הוא בעצמו אנס, אבל לא נכנס לזה), פושעים </a:t>
            </a:r>
            <a:r>
              <a:rPr lang="he-IL" dirty="0" err="1"/>
              <a:t>וכו</a:t>
            </a:r>
            <a:r>
              <a:rPr lang="he-IL" dirty="0"/>
              <a:t>'. </a:t>
            </a:r>
          </a:p>
          <a:p>
            <a:pPr algn="r"/>
            <a:r>
              <a:rPr lang="he-IL" dirty="0"/>
              <a:t>טראמפ הליצן גם איים להכריח את מקסיקו לממן בניית גדר על הגבול של 2 המדינות כדי למנוע כניסה של מסתננים. </a:t>
            </a:r>
          </a:p>
        </p:txBody>
      </p:sp>
      <p:pic>
        <p:nvPicPr>
          <p:cNvPr id="6" name="תמונה 5"/>
          <p:cNvPicPr>
            <a:picLocks noChangeAspect="1"/>
          </p:cNvPicPr>
          <p:nvPr/>
        </p:nvPicPr>
        <p:blipFill>
          <a:blip r:embed="rId3"/>
          <a:stretch>
            <a:fillRect/>
          </a:stretch>
        </p:blipFill>
        <p:spPr>
          <a:xfrm>
            <a:off x="3744686" y="2884563"/>
            <a:ext cx="5294811" cy="3270925"/>
          </a:xfrm>
          <a:prstGeom prst="rect">
            <a:avLst/>
          </a:prstGeom>
        </p:spPr>
      </p:pic>
    </p:spTree>
    <p:extLst>
      <p:ext uri="{BB962C8B-B14F-4D97-AF65-F5344CB8AC3E}">
        <p14:creationId xmlns:p14="http://schemas.microsoft.com/office/powerpoint/2010/main" val="223300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1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5131" y="155161"/>
            <a:ext cx="11834949" cy="1450757"/>
          </a:xfrm>
        </p:spPr>
        <p:txBody>
          <a:bodyPr>
            <a:normAutofit/>
          </a:bodyPr>
          <a:lstStyle/>
          <a:p>
            <a:pPr algn="ctr"/>
            <a:r>
              <a:rPr lang="he-IL" sz="3600" dirty="0" smtClean="0"/>
              <a:t>גלי הגירה גדולים כיום</a:t>
            </a:r>
            <a:endParaRPr lang="he-IL" sz="3600" dirty="0"/>
          </a:p>
        </p:txBody>
      </p:sp>
      <p:pic>
        <p:nvPicPr>
          <p:cNvPr id="4" name="תמונה 3"/>
          <p:cNvPicPr>
            <a:picLocks noChangeAspect="1"/>
          </p:cNvPicPr>
          <p:nvPr/>
        </p:nvPicPr>
        <p:blipFill>
          <a:blip r:embed="rId2"/>
          <a:stretch>
            <a:fillRect/>
          </a:stretch>
        </p:blipFill>
        <p:spPr>
          <a:xfrm>
            <a:off x="358319" y="2168434"/>
            <a:ext cx="7553021" cy="3920000"/>
          </a:xfrm>
          <a:prstGeom prst="rect">
            <a:avLst/>
          </a:prstGeom>
        </p:spPr>
      </p:pic>
      <p:sp>
        <p:nvSpPr>
          <p:cNvPr id="7" name="TextBox 6"/>
          <p:cNvSpPr txBox="1"/>
          <p:nvPr/>
        </p:nvSpPr>
        <p:spPr>
          <a:xfrm>
            <a:off x="8151223" y="2521131"/>
            <a:ext cx="3683725" cy="3139321"/>
          </a:xfrm>
          <a:prstGeom prst="rect">
            <a:avLst/>
          </a:prstGeom>
          <a:noFill/>
        </p:spPr>
        <p:txBody>
          <a:bodyPr wrap="square" rtlCol="1">
            <a:spAutoFit/>
          </a:bodyPr>
          <a:lstStyle/>
          <a:p>
            <a:pPr algn="r"/>
            <a:r>
              <a:rPr lang="he-IL" dirty="0"/>
              <a:t>גידול </a:t>
            </a:r>
            <a:r>
              <a:rPr lang="he-IL" dirty="0" smtClean="0"/>
              <a:t>בהגירה </a:t>
            </a:r>
            <a:r>
              <a:rPr lang="he-IL" dirty="0"/>
              <a:t>בשל שיפור תחבורה וגידול במידע </a:t>
            </a:r>
            <a:r>
              <a:rPr lang="he-IL" dirty="0" smtClean="0"/>
              <a:t>מהאינטרנט</a:t>
            </a:r>
          </a:p>
          <a:p>
            <a:pPr algn="r"/>
            <a:endParaRPr lang="he-IL" dirty="0" smtClean="0"/>
          </a:p>
          <a:p>
            <a:pPr algn="r"/>
            <a:endParaRPr lang="he-IL" dirty="0"/>
          </a:p>
          <a:p>
            <a:pPr algn="r"/>
            <a:endParaRPr lang="he-IL" dirty="0"/>
          </a:p>
          <a:p>
            <a:pPr algn="r"/>
            <a:r>
              <a:rPr lang="he-IL" dirty="0"/>
              <a:t>גלי הגירה גדולים: </a:t>
            </a:r>
          </a:p>
          <a:p>
            <a:pPr algn="r"/>
            <a:r>
              <a:rPr lang="he-IL" dirty="0" smtClean="0"/>
              <a:t>- מאפריקה </a:t>
            </a:r>
            <a:r>
              <a:rPr lang="he-IL" dirty="0"/>
              <a:t>ומזה"ת (אזורי עוני ומלחמה) למערב אירופה (עשירות ודמוקרטיות)</a:t>
            </a:r>
          </a:p>
          <a:p>
            <a:pPr algn="r"/>
            <a:r>
              <a:rPr lang="he-IL" dirty="0" smtClean="0"/>
              <a:t>- מדרום </a:t>
            </a:r>
            <a:r>
              <a:rPr lang="he-IL" dirty="0"/>
              <a:t>ומרכז אמריקה לארה"ב. </a:t>
            </a:r>
          </a:p>
          <a:p>
            <a:pPr algn="r"/>
            <a:r>
              <a:rPr lang="he-IL" dirty="0" smtClean="0"/>
              <a:t>- למפרץ </a:t>
            </a:r>
            <a:r>
              <a:rPr lang="he-IL" dirty="0"/>
              <a:t>הפרסי העשיר בנפט. </a:t>
            </a:r>
          </a:p>
          <a:p>
            <a:pPr algn="r"/>
            <a:endParaRPr lang="he-IL" dirty="0"/>
          </a:p>
        </p:txBody>
      </p:sp>
    </p:spTree>
    <p:extLst>
      <p:ext uri="{BB962C8B-B14F-4D97-AF65-F5344CB8AC3E}">
        <p14:creationId xmlns:p14="http://schemas.microsoft.com/office/powerpoint/2010/main" val="261866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דוגמאות להגירה זמנית עונתית</a:t>
            </a:r>
            <a:endParaRPr lang="he-IL" dirty="0"/>
          </a:p>
        </p:txBody>
      </p:sp>
      <p:sp>
        <p:nvSpPr>
          <p:cNvPr id="3" name="מציין מיקום תוכן 2"/>
          <p:cNvSpPr>
            <a:spLocks noGrp="1"/>
          </p:cNvSpPr>
          <p:nvPr>
            <p:ph idx="1"/>
          </p:nvPr>
        </p:nvSpPr>
        <p:spPr>
          <a:xfrm>
            <a:off x="5891348" y="2011512"/>
            <a:ext cx="6061166" cy="3670831"/>
          </a:xfrm>
        </p:spPr>
        <p:txBody>
          <a:bodyPr>
            <a:normAutofit/>
          </a:bodyPr>
          <a:lstStyle/>
          <a:p>
            <a:r>
              <a:rPr lang="he-IL" dirty="0" smtClean="0"/>
              <a:t>- טורקים </a:t>
            </a:r>
            <a:r>
              <a:rPr lang="he-IL" dirty="0"/>
              <a:t>פשוטים מהכפר שעוזבים לאתרי תיירות בעונת התיירות בקיץ </a:t>
            </a:r>
            <a:r>
              <a:rPr lang="he-IL" dirty="0" smtClean="0"/>
              <a:t> </a:t>
            </a:r>
            <a:r>
              <a:rPr lang="he-IL" dirty="0"/>
              <a:t>ושבים לכפר בחורף</a:t>
            </a:r>
          </a:p>
          <a:p>
            <a:r>
              <a:rPr lang="he-IL" dirty="0" smtClean="0"/>
              <a:t>- הגירה </a:t>
            </a:r>
            <a:r>
              <a:rPr lang="he-IL" dirty="0"/>
              <a:t>של אנשים פשוטים שבאים לעבוד בעונה "הבוערת" בחקלאות כמו בזמן הקטיף.  </a:t>
            </a:r>
          </a:p>
          <a:p>
            <a:r>
              <a:rPr lang="he-IL" dirty="0" smtClean="0"/>
              <a:t>- מחסור </a:t>
            </a:r>
            <a:r>
              <a:rPr lang="he-IL" dirty="0"/>
              <a:t>בעובדים לא מקצועיים בתעשייה </a:t>
            </a:r>
            <a:r>
              <a:rPr lang="he-IL" dirty="0" smtClean="0"/>
              <a:t>ובשירותים </a:t>
            </a:r>
            <a:r>
              <a:rPr lang="he-IL" dirty="0"/>
              <a:t>בגרמניה וגם בשל מדיניות ההגירה הליברלית של גרמניה, הביאו מיליוני טורקים להגר זמנית לגרמניה. רובם חזרו לבתיהם לאחר כמה שנים.                                                 </a:t>
            </a:r>
            <a:r>
              <a:rPr lang="he-IL" dirty="0" smtClean="0"/>
              <a:t>                         מנגד</a:t>
            </a:r>
            <a:r>
              <a:rPr lang="he-IL" dirty="0"/>
              <a:t>, היו רבים נשארו ואף צרפו את משפחותיהם אליהם והפכו עם לאזרחים גרמנים.</a:t>
            </a:r>
          </a:p>
          <a:p>
            <a:endParaRPr lang="he-IL" dirty="0"/>
          </a:p>
        </p:txBody>
      </p:sp>
      <p:pic>
        <p:nvPicPr>
          <p:cNvPr id="4" name="תמונה 3"/>
          <p:cNvPicPr>
            <a:picLocks noChangeAspect="1"/>
          </p:cNvPicPr>
          <p:nvPr/>
        </p:nvPicPr>
        <p:blipFill>
          <a:blip r:embed="rId2"/>
          <a:stretch>
            <a:fillRect/>
          </a:stretch>
        </p:blipFill>
        <p:spPr>
          <a:xfrm>
            <a:off x="3039291" y="2264809"/>
            <a:ext cx="2538532" cy="3644606"/>
          </a:xfrm>
          <a:prstGeom prst="rect">
            <a:avLst/>
          </a:prstGeom>
        </p:spPr>
      </p:pic>
      <p:sp>
        <p:nvSpPr>
          <p:cNvPr id="5" name="מלבן 4"/>
          <p:cNvSpPr/>
          <p:nvPr/>
        </p:nvSpPr>
        <p:spPr>
          <a:xfrm>
            <a:off x="1097280" y="4804006"/>
            <a:ext cx="1942011" cy="1204908"/>
          </a:xfrm>
          <a:prstGeom prst="rect">
            <a:avLst/>
          </a:prstGeom>
        </p:spPr>
        <p:txBody>
          <a:bodyPr wrap="square">
            <a:spAutoFit/>
          </a:bodyPr>
          <a:lstStyle/>
          <a:p>
            <a:pPr algn="r"/>
            <a:r>
              <a:rPr lang="he-IL" dirty="0"/>
              <a:t>מסוט אוזיל, שחקן כדורגל</a:t>
            </a:r>
          </a:p>
          <a:p>
            <a:pPr algn="r"/>
            <a:r>
              <a:rPr lang="he-IL" dirty="0"/>
              <a:t>ממשפחה טורקית שהיגרה לגרמניה</a:t>
            </a:r>
          </a:p>
        </p:txBody>
      </p:sp>
      <p:sp>
        <p:nvSpPr>
          <p:cNvPr id="7" name="TextBox 6"/>
          <p:cNvSpPr txBox="1"/>
          <p:nvPr/>
        </p:nvSpPr>
        <p:spPr>
          <a:xfrm>
            <a:off x="1397727" y="6008914"/>
            <a:ext cx="5329646" cy="215444"/>
          </a:xfrm>
          <a:prstGeom prst="rect">
            <a:avLst/>
          </a:prstGeom>
          <a:noFill/>
        </p:spPr>
        <p:txBody>
          <a:bodyPr wrap="square" rtlCol="1">
            <a:spAutoFit/>
          </a:bodyPr>
          <a:lstStyle/>
          <a:p>
            <a:r>
              <a:rPr lang="he-IL" sz="800" dirty="0"/>
              <a:t>מאת </a:t>
            </a:r>
            <a:r>
              <a:rPr lang="en-US" sz="800" dirty="0"/>
              <a:t>Granada - </a:t>
            </a:r>
            <a:r>
              <a:rPr lang="he-IL" sz="800" dirty="0"/>
              <a:t>נוצר על ידי מעלה היצירה, </a:t>
            </a:r>
            <a:r>
              <a:rPr lang="en-US" sz="800" dirty="0"/>
              <a:t>CC BY-SA 4.0, https://commons.wikimedia.org/w/index.php?curid=69669185</a:t>
            </a:r>
            <a:endParaRPr lang="he-IL" sz="800" dirty="0"/>
          </a:p>
        </p:txBody>
      </p:sp>
    </p:spTree>
    <p:extLst>
      <p:ext uri="{BB962C8B-B14F-4D97-AF65-F5344CB8AC3E}">
        <p14:creationId xmlns:p14="http://schemas.microsoft.com/office/powerpoint/2010/main" val="145530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18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18457" y="220476"/>
            <a:ext cx="10058400" cy="1450757"/>
          </a:xfrm>
        </p:spPr>
        <p:txBody>
          <a:bodyPr/>
          <a:lstStyle/>
          <a:p>
            <a:r>
              <a:rPr lang="he-IL" dirty="0" smtClean="0"/>
              <a:t>הגירה סיבובית – נדודי הבדואים</a:t>
            </a:r>
            <a:endParaRPr lang="he-IL" dirty="0"/>
          </a:p>
        </p:txBody>
      </p:sp>
      <p:pic>
        <p:nvPicPr>
          <p:cNvPr id="4" name="תמונה 3"/>
          <p:cNvPicPr>
            <a:picLocks noChangeAspect="1"/>
          </p:cNvPicPr>
          <p:nvPr/>
        </p:nvPicPr>
        <p:blipFill>
          <a:blip r:embed="rId2"/>
          <a:stretch>
            <a:fillRect/>
          </a:stretch>
        </p:blipFill>
        <p:spPr>
          <a:xfrm>
            <a:off x="2304757" y="2104014"/>
            <a:ext cx="7191942" cy="3958738"/>
          </a:xfrm>
          <a:prstGeom prst="rect">
            <a:avLst/>
          </a:prstGeom>
        </p:spPr>
      </p:pic>
      <p:sp>
        <p:nvSpPr>
          <p:cNvPr id="5" name="TextBox 4"/>
          <p:cNvSpPr txBox="1"/>
          <p:nvPr/>
        </p:nvSpPr>
        <p:spPr>
          <a:xfrm>
            <a:off x="8948059" y="6010500"/>
            <a:ext cx="1071154" cy="261610"/>
          </a:xfrm>
          <a:prstGeom prst="rect">
            <a:avLst/>
          </a:prstGeom>
          <a:noFill/>
        </p:spPr>
        <p:txBody>
          <a:bodyPr wrap="square" rtlCol="1">
            <a:spAutoFit/>
          </a:bodyPr>
          <a:lstStyle/>
          <a:p>
            <a:r>
              <a:rPr lang="he-IL" sz="1100" dirty="0" err="1" smtClean="0"/>
              <a:t>כלכליסט</a:t>
            </a:r>
            <a:endParaRPr lang="he-IL" sz="1100" dirty="0"/>
          </a:p>
        </p:txBody>
      </p:sp>
      <p:sp>
        <p:nvSpPr>
          <p:cNvPr id="6" name="TextBox 5"/>
          <p:cNvSpPr txBox="1"/>
          <p:nvPr/>
        </p:nvSpPr>
        <p:spPr>
          <a:xfrm>
            <a:off x="9548949" y="2652222"/>
            <a:ext cx="2481943" cy="2862322"/>
          </a:xfrm>
          <a:prstGeom prst="rect">
            <a:avLst/>
          </a:prstGeom>
          <a:noFill/>
        </p:spPr>
        <p:txBody>
          <a:bodyPr wrap="square" rtlCol="1">
            <a:spAutoFit/>
          </a:bodyPr>
          <a:lstStyle/>
          <a:p>
            <a:pPr algn="r"/>
            <a:r>
              <a:rPr lang="he-IL" dirty="0"/>
              <a:t>בעבר הבדואים </a:t>
            </a:r>
            <a:r>
              <a:rPr lang="he-IL" dirty="0" smtClean="0"/>
              <a:t>נדדו.</a:t>
            </a:r>
          </a:p>
          <a:p>
            <a:pPr algn="r"/>
            <a:endParaRPr lang="he-IL" dirty="0"/>
          </a:p>
          <a:p>
            <a:pPr algn="r"/>
            <a:r>
              <a:rPr lang="he-IL" dirty="0" smtClean="0"/>
              <a:t>נדידתם </a:t>
            </a:r>
            <a:r>
              <a:rPr lang="he-IL" dirty="0"/>
              <a:t>התאפשרה כי בזמנו המזרח-התיכון נשלט ע"י </a:t>
            </a:r>
            <a:r>
              <a:rPr lang="he-IL" b="1" dirty="0">
                <a:solidFill>
                  <a:srgbClr val="FF0000"/>
                </a:solidFill>
              </a:rPr>
              <a:t>האימפריה העותומנית</a:t>
            </a:r>
            <a:r>
              <a:rPr lang="he-IL" dirty="0"/>
              <a:t>. </a:t>
            </a:r>
            <a:r>
              <a:rPr lang="he-IL" dirty="0" smtClean="0"/>
              <a:t>לא </a:t>
            </a:r>
            <a:r>
              <a:rPr lang="he-IL" dirty="0"/>
              <a:t>היה גבול בין ישראל, ירדן, לבנון וסוריה – כל הארצות האלה היו חלק מהאימפריה העותומנית</a:t>
            </a:r>
          </a:p>
        </p:txBody>
      </p:sp>
      <p:sp>
        <p:nvSpPr>
          <p:cNvPr id="7" name="TextBox 6"/>
          <p:cNvSpPr txBox="1"/>
          <p:nvPr/>
        </p:nvSpPr>
        <p:spPr>
          <a:xfrm>
            <a:off x="136321" y="1973385"/>
            <a:ext cx="2019050" cy="4247317"/>
          </a:xfrm>
          <a:prstGeom prst="rect">
            <a:avLst/>
          </a:prstGeom>
          <a:noFill/>
        </p:spPr>
        <p:txBody>
          <a:bodyPr wrap="square" rtlCol="1">
            <a:spAutoFit/>
          </a:bodyPr>
          <a:lstStyle/>
          <a:p>
            <a:pPr algn="r"/>
            <a:r>
              <a:rPr lang="he-IL" dirty="0"/>
              <a:t>כיום </a:t>
            </a:r>
            <a:r>
              <a:rPr lang="he-IL" dirty="0" smtClean="0"/>
              <a:t>נדידת </a:t>
            </a:r>
            <a:r>
              <a:rPr lang="he-IL" dirty="0"/>
              <a:t>הבדואים נחלשת </a:t>
            </a:r>
            <a:r>
              <a:rPr lang="he-IL" dirty="0" smtClean="0"/>
              <a:t>כי: </a:t>
            </a:r>
            <a:endParaRPr lang="he-IL" dirty="0"/>
          </a:p>
          <a:p>
            <a:pPr algn="r"/>
            <a:r>
              <a:rPr lang="he-IL" dirty="0"/>
              <a:t>- </a:t>
            </a:r>
            <a:r>
              <a:rPr lang="he-IL" dirty="0" smtClean="0"/>
              <a:t>יש </a:t>
            </a:r>
            <a:r>
              <a:rPr lang="he-IL" dirty="0"/>
              <a:t>גבולות בין </a:t>
            </a:r>
            <a:r>
              <a:rPr lang="he-IL" dirty="0" smtClean="0"/>
              <a:t>המדינות </a:t>
            </a:r>
            <a:endParaRPr lang="he-IL" dirty="0"/>
          </a:p>
          <a:p>
            <a:pPr algn="r"/>
            <a:r>
              <a:rPr lang="he-IL" dirty="0" smtClean="0"/>
              <a:t>-הצעירים </a:t>
            </a:r>
            <a:r>
              <a:rPr lang="he-IL" dirty="0"/>
              <a:t>רוצים לשפר את רמת חייהם ולגור בבית מודרני</a:t>
            </a:r>
          </a:p>
          <a:p>
            <a:pPr algn="r"/>
            <a:r>
              <a:rPr lang="he-IL" dirty="0"/>
              <a:t>- המדינות רוצות שהבדואים יתיישבו וכך לקבוע שהאדמות באזור הנדידה המסורתי הן אדמות מדינה ולא אדמות של הבדואים. </a:t>
            </a:r>
          </a:p>
        </p:txBody>
      </p:sp>
    </p:spTree>
    <p:extLst>
      <p:ext uri="{BB962C8B-B14F-4D97-AF65-F5344CB8AC3E}">
        <p14:creationId xmlns:p14="http://schemas.microsoft.com/office/powerpoint/2010/main" val="306599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92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הגירת זרים לישראל</a:t>
            </a:r>
            <a:endParaRPr lang="he-IL" dirty="0"/>
          </a:p>
        </p:txBody>
      </p:sp>
      <p:sp>
        <p:nvSpPr>
          <p:cNvPr id="4" name="TextBox 3"/>
          <p:cNvSpPr txBox="1"/>
          <p:nvPr/>
        </p:nvSpPr>
        <p:spPr>
          <a:xfrm>
            <a:off x="7589520" y="1894115"/>
            <a:ext cx="4441372" cy="4524315"/>
          </a:xfrm>
          <a:prstGeom prst="rect">
            <a:avLst/>
          </a:prstGeom>
          <a:noFill/>
        </p:spPr>
        <p:txBody>
          <a:bodyPr wrap="square" rtlCol="1">
            <a:spAutoFit/>
          </a:bodyPr>
          <a:lstStyle/>
          <a:p>
            <a:pPr algn="r"/>
            <a:r>
              <a:rPr lang="he-IL" dirty="0" smtClean="0"/>
              <a:t>מאז </a:t>
            </a:r>
            <a:r>
              <a:rPr lang="he-IL" dirty="0"/>
              <a:t>האינתיפאדה (מרד פלסטיני נגד צה"ל, 1987</a:t>
            </a:r>
            <a:r>
              <a:rPr lang="he-IL" dirty="0" smtClean="0"/>
              <a:t>) </a:t>
            </a:r>
            <a:r>
              <a:rPr lang="he-IL" dirty="0"/>
              <a:t>חיפשנו עובדים זולים שיחליפו את הפלסטינים. </a:t>
            </a:r>
            <a:r>
              <a:rPr lang="he-IL" dirty="0" smtClean="0"/>
              <a:t>שנוכל לנצל אותם</a:t>
            </a:r>
            <a:endParaRPr lang="he-IL" dirty="0"/>
          </a:p>
          <a:p>
            <a:pPr algn="r"/>
            <a:endParaRPr lang="he-IL" dirty="0"/>
          </a:p>
          <a:p>
            <a:pPr algn="r"/>
            <a:r>
              <a:rPr lang="he-IL" dirty="0" smtClean="0"/>
              <a:t>הזרים </a:t>
            </a:r>
            <a:r>
              <a:rPr lang="he-IL" dirty="0"/>
              <a:t>באים מהמזרח הרחוק (סינים בבנייה, תאילנדים בחקלאות, פיליפיניות לזקנים), מצפון-מזרח אפריקה (שקרוב יחסית לישראל. כמו אריתריאה) ומזרח אירופה (אוקראינים, רומנים). </a:t>
            </a:r>
          </a:p>
          <a:p>
            <a:pPr algn="r"/>
            <a:endParaRPr lang="he-IL" dirty="0"/>
          </a:p>
          <a:p>
            <a:pPr algn="r"/>
            <a:r>
              <a:rPr lang="he-IL" dirty="0"/>
              <a:t>חלק חוקים וחלקם לא... </a:t>
            </a:r>
          </a:p>
          <a:p>
            <a:pPr algn="r"/>
            <a:r>
              <a:rPr lang="he-IL" dirty="0"/>
              <a:t>חלקם פליטים וחלקם מהגרי עבודה</a:t>
            </a:r>
          </a:p>
          <a:p>
            <a:pPr algn="r"/>
            <a:endParaRPr lang="he-IL" dirty="0"/>
          </a:p>
          <a:p>
            <a:pPr algn="r"/>
            <a:r>
              <a:rPr lang="he-IL" dirty="0"/>
              <a:t>המהגרים מאפריקה הגיעו בד"כ לאחר מסע יבשתי דרך סיני.                             </a:t>
            </a:r>
            <a:endParaRPr lang="he-IL" dirty="0" smtClean="0"/>
          </a:p>
          <a:p>
            <a:pPr algn="r"/>
            <a:r>
              <a:rPr lang="he-IL" dirty="0" smtClean="0"/>
              <a:t>כיום </a:t>
            </a:r>
            <a:r>
              <a:rPr lang="he-IL" dirty="0"/>
              <a:t>מסע זה לא אפשרי כי ישראל בנתה את זה</a:t>
            </a:r>
          </a:p>
          <a:p>
            <a:pPr algn="r"/>
            <a:endParaRPr lang="he-IL" dirty="0"/>
          </a:p>
        </p:txBody>
      </p:sp>
      <p:pic>
        <p:nvPicPr>
          <p:cNvPr id="5" name="תמונה 4"/>
          <p:cNvPicPr>
            <a:picLocks noChangeAspect="1"/>
          </p:cNvPicPr>
          <p:nvPr/>
        </p:nvPicPr>
        <p:blipFill>
          <a:blip r:embed="rId2"/>
          <a:stretch>
            <a:fillRect/>
          </a:stretch>
        </p:blipFill>
        <p:spPr>
          <a:xfrm>
            <a:off x="307979" y="1894115"/>
            <a:ext cx="6393267" cy="4165072"/>
          </a:xfrm>
          <a:prstGeom prst="rect">
            <a:avLst/>
          </a:prstGeom>
        </p:spPr>
      </p:pic>
      <p:cxnSp>
        <p:nvCxnSpPr>
          <p:cNvPr id="7" name="מחבר חץ ישר 6"/>
          <p:cNvCxnSpPr/>
          <p:nvPr/>
        </p:nvCxnSpPr>
        <p:spPr>
          <a:xfrm flipH="1">
            <a:off x="6753497" y="5930537"/>
            <a:ext cx="1005840"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1680" y="5930537"/>
            <a:ext cx="4415246" cy="461665"/>
          </a:xfrm>
          <a:prstGeom prst="rect">
            <a:avLst/>
          </a:prstGeom>
          <a:noFill/>
        </p:spPr>
        <p:txBody>
          <a:bodyPr wrap="square" rtlCol="1">
            <a:spAutoFit/>
          </a:bodyPr>
          <a:lstStyle/>
          <a:p>
            <a:r>
              <a:rPr lang="he-IL" sz="2400" b="1" dirty="0" smtClean="0"/>
              <a:t>גדר חדשה בגבול עם מצרים</a:t>
            </a:r>
            <a:endParaRPr lang="he-IL" sz="2400" b="1" dirty="0"/>
          </a:p>
        </p:txBody>
      </p:sp>
    </p:spTree>
    <p:extLst>
      <p:ext uri="{BB962C8B-B14F-4D97-AF65-F5344CB8AC3E}">
        <p14:creationId xmlns:p14="http://schemas.microsoft.com/office/powerpoint/2010/main" val="1681521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שאלה מבגרות</a:t>
            </a:r>
            <a:endParaRPr lang="he-IL" dirty="0"/>
          </a:p>
        </p:txBody>
      </p:sp>
      <p:pic>
        <p:nvPicPr>
          <p:cNvPr id="4" name="תמונה 3"/>
          <p:cNvPicPr>
            <a:picLocks noChangeAspect="1"/>
          </p:cNvPicPr>
          <p:nvPr/>
        </p:nvPicPr>
        <p:blipFill>
          <a:blip r:embed="rId2"/>
          <a:stretch>
            <a:fillRect/>
          </a:stretch>
        </p:blipFill>
        <p:spPr>
          <a:xfrm>
            <a:off x="3934690" y="1818748"/>
            <a:ext cx="4948053" cy="4447582"/>
          </a:xfrm>
          <a:prstGeom prst="rect">
            <a:avLst/>
          </a:prstGeom>
        </p:spPr>
      </p:pic>
    </p:spTree>
    <p:extLst>
      <p:ext uri="{BB962C8B-B14F-4D97-AF65-F5344CB8AC3E}">
        <p14:creationId xmlns:p14="http://schemas.microsoft.com/office/powerpoint/2010/main" val="1493307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6" y="613954"/>
            <a:ext cx="11730445" cy="5655394"/>
          </a:xfrm>
          <a:prstGeom prst="rect">
            <a:avLst/>
          </a:prstGeom>
          <a:noFill/>
        </p:spPr>
        <p:txBody>
          <a:bodyPr wrap="square" rtlCol="1">
            <a:spAutoFit/>
          </a:bodyPr>
          <a:lstStyle/>
          <a:p>
            <a:pPr algn="ctr"/>
            <a:r>
              <a:rPr lang="he-IL" dirty="0"/>
              <a:t>סיכום</a:t>
            </a:r>
          </a:p>
          <a:p>
            <a:pPr algn="r"/>
            <a:r>
              <a:rPr lang="he-IL" dirty="0"/>
              <a:t>גלי הגירה: מדרום ומרכז אמריקה לארה"ב; מאפריקה למערב אירופה; לנסיכויות הנפט במפרץ </a:t>
            </a:r>
            <a:r>
              <a:rPr lang="he-IL" dirty="0" smtClean="0"/>
              <a:t>הפרסי.</a:t>
            </a:r>
            <a:endParaRPr lang="he-IL" dirty="0"/>
          </a:p>
          <a:p>
            <a:pPr algn="r"/>
            <a:endParaRPr lang="he-IL" sz="1050" dirty="0" smtClean="0"/>
          </a:p>
          <a:p>
            <a:pPr algn="r"/>
            <a:r>
              <a:rPr lang="he-IL" dirty="0" smtClean="0"/>
              <a:t>אנשים </a:t>
            </a:r>
            <a:r>
              <a:rPr lang="he-IL" dirty="0"/>
              <a:t>עוזבים בשל </a:t>
            </a:r>
            <a:r>
              <a:rPr lang="he-IL" b="1" dirty="0" smtClean="0"/>
              <a:t>מלחמה</a:t>
            </a:r>
            <a:r>
              <a:rPr lang="he-IL" dirty="0" smtClean="0"/>
              <a:t> </a:t>
            </a:r>
            <a:r>
              <a:rPr lang="he-IL" dirty="0"/>
              <a:t>טרור ופשע, </a:t>
            </a:r>
            <a:r>
              <a:rPr lang="he-IL" b="1" dirty="0"/>
              <a:t>עוני </a:t>
            </a:r>
            <a:r>
              <a:rPr lang="he-IL" dirty="0"/>
              <a:t>ורעב, מידבור (אזור שהפך למדברי בשל ההתחממות הגלובלית) </a:t>
            </a:r>
            <a:r>
              <a:rPr lang="he-IL" dirty="0" smtClean="0"/>
              <a:t>ורדיפות.</a:t>
            </a:r>
            <a:endParaRPr lang="he-IL" dirty="0"/>
          </a:p>
          <a:p>
            <a:pPr algn="r"/>
            <a:r>
              <a:rPr lang="he-IL" dirty="0"/>
              <a:t>המהגר יעדיף להגר ל: משטר </a:t>
            </a:r>
            <a:r>
              <a:rPr lang="he-IL" b="1" dirty="0"/>
              <a:t>דמוקרטי </a:t>
            </a:r>
            <a:r>
              <a:rPr lang="he-IL" dirty="0"/>
              <a:t>שמכבד זכויות אדם, </a:t>
            </a:r>
            <a:r>
              <a:rPr lang="he-IL" b="1" dirty="0"/>
              <a:t>אקלים</a:t>
            </a:r>
            <a:r>
              <a:rPr lang="he-IL" dirty="0"/>
              <a:t> נוח, </a:t>
            </a:r>
            <a:r>
              <a:rPr lang="he-IL" b="1" dirty="0"/>
              <a:t>רמת פיתוח </a:t>
            </a:r>
            <a:r>
              <a:rPr lang="he-IL" dirty="0"/>
              <a:t>גבוהה. למהגר שעושה מסע רגלי, רצוי לבחור מקום </a:t>
            </a:r>
            <a:r>
              <a:rPr lang="he-IL" b="1" dirty="0"/>
              <a:t>קרוב</a:t>
            </a:r>
            <a:r>
              <a:rPr lang="he-IL" dirty="0"/>
              <a:t>. </a:t>
            </a:r>
            <a:r>
              <a:rPr lang="he-IL" dirty="0" smtClean="0"/>
              <a:t>יותר </a:t>
            </a:r>
            <a:r>
              <a:rPr lang="he-IL" dirty="0"/>
              <a:t>קל להגר למדינה שאתה כבר מכיר את </a:t>
            </a:r>
            <a:r>
              <a:rPr lang="he-IL" b="1" dirty="0"/>
              <a:t>שפתה</a:t>
            </a:r>
            <a:r>
              <a:rPr lang="he-IL" dirty="0"/>
              <a:t> </a:t>
            </a:r>
            <a:r>
              <a:rPr lang="he-IL" dirty="0" smtClean="0"/>
              <a:t>(מרוקאי </a:t>
            </a:r>
            <a:r>
              <a:rPr lang="he-IL" dirty="0"/>
              <a:t>שיודע צרפתית - שיהגר לצרפת. אגב, הוא יודע צרפתית כי בעבר צרפת שלטה </a:t>
            </a:r>
            <a:r>
              <a:rPr lang="he-IL" dirty="0" smtClean="0"/>
              <a:t>במרוקו, מה שמכונה "קולוניאליזם")</a:t>
            </a:r>
            <a:endParaRPr lang="he-IL" dirty="0"/>
          </a:p>
          <a:p>
            <a:pPr algn="r"/>
            <a:endParaRPr lang="he-IL" sz="1050" dirty="0" smtClean="0"/>
          </a:p>
          <a:p>
            <a:pPr algn="r"/>
            <a:r>
              <a:rPr lang="he-IL" dirty="0" smtClean="0"/>
              <a:t>סוגי </a:t>
            </a:r>
            <a:r>
              <a:rPr lang="he-IL" dirty="0"/>
              <a:t>מהגרים: </a:t>
            </a:r>
            <a:r>
              <a:rPr lang="he-IL" b="1" dirty="0"/>
              <a:t>פליט</a:t>
            </a:r>
            <a:r>
              <a:rPr lang="he-IL" dirty="0"/>
              <a:t> שברח ממלחמה ורדיפות, </a:t>
            </a:r>
            <a:r>
              <a:rPr lang="he-IL" b="1" dirty="0"/>
              <a:t>פליט סביבה </a:t>
            </a:r>
            <a:r>
              <a:rPr lang="he-IL" dirty="0"/>
              <a:t>שעזב בשל שינויי אקלים (התחממות גלובלית, מידבור, בצורת), </a:t>
            </a:r>
            <a:r>
              <a:rPr lang="he-IL" b="1" dirty="0"/>
              <a:t>מהגר עבודה</a:t>
            </a:r>
            <a:r>
              <a:rPr lang="he-IL" dirty="0"/>
              <a:t>, </a:t>
            </a:r>
            <a:r>
              <a:rPr lang="he-IL" b="1" dirty="0"/>
              <a:t>בריחת מוחות </a:t>
            </a:r>
            <a:r>
              <a:rPr lang="he-IL" dirty="0"/>
              <a:t>שזו הגירה של משכילים</a:t>
            </a:r>
          </a:p>
          <a:p>
            <a:pPr algn="r"/>
            <a:endParaRPr lang="he-IL" sz="1050" dirty="0" smtClean="0"/>
          </a:p>
          <a:p>
            <a:pPr algn="r"/>
            <a:r>
              <a:rPr lang="he-IL" dirty="0" smtClean="0"/>
              <a:t>מאזן </a:t>
            </a:r>
            <a:r>
              <a:rPr lang="he-IL" dirty="0"/>
              <a:t>הגירה חיובי: כמות הנכנסים למדינה גדולה מכמות העוזבים. זה מרמז שזו מדינה מפותחת. </a:t>
            </a:r>
            <a:r>
              <a:rPr lang="he-IL" dirty="0" smtClean="0"/>
              <a:t>מאזן </a:t>
            </a:r>
            <a:r>
              <a:rPr lang="he-IL" dirty="0"/>
              <a:t>הגירה שלילי: </a:t>
            </a:r>
            <a:r>
              <a:rPr lang="he-IL" dirty="0" smtClean="0"/>
              <a:t>הפוך</a:t>
            </a:r>
            <a:endParaRPr lang="he-IL" dirty="0"/>
          </a:p>
          <a:p>
            <a:pPr algn="r"/>
            <a:r>
              <a:rPr lang="he-IL" u="sng" dirty="0"/>
              <a:t>פירמידת גילאים עם בליטה</a:t>
            </a:r>
            <a:r>
              <a:rPr lang="he-IL" dirty="0"/>
              <a:t>, בעיקר בצד של הגברים: באו למדינה מהגרים. מרמז שזו מדינה מפותחת.                                   </a:t>
            </a:r>
            <a:r>
              <a:rPr lang="he-IL" u="sng" dirty="0"/>
              <a:t>פירמידת גילאים עם שקע</a:t>
            </a:r>
            <a:r>
              <a:rPr lang="he-IL" dirty="0"/>
              <a:t>, בעיקר אצל הגברים: את המדינה עזבו אנשים. זה מרמז למדינה לא מפותחת</a:t>
            </a:r>
          </a:p>
          <a:p>
            <a:pPr algn="r"/>
            <a:endParaRPr lang="he-IL" sz="1050" dirty="0" smtClean="0"/>
          </a:p>
          <a:p>
            <a:pPr algn="r"/>
            <a:r>
              <a:rPr lang="he-IL" dirty="0" smtClean="0"/>
              <a:t>יתרונות </a:t>
            </a:r>
            <a:r>
              <a:rPr lang="he-IL" dirty="0"/>
              <a:t>הגירה: המהגר משיג עבודה ויכול לשלוח כסף למשפחתה שנשאר מאחור. זה גם טוב למעסיק שיש לו </a:t>
            </a:r>
            <a:r>
              <a:rPr lang="he-IL" b="1" dirty="0"/>
              <a:t>כוח עבודה זול</a:t>
            </a:r>
          </a:p>
          <a:p>
            <a:pPr algn="r"/>
            <a:r>
              <a:rPr lang="he-IL" dirty="0"/>
              <a:t>חסרונות הגירה: ניצול מהגרים, </a:t>
            </a:r>
            <a:r>
              <a:rPr lang="he-IL" b="1" dirty="0"/>
              <a:t>שנאת זרים</a:t>
            </a:r>
          </a:p>
          <a:p>
            <a:pPr algn="r"/>
            <a:endParaRPr lang="he-IL" sz="1050" dirty="0" smtClean="0"/>
          </a:p>
          <a:p>
            <a:pPr algn="r"/>
            <a:r>
              <a:rPr lang="he-IL" dirty="0" smtClean="0"/>
              <a:t>הגירה </a:t>
            </a:r>
            <a:r>
              <a:rPr lang="he-IL" dirty="0"/>
              <a:t>זמנית עונתית: למשל, אדם שמהגר לאזור תיירות בקיץ ועוזב </a:t>
            </a:r>
            <a:r>
              <a:rPr lang="he-IL" dirty="0" smtClean="0"/>
              <a:t>בחורף</a:t>
            </a:r>
          </a:p>
          <a:p>
            <a:pPr algn="r"/>
            <a:endParaRPr lang="he-IL" sz="1050" dirty="0" smtClean="0"/>
          </a:p>
          <a:p>
            <a:pPr algn="r"/>
            <a:r>
              <a:rPr lang="he-IL" dirty="0" smtClean="0"/>
              <a:t>הגירה </a:t>
            </a:r>
            <a:r>
              <a:rPr lang="he-IL" dirty="0"/>
              <a:t>סיבובית: החלשות נדידת </a:t>
            </a:r>
            <a:r>
              <a:rPr lang="he-IL" dirty="0" smtClean="0"/>
              <a:t>בדואים </a:t>
            </a:r>
            <a:r>
              <a:rPr lang="he-IL" dirty="0"/>
              <a:t>כי לא ניתן לעבור בין המדינות כמו פעם </a:t>
            </a:r>
            <a:r>
              <a:rPr lang="he-IL" dirty="0" smtClean="0"/>
              <a:t>והצעירים </a:t>
            </a:r>
            <a:r>
              <a:rPr lang="he-IL" dirty="0"/>
              <a:t>והמדינה רוצים שהם יתיישבו ביישובי קבע</a:t>
            </a:r>
          </a:p>
          <a:p>
            <a:pPr algn="r"/>
            <a:endParaRPr lang="he-IL" sz="1050" dirty="0" smtClean="0"/>
          </a:p>
          <a:p>
            <a:pPr algn="r"/>
            <a:r>
              <a:rPr lang="he-IL" dirty="0" smtClean="0"/>
              <a:t>הגירת </a:t>
            </a:r>
            <a:r>
              <a:rPr lang="he-IL" dirty="0"/>
              <a:t>זרים לישראל החלה לאחר שהפלסטינים שעשו אינתיפאדה והיה צריך עובדים </a:t>
            </a:r>
            <a:r>
              <a:rPr lang="he-IL" dirty="0" smtClean="0"/>
              <a:t>זולים</a:t>
            </a:r>
            <a:endParaRPr lang="he-IL" dirty="0"/>
          </a:p>
        </p:txBody>
      </p:sp>
    </p:spTree>
    <p:extLst>
      <p:ext uri="{BB962C8B-B14F-4D97-AF65-F5344CB8AC3E}">
        <p14:creationId xmlns:p14="http://schemas.microsoft.com/office/powerpoint/2010/main" val="35365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9" y="653143"/>
            <a:ext cx="10371908" cy="5078313"/>
          </a:xfrm>
          <a:prstGeom prst="rect">
            <a:avLst/>
          </a:prstGeom>
          <a:noFill/>
        </p:spPr>
        <p:txBody>
          <a:bodyPr wrap="square" rtlCol="1">
            <a:spAutoFit/>
          </a:bodyPr>
          <a:lstStyle/>
          <a:p>
            <a:pPr algn="ctr"/>
            <a:r>
              <a:rPr lang="he-IL" dirty="0" smtClean="0"/>
              <a:t>תרגול</a:t>
            </a:r>
          </a:p>
          <a:p>
            <a:pPr algn="ctr"/>
            <a:r>
              <a:rPr lang="he-IL" dirty="0" smtClean="0"/>
              <a:t>בשאלות שיש בהן קו תחתון, יש לבחור את התשובה הנכונה מבין כמה אופציות</a:t>
            </a:r>
          </a:p>
          <a:p>
            <a:pPr algn="r"/>
            <a:r>
              <a:rPr lang="he-IL" dirty="0" smtClean="0"/>
              <a:t>א</a:t>
            </a:r>
            <a:r>
              <a:rPr lang="he-IL" dirty="0"/>
              <a:t>. מהגר שבורח ממדינה בשל מלחמה, טרור ורדיפות יכונה ....... </a:t>
            </a:r>
          </a:p>
          <a:p>
            <a:pPr algn="r"/>
            <a:r>
              <a:rPr lang="he-IL" dirty="0"/>
              <a:t>ב. מהגר שבורח בשל שינוי אקלימי כמו שנות בצורת </a:t>
            </a:r>
            <a:r>
              <a:rPr lang="he-IL" dirty="0" err="1"/>
              <a:t>ומידבור</a:t>
            </a:r>
            <a:r>
              <a:rPr lang="he-IL" dirty="0"/>
              <a:t> (אזור לא מדברי שהפך למדברי) יכונה ............. </a:t>
            </a:r>
          </a:p>
          <a:p>
            <a:pPr algn="r"/>
            <a:r>
              <a:rPr lang="he-IL" dirty="0"/>
              <a:t>ג. מהגר פשוט שעוזב לארץ אחרת כדי לשפר את רמת החיים שלו. </a:t>
            </a:r>
          </a:p>
          <a:p>
            <a:pPr algn="r"/>
            <a:r>
              <a:rPr lang="he-IL" dirty="0"/>
              <a:t>ד. הגירה של אנשים משכילים שמהגרים לארץ אחר (נניח, ד"ר מישראל שהיגר לארה"ב כי פה הוא הרוויח 20000 ₪ ושם הוא ירוויח 20000 $) תכונה ...........................                              </a:t>
            </a:r>
          </a:p>
          <a:p>
            <a:pPr algn="r"/>
            <a:r>
              <a:rPr lang="he-IL" dirty="0" smtClean="0"/>
              <a:t>ה. יש מדינות </a:t>
            </a:r>
            <a:r>
              <a:rPr lang="he-IL" dirty="0"/>
              <a:t>אפריקאיות </a:t>
            </a:r>
            <a:r>
              <a:rPr lang="he-IL" dirty="0" smtClean="0"/>
              <a:t>שבעבר </a:t>
            </a:r>
            <a:r>
              <a:rPr lang="he-IL" dirty="0"/>
              <a:t>היו בשלטון קולוניאלי צרפתי</a:t>
            </a:r>
            <a:r>
              <a:rPr lang="he-IL" dirty="0" smtClean="0"/>
              <a:t>. מדוע </a:t>
            </a:r>
            <a:r>
              <a:rPr lang="he-IL" dirty="0"/>
              <a:t>הרבה אנשים יהגרו ממדינות אלה דווקא לצרפת ששלטה עליהן בעבר </a:t>
            </a:r>
            <a:r>
              <a:rPr lang="he-IL" dirty="0" smtClean="0"/>
              <a:t>? בחר </a:t>
            </a:r>
            <a:r>
              <a:rPr lang="he-IL" dirty="0"/>
              <a:t>את התשובה הנכונה – </a:t>
            </a:r>
            <a:r>
              <a:rPr lang="he-IL" u="sng" dirty="0" smtClean="0"/>
              <a:t>רצון </a:t>
            </a:r>
            <a:r>
              <a:rPr lang="he-IL" u="sng" dirty="0"/>
              <a:t>לנקום בצרפת\שפה ותרבות שהם מכירים\קירבה גאוגרפית</a:t>
            </a:r>
          </a:p>
          <a:p>
            <a:pPr algn="r"/>
            <a:r>
              <a:rPr lang="he-IL" dirty="0" smtClean="0"/>
              <a:t>ו. א</a:t>
            </a:r>
            <a:r>
              <a:rPr lang="he-IL" dirty="0"/>
              <a:t>. בריחת מוחות פוגעת ב</a:t>
            </a:r>
            <a:r>
              <a:rPr lang="he-IL" u="sng" dirty="0"/>
              <a:t>מדינת האם\במדינה שאליה המהגר הגיע</a:t>
            </a:r>
          </a:p>
          <a:p>
            <a:pPr algn="r"/>
            <a:r>
              <a:rPr lang="he-IL" dirty="0" smtClean="0"/>
              <a:t>ז. </a:t>
            </a:r>
            <a:r>
              <a:rPr lang="he-IL" dirty="0"/>
              <a:t>לעיתים מנצלים את המהגרים, בעיקר את אלה </a:t>
            </a:r>
            <a:r>
              <a:rPr lang="he-IL" u="sng" dirty="0"/>
              <a:t>החוקיים\לא חוקיים</a:t>
            </a:r>
          </a:p>
          <a:p>
            <a:pPr algn="r"/>
            <a:r>
              <a:rPr lang="he-IL" dirty="0" smtClean="0"/>
              <a:t>ח. </a:t>
            </a:r>
            <a:r>
              <a:rPr lang="he-IL" dirty="0"/>
              <a:t>שנאת זרים כי הם שונים מבחינת </a:t>
            </a:r>
            <a:r>
              <a:rPr lang="he-IL" u="sng" dirty="0" smtClean="0"/>
              <a:t>גובה\תרבות</a:t>
            </a:r>
          </a:p>
          <a:p>
            <a:pPr algn="r"/>
            <a:r>
              <a:rPr lang="he-IL" dirty="0" smtClean="0"/>
              <a:t>ט. כאשר מגיעים מהגרים זרים למדינה, זה טוב בעיקר </a:t>
            </a:r>
            <a:r>
              <a:rPr lang="he-IL" u="sng" dirty="0" smtClean="0"/>
              <a:t>למעסיקים\לעובדים המקומיים</a:t>
            </a:r>
          </a:p>
          <a:p>
            <a:pPr algn="r"/>
            <a:r>
              <a:rPr lang="he-IL" dirty="0" smtClean="0"/>
              <a:t>י. </a:t>
            </a:r>
            <a:r>
              <a:rPr lang="he-IL" dirty="0"/>
              <a:t>הנדודים של בדואים מכונים הגירה </a:t>
            </a:r>
            <a:r>
              <a:rPr lang="he-IL" u="sng" dirty="0"/>
              <a:t>סיבובית\עונתית\קבועה</a:t>
            </a:r>
          </a:p>
          <a:p>
            <a:pPr algn="r"/>
            <a:r>
              <a:rPr lang="he-IL" dirty="0" smtClean="0"/>
              <a:t>יא. </a:t>
            </a:r>
            <a:r>
              <a:rPr lang="he-IL" dirty="0"/>
              <a:t>הנדודים של הבדואים </a:t>
            </a:r>
            <a:r>
              <a:rPr lang="he-IL" u="sng" dirty="0"/>
              <a:t>מתגברים\פוחתים</a:t>
            </a:r>
          </a:p>
          <a:p>
            <a:pPr algn="r"/>
            <a:r>
              <a:rPr lang="he-IL" dirty="0" err="1" smtClean="0"/>
              <a:t>יב</a:t>
            </a:r>
            <a:r>
              <a:rPr lang="he-IL" dirty="0" smtClean="0"/>
              <a:t> הנדודים </a:t>
            </a:r>
            <a:r>
              <a:rPr lang="he-IL" dirty="0"/>
              <a:t>של הבדואים התאפשרו כי עד 1918 (סוף מלחמת העולם </a:t>
            </a:r>
            <a:r>
              <a:rPr lang="he-IL" dirty="0" smtClean="0"/>
              <a:t>הראשונה</a:t>
            </a:r>
            <a:r>
              <a:rPr lang="he-IL" dirty="0"/>
              <a:t>) כמעט כל המזרח-התיכון נשלט ע"י מדינה אחת </a:t>
            </a:r>
            <a:r>
              <a:rPr lang="he-IL" dirty="0" smtClean="0"/>
              <a:t>והיא האימפריה </a:t>
            </a:r>
            <a:r>
              <a:rPr lang="he-IL" dirty="0"/>
              <a:t>ה ...................</a:t>
            </a:r>
          </a:p>
          <a:p>
            <a:pPr algn="r"/>
            <a:r>
              <a:rPr lang="he-IL" dirty="0"/>
              <a:t>ד. ציין 2 גורמים שמתנגדים לנדודי הבדואים: </a:t>
            </a:r>
            <a:r>
              <a:rPr lang="he-IL" u="sng" dirty="0"/>
              <a:t>המבוגרים\ראשי החמולה\המדינה\הדור הצעיר</a:t>
            </a:r>
          </a:p>
        </p:txBody>
      </p:sp>
    </p:spTree>
    <p:extLst>
      <p:ext uri="{BB962C8B-B14F-4D97-AF65-F5344CB8AC3E}">
        <p14:creationId xmlns:p14="http://schemas.microsoft.com/office/powerpoint/2010/main" val="331073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3307674" y="1833592"/>
            <a:ext cx="5444440" cy="4428269"/>
          </a:xfrm>
          <a:prstGeom prst="rect">
            <a:avLst/>
          </a:prstGeom>
        </p:spPr>
      </p:pic>
      <p:sp>
        <p:nvSpPr>
          <p:cNvPr id="5" name="TextBox 4"/>
          <p:cNvSpPr txBox="1"/>
          <p:nvPr/>
        </p:nvSpPr>
        <p:spPr>
          <a:xfrm>
            <a:off x="9026435" y="2103120"/>
            <a:ext cx="2795452" cy="1200329"/>
          </a:xfrm>
          <a:prstGeom prst="rect">
            <a:avLst/>
          </a:prstGeom>
          <a:noFill/>
        </p:spPr>
        <p:txBody>
          <a:bodyPr wrap="square" rtlCol="1">
            <a:spAutoFit/>
          </a:bodyPr>
          <a:lstStyle/>
          <a:p>
            <a:pPr algn="r"/>
            <a:r>
              <a:rPr lang="he-IL" dirty="0" smtClean="0"/>
              <a:t>מהו המסר שעולה מהקריקטורה ?</a:t>
            </a:r>
            <a:endParaRPr lang="en-US" dirty="0" smtClean="0"/>
          </a:p>
          <a:p>
            <a:pPr algn="r"/>
            <a:endParaRPr lang="en-US" dirty="0"/>
          </a:p>
          <a:p>
            <a:pPr algn="r"/>
            <a:r>
              <a:rPr lang="he-IL" dirty="0" smtClean="0"/>
              <a:t>מהי היבשת שעולה באש ?</a:t>
            </a:r>
            <a:endParaRPr lang="he-IL" dirty="0"/>
          </a:p>
        </p:txBody>
      </p:sp>
    </p:spTree>
    <p:extLst>
      <p:ext uri="{BB962C8B-B14F-4D97-AF65-F5344CB8AC3E}">
        <p14:creationId xmlns:p14="http://schemas.microsoft.com/office/powerpoint/2010/main" val="116712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3342380" y="1920240"/>
            <a:ext cx="5568199" cy="4165358"/>
          </a:xfrm>
          <a:prstGeom prst="rect">
            <a:avLst/>
          </a:prstGeom>
        </p:spPr>
      </p:pic>
    </p:spTree>
    <p:extLst>
      <p:ext uri="{BB962C8B-B14F-4D97-AF65-F5344CB8AC3E}">
        <p14:creationId xmlns:p14="http://schemas.microsoft.com/office/powerpoint/2010/main" val="68325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779766831"/>
              </p:ext>
            </p:extLst>
          </p:nvPr>
        </p:nvGraphicFramePr>
        <p:xfrm>
          <a:off x="300447" y="277879"/>
          <a:ext cx="11631880" cy="5047191"/>
        </p:xfrm>
        <a:graphic>
          <a:graphicData uri="http://schemas.openxmlformats.org/drawingml/2006/table">
            <a:tbl>
              <a:tblPr rtl="1" firstRow="1" bandRow="1">
                <a:tableStyleId>{5C22544A-7EE6-4342-B048-85BDC9FD1C3A}</a:tableStyleId>
              </a:tblPr>
              <a:tblGrid>
                <a:gridCol w="4643251">
                  <a:extLst>
                    <a:ext uri="{9D8B030D-6E8A-4147-A177-3AD203B41FA5}">
                      <a16:colId xmlns:a16="http://schemas.microsoft.com/office/drawing/2014/main" val="438851945"/>
                    </a:ext>
                  </a:extLst>
                </a:gridCol>
                <a:gridCol w="6988629">
                  <a:extLst>
                    <a:ext uri="{9D8B030D-6E8A-4147-A177-3AD203B41FA5}">
                      <a16:colId xmlns:a16="http://schemas.microsoft.com/office/drawing/2014/main" val="2472998606"/>
                    </a:ext>
                  </a:extLst>
                </a:gridCol>
              </a:tblGrid>
              <a:tr h="404735">
                <a:tc>
                  <a:txBody>
                    <a:bodyPr/>
                    <a:lstStyle/>
                    <a:p>
                      <a:pPr algn="ctr" rtl="1"/>
                      <a:r>
                        <a:rPr lang="he-IL" sz="2400" dirty="0" smtClean="0"/>
                        <a:t>גורם דחיפה:</a:t>
                      </a:r>
                      <a:r>
                        <a:rPr lang="he-IL" sz="2400" baseline="0" dirty="0" smtClean="0"/>
                        <a:t> </a:t>
                      </a:r>
                      <a:r>
                        <a:rPr lang="he-IL" sz="2400" dirty="0" smtClean="0"/>
                        <a:t>אנשים עוזבים מדינה כי</a:t>
                      </a:r>
                      <a:endParaRPr lang="he-IL" sz="2400" dirty="0"/>
                    </a:p>
                  </a:txBody>
                  <a:tcPr/>
                </a:tc>
                <a:tc>
                  <a:txBody>
                    <a:bodyPr/>
                    <a:lstStyle/>
                    <a:p>
                      <a:pPr algn="ctr" rtl="1"/>
                      <a:r>
                        <a:rPr lang="he-IL" sz="2400" dirty="0" smtClean="0"/>
                        <a:t>גורם</a:t>
                      </a:r>
                      <a:r>
                        <a:rPr lang="he-IL" sz="2400" baseline="0" dirty="0" smtClean="0"/>
                        <a:t> משיכה, יעד: </a:t>
                      </a:r>
                      <a:r>
                        <a:rPr lang="he-IL" sz="2400" dirty="0" smtClean="0"/>
                        <a:t>אנשים מהגרים למדינה</a:t>
                      </a:r>
                      <a:endParaRPr lang="he-IL" sz="2400" dirty="0"/>
                    </a:p>
                  </a:txBody>
                  <a:tcPr/>
                </a:tc>
                <a:extLst>
                  <a:ext uri="{0D108BD9-81ED-4DB2-BD59-A6C34878D82A}">
                    <a16:rowId xmlns:a16="http://schemas.microsoft.com/office/drawing/2014/main" val="17418574"/>
                  </a:ext>
                </a:extLst>
              </a:tr>
              <a:tr h="708286">
                <a:tc>
                  <a:txBody>
                    <a:bodyPr/>
                    <a:lstStyle/>
                    <a:p>
                      <a:pPr algn="r" rtl="1"/>
                      <a:r>
                        <a:rPr lang="he-IL" sz="2400" b="1" dirty="0" smtClean="0"/>
                        <a:t>עוני</a:t>
                      </a:r>
                      <a:r>
                        <a:rPr lang="he-IL" sz="2400" dirty="0" smtClean="0"/>
                        <a:t>, אבטלה,</a:t>
                      </a:r>
                      <a:r>
                        <a:rPr lang="he-IL" sz="2400" baseline="0" dirty="0" smtClean="0"/>
                        <a:t> אין אוכל</a:t>
                      </a:r>
                      <a:endParaRPr lang="he-IL" sz="2400" dirty="0"/>
                    </a:p>
                  </a:txBody>
                  <a:tcPr/>
                </a:tc>
                <a:tc>
                  <a:txBody>
                    <a:bodyPr/>
                    <a:lstStyle/>
                    <a:p>
                      <a:pPr algn="r" rtl="1"/>
                      <a:r>
                        <a:rPr lang="he-IL" sz="2400" dirty="0" smtClean="0"/>
                        <a:t>עשירה. למהגרים אלה נקרא "</a:t>
                      </a:r>
                      <a:r>
                        <a:rPr lang="he-IL" sz="2400" b="1" dirty="0" smtClean="0">
                          <a:solidFill>
                            <a:srgbClr val="FF0000"/>
                          </a:solidFill>
                        </a:rPr>
                        <a:t>מהגרי עבודה</a:t>
                      </a:r>
                      <a:r>
                        <a:rPr lang="he-IL" sz="2400" dirty="0" smtClean="0"/>
                        <a:t>"</a:t>
                      </a:r>
                      <a:endParaRPr lang="he-IL" sz="2400" dirty="0"/>
                    </a:p>
                  </a:txBody>
                  <a:tcPr/>
                </a:tc>
                <a:extLst>
                  <a:ext uri="{0D108BD9-81ED-4DB2-BD59-A6C34878D82A}">
                    <a16:rowId xmlns:a16="http://schemas.microsoft.com/office/drawing/2014/main" val="2926363578"/>
                  </a:ext>
                </a:extLst>
              </a:tr>
              <a:tr h="1011837">
                <a:tc>
                  <a:txBody>
                    <a:bodyPr/>
                    <a:lstStyle/>
                    <a:p>
                      <a:pPr algn="r" rtl="1"/>
                      <a:r>
                        <a:rPr lang="he-IL" sz="2400" dirty="0" smtClean="0"/>
                        <a:t>בעיית אקלים (</a:t>
                      </a:r>
                      <a:r>
                        <a:rPr lang="he-IL" sz="2400" b="1" dirty="0" smtClean="0">
                          <a:solidFill>
                            <a:srgbClr val="FF0000"/>
                          </a:solidFill>
                        </a:rPr>
                        <a:t>פליטי סביבה</a:t>
                      </a:r>
                      <a:r>
                        <a:rPr lang="he-IL" sz="2400" dirty="0" smtClean="0"/>
                        <a:t>) כמו בצורת</a:t>
                      </a:r>
                      <a:r>
                        <a:rPr lang="he-IL" sz="2400" baseline="0" dirty="0" smtClean="0"/>
                        <a:t> ומידבור</a:t>
                      </a:r>
                      <a:endParaRPr lang="he-IL" sz="2400" dirty="0"/>
                    </a:p>
                  </a:txBody>
                  <a:tcPr/>
                </a:tc>
                <a:tc>
                  <a:txBody>
                    <a:bodyPr/>
                    <a:lstStyle/>
                    <a:p>
                      <a:pPr algn="r" rtl="1"/>
                      <a:r>
                        <a:rPr lang="he-IL" sz="2400" dirty="0" smtClean="0"/>
                        <a:t>אקלים נוח</a:t>
                      </a:r>
                      <a:r>
                        <a:rPr lang="he-IL" sz="2400" baseline="0" dirty="0" smtClean="0"/>
                        <a:t> ממוזג.  לא יהגרו אל אזור עם אקלים קוטבי או מדברי</a:t>
                      </a:r>
                      <a:endParaRPr lang="he-IL" sz="2400" dirty="0"/>
                    </a:p>
                  </a:txBody>
                  <a:tcPr/>
                </a:tc>
                <a:extLst>
                  <a:ext uri="{0D108BD9-81ED-4DB2-BD59-A6C34878D82A}">
                    <a16:rowId xmlns:a16="http://schemas.microsoft.com/office/drawing/2014/main" val="3953659091"/>
                  </a:ext>
                </a:extLst>
              </a:tr>
              <a:tr h="1011837">
                <a:tc>
                  <a:txBody>
                    <a:bodyPr/>
                    <a:lstStyle/>
                    <a:p>
                      <a:pPr algn="r" rtl="1"/>
                      <a:r>
                        <a:rPr lang="he-IL" sz="2400" b="1" baseline="0" dirty="0" smtClean="0">
                          <a:solidFill>
                            <a:srgbClr val="FF0000"/>
                          </a:solidFill>
                        </a:rPr>
                        <a:t>פליטים</a:t>
                      </a:r>
                      <a:r>
                        <a:rPr lang="he-IL" sz="2400" b="1" baseline="0" dirty="0" smtClean="0"/>
                        <a:t> </a:t>
                      </a:r>
                      <a:r>
                        <a:rPr lang="he-IL" sz="2400" b="0" baseline="0" dirty="0" smtClean="0"/>
                        <a:t>שבורחים בשל </a:t>
                      </a:r>
                      <a:r>
                        <a:rPr lang="he-IL" sz="2400" b="1" baseline="0" dirty="0" smtClean="0"/>
                        <a:t>מלחמה</a:t>
                      </a:r>
                      <a:r>
                        <a:rPr lang="he-IL" sz="2400" baseline="0" dirty="0" smtClean="0"/>
                        <a:t>, טרור מצד ארגוני טרור, טרור מצד המשטר, פשיעה, </a:t>
                      </a:r>
                      <a:r>
                        <a:rPr lang="he-IL" sz="2400" i="1" baseline="0" dirty="0" smtClean="0"/>
                        <a:t>רדיפות</a:t>
                      </a:r>
                      <a:r>
                        <a:rPr lang="he-IL" sz="2400" baseline="0" dirty="0" smtClean="0"/>
                        <a:t> על רקע גזעני או דתי. </a:t>
                      </a:r>
                      <a:endParaRPr lang="he-IL" sz="2400" dirty="0"/>
                    </a:p>
                  </a:txBody>
                  <a:tcPr/>
                </a:tc>
                <a:tc>
                  <a:txBody>
                    <a:bodyPr/>
                    <a:lstStyle/>
                    <a:p>
                      <a:pPr algn="r" rtl="1"/>
                      <a:r>
                        <a:rPr lang="he-IL" sz="2400" dirty="0" smtClean="0"/>
                        <a:t>למדינה שבה יש בטחון, שלום ומשטר דמוקרטי שמגן על זכויות אדם.</a:t>
                      </a:r>
                      <a:r>
                        <a:rPr lang="he-IL" sz="2400" baseline="0" dirty="0" smtClean="0"/>
                        <a:t> </a:t>
                      </a:r>
                      <a:endParaRPr lang="he-IL" sz="2400" dirty="0"/>
                    </a:p>
                  </a:txBody>
                  <a:tcPr/>
                </a:tc>
                <a:extLst>
                  <a:ext uri="{0D108BD9-81ED-4DB2-BD59-A6C34878D82A}">
                    <a16:rowId xmlns:a16="http://schemas.microsoft.com/office/drawing/2014/main" val="3299010246"/>
                  </a:ext>
                </a:extLst>
              </a:tr>
              <a:tr h="1315388">
                <a:tc>
                  <a:txBody>
                    <a:bodyPr/>
                    <a:lstStyle/>
                    <a:p>
                      <a:pPr algn="r" rtl="1"/>
                      <a:endParaRPr lang="he-IL" sz="2400" dirty="0"/>
                    </a:p>
                  </a:txBody>
                  <a:tcPr/>
                </a:tc>
                <a:tc>
                  <a:txBody>
                    <a:bodyPr/>
                    <a:lstStyle/>
                    <a:p>
                      <a:pPr algn="r" rtl="1"/>
                      <a:r>
                        <a:rPr lang="he-IL" sz="2400" dirty="0" smtClean="0"/>
                        <a:t>הגירת משכילים שעוזבים</a:t>
                      </a:r>
                      <a:r>
                        <a:rPr lang="he-IL" sz="2400" baseline="0" dirty="0" smtClean="0"/>
                        <a:t> למדינה ששם משכורתם תגדל. למשל, ד"ר מצרי שיהגר לארה"ב. למהגרים אלה נקרא "</a:t>
                      </a:r>
                      <a:r>
                        <a:rPr lang="he-IL" sz="2400" b="1" baseline="0" dirty="0" smtClean="0">
                          <a:solidFill>
                            <a:srgbClr val="FF0000"/>
                          </a:solidFill>
                        </a:rPr>
                        <a:t>בריחת מוחות</a:t>
                      </a:r>
                      <a:r>
                        <a:rPr lang="he-IL" sz="2400" baseline="0" dirty="0" smtClean="0"/>
                        <a:t>". מדינת-האם מפסידה כוח אדם איכותי</a:t>
                      </a:r>
                      <a:endParaRPr lang="he-IL" sz="2400" dirty="0"/>
                    </a:p>
                  </a:txBody>
                  <a:tcPr/>
                </a:tc>
                <a:extLst>
                  <a:ext uri="{0D108BD9-81ED-4DB2-BD59-A6C34878D82A}">
                    <a16:rowId xmlns:a16="http://schemas.microsoft.com/office/drawing/2014/main" val="1448399240"/>
                  </a:ext>
                </a:extLst>
              </a:tr>
            </a:tbl>
          </a:graphicData>
        </a:graphic>
      </p:graphicFrame>
      <p:sp>
        <p:nvSpPr>
          <p:cNvPr id="5" name="TextBox 4"/>
          <p:cNvSpPr txBox="1"/>
          <p:nvPr/>
        </p:nvSpPr>
        <p:spPr>
          <a:xfrm>
            <a:off x="560120" y="5643154"/>
            <a:ext cx="11631880" cy="369332"/>
          </a:xfrm>
          <a:prstGeom prst="rect">
            <a:avLst/>
          </a:prstGeom>
          <a:noFill/>
        </p:spPr>
        <p:txBody>
          <a:bodyPr wrap="square" rtlCol="1">
            <a:spAutoFit/>
          </a:bodyPr>
          <a:lstStyle/>
          <a:p>
            <a:r>
              <a:rPr lang="he-IL" dirty="0"/>
              <a:t>הגירה גם תושפע ממרחק ושפה: עדיף להגר למקום שאתה יודע את שפתו ושהוא לא רחוק מדי (אם ההגירה לא </a:t>
            </a:r>
            <a:r>
              <a:rPr lang="he-IL" dirty="0" smtClean="0"/>
              <a:t>נעשית </a:t>
            </a:r>
            <a:r>
              <a:rPr lang="he-IL" dirty="0"/>
              <a:t>בטיסה) </a:t>
            </a:r>
          </a:p>
        </p:txBody>
      </p:sp>
    </p:spTree>
    <p:extLst>
      <p:ext uri="{BB962C8B-B14F-4D97-AF65-F5344CB8AC3E}">
        <p14:creationId xmlns:p14="http://schemas.microsoft.com/office/powerpoint/2010/main" val="76899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סוגי מהגרים</a:t>
            </a:r>
            <a:endParaRPr lang="he-IL" dirty="0"/>
          </a:p>
        </p:txBody>
      </p:sp>
      <p:pic>
        <p:nvPicPr>
          <p:cNvPr id="4" name="תמונה 3"/>
          <p:cNvPicPr>
            <a:picLocks noChangeAspect="1"/>
          </p:cNvPicPr>
          <p:nvPr/>
        </p:nvPicPr>
        <p:blipFill>
          <a:blip r:embed="rId2"/>
          <a:stretch>
            <a:fillRect/>
          </a:stretch>
        </p:blipFill>
        <p:spPr>
          <a:xfrm>
            <a:off x="4231005" y="2415328"/>
            <a:ext cx="3790950" cy="2981325"/>
          </a:xfrm>
          <a:prstGeom prst="rect">
            <a:avLst/>
          </a:prstGeom>
        </p:spPr>
      </p:pic>
      <p:pic>
        <p:nvPicPr>
          <p:cNvPr id="5" name="תמונה 4"/>
          <p:cNvPicPr>
            <a:picLocks noChangeAspect="1"/>
          </p:cNvPicPr>
          <p:nvPr/>
        </p:nvPicPr>
        <p:blipFill>
          <a:blip r:embed="rId3"/>
          <a:stretch>
            <a:fillRect/>
          </a:stretch>
        </p:blipFill>
        <p:spPr>
          <a:xfrm>
            <a:off x="2493360" y="4009923"/>
            <a:ext cx="1737645" cy="2049175"/>
          </a:xfrm>
          <a:prstGeom prst="rect">
            <a:avLst/>
          </a:prstGeom>
        </p:spPr>
      </p:pic>
      <p:sp>
        <p:nvSpPr>
          <p:cNvPr id="6" name="TextBox 5"/>
          <p:cNvSpPr txBox="1"/>
          <p:nvPr/>
        </p:nvSpPr>
        <p:spPr>
          <a:xfrm>
            <a:off x="-25922" y="6059098"/>
            <a:ext cx="4806721" cy="400110"/>
          </a:xfrm>
          <a:prstGeom prst="rect">
            <a:avLst/>
          </a:prstGeom>
          <a:noFill/>
        </p:spPr>
        <p:txBody>
          <a:bodyPr wrap="square" rtlCol="1">
            <a:spAutoFit/>
          </a:bodyPr>
          <a:lstStyle/>
          <a:p>
            <a:r>
              <a:rPr lang="he-IL" sz="1000" dirty="0"/>
              <a:t>מאת </a:t>
            </a:r>
            <a:r>
              <a:rPr lang="en-US" sz="1000" dirty="0"/>
              <a:t>Patrick J. Lynch, medical illustrator - Patrick J. Lynch, medical illustrator, CC BY 2.5, https://commons.wikimedia.org/w/index.php?curid=1496710</a:t>
            </a:r>
            <a:endParaRPr lang="he-IL" sz="1000" dirty="0"/>
          </a:p>
        </p:txBody>
      </p:sp>
      <p:pic>
        <p:nvPicPr>
          <p:cNvPr id="7" name="תמונה 6"/>
          <p:cNvPicPr>
            <a:picLocks noChangeAspect="1"/>
          </p:cNvPicPr>
          <p:nvPr/>
        </p:nvPicPr>
        <p:blipFill>
          <a:blip r:embed="rId4"/>
          <a:stretch>
            <a:fillRect/>
          </a:stretch>
        </p:blipFill>
        <p:spPr>
          <a:xfrm>
            <a:off x="350261" y="1841635"/>
            <a:ext cx="3712287" cy="1997886"/>
          </a:xfrm>
          <a:prstGeom prst="rect">
            <a:avLst/>
          </a:prstGeom>
        </p:spPr>
      </p:pic>
      <p:pic>
        <p:nvPicPr>
          <p:cNvPr id="8" name="תמונה 7"/>
          <p:cNvPicPr>
            <a:picLocks noChangeAspect="1"/>
          </p:cNvPicPr>
          <p:nvPr/>
        </p:nvPicPr>
        <p:blipFill>
          <a:blip r:embed="rId5"/>
          <a:stretch>
            <a:fillRect/>
          </a:stretch>
        </p:blipFill>
        <p:spPr>
          <a:xfrm>
            <a:off x="8276966" y="2035103"/>
            <a:ext cx="2965268" cy="1974820"/>
          </a:xfrm>
          <a:prstGeom prst="rect">
            <a:avLst/>
          </a:prstGeom>
        </p:spPr>
      </p:pic>
      <p:sp>
        <p:nvSpPr>
          <p:cNvPr id="9" name="TextBox 8"/>
          <p:cNvSpPr txBox="1"/>
          <p:nvPr/>
        </p:nvSpPr>
        <p:spPr>
          <a:xfrm>
            <a:off x="10679876" y="3945179"/>
            <a:ext cx="1108364" cy="276999"/>
          </a:xfrm>
          <a:prstGeom prst="rect">
            <a:avLst/>
          </a:prstGeom>
          <a:noFill/>
        </p:spPr>
        <p:txBody>
          <a:bodyPr wrap="square" rtlCol="1">
            <a:spAutoFit/>
          </a:bodyPr>
          <a:lstStyle/>
          <a:p>
            <a:r>
              <a:rPr lang="he-IL" sz="1200" dirty="0" err="1" smtClean="0"/>
              <a:t>כלכליסט</a:t>
            </a:r>
            <a:endParaRPr lang="he-IL" sz="1200" dirty="0"/>
          </a:p>
        </p:txBody>
      </p:sp>
    </p:spTree>
    <p:extLst>
      <p:ext uri="{BB962C8B-B14F-4D97-AF65-F5344CB8AC3E}">
        <p14:creationId xmlns:p14="http://schemas.microsoft.com/office/powerpoint/2010/main" val="270990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דוגמאות להגירה</a:t>
            </a:r>
            <a:endParaRPr lang="he-IL" dirty="0"/>
          </a:p>
        </p:txBody>
      </p:sp>
      <p:sp>
        <p:nvSpPr>
          <p:cNvPr id="4" name="TextBox 3"/>
          <p:cNvSpPr txBox="1"/>
          <p:nvPr/>
        </p:nvSpPr>
        <p:spPr>
          <a:xfrm>
            <a:off x="574766" y="2024743"/>
            <a:ext cx="10894423" cy="5078313"/>
          </a:xfrm>
          <a:prstGeom prst="rect">
            <a:avLst/>
          </a:prstGeom>
          <a:noFill/>
        </p:spPr>
        <p:txBody>
          <a:bodyPr wrap="square" rtlCol="1">
            <a:spAutoFit/>
          </a:bodyPr>
          <a:lstStyle/>
          <a:p>
            <a:pPr algn="r"/>
            <a:r>
              <a:rPr lang="he-IL" dirty="0" smtClean="0"/>
              <a:t>הגירה </a:t>
            </a:r>
            <a:r>
              <a:rPr lang="he-IL" dirty="0"/>
              <a:t>מארצות באפריקה </a:t>
            </a:r>
            <a:r>
              <a:rPr lang="he-IL" dirty="0" smtClean="0"/>
              <a:t>כמו סודן</a:t>
            </a:r>
            <a:r>
              <a:rPr lang="he-IL" dirty="0"/>
              <a:t>. מדינות אלה סובלות </a:t>
            </a:r>
            <a:r>
              <a:rPr lang="he-IL" dirty="0" err="1" smtClean="0"/>
              <a:t>ממידבור</a:t>
            </a:r>
            <a:r>
              <a:rPr lang="he-IL" dirty="0" smtClean="0"/>
              <a:t> </a:t>
            </a:r>
            <a:r>
              <a:rPr lang="he-IL" dirty="0"/>
              <a:t>בשל משבר האקלים, עוני, </a:t>
            </a:r>
            <a:r>
              <a:rPr lang="he-IL" dirty="0" smtClean="0"/>
              <a:t>מלחמה, </a:t>
            </a:r>
            <a:r>
              <a:rPr lang="he-IL" dirty="0"/>
              <a:t>טרור, משטר דיקטטורי, רדיפות נגד מיעוטים. למשל, </a:t>
            </a:r>
            <a:r>
              <a:rPr lang="he-IL" dirty="0" smtClean="0"/>
              <a:t>בניגריה </a:t>
            </a:r>
            <a:r>
              <a:rPr lang="he-IL" dirty="0"/>
              <a:t>ארגון טרור מוסלמי-קיצוני בשם "</a:t>
            </a:r>
            <a:r>
              <a:rPr lang="he-IL" dirty="0" err="1"/>
              <a:t>בוקו</a:t>
            </a:r>
            <a:r>
              <a:rPr lang="he-IL" dirty="0"/>
              <a:t> </a:t>
            </a:r>
            <a:r>
              <a:rPr lang="he-IL" dirty="0" err="1"/>
              <a:t>חארם</a:t>
            </a:r>
            <a:r>
              <a:rPr lang="he-IL" dirty="0"/>
              <a:t>" </a:t>
            </a:r>
            <a:r>
              <a:rPr lang="he-IL" dirty="0" smtClean="0"/>
              <a:t>רוצח </a:t>
            </a:r>
            <a:r>
              <a:rPr lang="he-IL" dirty="0"/>
              <a:t>אנשים באופן אכזרי</a:t>
            </a:r>
            <a:r>
              <a:rPr lang="he-IL" dirty="0" smtClean="0"/>
              <a:t>. </a:t>
            </a:r>
            <a:endParaRPr lang="he-IL" dirty="0"/>
          </a:p>
          <a:p>
            <a:pPr algn="r"/>
            <a:endParaRPr lang="he-IL" dirty="0"/>
          </a:p>
          <a:p>
            <a:pPr algn="r"/>
            <a:r>
              <a:rPr lang="he-IL" dirty="0"/>
              <a:t>פליטים שבורחים מסוריה בשל מלחמת אזרחים בין השליט אסד לבין המורדים וגם בשל הפיגועים שביצע </a:t>
            </a:r>
            <a:r>
              <a:rPr lang="he-IL" dirty="0" err="1"/>
              <a:t>דעאש</a:t>
            </a:r>
            <a:r>
              <a:rPr lang="he-IL" dirty="0"/>
              <a:t>.</a:t>
            </a:r>
          </a:p>
          <a:p>
            <a:pPr algn="r"/>
            <a:endParaRPr lang="he-IL" dirty="0"/>
          </a:p>
          <a:p>
            <a:pPr algn="r"/>
            <a:r>
              <a:rPr lang="he-IL" dirty="0"/>
              <a:t>פלסטינים שברחו מישראל במלחמת העצמאות. לטענתם הם לא ברחו אלא </a:t>
            </a:r>
            <a:r>
              <a:rPr lang="he-IL" dirty="0" smtClean="0"/>
              <a:t>צה"ל </a:t>
            </a:r>
            <a:r>
              <a:rPr lang="he-IL" dirty="0"/>
              <a:t>גירש אותם.</a:t>
            </a:r>
          </a:p>
          <a:p>
            <a:pPr algn="r"/>
            <a:endParaRPr lang="he-IL" dirty="0"/>
          </a:p>
          <a:p>
            <a:pPr algn="r"/>
            <a:r>
              <a:rPr lang="he-IL" dirty="0"/>
              <a:t>הרבה בורחים מדרום ומרכז אמריקה בשל עוני, שחיתות פוליטית ופשע (כפי שמתואר בסדרה "</a:t>
            </a:r>
            <a:r>
              <a:rPr lang="he-IL" dirty="0" err="1" smtClean="0"/>
              <a:t>נרקוס</a:t>
            </a:r>
            <a:r>
              <a:rPr lang="he-IL" dirty="0" smtClean="0"/>
              <a:t>" על פבלו </a:t>
            </a:r>
            <a:r>
              <a:rPr lang="he-IL" dirty="0" err="1" smtClean="0"/>
              <a:t>אסקובר</a:t>
            </a:r>
            <a:r>
              <a:rPr lang="he-IL" dirty="0" smtClean="0"/>
              <a:t>, </a:t>
            </a:r>
            <a:r>
              <a:rPr lang="he-IL" dirty="0"/>
              <a:t>שהיה אחד מראשי </a:t>
            </a:r>
            <a:r>
              <a:rPr lang="he-IL" dirty="0" err="1"/>
              <a:t>קרטלי</a:t>
            </a:r>
            <a:r>
              <a:rPr lang="he-IL" dirty="0"/>
              <a:t> הסמים הגדולים בעולם)</a:t>
            </a:r>
          </a:p>
          <a:p>
            <a:pPr algn="r"/>
            <a:endParaRPr lang="he-IL" dirty="0"/>
          </a:p>
          <a:p>
            <a:pPr algn="r"/>
            <a:r>
              <a:rPr lang="he-IL" dirty="0" smtClean="0"/>
              <a:t>ערבים נוצרים </a:t>
            </a:r>
            <a:r>
              <a:rPr lang="he-IL" dirty="0"/>
              <a:t>במזה"ת – </a:t>
            </a:r>
            <a:r>
              <a:rPr lang="he-IL" dirty="0" smtClean="0"/>
              <a:t>בלבנון </a:t>
            </a:r>
            <a:r>
              <a:rPr lang="he-IL" dirty="0"/>
              <a:t>ובמצרים (כמו השחקן </a:t>
            </a:r>
            <a:r>
              <a:rPr lang="he-IL" dirty="0" err="1"/>
              <a:t>ראמי</a:t>
            </a:r>
            <a:r>
              <a:rPr lang="he-IL" dirty="0"/>
              <a:t> </a:t>
            </a:r>
            <a:r>
              <a:rPr lang="he-IL" dirty="0" err="1"/>
              <a:t>מליק</a:t>
            </a:r>
            <a:r>
              <a:rPr lang="he-IL" dirty="0" smtClean="0"/>
              <a:t>) - </a:t>
            </a:r>
            <a:r>
              <a:rPr lang="he-IL" dirty="0"/>
              <a:t>נרדפים על רקע דתי ע"י ארגונים מוסלמים קיצונים. </a:t>
            </a:r>
            <a:r>
              <a:rPr lang="he-IL" dirty="0" smtClean="0"/>
              <a:t>             לכן </a:t>
            </a:r>
            <a:r>
              <a:rPr lang="he-IL" dirty="0"/>
              <a:t>הרבה ערבים נוצרים היגרו למערב אירופה</a:t>
            </a:r>
          </a:p>
          <a:p>
            <a:pPr algn="r"/>
            <a:endParaRPr lang="he-IL" dirty="0"/>
          </a:p>
          <a:p>
            <a:pPr algn="r"/>
            <a:r>
              <a:rPr lang="he-IL" dirty="0"/>
              <a:t>ניצולי שואה שעלו לישראל לאחר השואה והקמת המדינה. כנ"ל, המזרחים שברחו ממדינות ערב</a:t>
            </a:r>
          </a:p>
          <a:p>
            <a:pPr algn="r"/>
            <a:endParaRPr lang="he-IL" dirty="0"/>
          </a:p>
          <a:p>
            <a:pPr algn="r"/>
            <a:endParaRPr lang="he-IL" dirty="0"/>
          </a:p>
          <a:p>
            <a:pPr algn="r"/>
            <a:endParaRPr lang="he-IL" dirty="0"/>
          </a:p>
          <a:p>
            <a:endParaRPr lang="he-IL" dirty="0"/>
          </a:p>
        </p:txBody>
      </p:sp>
    </p:spTree>
    <p:extLst>
      <p:ext uri="{BB962C8B-B14F-4D97-AF65-F5344CB8AC3E}">
        <p14:creationId xmlns:p14="http://schemas.microsoft.com/office/powerpoint/2010/main" val="228781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מידבור: אזור לא מדברי שהפך למדברי</a:t>
            </a:r>
            <a:endParaRPr lang="he-IL" dirty="0"/>
          </a:p>
        </p:txBody>
      </p:sp>
      <p:pic>
        <p:nvPicPr>
          <p:cNvPr id="4" name="תמונה 3"/>
          <p:cNvPicPr>
            <a:picLocks noChangeAspect="1"/>
          </p:cNvPicPr>
          <p:nvPr/>
        </p:nvPicPr>
        <p:blipFill>
          <a:blip r:embed="rId2"/>
          <a:stretch>
            <a:fillRect/>
          </a:stretch>
        </p:blipFill>
        <p:spPr>
          <a:xfrm>
            <a:off x="574766" y="2160967"/>
            <a:ext cx="9130937" cy="3720284"/>
          </a:xfrm>
          <a:prstGeom prst="rect">
            <a:avLst/>
          </a:prstGeom>
        </p:spPr>
      </p:pic>
      <p:sp>
        <p:nvSpPr>
          <p:cNvPr id="5" name="TextBox 4"/>
          <p:cNvSpPr txBox="1"/>
          <p:nvPr/>
        </p:nvSpPr>
        <p:spPr>
          <a:xfrm>
            <a:off x="10006149" y="2866947"/>
            <a:ext cx="1254035" cy="2308324"/>
          </a:xfrm>
          <a:prstGeom prst="rect">
            <a:avLst/>
          </a:prstGeom>
          <a:noFill/>
        </p:spPr>
        <p:txBody>
          <a:bodyPr wrap="square" rtlCol="1">
            <a:spAutoFit/>
          </a:bodyPr>
          <a:lstStyle/>
          <a:p>
            <a:pPr algn="r"/>
            <a:r>
              <a:rPr lang="he-IL" b="1" dirty="0" smtClean="0">
                <a:solidFill>
                  <a:srgbClr val="FF0000"/>
                </a:solidFill>
              </a:rPr>
              <a:t>פליטי סביבה</a:t>
            </a:r>
            <a:r>
              <a:rPr lang="he-IL" dirty="0" smtClean="0"/>
              <a:t>: פליטים שברחו מהמדינה בשל משבר אקלים כמו מידבור</a:t>
            </a:r>
            <a:endParaRPr lang="he-IL" dirty="0"/>
          </a:p>
        </p:txBody>
      </p:sp>
    </p:spTree>
    <p:extLst>
      <p:ext uri="{BB962C8B-B14F-4D97-AF65-F5344CB8AC3E}">
        <p14:creationId xmlns:p14="http://schemas.microsoft.com/office/powerpoint/2010/main" val="642242463"/>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91</TotalTime>
  <Words>1692</Words>
  <Application>Microsoft Office PowerPoint</Application>
  <PresentationFormat>מסך רחב</PresentationFormat>
  <Paragraphs>163</Paragraphs>
  <Slides>38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38</vt:i4>
      </vt:variant>
    </vt:vector>
  </HeadingPairs>
  <TitlesOfParts>
    <vt:vector size="42" baseType="lpstr">
      <vt:lpstr>Arial</vt:lpstr>
      <vt:lpstr>Calibri</vt:lpstr>
      <vt:lpstr>Calibri Light</vt:lpstr>
      <vt:lpstr>מצגות קמפוס</vt:lpstr>
      <vt:lpstr>הגירה חיצונית </vt:lpstr>
      <vt:lpstr>הגירה חיצונית - תוכן עניינים</vt:lpstr>
      <vt:lpstr>גלי הגירה גדולים כיום</vt:lpstr>
      <vt:lpstr>מצגת של PowerPoint‏</vt:lpstr>
      <vt:lpstr>מצגת של PowerPoint‏</vt:lpstr>
      <vt:lpstr>מצגת של PowerPoint‏</vt:lpstr>
      <vt:lpstr>סוגי מהגרים</vt:lpstr>
      <vt:lpstr>דוגמאות להגירה</vt:lpstr>
      <vt:lpstr>מידבור: אזור לא מדברי שהפך למדברי</vt:lpstr>
      <vt:lpstr>מצגת של PowerPoint‏</vt:lpstr>
      <vt:lpstr>אקסודוס – אוניית פליטים של ניצולי שואה שניסתה להגיע לארץ ישראל  </vt:lpstr>
      <vt:lpstr>מצגת של PowerPoint‏</vt:lpstr>
      <vt:lpstr>קרב בין צבא מקסיקו לבין כנופיה של קרטל סמים </vt:lpstr>
      <vt:lpstr>פליטים רבים ברחו מניגריה בשל הטרור של "בוקו חארם"</vt:lpstr>
      <vt:lpstr>פליטים רבים ברחו מסוריה ועיראק בשל הטרור של דעאש</vt:lpstr>
      <vt:lpstr>בריחת פליטים בשל מלחמת אזרחים בסוריה</vt:lpstr>
      <vt:lpstr>מצגת של PowerPoint‏</vt:lpstr>
      <vt:lpstr> עדיף להגר למקום שאתה יודע את שפתו</vt:lpstr>
      <vt:lpstr>שינוי בדמוגרפיה בצרפת בשל ההגירה מאפריקה</vt:lpstr>
      <vt:lpstr>עדיף להגר למקום קרוב</vt:lpstr>
      <vt:lpstr>ילד בן 11 בשם ליונל מסי היגר מארגנטינה לספרד – לא בגלל שהוא ידע ספרדית אבל ברור שזה עזר </vt:lpstr>
      <vt:lpstr>עדיף להגר למקום בעל אקלים נוח</vt:lpstr>
      <vt:lpstr>מצגת של PowerPoint‏</vt:lpstr>
      <vt:lpstr>מצגת של PowerPoint‏</vt:lpstr>
      <vt:lpstr>מצגת של PowerPoint‏</vt:lpstr>
      <vt:lpstr>מצגת של PowerPoint‏</vt:lpstr>
      <vt:lpstr>מצגת של PowerPoint‏</vt:lpstr>
      <vt:lpstr>טראמפ נגד הגירה מדרום ומרכז אמריקה</vt:lpstr>
      <vt:lpstr>מצגת של PowerPoint‏</vt:lpstr>
      <vt:lpstr>דוגמאות להגירה זמנית עונתית</vt:lpstr>
      <vt:lpstr>מצגת של PowerPoint‏</vt:lpstr>
      <vt:lpstr>הגירה סיבובית – נדודי הבדואים</vt:lpstr>
      <vt:lpstr>מצגת של PowerPoint‏</vt:lpstr>
      <vt:lpstr>הגירת זרים לישראל</vt:lpstr>
      <vt:lpstr>מצגת של PowerPoint‏</vt:lpstr>
      <vt:lpstr>שאלה מבגרות</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‏‏משתמש Windows</cp:lastModifiedBy>
  <cp:revision>18</cp:revision>
  <dcterms:created xsi:type="dcterms:W3CDTF">2020-05-21T11:17:02Z</dcterms:created>
  <dcterms:modified xsi:type="dcterms:W3CDTF">2020-07-18T20:59:13Z</dcterms:modified>
</cp:coreProperties>
</file>