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6" r:id="rId2"/>
    <p:sldId id="281" r:id="rId3"/>
    <p:sldId id="257" r:id="rId4"/>
    <p:sldId id="258" r:id="rId5"/>
    <p:sldId id="265" r:id="rId6"/>
    <p:sldId id="259" r:id="rId7"/>
    <p:sldId id="260" r:id="rId8"/>
    <p:sldId id="261" r:id="rId9"/>
    <p:sldId id="283" r:id="rId10"/>
    <p:sldId id="266" r:id="rId11"/>
    <p:sldId id="262" r:id="rId12"/>
    <p:sldId id="263" r:id="rId13"/>
    <p:sldId id="264" r:id="rId14"/>
    <p:sldId id="267" r:id="rId15"/>
    <p:sldId id="268" r:id="rId16"/>
    <p:sldId id="275" r:id="rId17"/>
    <p:sldId id="276" r:id="rId18"/>
    <p:sldId id="277" r:id="rId19"/>
    <p:sldId id="278" r:id="rId20"/>
    <p:sldId id="279" r:id="rId21"/>
    <p:sldId id="280" r:id="rId22"/>
    <p:sldId id="272" r:id="rId23"/>
    <p:sldId id="269" r:id="rId24"/>
    <p:sldId id="273" r:id="rId25"/>
    <p:sldId id="270" r:id="rId26"/>
    <p:sldId id="284" r:id="rId27"/>
    <p:sldId id="282" r:id="rId28"/>
    <p:sldId id="271" r:id="rId29"/>
    <p:sldId id="274"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123" d="100"/>
          <a:sy n="123" d="100"/>
        </p:scale>
        <p:origin x="-1200" y="-90"/>
      </p:cViewPr>
      <p:guideLst>
        <p:guide orient="horz" pos="579"/>
        <p:guide pos="5508"/>
        <p:guide pos="2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37670-0400-4373-88BE-6C16DDDC32EA}" type="datetimeFigureOut">
              <a:rPr lang="en-US" smtClean="0"/>
              <a:t>9/12/2016</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BB215-D99D-4320-9937-8EA51200D5DD}" type="slidenum">
              <a:rPr lang="en-US" smtClean="0"/>
              <a:t>‹#›</a:t>
            </a:fld>
            <a:endParaRPr lang="en-US"/>
          </a:p>
        </p:txBody>
      </p:sp>
    </p:spTree>
    <p:extLst>
      <p:ext uri="{BB962C8B-B14F-4D97-AF65-F5344CB8AC3E}">
        <p14:creationId xmlns:p14="http://schemas.microsoft.com/office/powerpoint/2010/main" val="399471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מציין מיקום של תמונת שקופית 1"/>
          <p:cNvSpPr>
            <a:spLocks noGrp="1" noRot="1" noChangeAspect="1" noTextEdit="1"/>
          </p:cNvSpPr>
          <p:nvPr>
            <p:ph type="sldImg"/>
          </p:nvPr>
        </p:nvSpPr>
        <p:spPr>
          <a:xfrm>
            <a:off x="1143000" y="685800"/>
            <a:ext cx="4572000" cy="3429000"/>
          </a:xfrm>
          <a:ln/>
        </p:spPr>
      </p:sp>
      <p:sp>
        <p:nvSpPr>
          <p:cNvPr id="113667"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smtClean="0"/>
              <a:t>כיצד נאבחן עיוורון צבעים?</a:t>
            </a:r>
          </a:p>
          <a:p>
            <a:r>
              <a:rPr lang="he-IL" altLang="en-US" smtClean="0"/>
              <a:t>אחת הדרכים הנפוצות לאבחון עיוורון צבעים היא מבחן מיוחד הבודק את ראיית הצבעים הקרוי </a:t>
            </a:r>
            <a:r>
              <a:rPr lang="he-IL" altLang="en-US" b="1" smtClean="0"/>
              <a:t>מבחן אישיהארה</a:t>
            </a:r>
            <a:r>
              <a:rPr lang="he-IL" altLang="en-US" smtClean="0"/>
              <a:t> (</a:t>
            </a:r>
            <a:r>
              <a:rPr lang="en-US" altLang="en-US" smtClean="0"/>
              <a:t>Ishihara</a:t>
            </a:r>
            <a:r>
              <a:rPr lang="he-IL" altLang="en-US" smtClean="0"/>
              <a:t>).</a:t>
            </a:r>
            <a:r>
              <a:rPr lang="en-US" altLang="en-US" smtClean="0"/>
              <a:t> </a:t>
            </a:r>
            <a:r>
              <a:rPr lang="he-IL" altLang="en-US" smtClean="0"/>
              <a:t>מבחן זה מכיל תרגילים שונים בהם מוצגים סימנים שונים (לרוב מספרים) המורכבים מנקודות בצבעים שונים ועל הנבחן להגיד מהו המספר המופיע בתמונה, אדם שלא סובל מעיוורון צבעים יוכל להבחין בקלות מהו הסימן המוצג ואדם הלוקה בעיוורון צבעים יתקשה להבחין.</a:t>
            </a:r>
            <a:endParaRPr lang="en-US" altLang="en-US" smtClean="0"/>
          </a:p>
        </p:txBody>
      </p:sp>
      <p:sp>
        <p:nvSpPr>
          <p:cNvPr id="113668"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A9786DC-0E22-4267-B534-640CB6A36F5B}" type="slidenum">
              <a:rPr lang="he-IL" altLang="en-US" sz="1200" smtClean="0"/>
              <a:pPr eaLnBrk="1" hangingPunct="1"/>
              <a:t>16</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מציין מיקום של תמונת שקופית 1"/>
          <p:cNvSpPr>
            <a:spLocks noGrp="1" noRot="1" noChangeAspect="1" noTextEdit="1"/>
          </p:cNvSpPr>
          <p:nvPr>
            <p:ph type="sldImg"/>
          </p:nvPr>
        </p:nvSpPr>
        <p:spPr>
          <a:xfrm>
            <a:off x="1143000" y="685800"/>
            <a:ext cx="4572000" cy="3429000"/>
          </a:xfrm>
          <a:ln/>
        </p:spPr>
      </p:sp>
      <p:sp>
        <p:nvSpPr>
          <p:cNvPr id="114691" name="מציין מיקום של הערו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4692" name="מציין מיקום של מספר שקופית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1E4E416-2B73-40E4-9E12-13F5CC38301F}" type="slidenum">
              <a:rPr lang="he-IL" altLang="en-US" sz="1200" smtClean="0"/>
              <a:pPr eaLnBrk="1" hangingPunct="1"/>
              <a:t>21</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7" y="0"/>
            <a:ext cx="9199136" cy="6858000"/>
          </a:xfrm>
          <a:prstGeom prst="rect">
            <a:avLst/>
          </a:prstGeom>
        </p:spPr>
      </p:pic>
      <p:pic>
        <p:nvPicPr>
          <p:cNvPr id="8" name="Picture 2" descr="K:\מדעי המוח\Logo\Brain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6375" y="4749800"/>
            <a:ext cx="2528688" cy="19915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43000" y="1122363"/>
            <a:ext cx="6858000" cy="2387600"/>
          </a:xfrm>
        </p:spPr>
        <p:txBody>
          <a:bodyPr anchor="b">
            <a:normAutofit/>
          </a:bodyPr>
          <a:lstStyle>
            <a:lvl1pPr algn="ctr">
              <a:defRPr sz="4400"/>
            </a:lvl1pPr>
          </a:lstStyle>
          <a:p>
            <a:r>
              <a:rPr lang="en-US" smtClean="0"/>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216186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260928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418832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292686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120121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337148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185516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31742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105630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254834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286BB-F3DF-4109-AB05-AC7FD43F6383}"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A82193-7149-4D6F-959E-484F15D39623}" type="slidenum">
              <a:rPr lang="he-IL" smtClean="0"/>
              <a:t>‹#›</a:t>
            </a:fld>
            <a:endParaRPr lang="he-IL"/>
          </a:p>
        </p:txBody>
      </p:sp>
    </p:spTree>
    <p:extLst>
      <p:ext uri="{BB962C8B-B14F-4D97-AF65-F5344CB8AC3E}">
        <p14:creationId xmlns:p14="http://schemas.microsoft.com/office/powerpoint/2010/main" val="60185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568" y="0"/>
            <a:ext cx="9199136" cy="6858000"/>
          </a:xfrm>
          <a:prstGeom prst="rect">
            <a:avLst/>
          </a:prstGeom>
        </p:spPr>
      </p:pic>
      <p:sp>
        <p:nvSpPr>
          <p:cNvPr id="2" name="Title Placeholder 1"/>
          <p:cNvSpPr>
            <a:spLocks noGrp="1"/>
          </p:cNvSpPr>
          <p:nvPr>
            <p:ph type="title"/>
          </p:nvPr>
        </p:nvSpPr>
        <p:spPr>
          <a:xfrm>
            <a:off x="439947" y="772376"/>
            <a:ext cx="8281359" cy="511062"/>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48575" y="1406106"/>
            <a:ext cx="8298610" cy="4770857"/>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5D286BB-F3DF-4109-AB05-AC7FD43F6383}" type="datetimeFigureOut">
              <a:rPr lang="he-IL" smtClean="0"/>
              <a:t>ט'/אלול/תשע"ו</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A82193-7149-4D6F-959E-484F15D39623}" type="slidenum">
              <a:rPr lang="he-IL" smtClean="0"/>
              <a:t>‹#›</a:t>
            </a:fld>
            <a:endParaRPr lang="he-IL"/>
          </a:p>
        </p:txBody>
      </p:sp>
    </p:spTree>
    <p:extLst>
      <p:ext uri="{BB962C8B-B14F-4D97-AF65-F5344CB8AC3E}">
        <p14:creationId xmlns:p14="http://schemas.microsoft.com/office/powerpoint/2010/main" val="316560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1800" b="1"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Cone_response_he.png#/media/File:Cone_response_he.png"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hyperlink" Target="http://science.cet.ac.il/science/colors/color11.asp" TargetMode="External"/><Relationship Id="rId5" Type="http://schemas.openxmlformats.org/officeDocument/2006/relationships/hyperlink" Target="http://www.webexhibits.org/causesofcolor/17B.html"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hebrain.mcgill.ca/flash/a/a_02/a_02_cr/a_02_cr_vis/a_02_cr_vis.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cs.sfu.ca/~colour/research/colour-constancy.html"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n.wikipedia.org/wiki/The_dress_(viral_phenomenon)"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Z5UGnU7oOI" TargetMode="External"/><Relationship Id="rId2" Type="http://schemas.openxmlformats.org/officeDocument/2006/relationships/slideLayout" Target="../slideLayouts/slideLayout6.xml"/><Relationship Id="rId1" Type="http://schemas.openxmlformats.org/officeDocument/2006/relationships/video" Target="https://www.youtube.com/embed/UZ5UGnU7oOI?rel=0"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ed.ted.com/lessons/how-we-see-color-colm-kelleher" TargetMode="External"/><Relationship Id="rId2" Type="http://schemas.openxmlformats.org/officeDocument/2006/relationships/slideLayout" Target="../slideLayouts/slideLayout6.xml"/><Relationship Id="rId1" Type="http://schemas.openxmlformats.org/officeDocument/2006/relationships/video" Target="https://www.youtube.com/embed/l8_fZPHasdo?rel=0"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תפיסת צבע</a:t>
            </a:r>
            <a:endParaRPr lang="he-IL" dirty="0"/>
          </a:p>
        </p:txBody>
      </p:sp>
      <p:sp>
        <p:nvSpPr>
          <p:cNvPr id="3" name="Subtitle 2"/>
          <p:cNvSpPr>
            <a:spLocks noGrp="1"/>
          </p:cNvSpPr>
          <p:nvPr>
            <p:ph type="subTitle" idx="1"/>
          </p:nvPr>
        </p:nvSpPr>
        <p:spPr/>
        <p:txBody>
          <a:bodyPr/>
          <a:lstStyle/>
          <a:p>
            <a:r>
              <a:rPr lang="he-IL" dirty="0" smtClean="0"/>
              <a:t>כיצד </a:t>
            </a:r>
            <a:r>
              <a:rPr lang="en-US" dirty="0" smtClean="0"/>
              <a:t> </a:t>
            </a:r>
            <a:r>
              <a:rPr lang="he-IL" dirty="0" smtClean="0"/>
              <a:t>אנו רואים צבעים?</a:t>
            </a:r>
            <a:endParaRPr lang="he-IL" dirty="0"/>
          </a:p>
        </p:txBody>
      </p:sp>
      <p:pic>
        <p:nvPicPr>
          <p:cNvPr id="4" name="Picture 2" descr="C:\Users\yairb\Downloads\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6946"/>
            <a:ext cx="3044110" cy="15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238056" y="1948983"/>
            <a:ext cx="6543675" cy="369332"/>
          </a:xfrm>
          <a:prstGeom prst="rect">
            <a:avLst/>
          </a:prstGeom>
        </p:spPr>
        <p:txBody>
          <a:bodyPr wrap="square">
            <a:spAutoFit/>
          </a:bodyPr>
          <a:lstStyle/>
          <a:p>
            <a:r>
              <a:rPr lang="he-IL" dirty="0" smtClean="0"/>
              <a:t>אין </a:t>
            </a:r>
            <a:r>
              <a:rPr lang="he-IL" dirty="0"/>
              <a:t>לנו בעין מדוכים שקולטים לבן. אם כך, כיצד אנו מזהים צבע לבן?</a:t>
            </a:r>
            <a:endParaRPr lang="en-US" dirty="0"/>
          </a:p>
        </p:txBody>
      </p:sp>
      <p:pic>
        <p:nvPicPr>
          <p:cNvPr id="6" name="תמונה 5" descr="File:Synthese+.sv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8726" y="2567841"/>
            <a:ext cx="4000500" cy="3810000"/>
          </a:xfrm>
          <a:prstGeom prst="rect">
            <a:avLst/>
          </a:prstGeom>
          <a:noFill/>
          <a:ln>
            <a:noFill/>
          </a:ln>
        </p:spPr>
      </p:pic>
      <p:sp>
        <p:nvSpPr>
          <p:cNvPr id="7" name="Title 1"/>
          <p:cNvSpPr>
            <a:spLocks noGrp="1"/>
          </p:cNvSpPr>
          <p:nvPr>
            <p:ph type="title"/>
          </p:nvPr>
        </p:nvSpPr>
        <p:spPr>
          <a:xfrm>
            <a:off x="439738" y="919163"/>
            <a:ext cx="8281359" cy="511062"/>
          </a:xfrm>
        </p:spPr>
        <p:txBody>
          <a:bodyPr>
            <a:noAutofit/>
          </a:bodyPr>
          <a:lstStyle/>
          <a:p>
            <a:r>
              <a:rPr lang="he-IL" cap="small" dirty="0" smtClean="0"/>
              <a:t>כיצד </a:t>
            </a:r>
            <a:r>
              <a:rPr lang="he-IL" cap="small" dirty="0"/>
              <a:t>נוצרת תפיסה של צבעים</a:t>
            </a:r>
            <a:r>
              <a:rPr lang="he-IL" cap="small" dirty="0" smtClean="0"/>
              <a:t>?</a:t>
            </a:r>
            <a:br>
              <a:rPr lang="he-IL" cap="small" dirty="0" smtClean="0"/>
            </a:br>
            <a:r>
              <a:rPr lang="he-IL" sz="1800" b="1" i="1" dirty="0" smtClean="0"/>
              <a:t>התיאוריה </a:t>
            </a:r>
            <a:r>
              <a:rPr lang="he-IL" sz="1800" b="1" i="1" dirty="0"/>
              <a:t>הטריכרומטית </a:t>
            </a:r>
            <a:r>
              <a:rPr lang="he-IL" sz="1800" b="1" i="1" dirty="0" smtClean="0"/>
              <a:t> </a:t>
            </a:r>
            <a:r>
              <a:rPr lang="he-IL" sz="1800" dirty="0" smtClean="0">
                <a:ea typeface="Calibri" panose="020F0502020204030204" pitchFamily="34" charset="0"/>
              </a:rPr>
              <a:t>תיאוריית שלושת-הצבעים</a:t>
            </a:r>
            <a:endParaRPr lang="en-US" sz="1800" b="1" dirty="0"/>
          </a:p>
        </p:txBody>
      </p:sp>
      <p:pic>
        <p:nvPicPr>
          <p:cNvPr id="8" name="תמונה 7" descr="P:\תיקיות אישיות\יאיר\מדעי המוח\הפקה ועיצוב\תבנית מסמכי וורד\אייקונים\אייקונים סופיים\אייקון מדעי המוח ג4_נקודה למחשבה דיו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6341" y="1739841"/>
            <a:ext cx="828000" cy="828000"/>
          </a:xfrm>
          <a:prstGeom prst="rect">
            <a:avLst/>
          </a:prstGeom>
          <a:noFill/>
          <a:ln>
            <a:noFill/>
          </a:ln>
        </p:spPr>
      </p:pic>
    </p:spTree>
    <p:extLst>
      <p:ext uri="{BB962C8B-B14F-4D97-AF65-F5344CB8AC3E}">
        <p14:creationId xmlns:p14="http://schemas.microsoft.com/office/powerpoint/2010/main" val="2900369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ttps://upload.wikimedia.org/wikipedia/commons/b/b6/Cone_response_he.png"/>
          <p:cNvPicPr/>
          <p:nvPr/>
        </p:nvPicPr>
        <p:blipFill>
          <a:blip r:embed="rId2">
            <a:extLst>
              <a:ext uri="{28A0092B-C50C-407E-A947-70E740481C1C}">
                <a14:useLocalDpi xmlns:a14="http://schemas.microsoft.com/office/drawing/2010/main" val="0"/>
              </a:ext>
            </a:extLst>
          </a:blip>
          <a:srcRect/>
          <a:stretch>
            <a:fillRect/>
          </a:stretch>
        </p:blipFill>
        <p:spPr bwMode="auto">
          <a:xfrm>
            <a:off x="439738" y="1672945"/>
            <a:ext cx="4192858" cy="2652350"/>
          </a:xfrm>
          <a:prstGeom prst="rect">
            <a:avLst/>
          </a:prstGeom>
          <a:noFill/>
          <a:ln>
            <a:noFill/>
          </a:ln>
        </p:spPr>
      </p:pic>
      <p:sp>
        <p:nvSpPr>
          <p:cNvPr id="5" name="מלבן 4"/>
          <p:cNvSpPr/>
          <p:nvPr/>
        </p:nvSpPr>
        <p:spPr>
          <a:xfrm>
            <a:off x="439738" y="4941174"/>
            <a:ext cx="8304211" cy="1477328"/>
          </a:xfrm>
          <a:prstGeom prst="rect">
            <a:avLst/>
          </a:prstGeom>
        </p:spPr>
        <p:txBody>
          <a:bodyPr wrap="square">
            <a:spAutoFit/>
          </a:bodyPr>
          <a:lstStyle/>
          <a:p>
            <a:r>
              <a:rPr lang="he-IL" dirty="0"/>
              <a:t>נבצע ניסוי דמיוני: נבחר גוון של צהוב מונוכרומטי (כאמור, באורך גל בתחום </a:t>
            </a:r>
            <a:r>
              <a:rPr lang="es-ES" dirty="0"/>
              <a:t>565</a:t>
            </a:r>
            <a:r>
              <a:rPr lang="en-US" dirty="0"/>
              <a:t>-</a:t>
            </a:r>
            <a:r>
              <a:rPr lang="es-ES" dirty="0"/>
              <a:t>590nm</a:t>
            </a:r>
            <a:r>
              <a:rPr lang="he-IL" dirty="0"/>
              <a:t>), ונבחן מה היחסים בין התגובות של המדוכים הרגישים לירוק ולאדום.  מה יקרה אם נכבה את הצהוב המונוכרומטי ונעורר את שני המדוכים באותו היחס, אבל עכשיו בעזרת אדום מונוכרומטי (למשל ב-564 </a:t>
            </a:r>
            <a:r>
              <a:rPr lang="he-IL" dirty="0" err="1"/>
              <a:t>נננומטר</a:t>
            </a:r>
            <a:r>
              <a:rPr lang="he-IL" dirty="0"/>
              <a:t>) וירוק מונוכרומטי (למשל ב-534 ננומטר) בעוצמות המתאימות? </a:t>
            </a:r>
            <a:endParaRPr lang="en-US" dirty="0"/>
          </a:p>
        </p:txBody>
      </p:sp>
      <p:sp>
        <p:nvSpPr>
          <p:cNvPr id="2" name="מלבן 1"/>
          <p:cNvSpPr/>
          <p:nvPr/>
        </p:nvSpPr>
        <p:spPr>
          <a:xfrm>
            <a:off x="623978" y="4350774"/>
            <a:ext cx="4050891" cy="246221"/>
          </a:xfrm>
          <a:prstGeom prst="rect">
            <a:avLst/>
          </a:prstGeom>
        </p:spPr>
        <p:txBody>
          <a:bodyPr wrap="square">
            <a:spAutoFit/>
          </a:bodyPr>
          <a:lstStyle/>
          <a:p>
            <a:pPr algn="l" rtl="0"/>
            <a:r>
              <a:rPr lang="en-US" sz="1000" dirty="0"/>
              <a:t>"Cone response he</a:t>
            </a:r>
            <a:r>
              <a:rPr lang="en-US" sz="1000" dirty="0" smtClean="0"/>
              <a:t>".</a:t>
            </a:r>
            <a:r>
              <a:rPr lang="he-IL" sz="1000" dirty="0" smtClean="0"/>
              <a:t> </a:t>
            </a:r>
            <a:r>
              <a:rPr lang="en-US" sz="1000" dirty="0">
                <a:hlinkClick r:id="rId3"/>
              </a:rPr>
              <a:t>CC BY-SA </a:t>
            </a:r>
            <a:r>
              <a:rPr lang="en-US" sz="1000" dirty="0" smtClean="0">
                <a:hlinkClick r:id="rId3"/>
              </a:rPr>
              <a:t>3.0</a:t>
            </a:r>
            <a:endParaRPr lang="en-US" sz="1000" dirty="0"/>
          </a:p>
        </p:txBody>
      </p:sp>
      <p:sp>
        <p:nvSpPr>
          <p:cNvPr id="7" name="Title 1"/>
          <p:cNvSpPr>
            <a:spLocks noGrp="1"/>
          </p:cNvSpPr>
          <p:nvPr>
            <p:ph type="title"/>
          </p:nvPr>
        </p:nvSpPr>
        <p:spPr>
          <a:xfrm>
            <a:off x="439738" y="919163"/>
            <a:ext cx="8281359" cy="511062"/>
          </a:xfrm>
        </p:spPr>
        <p:txBody>
          <a:bodyPr>
            <a:noAutofit/>
          </a:bodyPr>
          <a:lstStyle/>
          <a:p>
            <a:r>
              <a:rPr lang="he-IL" cap="small" dirty="0" smtClean="0"/>
              <a:t>כיצד </a:t>
            </a:r>
            <a:r>
              <a:rPr lang="he-IL" cap="small" dirty="0"/>
              <a:t>נוצרת תפיסה של צבעים</a:t>
            </a:r>
            <a:r>
              <a:rPr lang="he-IL" cap="small" dirty="0" smtClean="0"/>
              <a:t>?</a:t>
            </a:r>
            <a:br>
              <a:rPr lang="he-IL" cap="small" dirty="0" smtClean="0"/>
            </a:br>
            <a:r>
              <a:rPr lang="he-IL" sz="1800" b="1" i="1" dirty="0" smtClean="0"/>
              <a:t>התיאוריה </a:t>
            </a:r>
            <a:r>
              <a:rPr lang="he-IL" sz="1800" b="1" i="1" dirty="0"/>
              <a:t>הטריכרומטית </a:t>
            </a:r>
            <a:r>
              <a:rPr lang="he-IL" sz="1800" b="1" i="1" dirty="0" smtClean="0"/>
              <a:t> </a:t>
            </a:r>
            <a:r>
              <a:rPr lang="he-IL" sz="1800" dirty="0" smtClean="0">
                <a:ea typeface="Calibri" panose="020F0502020204030204" pitchFamily="34" charset="0"/>
              </a:rPr>
              <a:t>תיאוריית שלושת-הצבעים</a:t>
            </a:r>
            <a:endParaRPr lang="en-US" sz="1800" b="1" dirty="0"/>
          </a:p>
        </p:txBody>
      </p:sp>
    </p:spTree>
    <p:extLst>
      <p:ext uri="{BB962C8B-B14F-4D97-AF65-F5344CB8AC3E}">
        <p14:creationId xmlns:p14="http://schemas.microsoft.com/office/powerpoint/2010/main" val="3936283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878661" y="1949325"/>
            <a:ext cx="2021707" cy="369332"/>
          </a:xfrm>
          <a:prstGeom prst="rect">
            <a:avLst/>
          </a:prstGeom>
        </p:spPr>
        <p:txBody>
          <a:bodyPr wrap="none">
            <a:spAutoFit/>
          </a:bodyPr>
          <a:lstStyle/>
          <a:p>
            <a:r>
              <a:rPr lang="he-IL" b="1" dirty="0" smtClean="0"/>
              <a:t>צבע במסך המחשב </a:t>
            </a:r>
            <a:endParaRPr lang="en-US" dirty="0"/>
          </a:p>
        </p:txBody>
      </p:sp>
      <p:grpSp>
        <p:nvGrpSpPr>
          <p:cNvPr id="5" name="Canvas 23"/>
          <p:cNvGrpSpPr/>
          <p:nvPr/>
        </p:nvGrpSpPr>
        <p:grpSpPr>
          <a:xfrm>
            <a:off x="2248679" y="2677127"/>
            <a:ext cx="5295518" cy="4687097"/>
            <a:chOff x="1031240" y="95250"/>
            <a:chExt cx="5372100" cy="3566160"/>
          </a:xfrm>
        </p:grpSpPr>
        <p:sp>
          <p:nvSpPr>
            <p:cNvPr id="6" name="מלבן 5"/>
            <p:cNvSpPr/>
            <p:nvPr/>
          </p:nvSpPr>
          <p:spPr>
            <a:xfrm>
              <a:off x="1031240" y="1036955"/>
              <a:ext cx="5372100" cy="2624455"/>
            </a:xfrm>
            <a:prstGeom prst="rect">
              <a:avLst/>
            </a:prstGeom>
          </p:spPr>
        </p:sp>
        <p:pic>
          <p:nvPicPr>
            <p:cNvPr id="7" name="Picture 38"/>
            <p:cNvPicPr/>
            <p:nvPr/>
          </p:nvPicPr>
          <p:blipFill>
            <a:blip r:embed="rId2" cstate="print">
              <a:extLst>
                <a:ext uri="{28A0092B-C50C-407E-A947-70E740481C1C}">
                  <a14:useLocalDpi xmlns:a14="http://schemas.microsoft.com/office/drawing/2010/main" val="0"/>
                </a:ext>
              </a:extLst>
            </a:blip>
            <a:stretch>
              <a:fillRect/>
            </a:stretch>
          </p:blipFill>
          <p:spPr>
            <a:xfrm>
              <a:off x="3548370" y="95250"/>
              <a:ext cx="1996515" cy="1714500"/>
            </a:xfrm>
            <a:prstGeom prst="rect">
              <a:avLst/>
            </a:prstGeom>
          </p:spPr>
        </p:pic>
        <p:sp>
          <p:nvSpPr>
            <p:cNvPr id="8" name="Text Box 2"/>
            <p:cNvSpPr txBox="1">
              <a:spLocks noChangeArrowheads="1"/>
            </p:cNvSpPr>
            <p:nvPr/>
          </p:nvSpPr>
          <p:spPr bwMode="auto">
            <a:xfrm>
              <a:off x="1109100" y="892608"/>
              <a:ext cx="1820850" cy="3657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a:lnSpc>
                  <a:spcPct val="115000"/>
                </a:lnSpc>
                <a:spcBef>
                  <a:spcPts val="0"/>
                </a:spcBef>
                <a:spcAft>
                  <a:spcPts val="1000"/>
                </a:spcAft>
              </a:pPr>
              <a:r>
                <a:rPr lang="he-IL" sz="1100" dirty="0">
                  <a:solidFill>
                    <a:srgbClr val="000000"/>
                  </a:solidFill>
                  <a:effectLst/>
                  <a:latin typeface="Calibri"/>
                  <a:ea typeface="Calibri"/>
                  <a:cs typeface="Arial"/>
                </a:rPr>
                <a:t>הציע </a:t>
              </a:r>
              <a:r>
                <a:rPr lang="he-IL" sz="1100" dirty="0" err="1">
                  <a:solidFill>
                    <a:srgbClr val="000000"/>
                  </a:solidFill>
                  <a:effectLst/>
                  <a:latin typeface="Calibri"/>
                  <a:ea typeface="Calibri"/>
                  <a:cs typeface="Arial"/>
                </a:rPr>
                <a:t>אוולד</a:t>
              </a:r>
              <a:r>
                <a:rPr lang="he-IL" sz="1100" dirty="0">
                  <a:solidFill>
                    <a:srgbClr val="000000"/>
                  </a:solidFill>
                  <a:effectLst/>
                  <a:latin typeface="Calibri"/>
                  <a:ea typeface="Calibri"/>
                  <a:cs typeface="Arial"/>
                </a:rPr>
                <a:t> הרינג,</a:t>
              </a:r>
              <a:endParaRPr lang="en-US" sz="1200" dirty="0">
                <a:effectLst/>
                <a:latin typeface="Times New Roman"/>
                <a:ea typeface="Times New Roman"/>
              </a:endParaRPr>
            </a:p>
          </p:txBody>
        </p:sp>
        <p:sp>
          <p:nvSpPr>
            <p:cNvPr id="9" name="Rectangle 24"/>
            <p:cNvSpPr/>
            <p:nvPr/>
          </p:nvSpPr>
          <p:spPr>
            <a:xfrm>
              <a:off x="1841720" y="893260"/>
              <a:ext cx="177806" cy="19878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Connector 25"/>
            <p:cNvCxnSpPr/>
            <p:nvPr/>
          </p:nvCxnSpPr>
          <p:spPr>
            <a:xfrm flipV="1">
              <a:off x="1956238" y="95250"/>
              <a:ext cx="1592133" cy="798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42"/>
            <p:cNvCxnSpPr/>
            <p:nvPr/>
          </p:nvCxnSpPr>
          <p:spPr>
            <a:xfrm>
              <a:off x="1956238" y="1092043"/>
              <a:ext cx="1591945" cy="71770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360091" y="1842540"/>
              <a:ext cx="3570515" cy="106567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rtl="1">
                <a:lnSpc>
                  <a:spcPct val="115000"/>
                </a:lnSpc>
                <a:spcBef>
                  <a:spcPts val="0"/>
                </a:spcBef>
                <a:spcAft>
                  <a:spcPts val="1000"/>
                </a:spcAft>
              </a:pPr>
              <a:r>
                <a:rPr lang="he-IL" sz="1100" dirty="0">
                  <a:effectLst/>
                  <a:latin typeface="Calibri"/>
                  <a:ea typeface="Calibri"/>
                  <a:cs typeface="Arial"/>
                </a:rPr>
                <a:t>דוגמה לתמונה שצולמה בעזרת עדשת מקרו, בה רואים תקריב (זום אין)  של מסך לבן עם מילים שחורות. בהגדלה כזאת ניתן בקלות להבחין בקיומם של פיקסלים אדומים כחולים וירוקים המסודרים בטורים</a:t>
              </a:r>
              <a:endParaRPr lang="en-US" sz="1200" dirty="0">
                <a:effectLst/>
                <a:latin typeface="Times New Roman"/>
                <a:ea typeface="Times New Roman"/>
              </a:endParaRPr>
            </a:p>
          </p:txBody>
        </p:sp>
      </p:grpSp>
      <p:sp>
        <p:nvSpPr>
          <p:cNvPr id="13" name="Title 1"/>
          <p:cNvSpPr>
            <a:spLocks noGrp="1"/>
          </p:cNvSpPr>
          <p:nvPr>
            <p:ph type="title"/>
          </p:nvPr>
        </p:nvSpPr>
        <p:spPr>
          <a:xfrm>
            <a:off x="439738" y="919163"/>
            <a:ext cx="8281359" cy="511062"/>
          </a:xfrm>
        </p:spPr>
        <p:txBody>
          <a:bodyPr>
            <a:noAutofit/>
          </a:bodyPr>
          <a:lstStyle/>
          <a:p>
            <a:r>
              <a:rPr lang="he-IL" cap="small" dirty="0" smtClean="0"/>
              <a:t>כיצד </a:t>
            </a:r>
            <a:r>
              <a:rPr lang="he-IL" cap="small" dirty="0"/>
              <a:t>נוצרת תפיסה של צבעים</a:t>
            </a:r>
            <a:r>
              <a:rPr lang="he-IL" cap="small" dirty="0" smtClean="0"/>
              <a:t>?</a:t>
            </a:r>
            <a:br>
              <a:rPr lang="he-IL" cap="small" dirty="0" smtClean="0"/>
            </a:br>
            <a:r>
              <a:rPr lang="he-IL" sz="1800" b="1" i="1" dirty="0" smtClean="0"/>
              <a:t>התיאוריה </a:t>
            </a:r>
            <a:r>
              <a:rPr lang="he-IL" sz="1800" b="1" i="1" dirty="0"/>
              <a:t>הטריכרומטית </a:t>
            </a:r>
            <a:r>
              <a:rPr lang="he-IL" sz="1800" b="1" i="1" dirty="0" smtClean="0"/>
              <a:t> </a:t>
            </a:r>
            <a:r>
              <a:rPr lang="he-IL" sz="1800" dirty="0" smtClean="0">
                <a:ea typeface="Calibri" panose="020F0502020204030204" pitchFamily="34" charset="0"/>
              </a:rPr>
              <a:t>תיאוריית שלושת-הצבעים</a:t>
            </a:r>
            <a:endParaRPr lang="en-US" sz="1800" b="1" dirty="0"/>
          </a:p>
        </p:txBody>
      </p:sp>
      <p:pic>
        <p:nvPicPr>
          <p:cNvPr id="14" name="תמונה 13" descr="P:\תיקיות אישיות\יאיר\מדעי המוח\הפקה ועיצוב\תבנית מסמכי וורד\אייקונים\אייקונים סופיים\אייקון מדעי המוח ג4_עצירה להתנסות.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0368" y="1680841"/>
            <a:ext cx="828000" cy="828000"/>
          </a:xfrm>
          <a:prstGeom prst="rect">
            <a:avLst/>
          </a:prstGeom>
          <a:noFill/>
          <a:ln>
            <a:noFill/>
          </a:ln>
        </p:spPr>
      </p:pic>
    </p:spTree>
    <p:extLst>
      <p:ext uri="{BB962C8B-B14F-4D97-AF65-F5344CB8AC3E}">
        <p14:creationId xmlns:p14="http://schemas.microsoft.com/office/powerpoint/2010/main" val="4048202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איך בעלי חיים תופסים צבעים?</a:t>
            </a:r>
            <a:endParaRPr lang="he-IL" dirty="0"/>
          </a:p>
        </p:txBody>
      </p:sp>
      <p:pic>
        <p:nvPicPr>
          <p:cNvPr id="3" name="תמונה 2"/>
          <p:cNvPicPr/>
          <p:nvPr/>
        </p:nvPicPr>
        <p:blipFill>
          <a:blip r:embed="rId2"/>
          <a:stretch>
            <a:fillRect/>
          </a:stretch>
        </p:blipFill>
        <p:spPr>
          <a:xfrm>
            <a:off x="4646645" y="3488126"/>
            <a:ext cx="4207569" cy="2384596"/>
          </a:xfrm>
          <a:prstGeom prst="rect">
            <a:avLst/>
          </a:prstGeom>
        </p:spPr>
      </p:pic>
      <p:pic>
        <p:nvPicPr>
          <p:cNvPr id="4" name="תמונה 3"/>
          <p:cNvPicPr/>
          <p:nvPr/>
        </p:nvPicPr>
        <p:blipFill rotWithShape="1">
          <a:blip r:embed="rId3"/>
          <a:srcRect t="4789"/>
          <a:stretch/>
        </p:blipFill>
        <p:spPr>
          <a:xfrm>
            <a:off x="641480" y="1498258"/>
            <a:ext cx="5286947" cy="1455244"/>
          </a:xfrm>
          <a:prstGeom prst="rect">
            <a:avLst/>
          </a:prstGeom>
        </p:spPr>
      </p:pic>
      <p:sp>
        <p:nvSpPr>
          <p:cNvPr id="5" name="מלבן 4"/>
          <p:cNvSpPr/>
          <p:nvPr/>
        </p:nvSpPr>
        <p:spPr>
          <a:xfrm>
            <a:off x="6209449" y="1384823"/>
            <a:ext cx="2534501" cy="1200329"/>
          </a:xfrm>
          <a:prstGeom prst="rect">
            <a:avLst/>
          </a:prstGeom>
        </p:spPr>
        <p:txBody>
          <a:bodyPr wrap="square">
            <a:spAutoFit/>
          </a:bodyPr>
          <a:lstStyle/>
          <a:p>
            <a:r>
              <a:rPr lang="he-IL" dirty="0" smtClean="0"/>
              <a:t>חקר </a:t>
            </a:r>
            <a:r>
              <a:rPr lang="he-IL" dirty="0"/>
              <a:t>המדוכים ברשתית של </a:t>
            </a:r>
            <a:r>
              <a:rPr lang="he-IL" dirty="0" smtClean="0"/>
              <a:t>בעלי חיים שונים מאפשר לנו לשער כיצד הם תופסים צבעים:</a:t>
            </a:r>
            <a:endParaRPr lang="en-US" dirty="0"/>
          </a:p>
        </p:txBody>
      </p:sp>
      <p:pic>
        <p:nvPicPr>
          <p:cNvPr id="6" name="תמונה 5"/>
          <p:cNvPicPr/>
          <p:nvPr/>
        </p:nvPicPr>
        <p:blipFill rotWithShape="1">
          <a:blip r:embed="rId4"/>
          <a:srcRect l="1292" t="2082" r="1999" b="2325"/>
          <a:stretch/>
        </p:blipFill>
        <p:spPr>
          <a:xfrm>
            <a:off x="439738" y="3580195"/>
            <a:ext cx="3773487" cy="2292527"/>
          </a:xfrm>
          <a:prstGeom prst="rect">
            <a:avLst/>
          </a:prstGeom>
        </p:spPr>
      </p:pic>
      <p:sp>
        <p:nvSpPr>
          <p:cNvPr id="7" name="מלבן 6"/>
          <p:cNvSpPr/>
          <p:nvPr/>
        </p:nvSpPr>
        <p:spPr>
          <a:xfrm>
            <a:off x="2180297" y="5945782"/>
            <a:ext cx="2032928" cy="246221"/>
          </a:xfrm>
          <a:prstGeom prst="rect">
            <a:avLst/>
          </a:prstGeom>
        </p:spPr>
        <p:txBody>
          <a:bodyPr wrap="none">
            <a:spAutoFit/>
          </a:bodyPr>
          <a:lstStyle/>
          <a:p>
            <a:r>
              <a:rPr lang="en-US" sz="1000" dirty="0"/>
              <a:t> </a:t>
            </a:r>
            <a:r>
              <a:rPr lang="he-IL" sz="1000" dirty="0"/>
              <a:t>אזכור:</a:t>
            </a:r>
            <a:r>
              <a:rPr lang="en-US" sz="1000" dirty="0"/>
              <a:t>CC by-</a:t>
            </a:r>
            <a:r>
              <a:rPr lang="en-US" sz="1000" dirty="0" err="1"/>
              <a:t>nc</a:t>
            </a:r>
            <a:r>
              <a:rPr lang="en-US" sz="1000" dirty="0"/>
              <a:t>-</a:t>
            </a:r>
            <a:r>
              <a:rPr lang="en-US" sz="1000" dirty="0" err="1"/>
              <a:t>nd</a:t>
            </a:r>
            <a:r>
              <a:rPr lang="en-US" sz="1000" dirty="0"/>
              <a:t>: </a:t>
            </a:r>
            <a:r>
              <a:rPr lang="en-US" sz="1000" u="sng" dirty="0" err="1">
                <a:hlinkClick r:id="rId5"/>
              </a:rPr>
              <a:t>WebExhibits</a:t>
            </a:r>
            <a:endParaRPr lang="en-US" sz="1000" dirty="0"/>
          </a:p>
        </p:txBody>
      </p:sp>
      <p:sp>
        <p:nvSpPr>
          <p:cNvPr id="8" name="מלבן 7"/>
          <p:cNvSpPr/>
          <p:nvPr/>
        </p:nvSpPr>
        <p:spPr>
          <a:xfrm>
            <a:off x="644439" y="2846382"/>
            <a:ext cx="5097780" cy="261610"/>
          </a:xfrm>
          <a:prstGeom prst="rect">
            <a:avLst/>
          </a:prstGeom>
        </p:spPr>
        <p:txBody>
          <a:bodyPr wrap="square">
            <a:spAutoFit/>
          </a:bodyPr>
          <a:lstStyle/>
          <a:p>
            <a:r>
              <a:rPr lang="he-IL" sz="1100" u="sng" dirty="0" smtClean="0"/>
              <a:t>מקור: </a:t>
            </a:r>
            <a:r>
              <a:rPr lang="en-US" sz="1100" u="sng" dirty="0" smtClean="0">
                <a:hlinkClick r:id="rId6"/>
              </a:rPr>
              <a:t>http</a:t>
            </a:r>
            <a:r>
              <a:rPr lang="en-US" sz="1100" u="sng" dirty="0">
                <a:hlinkClick r:id="rId6"/>
              </a:rPr>
              <a:t>://</a:t>
            </a:r>
            <a:r>
              <a:rPr lang="en-US" sz="1100" u="sng" dirty="0" smtClean="0">
                <a:hlinkClick r:id="rId6"/>
              </a:rPr>
              <a:t>science.cet.ac.il/science/colors/color11.asp</a:t>
            </a:r>
            <a:r>
              <a:rPr lang="he-IL" sz="1100" u="sng" dirty="0" smtClean="0"/>
              <a:t> </a:t>
            </a:r>
            <a:endParaRPr lang="en-US" sz="1100" dirty="0"/>
          </a:p>
        </p:txBody>
      </p:sp>
    </p:spTree>
    <p:extLst>
      <p:ext uri="{BB962C8B-B14F-4D97-AF65-F5344CB8AC3E}">
        <p14:creationId xmlns:p14="http://schemas.microsoft.com/office/powerpoint/2010/main" val="1542106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cap="small" dirty="0"/>
              <a:t>עיוורון צבעים</a:t>
            </a:r>
            <a:endParaRPr lang="en-US" b="1" dirty="0"/>
          </a:p>
        </p:txBody>
      </p:sp>
      <p:sp>
        <p:nvSpPr>
          <p:cNvPr id="4" name="מלבן 3"/>
          <p:cNvSpPr/>
          <p:nvPr/>
        </p:nvSpPr>
        <p:spPr>
          <a:xfrm>
            <a:off x="439739" y="1257392"/>
            <a:ext cx="8323644" cy="646331"/>
          </a:xfrm>
          <a:prstGeom prst="rect">
            <a:avLst/>
          </a:prstGeom>
        </p:spPr>
        <p:txBody>
          <a:bodyPr wrap="square">
            <a:spAutoFit/>
          </a:bodyPr>
          <a:lstStyle/>
          <a:p>
            <a:r>
              <a:rPr lang="he-IL" dirty="0" smtClean="0"/>
              <a:t>עיוורון צבעים יכול להיגרם בתוצאה מליקוי </a:t>
            </a:r>
          </a:p>
          <a:p>
            <a:r>
              <a:rPr lang="he-IL" dirty="0" smtClean="0"/>
              <a:t>בשלבים שונים של מסלול הראייה:</a:t>
            </a:r>
          </a:p>
        </p:txBody>
      </p:sp>
      <p:sp>
        <p:nvSpPr>
          <p:cNvPr id="5" name="מלבן 4"/>
          <p:cNvSpPr/>
          <p:nvPr/>
        </p:nvSpPr>
        <p:spPr>
          <a:xfrm>
            <a:off x="2500604" y="4943344"/>
            <a:ext cx="4572000" cy="400110"/>
          </a:xfrm>
          <a:prstGeom prst="rect">
            <a:avLst/>
          </a:prstGeom>
        </p:spPr>
        <p:txBody>
          <a:bodyPr>
            <a:spAutoFit/>
          </a:bodyPr>
          <a:lstStyle/>
          <a:p>
            <a:pPr algn="l" rtl="0"/>
            <a:r>
              <a:rPr lang="en-US" sz="1000" i="1" dirty="0" err="1"/>
              <a:t>Copyleft</a:t>
            </a:r>
            <a:r>
              <a:rPr lang="en-US" sz="1000" i="1" dirty="0"/>
              <a:t>: </a:t>
            </a:r>
            <a:r>
              <a:rPr lang="en-US" sz="1000" i="1" dirty="0">
                <a:hlinkClick r:id="rId2"/>
              </a:rPr>
              <a:t>http://thebrain.mcgill.ca/flash/a/a_02/a_02_cr/a_02_cr_vis/a_02_cr_vis.html</a:t>
            </a:r>
            <a:r>
              <a:rPr lang="en-US" sz="1000" i="1" dirty="0"/>
              <a:t> </a:t>
            </a:r>
            <a:endParaRPr lang="en-US" sz="1000" dirty="0"/>
          </a:p>
        </p:txBody>
      </p:sp>
      <p:sp>
        <p:nvSpPr>
          <p:cNvPr id="6" name="מלבן 5"/>
          <p:cNvSpPr/>
          <p:nvPr/>
        </p:nvSpPr>
        <p:spPr>
          <a:xfrm>
            <a:off x="4171950" y="5490478"/>
            <a:ext cx="4572000" cy="923330"/>
          </a:xfrm>
          <a:prstGeom prst="rect">
            <a:avLst/>
          </a:prstGeom>
        </p:spPr>
        <p:txBody>
          <a:bodyPr>
            <a:spAutoFit/>
          </a:bodyPr>
          <a:lstStyle/>
          <a:p>
            <a:r>
              <a:rPr lang="he-IL" b="1" dirty="0"/>
              <a:t>נתאר שני סוגים של עיוורון צבעים:</a:t>
            </a:r>
          </a:p>
          <a:p>
            <a:pPr marL="342900" indent="-342900">
              <a:buFont typeface="+mj-lt"/>
              <a:buAutoNum type="arabicPeriod"/>
            </a:pPr>
            <a:r>
              <a:rPr lang="he-IL" dirty="0"/>
              <a:t>עיוורון צבעים פריפריאלי, שמקורו במדוכים</a:t>
            </a:r>
          </a:p>
          <a:p>
            <a:pPr marL="342900" indent="-342900">
              <a:buFont typeface="+mj-lt"/>
              <a:buAutoNum type="arabicPeriod"/>
            </a:pPr>
            <a:r>
              <a:rPr lang="he-IL" dirty="0"/>
              <a:t>עיוורון צבעים </a:t>
            </a:r>
            <a:r>
              <a:rPr lang="he-IL" dirty="0" err="1"/>
              <a:t>קורטיקלי</a:t>
            </a:r>
            <a:r>
              <a:rPr lang="he-IL" dirty="0"/>
              <a:t>, שמקורו בקורטקס</a:t>
            </a:r>
            <a:endParaRPr lang="en-US" dirty="0"/>
          </a:p>
        </p:txBody>
      </p:sp>
      <p:pic>
        <p:nvPicPr>
          <p:cNvPr id="1026" name="Picture 2" descr="D:\מדעי המוח\!איורים\a_02_cr_vis_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354426"/>
            <a:ext cx="42862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98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עיוורון צבעים</a:t>
            </a:r>
            <a:endParaRPr lang="en-US" dirty="0"/>
          </a:p>
        </p:txBody>
      </p:sp>
      <p:sp>
        <p:nvSpPr>
          <p:cNvPr id="3" name="מלבן 2"/>
          <p:cNvSpPr/>
          <p:nvPr/>
        </p:nvSpPr>
        <p:spPr>
          <a:xfrm>
            <a:off x="4745741" y="1361496"/>
            <a:ext cx="3998209" cy="369332"/>
          </a:xfrm>
          <a:prstGeom prst="rect">
            <a:avLst/>
          </a:prstGeom>
        </p:spPr>
        <p:txBody>
          <a:bodyPr wrap="none">
            <a:spAutoFit/>
          </a:bodyPr>
          <a:lstStyle/>
          <a:p>
            <a:r>
              <a:rPr lang="he-IL" dirty="0"/>
              <a:t>עיוורון </a:t>
            </a:r>
            <a:r>
              <a:rPr lang="he-IL" dirty="0" smtClean="0"/>
              <a:t>צבעים </a:t>
            </a:r>
            <a:r>
              <a:rPr lang="he-IL" b="1" dirty="0" smtClean="0"/>
              <a:t>פריפריאלי</a:t>
            </a:r>
            <a:r>
              <a:rPr lang="he-IL" dirty="0"/>
              <a:t>, שמקורו </a:t>
            </a:r>
            <a:r>
              <a:rPr lang="he-IL" dirty="0" smtClean="0"/>
              <a:t>במדוכים:</a:t>
            </a:r>
          </a:p>
        </p:txBody>
      </p:sp>
      <p:pic>
        <p:nvPicPr>
          <p:cNvPr id="4" name="Picture 16"/>
          <p:cNvPicPr/>
          <p:nvPr/>
        </p:nvPicPr>
        <p:blipFill>
          <a:blip r:embed="rId2"/>
          <a:stretch>
            <a:fillRect/>
          </a:stretch>
        </p:blipFill>
        <p:spPr>
          <a:xfrm>
            <a:off x="2596988" y="1730828"/>
            <a:ext cx="4271963" cy="3135477"/>
          </a:xfrm>
          <a:prstGeom prst="rect">
            <a:avLst/>
          </a:prstGeom>
        </p:spPr>
      </p:pic>
      <p:pic>
        <p:nvPicPr>
          <p:cNvPr id="5" name="Picture 17"/>
          <p:cNvPicPr/>
          <p:nvPr/>
        </p:nvPicPr>
        <p:blipFill rotWithShape="1">
          <a:blip r:embed="rId3"/>
          <a:srcRect b="9159"/>
          <a:stretch/>
        </p:blipFill>
        <p:spPr bwMode="auto">
          <a:xfrm>
            <a:off x="1589282" y="5035804"/>
            <a:ext cx="2373767" cy="1421266"/>
          </a:xfrm>
          <a:prstGeom prst="rect">
            <a:avLst/>
          </a:prstGeom>
          <a:ln>
            <a:noFill/>
          </a:ln>
          <a:extLst>
            <a:ext uri="{53640926-AAD7-44D8-BBD7-CCE9431645EC}">
              <a14:shadowObscured xmlns:a14="http://schemas.microsoft.com/office/drawing/2010/main"/>
            </a:ext>
          </a:extLst>
        </p:spPr>
      </p:pic>
      <p:sp>
        <p:nvSpPr>
          <p:cNvPr id="6" name="מלבן 5"/>
          <p:cNvSpPr/>
          <p:nvPr/>
        </p:nvSpPr>
        <p:spPr>
          <a:xfrm>
            <a:off x="3832422" y="6087738"/>
            <a:ext cx="4911528" cy="369332"/>
          </a:xfrm>
          <a:prstGeom prst="rect">
            <a:avLst/>
          </a:prstGeom>
        </p:spPr>
        <p:txBody>
          <a:bodyPr wrap="square">
            <a:spAutoFit/>
          </a:bodyPr>
          <a:lstStyle/>
          <a:p>
            <a:r>
              <a:rPr lang="he-IL" b="1" dirty="0"/>
              <a:t>הידעתם? </a:t>
            </a:r>
            <a:r>
              <a:rPr lang="he-IL" dirty="0"/>
              <a:t>ניתן לרכוש משקפיים לתיקון עיוורון צבעים!</a:t>
            </a:r>
            <a:endParaRPr lang="en-US" dirty="0"/>
          </a:p>
        </p:txBody>
      </p:sp>
    </p:spTree>
    <p:extLst>
      <p:ext uri="{BB962C8B-B14F-4D97-AF65-F5344CB8AC3E}">
        <p14:creationId xmlns:p14="http://schemas.microsoft.com/office/powerpoint/2010/main" val="3960028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l="58664" t="9843" r="25287" b="63579"/>
          <a:stretch>
            <a:fillRect/>
          </a:stretch>
        </p:blipFill>
        <p:spPr bwMode="auto">
          <a:xfrm>
            <a:off x="1691481" y="925191"/>
            <a:ext cx="5761038"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מלבן 2"/>
          <p:cNvSpPr>
            <a:spLocks noChangeArrowheads="1"/>
          </p:cNvSpPr>
          <p:nvPr/>
        </p:nvSpPr>
        <p:spPr bwMode="auto">
          <a:xfrm>
            <a:off x="1740794" y="5876926"/>
            <a:ext cx="57839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he-IL" altLang="en-US" sz="4400" b="1">
                <a:solidFill>
                  <a:schemeClr val="bg1"/>
                </a:solidFill>
              </a:rPr>
              <a:t>כיצד נאבחן עיוורון צבעים?</a:t>
            </a:r>
            <a:endParaRPr lang="en-US" altLang="en-US" sz="4400" b="1">
              <a:solidFill>
                <a:schemeClr val="bg1"/>
              </a:solidFill>
            </a:endParaRPr>
          </a:p>
        </p:txBody>
      </p:sp>
    </p:spTree>
    <p:extLst>
      <p:ext uri="{BB962C8B-B14F-4D97-AF65-F5344CB8AC3E}">
        <p14:creationId xmlns:p14="http://schemas.microsoft.com/office/powerpoint/2010/main" val="211454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847" t="7500" r="9517" b="63739"/>
          <a:stretch/>
        </p:blipFill>
        <p:spPr bwMode="auto">
          <a:xfrm>
            <a:off x="2155368" y="762323"/>
            <a:ext cx="4936785" cy="545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64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58937" t="36047" r="25568" b="35406"/>
          <a:stretch>
            <a:fillRect/>
          </a:stretch>
        </p:blipFill>
        <p:spPr bwMode="auto">
          <a:xfrm>
            <a:off x="2087563" y="919163"/>
            <a:ext cx="49688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514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74823" t="37032" r="8574" b="35406"/>
          <a:stretch>
            <a:fillRect/>
          </a:stretch>
        </p:blipFill>
        <p:spPr bwMode="auto">
          <a:xfrm>
            <a:off x="1943894" y="975519"/>
            <a:ext cx="5256213"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38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cap="small" dirty="0" smtClean="0"/>
              <a:t>הקדמה-</a:t>
            </a:r>
            <a:r>
              <a:rPr lang="he-IL" sz="1800" cap="small" dirty="0" smtClean="0"/>
              <a:t>האור כגל</a:t>
            </a:r>
            <a:endParaRPr lang="he-IL" sz="1800" dirty="0"/>
          </a:p>
        </p:txBody>
      </p:sp>
      <p:sp>
        <p:nvSpPr>
          <p:cNvPr id="3" name="Rectangle 2"/>
          <p:cNvSpPr/>
          <p:nvPr/>
        </p:nvSpPr>
        <p:spPr>
          <a:xfrm>
            <a:off x="2891790" y="1377288"/>
            <a:ext cx="5852160" cy="3091616"/>
          </a:xfrm>
          <a:prstGeom prst="rect">
            <a:avLst/>
          </a:prstGeom>
        </p:spPr>
        <p:txBody>
          <a:bodyPr wrap="square">
            <a:spAutoFit/>
          </a:bodyPr>
          <a:lstStyle/>
          <a:p>
            <a:pPr>
              <a:lnSpc>
                <a:spcPct val="115000"/>
              </a:lnSpc>
              <a:spcAft>
                <a:spcPts val="1000"/>
              </a:spcAft>
              <a:tabLst>
                <a:tab pos="2397125" algn="l"/>
              </a:tabLst>
            </a:pPr>
            <a:r>
              <a:rPr lang="he-IL" dirty="0" smtClean="0">
                <a:latin typeface="Calibri" panose="020F0502020204030204" pitchFamily="34" charset="0"/>
                <a:ea typeface="Calibri" panose="020F0502020204030204" pitchFamily="34" charset="0"/>
              </a:rPr>
              <a:t>האור </a:t>
            </a:r>
            <a:r>
              <a:rPr lang="he-IL" dirty="0">
                <a:latin typeface="Calibri" panose="020F0502020204030204" pitchFamily="34" charset="0"/>
                <a:ea typeface="Calibri" panose="020F0502020204030204" pitchFamily="34" charset="0"/>
              </a:rPr>
              <a:t>מתפשט בחלל בצורה של גל</a:t>
            </a:r>
            <a:r>
              <a:rPr lang="he-IL" dirty="0" smtClean="0">
                <a:latin typeface="Calibri" panose="020F0502020204030204" pitchFamily="34" charset="0"/>
                <a:ea typeface="Calibri" panose="020F0502020204030204" pitchFamily="34" charset="0"/>
              </a:rPr>
              <a:t>.</a:t>
            </a:r>
          </a:p>
          <a:p>
            <a:pPr>
              <a:lnSpc>
                <a:spcPct val="115000"/>
              </a:lnSpc>
              <a:spcAft>
                <a:spcPts val="1000"/>
              </a:spcAft>
              <a:tabLst>
                <a:tab pos="2397125" algn="l"/>
              </a:tabLst>
            </a:pPr>
            <a:r>
              <a:rPr lang="he-IL" cap="small" dirty="0" smtClean="0"/>
              <a:t>כל </a:t>
            </a:r>
            <a:r>
              <a:rPr lang="he-IL" cap="small" dirty="0"/>
              <a:t>גל ניתן לאפיון במונחים של אורך גל</a:t>
            </a:r>
            <a:r>
              <a:rPr lang="he-IL" cap="small" dirty="0" smtClean="0"/>
              <a:t>:</a:t>
            </a:r>
          </a:p>
          <a:p>
            <a:pPr>
              <a:lnSpc>
                <a:spcPct val="115000"/>
              </a:lnSpc>
              <a:spcAft>
                <a:spcPts val="1000"/>
              </a:spcAft>
              <a:tabLst>
                <a:tab pos="2397125" algn="l"/>
              </a:tabLst>
            </a:pPr>
            <a:endParaRPr lang="he-IL" cap="small" dirty="0"/>
          </a:p>
          <a:p>
            <a:pPr>
              <a:lnSpc>
                <a:spcPct val="115000"/>
              </a:lnSpc>
              <a:spcAft>
                <a:spcPts val="1000"/>
              </a:spcAft>
              <a:tabLst>
                <a:tab pos="2397125" algn="l"/>
              </a:tabLst>
            </a:pPr>
            <a:endParaRPr lang="he-IL" cap="small" dirty="0" smtClean="0"/>
          </a:p>
          <a:p>
            <a:pPr>
              <a:lnSpc>
                <a:spcPct val="115000"/>
              </a:lnSpc>
              <a:spcAft>
                <a:spcPts val="1000"/>
              </a:spcAft>
              <a:tabLst>
                <a:tab pos="2397125" algn="l"/>
              </a:tabLst>
            </a:pPr>
            <a:endParaRPr lang="he-IL" cap="small" dirty="0" smtClean="0"/>
          </a:p>
          <a:p>
            <a:pPr>
              <a:lnSpc>
                <a:spcPct val="115000"/>
              </a:lnSpc>
              <a:spcAft>
                <a:spcPts val="1000"/>
              </a:spcAft>
              <a:tabLst>
                <a:tab pos="2397125" algn="l"/>
              </a:tabLst>
            </a:pPr>
            <a:r>
              <a:rPr lang="he-IL" dirty="0" smtClean="0"/>
              <a:t>אור </a:t>
            </a:r>
            <a:r>
              <a:rPr lang="he-IL" dirty="0"/>
              <a:t>באורכי גל שונים מתפרש על ידי המוח כאור </a:t>
            </a:r>
            <a:r>
              <a:rPr lang="he-IL" b="1" dirty="0"/>
              <a:t>בצבעים</a:t>
            </a:r>
            <a:r>
              <a:rPr lang="he-IL" dirty="0"/>
              <a:t> שונים.</a:t>
            </a:r>
            <a:endParaRPr lang="en-US" dirty="0"/>
          </a:p>
          <a:p>
            <a:pPr>
              <a:lnSpc>
                <a:spcPct val="115000"/>
              </a:lnSpc>
              <a:spcAft>
                <a:spcPts val="1000"/>
              </a:spcAft>
              <a:tabLst>
                <a:tab pos="2397125" algn="l"/>
              </a:tabLst>
            </a:pPr>
            <a:endParaRPr lang="he-IL" dirty="0" smtClean="0">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http://cms.education.gov.il/NR/rdonlyres/03D815E5-BC3A-496B-988D-845F55D5C367/17447/tzunami4.gif"/>
          <p:cNvPicPr/>
          <p:nvPr/>
        </p:nvPicPr>
        <p:blipFill>
          <a:blip r:embed="rId2">
            <a:extLst>
              <a:ext uri="{28A0092B-C50C-407E-A947-70E740481C1C}">
                <a14:useLocalDpi xmlns:a14="http://schemas.microsoft.com/office/drawing/2010/main" val="0"/>
              </a:ext>
            </a:extLst>
          </a:blip>
          <a:srcRect/>
          <a:stretch>
            <a:fillRect/>
          </a:stretch>
        </p:blipFill>
        <p:spPr bwMode="auto">
          <a:xfrm>
            <a:off x="5819775" y="2270544"/>
            <a:ext cx="2924175" cy="1303655"/>
          </a:xfrm>
          <a:prstGeom prst="rect">
            <a:avLst/>
          </a:prstGeom>
          <a:noFill/>
          <a:ln>
            <a:noFill/>
          </a:ln>
        </p:spPr>
      </p:pic>
    </p:spTree>
    <p:extLst>
      <p:ext uri="{BB962C8B-B14F-4D97-AF65-F5344CB8AC3E}">
        <p14:creationId xmlns:p14="http://schemas.microsoft.com/office/powerpoint/2010/main" val="1120229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57829" t="63953" r="25568" b="7501"/>
          <a:stretch>
            <a:fillRect/>
          </a:stretch>
        </p:blipFill>
        <p:spPr bwMode="auto">
          <a:xfrm>
            <a:off x="1547814" y="476250"/>
            <a:ext cx="5903912"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14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l="74986" t="63609" r="9518" b="8829"/>
          <a:stretch>
            <a:fillRect/>
          </a:stretch>
        </p:blipFill>
        <p:spPr bwMode="auto">
          <a:xfrm>
            <a:off x="2195513" y="836613"/>
            <a:ext cx="50403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85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עיוורון צבעים</a:t>
            </a:r>
            <a:endParaRPr lang="en-US" dirty="0"/>
          </a:p>
        </p:txBody>
      </p:sp>
      <p:sp>
        <p:nvSpPr>
          <p:cNvPr id="3" name="מלבן 2"/>
          <p:cNvSpPr/>
          <p:nvPr/>
        </p:nvSpPr>
        <p:spPr>
          <a:xfrm>
            <a:off x="439739" y="1317563"/>
            <a:ext cx="8304212" cy="646331"/>
          </a:xfrm>
          <a:prstGeom prst="rect">
            <a:avLst/>
          </a:prstGeom>
        </p:spPr>
        <p:txBody>
          <a:bodyPr wrap="square">
            <a:spAutoFit/>
          </a:bodyPr>
          <a:lstStyle/>
          <a:p>
            <a:r>
              <a:rPr lang="he-IL" dirty="0"/>
              <a:t>עיוורון </a:t>
            </a:r>
            <a:r>
              <a:rPr lang="he-IL" dirty="0" smtClean="0"/>
              <a:t>צבעים </a:t>
            </a:r>
            <a:r>
              <a:rPr lang="he-IL" b="1" dirty="0" err="1"/>
              <a:t>קורטיקלי</a:t>
            </a:r>
            <a:r>
              <a:rPr lang="he-IL" b="1" dirty="0"/>
              <a:t>, שמקורו בקורטקס</a:t>
            </a:r>
            <a:endParaRPr lang="he-IL" dirty="0"/>
          </a:p>
          <a:p>
            <a:r>
              <a:rPr lang="he-IL" dirty="0" smtClean="0"/>
              <a:t>מכונה </a:t>
            </a:r>
            <a:r>
              <a:rPr lang="he-IL" dirty="0"/>
              <a:t>"</a:t>
            </a:r>
            <a:r>
              <a:rPr lang="he-IL" dirty="0" err="1"/>
              <a:t>אַכרוֹמָטוֹפְּסיה</a:t>
            </a:r>
            <a:r>
              <a:rPr lang="he-IL" dirty="0"/>
              <a:t> </a:t>
            </a:r>
            <a:r>
              <a:rPr lang="he-IL" dirty="0" err="1" smtClean="0"/>
              <a:t>קוֹרטיקָלית</a:t>
            </a:r>
            <a:r>
              <a:rPr lang="he-IL" dirty="0" smtClean="0"/>
              <a:t>"</a:t>
            </a:r>
            <a:r>
              <a:rPr lang="he-IL" dirty="0"/>
              <a:t> </a:t>
            </a:r>
            <a:r>
              <a:rPr lang="he-IL" dirty="0" smtClean="0"/>
              <a:t>ונלמד עליו בהרחבה בשיעור הקרובים.</a:t>
            </a:r>
            <a:endParaRPr lang="he-IL" dirty="0"/>
          </a:p>
        </p:txBody>
      </p:sp>
    </p:spTree>
    <p:extLst>
      <p:ext uri="{BB962C8B-B14F-4D97-AF65-F5344CB8AC3E}">
        <p14:creationId xmlns:p14="http://schemas.microsoft.com/office/powerpoint/2010/main" val="112043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cap="small" dirty="0"/>
              <a:t>איזה צבע זה בכלל?! </a:t>
            </a:r>
            <a:endParaRPr lang="en-US" b="1" dirty="0"/>
          </a:p>
        </p:txBody>
      </p:sp>
      <p:pic>
        <p:nvPicPr>
          <p:cNvPr id="3" name="Picture 4" descr="http://t3.gstatic.com/images?q=tbn:ANd9GcSuVZ0xZ8Jf7qY1JFwX4o7fPwN64GYQcLR_Spaljok61waYUDaq1A"/>
          <p:cNvPicPr/>
          <p:nvPr/>
        </p:nvPicPr>
        <p:blipFill>
          <a:blip r:embed="rId2">
            <a:extLst>
              <a:ext uri="{28A0092B-C50C-407E-A947-70E740481C1C}">
                <a14:useLocalDpi xmlns:a14="http://schemas.microsoft.com/office/drawing/2010/main" val="0"/>
              </a:ext>
            </a:extLst>
          </a:blip>
          <a:srcRect/>
          <a:stretch>
            <a:fillRect/>
          </a:stretch>
        </p:blipFill>
        <p:spPr bwMode="auto">
          <a:xfrm>
            <a:off x="1827050" y="2185572"/>
            <a:ext cx="5617464" cy="2880950"/>
          </a:xfrm>
          <a:prstGeom prst="rect">
            <a:avLst/>
          </a:prstGeom>
          <a:noFill/>
          <a:ln>
            <a:noFill/>
          </a:ln>
        </p:spPr>
      </p:pic>
    </p:spTree>
    <p:extLst>
      <p:ext uri="{BB962C8B-B14F-4D97-AF65-F5344CB8AC3E}">
        <p14:creationId xmlns:p14="http://schemas.microsoft.com/office/powerpoint/2010/main" val="3960028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cap="small" dirty="0"/>
              <a:t>איזה צבע זה בכלל?! </a:t>
            </a:r>
            <a:endParaRPr lang="en-US" b="1" dirty="0"/>
          </a:p>
        </p:txBody>
      </p:sp>
      <p:pic>
        <p:nvPicPr>
          <p:cNvPr id="4" name="Picture 8" descr="http://upload.wikimedia.org/wikipedia/commons/thumb/6/60/Grey_square_optical_illusion.PNG/260px-Grey_square_optical_illusion.PNG"/>
          <p:cNvPicPr/>
          <p:nvPr/>
        </p:nvPicPr>
        <p:blipFill>
          <a:blip r:embed="rId2">
            <a:extLst>
              <a:ext uri="{28A0092B-C50C-407E-A947-70E740481C1C}">
                <a14:useLocalDpi xmlns:a14="http://schemas.microsoft.com/office/drawing/2010/main" val="0"/>
              </a:ext>
            </a:extLst>
          </a:blip>
          <a:srcRect/>
          <a:stretch>
            <a:fillRect/>
          </a:stretch>
        </p:blipFill>
        <p:spPr bwMode="auto">
          <a:xfrm>
            <a:off x="2819264" y="1837803"/>
            <a:ext cx="3505472" cy="3182394"/>
          </a:xfrm>
          <a:prstGeom prst="rect">
            <a:avLst/>
          </a:prstGeom>
          <a:noFill/>
          <a:ln>
            <a:noFill/>
          </a:ln>
        </p:spPr>
      </p:pic>
      <p:sp>
        <p:nvSpPr>
          <p:cNvPr id="3" name="מלבן 2"/>
          <p:cNvSpPr/>
          <p:nvPr/>
        </p:nvSpPr>
        <p:spPr>
          <a:xfrm>
            <a:off x="2919352" y="5073848"/>
            <a:ext cx="3462786" cy="400110"/>
          </a:xfrm>
          <a:prstGeom prst="rect">
            <a:avLst/>
          </a:prstGeom>
        </p:spPr>
        <p:txBody>
          <a:bodyPr wrap="square">
            <a:spAutoFit/>
          </a:bodyPr>
          <a:lstStyle/>
          <a:p>
            <a:pPr algn="l" rtl="0"/>
            <a:r>
              <a:rPr lang="en-US" sz="1000" i="1" dirty="0"/>
              <a:t>By Original by Edward H. Adelson, this file by </a:t>
            </a:r>
            <a:r>
              <a:rPr lang="en-US" sz="1000" i="1" dirty="0" err="1"/>
              <a:t>Gustavb</a:t>
            </a:r>
            <a:r>
              <a:rPr lang="en-US" sz="1000" i="1" dirty="0"/>
              <a:t> [Copyrighted free use], via Wikimedia Commons </a:t>
            </a:r>
            <a:endParaRPr lang="en-US" sz="1000" dirty="0"/>
          </a:p>
        </p:txBody>
      </p:sp>
    </p:spTree>
    <p:extLst>
      <p:ext uri="{BB962C8B-B14F-4D97-AF65-F5344CB8AC3E}">
        <p14:creationId xmlns:p14="http://schemas.microsoft.com/office/powerpoint/2010/main" val="3292749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קביעות </a:t>
            </a:r>
            <a:r>
              <a:rPr lang="he-IL" dirty="0" smtClean="0"/>
              <a:t>צבע</a:t>
            </a:r>
            <a:endParaRPr lang="en-US" dirty="0"/>
          </a:p>
        </p:txBody>
      </p:sp>
      <p:pic>
        <p:nvPicPr>
          <p:cNvPr id="4" name="תמונה 3" descr="http://www.cs.sfu.ca/~colour/research/fruit_coll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9354" y="1402386"/>
            <a:ext cx="5874720" cy="3912564"/>
          </a:xfrm>
          <a:prstGeom prst="rect">
            <a:avLst/>
          </a:prstGeom>
          <a:noFill/>
          <a:ln>
            <a:noFill/>
          </a:ln>
        </p:spPr>
      </p:pic>
      <p:sp>
        <p:nvSpPr>
          <p:cNvPr id="3" name="מלבן 2"/>
          <p:cNvSpPr/>
          <p:nvPr/>
        </p:nvSpPr>
        <p:spPr>
          <a:xfrm>
            <a:off x="2821714" y="5942434"/>
            <a:ext cx="4572000" cy="246221"/>
          </a:xfrm>
          <a:prstGeom prst="rect">
            <a:avLst/>
          </a:prstGeom>
        </p:spPr>
        <p:txBody>
          <a:bodyPr>
            <a:spAutoFit/>
          </a:bodyPr>
          <a:lstStyle/>
          <a:p>
            <a:pPr algn="l" rtl="0"/>
            <a:r>
              <a:rPr lang="en-US" sz="1000" dirty="0"/>
              <a:t>Source: </a:t>
            </a:r>
            <a:r>
              <a:rPr lang="en-US" sz="1000" i="1" u="sng" dirty="0">
                <a:hlinkClick r:id="rId3"/>
              </a:rPr>
              <a:t>http://www.cs.sfu.ca/~colour/research/colour-constancy.html</a:t>
            </a:r>
            <a:r>
              <a:rPr lang="en-US" sz="1000" dirty="0"/>
              <a:t> </a:t>
            </a:r>
            <a:endParaRPr lang="en-US" sz="1000" i="1" dirty="0"/>
          </a:p>
        </p:txBody>
      </p:sp>
    </p:spTree>
    <p:extLst>
      <p:ext uri="{BB962C8B-B14F-4D97-AF65-F5344CB8AC3E}">
        <p14:creationId xmlns:p14="http://schemas.microsoft.com/office/powerpoint/2010/main" val="3960028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קביעות </a:t>
            </a:r>
            <a:r>
              <a:rPr lang="he-IL" dirty="0" smtClean="0"/>
              <a:t>צבע</a:t>
            </a:r>
            <a:endParaRPr lang="en-US" dirty="0"/>
          </a:p>
        </p:txBody>
      </p:sp>
      <p:sp>
        <p:nvSpPr>
          <p:cNvPr id="6" name="מלבן 5"/>
          <p:cNvSpPr/>
          <p:nvPr/>
        </p:nvSpPr>
        <p:spPr>
          <a:xfrm>
            <a:off x="5107714" y="1576174"/>
            <a:ext cx="3674404" cy="369332"/>
          </a:xfrm>
          <a:prstGeom prst="rect">
            <a:avLst/>
          </a:prstGeom>
        </p:spPr>
        <p:txBody>
          <a:bodyPr wrap="none">
            <a:spAutoFit/>
          </a:bodyPr>
          <a:lstStyle/>
          <a:p>
            <a:r>
              <a:rPr lang="he-IL" dirty="0"/>
              <a:t>הנה למשל הצבעים השונים של הבננות:</a:t>
            </a:r>
            <a:endParaRPr lang="en-US" dirty="0"/>
          </a:p>
        </p:txBody>
      </p:sp>
      <p:grpSp>
        <p:nvGrpSpPr>
          <p:cNvPr id="7" name="בד ציור 32"/>
          <p:cNvGrpSpPr/>
          <p:nvPr/>
        </p:nvGrpSpPr>
        <p:grpSpPr>
          <a:xfrm>
            <a:off x="3021580" y="2547504"/>
            <a:ext cx="3310640" cy="1931662"/>
            <a:chOff x="0" y="0"/>
            <a:chExt cx="1557020" cy="908476"/>
          </a:xfrm>
        </p:grpSpPr>
        <p:sp>
          <p:nvSpPr>
            <p:cNvPr id="8" name="מלבן 7"/>
            <p:cNvSpPr/>
            <p:nvPr/>
          </p:nvSpPr>
          <p:spPr>
            <a:xfrm>
              <a:off x="0" y="0"/>
              <a:ext cx="1557020" cy="908050"/>
            </a:xfrm>
            <a:prstGeom prst="rect">
              <a:avLst/>
            </a:prstGeom>
          </p:spPr>
        </p:sp>
        <p:pic>
          <p:nvPicPr>
            <p:cNvPr id="9" name="תמונה 8"/>
            <p:cNvPicPr/>
            <p:nvPr/>
          </p:nvPicPr>
          <p:blipFill>
            <a:blip r:embed="rId2"/>
            <a:stretch>
              <a:fillRect/>
            </a:stretch>
          </p:blipFill>
          <p:spPr>
            <a:xfrm>
              <a:off x="0" y="0"/>
              <a:ext cx="542925" cy="371475"/>
            </a:xfrm>
            <a:prstGeom prst="rect">
              <a:avLst/>
            </a:prstGeom>
          </p:spPr>
        </p:pic>
        <p:pic>
          <p:nvPicPr>
            <p:cNvPr id="10" name="תמונה 9"/>
            <p:cNvPicPr/>
            <p:nvPr/>
          </p:nvPicPr>
          <p:blipFill>
            <a:blip r:embed="rId3"/>
            <a:stretch>
              <a:fillRect/>
            </a:stretch>
          </p:blipFill>
          <p:spPr>
            <a:xfrm>
              <a:off x="791688" y="537001"/>
              <a:ext cx="542925" cy="371475"/>
            </a:xfrm>
            <a:prstGeom prst="rect">
              <a:avLst/>
            </a:prstGeom>
          </p:spPr>
        </p:pic>
        <p:pic>
          <p:nvPicPr>
            <p:cNvPr id="11" name="תמונה 10"/>
            <p:cNvPicPr/>
            <p:nvPr/>
          </p:nvPicPr>
          <p:blipFill>
            <a:blip r:embed="rId4"/>
            <a:stretch>
              <a:fillRect/>
            </a:stretch>
          </p:blipFill>
          <p:spPr>
            <a:xfrm>
              <a:off x="791688" y="0"/>
              <a:ext cx="542925" cy="371475"/>
            </a:xfrm>
            <a:prstGeom prst="rect">
              <a:avLst/>
            </a:prstGeom>
          </p:spPr>
        </p:pic>
        <p:pic>
          <p:nvPicPr>
            <p:cNvPr id="12" name="תמונה 11"/>
            <p:cNvPicPr/>
            <p:nvPr/>
          </p:nvPicPr>
          <p:blipFill>
            <a:blip r:embed="rId5"/>
            <a:stretch>
              <a:fillRect/>
            </a:stretch>
          </p:blipFill>
          <p:spPr>
            <a:xfrm>
              <a:off x="0" y="537001"/>
              <a:ext cx="542925" cy="371475"/>
            </a:xfrm>
            <a:prstGeom prst="rect">
              <a:avLst/>
            </a:prstGeom>
          </p:spPr>
        </p:pic>
      </p:grpSp>
    </p:spTree>
    <p:extLst>
      <p:ext uri="{BB962C8B-B14F-4D97-AF65-F5344CB8AC3E}">
        <p14:creationId xmlns:p14="http://schemas.microsoft.com/office/powerpoint/2010/main" val="2843706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p:txBody>
          <a:bodyPr/>
          <a:lstStyle/>
          <a:p>
            <a:r>
              <a:rPr lang="he-IL" dirty="0" smtClean="0"/>
              <a:t>קביעות צבע – כיצד זה קורה?</a:t>
            </a:r>
            <a:endParaRPr lang="en-US" dirty="0"/>
          </a:p>
        </p:txBody>
      </p:sp>
      <p:sp>
        <p:nvSpPr>
          <p:cNvPr id="4" name="מלבן 3"/>
          <p:cNvSpPr/>
          <p:nvPr/>
        </p:nvSpPr>
        <p:spPr>
          <a:xfrm>
            <a:off x="1004207" y="1368010"/>
            <a:ext cx="7739743" cy="1200329"/>
          </a:xfrm>
          <a:prstGeom prst="rect">
            <a:avLst/>
          </a:prstGeom>
        </p:spPr>
        <p:txBody>
          <a:bodyPr wrap="square">
            <a:spAutoFit/>
          </a:bodyPr>
          <a:lstStyle/>
          <a:p>
            <a:r>
              <a:rPr lang="he-IL" dirty="0"/>
              <a:t>הערכת הצבע של אובייקט על-ידי מערכת הראייה תלויה בקלט שמתקבל מהסביבה של האובייקט. </a:t>
            </a:r>
            <a:endParaRPr lang="he-IL" dirty="0" smtClean="0"/>
          </a:p>
          <a:p>
            <a:r>
              <a:rPr lang="he-IL" dirty="0"/>
              <a:t>מקורה בשלבי </a:t>
            </a:r>
            <a:r>
              <a:rPr lang="he-IL" b="1" dirty="0"/>
              <a:t>עיבוד גבוהים</a:t>
            </a:r>
            <a:r>
              <a:rPr lang="he-IL" dirty="0"/>
              <a:t> המתבצעים באזורים שונים </a:t>
            </a:r>
            <a:r>
              <a:rPr lang="he-IL" dirty="0" smtClean="0"/>
              <a:t>בקורטקס</a:t>
            </a:r>
            <a:endParaRPr lang="he-IL" dirty="0"/>
          </a:p>
          <a:p>
            <a:endParaRPr lang="he-IL" dirty="0" smtClean="0"/>
          </a:p>
        </p:txBody>
      </p:sp>
      <p:sp>
        <p:nvSpPr>
          <p:cNvPr id="2" name="מלבן 1"/>
          <p:cNvSpPr/>
          <p:nvPr/>
        </p:nvSpPr>
        <p:spPr>
          <a:xfrm>
            <a:off x="439738" y="2940748"/>
            <a:ext cx="7476212" cy="2585323"/>
          </a:xfrm>
          <a:prstGeom prst="rect">
            <a:avLst/>
          </a:prstGeom>
        </p:spPr>
        <p:txBody>
          <a:bodyPr wrap="square">
            <a:spAutoFit/>
          </a:bodyPr>
          <a:lstStyle/>
          <a:p>
            <a:r>
              <a:rPr lang="he-IL" dirty="0"/>
              <a:t>סמל התנסות: צרו בעצמכם את אשליית קביעות הצבע: </a:t>
            </a:r>
          </a:p>
          <a:p>
            <a:r>
              <a:rPr lang="he-IL" dirty="0"/>
              <a:t>קחו שני ריבועים בצבע זהה. </a:t>
            </a:r>
          </a:p>
          <a:p>
            <a:endParaRPr lang="he-IL" dirty="0"/>
          </a:p>
          <a:p>
            <a:pPr marL="342900" indent="-342900">
              <a:buFont typeface="+mj-lt"/>
              <a:buAutoNum type="arabicPeriod"/>
            </a:pPr>
            <a:r>
              <a:rPr lang="he-IL" dirty="0"/>
              <a:t>צרו עבור כל אחד מהם סביבה שונה (רקע/תאורה/הצללה), כך שהמשטחים אשר צבעם </a:t>
            </a:r>
            <a:r>
              <a:rPr lang="he-IL" dirty="0" err="1"/>
              <a:t>האמיתי</a:t>
            </a:r>
            <a:r>
              <a:rPr lang="he-IL" dirty="0"/>
              <a:t> זהה, יחוו כעת כבעלי צבעים שונים. </a:t>
            </a:r>
            <a:endParaRPr lang="en-US" dirty="0"/>
          </a:p>
          <a:p>
            <a:pPr marL="342900" indent="-342900">
              <a:buFont typeface="+mj-lt"/>
              <a:buAutoNum type="arabicPeriod"/>
            </a:pPr>
            <a:r>
              <a:rPr lang="he-IL" dirty="0"/>
              <a:t>כעת צרו את האשליה בכיוון ההפוך (יותר קשה): קחו שני ריבועים בגוונים דומים אך לא זהים, ונסו ליצור לכל אחד מהם סביבה שתגרום להם להראות כצבעים זהים.</a:t>
            </a:r>
            <a:endParaRPr lang="en-US" dirty="0"/>
          </a:p>
          <a:p>
            <a:endParaRPr lang="he-IL" dirty="0"/>
          </a:p>
        </p:txBody>
      </p:sp>
      <p:pic>
        <p:nvPicPr>
          <p:cNvPr id="5" name="תמונה 4" descr="P:\תיקיות אישיות\יאיר\מדעי המוח\הפקה ועיצוב\תבנית מסמכי וורד\אייקונים\אייקונים סופיים\אייקון מדעי המוח ג4_עצירה להתנסות.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5950" y="2860635"/>
            <a:ext cx="828000" cy="828000"/>
          </a:xfrm>
          <a:prstGeom prst="rect">
            <a:avLst/>
          </a:prstGeom>
          <a:noFill/>
          <a:ln>
            <a:noFill/>
          </a:ln>
        </p:spPr>
      </p:pic>
    </p:spTree>
    <p:extLst>
      <p:ext uri="{BB962C8B-B14F-4D97-AF65-F5344CB8AC3E}">
        <p14:creationId xmlns:p14="http://schemas.microsoft.com/office/powerpoint/2010/main" val="2865076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p:txBody>
          <a:bodyPr/>
          <a:lstStyle/>
          <a:p>
            <a:r>
              <a:rPr lang="he-IL" dirty="0" smtClean="0"/>
              <a:t>קביעות צבע – כיצד זה קורה?</a:t>
            </a:r>
            <a:endParaRPr lang="en-US" dirty="0"/>
          </a:p>
        </p:txBody>
      </p:sp>
      <p:sp>
        <p:nvSpPr>
          <p:cNvPr id="4" name="מלבן 3"/>
          <p:cNvSpPr/>
          <p:nvPr/>
        </p:nvSpPr>
        <p:spPr>
          <a:xfrm>
            <a:off x="176207" y="1461796"/>
            <a:ext cx="7739743" cy="646331"/>
          </a:xfrm>
          <a:prstGeom prst="rect">
            <a:avLst/>
          </a:prstGeom>
        </p:spPr>
        <p:txBody>
          <a:bodyPr wrap="square">
            <a:spAutoFit/>
          </a:bodyPr>
          <a:lstStyle/>
          <a:p>
            <a:r>
              <a:rPr lang="he-IL" dirty="0" smtClean="0"/>
              <a:t>האם השמלה כחולה או לבנה? </a:t>
            </a:r>
          </a:p>
          <a:p>
            <a:r>
              <a:rPr lang="en-US" dirty="0" smtClean="0">
                <a:hlinkClick r:id="rId2"/>
              </a:rPr>
              <a:t>https</a:t>
            </a:r>
            <a:r>
              <a:rPr lang="en-US" dirty="0">
                <a:hlinkClick r:id="rId2"/>
              </a:rPr>
              <a:t>://en.wikipedia.org/wiki/The_dress_(</a:t>
            </a:r>
            <a:r>
              <a:rPr lang="en-US" dirty="0" smtClean="0">
                <a:hlinkClick r:id="rId2"/>
              </a:rPr>
              <a:t>viral_phenomenon)</a:t>
            </a:r>
            <a:r>
              <a:rPr lang="he-IL" dirty="0" smtClean="0"/>
              <a:t> </a:t>
            </a:r>
            <a:endParaRPr lang="en-US" dirty="0"/>
          </a:p>
        </p:txBody>
      </p:sp>
      <p:pic>
        <p:nvPicPr>
          <p:cNvPr id="2050"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029" y="2943925"/>
            <a:ext cx="21431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3472154" y="5093539"/>
            <a:ext cx="4572000" cy="707886"/>
          </a:xfrm>
          <a:prstGeom prst="rect">
            <a:avLst/>
          </a:prstGeom>
        </p:spPr>
        <p:txBody>
          <a:bodyPr>
            <a:spAutoFit/>
          </a:bodyPr>
          <a:lstStyle/>
          <a:p>
            <a:pPr algn="l" rtl="0"/>
            <a:r>
              <a:rPr lang="en-US" sz="1000" dirty="0"/>
              <a:t>"The Dress (viral phenomenon)" by Source (WP:NFCC#4). Licensed under Fair use via Wikipedia - https://en.wikipedia.org/wiki/File:The_Dress_(viral_phenomenon).png#/media/File:The_Dress_(viral_phenomenon).png</a:t>
            </a:r>
          </a:p>
        </p:txBody>
      </p:sp>
      <p:pic>
        <p:nvPicPr>
          <p:cNvPr id="6" name="תמונה 5" descr="P:\תיקיות אישיות\יאיר\מדעי המוח\הפקה ועיצוב\תבנית מסמכי וורד\אייקונים\אייקונים סופיים\אייקון מדעי המוח ג4_נקודה למחשבה דיון.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950" y="1422600"/>
            <a:ext cx="828000" cy="828000"/>
          </a:xfrm>
          <a:prstGeom prst="rect">
            <a:avLst/>
          </a:prstGeom>
          <a:noFill/>
          <a:ln>
            <a:noFill/>
          </a:ln>
        </p:spPr>
      </p:pic>
    </p:spTree>
    <p:extLst>
      <p:ext uri="{BB962C8B-B14F-4D97-AF65-F5344CB8AC3E}">
        <p14:creationId xmlns:p14="http://schemas.microsoft.com/office/powerpoint/2010/main" val="3960028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cap="small" dirty="0"/>
              <a:t>איך מסבירים מה זה "אדום" למי שאינו מסוגל לראות צבעים?</a:t>
            </a:r>
            <a:endParaRPr lang="en-US" b="1" dirty="0"/>
          </a:p>
        </p:txBody>
      </p:sp>
      <p:sp>
        <p:nvSpPr>
          <p:cNvPr id="3" name="מלבן 2"/>
          <p:cNvSpPr/>
          <p:nvPr/>
        </p:nvSpPr>
        <p:spPr>
          <a:xfrm>
            <a:off x="2771193" y="1258375"/>
            <a:ext cx="5972758" cy="4801314"/>
          </a:xfrm>
          <a:prstGeom prst="rect">
            <a:avLst/>
          </a:prstGeom>
        </p:spPr>
        <p:txBody>
          <a:bodyPr wrap="square">
            <a:spAutoFit/>
          </a:bodyPr>
          <a:lstStyle/>
          <a:p>
            <a:r>
              <a:rPr lang="he-IL" dirty="0"/>
              <a:t>לתחושה או לחוויה של חישה קוראים בשפה המקצועית </a:t>
            </a:r>
            <a:r>
              <a:rPr lang="he-IL" b="1" dirty="0" err="1"/>
              <a:t>קוואליה</a:t>
            </a:r>
            <a:r>
              <a:rPr lang="he-IL" dirty="0"/>
              <a:t>. </a:t>
            </a:r>
            <a:r>
              <a:rPr lang="he-IL" dirty="0" err="1"/>
              <a:t>קוואליה</a:t>
            </a:r>
            <a:r>
              <a:rPr lang="he-IL" dirty="0"/>
              <a:t> היא החוויה הסובייקטיבית </a:t>
            </a:r>
            <a:r>
              <a:rPr lang="he-IL" dirty="0" smtClean="0"/>
              <a:t>שלא ניתן במילים</a:t>
            </a:r>
            <a:r>
              <a:rPr lang="he-IL" dirty="0"/>
              <a:t>. </a:t>
            </a:r>
          </a:p>
          <a:p>
            <a:endParaRPr lang="he-IL" b="1" dirty="0"/>
          </a:p>
          <a:p>
            <a:r>
              <a:rPr lang="he-IL" b="1" dirty="0" smtClean="0"/>
              <a:t>החדר של מרי</a:t>
            </a:r>
            <a:r>
              <a:rPr lang="he-IL" dirty="0" smtClean="0"/>
              <a:t> (ניסוי </a:t>
            </a:r>
            <a:r>
              <a:rPr lang="he-IL" dirty="0"/>
              <a:t>מחשבתי הוצע במקור על ידי פרנק </a:t>
            </a:r>
            <a:r>
              <a:rPr lang="he-IL" dirty="0" smtClean="0"/>
              <a:t>ג'קסון):</a:t>
            </a:r>
            <a:endParaRPr lang="he-IL" dirty="0"/>
          </a:p>
          <a:p>
            <a:r>
              <a:rPr lang="he-IL" dirty="0"/>
              <a:t>"מרי היא מדענית מבריקה, ומסיבה כלשהי, נאלצת לחקור את העולם מתוך חדר צבוע בשחור ולבן, דרך מסך טלוויזיה המשדר בשחור ולבן ללא צבעים. היא מתמחה </a:t>
            </a:r>
            <a:r>
              <a:rPr lang="he-IL" dirty="0" err="1"/>
              <a:t>בניורופיזיולוגיה</a:t>
            </a:r>
            <a:r>
              <a:rPr lang="he-IL" dirty="0"/>
              <a:t> של הראייה, ומשיגה, כך אנו מניחים, את כל המידע הפיזיקלי שאפשר לדעת לגבי מה שקורה במוחנו כשאנחנו רואים עגבניות או את השמים, מכירה את השימוש שלנו במונחים אדום וכחול, וכך הלאה. היא מגלה לדוגמה, בדיוק אילו אורכי גל המוחזרים מן השמים מעוררים את הרשתית, ובדיוק כיצד מערכת העצבים המרכזית מכווצת את מיתרי הקול ומעבירה אוויר מן הריאות כדי לבטא את המשפט 'השמים כחולים'.[...] מה יקרה כשמרי תשתחרר מחדרה השחור-לבן, או כשיינתן לה מסך טלוויזיה צבעוני? האם היא תלמד משהו </a:t>
            </a:r>
            <a:r>
              <a:rPr lang="he-IL" b="1" dirty="0"/>
              <a:t>חדש</a:t>
            </a:r>
            <a:r>
              <a:rPr lang="he-IL" dirty="0"/>
              <a:t> או לא</a:t>
            </a:r>
            <a:r>
              <a:rPr lang="en-US" dirty="0"/>
              <a:t>?</a:t>
            </a:r>
            <a:r>
              <a:rPr lang="he-IL" dirty="0"/>
              <a:t>"</a:t>
            </a:r>
            <a:endParaRPr lang="en-US" dirty="0"/>
          </a:p>
          <a:p>
            <a:endParaRPr lang="en-US" dirty="0"/>
          </a:p>
        </p:txBody>
      </p:sp>
      <p:pic>
        <p:nvPicPr>
          <p:cNvPr id="1026" name="Picture 2" descr="https://upload.wikimedia.org/wikipedia/commons/thumb/8/8f/Mary_colour_scientist.png/200px-Mary_colour_scient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45" y="2214302"/>
            <a:ext cx="1905000" cy="271462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450108" y="4959283"/>
            <a:ext cx="2209116" cy="1015663"/>
          </a:xfrm>
          <a:prstGeom prst="rect">
            <a:avLst/>
          </a:prstGeom>
        </p:spPr>
        <p:txBody>
          <a:bodyPr wrap="square">
            <a:spAutoFit/>
          </a:bodyPr>
          <a:lstStyle/>
          <a:p>
            <a:pPr algn="l" rtl="0"/>
            <a:r>
              <a:rPr lang="en-US" sz="1000" dirty="0"/>
              <a:t>"Mary </a:t>
            </a:r>
            <a:r>
              <a:rPr lang="en-US" sz="1000" dirty="0" err="1"/>
              <a:t>colour</a:t>
            </a:r>
            <a:r>
              <a:rPr lang="en-US" sz="1000" dirty="0"/>
              <a:t> scientist" </a:t>
            </a:r>
            <a:r>
              <a:rPr lang="he-IL" sz="1000" dirty="0"/>
              <a:t>מאת </a:t>
            </a:r>
            <a:r>
              <a:rPr lang="en-US" sz="1000" dirty="0" err="1"/>
              <a:t>Jahooly</a:t>
            </a:r>
            <a:r>
              <a:rPr lang="en-US" sz="1000" dirty="0"/>
              <a:t> - </a:t>
            </a:r>
            <a:r>
              <a:rPr lang="he-IL" sz="1000" dirty="0"/>
              <a:t>נוצר על ידי מעלה היצירה. מתפרסם לפי רישיון </a:t>
            </a:r>
            <a:r>
              <a:rPr lang="en-US" sz="1000" dirty="0"/>
              <a:t>CC BY-SA 3.0 </a:t>
            </a:r>
            <a:r>
              <a:rPr lang="he-IL" sz="1000" dirty="0"/>
              <a:t>דרך </a:t>
            </a:r>
            <a:r>
              <a:rPr lang="he-IL" sz="1000" dirty="0" err="1"/>
              <a:t>ויקישיתוף</a:t>
            </a:r>
            <a:r>
              <a:rPr lang="he-IL" sz="1000" dirty="0"/>
              <a:t> - </a:t>
            </a:r>
            <a:r>
              <a:rPr lang="en-US" sz="1000" dirty="0"/>
              <a:t>https://commons.wikimedia.org/wiki/File:Mary_colour_scientist.png#/media/File:Mary_colour_scientist.png</a:t>
            </a:r>
          </a:p>
        </p:txBody>
      </p:sp>
    </p:spTree>
    <p:extLst>
      <p:ext uri="{BB962C8B-B14F-4D97-AF65-F5344CB8AC3E}">
        <p14:creationId xmlns:p14="http://schemas.microsoft.com/office/powerpoint/2010/main" val="282407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139959" y="1698171"/>
            <a:ext cx="9349273" cy="466530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Rectangle 2"/>
          <p:cNvSpPr/>
          <p:nvPr/>
        </p:nvSpPr>
        <p:spPr>
          <a:xfrm>
            <a:off x="439738" y="1265322"/>
            <a:ext cx="8304212" cy="257891"/>
          </a:xfrm>
          <a:prstGeom prst="rect">
            <a:avLst/>
          </a:prstGeom>
        </p:spPr>
        <p:txBody>
          <a:bodyPr wrap="square">
            <a:spAutoFit/>
          </a:bodyPr>
          <a:lstStyle/>
          <a:p>
            <a:pPr>
              <a:lnSpc>
                <a:spcPct val="115000"/>
              </a:lnSpc>
              <a:spcAft>
                <a:spcPts val="1000"/>
              </a:spcAft>
              <a:tabLst>
                <a:tab pos="2397125" algn="l"/>
              </a:tabLst>
            </a:pPr>
            <a:r>
              <a:rPr lang="he-IL" sz="1000" cap="small" dirty="0">
                <a:latin typeface="Calibri" panose="020F0502020204030204" pitchFamily="34" charset="0"/>
                <a:ea typeface="Calibri" panose="020F0502020204030204" pitchFamily="34" charset="0"/>
              </a:rPr>
              <a:t>סרטון: </a:t>
            </a:r>
            <a:r>
              <a:rPr lang="en-US" sz="1000" u="sng" dirty="0" smtClean="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3"/>
              </a:rPr>
              <a:t>https://www.youtube.com/watch?v=UZ5UGnU7oOI</a:t>
            </a:r>
            <a:r>
              <a:rPr lang="en-US" sz="1000" dirty="0" smtClean="0">
                <a:solidFill>
                  <a:srgbClr val="222222"/>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le 1"/>
          <p:cNvSpPr>
            <a:spLocks noGrp="1"/>
          </p:cNvSpPr>
          <p:nvPr>
            <p:ph type="title"/>
          </p:nvPr>
        </p:nvSpPr>
        <p:spPr>
          <a:xfrm>
            <a:off x="439947" y="772376"/>
            <a:ext cx="8281359" cy="511062"/>
          </a:xfrm>
        </p:spPr>
        <p:txBody>
          <a:bodyPr>
            <a:normAutofit/>
          </a:bodyPr>
          <a:lstStyle/>
          <a:p>
            <a:r>
              <a:rPr lang="he-IL" b="1" cap="small" dirty="0" smtClean="0"/>
              <a:t>הקדמה-</a:t>
            </a:r>
            <a:r>
              <a:rPr lang="he-IL" sz="1800" cap="small" dirty="0" smtClean="0"/>
              <a:t>האור כגל</a:t>
            </a:r>
            <a:endParaRPr lang="he-IL" sz="1800" dirty="0"/>
          </a:p>
        </p:txBody>
      </p:sp>
      <p:pic>
        <p:nvPicPr>
          <p:cNvPr id="6" name="UZ5UGnU7oOI?rel=0"/>
          <p:cNvPicPr>
            <a:picLocks noRot="1" noChangeAspect="1"/>
          </p:cNvPicPr>
          <p:nvPr>
            <a:videoFile r:link="rId1"/>
          </p:nvPr>
        </p:nvPicPr>
        <p:blipFill>
          <a:blip r:embed="rId4"/>
          <a:stretch>
            <a:fillRect/>
          </a:stretch>
        </p:blipFill>
        <p:spPr>
          <a:xfrm>
            <a:off x="439738" y="1698171"/>
            <a:ext cx="8293880" cy="4665307"/>
          </a:xfrm>
          <a:prstGeom prst="rect">
            <a:avLst/>
          </a:prstGeom>
        </p:spPr>
      </p:pic>
    </p:spTree>
    <p:extLst>
      <p:ext uri="{BB962C8B-B14F-4D97-AF65-F5344CB8AC3E}">
        <p14:creationId xmlns:p14="http://schemas.microsoft.com/office/powerpoint/2010/main" val="358432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2700" b="1" cap="small" dirty="0" smtClean="0"/>
              <a:t>הקדמה</a:t>
            </a:r>
            <a:r>
              <a:rPr lang="he-IL" b="1" cap="small" dirty="0" smtClean="0"/>
              <a:t> -</a:t>
            </a:r>
            <a:r>
              <a:rPr lang="he-IL" sz="2000" cap="small" dirty="0" smtClean="0"/>
              <a:t>ספקטרום </a:t>
            </a:r>
            <a:r>
              <a:rPr lang="he-IL" sz="2000" cap="small" dirty="0"/>
              <a:t>האור </a:t>
            </a:r>
            <a:r>
              <a:rPr lang="he-IL" sz="2000" cap="small" dirty="0" smtClean="0"/>
              <a:t>הנראה</a:t>
            </a:r>
            <a:endParaRPr lang="he-IL"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39738" y="902349"/>
            <a:ext cx="2970509" cy="5561848"/>
          </a:xfrm>
          <a:prstGeom prst="rect">
            <a:avLst/>
          </a:prstGeom>
        </p:spPr>
      </p:pic>
      <p:sp>
        <p:nvSpPr>
          <p:cNvPr id="5" name="Rectangle 4"/>
          <p:cNvSpPr/>
          <p:nvPr/>
        </p:nvSpPr>
        <p:spPr>
          <a:xfrm>
            <a:off x="4147704" y="1373447"/>
            <a:ext cx="4596246" cy="1477328"/>
          </a:xfrm>
          <a:prstGeom prst="rect">
            <a:avLst/>
          </a:prstGeom>
        </p:spPr>
        <p:txBody>
          <a:bodyPr wrap="square">
            <a:spAutoFit/>
          </a:bodyPr>
          <a:lstStyle/>
          <a:p>
            <a:r>
              <a:rPr lang="he-IL" dirty="0">
                <a:ea typeface="Calibri" panose="020F0502020204030204" pitchFamily="34" charset="0"/>
              </a:rPr>
              <a:t>את מרבית אורכי הגלים המוח בכלל לא קולט</a:t>
            </a:r>
            <a:r>
              <a:rPr lang="he-IL" dirty="0" smtClean="0">
                <a:ea typeface="Calibri" panose="020F0502020204030204" pitchFamily="34" charset="0"/>
              </a:rPr>
              <a:t>.</a:t>
            </a:r>
          </a:p>
          <a:p>
            <a:endParaRPr lang="he-IL" dirty="0">
              <a:ea typeface="Calibri" panose="020F0502020204030204" pitchFamily="34" charset="0"/>
            </a:endParaRPr>
          </a:p>
          <a:p>
            <a:r>
              <a:rPr lang="he-IL" dirty="0"/>
              <a:t>העין האנושית מגיבה רק לתחום צר מאוד של אורכי גל, </a:t>
            </a:r>
            <a:endParaRPr lang="he-IL" dirty="0" smtClean="0"/>
          </a:p>
          <a:p>
            <a:r>
              <a:rPr lang="he-IL" dirty="0" smtClean="0"/>
              <a:t>בין </a:t>
            </a:r>
            <a:r>
              <a:rPr lang="he-IL" dirty="0"/>
              <a:t>380 נ"מ עד 780 נ"מ.</a:t>
            </a:r>
            <a:r>
              <a:rPr lang="he-IL" dirty="0" smtClean="0">
                <a:ea typeface="Calibri" panose="020F0502020204030204" pitchFamily="34" charset="0"/>
              </a:rPr>
              <a:t> </a:t>
            </a:r>
          </a:p>
        </p:txBody>
      </p:sp>
      <p:pic>
        <p:nvPicPr>
          <p:cNvPr id="6" name="תמונה 5" descr="P:\תיקיות אישיות\יאיר\מדעי המוח\הפקה ועיצוב\תבנית מסמכי וורד\אייקונים\אייקונים סופיים\אייקון מדעי המוח ג4_נקודה למחשבה דיו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950" y="3087414"/>
            <a:ext cx="828000" cy="828000"/>
          </a:xfrm>
          <a:prstGeom prst="rect">
            <a:avLst/>
          </a:prstGeom>
          <a:noFill/>
          <a:ln>
            <a:noFill/>
          </a:ln>
        </p:spPr>
      </p:pic>
      <p:sp>
        <p:nvSpPr>
          <p:cNvPr id="4" name="מלבן 3"/>
          <p:cNvSpPr/>
          <p:nvPr/>
        </p:nvSpPr>
        <p:spPr>
          <a:xfrm>
            <a:off x="3772827" y="3029201"/>
            <a:ext cx="4143123" cy="923330"/>
          </a:xfrm>
          <a:prstGeom prst="rect">
            <a:avLst/>
          </a:prstGeom>
        </p:spPr>
        <p:txBody>
          <a:bodyPr wrap="square">
            <a:spAutoFit/>
          </a:bodyPr>
          <a:lstStyle/>
          <a:p>
            <a:r>
              <a:rPr lang="he-IL" dirty="0"/>
              <a:t>אילו מכשירים סביבנו פולטים קרינה? </a:t>
            </a:r>
          </a:p>
          <a:p>
            <a:r>
              <a:rPr lang="he-IL" dirty="0"/>
              <a:t>האם גלי הקרינה שהם פולטים ארוכים או קצרים מהגלים בספקטרום האור הנראה?</a:t>
            </a:r>
            <a:endParaRPr lang="en-US" dirty="0"/>
          </a:p>
        </p:txBody>
      </p:sp>
    </p:spTree>
    <p:extLst>
      <p:ext uri="{BB962C8B-B14F-4D97-AF65-F5344CB8AC3E}">
        <p14:creationId xmlns:p14="http://schemas.microsoft.com/office/powerpoint/2010/main" val="2374171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7704" y="1225689"/>
            <a:ext cx="4596246" cy="1754326"/>
          </a:xfrm>
          <a:prstGeom prst="rect">
            <a:avLst/>
          </a:prstGeom>
        </p:spPr>
        <p:txBody>
          <a:bodyPr wrap="square">
            <a:spAutoFit/>
          </a:bodyPr>
          <a:lstStyle/>
          <a:p>
            <a:r>
              <a:rPr lang="he-IL" dirty="0">
                <a:ea typeface="Calibri" panose="020F0502020204030204" pitchFamily="34" charset="0"/>
              </a:rPr>
              <a:t>את מרבית אורכי הגלים המוח בכלל לא קולט</a:t>
            </a:r>
            <a:r>
              <a:rPr lang="he-IL" dirty="0" smtClean="0">
                <a:ea typeface="Calibri" panose="020F0502020204030204" pitchFamily="34" charset="0"/>
              </a:rPr>
              <a:t>.</a:t>
            </a:r>
          </a:p>
          <a:p>
            <a:endParaRPr lang="he-IL" dirty="0">
              <a:ea typeface="Calibri" panose="020F0502020204030204" pitchFamily="34" charset="0"/>
            </a:endParaRPr>
          </a:p>
          <a:p>
            <a:r>
              <a:rPr lang="he-IL" dirty="0"/>
              <a:t>העין האנושית מגיבה רק לתחום צר מאוד של אורכי גל, </a:t>
            </a:r>
            <a:endParaRPr lang="he-IL" dirty="0" smtClean="0"/>
          </a:p>
          <a:p>
            <a:r>
              <a:rPr lang="he-IL" dirty="0" smtClean="0"/>
              <a:t>בין </a:t>
            </a:r>
            <a:r>
              <a:rPr lang="he-IL" dirty="0"/>
              <a:t>380 נ"מ עד 780 נ"מ.</a:t>
            </a:r>
            <a:r>
              <a:rPr lang="he-IL" dirty="0" smtClean="0">
                <a:ea typeface="Calibri" panose="020F0502020204030204" pitchFamily="34" charset="0"/>
              </a:rPr>
              <a:t> </a:t>
            </a:r>
          </a:p>
          <a:p>
            <a:endParaRPr lang="he-IL" dirty="0" smtClean="0"/>
          </a:p>
        </p:txBody>
      </p:sp>
      <p:sp>
        <p:nvSpPr>
          <p:cNvPr id="6" name="Title 1"/>
          <p:cNvSpPr>
            <a:spLocks noGrp="1"/>
          </p:cNvSpPr>
          <p:nvPr>
            <p:ph type="title"/>
          </p:nvPr>
        </p:nvSpPr>
        <p:spPr>
          <a:xfrm>
            <a:off x="439947" y="772376"/>
            <a:ext cx="8281359" cy="511062"/>
          </a:xfrm>
        </p:spPr>
        <p:txBody>
          <a:bodyPr>
            <a:normAutofit/>
          </a:bodyPr>
          <a:lstStyle/>
          <a:p>
            <a:r>
              <a:rPr lang="he-IL" sz="2700" b="1" cap="small" dirty="0" smtClean="0"/>
              <a:t>הקדמה</a:t>
            </a:r>
            <a:r>
              <a:rPr lang="he-IL" b="1" cap="small" dirty="0" smtClean="0"/>
              <a:t> -</a:t>
            </a:r>
            <a:r>
              <a:rPr lang="he-IL" sz="2000" cap="small" dirty="0" smtClean="0"/>
              <a:t>ספקטרום </a:t>
            </a:r>
            <a:r>
              <a:rPr lang="he-IL" sz="2000" cap="small" dirty="0"/>
              <a:t>האור </a:t>
            </a:r>
            <a:r>
              <a:rPr lang="he-IL" sz="2000" cap="small" dirty="0" smtClean="0"/>
              <a:t>הנראה</a:t>
            </a:r>
            <a:endParaRPr lang="he-IL" sz="2000" dirty="0"/>
          </a:p>
        </p:txBody>
      </p:sp>
      <p:pic>
        <p:nvPicPr>
          <p:cNvPr id="7" name="Picture 2"/>
          <p:cNvPicPr/>
          <p:nvPr/>
        </p:nvPicPr>
        <p:blipFill>
          <a:blip r:embed="rId2" cstate="print">
            <a:extLst>
              <a:ext uri="{28A0092B-C50C-407E-A947-70E740481C1C}">
                <a14:useLocalDpi xmlns:a14="http://schemas.microsoft.com/office/drawing/2010/main" val="0"/>
              </a:ext>
            </a:extLst>
          </a:blip>
          <a:stretch>
            <a:fillRect/>
          </a:stretch>
        </p:blipFill>
        <p:spPr>
          <a:xfrm>
            <a:off x="439738" y="902349"/>
            <a:ext cx="2970509" cy="5561848"/>
          </a:xfrm>
          <a:prstGeom prst="rect">
            <a:avLst/>
          </a:prstGeom>
        </p:spPr>
      </p:pic>
      <p:sp>
        <p:nvSpPr>
          <p:cNvPr id="8" name="מלבן 7"/>
          <p:cNvSpPr/>
          <p:nvPr/>
        </p:nvSpPr>
        <p:spPr>
          <a:xfrm>
            <a:off x="3651860" y="2733326"/>
            <a:ext cx="4259333" cy="2585323"/>
          </a:xfrm>
          <a:prstGeom prst="rect">
            <a:avLst/>
          </a:prstGeom>
        </p:spPr>
        <p:txBody>
          <a:bodyPr wrap="square">
            <a:spAutoFit/>
          </a:bodyPr>
          <a:lstStyle/>
          <a:p>
            <a:r>
              <a:rPr lang="he-IL" dirty="0" smtClean="0"/>
              <a:t>מכשירים </a:t>
            </a:r>
            <a:r>
              <a:rPr lang="he-IL" dirty="0"/>
              <a:t>יכולים "לראות" קרינה מחוץ לטווח האור הנראה: הפעילו את המצלמה במכשיר הסלולרי החכם שלכם. כעת קחו שלט (של מזגן / טלוויזיה / מכשיר אחר). מקמו את השלט מאחורי עדשת המצלמה כשהוא מופנה אליה ולחצו על אחד המקשים בו. האם הבחנתם בנקודת אור שנדלקת? האם אתם מבחינים בה במבט ישיר בשלט, ללא המצלמה?</a:t>
            </a:r>
            <a:endParaRPr lang="en-US" dirty="0"/>
          </a:p>
          <a:p>
            <a:endParaRPr lang="he-IL" dirty="0"/>
          </a:p>
        </p:txBody>
      </p:sp>
      <p:sp>
        <p:nvSpPr>
          <p:cNvPr id="9" name="מלבן 8"/>
          <p:cNvSpPr/>
          <p:nvPr/>
        </p:nvSpPr>
        <p:spPr>
          <a:xfrm>
            <a:off x="3339193" y="5337511"/>
            <a:ext cx="4572000" cy="646331"/>
          </a:xfrm>
          <a:prstGeom prst="rect">
            <a:avLst/>
          </a:prstGeom>
        </p:spPr>
        <p:txBody>
          <a:bodyPr>
            <a:spAutoFit/>
          </a:bodyPr>
          <a:lstStyle/>
          <a:p>
            <a:r>
              <a:rPr lang="he-IL" b="1" dirty="0" smtClean="0"/>
              <a:t>חידה</a:t>
            </a:r>
            <a:r>
              <a:rPr lang="he-IL" b="1" dirty="0"/>
              <a:t>:</a:t>
            </a:r>
            <a:r>
              <a:rPr lang="he-IL" dirty="0"/>
              <a:t> למה כדאי לבסס את פעולתו של שלט על אור באורך גל שמחוץ לספקטרום האור הנראה?</a:t>
            </a:r>
            <a:endParaRPr lang="en-US" dirty="0"/>
          </a:p>
        </p:txBody>
      </p:sp>
      <p:pic>
        <p:nvPicPr>
          <p:cNvPr id="10" name="תמונה 9" descr="P:\תיקיות אישיות\יאיר\מדעי המוח\הפקה ועיצוב\תבנית מסמכי וורד\אייקונים\אייקונים סופיים\אייקון מדעי המוח ג4_עצירה להתנסות.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950" y="2855273"/>
            <a:ext cx="828000" cy="828000"/>
          </a:xfrm>
          <a:prstGeom prst="rect">
            <a:avLst/>
          </a:prstGeom>
          <a:noFill/>
          <a:ln>
            <a:noFill/>
          </a:ln>
        </p:spPr>
      </p:pic>
      <p:pic>
        <p:nvPicPr>
          <p:cNvPr id="11" name="תמונה 10" descr="P:\תיקיות אישיות\יאיר\מדעי המוח\הפקה ועיצוב\תבנית מסמכי וורד\אייקונים\אייקונים סופיים\אייקון מדעי המוח ג4_נקודה למחשבה דיון.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950" y="5268743"/>
            <a:ext cx="828000" cy="828000"/>
          </a:xfrm>
          <a:prstGeom prst="rect">
            <a:avLst/>
          </a:prstGeom>
          <a:noFill/>
          <a:ln>
            <a:noFill/>
          </a:ln>
        </p:spPr>
      </p:pic>
    </p:spTree>
    <p:extLst>
      <p:ext uri="{BB962C8B-B14F-4D97-AF65-F5344CB8AC3E}">
        <p14:creationId xmlns:p14="http://schemas.microsoft.com/office/powerpoint/2010/main" val="111859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2700" b="1" cap="small" dirty="0" smtClean="0"/>
              <a:t>הקדמה</a:t>
            </a:r>
            <a:r>
              <a:rPr lang="he-IL" b="1" cap="small" dirty="0" smtClean="0"/>
              <a:t> - </a:t>
            </a:r>
            <a:r>
              <a:rPr lang="he-IL" sz="2000" dirty="0" smtClean="0"/>
              <a:t>אור לבן</a:t>
            </a:r>
            <a:endParaRPr lang="he-IL" sz="2000" dirty="0"/>
          </a:p>
        </p:txBody>
      </p:sp>
      <p:sp>
        <p:nvSpPr>
          <p:cNvPr id="3" name="Rectangle 2"/>
          <p:cNvSpPr/>
          <p:nvPr/>
        </p:nvSpPr>
        <p:spPr>
          <a:xfrm>
            <a:off x="926432" y="1297500"/>
            <a:ext cx="7808495" cy="369332"/>
          </a:xfrm>
          <a:prstGeom prst="rect">
            <a:avLst/>
          </a:prstGeom>
        </p:spPr>
        <p:txBody>
          <a:bodyPr wrap="square">
            <a:spAutoFit/>
          </a:bodyPr>
          <a:lstStyle/>
          <a:p>
            <a:r>
              <a:rPr lang="he-IL" dirty="0">
                <a:ea typeface="Calibri" panose="020F0502020204030204" pitchFamily="34" charset="0"/>
              </a:rPr>
              <a:t>אור לבן מורכב </a:t>
            </a:r>
            <a:r>
              <a:rPr lang="he-IL" dirty="0" smtClean="0">
                <a:ea typeface="Calibri" panose="020F0502020204030204" pitchFamily="34" charset="0"/>
              </a:rPr>
              <a:t>מאלומת </a:t>
            </a:r>
            <a:r>
              <a:rPr lang="he-IL" dirty="0">
                <a:ea typeface="Calibri" panose="020F0502020204030204" pitchFamily="34" charset="0"/>
              </a:rPr>
              <a:t>אור שמכילה גלים בכל האורכים בטווח האור הנראה</a:t>
            </a:r>
            <a:r>
              <a:rPr lang="he-IL" dirty="0" smtClean="0">
                <a:ea typeface="Calibri" panose="020F0502020204030204" pitchFamily="34" charset="0"/>
              </a:rPr>
              <a:t>.</a:t>
            </a:r>
          </a:p>
        </p:txBody>
      </p:sp>
      <p:pic>
        <p:nvPicPr>
          <p:cNvPr id="6" name="Picture 2" descr="https://upload.wikimedia.org/wikipedia/commons/f/f5/Light_dispersion_conceptual_wav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4415" y="1773726"/>
            <a:ext cx="5857966" cy="394714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439738" y="5847086"/>
            <a:ext cx="8295189" cy="646331"/>
          </a:xfrm>
          <a:prstGeom prst="rect">
            <a:avLst/>
          </a:prstGeom>
        </p:spPr>
        <p:txBody>
          <a:bodyPr wrap="square">
            <a:spAutoFit/>
          </a:bodyPr>
          <a:lstStyle/>
          <a:p>
            <a:r>
              <a:rPr lang="he-IL" dirty="0">
                <a:ea typeface="Calibri" panose="020F0502020204030204" pitchFamily="34" charset="0"/>
              </a:rPr>
              <a:t>ניתן לפרק אותו לאור בצבעים שונים, וכן </a:t>
            </a:r>
            <a:r>
              <a:rPr lang="he-IL" dirty="0" err="1">
                <a:ea typeface="Calibri" panose="020F0502020204030204" pitchFamily="34" charset="0"/>
              </a:rPr>
              <a:t>לברכיב</a:t>
            </a:r>
            <a:r>
              <a:rPr lang="he-IL" dirty="0">
                <a:ea typeface="Calibri" panose="020F0502020204030204" pitchFamily="34" charset="0"/>
              </a:rPr>
              <a:t> אותו בחזרה בעזרת מרכוז קרני אור בצבעים שונים – בעזרת </a:t>
            </a:r>
            <a:r>
              <a:rPr lang="he-IL" b="1" dirty="0">
                <a:ea typeface="Calibri" panose="020F0502020204030204" pitchFamily="34" charset="0"/>
              </a:rPr>
              <a:t>מנסרה</a:t>
            </a:r>
            <a:r>
              <a:rPr lang="he-IL" dirty="0">
                <a:ea typeface="Calibri" panose="020F0502020204030204" pitchFamily="34" charset="0"/>
              </a:rPr>
              <a:t>. </a:t>
            </a:r>
            <a:endParaRPr lang="he-IL" dirty="0"/>
          </a:p>
        </p:txBody>
      </p:sp>
    </p:spTree>
    <p:extLst>
      <p:ext uri="{BB962C8B-B14F-4D97-AF65-F5344CB8AC3E}">
        <p14:creationId xmlns:p14="http://schemas.microsoft.com/office/powerpoint/2010/main" val="392271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919163"/>
            <a:ext cx="8281359" cy="511062"/>
          </a:xfrm>
        </p:spPr>
        <p:txBody>
          <a:bodyPr>
            <a:noAutofit/>
          </a:bodyPr>
          <a:lstStyle/>
          <a:p>
            <a:r>
              <a:rPr lang="he-IL" cap="small" dirty="0" smtClean="0"/>
              <a:t>כיצד </a:t>
            </a:r>
            <a:r>
              <a:rPr lang="he-IL" cap="small" dirty="0"/>
              <a:t>נוצרת תפיסה של צבעים</a:t>
            </a:r>
            <a:r>
              <a:rPr lang="he-IL" cap="small" dirty="0" smtClean="0"/>
              <a:t>?</a:t>
            </a:r>
            <a:br>
              <a:rPr lang="he-IL" cap="small" dirty="0" smtClean="0"/>
            </a:br>
            <a:r>
              <a:rPr lang="he-IL" sz="1800" b="1" i="1" dirty="0" smtClean="0"/>
              <a:t>התיאוריה </a:t>
            </a:r>
            <a:r>
              <a:rPr lang="he-IL" sz="1800" b="1" i="1" dirty="0"/>
              <a:t>הטריכרומטית </a:t>
            </a:r>
            <a:r>
              <a:rPr lang="he-IL" sz="1800" b="1" i="1" dirty="0" smtClean="0"/>
              <a:t> </a:t>
            </a:r>
            <a:r>
              <a:rPr lang="he-IL" sz="1800" dirty="0" smtClean="0">
                <a:ea typeface="Calibri" panose="020F0502020204030204" pitchFamily="34" charset="0"/>
              </a:rPr>
              <a:t>תיאוריית שלושת-הצבעים</a:t>
            </a:r>
            <a:endParaRPr lang="en-US" sz="1800" b="1" dirty="0"/>
          </a:p>
        </p:txBody>
      </p:sp>
      <p:sp>
        <p:nvSpPr>
          <p:cNvPr id="4" name="Rectangle 3"/>
          <p:cNvSpPr/>
          <p:nvPr/>
        </p:nvSpPr>
        <p:spPr>
          <a:xfrm>
            <a:off x="363894" y="1627179"/>
            <a:ext cx="8380056" cy="923330"/>
          </a:xfrm>
          <a:prstGeom prst="rect">
            <a:avLst/>
          </a:prstGeom>
        </p:spPr>
        <p:txBody>
          <a:bodyPr wrap="square">
            <a:spAutoFit/>
          </a:bodyPr>
          <a:lstStyle/>
          <a:p>
            <a:r>
              <a:rPr lang="he-IL" dirty="0">
                <a:ea typeface="Calibri" panose="020F0502020204030204" pitchFamily="34" charset="0"/>
              </a:rPr>
              <a:t>העין מכילה גלאי צבע מ-3 סוגים, שכל אחד מהם מזהה רק צבע אחד: כחול, אדום או ירוק</a:t>
            </a:r>
            <a:r>
              <a:rPr lang="he-IL" dirty="0" smtClean="0">
                <a:ea typeface="Calibri" panose="020F0502020204030204" pitchFamily="34" charset="0"/>
              </a:rPr>
              <a:t>.</a:t>
            </a:r>
          </a:p>
          <a:p>
            <a:r>
              <a:rPr lang="he-IL" dirty="0" smtClean="0"/>
              <a:t>גלאי הצבע הם </a:t>
            </a:r>
            <a:r>
              <a:rPr lang="he-IL" dirty="0"/>
              <a:t>סוג מסוים של קולטני האור ברשתית, הקרויים </a:t>
            </a:r>
            <a:r>
              <a:rPr lang="he-IL" b="1" dirty="0"/>
              <a:t>מדוכים</a:t>
            </a:r>
            <a:r>
              <a:rPr lang="he-IL" dirty="0"/>
              <a:t>. </a:t>
            </a:r>
            <a:r>
              <a:rPr lang="he-IL" dirty="0" smtClean="0">
                <a:ea typeface="Calibri" panose="020F0502020204030204" pitchFamily="34" charset="0"/>
              </a:rPr>
              <a:t> </a:t>
            </a:r>
          </a:p>
          <a:p>
            <a:r>
              <a:rPr lang="he-IL" dirty="0" smtClean="0"/>
              <a:t>כל מדוך רגיש לגלי אור בטווח אורכים </a:t>
            </a:r>
            <a:r>
              <a:rPr lang="he-IL" dirty="0" err="1" smtClean="0"/>
              <a:t>מסויים</a:t>
            </a:r>
            <a:r>
              <a:rPr lang="he-IL" dirty="0" smtClean="0"/>
              <a:t>, כך שהוא קולט צבע אחד.</a:t>
            </a:r>
            <a:endParaRPr lang="he-IL" dirty="0"/>
          </a:p>
        </p:txBody>
      </p:sp>
      <p:pic>
        <p:nvPicPr>
          <p:cNvPr id="6" name="Picture 2" descr="קובץ:Cone-fundamentals-with-srgb-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378" y="2867877"/>
            <a:ext cx="3915088" cy="338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144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p:cNvSpPr/>
          <p:nvPr/>
        </p:nvSpPr>
        <p:spPr>
          <a:xfrm>
            <a:off x="-139959" y="2407298"/>
            <a:ext cx="9349273" cy="4033741"/>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itle 1"/>
          <p:cNvSpPr>
            <a:spLocks noGrp="1"/>
          </p:cNvSpPr>
          <p:nvPr>
            <p:ph type="title"/>
          </p:nvPr>
        </p:nvSpPr>
        <p:spPr>
          <a:xfrm>
            <a:off x="439738" y="919163"/>
            <a:ext cx="8281359" cy="511062"/>
          </a:xfrm>
        </p:spPr>
        <p:txBody>
          <a:bodyPr>
            <a:noAutofit/>
          </a:bodyPr>
          <a:lstStyle/>
          <a:p>
            <a:r>
              <a:rPr lang="he-IL" cap="small" dirty="0" smtClean="0"/>
              <a:t>כיצד </a:t>
            </a:r>
            <a:r>
              <a:rPr lang="he-IL" cap="small" dirty="0"/>
              <a:t>נוצרת תפיסה של צבעים</a:t>
            </a:r>
            <a:r>
              <a:rPr lang="he-IL" cap="small" dirty="0" smtClean="0"/>
              <a:t>?</a:t>
            </a:r>
            <a:br>
              <a:rPr lang="he-IL" cap="small" dirty="0" smtClean="0"/>
            </a:br>
            <a:r>
              <a:rPr lang="he-IL" sz="1800" b="1" i="1" dirty="0" smtClean="0"/>
              <a:t>התיאוריה </a:t>
            </a:r>
            <a:r>
              <a:rPr lang="he-IL" sz="1800" b="1" i="1" dirty="0"/>
              <a:t>הטריכרומטית </a:t>
            </a:r>
            <a:r>
              <a:rPr lang="he-IL" sz="1800" b="1" i="1" dirty="0" smtClean="0"/>
              <a:t> </a:t>
            </a:r>
            <a:r>
              <a:rPr lang="he-IL" sz="1800" dirty="0" smtClean="0">
                <a:ea typeface="Calibri" panose="020F0502020204030204" pitchFamily="34" charset="0"/>
              </a:rPr>
              <a:t>תיאוריית שלושת-הצבעים</a:t>
            </a:r>
            <a:endParaRPr lang="en-US" sz="1800" b="1" dirty="0"/>
          </a:p>
        </p:txBody>
      </p:sp>
      <p:sp>
        <p:nvSpPr>
          <p:cNvPr id="8" name="מלבן 7"/>
          <p:cNvSpPr/>
          <p:nvPr/>
        </p:nvSpPr>
        <p:spPr>
          <a:xfrm>
            <a:off x="439738" y="1617308"/>
            <a:ext cx="8304212" cy="646331"/>
          </a:xfrm>
          <a:prstGeom prst="rect">
            <a:avLst/>
          </a:prstGeom>
        </p:spPr>
        <p:txBody>
          <a:bodyPr wrap="square">
            <a:spAutoFit/>
          </a:bodyPr>
          <a:lstStyle/>
          <a:p>
            <a:r>
              <a:rPr lang="he-IL" b="1" dirty="0"/>
              <a:t>שאלה</a:t>
            </a:r>
            <a:r>
              <a:rPr lang="he-IL" dirty="0"/>
              <a:t>: אם יש לנו קולטנים ל-3 צבעים (אדום, ירוק וכחול), כיצד אנו תופסים את יתר הצבעים?</a:t>
            </a:r>
            <a:endParaRPr lang="en-US" dirty="0"/>
          </a:p>
          <a:p>
            <a:r>
              <a:rPr lang="he-IL" dirty="0"/>
              <a:t>סרטון: איך רואים צבע? </a:t>
            </a:r>
            <a:r>
              <a:rPr lang="en-US" sz="1000" u="sng" dirty="0">
                <a:hlinkClick r:id="rId3"/>
              </a:rPr>
              <a:t>http://</a:t>
            </a:r>
            <a:r>
              <a:rPr lang="en-US" sz="1000" u="sng" dirty="0" smtClean="0">
                <a:hlinkClick r:id="rId3"/>
              </a:rPr>
              <a:t>ed.ted.com/lessons/how-we-see-color-colm-kelleher</a:t>
            </a:r>
            <a:endParaRPr lang="he-IL" sz="1000" u="sng" dirty="0"/>
          </a:p>
        </p:txBody>
      </p:sp>
      <p:pic>
        <p:nvPicPr>
          <p:cNvPr id="9" name="l8_fZPHasdo?rel=0"/>
          <p:cNvPicPr>
            <a:picLocks noRot="1" noChangeAspect="1"/>
          </p:cNvPicPr>
          <p:nvPr>
            <a:videoFile r:link="rId1"/>
          </p:nvPr>
        </p:nvPicPr>
        <p:blipFill>
          <a:blip r:embed="rId4"/>
          <a:stretch>
            <a:fillRect/>
          </a:stretch>
        </p:blipFill>
        <p:spPr>
          <a:xfrm>
            <a:off x="986453" y="2407298"/>
            <a:ext cx="7171095" cy="4033741"/>
          </a:xfrm>
          <a:prstGeom prst="rect">
            <a:avLst/>
          </a:prstGeom>
        </p:spPr>
      </p:pic>
    </p:spTree>
    <p:extLst>
      <p:ext uri="{BB962C8B-B14F-4D97-AF65-F5344CB8AC3E}">
        <p14:creationId xmlns:p14="http://schemas.microsoft.com/office/powerpoint/2010/main" val="44093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p:nvPr/>
        </p:nvPicPr>
        <p:blipFill>
          <a:blip r:embed="rId2"/>
          <a:stretch>
            <a:fillRect/>
          </a:stretch>
        </p:blipFill>
        <p:spPr>
          <a:xfrm>
            <a:off x="1879270" y="3209420"/>
            <a:ext cx="5855808" cy="2109029"/>
          </a:xfrm>
          <a:prstGeom prst="rect">
            <a:avLst/>
          </a:prstGeom>
        </p:spPr>
      </p:pic>
      <p:sp>
        <p:nvSpPr>
          <p:cNvPr id="4" name="מלבן 3"/>
          <p:cNvSpPr/>
          <p:nvPr/>
        </p:nvSpPr>
        <p:spPr>
          <a:xfrm>
            <a:off x="439738" y="1697067"/>
            <a:ext cx="8304212" cy="1200329"/>
          </a:xfrm>
          <a:prstGeom prst="rect">
            <a:avLst/>
          </a:prstGeom>
        </p:spPr>
        <p:txBody>
          <a:bodyPr wrap="square">
            <a:spAutoFit/>
          </a:bodyPr>
          <a:lstStyle/>
          <a:p>
            <a:r>
              <a:rPr lang="he-IL" b="1" dirty="0" smtClean="0"/>
              <a:t>תשובה: כיצד אנו רואים, למשל, צהוב:</a:t>
            </a:r>
            <a:endParaRPr lang="en-US" dirty="0"/>
          </a:p>
          <a:p>
            <a:r>
              <a:rPr lang="he-IL" dirty="0"/>
              <a:t>תפיסה של צבע צהוב יכולה להתקבל ב-2 דרכים:</a:t>
            </a:r>
            <a:endParaRPr lang="en-US" dirty="0"/>
          </a:p>
          <a:p>
            <a:pPr marL="342900" lvl="0" indent="-342900">
              <a:buFont typeface="+mj-lt"/>
              <a:buAutoNum type="arabicPeriod"/>
            </a:pPr>
            <a:r>
              <a:rPr lang="he-IL" dirty="0" smtClean="0"/>
              <a:t>אם </a:t>
            </a:r>
            <a:r>
              <a:rPr lang="he-IL" dirty="0"/>
              <a:t>יגיעו לעינינו קרני אור באורך גל אופייני לצבע צהוב (בסביבות 580 נ"מ).</a:t>
            </a:r>
            <a:endParaRPr lang="en-US" dirty="0"/>
          </a:p>
          <a:p>
            <a:pPr marL="342900" lvl="0" indent="-342900">
              <a:buFont typeface="+mj-lt"/>
              <a:buAutoNum type="arabicPeriod"/>
            </a:pPr>
            <a:r>
              <a:rPr lang="he-IL" dirty="0" smtClean="0"/>
              <a:t>אם </a:t>
            </a:r>
            <a:r>
              <a:rPr lang="he-IL" dirty="0"/>
              <a:t>יגיעו לעינינו בבת אחת קרני אור ירוקות ואדומות (ביחסי עוצמה מסויימים ביניהן</a:t>
            </a:r>
            <a:r>
              <a:rPr lang="he-IL" dirty="0" smtClean="0"/>
              <a:t>).</a:t>
            </a:r>
            <a:endParaRPr lang="en-US" dirty="0"/>
          </a:p>
        </p:txBody>
      </p:sp>
      <p:sp>
        <p:nvSpPr>
          <p:cNvPr id="6" name="Title 1"/>
          <p:cNvSpPr>
            <a:spLocks noGrp="1"/>
          </p:cNvSpPr>
          <p:nvPr>
            <p:ph type="title"/>
          </p:nvPr>
        </p:nvSpPr>
        <p:spPr>
          <a:xfrm>
            <a:off x="439738" y="919163"/>
            <a:ext cx="8281359" cy="511062"/>
          </a:xfrm>
        </p:spPr>
        <p:txBody>
          <a:bodyPr>
            <a:noAutofit/>
          </a:bodyPr>
          <a:lstStyle/>
          <a:p>
            <a:r>
              <a:rPr lang="he-IL" cap="small" dirty="0" smtClean="0"/>
              <a:t>כיצד </a:t>
            </a:r>
            <a:r>
              <a:rPr lang="he-IL" cap="small" dirty="0"/>
              <a:t>נוצרת תפיסה של צבעים</a:t>
            </a:r>
            <a:r>
              <a:rPr lang="he-IL" cap="small" dirty="0" smtClean="0"/>
              <a:t>?</a:t>
            </a:r>
            <a:br>
              <a:rPr lang="he-IL" cap="small" dirty="0" smtClean="0"/>
            </a:br>
            <a:r>
              <a:rPr lang="he-IL" sz="1800" b="1" i="1" dirty="0" smtClean="0"/>
              <a:t>התיאוריה </a:t>
            </a:r>
            <a:r>
              <a:rPr lang="he-IL" sz="1800" b="1" i="1" dirty="0"/>
              <a:t>הטריכרומטית </a:t>
            </a:r>
            <a:r>
              <a:rPr lang="he-IL" sz="1800" b="1" i="1" dirty="0" smtClean="0"/>
              <a:t> </a:t>
            </a:r>
            <a:r>
              <a:rPr lang="he-IL" sz="1800" dirty="0" smtClean="0">
                <a:ea typeface="Calibri" panose="020F0502020204030204" pitchFamily="34" charset="0"/>
              </a:rPr>
              <a:t>תיאוריית שלושת-הצבעים</a:t>
            </a:r>
            <a:endParaRPr lang="en-US" sz="1800" b="1" dirty="0"/>
          </a:p>
        </p:txBody>
      </p:sp>
    </p:spTree>
    <p:extLst>
      <p:ext uri="{BB962C8B-B14F-4D97-AF65-F5344CB8AC3E}">
        <p14:creationId xmlns:p14="http://schemas.microsoft.com/office/powerpoint/2010/main" val="383098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2">
      <a:dk1>
        <a:srgbClr val="5B5B5B"/>
      </a:dk1>
      <a:lt1>
        <a:sysClr val="window" lastClr="FFFFFF"/>
      </a:lt1>
      <a:dk2>
        <a:srgbClr val="1F2549"/>
      </a:dk2>
      <a:lt2>
        <a:srgbClr val="E7E6E6"/>
      </a:lt2>
      <a:accent1>
        <a:srgbClr val="5B9BD5"/>
      </a:accent1>
      <a:accent2>
        <a:srgbClr val="EE5A1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1068</Words>
  <Application>Microsoft Office PowerPoint</Application>
  <PresentationFormat>‫הצגה על המסך (4:3)</PresentationFormat>
  <Paragraphs>96</Paragraphs>
  <Slides>29</Slides>
  <Notes>2</Notes>
  <HiddenSlides>0</HiddenSlides>
  <MMClips>2</MMClips>
  <ScaleCrop>false</ScaleCrop>
  <HeadingPairs>
    <vt:vector size="4" baseType="variant">
      <vt:variant>
        <vt:lpstr>ערכת נושא</vt:lpstr>
      </vt:variant>
      <vt:variant>
        <vt:i4>1</vt:i4>
      </vt:variant>
      <vt:variant>
        <vt:lpstr>כותרות שקופיות</vt:lpstr>
      </vt:variant>
      <vt:variant>
        <vt:i4>29</vt:i4>
      </vt:variant>
    </vt:vector>
  </HeadingPairs>
  <TitlesOfParts>
    <vt:vector size="30" baseType="lpstr">
      <vt:lpstr>Office Theme</vt:lpstr>
      <vt:lpstr>תפיסת צבע</vt:lpstr>
      <vt:lpstr>הקדמה-האור כגל</vt:lpstr>
      <vt:lpstr>הקדמה-האור כגל</vt:lpstr>
      <vt:lpstr>הקדמה -ספקטרום האור הנראה</vt:lpstr>
      <vt:lpstr>הקדמה -ספקטרום האור הנראה</vt:lpstr>
      <vt:lpstr>הקדמה - אור לבן</vt:lpstr>
      <vt:lpstr>כיצד נוצרת תפיסה של צבעים? התיאוריה הטריכרומטית  תיאוריית שלושת-הצבעים</vt:lpstr>
      <vt:lpstr>כיצד נוצרת תפיסה של צבעים? התיאוריה הטריכרומטית  תיאוריית שלושת-הצבעים</vt:lpstr>
      <vt:lpstr>כיצד נוצרת תפיסה של צבעים? התיאוריה הטריכרומטית  תיאוריית שלושת-הצבעים</vt:lpstr>
      <vt:lpstr>כיצד נוצרת תפיסה של צבעים? התיאוריה הטריכרומטית  תיאוריית שלושת-הצבעים</vt:lpstr>
      <vt:lpstr>כיצד נוצרת תפיסה של צבעים? התיאוריה הטריכרומטית  תיאוריית שלושת-הצבעים</vt:lpstr>
      <vt:lpstr>כיצד נוצרת תפיסה של צבעים? התיאוריה הטריכרומטית  תיאוריית שלושת-הצבעים</vt:lpstr>
      <vt:lpstr>איך בעלי חיים תופסים צבעים?</vt:lpstr>
      <vt:lpstr>עיוורון צבעים</vt:lpstr>
      <vt:lpstr>עיוורון צבעים</vt:lpstr>
      <vt:lpstr>מצגת של PowerPoint</vt:lpstr>
      <vt:lpstr>מצגת של PowerPoint</vt:lpstr>
      <vt:lpstr>מצגת של PowerPoint</vt:lpstr>
      <vt:lpstr>מצגת של PowerPoint</vt:lpstr>
      <vt:lpstr>מצגת של PowerPoint</vt:lpstr>
      <vt:lpstr>מצגת של PowerPoint</vt:lpstr>
      <vt:lpstr>עיוורון צבעים</vt:lpstr>
      <vt:lpstr>איזה צבע זה בכלל?! </vt:lpstr>
      <vt:lpstr>איזה צבע זה בכלל?! </vt:lpstr>
      <vt:lpstr>קביעות צבע</vt:lpstr>
      <vt:lpstr>קביעות צבע</vt:lpstr>
      <vt:lpstr>קביעות צבע – כיצד זה קורה?</vt:lpstr>
      <vt:lpstr>קביעות צבע – כיצד זה קורה?</vt:lpstr>
      <vt:lpstr>איך מסבירים מה זה "אדום" למי שאינו מסוגל לראות צבעים?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תפיסת צבע</dc:title>
  <dc:creator>s</dc:creator>
  <cp:lastModifiedBy>Yair Ben-Horin</cp:lastModifiedBy>
  <cp:revision>67</cp:revision>
  <dcterms:created xsi:type="dcterms:W3CDTF">2015-08-06T14:09:19Z</dcterms:created>
  <dcterms:modified xsi:type="dcterms:W3CDTF">2016-09-12T15:32:24Z</dcterms:modified>
</cp:coreProperties>
</file>