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5" r:id="rId7"/>
    <p:sldId id="266" r:id="rId8"/>
    <p:sldId id="261" r:id="rId9"/>
    <p:sldId id="262" r:id="rId10"/>
    <p:sldId id="263" r:id="rId11"/>
    <p:sldId id="264"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5B3EAD-7788-58C8-3201-2E677DCA7A1B}"/>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9C9BE4B-6283-1A78-8CBD-7E46BEAE24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9F3886EA-E819-D7DE-6CFF-C048A5C00549}"/>
              </a:ext>
            </a:extLst>
          </p:cNvPr>
          <p:cNvSpPr>
            <a:spLocks noGrp="1"/>
          </p:cNvSpPr>
          <p:nvPr>
            <p:ph type="dt" sz="half" idx="10"/>
          </p:nvPr>
        </p:nvSpPr>
        <p:spPr/>
        <p:txBody>
          <a:bodyPr/>
          <a:lstStyle/>
          <a:p>
            <a:fld id="{7AA7E6DB-C151-4E84-A88B-38C4660DE098}" type="datetimeFigureOut">
              <a:rPr lang="he-IL" smtClean="0"/>
              <a:t>כ"ז/תשרי/תשפ"ג</a:t>
            </a:fld>
            <a:endParaRPr lang="he-IL"/>
          </a:p>
        </p:txBody>
      </p:sp>
      <p:sp>
        <p:nvSpPr>
          <p:cNvPr id="5" name="מציין מיקום של כותרת תחתונה 4">
            <a:extLst>
              <a:ext uri="{FF2B5EF4-FFF2-40B4-BE49-F238E27FC236}">
                <a16:creationId xmlns:a16="http://schemas.microsoft.com/office/drawing/2014/main" id="{B61A8EC9-C5E4-D66A-89B7-09ABEE35657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C6F5A57-3694-5CE5-F904-3BA2E8DBE616}"/>
              </a:ext>
            </a:extLst>
          </p:cNvPr>
          <p:cNvSpPr>
            <a:spLocks noGrp="1"/>
          </p:cNvSpPr>
          <p:nvPr>
            <p:ph type="sldNum" sz="quarter" idx="12"/>
          </p:nvPr>
        </p:nvSpPr>
        <p:spPr/>
        <p:txBody>
          <a:bodyPr/>
          <a:lstStyle/>
          <a:p>
            <a:fld id="{E0B1FC1C-9642-4E7C-9207-223C1D9A6CD3}" type="slidenum">
              <a:rPr lang="he-IL" smtClean="0"/>
              <a:t>‹#›</a:t>
            </a:fld>
            <a:endParaRPr lang="he-IL"/>
          </a:p>
        </p:txBody>
      </p:sp>
    </p:spTree>
    <p:extLst>
      <p:ext uri="{BB962C8B-B14F-4D97-AF65-F5344CB8AC3E}">
        <p14:creationId xmlns:p14="http://schemas.microsoft.com/office/powerpoint/2010/main" val="226547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9C9AFC-7D6B-B229-B598-32C52600CF4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01ADC27-7834-2AEB-9330-24E0F3FD4F3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6DD4DD0-7F32-B9BC-1672-59FF97DE1765}"/>
              </a:ext>
            </a:extLst>
          </p:cNvPr>
          <p:cNvSpPr>
            <a:spLocks noGrp="1"/>
          </p:cNvSpPr>
          <p:nvPr>
            <p:ph type="dt" sz="half" idx="10"/>
          </p:nvPr>
        </p:nvSpPr>
        <p:spPr/>
        <p:txBody>
          <a:bodyPr/>
          <a:lstStyle/>
          <a:p>
            <a:fld id="{7AA7E6DB-C151-4E84-A88B-38C4660DE098}" type="datetimeFigureOut">
              <a:rPr lang="he-IL" smtClean="0"/>
              <a:t>כ"ז/תשרי/תשפ"ג</a:t>
            </a:fld>
            <a:endParaRPr lang="he-IL"/>
          </a:p>
        </p:txBody>
      </p:sp>
      <p:sp>
        <p:nvSpPr>
          <p:cNvPr id="5" name="מציין מיקום של כותרת תחתונה 4">
            <a:extLst>
              <a:ext uri="{FF2B5EF4-FFF2-40B4-BE49-F238E27FC236}">
                <a16:creationId xmlns:a16="http://schemas.microsoft.com/office/drawing/2014/main" id="{AF59028D-496B-D5CD-6ED3-BBE78273EFD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DD29007-AD8E-8632-5BBD-37863D76288F}"/>
              </a:ext>
            </a:extLst>
          </p:cNvPr>
          <p:cNvSpPr>
            <a:spLocks noGrp="1"/>
          </p:cNvSpPr>
          <p:nvPr>
            <p:ph type="sldNum" sz="quarter" idx="12"/>
          </p:nvPr>
        </p:nvSpPr>
        <p:spPr/>
        <p:txBody>
          <a:bodyPr/>
          <a:lstStyle/>
          <a:p>
            <a:fld id="{E0B1FC1C-9642-4E7C-9207-223C1D9A6CD3}" type="slidenum">
              <a:rPr lang="he-IL" smtClean="0"/>
              <a:t>‹#›</a:t>
            </a:fld>
            <a:endParaRPr lang="he-IL"/>
          </a:p>
        </p:txBody>
      </p:sp>
    </p:spTree>
    <p:extLst>
      <p:ext uri="{BB962C8B-B14F-4D97-AF65-F5344CB8AC3E}">
        <p14:creationId xmlns:p14="http://schemas.microsoft.com/office/powerpoint/2010/main" val="1337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005363F-35CD-E8DF-7277-7FFD6673403B}"/>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0BA8998-3EEC-48CD-C108-F1B0B23DE6B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789FE93-E540-00EC-DEA2-C41E7D8D8302}"/>
              </a:ext>
            </a:extLst>
          </p:cNvPr>
          <p:cNvSpPr>
            <a:spLocks noGrp="1"/>
          </p:cNvSpPr>
          <p:nvPr>
            <p:ph type="dt" sz="half" idx="10"/>
          </p:nvPr>
        </p:nvSpPr>
        <p:spPr/>
        <p:txBody>
          <a:bodyPr/>
          <a:lstStyle/>
          <a:p>
            <a:fld id="{7AA7E6DB-C151-4E84-A88B-38C4660DE098}" type="datetimeFigureOut">
              <a:rPr lang="he-IL" smtClean="0"/>
              <a:t>כ"ז/תשרי/תשפ"ג</a:t>
            </a:fld>
            <a:endParaRPr lang="he-IL"/>
          </a:p>
        </p:txBody>
      </p:sp>
      <p:sp>
        <p:nvSpPr>
          <p:cNvPr id="5" name="מציין מיקום של כותרת תחתונה 4">
            <a:extLst>
              <a:ext uri="{FF2B5EF4-FFF2-40B4-BE49-F238E27FC236}">
                <a16:creationId xmlns:a16="http://schemas.microsoft.com/office/drawing/2014/main" id="{7A7E0AC3-41EF-7C91-034E-484D965A96B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845B34B-260D-3683-FDED-E241E5832855}"/>
              </a:ext>
            </a:extLst>
          </p:cNvPr>
          <p:cNvSpPr>
            <a:spLocks noGrp="1"/>
          </p:cNvSpPr>
          <p:nvPr>
            <p:ph type="sldNum" sz="quarter" idx="12"/>
          </p:nvPr>
        </p:nvSpPr>
        <p:spPr/>
        <p:txBody>
          <a:bodyPr/>
          <a:lstStyle/>
          <a:p>
            <a:fld id="{E0B1FC1C-9642-4E7C-9207-223C1D9A6CD3}" type="slidenum">
              <a:rPr lang="he-IL" smtClean="0"/>
              <a:t>‹#›</a:t>
            </a:fld>
            <a:endParaRPr lang="he-IL"/>
          </a:p>
        </p:txBody>
      </p:sp>
    </p:spTree>
    <p:extLst>
      <p:ext uri="{BB962C8B-B14F-4D97-AF65-F5344CB8AC3E}">
        <p14:creationId xmlns:p14="http://schemas.microsoft.com/office/powerpoint/2010/main" val="75996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BC1C4A7-2220-4E17-8E4E-66B5A0F0278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347C92C-8494-5058-05F1-011DA5621593}"/>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CF01803-FA86-0D28-8F7D-D290819DD86A}"/>
              </a:ext>
            </a:extLst>
          </p:cNvPr>
          <p:cNvSpPr>
            <a:spLocks noGrp="1"/>
          </p:cNvSpPr>
          <p:nvPr>
            <p:ph type="dt" sz="half" idx="10"/>
          </p:nvPr>
        </p:nvSpPr>
        <p:spPr/>
        <p:txBody>
          <a:bodyPr/>
          <a:lstStyle/>
          <a:p>
            <a:fld id="{7AA7E6DB-C151-4E84-A88B-38C4660DE098}" type="datetimeFigureOut">
              <a:rPr lang="he-IL" smtClean="0"/>
              <a:t>כ"ז/תשרי/תשפ"ג</a:t>
            </a:fld>
            <a:endParaRPr lang="he-IL"/>
          </a:p>
        </p:txBody>
      </p:sp>
      <p:sp>
        <p:nvSpPr>
          <p:cNvPr id="5" name="מציין מיקום של כותרת תחתונה 4">
            <a:extLst>
              <a:ext uri="{FF2B5EF4-FFF2-40B4-BE49-F238E27FC236}">
                <a16:creationId xmlns:a16="http://schemas.microsoft.com/office/drawing/2014/main" id="{112F864E-9D38-DE2F-A481-76A35A79988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53DAB8A-9FB0-AE04-962E-8B433E14B947}"/>
              </a:ext>
            </a:extLst>
          </p:cNvPr>
          <p:cNvSpPr>
            <a:spLocks noGrp="1"/>
          </p:cNvSpPr>
          <p:nvPr>
            <p:ph type="sldNum" sz="quarter" idx="12"/>
          </p:nvPr>
        </p:nvSpPr>
        <p:spPr/>
        <p:txBody>
          <a:bodyPr/>
          <a:lstStyle/>
          <a:p>
            <a:fld id="{E0B1FC1C-9642-4E7C-9207-223C1D9A6CD3}" type="slidenum">
              <a:rPr lang="he-IL" smtClean="0"/>
              <a:t>‹#›</a:t>
            </a:fld>
            <a:endParaRPr lang="he-IL"/>
          </a:p>
        </p:txBody>
      </p:sp>
    </p:spTree>
    <p:extLst>
      <p:ext uri="{BB962C8B-B14F-4D97-AF65-F5344CB8AC3E}">
        <p14:creationId xmlns:p14="http://schemas.microsoft.com/office/powerpoint/2010/main" val="225033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D25F51-DD18-05CD-CD4C-63F9EBBB4592}"/>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27EA75D-1721-B1A3-FEED-274FC531F1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307C52FF-49A9-0A12-0EFE-FF0369C9A512}"/>
              </a:ext>
            </a:extLst>
          </p:cNvPr>
          <p:cNvSpPr>
            <a:spLocks noGrp="1"/>
          </p:cNvSpPr>
          <p:nvPr>
            <p:ph type="dt" sz="half" idx="10"/>
          </p:nvPr>
        </p:nvSpPr>
        <p:spPr/>
        <p:txBody>
          <a:bodyPr/>
          <a:lstStyle/>
          <a:p>
            <a:fld id="{7AA7E6DB-C151-4E84-A88B-38C4660DE098}" type="datetimeFigureOut">
              <a:rPr lang="he-IL" smtClean="0"/>
              <a:t>כ"ז/תשרי/תשפ"ג</a:t>
            </a:fld>
            <a:endParaRPr lang="he-IL"/>
          </a:p>
        </p:txBody>
      </p:sp>
      <p:sp>
        <p:nvSpPr>
          <p:cNvPr id="5" name="מציין מיקום של כותרת תחתונה 4">
            <a:extLst>
              <a:ext uri="{FF2B5EF4-FFF2-40B4-BE49-F238E27FC236}">
                <a16:creationId xmlns:a16="http://schemas.microsoft.com/office/drawing/2014/main" id="{A5AE1789-FB18-15EC-963F-04201EB92FB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182A2D1-5F3E-65F8-E7DB-0DA03D58B0CE}"/>
              </a:ext>
            </a:extLst>
          </p:cNvPr>
          <p:cNvSpPr>
            <a:spLocks noGrp="1"/>
          </p:cNvSpPr>
          <p:nvPr>
            <p:ph type="sldNum" sz="quarter" idx="12"/>
          </p:nvPr>
        </p:nvSpPr>
        <p:spPr/>
        <p:txBody>
          <a:bodyPr/>
          <a:lstStyle/>
          <a:p>
            <a:fld id="{E0B1FC1C-9642-4E7C-9207-223C1D9A6CD3}" type="slidenum">
              <a:rPr lang="he-IL" smtClean="0"/>
              <a:t>‹#›</a:t>
            </a:fld>
            <a:endParaRPr lang="he-IL"/>
          </a:p>
        </p:txBody>
      </p:sp>
    </p:spTree>
    <p:extLst>
      <p:ext uri="{BB962C8B-B14F-4D97-AF65-F5344CB8AC3E}">
        <p14:creationId xmlns:p14="http://schemas.microsoft.com/office/powerpoint/2010/main" val="39288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03E794-4C38-7C31-C39A-6CB1B5FDF45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7E47E2-514A-E430-8381-F4593CF0C99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7E1F972-0828-2492-1C85-B14BBC51B705}"/>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8111136B-88D4-D061-3A06-B195D0182C55}"/>
              </a:ext>
            </a:extLst>
          </p:cNvPr>
          <p:cNvSpPr>
            <a:spLocks noGrp="1"/>
          </p:cNvSpPr>
          <p:nvPr>
            <p:ph type="dt" sz="half" idx="10"/>
          </p:nvPr>
        </p:nvSpPr>
        <p:spPr/>
        <p:txBody>
          <a:bodyPr/>
          <a:lstStyle/>
          <a:p>
            <a:fld id="{7AA7E6DB-C151-4E84-A88B-38C4660DE098}" type="datetimeFigureOut">
              <a:rPr lang="he-IL" smtClean="0"/>
              <a:t>כ"ז/תשרי/תשפ"ג</a:t>
            </a:fld>
            <a:endParaRPr lang="he-IL"/>
          </a:p>
        </p:txBody>
      </p:sp>
      <p:sp>
        <p:nvSpPr>
          <p:cNvPr id="6" name="מציין מיקום של כותרת תחתונה 5">
            <a:extLst>
              <a:ext uri="{FF2B5EF4-FFF2-40B4-BE49-F238E27FC236}">
                <a16:creationId xmlns:a16="http://schemas.microsoft.com/office/drawing/2014/main" id="{0658344F-AF54-5FC7-8DD0-1012E4D279A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A9ACFC6-BD9E-D8FE-9EDC-67827C40E643}"/>
              </a:ext>
            </a:extLst>
          </p:cNvPr>
          <p:cNvSpPr>
            <a:spLocks noGrp="1"/>
          </p:cNvSpPr>
          <p:nvPr>
            <p:ph type="sldNum" sz="quarter" idx="12"/>
          </p:nvPr>
        </p:nvSpPr>
        <p:spPr/>
        <p:txBody>
          <a:bodyPr/>
          <a:lstStyle/>
          <a:p>
            <a:fld id="{E0B1FC1C-9642-4E7C-9207-223C1D9A6CD3}" type="slidenum">
              <a:rPr lang="he-IL" smtClean="0"/>
              <a:t>‹#›</a:t>
            </a:fld>
            <a:endParaRPr lang="he-IL"/>
          </a:p>
        </p:txBody>
      </p:sp>
    </p:spTree>
    <p:extLst>
      <p:ext uri="{BB962C8B-B14F-4D97-AF65-F5344CB8AC3E}">
        <p14:creationId xmlns:p14="http://schemas.microsoft.com/office/powerpoint/2010/main" val="222746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6FC32BC-36E8-3AF0-2006-7D359C27785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C3E0D8A-5AFB-6CE3-461D-2FD90759E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DCF25788-575A-94A9-8704-FDC6EC82860A}"/>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2024EA0-4EE2-06FB-03B9-3167A273C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E393AF8-958B-30B4-8A81-4D4CDABFBE9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59C1B35-6F67-D83D-016E-7F3CDA14C7E4}"/>
              </a:ext>
            </a:extLst>
          </p:cNvPr>
          <p:cNvSpPr>
            <a:spLocks noGrp="1"/>
          </p:cNvSpPr>
          <p:nvPr>
            <p:ph type="dt" sz="half" idx="10"/>
          </p:nvPr>
        </p:nvSpPr>
        <p:spPr/>
        <p:txBody>
          <a:bodyPr/>
          <a:lstStyle/>
          <a:p>
            <a:fld id="{7AA7E6DB-C151-4E84-A88B-38C4660DE098}" type="datetimeFigureOut">
              <a:rPr lang="he-IL" smtClean="0"/>
              <a:t>כ"ז/תשרי/תשפ"ג</a:t>
            </a:fld>
            <a:endParaRPr lang="he-IL"/>
          </a:p>
        </p:txBody>
      </p:sp>
      <p:sp>
        <p:nvSpPr>
          <p:cNvPr id="8" name="מציין מיקום של כותרת תחתונה 7">
            <a:extLst>
              <a:ext uri="{FF2B5EF4-FFF2-40B4-BE49-F238E27FC236}">
                <a16:creationId xmlns:a16="http://schemas.microsoft.com/office/drawing/2014/main" id="{C440925D-380C-4AB5-A9EC-EC4DF70B586A}"/>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641EF210-BA21-E81B-DEFA-728F82F05F98}"/>
              </a:ext>
            </a:extLst>
          </p:cNvPr>
          <p:cNvSpPr>
            <a:spLocks noGrp="1"/>
          </p:cNvSpPr>
          <p:nvPr>
            <p:ph type="sldNum" sz="quarter" idx="12"/>
          </p:nvPr>
        </p:nvSpPr>
        <p:spPr/>
        <p:txBody>
          <a:bodyPr/>
          <a:lstStyle/>
          <a:p>
            <a:fld id="{E0B1FC1C-9642-4E7C-9207-223C1D9A6CD3}" type="slidenum">
              <a:rPr lang="he-IL" smtClean="0"/>
              <a:t>‹#›</a:t>
            </a:fld>
            <a:endParaRPr lang="he-IL"/>
          </a:p>
        </p:txBody>
      </p:sp>
    </p:spTree>
    <p:extLst>
      <p:ext uri="{BB962C8B-B14F-4D97-AF65-F5344CB8AC3E}">
        <p14:creationId xmlns:p14="http://schemas.microsoft.com/office/powerpoint/2010/main" val="397135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979A14-A378-5F62-4E11-EE5497E7327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DC843EA-9DBE-2D06-C246-6E226627066C}"/>
              </a:ext>
            </a:extLst>
          </p:cNvPr>
          <p:cNvSpPr>
            <a:spLocks noGrp="1"/>
          </p:cNvSpPr>
          <p:nvPr>
            <p:ph type="dt" sz="half" idx="10"/>
          </p:nvPr>
        </p:nvSpPr>
        <p:spPr/>
        <p:txBody>
          <a:bodyPr/>
          <a:lstStyle/>
          <a:p>
            <a:fld id="{7AA7E6DB-C151-4E84-A88B-38C4660DE098}" type="datetimeFigureOut">
              <a:rPr lang="he-IL" smtClean="0"/>
              <a:t>כ"ז/תשרי/תשפ"ג</a:t>
            </a:fld>
            <a:endParaRPr lang="he-IL"/>
          </a:p>
        </p:txBody>
      </p:sp>
      <p:sp>
        <p:nvSpPr>
          <p:cNvPr id="4" name="מציין מיקום של כותרת תחתונה 3">
            <a:extLst>
              <a:ext uri="{FF2B5EF4-FFF2-40B4-BE49-F238E27FC236}">
                <a16:creationId xmlns:a16="http://schemas.microsoft.com/office/drawing/2014/main" id="{23B701C0-B027-0E6E-8F3F-69FBA669AD6A}"/>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D2535A68-613E-EA3D-5D74-8618EDC33554}"/>
              </a:ext>
            </a:extLst>
          </p:cNvPr>
          <p:cNvSpPr>
            <a:spLocks noGrp="1"/>
          </p:cNvSpPr>
          <p:nvPr>
            <p:ph type="sldNum" sz="quarter" idx="12"/>
          </p:nvPr>
        </p:nvSpPr>
        <p:spPr/>
        <p:txBody>
          <a:bodyPr/>
          <a:lstStyle/>
          <a:p>
            <a:fld id="{E0B1FC1C-9642-4E7C-9207-223C1D9A6CD3}" type="slidenum">
              <a:rPr lang="he-IL" smtClean="0"/>
              <a:t>‹#›</a:t>
            </a:fld>
            <a:endParaRPr lang="he-IL"/>
          </a:p>
        </p:txBody>
      </p:sp>
    </p:spTree>
    <p:extLst>
      <p:ext uri="{BB962C8B-B14F-4D97-AF65-F5344CB8AC3E}">
        <p14:creationId xmlns:p14="http://schemas.microsoft.com/office/powerpoint/2010/main" val="79005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A9DB95B-42C0-0DDD-81D2-31104CEF5AAA}"/>
              </a:ext>
            </a:extLst>
          </p:cNvPr>
          <p:cNvSpPr>
            <a:spLocks noGrp="1"/>
          </p:cNvSpPr>
          <p:nvPr>
            <p:ph type="dt" sz="half" idx="10"/>
          </p:nvPr>
        </p:nvSpPr>
        <p:spPr/>
        <p:txBody>
          <a:bodyPr/>
          <a:lstStyle/>
          <a:p>
            <a:fld id="{7AA7E6DB-C151-4E84-A88B-38C4660DE098}" type="datetimeFigureOut">
              <a:rPr lang="he-IL" smtClean="0"/>
              <a:t>כ"ז/תשרי/תשפ"ג</a:t>
            </a:fld>
            <a:endParaRPr lang="he-IL"/>
          </a:p>
        </p:txBody>
      </p:sp>
      <p:sp>
        <p:nvSpPr>
          <p:cNvPr id="3" name="מציין מיקום של כותרת תחתונה 2">
            <a:extLst>
              <a:ext uri="{FF2B5EF4-FFF2-40B4-BE49-F238E27FC236}">
                <a16:creationId xmlns:a16="http://schemas.microsoft.com/office/drawing/2014/main" id="{6C917080-F75A-1F52-1C2D-EBCD059191D0}"/>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AD531BF-57D8-B5AA-38A6-F88939E95207}"/>
              </a:ext>
            </a:extLst>
          </p:cNvPr>
          <p:cNvSpPr>
            <a:spLocks noGrp="1"/>
          </p:cNvSpPr>
          <p:nvPr>
            <p:ph type="sldNum" sz="quarter" idx="12"/>
          </p:nvPr>
        </p:nvSpPr>
        <p:spPr/>
        <p:txBody>
          <a:bodyPr/>
          <a:lstStyle/>
          <a:p>
            <a:fld id="{E0B1FC1C-9642-4E7C-9207-223C1D9A6CD3}" type="slidenum">
              <a:rPr lang="he-IL" smtClean="0"/>
              <a:t>‹#›</a:t>
            </a:fld>
            <a:endParaRPr lang="he-IL"/>
          </a:p>
        </p:txBody>
      </p:sp>
    </p:spTree>
    <p:extLst>
      <p:ext uri="{BB962C8B-B14F-4D97-AF65-F5344CB8AC3E}">
        <p14:creationId xmlns:p14="http://schemas.microsoft.com/office/powerpoint/2010/main" val="117154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D8B901-55E4-E40B-E1AD-2D6E2AB6367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C436BA5-C451-8AA2-193E-D62542277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88B71B8-0A02-F741-39B4-9005B202E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AA89BB5-39EC-3FE6-5D24-6DB806D4D89D}"/>
              </a:ext>
            </a:extLst>
          </p:cNvPr>
          <p:cNvSpPr>
            <a:spLocks noGrp="1"/>
          </p:cNvSpPr>
          <p:nvPr>
            <p:ph type="dt" sz="half" idx="10"/>
          </p:nvPr>
        </p:nvSpPr>
        <p:spPr/>
        <p:txBody>
          <a:bodyPr/>
          <a:lstStyle/>
          <a:p>
            <a:fld id="{7AA7E6DB-C151-4E84-A88B-38C4660DE098}" type="datetimeFigureOut">
              <a:rPr lang="he-IL" smtClean="0"/>
              <a:t>כ"ז/תשרי/תשפ"ג</a:t>
            </a:fld>
            <a:endParaRPr lang="he-IL"/>
          </a:p>
        </p:txBody>
      </p:sp>
      <p:sp>
        <p:nvSpPr>
          <p:cNvPr id="6" name="מציין מיקום של כותרת תחתונה 5">
            <a:extLst>
              <a:ext uri="{FF2B5EF4-FFF2-40B4-BE49-F238E27FC236}">
                <a16:creationId xmlns:a16="http://schemas.microsoft.com/office/drawing/2014/main" id="{237982C8-9703-BE89-16FD-FA66A1D2693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E1C8820-964F-8C46-E1CD-B07E854D5F3B}"/>
              </a:ext>
            </a:extLst>
          </p:cNvPr>
          <p:cNvSpPr>
            <a:spLocks noGrp="1"/>
          </p:cNvSpPr>
          <p:nvPr>
            <p:ph type="sldNum" sz="quarter" idx="12"/>
          </p:nvPr>
        </p:nvSpPr>
        <p:spPr/>
        <p:txBody>
          <a:bodyPr/>
          <a:lstStyle/>
          <a:p>
            <a:fld id="{E0B1FC1C-9642-4E7C-9207-223C1D9A6CD3}" type="slidenum">
              <a:rPr lang="he-IL" smtClean="0"/>
              <a:t>‹#›</a:t>
            </a:fld>
            <a:endParaRPr lang="he-IL"/>
          </a:p>
        </p:txBody>
      </p:sp>
    </p:spTree>
    <p:extLst>
      <p:ext uri="{BB962C8B-B14F-4D97-AF65-F5344CB8AC3E}">
        <p14:creationId xmlns:p14="http://schemas.microsoft.com/office/powerpoint/2010/main" val="157474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E3BB72-ABC8-8661-7258-FD34B2037F8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E7C64C44-DF7A-4466-D516-36F12F5B9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3D4A6D4C-0F6E-3620-A20C-5B9C1B197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122FACA-9A49-0E7E-3D6C-7F5968F5129A}"/>
              </a:ext>
            </a:extLst>
          </p:cNvPr>
          <p:cNvSpPr>
            <a:spLocks noGrp="1"/>
          </p:cNvSpPr>
          <p:nvPr>
            <p:ph type="dt" sz="half" idx="10"/>
          </p:nvPr>
        </p:nvSpPr>
        <p:spPr/>
        <p:txBody>
          <a:bodyPr/>
          <a:lstStyle/>
          <a:p>
            <a:fld id="{7AA7E6DB-C151-4E84-A88B-38C4660DE098}" type="datetimeFigureOut">
              <a:rPr lang="he-IL" smtClean="0"/>
              <a:t>כ"ז/תשרי/תשפ"ג</a:t>
            </a:fld>
            <a:endParaRPr lang="he-IL"/>
          </a:p>
        </p:txBody>
      </p:sp>
      <p:sp>
        <p:nvSpPr>
          <p:cNvPr id="6" name="מציין מיקום של כותרת תחתונה 5">
            <a:extLst>
              <a:ext uri="{FF2B5EF4-FFF2-40B4-BE49-F238E27FC236}">
                <a16:creationId xmlns:a16="http://schemas.microsoft.com/office/drawing/2014/main" id="{E60CF211-D8C8-CC30-BC45-AA67437714C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1E84934-284B-805F-B3BF-805E7669B039}"/>
              </a:ext>
            </a:extLst>
          </p:cNvPr>
          <p:cNvSpPr>
            <a:spLocks noGrp="1"/>
          </p:cNvSpPr>
          <p:nvPr>
            <p:ph type="sldNum" sz="quarter" idx="12"/>
          </p:nvPr>
        </p:nvSpPr>
        <p:spPr/>
        <p:txBody>
          <a:bodyPr/>
          <a:lstStyle/>
          <a:p>
            <a:fld id="{E0B1FC1C-9642-4E7C-9207-223C1D9A6CD3}" type="slidenum">
              <a:rPr lang="he-IL" smtClean="0"/>
              <a:t>‹#›</a:t>
            </a:fld>
            <a:endParaRPr lang="he-IL"/>
          </a:p>
        </p:txBody>
      </p:sp>
    </p:spTree>
    <p:extLst>
      <p:ext uri="{BB962C8B-B14F-4D97-AF65-F5344CB8AC3E}">
        <p14:creationId xmlns:p14="http://schemas.microsoft.com/office/powerpoint/2010/main" val="359731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622C7A1-ECC9-8BE5-4DEE-7D078ABD35E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573AAE0-CFBE-A9CA-7482-BFD514C088F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254CF89-257B-F35D-E9EA-54A8FB20DA8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AA7E6DB-C151-4E84-A88B-38C4660DE098}" type="datetimeFigureOut">
              <a:rPr lang="he-IL" smtClean="0"/>
              <a:t>כ"ז/תשרי/תשפ"ג</a:t>
            </a:fld>
            <a:endParaRPr lang="he-IL"/>
          </a:p>
        </p:txBody>
      </p:sp>
      <p:sp>
        <p:nvSpPr>
          <p:cNvPr id="5" name="מציין מיקום של כותרת תחתונה 4">
            <a:extLst>
              <a:ext uri="{FF2B5EF4-FFF2-40B4-BE49-F238E27FC236}">
                <a16:creationId xmlns:a16="http://schemas.microsoft.com/office/drawing/2014/main" id="{21980D71-2157-6C8D-ABEC-8EBD83CD5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12CC2B6-2FF6-0B67-E69A-BB913A678A0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0B1FC1C-9642-4E7C-9207-223C1D9A6CD3}" type="slidenum">
              <a:rPr lang="he-IL" smtClean="0"/>
              <a:t>‹#›</a:t>
            </a:fld>
            <a:endParaRPr lang="he-IL"/>
          </a:p>
        </p:txBody>
      </p:sp>
    </p:spTree>
    <p:extLst>
      <p:ext uri="{BB962C8B-B14F-4D97-AF65-F5344CB8AC3E}">
        <p14:creationId xmlns:p14="http://schemas.microsoft.com/office/powerpoint/2010/main" val="1859187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929.org.il/page/11/post/30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6 המגדלים הגבוהים בעולם - מדדים של קסם">
            <a:extLst>
              <a:ext uri="{FF2B5EF4-FFF2-40B4-BE49-F238E27FC236}">
                <a16:creationId xmlns:a16="http://schemas.microsoft.com/office/drawing/2014/main" id="{00379EC1-E21F-1BC9-D8A9-DB43C0F70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כותרת 1">
            <a:extLst>
              <a:ext uri="{FF2B5EF4-FFF2-40B4-BE49-F238E27FC236}">
                <a16:creationId xmlns:a16="http://schemas.microsoft.com/office/drawing/2014/main" id="{D99D1B1E-A0D2-BBE9-3FFA-BFA383C6D6E2}"/>
              </a:ext>
            </a:extLst>
          </p:cNvPr>
          <p:cNvSpPr>
            <a:spLocks noGrp="1"/>
          </p:cNvSpPr>
          <p:nvPr>
            <p:ph type="ctrTitle"/>
          </p:nvPr>
        </p:nvSpPr>
        <p:spPr>
          <a:xfrm>
            <a:off x="8022021" y="3231931"/>
            <a:ext cx="3852041" cy="1834056"/>
          </a:xfrm>
        </p:spPr>
        <p:txBody>
          <a:bodyPr>
            <a:noAutofit/>
          </a:bodyPr>
          <a:lstStyle/>
          <a:p>
            <a:r>
              <a:rPr lang="he-IL" sz="6600" dirty="0"/>
              <a:t>בונים מגדלים</a:t>
            </a:r>
          </a:p>
        </p:txBody>
      </p:sp>
      <p:sp>
        <p:nvSpPr>
          <p:cNvPr id="3" name="כותרת משנה 2">
            <a:extLst>
              <a:ext uri="{FF2B5EF4-FFF2-40B4-BE49-F238E27FC236}">
                <a16:creationId xmlns:a16="http://schemas.microsoft.com/office/drawing/2014/main" id="{594C4169-2EDB-BE55-C26F-7CE919D8E134}"/>
              </a:ext>
            </a:extLst>
          </p:cNvPr>
          <p:cNvSpPr>
            <a:spLocks noGrp="1"/>
          </p:cNvSpPr>
          <p:nvPr>
            <p:ph type="subTitle" idx="1"/>
          </p:nvPr>
        </p:nvSpPr>
        <p:spPr>
          <a:xfrm>
            <a:off x="7782910" y="5242675"/>
            <a:ext cx="4330262" cy="683284"/>
          </a:xfrm>
        </p:spPr>
        <p:txBody>
          <a:bodyPr>
            <a:normAutofit/>
          </a:bodyPr>
          <a:lstStyle/>
          <a:p>
            <a:r>
              <a:rPr lang="he-IL" sz="3600" dirty="0"/>
              <a:t>בראשית פרק י"א</a:t>
            </a:r>
          </a:p>
        </p:txBody>
      </p:sp>
      <p:cxnSp>
        <p:nvCxnSpPr>
          <p:cNvPr id="1033" name="Straight Connector 103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2364"/>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F3D6F8B-96CC-AF93-219D-91B6763FFBB0}"/>
              </a:ext>
            </a:extLst>
          </p:cNvPr>
          <p:cNvSpPr>
            <a:spLocks noGrp="1"/>
          </p:cNvSpPr>
          <p:nvPr>
            <p:ph type="title"/>
          </p:nvPr>
        </p:nvSpPr>
        <p:spPr>
          <a:xfrm>
            <a:off x="4965430" y="629268"/>
            <a:ext cx="6586491" cy="1286160"/>
          </a:xfrm>
        </p:spPr>
        <p:txBody>
          <a:bodyPr anchor="b">
            <a:normAutofit/>
          </a:bodyPr>
          <a:lstStyle/>
          <a:p>
            <a:r>
              <a:rPr lang="he-IL" dirty="0"/>
              <a:t>מבולבלים? גם הם!</a:t>
            </a:r>
          </a:p>
        </p:txBody>
      </p:sp>
      <p:sp>
        <p:nvSpPr>
          <p:cNvPr id="3" name="מציין מיקום תוכן 2">
            <a:extLst>
              <a:ext uri="{FF2B5EF4-FFF2-40B4-BE49-F238E27FC236}">
                <a16:creationId xmlns:a16="http://schemas.microsoft.com/office/drawing/2014/main" id="{9117C117-6D54-8EEF-15F0-567B57F25464}"/>
              </a:ext>
            </a:extLst>
          </p:cNvPr>
          <p:cNvSpPr>
            <a:spLocks noGrp="1"/>
          </p:cNvSpPr>
          <p:nvPr>
            <p:ph idx="1"/>
          </p:nvPr>
        </p:nvSpPr>
        <p:spPr>
          <a:xfrm>
            <a:off x="4965431" y="2438400"/>
            <a:ext cx="6586489" cy="3785419"/>
          </a:xfrm>
        </p:spPr>
        <p:txBody>
          <a:bodyPr>
            <a:normAutofit/>
          </a:bodyPr>
          <a:lstStyle/>
          <a:p>
            <a:r>
              <a:rPr lang="he-IL" sz="3200" b="0" i="0" dirty="0">
                <a:effectLst/>
                <a:latin typeface="David" panose="020E0502060401010101" pitchFamily="34" charset="-79"/>
              </a:rPr>
              <a:t> </a:t>
            </a:r>
            <a:r>
              <a:rPr lang="he-IL" sz="3200" b="1" i="0" dirty="0">
                <a:effectLst/>
                <a:latin typeface="David" panose="020E0502060401010101" pitchFamily="34" charset="-79"/>
              </a:rPr>
              <a:t>ז</a:t>
            </a:r>
            <a:r>
              <a:rPr lang="he-IL" sz="3200" b="0" i="0" dirty="0">
                <a:effectLst/>
                <a:latin typeface="David" panose="020E0502060401010101" pitchFamily="34" charset="-79"/>
              </a:rPr>
              <a:t> הָבָה, נֵרְדָה, וְנָבְלָה שָׁם, שְׂפָתָם--אֲשֶׁר לֹא יִשְׁמְעוּ, אִישׁ שְׂפַת רֵעֵהוּ.  </a:t>
            </a:r>
            <a:r>
              <a:rPr lang="he-IL" sz="3200" b="1" i="0" dirty="0">
                <a:effectLst/>
                <a:latin typeface="David" panose="020E0502060401010101" pitchFamily="34" charset="-79"/>
              </a:rPr>
              <a:t>ח</a:t>
            </a:r>
            <a:r>
              <a:rPr lang="he-IL" sz="3200" b="0" i="0" dirty="0">
                <a:effectLst/>
                <a:latin typeface="David" panose="020E0502060401010101" pitchFamily="34" charset="-79"/>
              </a:rPr>
              <a:t> </a:t>
            </a:r>
            <a:r>
              <a:rPr lang="he-IL" sz="3200" b="0" i="0" dirty="0" err="1">
                <a:effectLst/>
                <a:latin typeface="David" panose="020E0502060401010101" pitchFamily="34" charset="-79"/>
              </a:rPr>
              <a:t>וַיָּפֶץ</a:t>
            </a:r>
            <a:r>
              <a:rPr lang="he-IL" sz="3200" b="0" i="0" dirty="0">
                <a:effectLst/>
                <a:latin typeface="David" panose="020E0502060401010101" pitchFamily="34" charset="-79"/>
              </a:rPr>
              <a:t> יְהוָה אֹתָם מִשָּׁם, עַל-פְּנֵי כָל-הָאָרֶץ; וַיַּחְדְּלוּ, לִבְנֹת הָעִיר.  </a:t>
            </a:r>
            <a:r>
              <a:rPr lang="he-IL" sz="3200" b="1" i="0" dirty="0">
                <a:effectLst/>
                <a:latin typeface="David" panose="020E0502060401010101" pitchFamily="34" charset="-79"/>
              </a:rPr>
              <a:t>ט</a:t>
            </a:r>
            <a:r>
              <a:rPr lang="he-IL" sz="3200" b="0" i="0" dirty="0">
                <a:effectLst/>
                <a:latin typeface="David" panose="020E0502060401010101" pitchFamily="34" charset="-79"/>
              </a:rPr>
              <a:t> עַל-כֵּן קָרָא שְׁמָהּ, בָּבֶל, כִּי-שָׁם בָּלַל יְהוָה, שְׂפַת כָּל-הָאָרֶץ; וּמִשָּׁם הֱפִיצָם יְהוָה, עַל-פְּנֵי כָּל-הָאָרֶץ.  </a:t>
            </a:r>
            <a:endParaRPr lang="he-IL" sz="3200" dirty="0"/>
          </a:p>
        </p:txBody>
      </p:sp>
      <p:pic>
        <p:nvPicPr>
          <p:cNvPr id="3074" name="Picture 2" descr="Confused - School Boy Cartoon Character Vector Illustration Stock  Illustration - Illustration of choice, child: 148499376">
            <a:extLst>
              <a:ext uri="{FF2B5EF4-FFF2-40B4-BE49-F238E27FC236}">
                <a16:creationId xmlns:a16="http://schemas.microsoft.com/office/drawing/2014/main" id="{B13507C7-2928-ECF4-CCCB-AD2B251D48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32" r="1051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079" name="Straight Connector 307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D9F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01976"/>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שמות ומשמעותם - פורטל עובדי הוראה | מרחב פדגוגי">
            <a:extLst>
              <a:ext uri="{FF2B5EF4-FFF2-40B4-BE49-F238E27FC236}">
                <a16:creationId xmlns:a16="http://schemas.microsoft.com/office/drawing/2014/main" id="{425B23A1-7D25-0954-5D64-E78CFE038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50"/>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87148773-05D6-79EA-B8EC-B00A6943BC05}"/>
              </a:ext>
            </a:extLst>
          </p:cNvPr>
          <p:cNvSpPr>
            <a:spLocks noGrp="1"/>
          </p:cNvSpPr>
          <p:nvPr>
            <p:ph type="title"/>
          </p:nvPr>
        </p:nvSpPr>
        <p:spPr>
          <a:xfrm>
            <a:off x="9799052" y="93849"/>
            <a:ext cx="2371163" cy="1174376"/>
          </a:xfrm>
        </p:spPr>
        <p:txBody>
          <a:bodyPr>
            <a:normAutofit/>
          </a:bodyPr>
          <a:lstStyle/>
          <a:p>
            <a:r>
              <a:rPr lang="he-IL" sz="4000" dirty="0"/>
              <a:t>מדרש שם</a:t>
            </a:r>
          </a:p>
        </p:txBody>
      </p:sp>
      <p:sp>
        <p:nvSpPr>
          <p:cNvPr id="3" name="מציין מיקום תוכן 2">
            <a:extLst>
              <a:ext uri="{FF2B5EF4-FFF2-40B4-BE49-F238E27FC236}">
                <a16:creationId xmlns:a16="http://schemas.microsoft.com/office/drawing/2014/main" id="{4D49E1DB-D01C-D996-4B5F-4920CF641871}"/>
              </a:ext>
            </a:extLst>
          </p:cNvPr>
          <p:cNvSpPr>
            <a:spLocks noGrp="1"/>
          </p:cNvSpPr>
          <p:nvPr>
            <p:ph idx="1"/>
          </p:nvPr>
        </p:nvSpPr>
        <p:spPr>
          <a:xfrm>
            <a:off x="7531610" y="1268226"/>
            <a:ext cx="4534884" cy="4908738"/>
          </a:xfrm>
        </p:spPr>
        <p:txBody>
          <a:bodyPr>
            <a:normAutofit/>
          </a:bodyPr>
          <a:lstStyle/>
          <a:p>
            <a:r>
              <a:rPr lang="he-IL" sz="2400" b="0" i="0" dirty="0">
                <a:solidFill>
                  <a:srgbClr val="000000"/>
                </a:solidFill>
                <a:effectLst/>
                <a:latin typeface="Arial" panose="020B0604020202020204" pitchFamily="34" charset="0"/>
              </a:rPr>
              <a:t>"סיפור" או מעשה שמטרתו להסביר שם מסוים, של אדם או של מקום. בדרך כלל יש קִרְבַת צליל או קרבת שורש בין השם לבין המדרש המסביר אותו.</a:t>
            </a:r>
            <a:br>
              <a:rPr lang="en-US" sz="2400" b="0" i="0" dirty="0">
                <a:solidFill>
                  <a:srgbClr val="000000"/>
                </a:solidFill>
                <a:effectLst/>
                <a:latin typeface="Arial" panose="020B0604020202020204" pitchFamily="34" charset="0"/>
              </a:rPr>
            </a:br>
            <a:r>
              <a:rPr lang="he-IL" sz="2400" b="0" i="0" dirty="0">
                <a:solidFill>
                  <a:srgbClr val="000000"/>
                </a:solidFill>
                <a:effectLst/>
                <a:latin typeface="Arial" panose="020B0604020202020204" pitchFamily="34" charset="0"/>
              </a:rPr>
              <a:t>לדוגמה: "ותקרא שמו משה, ותאמר: כי מן המים </a:t>
            </a:r>
            <a:r>
              <a:rPr lang="he-IL" sz="2400" b="0" i="0" dirty="0" err="1">
                <a:solidFill>
                  <a:srgbClr val="000000"/>
                </a:solidFill>
                <a:effectLst/>
                <a:latin typeface="Arial" panose="020B0604020202020204" pitchFamily="34" charset="0"/>
              </a:rPr>
              <a:t>משיתיהו</a:t>
            </a:r>
            <a:r>
              <a:rPr lang="he-IL" sz="2400" b="0" i="0" dirty="0">
                <a:solidFill>
                  <a:srgbClr val="000000"/>
                </a:solidFill>
                <a:effectLst/>
                <a:latin typeface="Arial" panose="020B0604020202020204" pitchFamily="34" charset="0"/>
              </a:rPr>
              <a:t>" (שמות ב' 10). השם המצרי "משה" מקבל כאן הסבר באמצעות פועל עברי - </a:t>
            </a:r>
            <a:r>
              <a:rPr lang="he-IL" sz="2400" b="0" i="0" dirty="0" err="1">
                <a:solidFill>
                  <a:srgbClr val="000000"/>
                </a:solidFill>
                <a:effectLst/>
                <a:latin typeface="Arial" panose="020B0604020202020204" pitchFamily="34" charset="0"/>
              </a:rPr>
              <a:t>מ.ש.ה</a:t>
            </a:r>
            <a:r>
              <a:rPr lang="he-IL" sz="2400" b="0" i="0" dirty="0">
                <a:solidFill>
                  <a:srgbClr val="000000"/>
                </a:solidFill>
                <a:effectLst/>
                <a:latin typeface="Arial" panose="020B0604020202020204" pitchFamily="34" charset="0"/>
              </a:rPr>
              <a:t>. - שמשמעותו: להעלות ולהוציא מן המים.</a:t>
            </a:r>
            <a:endParaRPr lang="he-IL" sz="3600" dirty="0"/>
          </a:p>
        </p:txBody>
      </p:sp>
    </p:spTree>
    <p:extLst>
      <p:ext uri="{BB962C8B-B14F-4D97-AF65-F5344CB8AC3E}">
        <p14:creationId xmlns:p14="http://schemas.microsoft.com/office/powerpoint/2010/main" val="60489023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צילום תקריב של שיט מפרשית ב-ים">
            <a:extLst>
              <a:ext uri="{FF2B5EF4-FFF2-40B4-BE49-F238E27FC236}">
                <a16:creationId xmlns:a16="http://schemas.microsoft.com/office/drawing/2014/main" id="{0BE63CB3-01D4-B739-F383-EE3719F6B5CD}"/>
              </a:ext>
            </a:extLst>
          </p:cNvPr>
          <p:cNvPicPr>
            <a:picLocks noChangeAspect="1"/>
          </p:cNvPicPr>
          <p:nvPr/>
        </p:nvPicPr>
        <p:blipFill rotWithShape="1">
          <a:blip r:embed="rId2">
            <a:alphaModFix amt="35000"/>
          </a:blip>
          <a:srcRect b="15730"/>
          <a:stretch/>
        </p:blipFill>
        <p:spPr>
          <a:xfrm>
            <a:off x="20" y="1"/>
            <a:ext cx="12191980" cy="6857999"/>
          </a:xfrm>
          <a:prstGeom prst="rect">
            <a:avLst/>
          </a:prstGeom>
        </p:spPr>
      </p:pic>
      <p:sp>
        <p:nvSpPr>
          <p:cNvPr id="2" name="כותרת 1">
            <a:extLst>
              <a:ext uri="{FF2B5EF4-FFF2-40B4-BE49-F238E27FC236}">
                <a16:creationId xmlns:a16="http://schemas.microsoft.com/office/drawing/2014/main" id="{2A21C70F-860C-DE66-1F79-1BDDA4D0581B}"/>
              </a:ext>
            </a:extLst>
          </p:cNvPr>
          <p:cNvSpPr>
            <a:spLocks noGrp="1"/>
          </p:cNvSpPr>
          <p:nvPr>
            <p:ph type="title"/>
          </p:nvPr>
        </p:nvSpPr>
        <p:spPr>
          <a:xfrm>
            <a:off x="690283" y="1065862"/>
            <a:ext cx="3461082" cy="4726276"/>
          </a:xfrm>
        </p:spPr>
        <p:txBody>
          <a:bodyPr>
            <a:normAutofit/>
          </a:bodyPr>
          <a:lstStyle/>
          <a:p>
            <a:r>
              <a:rPr lang="he-IL" sz="4000" dirty="0">
                <a:solidFill>
                  <a:srgbClr val="FFFFFF"/>
                </a:solidFill>
              </a:rPr>
              <a:t>איך הגענו עד כאן?</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781864E2-4C7A-7BF1-0B34-5AFB14E2FA04}"/>
              </a:ext>
            </a:extLst>
          </p:cNvPr>
          <p:cNvSpPr>
            <a:spLocks noGrp="1"/>
          </p:cNvSpPr>
          <p:nvPr>
            <p:ph idx="1"/>
          </p:nvPr>
        </p:nvSpPr>
        <p:spPr>
          <a:xfrm>
            <a:off x="5155379" y="1065862"/>
            <a:ext cx="6500912" cy="4726276"/>
          </a:xfrm>
        </p:spPr>
        <p:txBody>
          <a:bodyPr anchor="ctr">
            <a:normAutofit/>
          </a:bodyPr>
          <a:lstStyle/>
          <a:p>
            <a:r>
              <a:rPr lang="he-IL" sz="3200" dirty="0">
                <a:solidFill>
                  <a:srgbClr val="FFFFFF"/>
                </a:solidFill>
              </a:rPr>
              <a:t>העולם התחיל מחדש לפני שני פרקים </a:t>
            </a:r>
          </a:p>
          <a:p>
            <a:r>
              <a:rPr lang="he-IL" sz="3200" dirty="0">
                <a:solidFill>
                  <a:srgbClr val="FFFFFF"/>
                </a:solidFill>
              </a:rPr>
              <a:t>נח כבר לא איתנו ובני בניו גדלו והתרבו</a:t>
            </a:r>
          </a:p>
          <a:p>
            <a:r>
              <a:rPr lang="he-IL" sz="3200" dirty="0">
                <a:solidFill>
                  <a:srgbClr val="FFFFFF"/>
                </a:solidFill>
              </a:rPr>
              <a:t>והגענו לדור מיוחד.</a:t>
            </a:r>
          </a:p>
          <a:p>
            <a:r>
              <a:rPr lang="he-IL" sz="3200" dirty="0">
                <a:solidFill>
                  <a:srgbClr val="FFFFFF"/>
                </a:solidFill>
              </a:rPr>
              <a:t>דור הפלגה.</a:t>
            </a:r>
          </a:p>
        </p:txBody>
      </p:sp>
    </p:spTree>
    <p:extLst>
      <p:ext uri="{BB962C8B-B14F-4D97-AF65-F5344CB8AC3E}">
        <p14:creationId xmlns:p14="http://schemas.microsoft.com/office/powerpoint/2010/main" val="376226142"/>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0A15234C-5D9A-D9AC-BCD9-85F5DAB63D2C}"/>
              </a:ext>
            </a:extLst>
          </p:cNvPr>
          <p:cNvSpPr>
            <a:spLocks noGrp="1"/>
          </p:cNvSpPr>
          <p:nvPr>
            <p:ph type="title"/>
          </p:nvPr>
        </p:nvSpPr>
        <p:spPr>
          <a:xfrm>
            <a:off x="838200" y="585216"/>
            <a:ext cx="10515600" cy="1325563"/>
          </a:xfrm>
        </p:spPr>
        <p:txBody>
          <a:bodyPr>
            <a:normAutofit/>
          </a:bodyPr>
          <a:lstStyle/>
          <a:p>
            <a:r>
              <a:rPr lang="he-IL" b="0" i="0">
                <a:solidFill>
                  <a:schemeClr val="bg1"/>
                </a:solidFill>
                <a:effectLst/>
                <a:latin typeface="David" panose="020E0502060401010101" pitchFamily="34" charset="-79"/>
                <a:cs typeface="David" panose="020E0502060401010101" pitchFamily="34" charset="-79"/>
              </a:rPr>
              <a:t> וַיְהִי כָל-הָאָרֶץ, שָׂפָה אֶחָת, וּדְבָרִים, אֲחָדִים.</a:t>
            </a:r>
            <a:endParaRPr lang="he-IL">
              <a:solidFill>
                <a:schemeClr val="bg1"/>
              </a:solidFill>
            </a:endParaRPr>
          </a:p>
        </p:txBody>
      </p:sp>
      <p:pic>
        <p:nvPicPr>
          <p:cNvPr id="2050" name="Picture 2" descr="דיבור כתנועה – השלכות קליניות למטפלים בליקויי דיבור – המרכז הקליני  הבין-תחומי">
            <a:extLst>
              <a:ext uri="{FF2B5EF4-FFF2-40B4-BE49-F238E27FC236}">
                <a16:creationId xmlns:a16="http://schemas.microsoft.com/office/drawing/2014/main" id="{A509CF3B-C864-948B-C98F-31CE6968E3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6" r="3" b="9778"/>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23584B86-F860-0EDB-8DAE-CB880DE7971B}"/>
              </a:ext>
            </a:extLst>
          </p:cNvPr>
          <p:cNvSpPr>
            <a:spLocks noGrp="1"/>
          </p:cNvSpPr>
          <p:nvPr>
            <p:ph idx="1"/>
          </p:nvPr>
        </p:nvSpPr>
        <p:spPr>
          <a:xfrm>
            <a:off x="7270377" y="2516777"/>
            <a:ext cx="4267199" cy="3660185"/>
          </a:xfrm>
        </p:spPr>
        <p:txBody>
          <a:bodyPr anchor="ctr">
            <a:normAutofit/>
          </a:bodyPr>
          <a:lstStyle/>
          <a:p>
            <a:r>
              <a:rPr lang="he-IL" dirty="0"/>
              <a:t>השפה האחת הזו זה טוב ? אולי דווקא רע?</a:t>
            </a:r>
          </a:p>
          <a:p>
            <a:r>
              <a:rPr lang="he-IL" dirty="0"/>
              <a:t>מה </a:t>
            </a:r>
            <a:r>
              <a:rPr lang="he-IL" dirty="0" err="1"/>
              <a:t>דעתכם.ן</a:t>
            </a:r>
            <a:r>
              <a:rPr lang="he-IL" dirty="0"/>
              <a:t>?</a:t>
            </a:r>
          </a:p>
        </p:txBody>
      </p:sp>
    </p:spTree>
    <p:extLst>
      <p:ext uri="{BB962C8B-B14F-4D97-AF65-F5344CB8AC3E}">
        <p14:creationId xmlns:p14="http://schemas.microsoft.com/office/powerpoint/2010/main" val="1371758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בקעה ירוקה - טיול בבקעת הירדן - אפקים מטיילים">
            <a:extLst>
              <a:ext uri="{FF2B5EF4-FFF2-40B4-BE49-F238E27FC236}">
                <a16:creationId xmlns:a16="http://schemas.microsoft.com/office/drawing/2014/main" id="{913E69B4-EF2F-1D4D-65C2-DCCF19F482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025" r="-1" b="3978"/>
          <a:stretch/>
        </p:blipFill>
        <p:spPr bwMode="auto">
          <a:xfrm>
            <a:off x="320040" y="320040"/>
            <a:ext cx="11548872" cy="430346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F06B9704-CD4F-7BD9-8ECC-A2A79A28CF0C}"/>
              </a:ext>
            </a:extLst>
          </p:cNvPr>
          <p:cNvSpPr>
            <a:spLocks noGrp="1"/>
          </p:cNvSpPr>
          <p:nvPr>
            <p:ph type="title"/>
          </p:nvPr>
        </p:nvSpPr>
        <p:spPr>
          <a:xfrm>
            <a:off x="537886" y="5009083"/>
            <a:ext cx="3192866" cy="1345997"/>
          </a:xfrm>
        </p:spPr>
        <p:txBody>
          <a:bodyPr anchor="ctr">
            <a:normAutofit/>
          </a:bodyPr>
          <a:lstStyle/>
          <a:p>
            <a:r>
              <a:rPr lang="he-IL" sz="2600" dirty="0">
                <a:solidFill>
                  <a:schemeClr val="bg1"/>
                </a:solidFill>
              </a:rPr>
              <a:t>ועכשיו עדיין נשמע לנו רע?</a:t>
            </a:r>
          </a:p>
        </p:txBody>
      </p:sp>
      <p:cxnSp>
        <p:nvCxnSpPr>
          <p:cNvPr id="3083" name="Straight Connector 3082">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1DD9A8EB-F570-A92C-D53C-1896B03BF8D3}"/>
              </a:ext>
            </a:extLst>
          </p:cNvPr>
          <p:cNvSpPr>
            <a:spLocks noGrp="1"/>
          </p:cNvSpPr>
          <p:nvPr>
            <p:ph idx="1"/>
          </p:nvPr>
        </p:nvSpPr>
        <p:spPr>
          <a:xfrm>
            <a:off x="4379976" y="5009083"/>
            <a:ext cx="6976872" cy="1345997"/>
          </a:xfrm>
        </p:spPr>
        <p:txBody>
          <a:bodyPr anchor="ctr">
            <a:normAutofit/>
          </a:bodyPr>
          <a:lstStyle/>
          <a:p>
            <a:r>
              <a:rPr lang="he-IL" sz="2600" b="0" i="0" dirty="0">
                <a:solidFill>
                  <a:srgbClr val="000000"/>
                </a:solidFill>
                <a:effectLst/>
                <a:latin typeface="David" panose="020E0502060401010101" pitchFamily="34" charset="-79"/>
              </a:rPr>
              <a:t>וַיְהִי, בְּנָסְעָם מִקֶּדֶם; וַיִּמְצְאוּ בִקְעָה בְּאֶרֶץ שִׁנְעָר, וַיֵּשְׁבוּ שָׁם. </a:t>
            </a:r>
            <a:endParaRPr lang="he-IL" sz="2600" dirty="0">
              <a:solidFill>
                <a:schemeClr val="bg1"/>
              </a:solidFill>
            </a:endParaRPr>
          </a:p>
        </p:txBody>
      </p:sp>
    </p:spTree>
    <p:extLst>
      <p:ext uri="{BB962C8B-B14F-4D97-AF65-F5344CB8AC3E}">
        <p14:creationId xmlns:p14="http://schemas.microsoft.com/office/powerpoint/2010/main" val="27120827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מה השלבים בבניית שלד הבניין ? » M-KAV">
            <a:extLst>
              <a:ext uri="{FF2B5EF4-FFF2-40B4-BE49-F238E27FC236}">
                <a16:creationId xmlns:a16="http://schemas.microsoft.com/office/drawing/2014/main" id="{6A536A1E-8165-6ABA-A865-8F975F9000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8" r="3118"/>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41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410FCAEE-A942-BF68-19D3-C32C1E4862C0}"/>
              </a:ext>
            </a:extLst>
          </p:cNvPr>
          <p:cNvSpPr>
            <a:spLocks noGrp="1"/>
          </p:cNvSpPr>
          <p:nvPr>
            <p:ph type="title"/>
          </p:nvPr>
        </p:nvSpPr>
        <p:spPr>
          <a:xfrm>
            <a:off x="147783" y="1251816"/>
            <a:ext cx="4013844" cy="3985202"/>
          </a:xfrm>
        </p:spPr>
        <p:txBody>
          <a:bodyPr vert="horz" lIns="91440" tIns="45720" rIns="91440" bIns="45720" rtlCol="0">
            <a:normAutofit fontScale="90000"/>
          </a:bodyPr>
          <a:lstStyle/>
          <a:p>
            <a:pPr rtl="0"/>
            <a:r>
              <a:rPr lang="he-IL" sz="3200" b="0" i="0" dirty="0">
                <a:effectLst/>
                <a:latin typeface="David" panose="020E0502060401010101" pitchFamily="34" charset="-79"/>
                <a:cs typeface="+mn-cs"/>
              </a:rPr>
              <a:t> </a:t>
            </a:r>
            <a:r>
              <a:rPr lang="he-IL" sz="3200" b="1" i="0" dirty="0">
                <a:effectLst/>
                <a:latin typeface="David" panose="020E0502060401010101" pitchFamily="34" charset="-79"/>
                <a:cs typeface="+mn-cs"/>
              </a:rPr>
              <a:t>ג</a:t>
            </a:r>
            <a:r>
              <a:rPr lang="he-IL" sz="3200" b="0" i="0" dirty="0">
                <a:effectLst/>
                <a:latin typeface="David" panose="020E0502060401010101" pitchFamily="34" charset="-79"/>
                <a:cs typeface="+mn-cs"/>
              </a:rPr>
              <a:t> וַיֹּאמְרוּ אִישׁ אֶל-רֵעֵהוּ, הָבָה נִלְבְּנָה לְבֵנִים, וְנִשְׂרְפָה, לִשְׂרֵפָה; וַתְּהִי לָהֶם הַלְּבֵנָה, לְאָבֶן, וְהַחֵמָר, הָיָה לָהֶם לַחֹמֶר.  </a:t>
            </a:r>
            <a:r>
              <a:rPr lang="he-IL" sz="3200" b="1" i="0" dirty="0">
                <a:effectLst/>
                <a:latin typeface="David" panose="020E0502060401010101" pitchFamily="34" charset="-79"/>
                <a:cs typeface="+mn-cs"/>
              </a:rPr>
              <a:t>ד</a:t>
            </a:r>
            <a:r>
              <a:rPr lang="he-IL" sz="3200" b="0" i="0" dirty="0">
                <a:effectLst/>
                <a:latin typeface="David" panose="020E0502060401010101" pitchFamily="34" charset="-79"/>
                <a:cs typeface="+mn-cs"/>
              </a:rPr>
              <a:t> וַיֹּאמְרוּ הָבָה נִבְנֶה-לָּנוּ עִיר, וּמִגְדָּל וְרֹאשׁוֹ בַשָּׁמַיִם, וְנַעֲשֶׂה-לָּנוּ, שֵׁם</a:t>
            </a:r>
            <a:endParaRPr lang="en-US" sz="3200" dirty="0">
              <a:cs typeface="+mn-cs"/>
            </a:endParaRPr>
          </a:p>
        </p:txBody>
      </p:sp>
    </p:spTree>
    <p:extLst>
      <p:ext uri="{BB962C8B-B14F-4D97-AF65-F5344CB8AC3E}">
        <p14:creationId xmlns:p14="http://schemas.microsoft.com/office/powerpoint/2010/main" val="67973243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1F4E7E6A-B75F-DA9C-4BED-DE89FBBC4408}"/>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b="0" i="0" dirty="0" err="1">
                <a:solidFill>
                  <a:schemeClr val="tx1">
                    <a:lumMod val="85000"/>
                    <a:lumOff val="15000"/>
                  </a:schemeClr>
                </a:solidFill>
                <a:effectLst/>
                <a:cs typeface="+mn-cs"/>
              </a:rPr>
              <a:t>וְנַעֲש</a:t>
            </a:r>
            <a:r>
              <a:rPr lang="en-US" b="0" i="0" dirty="0">
                <a:solidFill>
                  <a:schemeClr val="tx1">
                    <a:lumMod val="85000"/>
                    <a:lumOff val="15000"/>
                  </a:schemeClr>
                </a:solidFill>
                <a:effectLst/>
                <a:cs typeface="+mn-cs"/>
              </a:rPr>
              <a:t>ֶׂה-לָּ</a:t>
            </a:r>
            <a:r>
              <a:rPr lang="en-US" b="0" i="0" dirty="0" err="1">
                <a:solidFill>
                  <a:schemeClr val="tx1">
                    <a:lumMod val="85000"/>
                    <a:lumOff val="15000"/>
                  </a:schemeClr>
                </a:solidFill>
                <a:effectLst/>
                <a:cs typeface="+mn-cs"/>
              </a:rPr>
              <a:t>נו</a:t>
            </a:r>
            <a:r>
              <a:rPr lang="en-US" b="0" i="0" dirty="0">
                <a:solidFill>
                  <a:schemeClr val="tx1">
                    <a:lumMod val="85000"/>
                    <a:lumOff val="15000"/>
                  </a:schemeClr>
                </a:solidFill>
                <a:effectLst/>
                <a:cs typeface="+mn-cs"/>
              </a:rPr>
              <a:t>ּ, שֵׁם?</a:t>
            </a:r>
            <a:endParaRPr lang="en-US" dirty="0">
              <a:solidFill>
                <a:schemeClr val="tx1">
                  <a:lumMod val="85000"/>
                  <a:lumOff val="15000"/>
                </a:schemeClr>
              </a:solidFill>
              <a:cs typeface="+mn-cs"/>
            </a:endParaRPr>
          </a:p>
        </p:txBody>
      </p:sp>
      <p:sp>
        <p:nvSpPr>
          <p:cNvPr id="3" name="מציין מיקום תוכן 2">
            <a:extLst>
              <a:ext uri="{FF2B5EF4-FFF2-40B4-BE49-F238E27FC236}">
                <a16:creationId xmlns:a16="http://schemas.microsoft.com/office/drawing/2014/main" id="{DA3EE27F-F9AB-21EF-44B6-732A67AFC489}"/>
              </a:ext>
            </a:extLst>
          </p:cNvPr>
          <p:cNvSpPr>
            <a:spLocks noGrp="1"/>
          </p:cNvSpPr>
          <p:nvPr>
            <p:ph idx="1"/>
          </p:nvPr>
        </p:nvSpPr>
        <p:spPr>
          <a:xfrm>
            <a:off x="2426447" y="6019391"/>
            <a:ext cx="7315199" cy="838609"/>
          </a:xfrm>
        </p:spPr>
        <p:txBody>
          <a:bodyPr vert="horz" lIns="91440" tIns="45720" rIns="91440" bIns="45720" rtlCol="0" anchor="t">
            <a:noAutofit/>
          </a:bodyPr>
          <a:lstStyle/>
          <a:p>
            <a:pPr marL="0" indent="0" algn="ctr">
              <a:buNone/>
            </a:pPr>
            <a:r>
              <a:rPr lang="en-US" sz="3600" dirty="0" err="1">
                <a:solidFill>
                  <a:schemeClr val="tx1">
                    <a:lumMod val="85000"/>
                    <a:lumOff val="15000"/>
                  </a:schemeClr>
                </a:solidFill>
              </a:rPr>
              <a:t>מה</a:t>
            </a:r>
            <a:r>
              <a:rPr lang="en-US" sz="3600" dirty="0">
                <a:solidFill>
                  <a:schemeClr val="tx1">
                    <a:lumMod val="85000"/>
                    <a:lumOff val="15000"/>
                  </a:schemeClr>
                </a:solidFill>
              </a:rPr>
              <a:t> </a:t>
            </a:r>
            <a:r>
              <a:rPr lang="en-US" sz="3600" dirty="0" err="1">
                <a:solidFill>
                  <a:schemeClr val="tx1">
                    <a:lumMod val="85000"/>
                    <a:lumOff val="15000"/>
                  </a:schemeClr>
                </a:solidFill>
              </a:rPr>
              <a:t>זה</a:t>
            </a:r>
            <a:r>
              <a:rPr lang="en-US" sz="3600" dirty="0">
                <a:solidFill>
                  <a:schemeClr val="tx1">
                    <a:lumMod val="85000"/>
                    <a:lumOff val="15000"/>
                  </a:schemeClr>
                </a:solidFill>
              </a:rPr>
              <a:t> </a:t>
            </a:r>
            <a:r>
              <a:rPr lang="en-US" sz="3600" dirty="0" err="1">
                <a:solidFill>
                  <a:schemeClr val="tx1">
                    <a:lumMod val="85000"/>
                    <a:lumOff val="15000"/>
                  </a:schemeClr>
                </a:solidFill>
              </a:rPr>
              <a:t>אומר</a:t>
            </a:r>
            <a:r>
              <a:rPr lang="en-US" sz="3600" dirty="0">
                <a:solidFill>
                  <a:schemeClr val="tx1">
                    <a:lumMod val="85000"/>
                    <a:lumOff val="15000"/>
                  </a:schemeClr>
                </a:solidFill>
              </a:rPr>
              <a:t>? </a:t>
            </a:r>
            <a:r>
              <a:rPr lang="he-IL" sz="3600" dirty="0">
                <a:solidFill>
                  <a:schemeClr val="tx1">
                    <a:lumMod val="85000"/>
                    <a:lumOff val="15000"/>
                  </a:schemeClr>
                </a:solidFill>
              </a:rPr>
              <a:t> </a:t>
            </a:r>
            <a:r>
              <a:rPr lang="en-US" sz="3600" dirty="0" err="1">
                <a:solidFill>
                  <a:schemeClr val="tx1">
                    <a:lumMod val="85000"/>
                    <a:lumOff val="15000"/>
                  </a:schemeClr>
                </a:solidFill>
              </a:rPr>
              <a:t>האם</a:t>
            </a:r>
            <a:r>
              <a:rPr lang="en-US" sz="3600" dirty="0">
                <a:solidFill>
                  <a:schemeClr val="tx1">
                    <a:lumMod val="85000"/>
                    <a:lumOff val="15000"/>
                  </a:schemeClr>
                </a:solidFill>
              </a:rPr>
              <a:t>  </a:t>
            </a:r>
            <a:r>
              <a:rPr lang="he-IL" sz="3600" dirty="0">
                <a:solidFill>
                  <a:schemeClr val="tx1">
                    <a:lumMod val="85000"/>
                    <a:lumOff val="15000"/>
                  </a:schemeClr>
                </a:solidFill>
              </a:rPr>
              <a:t>ה</a:t>
            </a:r>
            <a:r>
              <a:rPr lang="en-US" sz="3600" dirty="0" err="1">
                <a:solidFill>
                  <a:schemeClr val="tx1">
                    <a:lumMod val="85000"/>
                    <a:lumOff val="15000"/>
                  </a:schemeClr>
                </a:solidFill>
              </a:rPr>
              <a:t>רצון</a:t>
            </a:r>
            <a:r>
              <a:rPr lang="en-US" sz="3600" dirty="0">
                <a:solidFill>
                  <a:schemeClr val="tx1">
                    <a:lumMod val="85000"/>
                    <a:lumOff val="15000"/>
                  </a:schemeClr>
                </a:solidFill>
              </a:rPr>
              <a:t> </a:t>
            </a:r>
            <a:r>
              <a:rPr lang="he-IL" sz="3600" dirty="0">
                <a:solidFill>
                  <a:schemeClr val="tx1">
                    <a:lumMod val="85000"/>
                    <a:lumOff val="15000"/>
                  </a:schemeClr>
                </a:solidFill>
              </a:rPr>
              <a:t>הזה</a:t>
            </a:r>
            <a:r>
              <a:rPr lang="en-US" sz="3600" dirty="0">
                <a:solidFill>
                  <a:schemeClr val="tx1">
                    <a:lumMod val="85000"/>
                    <a:lumOff val="15000"/>
                  </a:schemeClr>
                </a:solidFill>
              </a:rPr>
              <a:t> </a:t>
            </a:r>
            <a:r>
              <a:rPr lang="en-US" sz="3600" dirty="0" err="1">
                <a:solidFill>
                  <a:schemeClr val="tx1">
                    <a:lumMod val="85000"/>
                    <a:lumOff val="15000"/>
                  </a:schemeClr>
                </a:solidFill>
              </a:rPr>
              <a:t>לגיטמי</a:t>
            </a:r>
            <a:r>
              <a:rPr lang="en-US" sz="3600" dirty="0">
                <a:solidFill>
                  <a:schemeClr val="tx1">
                    <a:lumMod val="85000"/>
                    <a:lumOff val="15000"/>
                  </a:schemeClr>
                </a:solidFill>
              </a:rPr>
              <a:t>?</a:t>
            </a:r>
          </a:p>
        </p:txBody>
      </p:sp>
      <p:pic>
        <p:nvPicPr>
          <p:cNvPr id="4098" name="Picture 2" descr="גיקטיים | התוכנית הסודית של פייסבוק: תשגר לווין שיספק אינטרנט לכל פינה  בעולם | גיקטיים">
            <a:extLst>
              <a:ext uri="{FF2B5EF4-FFF2-40B4-BE49-F238E27FC236}">
                <a16:creationId xmlns:a16="http://schemas.microsoft.com/office/drawing/2014/main" id="{27501772-416C-0906-47AC-8851156166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11" b="10954"/>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445035"/>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שלום מושקוביץ (שלום מצפת) - הזייגרמאכר - מגדל בבל - ליטוגרפיה בסגנון אמנות  נאיבית - הגלריה און ליין">
            <a:extLst>
              <a:ext uri="{FF2B5EF4-FFF2-40B4-BE49-F238E27FC236}">
                <a16:creationId xmlns:a16="http://schemas.microsoft.com/office/drawing/2014/main" id="{AF926563-93EC-0A11-4615-6603679C9B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7" r="5447" b="4377"/>
          <a:stretch/>
        </p:blipFill>
        <p:spPr bwMode="auto">
          <a:xfrm>
            <a:off x="20" y="10"/>
            <a:ext cx="425821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02B25DDC-7724-7151-CAD7-A5964976455D}"/>
              </a:ext>
            </a:extLst>
          </p:cNvPr>
          <p:cNvSpPr>
            <a:spLocks noGrp="1"/>
          </p:cNvSpPr>
          <p:nvPr>
            <p:ph idx="1"/>
          </p:nvPr>
        </p:nvSpPr>
        <p:spPr>
          <a:xfrm>
            <a:off x="4258235" y="64655"/>
            <a:ext cx="7813691" cy="6793345"/>
          </a:xfrm>
        </p:spPr>
        <p:txBody>
          <a:bodyPr>
            <a:noAutofit/>
          </a:bodyPr>
          <a:lstStyle/>
          <a:p>
            <a:pPr fontAlgn="base"/>
            <a:r>
              <a:rPr lang="he-IL" sz="2000" b="0" i="0" dirty="0">
                <a:effectLst/>
                <a:latin typeface="almoni-tzar"/>
              </a:rPr>
              <a:t>הזיגורט הוא בניין גבוה מזדקר מעלה, בעל כמה קומות, שבראשו, על פי השערות החוקרים, ניצב מקדש ששימש כמעונו של האל בעת ירידתו לארץ</a:t>
            </a:r>
          </a:p>
          <a:p>
            <a:pPr fontAlgn="base"/>
            <a:r>
              <a:rPr lang="he-IL" sz="2000" b="0" i="0" dirty="0">
                <a:effectLst/>
                <a:latin typeface="open sans hebrew"/>
              </a:rPr>
              <a:t>מגדל בבל הצית את הדמיון של חוקרים, פרשנים, וציירים רבים – איך הוא נראה, ממה הוא נבנה ולאיזה גובה הוא התנוסס? הזיגורטים המסופוטמים יכולים לעזור לנו להבין איזה סוג מבנה זה היה.</a:t>
            </a:r>
          </a:p>
          <a:p>
            <a:pPr fontAlgn="base"/>
            <a:r>
              <a:rPr lang="he-IL" sz="2000" b="0" i="0" dirty="0">
                <a:effectLst/>
                <a:latin typeface="open sans hebrew"/>
              </a:rPr>
              <a:t>כאמור, מדובר במבנה גבוה. העלייה אל המבנה הייתה באמצעות גרמי מדרגות חיצוניים ומרשימים והמבנה כולו נבנה מלבני בוץ מיובשות בשמש.</a:t>
            </a:r>
          </a:p>
          <a:p>
            <a:pPr fontAlgn="base"/>
            <a:r>
              <a:rPr lang="he-IL" sz="2000" b="0" i="0" dirty="0">
                <a:effectLst/>
                <a:latin typeface="open sans hebrew"/>
              </a:rPr>
              <a:t>הזיגורטים נבנו לפני 5,000 שנה בערך, איך אנחנו יודעים עליהם כיום?</a:t>
            </a:r>
          </a:p>
          <a:p>
            <a:pPr fontAlgn="base"/>
            <a:r>
              <a:rPr lang="he-IL" sz="2000" b="0" i="0" dirty="0">
                <a:effectLst/>
                <a:latin typeface="open sans hebrew"/>
              </a:rPr>
              <a:t>חפירות ארכאולוגיות שנערכו בערים שונות במסופוטמיה חשפו את המבנים האדירים. כתובות של מלכי מסופוטמיה ותיאורים של היסטוריונים יוונים, כמו </a:t>
            </a:r>
            <a:r>
              <a:rPr lang="he-IL" sz="2000" b="0" i="0" dirty="0" err="1">
                <a:effectLst/>
                <a:latin typeface="open sans hebrew"/>
              </a:rPr>
              <a:t>הרודוטוס</a:t>
            </a:r>
            <a:r>
              <a:rPr lang="he-IL" sz="2000" b="0" i="0" dirty="0">
                <a:effectLst/>
                <a:latin typeface="open sans hebrew"/>
              </a:rPr>
              <a:t>, מוסיפים מידע על המבנים. וכמובן, התיאורים של המבנה כמגדל המחבר בין השמים ממעל לארץ מתחת – 'בית יסוד שמים וארץ'.</a:t>
            </a:r>
          </a:p>
          <a:p>
            <a:pPr fontAlgn="base"/>
            <a:r>
              <a:rPr lang="he-IL" sz="2000" b="0" i="0" dirty="0">
                <a:effectLst/>
                <a:latin typeface="open sans hebrew"/>
              </a:rPr>
              <a:t>בחפירות במסופוטמיה נמצאו שרידים ארכאולוגיים של עשרות זיגורטים. הזיגורט הקדום ביותר נמצא בעיר אור והוא נבנה על ידי המלך אור-נמו בסוף האלף השלישי לפנה"ס.</a:t>
            </a:r>
          </a:p>
          <a:p>
            <a:pPr fontAlgn="base"/>
            <a:r>
              <a:rPr lang="he-IL" sz="2000" b="0" i="0" dirty="0">
                <a:effectLst/>
                <a:latin typeface="almoni-tzar"/>
              </a:rPr>
              <a:t>תמר רבי-</a:t>
            </a:r>
            <a:r>
              <a:rPr lang="he-IL" sz="2000" b="0" i="0" dirty="0" err="1">
                <a:effectLst/>
                <a:latin typeface="almoni-tzar"/>
              </a:rPr>
              <a:t>סלהוב</a:t>
            </a:r>
            <a:r>
              <a:rPr lang="he-IL" sz="2000" b="0" i="0" dirty="0">
                <a:effectLst/>
                <a:latin typeface="almoni-tzar"/>
              </a:rPr>
              <a:t> היא חברת צוות מקרא ו 929 במטח</a:t>
            </a:r>
          </a:p>
        </p:txBody>
      </p:sp>
    </p:spTree>
    <p:extLst>
      <p:ext uri="{BB962C8B-B14F-4D97-AF65-F5344CB8AC3E}">
        <p14:creationId xmlns:p14="http://schemas.microsoft.com/office/powerpoint/2010/main" val="1249543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קיר לבנים - בוסטון - ישראל">
            <a:extLst>
              <a:ext uri="{FF2B5EF4-FFF2-40B4-BE49-F238E27FC236}">
                <a16:creationId xmlns:a16="http://schemas.microsoft.com/office/drawing/2014/main" id="{3E9D920E-6269-3392-61F5-2893859649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44" r="30537"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25FA8034-E9B4-05F2-3E88-990FC70D6DDA}"/>
              </a:ext>
            </a:extLst>
          </p:cNvPr>
          <p:cNvSpPr>
            <a:spLocks noGrp="1"/>
          </p:cNvSpPr>
          <p:nvPr>
            <p:ph idx="1"/>
          </p:nvPr>
        </p:nvSpPr>
        <p:spPr>
          <a:xfrm>
            <a:off x="8115297" y="71718"/>
            <a:ext cx="4076684" cy="5886956"/>
          </a:xfrm>
        </p:spPr>
        <p:txBody>
          <a:bodyPr>
            <a:normAutofit/>
          </a:bodyPr>
          <a:lstStyle/>
          <a:p>
            <a:r>
              <a:rPr lang="en-US" dirty="0">
                <a:effectLst/>
                <a:latin typeface="Arial" panose="020B0604020202020204" pitchFamily="34" charset="0"/>
                <a:ea typeface="Calibri" panose="020F0502020204030204" pitchFamily="34" charset="0"/>
              </a:rPr>
              <a:t>"</a:t>
            </a:r>
            <a:r>
              <a:rPr lang="he-IL" dirty="0">
                <a:effectLst/>
                <a:latin typeface="Calibri" panose="020F0502020204030204" pitchFamily="34" charset="0"/>
                <a:ea typeface="Calibri" panose="020F0502020204030204" pitchFamily="34" charset="0"/>
              </a:rPr>
              <a:t>שבע מעלות היו לו למגדל ממזרחו ושבע ממערבו. מעלים את הלבנים מכאן ויורדים מכאן. אם נפל אדם ומת לא היו שמים לבם אליו, ואם נפלה לבנה אחת היו יושבים ובוכים ואומרים: אוי לנו, אימתי תעלה אחרת תחתיה</a:t>
            </a:r>
            <a:r>
              <a:rPr lang="en-US" dirty="0">
                <a:effectLst/>
                <a:latin typeface="Arial" panose="020B0604020202020204" pitchFamily="34" charset="0"/>
                <a:ea typeface="Calibri" panose="020F0502020204030204" pitchFamily="34" charset="0"/>
              </a:rPr>
              <a:t>."</a:t>
            </a:r>
            <a:endParaRPr lang="he-IL" dirty="0">
              <a:effectLst/>
              <a:latin typeface="Arial" panose="020B0604020202020204" pitchFamily="34" charset="0"/>
              <a:ea typeface="Calibri" panose="020F0502020204030204" pitchFamily="34" charset="0"/>
            </a:endParaRPr>
          </a:p>
          <a:p>
            <a:r>
              <a:rPr lang="he-IL" dirty="0">
                <a:effectLst/>
                <a:latin typeface="Calibri" panose="020F0502020204030204" pitchFamily="34" charset="0"/>
                <a:ea typeface="Calibri" panose="020F0502020204030204" pitchFamily="34" charset="0"/>
                <a:cs typeface="Arial" panose="020B0604020202020204" pitchFamily="34" charset="0"/>
              </a:rPr>
              <a:t>(פרקי דרבי אליעזר כד)</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33" name="Rectangle 103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358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אלוהים הוא זכר או נקבה: אלוהימה, אלוהים או שדי">
            <a:hlinkClick r:id="rId2"/>
            <a:extLst>
              <a:ext uri="{FF2B5EF4-FFF2-40B4-BE49-F238E27FC236}">
                <a16:creationId xmlns:a16="http://schemas.microsoft.com/office/drawing/2014/main" id="{29D7EF61-655D-4D1E-E2CF-D0B6FC9240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4" r="19475"/>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242AC1F9-5873-CEBA-B50C-439C23708859}"/>
              </a:ext>
            </a:extLst>
          </p:cNvPr>
          <p:cNvSpPr>
            <a:spLocks noGrp="1"/>
          </p:cNvSpPr>
          <p:nvPr>
            <p:ph type="title"/>
          </p:nvPr>
        </p:nvSpPr>
        <p:spPr>
          <a:xfrm>
            <a:off x="-1" y="365125"/>
            <a:ext cx="4258235" cy="1899912"/>
          </a:xfrm>
        </p:spPr>
        <p:txBody>
          <a:bodyPr>
            <a:normAutofit/>
          </a:bodyPr>
          <a:lstStyle/>
          <a:p>
            <a:r>
              <a:rPr lang="he-IL" sz="4000" dirty="0"/>
              <a:t>מה דעתו של ה' בנושא?</a:t>
            </a:r>
          </a:p>
        </p:txBody>
      </p:sp>
      <p:sp>
        <p:nvSpPr>
          <p:cNvPr id="3" name="מציין מיקום תוכן 2">
            <a:extLst>
              <a:ext uri="{FF2B5EF4-FFF2-40B4-BE49-F238E27FC236}">
                <a16:creationId xmlns:a16="http://schemas.microsoft.com/office/drawing/2014/main" id="{3346C37D-B679-7CE7-FB8A-BD9C7AA5FD06}"/>
              </a:ext>
            </a:extLst>
          </p:cNvPr>
          <p:cNvSpPr>
            <a:spLocks noGrp="1"/>
          </p:cNvSpPr>
          <p:nvPr>
            <p:ph idx="1"/>
          </p:nvPr>
        </p:nvSpPr>
        <p:spPr>
          <a:xfrm>
            <a:off x="92365" y="2017059"/>
            <a:ext cx="3976898" cy="4159904"/>
          </a:xfrm>
        </p:spPr>
        <p:txBody>
          <a:bodyPr>
            <a:normAutofit/>
          </a:bodyPr>
          <a:lstStyle/>
          <a:p>
            <a:r>
              <a:rPr lang="he-IL" sz="4000" b="0" i="0" dirty="0">
                <a:effectLst/>
                <a:latin typeface="David" panose="020E0502060401010101" pitchFamily="34" charset="-79"/>
              </a:rPr>
              <a:t>וַיֹּאמֶר יְהוָה, הֵן עַם אֶחָד וְשָׂפָה אַחַת </a:t>
            </a:r>
            <a:r>
              <a:rPr lang="he-IL" sz="4000" b="0" i="0" dirty="0" err="1">
                <a:effectLst/>
                <a:latin typeface="David" panose="020E0502060401010101" pitchFamily="34" charset="-79"/>
              </a:rPr>
              <a:t>לְכֻלָּם</a:t>
            </a:r>
            <a:r>
              <a:rPr lang="he-IL" sz="4000" b="0" i="0" dirty="0">
                <a:effectLst/>
                <a:latin typeface="David" panose="020E0502060401010101" pitchFamily="34" charset="-79"/>
              </a:rPr>
              <a:t>, וְזֶה, הַחִלָּם לַעֲשׂוֹת; וְעַתָּה לֹא-יִבָּצֵר מֵהֶם, כֹּל אֲשֶׁר יָזְמוּ לַעֲשׂוֹת. </a:t>
            </a:r>
            <a:endParaRPr lang="he-IL" sz="4000" dirty="0"/>
          </a:p>
        </p:txBody>
      </p:sp>
    </p:spTree>
    <p:extLst>
      <p:ext uri="{BB962C8B-B14F-4D97-AF65-F5344CB8AC3E}">
        <p14:creationId xmlns:p14="http://schemas.microsoft.com/office/powerpoint/2010/main" val="169811291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530</Words>
  <Application>Microsoft Office PowerPoint</Application>
  <PresentationFormat>מסך רחב</PresentationFormat>
  <Paragraphs>30</Paragraphs>
  <Slides>11</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11</vt:i4>
      </vt:variant>
    </vt:vector>
  </HeadingPairs>
  <TitlesOfParts>
    <vt:vector size="18" baseType="lpstr">
      <vt:lpstr>almoni-tzar</vt:lpstr>
      <vt:lpstr>Arial</vt:lpstr>
      <vt:lpstr>Calibri</vt:lpstr>
      <vt:lpstr>Calibri Light</vt:lpstr>
      <vt:lpstr>David</vt:lpstr>
      <vt:lpstr>open sans hebrew</vt:lpstr>
      <vt:lpstr>ערכת נושא Office</vt:lpstr>
      <vt:lpstr>בונים מגדלים</vt:lpstr>
      <vt:lpstr>איך הגענו עד כאן?</vt:lpstr>
      <vt:lpstr> וַיְהִי כָל-הָאָרֶץ, שָׂפָה אֶחָת, וּדְבָרִים, אֲחָדִים.</vt:lpstr>
      <vt:lpstr>ועכשיו עדיין נשמע לנו רע?</vt:lpstr>
      <vt:lpstr> ג וַיֹּאמְרוּ אִישׁ אֶל-רֵעֵהוּ, הָבָה נִלְבְּנָה לְבֵנִים, וְנִשְׂרְפָה, לִשְׂרֵפָה; וַתְּהִי לָהֶם הַלְּבֵנָה, לְאָבֶן, וְהַחֵמָר, הָיָה לָהֶם לַחֹמֶר.  ד וַיֹּאמְרוּ הָבָה נִבְנֶה-לָּנוּ עִיר, וּמִגְדָּל וְרֹאשׁוֹ בַשָּׁמַיִם, וְנַעֲשֶׂה-לָּנוּ, שֵׁם</vt:lpstr>
      <vt:lpstr>וְנַעֲשֶׂה-לָּנוּ, שֵׁם?</vt:lpstr>
      <vt:lpstr>מצגת של PowerPoint‏</vt:lpstr>
      <vt:lpstr>מצגת של PowerPoint‏</vt:lpstr>
      <vt:lpstr>מה דעתו של ה' בנושא?</vt:lpstr>
      <vt:lpstr>מבולבלים? גם הם!</vt:lpstr>
      <vt:lpstr>מדרש שם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בונים מגדלים</dc:title>
  <dc:creator>לירון אנגל</dc:creator>
  <cp:lastModifiedBy>לירון אנגל</cp:lastModifiedBy>
  <cp:revision>5</cp:revision>
  <dcterms:created xsi:type="dcterms:W3CDTF">2022-10-17T12:30:48Z</dcterms:created>
  <dcterms:modified xsi:type="dcterms:W3CDTF">2022-10-22T12:48:39Z</dcterms:modified>
</cp:coreProperties>
</file>